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81D"/>
    <a:srgbClr val="5F6062"/>
    <a:srgbClr val="0079DB"/>
    <a:srgbClr val="DC7B1F"/>
    <a:srgbClr val="000000"/>
    <a:srgbClr val="FFFFFF"/>
    <a:srgbClr val="231F20"/>
    <a:srgbClr val="D8D8D8"/>
    <a:srgbClr val="FF0066"/>
    <a:srgbClr val="F5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8" autoAdjust="0"/>
    <p:restoredTop sz="94615" autoAdjust="0"/>
  </p:normalViewPr>
  <p:slideViewPr>
    <p:cSldViewPr snapToGrid="0" snapToObjects="1">
      <p:cViewPr>
        <p:scale>
          <a:sx n="76" d="100"/>
          <a:sy n="76" d="100"/>
        </p:scale>
        <p:origin x="-888" y="-24"/>
      </p:cViewPr>
      <p:guideLst>
        <p:guide orient="horz" pos="2160"/>
        <p:guide pos="2880"/>
        <p:guide pos="1028"/>
        <p:guide pos="17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-498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10C0E-43C4-4C6B-ADC3-72FEA0A55427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700" smtClean="0">
                <a:solidFill>
                  <a:schemeClr val="bg2"/>
                </a:solidFill>
              </a:rPr>
              <a:t>© 2014 Teradata</a:t>
            </a:r>
            <a:endParaRPr 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953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EA1FF-4A34-4477-ABDE-9C72F8F54362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 2014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879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3038" indent="-173038" algn="l" defTabSz="914400" rtl="0" eaLnBrk="1" latinLnBrk="0" hangingPunct="1">
      <a:lnSpc>
        <a:spcPct val="95000"/>
      </a:lnSpc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41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45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38701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09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2369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69498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087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1400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Alternat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54507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08070" y="777240"/>
            <a:ext cx="5335930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70" y="2209800"/>
            <a:ext cx="4878730" cy="4114800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0" y="76200"/>
            <a:ext cx="1371600" cy="62484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Case Study Logo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504566" y="6591604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0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08070" y="164592"/>
            <a:ext cx="5335930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70" y="1536192"/>
            <a:ext cx="4878730" cy="47914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504566" y="6591604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73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3196340"/>
            <a:ext cx="9144000" cy="465320"/>
          </a:xfrm>
          <a:solidFill>
            <a:schemeClr val="bg1"/>
          </a:solidFill>
        </p:spPr>
        <p:txBody>
          <a:bodyPr lIns="457200" tIns="45720" rIns="457200" bIns="4572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53418" y="6556248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/>
                </a:solidFill>
              </a:rPr>
              <a:pPr algn="r"/>
              <a:t>‹#›</a:t>
            </a:fld>
            <a:endParaRPr lang="en-US" sz="850" dirty="0">
              <a:solidFill>
                <a:schemeClr val="bg2"/>
              </a:solidFill>
            </a:endParaRP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42535" y="6591604"/>
            <a:ext cx="2658930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65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351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dirty="0" smtClean="0"/>
              <a:t>© 2014 Teradata</a:t>
            </a:r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gray">
          <a:xfrm>
            <a:off x="2742406" y="3015457"/>
            <a:ext cx="3659188" cy="827087"/>
            <a:chOff x="1728" y="1805"/>
            <a:chExt cx="2305" cy="521"/>
          </a:xfrm>
          <a:solidFill>
            <a:schemeClr val="accent1"/>
          </a:solidFill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77464" y="6575539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53418" y="6557507"/>
            <a:ext cx="133050" cy="13080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79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Placeholder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5084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3"/>
            <a:ext cx="8229600" cy="515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4410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3"/>
            <a:ext cx="8229600" cy="515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04180"/>
      </p:ext>
    </p:extLst>
  </p:cSld>
  <p:clrMapOvr>
    <a:masterClrMapping/>
  </p:clrMapOvr>
  <p:transition spd="med">
    <p:fade/>
  </p:transition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With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HeaderTable"/>
          <p:cNvSpPr>
            <a:spLocks noGrp="1"/>
          </p:cNvSpPr>
          <p:nvPr>
            <p:ph type="tbl" sz="quarter" idx="10"/>
          </p:nvPr>
        </p:nvSpPr>
        <p:spPr>
          <a:xfrm>
            <a:off x="433945" y="858845"/>
            <a:ext cx="8302752" cy="4185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AvailabilitySummary"/>
          <p:cNvSpPr>
            <a:spLocks noGrp="1"/>
          </p:cNvSpPr>
          <p:nvPr>
            <p:ph type="tbl" sz="quarter" idx="11"/>
          </p:nvPr>
        </p:nvSpPr>
        <p:spPr>
          <a:xfrm>
            <a:off x="433945" y="1442526"/>
            <a:ext cx="8302752" cy="635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5" name="ProactiveSummary"/>
          <p:cNvSpPr>
            <a:spLocks noGrp="1"/>
          </p:cNvSpPr>
          <p:nvPr>
            <p:ph type="tbl" sz="quarter" idx="12"/>
          </p:nvPr>
        </p:nvSpPr>
        <p:spPr>
          <a:xfrm>
            <a:off x="433945" y="2809590"/>
            <a:ext cx="8302752" cy="619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SystemSummary"/>
          <p:cNvSpPr>
            <a:spLocks noGrp="1"/>
          </p:cNvSpPr>
          <p:nvPr>
            <p:ph type="tbl" sz="quarter" idx="13"/>
          </p:nvPr>
        </p:nvSpPr>
        <p:spPr>
          <a:xfrm>
            <a:off x="433945" y="4982408"/>
            <a:ext cx="4014069" cy="75406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IncidentPrioritySummary"/>
          <p:cNvSpPr>
            <a:spLocks noGrp="1"/>
          </p:cNvSpPr>
          <p:nvPr>
            <p:ph type="tbl" sz="quarter" idx="14"/>
          </p:nvPr>
        </p:nvSpPr>
        <p:spPr>
          <a:xfrm>
            <a:off x="4502258" y="4982408"/>
            <a:ext cx="4234438" cy="63341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1Summary"/>
          <p:cNvSpPr>
            <a:spLocks noGrp="1"/>
          </p:cNvSpPr>
          <p:nvPr>
            <p:ph type="tbl" sz="quarter" idx="15"/>
          </p:nvPr>
        </p:nvSpPr>
        <p:spPr>
          <a:xfrm>
            <a:off x="433945" y="3846513"/>
            <a:ext cx="8302752" cy="75406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76745"/>
      </p:ext>
    </p:extLst>
  </p:cSld>
  <p:clrMapOvr>
    <a:masterClrMapping/>
  </p:clrMapOvr>
  <p:transition spd="med">
    <p:fade/>
  </p:transition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HeaderTable"/>
          <p:cNvSpPr>
            <a:spLocks noGrp="1"/>
          </p:cNvSpPr>
          <p:nvPr>
            <p:ph type="tbl" sz="quarter" idx="10"/>
          </p:nvPr>
        </p:nvSpPr>
        <p:spPr>
          <a:xfrm>
            <a:off x="433945" y="858845"/>
            <a:ext cx="8302752" cy="4185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AvailabilitySummary"/>
          <p:cNvSpPr>
            <a:spLocks noGrp="1"/>
          </p:cNvSpPr>
          <p:nvPr>
            <p:ph type="tbl" sz="quarter" idx="11"/>
          </p:nvPr>
        </p:nvSpPr>
        <p:spPr>
          <a:xfrm>
            <a:off x="433945" y="4806515"/>
            <a:ext cx="8302752" cy="635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10" name="ProactiveSummary"/>
          <p:cNvSpPr>
            <a:spLocks noGrp="1"/>
          </p:cNvSpPr>
          <p:nvPr>
            <p:ph type="tbl" sz="quarter" idx="16"/>
          </p:nvPr>
        </p:nvSpPr>
        <p:spPr>
          <a:xfrm>
            <a:off x="433945" y="3653407"/>
            <a:ext cx="8302752" cy="619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SystemSummary"/>
          <p:cNvSpPr>
            <a:spLocks noGrp="1"/>
          </p:cNvSpPr>
          <p:nvPr>
            <p:ph type="tbl" sz="quarter" idx="17"/>
          </p:nvPr>
        </p:nvSpPr>
        <p:spPr>
          <a:xfrm>
            <a:off x="433945" y="1344913"/>
            <a:ext cx="8302752" cy="75406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IncidentPrioritySummary"/>
          <p:cNvSpPr>
            <a:spLocks noGrp="1"/>
          </p:cNvSpPr>
          <p:nvPr>
            <p:ph type="tbl" sz="quarter" idx="18"/>
          </p:nvPr>
        </p:nvSpPr>
        <p:spPr>
          <a:xfrm>
            <a:off x="433945" y="2528679"/>
            <a:ext cx="8302752" cy="63341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74516"/>
      </p:ext>
    </p:extLst>
  </p:cSld>
  <p:clrMapOvr>
    <a:masterClrMapping/>
  </p:clrMapOvr>
  <p:transition spd="med">
    <p:fade/>
  </p:transition>
  <p:hf sldNum="0"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MultiS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HeaderTable"/>
          <p:cNvSpPr>
            <a:spLocks noGrp="1"/>
          </p:cNvSpPr>
          <p:nvPr>
            <p:ph type="tbl" sz="quarter" idx="10"/>
          </p:nvPr>
        </p:nvSpPr>
        <p:spPr>
          <a:xfrm>
            <a:off x="433945" y="858845"/>
            <a:ext cx="8302752" cy="41852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ystemSummary"/>
          <p:cNvSpPr>
            <a:spLocks noGrp="1"/>
          </p:cNvSpPr>
          <p:nvPr>
            <p:ph type="tbl" sz="quarter" idx="11"/>
          </p:nvPr>
        </p:nvSpPr>
        <p:spPr>
          <a:xfrm>
            <a:off x="433945" y="1367025"/>
            <a:ext cx="8302752" cy="635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5" name="IncidentPrioritySummary"/>
          <p:cNvSpPr>
            <a:spLocks noGrp="1"/>
          </p:cNvSpPr>
          <p:nvPr>
            <p:ph type="tbl" sz="quarter" idx="12"/>
          </p:nvPr>
        </p:nvSpPr>
        <p:spPr>
          <a:xfrm>
            <a:off x="433945" y="2927199"/>
            <a:ext cx="8302752" cy="619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ProactiveSummary"/>
          <p:cNvSpPr>
            <a:spLocks noGrp="1"/>
          </p:cNvSpPr>
          <p:nvPr>
            <p:ph type="tbl" sz="quarter" idx="13"/>
          </p:nvPr>
        </p:nvSpPr>
        <p:spPr>
          <a:xfrm>
            <a:off x="433945" y="4462446"/>
            <a:ext cx="8302752" cy="75406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2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Executive Summary MultiS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HeaderTable"/>
          <p:cNvSpPr>
            <a:spLocks noGrp="1"/>
          </p:cNvSpPr>
          <p:nvPr>
            <p:ph type="tbl" sz="quarter" idx="10"/>
          </p:nvPr>
        </p:nvSpPr>
        <p:spPr>
          <a:xfrm>
            <a:off x="433945" y="858845"/>
            <a:ext cx="8302752" cy="41852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AvailabilitySummary"/>
          <p:cNvSpPr>
            <a:spLocks noGrp="1"/>
          </p:cNvSpPr>
          <p:nvPr>
            <p:ph type="tbl" sz="quarter" idx="11"/>
          </p:nvPr>
        </p:nvSpPr>
        <p:spPr>
          <a:xfrm>
            <a:off x="433945" y="1367025"/>
            <a:ext cx="8302752" cy="635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5" name="ProactiveSummary"/>
          <p:cNvSpPr>
            <a:spLocks noGrp="1"/>
          </p:cNvSpPr>
          <p:nvPr>
            <p:ph type="tbl" sz="quarter" idx="12"/>
          </p:nvPr>
        </p:nvSpPr>
        <p:spPr>
          <a:xfrm>
            <a:off x="433945" y="3858768"/>
            <a:ext cx="8302752" cy="619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955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MultiSite2 With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ystemSummary"/>
          <p:cNvSpPr>
            <a:spLocks noGrp="1"/>
          </p:cNvSpPr>
          <p:nvPr>
            <p:ph type="tbl" sz="quarter" idx="13"/>
          </p:nvPr>
        </p:nvSpPr>
        <p:spPr>
          <a:xfrm>
            <a:off x="433945" y="3306872"/>
            <a:ext cx="4014069" cy="75406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IncidentPrioritySummary"/>
          <p:cNvSpPr>
            <a:spLocks noGrp="1"/>
          </p:cNvSpPr>
          <p:nvPr>
            <p:ph type="tbl" sz="quarter" idx="14"/>
          </p:nvPr>
        </p:nvSpPr>
        <p:spPr>
          <a:xfrm>
            <a:off x="4502258" y="3306872"/>
            <a:ext cx="4234438" cy="63341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" name="P1Summary"/>
          <p:cNvSpPr>
            <a:spLocks noGrp="1"/>
          </p:cNvSpPr>
          <p:nvPr>
            <p:ph type="tbl" sz="quarter" idx="15"/>
          </p:nvPr>
        </p:nvSpPr>
        <p:spPr>
          <a:xfrm>
            <a:off x="433945" y="972626"/>
            <a:ext cx="8302752" cy="75406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4124"/>
      </p:ext>
    </p:extLst>
  </p:cSld>
  <p:clrMapOvr>
    <a:masterClrMapping/>
  </p:clrMapOvr>
  <p:transition spd="med">
    <p:fade/>
  </p:transition>
  <p:hf sldNum="0"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MultiSit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UnplannedAvailabilitySummary"/>
          <p:cNvSpPr>
            <a:spLocks noGrp="1"/>
          </p:cNvSpPr>
          <p:nvPr>
            <p:ph type="tbl" sz="quarter" idx="13"/>
          </p:nvPr>
        </p:nvSpPr>
        <p:spPr>
          <a:xfrm>
            <a:off x="433944" y="3548047"/>
            <a:ext cx="8302752" cy="75406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lannedAvailabilitySummary"/>
          <p:cNvSpPr>
            <a:spLocks noGrp="1"/>
          </p:cNvSpPr>
          <p:nvPr>
            <p:ph type="tbl" sz="quarter" idx="14"/>
          </p:nvPr>
        </p:nvSpPr>
        <p:spPr>
          <a:xfrm>
            <a:off x="433944" y="916010"/>
            <a:ext cx="8302752" cy="63341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179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Executive Summary MultiSit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IncidentPrioritySummary"/>
          <p:cNvSpPr>
            <a:spLocks noGrp="1"/>
          </p:cNvSpPr>
          <p:nvPr>
            <p:ph type="tbl" sz="quarter" idx="13"/>
          </p:nvPr>
        </p:nvSpPr>
        <p:spPr>
          <a:xfrm>
            <a:off x="433944" y="3548047"/>
            <a:ext cx="8302752" cy="75406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SystemSummary"/>
          <p:cNvSpPr>
            <a:spLocks noGrp="1"/>
          </p:cNvSpPr>
          <p:nvPr>
            <p:ph type="tbl" sz="quarter" idx="14"/>
          </p:nvPr>
        </p:nvSpPr>
        <p:spPr>
          <a:xfrm>
            <a:off x="433944" y="916010"/>
            <a:ext cx="8302752" cy="63341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763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5381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1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P1Summary"/>
          <p:cNvSpPr>
            <a:spLocks noGrp="1"/>
          </p:cNvSpPr>
          <p:nvPr>
            <p:ph type="tbl" sz="quarter" idx="15"/>
          </p:nvPr>
        </p:nvSpPr>
        <p:spPr>
          <a:xfrm>
            <a:off x="433945" y="977586"/>
            <a:ext cx="8302752" cy="75406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72134"/>
      </p:ext>
    </p:extLst>
  </p:cSld>
  <p:clrMapOvr>
    <a:masterClrMapping/>
  </p:clrMapOvr>
  <p:transition spd="med">
    <p:fade/>
  </p:transition>
  <p:hf sldNum="0"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3"/>
            <a:ext cx="8229600" cy="4384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7144180"/>
              </p:ext>
            </p:extLst>
          </p:nvPr>
        </p:nvGraphicFramePr>
        <p:xfrm>
          <a:off x="433946" y="1474484"/>
          <a:ext cx="829932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809"/>
                <a:gridCol w="592809"/>
                <a:gridCol w="592809"/>
                <a:gridCol w="592809"/>
                <a:gridCol w="592809"/>
                <a:gridCol w="592809"/>
                <a:gridCol w="592809"/>
                <a:gridCol w="592809"/>
                <a:gridCol w="592809"/>
                <a:gridCol w="592809"/>
                <a:gridCol w="592809"/>
                <a:gridCol w="592809"/>
                <a:gridCol w="592809"/>
                <a:gridCol w="592809"/>
              </a:tblGrid>
              <a:tr h="274320">
                <a:tc gridSpan="14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Overall</a:t>
                      </a:r>
                      <a:r>
                        <a:rPr lang="en-US" sz="1050" baseline="0" dirty="0" smtClean="0"/>
                        <a:t> Availability Summary</a:t>
                      </a:r>
                      <a:endParaRPr 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 gridSpan="14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Monthly Availability %</a:t>
                      </a:r>
                      <a:endParaRPr 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Site ID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/>
                        <a:t>12</a:t>
                      </a:r>
                      <a:r>
                        <a:rPr lang="en-US" sz="700" b="1" baseline="0" dirty="0" smtClean="0"/>
                        <a:t> Mo </a:t>
                      </a:r>
                      <a:r>
                        <a:rPr lang="en-US" sz="700" b="1" baseline="0" dirty="0" err="1" smtClean="0"/>
                        <a:t>Avg</a:t>
                      </a:r>
                      <a:endParaRPr lang="en-US" sz="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Jan-12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Feb-12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Mar-12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Apr-12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May-12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Jun-12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Jul-12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Aug-12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Sep-12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Oct-12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Nov-12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Dec-12</a:t>
                      </a:r>
                      <a:endParaRPr lang="en-US" sz="800" b="1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ACE4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99.887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ACE4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HRS:MIN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27.6667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7030260"/>
              </p:ext>
            </p:extLst>
          </p:nvPr>
        </p:nvGraphicFramePr>
        <p:xfrm>
          <a:off x="433946" y="2768599"/>
          <a:ext cx="8302756" cy="1234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4796"/>
                <a:gridCol w="754796"/>
                <a:gridCol w="754796"/>
                <a:gridCol w="754796"/>
                <a:gridCol w="754796"/>
                <a:gridCol w="754796"/>
                <a:gridCol w="754796"/>
                <a:gridCol w="754796"/>
                <a:gridCol w="754796"/>
                <a:gridCol w="754796"/>
                <a:gridCol w="754796"/>
              </a:tblGrid>
              <a:tr h="274320">
                <a:tc gridSpan="11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Reporting Period Proactive Summary</a:t>
                      </a:r>
                      <a:endParaRPr 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System Health Actions</a:t>
                      </a:r>
                      <a:endParaRPr 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Targeted Tech Alerts</a:t>
                      </a:r>
                      <a:endParaRPr 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Field Retrofit Orders</a:t>
                      </a:r>
                      <a:endParaRPr 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Change Controls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Site ID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Completed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Pending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Completed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To Review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Pending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Closed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Pending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Completed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Pending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Opened</a:t>
                      </a:r>
                      <a:endParaRPr lang="en-US" sz="800" b="1" dirty="0"/>
                    </a:p>
                  </a:txBody>
                  <a:tcPr anchor="ctr"/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ACE4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28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12606113"/>
              </p:ext>
            </p:extLst>
          </p:nvPr>
        </p:nvGraphicFramePr>
        <p:xfrm>
          <a:off x="433945" y="3837986"/>
          <a:ext cx="830275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528"/>
                <a:gridCol w="922528"/>
                <a:gridCol w="922528"/>
                <a:gridCol w="922528"/>
                <a:gridCol w="922528"/>
                <a:gridCol w="922528"/>
                <a:gridCol w="922528"/>
                <a:gridCol w="922528"/>
                <a:gridCol w="922528"/>
              </a:tblGrid>
              <a:tr h="274320">
                <a:tc gridSpan="9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System Summary</a:t>
                      </a:r>
                      <a:endParaRPr 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27432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Next DBMS Release</a:t>
                      </a:r>
                      <a:endParaRPr 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Last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Current</a:t>
                      </a:r>
                      <a:endParaRPr lang="en-US" sz="1050" dirty="0"/>
                    </a:p>
                  </a:txBody>
                  <a:tcPr anchor="ctr"/>
                </a:tc>
              </a:tr>
              <a:tr h="210312">
                <a:tc gridSpan="7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13.00.01.13</a:t>
                      </a:r>
                      <a:endParaRPr 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13.00.01.34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14.00.02.05</a:t>
                      </a:r>
                      <a:endParaRPr lang="en-US" sz="800" dirty="0"/>
                    </a:p>
                  </a:txBody>
                  <a:tcPr anchor="ctr"/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Site ID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System Use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Total Sys Type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/>
                        <a:t>Num</a:t>
                      </a:r>
                      <a:r>
                        <a:rPr lang="en-US" sz="800" b="1" dirty="0" smtClean="0"/>
                        <a:t> Nodes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DBMS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PDE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System OS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OS Version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TDPSW Version</a:t>
                      </a:r>
                      <a:endParaRPr lang="en-US" sz="800" b="1" dirty="0"/>
                    </a:p>
                  </a:txBody>
                  <a:tcPr anchor="ctr"/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ACE4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Dev.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5500H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13.00.01.11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13.00.01.11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SUSE Linux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SLES10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TTU 12.0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38802180"/>
              </p:ext>
            </p:extLst>
          </p:nvPr>
        </p:nvGraphicFramePr>
        <p:xfrm>
          <a:off x="433946" y="854561"/>
          <a:ext cx="8299348" cy="42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4721"/>
                <a:gridCol w="2990573"/>
                <a:gridCol w="1899217"/>
                <a:gridCol w="2074837"/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Company 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rgbClr val="3C3C3B"/>
                          </a:solidFill>
                        </a:rPr>
                        <a:t>Ace Hardware</a:t>
                      </a:r>
                      <a:endParaRPr lang="en-US" sz="800" b="0" dirty="0">
                        <a:solidFill>
                          <a:srgbClr val="3C3C3B"/>
                        </a:solidFill>
                      </a:endParaRPr>
                    </a:p>
                  </a:txBody>
                  <a:tcP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Reporting Period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rgbClr val="3C3C3B"/>
                          </a:solidFill>
                        </a:rPr>
                        <a:t>2012-01-01</a:t>
                      </a:r>
                      <a:r>
                        <a:rPr lang="en-US" sz="800" b="0" baseline="0" dirty="0" smtClean="0">
                          <a:solidFill>
                            <a:srgbClr val="3C3C3B"/>
                          </a:solidFill>
                        </a:rPr>
                        <a:t> To 2012-12-31</a:t>
                      </a:r>
                      <a:endParaRPr lang="en-US" sz="800" b="0" dirty="0">
                        <a:solidFill>
                          <a:srgbClr val="3C3C3B"/>
                        </a:solidFill>
                      </a:endParaRPr>
                    </a:p>
                  </a:txBody>
                  <a:tcPr>
                    <a:solidFill>
                      <a:srgbClr val="CECECE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Nic Westvold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Report Date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01/23/2013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87720678"/>
              </p:ext>
            </p:extLst>
          </p:nvPr>
        </p:nvGraphicFramePr>
        <p:xfrm>
          <a:off x="433945" y="5116599"/>
          <a:ext cx="8302740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1895"/>
                <a:gridCol w="691895"/>
                <a:gridCol w="691895"/>
                <a:gridCol w="691895"/>
                <a:gridCol w="691895"/>
                <a:gridCol w="691895"/>
                <a:gridCol w="691895"/>
                <a:gridCol w="691895"/>
                <a:gridCol w="691895"/>
                <a:gridCol w="691895"/>
                <a:gridCol w="691895"/>
                <a:gridCol w="691895"/>
              </a:tblGrid>
              <a:tr h="274320">
                <a:tc gridSpan="9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Incident Summary</a:t>
                      </a:r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Priority Summary</a:t>
                      </a:r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Reporting Period</a:t>
                      </a:r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Previous 12 Months</a:t>
                      </a:r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Reporting Period</a:t>
                      </a:r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Site 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AIC %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Incoming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Closed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Open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AIC %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Incoming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Closed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Open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P1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P2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P3</a:t>
                      </a:r>
                      <a:endParaRPr lang="en-US" sz="800" b="1" dirty="0"/>
                    </a:p>
                  </a:txBody>
                  <a:tcPr/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ACE4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078244"/>
      </p:ext>
    </p:extLst>
  </p:cSld>
  <p:clrMapOvr>
    <a:masterClrMapping/>
  </p:clrMapOvr>
  <p:transition spd="med">
    <p:fade/>
  </p:transition>
  <p:hf sldNum="0" hdr="0" ft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15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opChart"/>
          <p:cNvSpPr>
            <a:spLocks noGrp="1"/>
          </p:cNvSpPr>
          <p:nvPr>
            <p:ph type="chart" sz="quarter" idx="10"/>
          </p:nvPr>
        </p:nvSpPr>
        <p:spPr>
          <a:xfrm>
            <a:off x="340962" y="1030286"/>
            <a:ext cx="8733296" cy="33375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LeftBox"/>
          <p:cNvSpPr>
            <a:spLocks noChangeArrowheads="1"/>
          </p:cNvSpPr>
          <p:nvPr userDrawn="1"/>
        </p:nvSpPr>
        <p:spPr bwMode="auto">
          <a:xfrm>
            <a:off x="343545" y="4587736"/>
            <a:ext cx="4260564" cy="160020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ightBox"/>
          <p:cNvSpPr>
            <a:spLocks noChangeArrowheads="1"/>
          </p:cNvSpPr>
          <p:nvPr userDrawn="1"/>
        </p:nvSpPr>
        <p:spPr bwMode="auto">
          <a:xfrm>
            <a:off x="4791559" y="4587736"/>
            <a:ext cx="4260564" cy="160020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LeftBoxText"/>
          <p:cNvSpPr txBox="1"/>
          <p:nvPr userDrawn="1"/>
        </p:nvSpPr>
        <p:spPr>
          <a:xfrm>
            <a:off x="343545" y="4702036"/>
            <a:ext cx="4260564" cy="13716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[Text Here]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ightBoxText"/>
          <p:cNvSpPr txBox="1"/>
          <p:nvPr userDrawn="1"/>
        </p:nvSpPr>
        <p:spPr>
          <a:xfrm>
            <a:off x="4791559" y="4702036"/>
            <a:ext cx="4260564" cy="13716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[Text Here]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56323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15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opChart"/>
          <p:cNvSpPr>
            <a:spLocks noGrp="1"/>
          </p:cNvSpPr>
          <p:nvPr>
            <p:ph type="chart" sz="quarter" idx="10"/>
          </p:nvPr>
        </p:nvSpPr>
        <p:spPr>
          <a:xfrm>
            <a:off x="340962" y="1030288"/>
            <a:ext cx="8733296" cy="246888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BottomChart"/>
          <p:cNvSpPr>
            <a:spLocks noGrp="1"/>
          </p:cNvSpPr>
          <p:nvPr>
            <p:ph type="chart" sz="quarter" idx="11"/>
          </p:nvPr>
        </p:nvSpPr>
        <p:spPr>
          <a:xfrm>
            <a:off x="340962" y="3673098"/>
            <a:ext cx="8732520" cy="246417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37727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15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opChart"/>
          <p:cNvSpPr>
            <a:spLocks noGrp="1"/>
          </p:cNvSpPr>
          <p:nvPr>
            <p:ph type="chart" sz="quarter" idx="10"/>
          </p:nvPr>
        </p:nvSpPr>
        <p:spPr>
          <a:xfrm>
            <a:off x="340962" y="1493240"/>
            <a:ext cx="8733296" cy="200592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BottomChart"/>
          <p:cNvSpPr>
            <a:spLocks noGrp="1"/>
          </p:cNvSpPr>
          <p:nvPr>
            <p:ph type="chart" sz="quarter" idx="11"/>
          </p:nvPr>
        </p:nvSpPr>
        <p:spPr>
          <a:xfrm>
            <a:off x="340962" y="4202884"/>
            <a:ext cx="8732520" cy="193439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opText"/>
          <p:cNvSpPr>
            <a:spLocks noGrp="1"/>
          </p:cNvSpPr>
          <p:nvPr>
            <p:ph idx="1"/>
          </p:nvPr>
        </p:nvSpPr>
        <p:spPr>
          <a:xfrm>
            <a:off x="340962" y="889113"/>
            <a:ext cx="8345838" cy="5621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  <a:lvl2pPr marL="2286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endParaRPr lang="en-US" dirty="0" smtClean="0"/>
          </a:p>
        </p:txBody>
      </p:sp>
      <p:sp>
        <p:nvSpPr>
          <p:cNvPr id="7" name="BottomText"/>
          <p:cNvSpPr>
            <a:spLocks noGrp="1"/>
          </p:cNvSpPr>
          <p:nvPr>
            <p:ph idx="12"/>
          </p:nvPr>
        </p:nvSpPr>
        <p:spPr>
          <a:xfrm>
            <a:off x="342360" y="3600158"/>
            <a:ext cx="8345838" cy="5621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  <a:lvl2pPr marL="2286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887661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With Data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15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opChart"/>
          <p:cNvSpPr>
            <a:spLocks noGrp="1"/>
          </p:cNvSpPr>
          <p:nvPr>
            <p:ph type="chart" sz="quarter" idx="10"/>
          </p:nvPr>
        </p:nvSpPr>
        <p:spPr>
          <a:xfrm>
            <a:off x="340962" y="1030288"/>
            <a:ext cx="5660136" cy="246888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BottomChart"/>
          <p:cNvSpPr>
            <a:spLocks noGrp="1"/>
          </p:cNvSpPr>
          <p:nvPr>
            <p:ph type="chart" sz="quarter" idx="11"/>
          </p:nvPr>
        </p:nvSpPr>
        <p:spPr>
          <a:xfrm>
            <a:off x="3409626" y="3673098"/>
            <a:ext cx="5663855" cy="246417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TopChartDatatable"/>
          <p:cNvSpPr>
            <a:spLocks noGrp="1"/>
          </p:cNvSpPr>
          <p:nvPr>
            <p:ph type="tbl" sz="quarter" idx="12"/>
          </p:nvPr>
        </p:nvSpPr>
        <p:spPr>
          <a:xfrm>
            <a:off x="6183978" y="1030288"/>
            <a:ext cx="2889504" cy="635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11" name="BottomChartDatatable"/>
          <p:cNvSpPr>
            <a:spLocks noGrp="1"/>
          </p:cNvSpPr>
          <p:nvPr>
            <p:ph type="tbl" sz="quarter" idx="13"/>
          </p:nvPr>
        </p:nvSpPr>
        <p:spPr>
          <a:xfrm>
            <a:off x="340962" y="3673098"/>
            <a:ext cx="2889504" cy="635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98776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 Chart With Data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15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LeftChart"/>
          <p:cNvSpPr>
            <a:spLocks noGrp="1"/>
          </p:cNvSpPr>
          <p:nvPr>
            <p:ph type="chart" sz="quarter" idx="10"/>
          </p:nvPr>
        </p:nvSpPr>
        <p:spPr>
          <a:xfrm>
            <a:off x="340961" y="1030286"/>
            <a:ext cx="4297680" cy="5362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RightChart"/>
          <p:cNvSpPr>
            <a:spLocks noGrp="1"/>
          </p:cNvSpPr>
          <p:nvPr>
            <p:ph type="chart" sz="quarter" idx="11"/>
          </p:nvPr>
        </p:nvSpPr>
        <p:spPr>
          <a:xfrm>
            <a:off x="4764947" y="1035312"/>
            <a:ext cx="4308533" cy="5357099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LeftChartDatatable"/>
          <p:cNvSpPr>
            <a:spLocks noGrp="1"/>
          </p:cNvSpPr>
          <p:nvPr>
            <p:ph type="tbl" sz="quarter" idx="13"/>
          </p:nvPr>
        </p:nvSpPr>
        <p:spPr>
          <a:xfrm>
            <a:off x="1061208" y="4663000"/>
            <a:ext cx="2889504" cy="635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10" name="RightChartDatatable"/>
          <p:cNvSpPr>
            <a:spLocks noGrp="1"/>
          </p:cNvSpPr>
          <p:nvPr>
            <p:ph type="tbl" sz="quarter" idx="12"/>
          </p:nvPr>
        </p:nvSpPr>
        <p:spPr>
          <a:xfrm>
            <a:off x="5469623" y="4663000"/>
            <a:ext cx="2889504" cy="635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77081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15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opChart"/>
          <p:cNvSpPr>
            <a:spLocks noGrp="1"/>
          </p:cNvSpPr>
          <p:nvPr>
            <p:ph type="chart" sz="quarter" idx="10"/>
          </p:nvPr>
        </p:nvSpPr>
        <p:spPr>
          <a:xfrm>
            <a:off x="340962" y="1030288"/>
            <a:ext cx="8733296" cy="246888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BottomRightChart"/>
          <p:cNvSpPr>
            <a:spLocks noGrp="1"/>
          </p:cNvSpPr>
          <p:nvPr>
            <p:ph type="chart" sz="quarter" idx="11"/>
          </p:nvPr>
        </p:nvSpPr>
        <p:spPr>
          <a:xfrm>
            <a:off x="4773476" y="3673098"/>
            <a:ext cx="4297680" cy="246417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BottomLeftChart"/>
          <p:cNvSpPr>
            <a:spLocks noGrp="1"/>
          </p:cNvSpPr>
          <p:nvPr>
            <p:ph type="chart" sz="quarter" idx="13"/>
          </p:nvPr>
        </p:nvSpPr>
        <p:spPr>
          <a:xfrm>
            <a:off x="340965" y="3673475"/>
            <a:ext cx="4297680" cy="24717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57966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3"/>
            <a:ext cx="8229600" cy="51593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opRightChart"/>
          <p:cNvSpPr>
            <a:spLocks noGrp="1"/>
          </p:cNvSpPr>
          <p:nvPr>
            <p:ph type="chart" sz="quarter" idx="10"/>
          </p:nvPr>
        </p:nvSpPr>
        <p:spPr>
          <a:xfrm>
            <a:off x="4664990" y="1030288"/>
            <a:ext cx="4114800" cy="25146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BottomRightChart"/>
          <p:cNvSpPr>
            <a:spLocks noGrp="1"/>
          </p:cNvSpPr>
          <p:nvPr>
            <p:ph type="chart" sz="quarter" idx="11"/>
          </p:nvPr>
        </p:nvSpPr>
        <p:spPr>
          <a:xfrm>
            <a:off x="4664990" y="3673475"/>
            <a:ext cx="4114800" cy="25146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TopLeftChart"/>
          <p:cNvSpPr>
            <a:spLocks noGrp="1"/>
          </p:cNvSpPr>
          <p:nvPr>
            <p:ph type="chart" sz="quarter" idx="12"/>
          </p:nvPr>
        </p:nvSpPr>
        <p:spPr>
          <a:xfrm>
            <a:off x="433387" y="1030288"/>
            <a:ext cx="4114800" cy="25146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BottomLeftChart"/>
          <p:cNvSpPr>
            <a:spLocks noGrp="1"/>
          </p:cNvSpPr>
          <p:nvPr>
            <p:ph type="chart" sz="quarter" idx="13"/>
          </p:nvPr>
        </p:nvSpPr>
        <p:spPr>
          <a:xfrm>
            <a:off x="433387" y="3673475"/>
            <a:ext cx="4114800" cy="25146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17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0" name="TechAlerts"/>
          <p:cNvSpPr>
            <a:spLocks noGrp="1"/>
          </p:cNvSpPr>
          <p:nvPr>
            <p:ph type="tbl" sz="quarter" idx="13"/>
          </p:nvPr>
        </p:nvSpPr>
        <p:spPr>
          <a:xfrm>
            <a:off x="588936" y="3757947"/>
            <a:ext cx="3022169" cy="156572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SystemHealth"/>
          <p:cNvSpPr>
            <a:spLocks noGrp="1"/>
          </p:cNvSpPr>
          <p:nvPr>
            <p:ph type="tbl" sz="quarter" idx="15"/>
          </p:nvPr>
        </p:nvSpPr>
        <p:spPr>
          <a:xfrm>
            <a:off x="588936" y="972626"/>
            <a:ext cx="3014420" cy="1553598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ChangeControls"/>
          <p:cNvSpPr>
            <a:spLocks noGrp="1"/>
          </p:cNvSpPr>
          <p:nvPr>
            <p:ph type="tbl" sz="quarter" idx="16"/>
          </p:nvPr>
        </p:nvSpPr>
        <p:spPr>
          <a:xfrm>
            <a:off x="5680130" y="976393"/>
            <a:ext cx="2262752" cy="1549831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FROs"/>
          <p:cNvSpPr>
            <a:spLocks noGrp="1"/>
          </p:cNvSpPr>
          <p:nvPr>
            <p:ph type="tbl" sz="quarter" idx="17"/>
          </p:nvPr>
        </p:nvSpPr>
        <p:spPr>
          <a:xfrm>
            <a:off x="5680130" y="3757946"/>
            <a:ext cx="2262752" cy="1549831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359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lternate Title Slide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3977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8463"/>
            <a:ext cx="8229600" cy="5159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3886200" cy="5105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5105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8275">
              <a:tabLst/>
              <a:defRPr sz="1600"/>
            </a:lvl3pPr>
            <a:lvl4pPr marL="795338" indent="-115888">
              <a:defRPr sz="1600"/>
            </a:lvl4pPr>
            <a:lvl5pPr marL="1085850" indent="-173038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67047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934"/>
            <a:ext cx="8229600" cy="886968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481334"/>
            <a:ext cx="82296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93447"/>
      </p:ext>
    </p:extLst>
  </p:cSld>
  <p:clrMapOvr>
    <a:masterClrMapping/>
  </p:clrMapOvr>
  <p:transition spd="med">
    <p:fade/>
  </p:transition>
  <p:hf sldNum="0" hdr="0" ft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hea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933"/>
            <a:ext cx="8229600" cy="886968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9828"/>
            <a:ext cx="3886200" cy="46482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79828"/>
            <a:ext cx="3886200" cy="46482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8275">
              <a:tabLst/>
              <a:defRPr sz="1600"/>
            </a:lvl3pPr>
            <a:lvl4pPr marL="795338" indent="-115888">
              <a:defRPr sz="1600"/>
            </a:lvl4pPr>
            <a:lvl5pPr marL="1085850" indent="-173038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04310"/>
      </p:ext>
    </p:extLst>
  </p:cSld>
  <p:clrMapOvr>
    <a:masterClrMapping/>
  </p:clrMapOvr>
  <p:transition spd="med">
    <p:fade/>
  </p:transition>
  <p:hf sldNum="0" hdr="0" ft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57200" y="398463"/>
            <a:ext cx="8229600" cy="515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457200" y="1033463"/>
            <a:ext cx="8229600" cy="50926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949623"/>
      </p:ext>
    </p:extLst>
  </p:cSld>
  <p:clrMapOvr>
    <a:masterClrMapping/>
  </p:clrMapOvr>
  <p:transition spd="med">
    <p:fade/>
  </p:transition>
  <p:hf sldNum="0" hdr="0" ft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933"/>
            <a:ext cx="3886200" cy="8869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9828"/>
            <a:ext cx="3886200" cy="46482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742039" y="197556"/>
            <a:ext cx="4203699" cy="5928608"/>
          </a:xfrm>
          <a:prstGeom prst="rect">
            <a:avLst/>
          </a:prstGeom>
          <a:noFill/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5246937"/>
      </p:ext>
    </p:extLst>
  </p:cSld>
  <p:clrMapOvr>
    <a:masterClrMapping/>
  </p:clrMapOvr>
  <p:transition spd="med">
    <p:fade/>
  </p:transition>
  <p:hf sldNum="0" hdr="0" ft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933"/>
            <a:ext cx="3886200" cy="8869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9828"/>
            <a:ext cx="3886200" cy="23622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742039" y="197556"/>
            <a:ext cx="4203699" cy="5928608"/>
          </a:xfrm>
          <a:prstGeom prst="rect">
            <a:avLst/>
          </a:prstGeom>
          <a:noFill/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57201" y="4078111"/>
            <a:ext cx="3886199" cy="2048054"/>
          </a:xfrm>
          <a:prstGeom prst="rect">
            <a:avLst/>
          </a:prstGeom>
          <a:noFill/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074996"/>
      </p:ext>
    </p:extLst>
  </p:cSld>
  <p:clrMapOvr>
    <a:masterClrMapping/>
  </p:clrMapOvr>
  <p:transition spd="med">
    <p:fade/>
  </p:transition>
  <p:hf sldNum="0" hdr="0" ft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933"/>
            <a:ext cx="3886200" cy="8869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9828"/>
            <a:ext cx="3886200" cy="46482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22"/>
          </p:nvPr>
        </p:nvSpPr>
        <p:spPr>
          <a:xfrm>
            <a:off x="4756150" y="197556"/>
            <a:ext cx="4189588" cy="23142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14"/>
          <p:cNvSpPr>
            <a:spLocks noGrp="1"/>
          </p:cNvSpPr>
          <p:nvPr>
            <p:ph type="pic" sz="quarter" idx="19"/>
          </p:nvPr>
        </p:nvSpPr>
        <p:spPr>
          <a:xfrm>
            <a:off x="4756150" y="2751667"/>
            <a:ext cx="4189588" cy="33744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3696525"/>
      </p:ext>
    </p:extLst>
  </p:cSld>
  <p:clrMapOvr>
    <a:masterClrMapping/>
  </p:clrMapOvr>
  <p:transition spd="med">
    <p:fade/>
  </p:transition>
  <p:hf sldNum="0" hdr="0" ft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2463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98463"/>
            <a:ext cx="8229600" cy="5159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57201" y="3654778"/>
            <a:ext cx="3987800" cy="24713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4713817" y="3654778"/>
            <a:ext cx="3972983" cy="24713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90325213"/>
      </p:ext>
    </p:extLst>
  </p:cSld>
  <p:clrMapOvr>
    <a:masterClrMapping/>
  </p:clrMapOvr>
  <p:transition spd="med">
    <p:fade/>
  </p:transition>
  <p:hf sldNum="0" hdr="0" ft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12446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98463"/>
            <a:ext cx="8229600" cy="5159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57201" y="2469444"/>
            <a:ext cx="3987800" cy="36567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713817" y="2469444"/>
            <a:ext cx="3972983" cy="36567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977928"/>
      </p:ext>
    </p:extLst>
  </p:cSld>
  <p:clrMapOvr>
    <a:masterClrMapping/>
  </p:clrMapOvr>
  <p:transition spd="med">
    <p:fade/>
  </p:transition>
  <p:hf sldNum="0" hdr="0" ft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28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98463"/>
            <a:ext cx="8229600" cy="5159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57201" y="1031876"/>
            <a:ext cx="2647244" cy="3046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3254023" y="1031875"/>
            <a:ext cx="2647244" cy="3046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050845" y="1031876"/>
            <a:ext cx="2647244" cy="3046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14267835"/>
      </p:ext>
    </p:extLst>
  </p:cSld>
  <p:clrMapOvr>
    <a:masterClrMapping/>
  </p:clrMapOvr>
  <p:transition spd="med">
    <p:fade/>
  </p:transition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4175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98463"/>
            <a:ext cx="8229600" cy="5159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6378222" y="1031876"/>
            <a:ext cx="2308577" cy="5094288"/>
          </a:xfrm>
          <a:prstGeom prst="rect">
            <a:avLst/>
          </a:prstGeom>
        </p:spPr>
        <p:txBody>
          <a:bodyPr/>
          <a:lstStyle>
            <a:lvl1pPr marL="0">
              <a:spcAft>
                <a:spcPts val="1800"/>
              </a:spcAft>
              <a:buFontTx/>
              <a:buNone/>
              <a:defRPr>
                <a:solidFill>
                  <a:schemeClr val="tx1"/>
                </a:solidFill>
                <a:latin typeface="Verdana"/>
                <a:cs typeface="Verdana"/>
              </a:defRPr>
            </a:lvl1pPr>
            <a:lvl2pPr marL="283464">
              <a:buFontTx/>
              <a:buNone/>
              <a:defRPr sz="160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buFontTx/>
              <a:buNone/>
              <a:defRPr sz="1400">
                <a:solidFill>
                  <a:schemeClr val="tx1"/>
                </a:solidFill>
                <a:latin typeface="Verdana"/>
                <a:cs typeface="Verdana"/>
              </a:defRPr>
            </a:lvl3pPr>
            <a:lvl4pPr>
              <a:buFontTx/>
              <a:buNone/>
              <a:defRPr sz="1400"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Tx/>
              <a:buNone/>
              <a:defRPr sz="14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457200" y="1031876"/>
            <a:ext cx="5667375" cy="5094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50501"/>
      </p:ext>
    </p:extLst>
  </p:cSld>
  <p:clrMapOvr>
    <a:masterClrMapping/>
  </p:clrMapOvr>
  <p:transition spd="med">
    <p:fade/>
  </p:transition>
  <p:hf sldNum="0" hdr="0" ft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1549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98463"/>
            <a:ext cx="8229600" cy="5159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57200" y="2709334"/>
            <a:ext cx="8229599" cy="34168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444331"/>
      </p:ext>
    </p:extLst>
  </p:cSld>
  <p:clrMapOvr>
    <a:masterClrMapping/>
  </p:clrMapOvr>
  <p:transition spd="med">
    <p:fade/>
  </p:transition>
  <p:hf sldNum="0" hdr="0" ft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 a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200407104-001 microphon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b="4385"/>
          <a:stretch>
            <a:fillRect/>
          </a:stretch>
        </p:blipFill>
        <p:spPr bwMode="auto">
          <a:xfrm>
            <a:off x="228600" y="2266950"/>
            <a:ext cx="64008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1905000" y="1768475"/>
            <a:ext cx="6477000" cy="1431925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D0D0D0">
                <a:alpha val="74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sz="6000" dirty="0">
                <a:solidFill>
                  <a:srgbClr val="EF8A1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/>
                <a:cs typeface="ＭＳ Ｐゴシック"/>
              </a:rPr>
              <a:t>Questions </a:t>
            </a:r>
          </a:p>
          <a:p>
            <a:pPr algn="r">
              <a:lnSpc>
                <a:spcPct val="70000"/>
              </a:lnSpc>
            </a:pPr>
            <a:r>
              <a:rPr lang="en-US" sz="6000" dirty="0">
                <a:solidFill>
                  <a:srgbClr val="0F398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/>
                <a:cs typeface="ＭＳ Ｐゴシック"/>
              </a:rPr>
              <a:t>and Answers</a:t>
            </a:r>
          </a:p>
        </p:txBody>
      </p:sp>
    </p:spTree>
    <p:extLst>
      <p:ext uri="{BB962C8B-B14F-4D97-AF65-F5344CB8AC3E}">
        <p14:creationId xmlns:p14="http://schemas.microsoft.com/office/powerpoint/2010/main" val="364542898"/>
      </p:ext>
    </p:extLst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3"/>
            <a:ext cx="8229600" cy="515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906321" y="2967335"/>
            <a:ext cx="3331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Back Up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950800"/>
      </p:ext>
    </p:extLst>
  </p:cSld>
  <p:clrMapOvr>
    <a:masterClrMapping/>
  </p:clrMapOvr>
  <p:transition spd="med">
    <p:fade/>
  </p:transition>
  <p:hf sldNum="0" hdr="0" ft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776403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BMS Support 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645" y="1974693"/>
            <a:ext cx="8648700" cy="2790825"/>
          </a:xfrm>
          <a:prstGeom prst="rect">
            <a:avLst/>
          </a:prstGeom>
        </p:spPr>
      </p:pic>
      <p:sp>
        <p:nvSpPr>
          <p:cNvPr id="4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DBMS Support 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9770"/>
      </p:ext>
    </p:extLst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BMS Support Road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45" y="836927"/>
            <a:ext cx="8423808" cy="596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DBMS Support 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750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U 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7" y="829160"/>
            <a:ext cx="8793804" cy="5612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TTU 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933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tform 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914400"/>
            <a:ext cx="8379303" cy="58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457200" y="398463"/>
            <a:ext cx="82296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sz="2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Platform Roadmap</a:t>
            </a:r>
          </a:p>
        </p:txBody>
      </p:sp>
    </p:spTree>
    <p:extLst>
      <p:ext uri="{BB962C8B-B14F-4D97-AF65-F5344CB8AC3E}">
        <p14:creationId xmlns:p14="http://schemas.microsoft.com/office/powerpoint/2010/main" val="15011899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tform Road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457200" y="398463"/>
            <a:ext cx="82296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sz="2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Platform </a:t>
            </a:r>
            <a:r>
              <a:rPr lang="en-US" sz="2400" dirty="0" smtClean="0">
                <a:solidFill>
                  <a:schemeClr val="tx2"/>
                </a:solidFill>
              </a:rPr>
              <a:t>Roadmap (cont.)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607287" cy="582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5293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portHeader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553121"/>
            <a:ext cx="9144000" cy="1751762"/>
          </a:xfrm>
          <a:solidFill>
            <a:schemeClr val="accent1">
              <a:alpha val="80000"/>
            </a:schemeClr>
          </a:solidFill>
        </p:spPr>
        <p:txBody>
          <a:bodyPr lIns="457200" tIns="182880" rIns="457200" bIns="18288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tabLst>
                <a:tab pos="457200" algn="l"/>
              </a:tabLst>
              <a:defRPr sz="180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[</a:t>
            </a:r>
            <a:r>
              <a:rPr lang="en-US" dirty="0" err="1" smtClean="0"/>
              <a:t>CustomerName</a:t>
            </a:r>
            <a:r>
              <a:rPr lang="en-US" dirty="0" smtClean="0"/>
              <a:t>]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[</a:t>
            </a:r>
            <a:r>
              <a:rPr lang="en-US" dirty="0" err="1" smtClean="0"/>
              <a:t>SiteAlias</a:t>
            </a:r>
            <a:r>
              <a:rPr lang="en-US" dirty="0" smtClean="0"/>
              <a:t>]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[</a:t>
            </a:r>
            <a:r>
              <a:rPr lang="en-US" dirty="0" err="1" smtClean="0"/>
              <a:t>StartDate</a:t>
            </a:r>
            <a:r>
              <a:rPr lang="en-US" dirty="0" smtClean="0"/>
              <a:t>] to [</a:t>
            </a:r>
            <a:r>
              <a:rPr lang="en-US" dirty="0" err="1" smtClean="0"/>
              <a:t>EndDate</a:t>
            </a:r>
            <a:r>
              <a:rPr lang="en-US" dirty="0" smtClean="0"/>
              <a:t>] : [</a:t>
            </a:r>
            <a:r>
              <a:rPr lang="en-US" dirty="0" err="1" smtClean="0"/>
              <a:t>ReportType</a:t>
            </a:r>
            <a:r>
              <a:rPr lang="en-US" dirty="0" smtClean="0"/>
              <a:t>]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CreatedDate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337094" y="5119471"/>
            <a:ext cx="6262778" cy="512448"/>
          </a:xfrm>
          <a:solidFill>
            <a:schemeClr val="accent1">
              <a:alpha val="80000"/>
            </a:schemeClr>
          </a:solidFill>
        </p:spPr>
        <p:txBody>
          <a:bodyPr wrap="square"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tabLst>
                <a:tab pos="457200" algn="l"/>
              </a:tabLst>
              <a:defRPr sz="180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Created: [</a:t>
            </a:r>
            <a:r>
              <a:rPr lang="en-US" dirty="0" err="1" smtClean="0"/>
              <a:t>CreatedDate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537084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ter Support 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Aster Support Roadmap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4" y="887848"/>
            <a:ext cx="7294563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01" y="1788339"/>
            <a:ext cx="8941699" cy="506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179683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ter Support Roadmap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17" y="922956"/>
            <a:ext cx="6538533" cy="523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Aster Support 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60511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ter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Aster Analytics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09" y="985837"/>
            <a:ext cx="8852687" cy="5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326978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ter Platform 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01" y="914400"/>
            <a:ext cx="8755581" cy="576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457200" y="398463"/>
            <a:ext cx="82296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sz="2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Aster Platform </a:t>
            </a:r>
            <a:r>
              <a:rPr lang="en-US" sz="2400" dirty="0">
                <a:solidFill>
                  <a:schemeClr val="tx2"/>
                </a:solidFill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154042124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doop Support Roadmap - Tim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Hadoop</a:t>
            </a:r>
            <a:r>
              <a:rPr lang="en-US" dirty="0" smtClean="0"/>
              <a:t> Support Roadmap – Time Line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08" y="1177993"/>
            <a:ext cx="8477901" cy="3897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50351"/>
      </p:ext>
    </p:extLst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doop Support 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Hadoop</a:t>
            </a:r>
            <a:r>
              <a:rPr lang="en-US" dirty="0" smtClean="0"/>
              <a:t> Support Roadmap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81" y="957262"/>
            <a:ext cx="5746889" cy="525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073031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doop Platform Compati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Hadoop</a:t>
            </a:r>
            <a:r>
              <a:rPr lang="en-US" dirty="0" smtClean="0"/>
              <a:t> Platform Compatibility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89" y="1201806"/>
            <a:ext cx="7666797" cy="390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493117"/>
      </p:ext>
    </p:extLst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doo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Title"/>
          <p:cNvSpPr>
            <a:spLocks noGrp="1"/>
          </p:cNvSpPr>
          <p:nvPr>
            <p:ph type="title" hasCustomPrompt="1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Teradata </a:t>
            </a:r>
            <a:r>
              <a:rPr lang="en-US" dirty="0" err="1" smtClean="0"/>
              <a:t>Hadoop</a:t>
            </a:r>
            <a:r>
              <a:rPr lang="en-US" dirty="0" smtClean="0"/>
              <a:t> Comparison To </a:t>
            </a:r>
            <a:r>
              <a:rPr lang="en-US" dirty="0" err="1" smtClean="0"/>
              <a:t>Hortonworks</a:t>
            </a:r>
            <a:r>
              <a:rPr lang="en-US" dirty="0" smtClean="0"/>
              <a:t> </a:t>
            </a:r>
            <a:r>
              <a:rPr lang="en-US" dirty="0" err="1" smtClean="0"/>
              <a:t>Hadoop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69" y="1144036"/>
            <a:ext cx="7026344" cy="508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711679"/>
      </p:ext>
    </p:extLst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erprise System 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8463"/>
            <a:ext cx="8229600" cy="5159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Enterprise System Support </a:t>
            </a:r>
            <a:br>
              <a:rPr lang="en-US" smtClean="0"/>
            </a:br>
            <a:r>
              <a:rPr lang="en-US" i="1" smtClean="0"/>
              <a:t>Service Level Comparison</a:t>
            </a:r>
          </a:p>
        </p:txBody>
      </p:sp>
      <p:sp>
        <p:nvSpPr>
          <p:cNvPr id="3" name="Rectangle 635"/>
          <p:cNvSpPr>
            <a:spLocks noChangeArrowheads="1"/>
          </p:cNvSpPr>
          <p:nvPr userDrawn="1"/>
        </p:nvSpPr>
        <p:spPr bwMode="auto">
          <a:xfrm>
            <a:off x="455613" y="1222375"/>
            <a:ext cx="4664075" cy="34607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For Mixed Environments – delete this box</a:t>
            </a:r>
          </a:p>
        </p:txBody>
      </p:sp>
      <p:graphicFrame>
        <p:nvGraphicFramePr>
          <p:cNvPr id="4" name="Group 186"/>
          <p:cNvGraphicFramePr>
            <a:graphicFrameLocks noGrp="1"/>
          </p:cNvGraphicFramePr>
          <p:nvPr userDrawn="1"/>
        </p:nvGraphicFramePr>
        <p:xfrm>
          <a:off x="228600" y="1611313"/>
          <a:ext cx="8772525" cy="4745736"/>
        </p:xfrm>
        <a:graphic>
          <a:graphicData uri="http://schemas.openxmlformats.org/drawingml/2006/table">
            <a:tbl>
              <a:tblPr/>
              <a:tblGrid>
                <a:gridCol w="1649413"/>
                <a:gridCol w="1724025"/>
                <a:gridCol w="3598862"/>
                <a:gridCol w="1800225"/>
              </a:tblGrid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Service Features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Business Critical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On-site Hardware Support – P1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erdana" pitchFamily="34" charset="0"/>
                        </a:rPr>
                        <a:t>On-site Hardware Support</a:t>
                      </a: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– P2 / 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16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Remote Hardware Diagnostics – P1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erdana" pitchFamily="34" charset="0"/>
                        </a:rPr>
                        <a:t>Remote Hardware Diagnostics</a:t>
                      </a: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– P2 / 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FRO Implementation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Remote Software Support – P1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erdana" pitchFamily="34" charset="0"/>
                        </a:rPr>
                        <a:t>Remote Software Support</a:t>
                      </a: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– P2 / 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367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969696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erdan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Software Release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Quarterly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erdan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Critical Patch Reviews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Weekly; Monthly Report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erdan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Software Implementation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Support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Submitted via T@YS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Incident Creation – P1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erdana" pitchFamily="34" charset="0"/>
                        </a:rPr>
                        <a:t>Incident Creation</a:t>
                      </a: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– P2 / 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969696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erdan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Support Team Assigned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Response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 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Remote Response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30 Minutes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 Hours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Addressed 8-5 M-F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On-site P1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On-site P2 and 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 Hours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 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Plan, Report, Manage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erdan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System Health Checks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Bi-Weekly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367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Support Card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Support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Annual Review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erdan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Support Reviews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Quarterly – Operations; Annual – Executive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erdan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Service Performance (Incident) Reporting via T@YS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Monthly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erdan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System Availability Reporting via T@YS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Monthly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Value-added Services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ServiceLink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Access to Teradata at Your Service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Access to Maintenance Release / Patches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Customer Defined Call Priority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Proactive Support Tools (TVI and CCL)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74"/>
          <p:cNvGrpSpPr>
            <a:grpSpLocks/>
          </p:cNvGrpSpPr>
          <p:nvPr userDrawn="1"/>
        </p:nvGrpSpPr>
        <p:grpSpPr bwMode="auto">
          <a:xfrm>
            <a:off x="6172200" y="76200"/>
            <a:ext cx="1655763" cy="457200"/>
            <a:chOff x="4224" y="146"/>
            <a:chExt cx="1001" cy="304"/>
          </a:xfrm>
        </p:grpSpPr>
        <p:grpSp>
          <p:nvGrpSpPr>
            <p:cNvPr id="6" name="Group 475"/>
            <p:cNvGrpSpPr>
              <a:grpSpLocks/>
            </p:cNvGrpSpPr>
            <p:nvPr/>
          </p:nvGrpSpPr>
          <p:grpSpPr bwMode="auto">
            <a:xfrm>
              <a:off x="4251" y="192"/>
              <a:ext cx="600" cy="85"/>
              <a:chOff x="1214" y="62"/>
              <a:chExt cx="918" cy="130"/>
            </a:xfrm>
          </p:grpSpPr>
          <p:grpSp>
            <p:nvGrpSpPr>
              <p:cNvPr id="31" name="Group 476"/>
              <p:cNvGrpSpPr>
                <a:grpSpLocks/>
              </p:cNvGrpSpPr>
              <p:nvPr/>
            </p:nvGrpSpPr>
            <p:grpSpPr bwMode="auto">
              <a:xfrm>
                <a:off x="1345" y="62"/>
                <a:ext cx="130" cy="130"/>
                <a:chOff x="3984" y="240"/>
                <a:chExt cx="288" cy="288"/>
              </a:xfrm>
            </p:grpSpPr>
            <p:sp>
              <p:nvSpPr>
                <p:cNvPr id="50" name="Oval 477"/>
                <p:cNvSpPr>
                  <a:spLocks noChangeArrowheads="1"/>
                </p:cNvSpPr>
                <p:nvPr/>
              </p:nvSpPr>
              <p:spPr bwMode="auto">
                <a:xfrm>
                  <a:off x="3984" y="240"/>
                  <a:ext cx="288" cy="288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Arc 478"/>
                <p:cNvSpPr>
                  <a:spLocks/>
                </p:cNvSpPr>
                <p:nvPr/>
              </p:nvSpPr>
              <p:spPr bwMode="auto">
                <a:xfrm flipH="1" flipV="1">
                  <a:off x="4032" y="384"/>
                  <a:ext cx="220" cy="144"/>
                </a:xfrm>
                <a:custGeom>
                  <a:avLst/>
                  <a:gdLst>
                    <a:gd name="T0" fmla="*/ 0 w 33066"/>
                    <a:gd name="T1" fmla="*/ 0 h 21600"/>
                    <a:gd name="T2" fmla="*/ 0 w 33066"/>
                    <a:gd name="T3" fmla="*/ 0 h 21600"/>
                    <a:gd name="T4" fmla="*/ 0 w 33066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3066" h="21600" fill="none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</a:path>
                    <a:path w="33066" h="21600" stroke="0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  <a:lnTo>
                        <a:pt x="18700" y="21600"/>
                      </a:lnTo>
                      <a:lnTo>
                        <a:pt x="0" y="10789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479"/>
              <p:cNvGrpSpPr>
                <a:grpSpLocks/>
              </p:cNvGrpSpPr>
              <p:nvPr/>
            </p:nvGrpSpPr>
            <p:grpSpPr bwMode="auto">
              <a:xfrm>
                <a:off x="1476" y="62"/>
                <a:ext cx="130" cy="130"/>
                <a:chOff x="3984" y="240"/>
                <a:chExt cx="288" cy="288"/>
              </a:xfrm>
            </p:grpSpPr>
            <p:sp>
              <p:nvSpPr>
                <p:cNvPr id="48" name="Oval 480"/>
                <p:cNvSpPr>
                  <a:spLocks noChangeArrowheads="1"/>
                </p:cNvSpPr>
                <p:nvPr/>
              </p:nvSpPr>
              <p:spPr bwMode="auto">
                <a:xfrm>
                  <a:off x="3984" y="240"/>
                  <a:ext cx="288" cy="288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1"/>
                <p:cNvSpPr>
                  <a:spLocks/>
                </p:cNvSpPr>
                <p:nvPr/>
              </p:nvSpPr>
              <p:spPr bwMode="auto">
                <a:xfrm flipH="1" flipV="1">
                  <a:off x="4032" y="384"/>
                  <a:ext cx="220" cy="144"/>
                </a:xfrm>
                <a:custGeom>
                  <a:avLst/>
                  <a:gdLst>
                    <a:gd name="T0" fmla="*/ 0 w 33066"/>
                    <a:gd name="T1" fmla="*/ 0 h 21600"/>
                    <a:gd name="T2" fmla="*/ 0 w 33066"/>
                    <a:gd name="T3" fmla="*/ 0 h 21600"/>
                    <a:gd name="T4" fmla="*/ 0 w 33066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3066" h="21600" fill="none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</a:path>
                    <a:path w="33066" h="21600" stroke="0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  <a:lnTo>
                        <a:pt x="18700" y="21600"/>
                      </a:lnTo>
                      <a:lnTo>
                        <a:pt x="0" y="10789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" name="Group 482"/>
              <p:cNvGrpSpPr>
                <a:grpSpLocks/>
              </p:cNvGrpSpPr>
              <p:nvPr/>
            </p:nvGrpSpPr>
            <p:grpSpPr bwMode="auto">
              <a:xfrm>
                <a:off x="1608" y="62"/>
                <a:ext cx="130" cy="130"/>
                <a:chOff x="3984" y="240"/>
                <a:chExt cx="288" cy="288"/>
              </a:xfrm>
            </p:grpSpPr>
            <p:sp>
              <p:nvSpPr>
                <p:cNvPr id="46" name="Oval 483"/>
                <p:cNvSpPr>
                  <a:spLocks noChangeArrowheads="1"/>
                </p:cNvSpPr>
                <p:nvPr/>
              </p:nvSpPr>
              <p:spPr bwMode="auto">
                <a:xfrm>
                  <a:off x="3984" y="240"/>
                  <a:ext cx="288" cy="288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Arc 484"/>
                <p:cNvSpPr>
                  <a:spLocks/>
                </p:cNvSpPr>
                <p:nvPr/>
              </p:nvSpPr>
              <p:spPr bwMode="auto">
                <a:xfrm flipH="1" flipV="1">
                  <a:off x="4032" y="384"/>
                  <a:ext cx="220" cy="144"/>
                </a:xfrm>
                <a:custGeom>
                  <a:avLst/>
                  <a:gdLst>
                    <a:gd name="T0" fmla="*/ 0 w 33066"/>
                    <a:gd name="T1" fmla="*/ 0 h 21600"/>
                    <a:gd name="T2" fmla="*/ 0 w 33066"/>
                    <a:gd name="T3" fmla="*/ 0 h 21600"/>
                    <a:gd name="T4" fmla="*/ 0 w 33066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3066" h="21600" fill="none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</a:path>
                    <a:path w="33066" h="21600" stroke="0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  <a:lnTo>
                        <a:pt x="18700" y="21600"/>
                      </a:lnTo>
                      <a:lnTo>
                        <a:pt x="0" y="10789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485"/>
              <p:cNvGrpSpPr>
                <a:grpSpLocks/>
              </p:cNvGrpSpPr>
              <p:nvPr/>
            </p:nvGrpSpPr>
            <p:grpSpPr bwMode="auto">
              <a:xfrm>
                <a:off x="1739" y="62"/>
                <a:ext cx="130" cy="130"/>
                <a:chOff x="3984" y="240"/>
                <a:chExt cx="288" cy="288"/>
              </a:xfrm>
            </p:grpSpPr>
            <p:sp>
              <p:nvSpPr>
                <p:cNvPr id="44" name="Oval 486"/>
                <p:cNvSpPr>
                  <a:spLocks noChangeArrowheads="1"/>
                </p:cNvSpPr>
                <p:nvPr/>
              </p:nvSpPr>
              <p:spPr bwMode="auto">
                <a:xfrm>
                  <a:off x="3984" y="240"/>
                  <a:ext cx="288" cy="288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Arc 487"/>
                <p:cNvSpPr>
                  <a:spLocks/>
                </p:cNvSpPr>
                <p:nvPr/>
              </p:nvSpPr>
              <p:spPr bwMode="auto">
                <a:xfrm flipH="1" flipV="1">
                  <a:off x="4032" y="384"/>
                  <a:ext cx="220" cy="144"/>
                </a:xfrm>
                <a:custGeom>
                  <a:avLst/>
                  <a:gdLst>
                    <a:gd name="T0" fmla="*/ 0 w 33066"/>
                    <a:gd name="T1" fmla="*/ 0 h 21600"/>
                    <a:gd name="T2" fmla="*/ 0 w 33066"/>
                    <a:gd name="T3" fmla="*/ 0 h 21600"/>
                    <a:gd name="T4" fmla="*/ 0 w 33066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3066" h="21600" fill="none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</a:path>
                    <a:path w="33066" h="21600" stroke="0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  <a:lnTo>
                        <a:pt x="18700" y="21600"/>
                      </a:lnTo>
                      <a:lnTo>
                        <a:pt x="0" y="10789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" name="Group 488"/>
              <p:cNvGrpSpPr>
                <a:grpSpLocks/>
              </p:cNvGrpSpPr>
              <p:nvPr/>
            </p:nvGrpSpPr>
            <p:grpSpPr bwMode="auto">
              <a:xfrm>
                <a:off x="1870" y="62"/>
                <a:ext cx="130" cy="130"/>
                <a:chOff x="3984" y="240"/>
                <a:chExt cx="288" cy="288"/>
              </a:xfrm>
            </p:grpSpPr>
            <p:sp>
              <p:nvSpPr>
                <p:cNvPr id="42" name="Oval 489"/>
                <p:cNvSpPr>
                  <a:spLocks noChangeArrowheads="1"/>
                </p:cNvSpPr>
                <p:nvPr/>
              </p:nvSpPr>
              <p:spPr bwMode="auto">
                <a:xfrm>
                  <a:off x="3984" y="240"/>
                  <a:ext cx="288" cy="288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Arc 490"/>
                <p:cNvSpPr>
                  <a:spLocks/>
                </p:cNvSpPr>
                <p:nvPr/>
              </p:nvSpPr>
              <p:spPr bwMode="auto">
                <a:xfrm flipH="1" flipV="1">
                  <a:off x="4032" y="384"/>
                  <a:ext cx="220" cy="144"/>
                </a:xfrm>
                <a:custGeom>
                  <a:avLst/>
                  <a:gdLst>
                    <a:gd name="T0" fmla="*/ 0 w 33066"/>
                    <a:gd name="T1" fmla="*/ 0 h 21600"/>
                    <a:gd name="T2" fmla="*/ 0 w 33066"/>
                    <a:gd name="T3" fmla="*/ 0 h 21600"/>
                    <a:gd name="T4" fmla="*/ 0 w 33066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3066" h="21600" fill="none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</a:path>
                    <a:path w="33066" h="21600" stroke="0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  <a:lnTo>
                        <a:pt x="18700" y="21600"/>
                      </a:lnTo>
                      <a:lnTo>
                        <a:pt x="0" y="10789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" name="Group 491"/>
              <p:cNvGrpSpPr>
                <a:grpSpLocks/>
              </p:cNvGrpSpPr>
              <p:nvPr/>
            </p:nvGrpSpPr>
            <p:grpSpPr bwMode="auto">
              <a:xfrm>
                <a:off x="2002" y="62"/>
                <a:ext cx="130" cy="130"/>
                <a:chOff x="3984" y="240"/>
                <a:chExt cx="288" cy="288"/>
              </a:xfrm>
            </p:grpSpPr>
            <p:sp>
              <p:nvSpPr>
                <p:cNvPr id="40" name="Oval 492"/>
                <p:cNvSpPr>
                  <a:spLocks noChangeArrowheads="1"/>
                </p:cNvSpPr>
                <p:nvPr/>
              </p:nvSpPr>
              <p:spPr bwMode="auto">
                <a:xfrm>
                  <a:off x="3984" y="240"/>
                  <a:ext cx="288" cy="288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93"/>
                <p:cNvSpPr>
                  <a:spLocks/>
                </p:cNvSpPr>
                <p:nvPr/>
              </p:nvSpPr>
              <p:spPr bwMode="auto">
                <a:xfrm flipH="1" flipV="1">
                  <a:off x="4032" y="384"/>
                  <a:ext cx="220" cy="144"/>
                </a:xfrm>
                <a:custGeom>
                  <a:avLst/>
                  <a:gdLst>
                    <a:gd name="T0" fmla="*/ 0 w 33066"/>
                    <a:gd name="T1" fmla="*/ 0 h 21600"/>
                    <a:gd name="T2" fmla="*/ 0 w 33066"/>
                    <a:gd name="T3" fmla="*/ 0 h 21600"/>
                    <a:gd name="T4" fmla="*/ 0 w 33066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3066" h="21600" fill="none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</a:path>
                    <a:path w="33066" h="21600" stroke="0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  <a:lnTo>
                        <a:pt x="18700" y="21600"/>
                      </a:lnTo>
                      <a:lnTo>
                        <a:pt x="0" y="10789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" name="Group 494"/>
              <p:cNvGrpSpPr>
                <a:grpSpLocks/>
              </p:cNvGrpSpPr>
              <p:nvPr/>
            </p:nvGrpSpPr>
            <p:grpSpPr bwMode="auto">
              <a:xfrm>
                <a:off x="1214" y="62"/>
                <a:ext cx="130" cy="130"/>
                <a:chOff x="3984" y="240"/>
                <a:chExt cx="288" cy="288"/>
              </a:xfrm>
            </p:grpSpPr>
            <p:sp>
              <p:nvSpPr>
                <p:cNvPr id="38" name="Oval 495"/>
                <p:cNvSpPr>
                  <a:spLocks noChangeArrowheads="1"/>
                </p:cNvSpPr>
                <p:nvPr/>
              </p:nvSpPr>
              <p:spPr bwMode="auto">
                <a:xfrm>
                  <a:off x="3984" y="240"/>
                  <a:ext cx="288" cy="288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Arc 496"/>
                <p:cNvSpPr>
                  <a:spLocks/>
                </p:cNvSpPr>
                <p:nvPr/>
              </p:nvSpPr>
              <p:spPr bwMode="auto">
                <a:xfrm flipH="1" flipV="1">
                  <a:off x="4032" y="384"/>
                  <a:ext cx="220" cy="144"/>
                </a:xfrm>
                <a:custGeom>
                  <a:avLst/>
                  <a:gdLst>
                    <a:gd name="T0" fmla="*/ 0 w 33066"/>
                    <a:gd name="T1" fmla="*/ 0 h 21600"/>
                    <a:gd name="T2" fmla="*/ 0 w 33066"/>
                    <a:gd name="T3" fmla="*/ 0 h 21600"/>
                    <a:gd name="T4" fmla="*/ 0 w 33066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3066" h="21600" fill="none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</a:path>
                    <a:path w="33066" h="21600" stroke="0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  <a:lnTo>
                        <a:pt x="18700" y="21600"/>
                      </a:lnTo>
                      <a:lnTo>
                        <a:pt x="0" y="10789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oup 497"/>
            <p:cNvGrpSpPr>
              <a:grpSpLocks/>
            </p:cNvGrpSpPr>
            <p:nvPr/>
          </p:nvGrpSpPr>
          <p:grpSpPr bwMode="auto">
            <a:xfrm>
              <a:off x="4251" y="310"/>
              <a:ext cx="600" cy="85"/>
              <a:chOff x="1214" y="62"/>
              <a:chExt cx="918" cy="130"/>
            </a:xfrm>
          </p:grpSpPr>
          <p:grpSp>
            <p:nvGrpSpPr>
              <p:cNvPr id="10" name="Group 498"/>
              <p:cNvGrpSpPr>
                <a:grpSpLocks/>
              </p:cNvGrpSpPr>
              <p:nvPr/>
            </p:nvGrpSpPr>
            <p:grpSpPr bwMode="auto">
              <a:xfrm>
                <a:off x="1345" y="62"/>
                <a:ext cx="130" cy="130"/>
                <a:chOff x="3984" y="240"/>
                <a:chExt cx="288" cy="288"/>
              </a:xfrm>
            </p:grpSpPr>
            <p:sp>
              <p:nvSpPr>
                <p:cNvPr id="29" name="Oval 499"/>
                <p:cNvSpPr>
                  <a:spLocks noChangeArrowheads="1"/>
                </p:cNvSpPr>
                <p:nvPr/>
              </p:nvSpPr>
              <p:spPr bwMode="auto">
                <a:xfrm>
                  <a:off x="3984" y="24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Arc 500"/>
                <p:cNvSpPr>
                  <a:spLocks/>
                </p:cNvSpPr>
                <p:nvPr/>
              </p:nvSpPr>
              <p:spPr bwMode="auto">
                <a:xfrm flipH="1" flipV="1">
                  <a:off x="4032" y="384"/>
                  <a:ext cx="220" cy="144"/>
                </a:xfrm>
                <a:custGeom>
                  <a:avLst/>
                  <a:gdLst>
                    <a:gd name="T0" fmla="*/ 0 w 33066"/>
                    <a:gd name="T1" fmla="*/ 0 h 21600"/>
                    <a:gd name="T2" fmla="*/ 0 w 33066"/>
                    <a:gd name="T3" fmla="*/ 0 h 21600"/>
                    <a:gd name="T4" fmla="*/ 0 w 33066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3066" h="21600" fill="none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</a:path>
                    <a:path w="33066" h="21600" stroke="0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  <a:lnTo>
                        <a:pt x="18700" y="21600"/>
                      </a:lnTo>
                      <a:lnTo>
                        <a:pt x="0" y="10789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501"/>
              <p:cNvGrpSpPr>
                <a:grpSpLocks/>
              </p:cNvGrpSpPr>
              <p:nvPr/>
            </p:nvGrpSpPr>
            <p:grpSpPr bwMode="auto">
              <a:xfrm>
                <a:off x="1476" y="62"/>
                <a:ext cx="130" cy="130"/>
                <a:chOff x="3984" y="240"/>
                <a:chExt cx="288" cy="288"/>
              </a:xfrm>
            </p:grpSpPr>
            <p:sp>
              <p:nvSpPr>
                <p:cNvPr id="27" name="Oval 502"/>
                <p:cNvSpPr>
                  <a:spLocks noChangeArrowheads="1"/>
                </p:cNvSpPr>
                <p:nvPr/>
              </p:nvSpPr>
              <p:spPr bwMode="auto">
                <a:xfrm>
                  <a:off x="3984" y="24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Arc 503"/>
                <p:cNvSpPr>
                  <a:spLocks/>
                </p:cNvSpPr>
                <p:nvPr/>
              </p:nvSpPr>
              <p:spPr bwMode="auto">
                <a:xfrm flipH="1" flipV="1">
                  <a:off x="4032" y="384"/>
                  <a:ext cx="220" cy="144"/>
                </a:xfrm>
                <a:custGeom>
                  <a:avLst/>
                  <a:gdLst>
                    <a:gd name="T0" fmla="*/ 0 w 33066"/>
                    <a:gd name="T1" fmla="*/ 0 h 21600"/>
                    <a:gd name="T2" fmla="*/ 0 w 33066"/>
                    <a:gd name="T3" fmla="*/ 0 h 21600"/>
                    <a:gd name="T4" fmla="*/ 0 w 33066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3066" h="21600" fill="none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</a:path>
                    <a:path w="33066" h="21600" stroke="0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  <a:lnTo>
                        <a:pt x="18700" y="21600"/>
                      </a:lnTo>
                      <a:lnTo>
                        <a:pt x="0" y="10789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504"/>
              <p:cNvGrpSpPr>
                <a:grpSpLocks/>
              </p:cNvGrpSpPr>
              <p:nvPr/>
            </p:nvGrpSpPr>
            <p:grpSpPr bwMode="auto">
              <a:xfrm>
                <a:off x="1608" y="62"/>
                <a:ext cx="130" cy="130"/>
                <a:chOff x="3984" y="240"/>
                <a:chExt cx="288" cy="288"/>
              </a:xfrm>
            </p:grpSpPr>
            <p:sp>
              <p:nvSpPr>
                <p:cNvPr id="25" name="Oval 505"/>
                <p:cNvSpPr>
                  <a:spLocks noChangeArrowheads="1"/>
                </p:cNvSpPr>
                <p:nvPr/>
              </p:nvSpPr>
              <p:spPr bwMode="auto">
                <a:xfrm>
                  <a:off x="3984" y="24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506"/>
                <p:cNvSpPr>
                  <a:spLocks/>
                </p:cNvSpPr>
                <p:nvPr/>
              </p:nvSpPr>
              <p:spPr bwMode="auto">
                <a:xfrm flipH="1" flipV="1">
                  <a:off x="4032" y="384"/>
                  <a:ext cx="220" cy="144"/>
                </a:xfrm>
                <a:custGeom>
                  <a:avLst/>
                  <a:gdLst>
                    <a:gd name="T0" fmla="*/ 0 w 33066"/>
                    <a:gd name="T1" fmla="*/ 0 h 21600"/>
                    <a:gd name="T2" fmla="*/ 0 w 33066"/>
                    <a:gd name="T3" fmla="*/ 0 h 21600"/>
                    <a:gd name="T4" fmla="*/ 0 w 33066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3066" h="21600" fill="none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</a:path>
                    <a:path w="33066" h="21600" stroke="0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  <a:lnTo>
                        <a:pt x="18700" y="21600"/>
                      </a:lnTo>
                      <a:lnTo>
                        <a:pt x="0" y="10789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507"/>
              <p:cNvGrpSpPr>
                <a:grpSpLocks/>
              </p:cNvGrpSpPr>
              <p:nvPr/>
            </p:nvGrpSpPr>
            <p:grpSpPr bwMode="auto">
              <a:xfrm>
                <a:off x="1739" y="62"/>
                <a:ext cx="130" cy="130"/>
                <a:chOff x="3984" y="240"/>
                <a:chExt cx="288" cy="288"/>
              </a:xfrm>
            </p:grpSpPr>
            <p:sp>
              <p:nvSpPr>
                <p:cNvPr id="23" name="Oval 508"/>
                <p:cNvSpPr>
                  <a:spLocks noChangeArrowheads="1"/>
                </p:cNvSpPr>
                <p:nvPr/>
              </p:nvSpPr>
              <p:spPr bwMode="auto">
                <a:xfrm>
                  <a:off x="3984" y="24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Arc 509"/>
                <p:cNvSpPr>
                  <a:spLocks/>
                </p:cNvSpPr>
                <p:nvPr/>
              </p:nvSpPr>
              <p:spPr bwMode="auto">
                <a:xfrm flipH="1" flipV="1">
                  <a:off x="4032" y="384"/>
                  <a:ext cx="220" cy="144"/>
                </a:xfrm>
                <a:custGeom>
                  <a:avLst/>
                  <a:gdLst>
                    <a:gd name="T0" fmla="*/ 0 w 33066"/>
                    <a:gd name="T1" fmla="*/ 0 h 21600"/>
                    <a:gd name="T2" fmla="*/ 0 w 33066"/>
                    <a:gd name="T3" fmla="*/ 0 h 21600"/>
                    <a:gd name="T4" fmla="*/ 0 w 33066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3066" h="21600" fill="none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</a:path>
                    <a:path w="33066" h="21600" stroke="0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  <a:lnTo>
                        <a:pt x="18700" y="21600"/>
                      </a:lnTo>
                      <a:lnTo>
                        <a:pt x="0" y="10789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510"/>
              <p:cNvGrpSpPr>
                <a:grpSpLocks/>
              </p:cNvGrpSpPr>
              <p:nvPr/>
            </p:nvGrpSpPr>
            <p:grpSpPr bwMode="auto">
              <a:xfrm>
                <a:off x="1870" y="62"/>
                <a:ext cx="130" cy="130"/>
                <a:chOff x="3984" y="240"/>
                <a:chExt cx="288" cy="288"/>
              </a:xfrm>
            </p:grpSpPr>
            <p:sp>
              <p:nvSpPr>
                <p:cNvPr id="21" name="Oval 511"/>
                <p:cNvSpPr>
                  <a:spLocks noChangeArrowheads="1"/>
                </p:cNvSpPr>
                <p:nvPr/>
              </p:nvSpPr>
              <p:spPr bwMode="auto">
                <a:xfrm>
                  <a:off x="3984" y="24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Arc 512"/>
                <p:cNvSpPr>
                  <a:spLocks/>
                </p:cNvSpPr>
                <p:nvPr/>
              </p:nvSpPr>
              <p:spPr bwMode="auto">
                <a:xfrm flipH="1" flipV="1">
                  <a:off x="4032" y="384"/>
                  <a:ext cx="220" cy="144"/>
                </a:xfrm>
                <a:custGeom>
                  <a:avLst/>
                  <a:gdLst>
                    <a:gd name="T0" fmla="*/ 0 w 33066"/>
                    <a:gd name="T1" fmla="*/ 0 h 21600"/>
                    <a:gd name="T2" fmla="*/ 0 w 33066"/>
                    <a:gd name="T3" fmla="*/ 0 h 21600"/>
                    <a:gd name="T4" fmla="*/ 0 w 33066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3066" h="21600" fill="none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</a:path>
                    <a:path w="33066" h="21600" stroke="0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  <a:lnTo>
                        <a:pt x="18700" y="21600"/>
                      </a:lnTo>
                      <a:lnTo>
                        <a:pt x="0" y="10789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513"/>
              <p:cNvGrpSpPr>
                <a:grpSpLocks/>
              </p:cNvGrpSpPr>
              <p:nvPr/>
            </p:nvGrpSpPr>
            <p:grpSpPr bwMode="auto">
              <a:xfrm>
                <a:off x="2002" y="62"/>
                <a:ext cx="130" cy="130"/>
                <a:chOff x="3984" y="240"/>
                <a:chExt cx="288" cy="288"/>
              </a:xfrm>
            </p:grpSpPr>
            <p:sp>
              <p:nvSpPr>
                <p:cNvPr id="19" name="Oval 514"/>
                <p:cNvSpPr>
                  <a:spLocks noChangeArrowheads="1"/>
                </p:cNvSpPr>
                <p:nvPr/>
              </p:nvSpPr>
              <p:spPr bwMode="auto">
                <a:xfrm>
                  <a:off x="3984" y="24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515"/>
                <p:cNvSpPr>
                  <a:spLocks/>
                </p:cNvSpPr>
                <p:nvPr/>
              </p:nvSpPr>
              <p:spPr bwMode="auto">
                <a:xfrm flipH="1" flipV="1">
                  <a:off x="4032" y="384"/>
                  <a:ext cx="220" cy="144"/>
                </a:xfrm>
                <a:custGeom>
                  <a:avLst/>
                  <a:gdLst>
                    <a:gd name="T0" fmla="*/ 0 w 33066"/>
                    <a:gd name="T1" fmla="*/ 0 h 21600"/>
                    <a:gd name="T2" fmla="*/ 0 w 33066"/>
                    <a:gd name="T3" fmla="*/ 0 h 21600"/>
                    <a:gd name="T4" fmla="*/ 0 w 33066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3066" h="21600" fill="none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</a:path>
                    <a:path w="33066" h="21600" stroke="0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  <a:lnTo>
                        <a:pt x="18700" y="21600"/>
                      </a:lnTo>
                      <a:lnTo>
                        <a:pt x="0" y="1078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516"/>
              <p:cNvGrpSpPr>
                <a:grpSpLocks/>
              </p:cNvGrpSpPr>
              <p:nvPr/>
            </p:nvGrpSpPr>
            <p:grpSpPr bwMode="auto">
              <a:xfrm>
                <a:off x="1214" y="62"/>
                <a:ext cx="130" cy="130"/>
                <a:chOff x="3984" y="240"/>
                <a:chExt cx="288" cy="288"/>
              </a:xfrm>
            </p:grpSpPr>
            <p:sp>
              <p:nvSpPr>
                <p:cNvPr id="17" name="Oval 517"/>
                <p:cNvSpPr>
                  <a:spLocks noChangeArrowheads="1"/>
                </p:cNvSpPr>
                <p:nvPr/>
              </p:nvSpPr>
              <p:spPr bwMode="auto">
                <a:xfrm>
                  <a:off x="3984" y="24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Arc 518"/>
                <p:cNvSpPr>
                  <a:spLocks/>
                </p:cNvSpPr>
                <p:nvPr/>
              </p:nvSpPr>
              <p:spPr bwMode="auto">
                <a:xfrm flipH="1" flipV="1">
                  <a:off x="4032" y="384"/>
                  <a:ext cx="220" cy="144"/>
                </a:xfrm>
                <a:custGeom>
                  <a:avLst/>
                  <a:gdLst>
                    <a:gd name="T0" fmla="*/ 0 w 33066"/>
                    <a:gd name="T1" fmla="*/ 0 h 21600"/>
                    <a:gd name="T2" fmla="*/ 0 w 33066"/>
                    <a:gd name="T3" fmla="*/ 0 h 21600"/>
                    <a:gd name="T4" fmla="*/ 0 w 33066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3066" h="21600" fill="none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</a:path>
                    <a:path w="33066" h="21600" stroke="0" extrusionOk="0">
                      <a:moveTo>
                        <a:pt x="0" y="10789"/>
                      </a:moveTo>
                      <a:cubicBezTo>
                        <a:pt x="3860" y="4112"/>
                        <a:pt x="10987" y="-1"/>
                        <a:pt x="18700" y="0"/>
                      </a:cubicBezTo>
                      <a:cubicBezTo>
                        <a:pt x="23997" y="0"/>
                        <a:pt x="29110" y="1946"/>
                        <a:pt x="33066" y="5469"/>
                      </a:cubicBezTo>
                      <a:lnTo>
                        <a:pt x="18700" y="21600"/>
                      </a:lnTo>
                      <a:lnTo>
                        <a:pt x="0" y="1078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" name="Text Box 519"/>
            <p:cNvSpPr txBox="1">
              <a:spLocks noChangeArrowheads="1"/>
            </p:cNvSpPr>
            <p:nvPr/>
          </p:nvSpPr>
          <p:spPr bwMode="auto">
            <a:xfrm>
              <a:off x="4224" y="289"/>
              <a:ext cx="667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sz="500"/>
                <a:t>S    M    T    W   T     F    S </a:t>
              </a:r>
            </a:p>
          </p:txBody>
        </p:sp>
        <p:sp>
          <p:nvSpPr>
            <p:cNvPr id="9" name="Text Box 520"/>
            <p:cNvSpPr txBox="1">
              <a:spLocks noChangeArrowheads="1"/>
            </p:cNvSpPr>
            <p:nvPr/>
          </p:nvSpPr>
          <p:spPr bwMode="auto">
            <a:xfrm>
              <a:off x="4848" y="146"/>
              <a:ext cx="37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sz="1200" b="1"/>
                <a:t>24X7</a:t>
              </a:r>
            </a:p>
            <a:p>
              <a:r>
                <a:rPr lang="en-US" sz="1200" b="1"/>
                <a:t>8X5</a:t>
              </a:r>
            </a:p>
          </p:txBody>
        </p:sp>
      </p:grpSp>
      <p:grpSp>
        <p:nvGrpSpPr>
          <p:cNvPr id="52" name="Group 521"/>
          <p:cNvGrpSpPr>
            <a:grpSpLocks/>
          </p:cNvGrpSpPr>
          <p:nvPr userDrawn="1"/>
        </p:nvGrpSpPr>
        <p:grpSpPr bwMode="auto">
          <a:xfrm>
            <a:off x="8015288" y="14288"/>
            <a:ext cx="1114425" cy="1111250"/>
            <a:chOff x="5049" y="9"/>
            <a:chExt cx="702" cy="700"/>
          </a:xfrm>
        </p:grpSpPr>
        <p:sp>
          <p:nvSpPr>
            <p:cNvPr id="53" name="PubPieSlice"/>
            <p:cNvSpPr>
              <a:spLocks noChangeAspect="1" noEditPoints="1" noChangeArrowheads="1"/>
            </p:cNvSpPr>
            <p:nvPr/>
          </p:nvSpPr>
          <p:spPr bwMode="auto">
            <a:xfrm rot="3875537">
              <a:off x="5050" y="9"/>
              <a:ext cx="699" cy="7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3152 w 21600"/>
                <a:gd name="T10" fmla="*/ 3169 h 21600"/>
                <a:gd name="T11" fmla="*/ 18448 w 21600"/>
                <a:gd name="T12" fmla="*/ 18431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321" y="288"/>
                  </a:moveTo>
                  <a:cubicBezTo>
                    <a:pt x="5148" y="1036"/>
                    <a:pt x="2483" y="3177"/>
                    <a:pt x="1069" y="6114"/>
                  </a:cubicBezTo>
                  <a:lnTo>
                    <a:pt x="10800" y="10800"/>
                  </a:lnTo>
                  <a:lnTo>
                    <a:pt x="8321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PubPieSlice"/>
            <p:cNvSpPr>
              <a:spLocks noChangeAspect="1" noEditPoints="1" noChangeArrowheads="1"/>
            </p:cNvSpPr>
            <p:nvPr/>
          </p:nvSpPr>
          <p:spPr bwMode="auto">
            <a:xfrm rot="6934306">
              <a:off x="5050" y="8"/>
              <a:ext cx="700" cy="7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3178 w 21600"/>
                <a:gd name="T10" fmla="*/ 3174 h 21600"/>
                <a:gd name="T11" fmla="*/ 18422 w 21600"/>
                <a:gd name="T12" fmla="*/ 18426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335" y="285"/>
                  </a:moveTo>
                  <a:cubicBezTo>
                    <a:pt x="5156" y="1030"/>
                    <a:pt x="2485" y="3172"/>
                    <a:pt x="1069" y="6114"/>
                  </a:cubicBezTo>
                  <a:lnTo>
                    <a:pt x="10800" y="10800"/>
                  </a:lnTo>
                  <a:lnTo>
                    <a:pt x="8335" y="285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PubPieSlice"/>
            <p:cNvSpPr>
              <a:spLocks noChangeAspect="1" noEditPoints="1" noChangeArrowheads="1"/>
            </p:cNvSpPr>
            <p:nvPr/>
          </p:nvSpPr>
          <p:spPr bwMode="auto">
            <a:xfrm rot="9997835">
              <a:off x="5049" y="9"/>
              <a:ext cx="701" cy="6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3174 w 21600"/>
                <a:gd name="T10" fmla="*/ 3152 h 21600"/>
                <a:gd name="T11" fmla="*/ 18426 w 21600"/>
                <a:gd name="T12" fmla="*/ 18448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379" y="274"/>
                  </a:moveTo>
                  <a:cubicBezTo>
                    <a:pt x="5182" y="1010"/>
                    <a:pt x="2492" y="3158"/>
                    <a:pt x="1069" y="6114"/>
                  </a:cubicBezTo>
                  <a:lnTo>
                    <a:pt x="10800" y="10800"/>
                  </a:lnTo>
                  <a:lnTo>
                    <a:pt x="8379" y="274"/>
                  </a:lnTo>
                  <a:close/>
                </a:path>
              </a:pathLst>
            </a:custGeom>
            <a:solidFill>
              <a:schemeClr val="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PubPieSlice"/>
            <p:cNvSpPr>
              <a:spLocks noChangeAspect="1" noEditPoints="1" noChangeArrowheads="1"/>
            </p:cNvSpPr>
            <p:nvPr/>
          </p:nvSpPr>
          <p:spPr bwMode="auto">
            <a:xfrm rot="-8535539">
              <a:off x="5049" y="9"/>
              <a:ext cx="701" cy="7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3174 w 21600"/>
                <a:gd name="T10" fmla="*/ 3178 h 21600"/>
                <a:gd name="T11" fmla="*/ 18426 w 21600"/>
                <a:gd name="T12" fmla="*/ 18422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742" y="197"/>
                  </a:moveTo>
                  <a:cubicBezTo>
                    <a:pt x="5407" y="845"/>
                    <a:pt x="2571" y="3023"/>
                    <a:pt x="1086" y="6078"/>
                  </a:cubicBezTo>
                  <a:lnTo>
                    <a:pt x="10800" y="10800"/>
                  </a:lnTo>
                  <a:lnTo>
                    <a:pt x="8742" y="19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PubPieSlice"/>
            <p:cNvSpPr>
              <a:spLocks noChangeAspect="1" noEditPoints="1" noChangeArrowheads="1"/>
            </p:cNvSpPr>
            <p:nvPr/>
          </p:nvSpPr>
          <p:spPr bwMode="auto">
            <a:xfrm rot="11631107" flipH="1">
              <a:off x="5049" y="9"/>
              <a:ext cx="702" cy="7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3169 w 21600"/>
                <a:gd name="T10" fmla="*/ 3178 h 21600"/>
                <a:gd name="T11" fmla="*/ 18431 w 21600"/>
                <a:gd name="T12" fmla="*/ 18422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393" y="271"/>
                  </a:moveTo>
                  <a:cubicBezTo>
                    <a:pt x="5190" y="1003"/>
                    <a:pt x="2494" y="3154"/>
                    <a:pt x="1069" y="6114"/>
                  </a:cubicBezTo>
                  <a:lnTo>
                    <a:pt x="10800" y="10800"/>
                  </a:lnTo>
                  <a:lnTo>
                    <a:pt x="8393" y="271"/>
                  </a:lnTo>
                  <a:close/>
                </a:path>
              </a:pathLst>
            </a:custGeom>
            <a:solidFill>
              <a:srgbClr val="6C308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PubPieSlice"/>
            <p:cNvSpPr>
              <a:spLocks noChangeAspect="1" noEditPoints="1" noChangeArrowheads="1"/>
            </p:cNvSpPr>
            <p:nvPr/>
          </p:nvSpPr>
          <p:spPr bwMode="auto">
            <a:xfrm rot="-2247265">
              <a:off x="5050" y="10"/>
              <a:ext cx="701" cy="6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3174 w 21600"/>
                <a:gd name="T10" fmla="*/ 3152 h 21600"/>
                <a:gd name="T11" fmla="*/ 18426 w 21600"/>
                <a:gd name="T12" fmla="*/ 18448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321" y="288"/>
                  </a:moveTo>
                  <a:cubicBezTo>
                    <a:pt x="5141" y="1038"/>
                    <a:pt x="2472" y="3187"/>
                    <a:pt x="1060" y="6133"/>
                  </a:cubicBezTo>
                  <a:lnTo>
                    <a:pt x="10800" y="10800"/>
                  </a:lnTo>
                  <a:lnTo>
                    <a:pt x="8321" y="288"/>
                  </a:lnTo>
                  <a:close/>
                </a:path>
              </a:pathLst>
            </a:custGeom>
            <a:solidFill>
              <a:srgbClr val="373F8B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PubPieSlice"/>
            <p:cNvSpPr>
              <a:spLocks noChangeAspect="1" noEditPoints="1" noChangeArrowheads="1"/>
            </p:cNvSpPr>
            <p:nvPr/>
          </p:nvSpPr>
          <p:spPr bwMode="auto">
            <a:xfrm rot="812658">
              <a:off x="5049" y="9"/>
              <a:ext cx="702" cy="7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3169 w 21600"/>
                <a:gd name="T10" fmla="*/ 3178 h 21600"/>
                <a:gd name="T11" fmla="*/ 18431 w 21600"/>
                <a:gd name="T12" fmla="*/ 18422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321" y="288"/>
                  </a:moveTo>
                  <a:cubicBezTo>
                    <a:pt x="5148" y="1036"/>
                    <a:pt x="2483" y="3177"/>
                    <a:pt x="1069" y="6114"/>
                  </a:cubicBezTo>
                  <a:lnTo>
                    <a:pt x="10800" y="10800"/>
                  </a:lnTo>
                  <a:lnTo>
                    <a:pt x="8321" y="288"/>
                  </a:lnTo>
                  <a:close/>
                </a:path>
              </a:pathLst>
            </a:custGeom>
            <a:solidFill>
              <a:srgbClr val="E1550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29"/>
            <p:cNvSpPr>
              <a:spLocks noChangeAspect="1" noChangeShapeType="1"/>
            </p:cNvSpPr>
            <p:nvPr/>
          </p:nvSpPr>
          <p:spPr bwMode="auto">
            <a:xfrm>
              <a:off x="5675" y="13"/>
              <a:ext cx="0" cy="67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61" name="Group 530"/>
            <p:cNvGrpSpPr>
              <a:grpSpLocks noChangeAspect="1"/>
            </p:cNvGrpSpPr>
            <p:nvPr/>
          </p:nvGrpSpPr>
          <p:grpSpPr bwMode="auto">
            <a:xfrm>
              <a:off x="5318" y="508"/>
              <a:ext cx="167" cy="164"/>
              <a:chOff x="2626" y="2842"/>
              <a:chExt cx="402" cy="393"/>
            </a:xfrm>
          </p:grpSpPr>
          <p:grpSp>
            <p:nvGrpSpPr>
              <p:cNvPr id="139" name="Group 531"/>
              <p:cNvGrpSpPr>
                <a:grpSpLocks noChangeAspect="1"/>
              </p:cNvGrpSpPr>
              <p:nvPr/>
            </p:nvGrpSpPr>
            <p:grpSpPr bwMode="auto">
              <a:xfrm>
                <a:off x="2732" y="2935"/>
                <a:ext cx="296" cy="300"/>
                <a:chOff x="2732" y="2935"/>
                <a:chExt cx="296" cy="300"/>
              </a:xfrm>
            </p:grpSpPr>
            <p:sp>
              <p:nvSpPr>
                <p:cNvPr id="156" name="Oval 532"/>
                <p:cNvSpPr>
                  <a:spLocks noChangeAspect="1" noChangeArrowheads="1"/>
                </p:cNvSpPr>
                <p:nvPr/>
              </p:nvSpPr>
              <p:spPr bwMode="auto">
                <a:xfrm>
                  <a:off x="2739" y="2939"/>
                  <a:ext cx="289" cy="288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Freeform 533"/>
                <p:cNvSpPr>
                  <a:spLocks noChangeAspect="1"/>
                </p:cNvSpPr>
                <p:nvPr/>
              </p:nvSpPr>
              <p:spPr bwMode="auto">
                <a:xfrm>
                  <a:off x="2732" y="2935"/>
                  <a:ext cx="248" cy="300"/>
                </a:xfrm>
                <a:custGeom>
                  <a:avLst/>
                  <a:gdLst>
                    <a:gd name="T0" fmla="*/ 2 w 2962"/>
                    <a:gd name="T1" fmla="*/ 0 h 3588"/>
                    <a:gd name="T2" fmla="*/ 1 w 2962"/>
                    <a:gd name="T3" fmla="*/ 0 h 3588"/>
                    <a:gd name="T4" fmla="*/ 0 w 2962"/>
                    <a:gd name="T5" fmla="*/ 2 h 3588"/>
                    <a:gd name="T6" fmla="*/ 2 w 2962"/>
                    <a:gd name="T7" fmla="*/ 2 h 3588"/>
                    <a:gd name="T8" fmla="*/ 1 w 2962"/>
                    <a:gd name="T9" fmla="*/ 1 h 3588"/>
                    <a:gd name="T10" fmla="*/ 2 w 2962"/>
                    <a:gd name="T11" fmla="*/ 0 h 35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962" h="3588">
                      <a:moveTo>
                        <a:pt x="2962" y="636"/>
                      </a:moveTo>
                      <a:cubicBezTo>
                        <a:pt x="2376" y="47"/>
                        <a:pt x="1436" y="0"/>
                        <a:pt x="791" y="529"/>
                      </a:cubicBezTo>
                      <a:cubicBezTo>
                        <a:pt x="101" y="1096"/>
                        <a:pt x="0" y="2114"/>
                        <a:pt x="566" y="2802"/>
                      </a:cubicBezTo>
                      <a:cubicBezTo>
                        <a:pt x="1131" y="3490"/>
                        <a:pt x="2148" y="3588"/>
                        <a:pt x="2838" y="3022"/>
                      </a:cubicBezTo>
                      <a:lnTo>
                        <a:pt x="1815" y="1776"/>
                      </a:lnTo>
                      <a:lnTo>
                        <a:pt x="2962" y="636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Line 534"/>
                <p:cNvSpPr>
                  <a:spLocks noChangeAspect="1" noChangeShapeType="1"/>
                </p:cNvSpPr>
                <p:nvPr/>
              </p:nvSpPr>
              <p:spPr bwMode="auto">
                <a:xfrm>
                  <a:off x="2884" y="2967"/>
                  <a:ext cx="0" cy="3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Line 535"/>
                <p:cNvSpPr>
                  <a:spLocks noChangeAspect="1" noChangeShapeType="1"/>
                </p:cNvSpPr>
                <p:nvPr/>
              </p:nvSpPr>
              <p:spPr bwMode="auto">
                <a:xfrm>
                  <a:off x="2884" y="3158"/>
                  <a:ext cx="0" cy="3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Line 536"/>
                <p:cNvSpPr>
                  <a:spLocks noChangeAspect="1" noChangeShapeType="1"/>
                </p:cNvSpPr>
                <p:nvPr/>
              </p:nvSpPr>
              <p:spPr bwMode="auto">
                <a:xfrm>
                  <a:off x="2764" y="3083"/>
                  <a:ext cx="3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Line 537"/>
                <p:cNvSpPr>
                  <a:spLocks noChangeAspect="1" noChangeShapeType="1"/>
                </p:cNvSpPr>
                <p:nvPr/>
              </p:nvSpPr>
              <p:spPr bwMode="auto">
                <a:xfrm>
                  <a:off x="2957" y="3083"/>
                  <a:ext cx="3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Oval 538"/>
                <p:cNvSpPr>
                  <a:spLocks noChangeAspect="1" noChangeArrowheads="1"/>
                </p:cNvSpPr>
                <p:nvPr/>
              </p:nvSpPr>
              <p:spPr bwMode="auto">
                <a:xfrm>
                  <a:off x="2873" y="3073"/>
                  <a:ext cx="20" cy="19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Freeform 539"/>
                <p:cNvSpPr>
                  <a:spLocks noChangeAspect="1"/>
                </p:cNvSpPr>
                <p:nvPr/>
              </p:nvSpPr>
              <p:spPr bwMode="auto">
                <a:xfrm>
                  <a:off x="2887" y="3035"/>
                  <a:ext cx="47" cy="41"/>
                </a:xfrm>
                <a:custGeom>
                  <a:avLst/>
                  <a:gdLst>
                    <a:gd name="T0" fmla="*/ 33 w 47"/>
                    <a:gd name="T1" fmla="*/ 5 h 41"/>
                    <a:gd name="T2" fmla="*/ 0 w 47"/>
                    <a:gd name="T3" fmla="*/ 32 h 41"/>
                    <a:gd name="T4" fmla="*/ 7 w 47"/>
                    <a:gd name="T5" fmla="*/ 41 h 41"/>
                    <a:gd name="T6" fmla="*/ 40 w 47"/>
                    <a:gd name="T7" fmla="*/ 14 h 41"/>
                    <a:gd name="T8" fmla="*/ 47 w 47"/>
                    <a:gd name="T9" fmla="*/ 0 h 41"/>
                    <a:gd name="T10" fmla="*/ 33 w 47"/>
                    <a:gd name="T11" fmla="*/ 5 h 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7" h="41">
                      <a:moveTo>
                        <a:pt x="33" y="5"/>
                      </a:moveTo>
                      <a:lnTo>
                        <a:pt x="0" y="32"/>
                      </a:lnTo>
                      <a:lnTo>
                        <a:pt x="7" y="41"/>
                      </a:lnTo>
                      <a:lnTo>
                        <a:pt x="40" y="14"/>
                      </a:lnTo>
                      <a:lnTo>
                        <a:pt x="47" y="0"/>
                      </a:lnTo>
                      <a:lnTo>
                        <a:pt x="33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Freeform 540"/>
                <p:cNvSpPr>
                  <a:spLocks noChangeAspect="1"/>
                </p:cNvSpPr>
                <p:nvPr/>
              </p:nvSpPr>
              <p:spPr bwMode="auto">
                <a:xfrm>
                  <a:off x="2886" y="3089"/>
                  <a:ext cx="74" cy="86"/>
                </a:xfrm>
                <a:custGeom>
                  <a:avLst/>
                  <a:gdLst>
                    <a:gd name="T0" fmla="*/ 61 w 74"/>
                    <a:gd name="T1" fmla="*/ 61 h 86"/>
                    <a:gd name="T2" fmla="*/ 9 w 74"/>
                    <a:gd name="T3" fmla="*/ 0 h 86"/>
                    <a:gd name="T4" fmla="*/ 0 w 74"/>
                    <a:gd name="T5" fmla="*/ 7 h 86"/>
                    <a:gd name="T6" fmla="*/ 52 w 74"/>
                    <a:gd name="T7" fmla="*/ 69 h 86"/>
                    <a:gd name="T8" fmla="*/ 74 w 74"/>
                    <a:gd name="T9" fmla="*/ 86 h 86"/>
                    <a:gd name="T10" fmla="*/ 61 w 74"/>
                    <a:gd name="T11" fmla="*/ 61 h 8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4" h="86">
                      <a:moveTo>
                        <a:pt x="61" y="61"/>
                      </a:moveTo>
                      <a:lnTo>
                        <a:pt x="9" y="0"/>
                      </a:lnTo>
                      <a:lnTo>
                        <a:pt x="0" y="7"/>
                      </a:lnTo>
                      <a:lnTo>
                        <a:pt x="52" y="69"/>
                      </a:lnTo>
                      <a:lnTo>
                        <a:pt x="74" y="86"/>
                      </a:lnTo>
                      <a:lnTo>
                        <a:pt x="61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Oval 541"/>
                <p:cNvSpPr>
                  <a:spLocks noChangeAspect="1" noChangeArrowheads="1"/>
                </p:cNvSpPr>
                <p:nvPr/>
              </p:nvSpPr>
              <p:spPr bwMode="auto">
                <a:xfrm>
                  <a:off x="2739" y="2939"/>
                  <a:ext cx="289" cy="288"/>
                </a:xfrm>
                <a:prstGeom prst="ellipse">
                  <a:avLst/>
                </a:prstGeom>
                <a:noFill/>
                <a:ln w="52388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0" name="Group 542"/>
              <p:cNvGrpSpPr>
                <a:grpSpLocks noChangeAspect="1"/>
              </p:cNvGrpSpPr>
              <p:nvPr/>
            </p:nvGrpSpPr>
            <p:grpSpPr bwMode="auto">
              <a:xfrm>
                <a:off x="2626" y="2842"/>
                <a:ext cx="228" cy="289"/>
                <a:chOff x="2626" y="2842"/>
                <a:chExt cx="228" cy="289"/>
              </a:xfrm>
            </p:grpSpPr>
            <p:sp>
              <p:nvSpPr>
                <p:cNvPr id="141" name="Oval 543"/>
                <p:cNvSpPr>
                  <a:spLocks noChangeAspect="1" noChangeArrowheads="1"/>
                </p:cNvSpPr>
                <p:nvPr/>
              </p:nvSpPr>
              <p:spPr bwMode="auto">
                <a:xfrm>
                  <a:off x="2626" y="2904"/>
                  <a:ext cx="228" cy="227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544"/>
                <p:cNvSpPr>
                  <a:spLocks noChangeAspect="1"/>
                </p:cNvSpPr>
                <p:nvPr/>
              </p:nvSpPr>
              <p:spPr bwMode="auto">
                <a:xfrm>
                  <a:off x="2739" y="2903"/>
                  <a:ext cx="97" cy="114"/>
                </a:xfrm>
                <a:custGeom>
                  <a:avLst/>
                  <a:gdLst>
                    <a:gd name="T0" fmla="*/ 1 w 1166"/>
                    <a:gd name="T1" fmla="*/ 0 h 1362"/>
                    <a:gd name="T2" fmla="*/ 1 w 1166"/>
                    <a:gd name="T3" fmla="*/ 0 h 1362"/>
                    <a:gd name="T4" fmla="*/ 0 w 1166"/>
                    <a:gd name="T5" fmla="*/ 0 h 1362"/>
                    <a:gd name="T6" fmla="*/ 0 w 1166"/>
                    <a:gd name="T7" fmla="*/ 1 h 1362"/>
                    <a:gd name="T8" fmla="*/ 1 w 1166"/>
                    <a:gd name="T9" fmla="*/ 0 h 13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66" h="1362">
                      <a:moveTo>
                        <a:pt x="1166" y="654"/>
                      </a:moveTo>
                      <a:cubicBezTo>
                        <a:pt x="1132" y="599"/>
                        <a:pt x="1095" y="547"/>
                        <a:pt x="1054" y="497"/>
                      </a:cubicBezTo>
                      <a:cubicBezTo>
                        <a:pt x="796" y="182"/>
                        <a:pt x="409" y="0"/>
                        <a:pt x="0" y="2"/>
                      </a:cubicBezTo>
                      <a:lnTo>
                        <a:pt x="2" y="1362"/>
                      </a:lnTo>
                      <a:lnTo>
                        <a:pt x="1166" y="654"/>
                      </a:lnTo>
                      <a:close/>
                    </a:path>
                  </a:pathLst>
                </a:custGeom>
                <a:solidFill>
                  <a:srgbClr val="A1000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Line 545"/>
                <p:cNvSpPr>
                  <a:spLocks noChangeAspect="1" noChangeShapeType="1"/>
                </p:cNvSpPr>
                <p:nvPr/>
              </p:nvSpPr>
              <p:spPr bwMode="auto">
                <a:xfrm>
                  <a:off x="2740" y="2927"/>
                  <a:ext cx="0" cy="3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Line 546"/>
                <p:cNvSpPr>
                  <a:spLocks noChangeAspect="1" noChangeShapeType="1"/>
                </p:cNvSpPr>
                <p:nvPr/>
              </p:nvSpPr>
              <p:spPr bwMode="auto">
                <a:xfrm>
                  <a:off x="2740" y="3076"/>
                  <a:ext cx="0" cy="3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Line 547"/>
                <p:cNvSpPr>
                  <a:spLocks noChangeAspect="1" noChangeShapeType="1"/>
                </p:cNvSpPr>
                <p:nvPr/>
              </p:nvSpPr>
              <p:spPr bwMode="auto">
                <a:xfrm>
                  <a:off x="2646" y="3017"/>
                  <a:ext cx="31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Line 548"/>
                <p:cNvSpPr>
                  <a:spLocks noChangeAspect="1" noChangeShapeType="1"/>
                </p:cNvSpPr>
                <p:nvPr/>
              </p:nvSpPr>
              <p:spPr bwMode="auto">
                <a:xfrm>
                  <a:off x="2798" y="3017"/>
                  <a:ext cx="3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Oval 549"/>
                <p:cNvSpPr>
                  <a:spLocks noChangeAspect="1" noChangeArrowheads="1"/>
                </p:cNvSpPr>
                <p:nvPr/>
              </p:nvSpPr>
              <p:spPr bwMode="auto">
                <a:xfrm>
                  <a:off x="2732" y="3010"/>
                  <a:ext cx="15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Freeform 550"/>
                <p:cNvSpPr>
                  <a:spLocks noChangeAspect="1"/>
                </p:cNvSpPr>
                <p:nvPr/>
              </p:nvSpPr>
              <p:spPr bwMode="auto">
                <a:xfrm>
                  <a:off x="2746" y="2967"/>
                  <a:ext cx="75" cy="48"/>
                </a:xfrm>
                <a:custGeom>
                  <a:avLst/>
                  <a:gdLst>
                    <a:gd name="T0" fmla="*/ 55 w 75"/>
                    <a:gd name="T1" fmla="*/ 7 h 48"/>
                    <a:gd name="T2" fmla="*/ 0 w 75"/>
                    <a:gd name="T3" fmla="*/ 40 h 48"/>
                    <a:gd name="T4" fmla="*/ 5 w 75"/>
                    <a:gd name="T5" fmla="*/ 48 h 48"/>
                    <a:gd name="T6" fmla="*/ 59 w 75"/>
                    <a:gd name="T7" fmla="*/ 15 h 48"/>
                    <a:gd name="T8" fmla="*/ 75 w 75"/>
                    <a:gd name="T9" fmla="*/ 0 h 48"/>
                    <a:gd name="T10" fmla="*/ 55 w 75"/>
                    <a:gd name="T11" fmla="*/ 7 h 4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5" h="48">
                      <a:moveTo>
                        <a:pt x="55" y="7"/>
                      </a:moveTo>
                      <a:lnTo>
                        <a:pt x="0" y="40"/>
                      </a:lnTo>
                      <a:lnTo>
                        <a:pt x="5" y="48"/>
                      </a:lnTo>
                      <a:lnTo>
                        <a:pt x="59" y="15"/>
                      </a:lnTo>
                      <a:lnTo>
                        <a:pt x="75" y="0"/>
                      </a:lnTo>
                      <a:lnTo>
                        <a:pt x="55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Freeform 551"/>
                <p:cNvSpPr>
                  <a:spLocks noChangeAspect="1"/>
                </p:cNvSpPr>
                <p:nvPr/>
              </p:nvSpPr>
              <p:spPr bwMode="auto">
                <a:xfrm>
                  <a:off x="2629" y="2876"/>
                  <a:ext cx="44" cy="43"/>
                </a:xfrm>
                <a:custGeom>
                  <a:avLst/>
                  <a:gdLst>
                    <a:gd name="T0" fmla="*/ 27 w 44"/>
                    <a:gd name="T1" fmla="*/ 0 h 43"/>
                    <a:gd name="T2" fmla="*/ 44 w 44"/>
                    <a:gd name="T3" fmla="*/ 20 h 43"/>
                    <a:gd name="T4" fmla="*/ 16 w 44"/>
                    <a:gd name="T5" fmla="*/ 43 h 43"/>
                    <a:gd name="T6" fmla="*/ 0 w 44"/>
                    <a:gd name="T7" fmla="*/ 24 h 43"/>
                    <a:gd name="T8" fmla="*/ 27 w 44"/>
                    <a:gd name="T9" fmla="*/ 0 h 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" h="43">
                      <a:moveTo>
                        <a:pt x="27" y="0"/>
                      </a:moveTo>
                      <a:lnTo>
                        <a:pt x="44" y="20"/>
                      </a:lnTo>
                      <a:lnTo>
                        <a:pt x="16" y="43"/>
                      </a:lnTo>
                      <a:lnTo>
                        <a:pt x="0" y="24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Freeform 552"/>
                <p:cNvSpPr>
                  <a:spLocks noChangeAspect="1"/>
                </p:cNvSpPr>
                <p:nvPr/>
              </p:nvSpPr>
              <p:spPr bwMode="auto">
                <a:xfrm>
                  <a:off x="2806" y="2877"/>
                  <a:ext cx="44" cy="42"/>
                </a:xfrm>
                <a:custGeom>
                  <a:avLst/>
                  <a:gdLst>
                    <a:gd name="T0" fmla="*/ 16 w 44"/>
                    <a:gd name="T1" fmla="*/ 0 h 42"/>
                    <a:gd name="T2" fmla="*/ 0 w 44"/>
                    <a:gd name="T3" fmla="*/ 19 h 42"/>
                    <a:gd name="T4" fmla="*/ 27 w 44"/>
                    <a:gd name="T5" fmla="*/ 42 h 42"/>
                    <a:gd name="T6" fmla="*/ 44 w 44"/>
                    <a:gd name="T7" fmla="*/ 22 h 42"/>
                    <a:gd name="T8" fmla="*/ 16 w 44"/>
                    <a:gd name="T9" fmla="*/ 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" h="42">
                      <a:moveTo>
                        <a:pt x="16" y="0"/>
                      </a:moveTo>
                      <a:lnTo>
                        <a:pt x="0" y="19"/>
                      </a:lnTo>
                      <a:lnTo>
                        <a:pt x="27" y="42"/>
                      </a:lnTo>
                      <a:lnTo>
                        <a:pt x="44" y="22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Freeform 553"/>
                <p:cNvSpPr>
                  <a:spLocks noChangeAspect="1"/>
                </p:cNvSpPr>
                <p:nvPr/>
              </p:nvSpPr>
              <p:spPr bwMode="auto">
                <a:xfrm>
                  <a:off x="2649" y="2899"/>
                  <a:ext cx="24" cy="25"/>
                </a:xfrm>
                <a:custGeom>
                  <a:avLst/>
                  <a:gdLst>
                    <a:gd name="T0" fmla="*/ 0 w 24"/>
                    <a:gd name="T1" fmla="*/ 11 h 25"/>
                    <a:gd name="T2" fmla="*/ 12 w 24"/>
                    <a:gd name="T3" fmla="*/ 0 h 25"/>
                    <a:gd name="T4" fmla="*/ 24 w 24"/>
                    <a:gd name="T5" fmla="*/ 14 h 25"/>
                    <a:gd name="T6" fmla="*/ 12 w 24"/>
                    <a:gd name="T7" fmla="*/ 25 h 25"/>
                    <a:gd name="T8" fmla="*/ 0 w 24"/>
                    <a:gd name="T9" fmla="*/ 11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25">
                      <a:moveTo>
                        <a:pt x="0" y="11"/>
                      </a:moveTo>
                      <a:lnTo>
                        <a:pt x="12" y="0"/>
                      </a:lnTo>
                      <a:lnTo>
                        <a:pt x="24" y="14"/>
                      </a:lnTo>
                      <a:lnTo>
                        <a:pt x="12" y="25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Freeform 554"/>
                <p:cNvSpPr>
                  <a:spLocks noChangeAspect="1"/>
                </p:cNvSpPr>
                <p:nvPr/>
              </p:nvSpPr>
              <p:spPr bwMode="auto">
                <a:xfrm>
                  <a:off x="2805" y="2900"/>
                  <a:ext cx="23" cy="23"/>
                </a:xfrm>
                <a:custGeom>
                  <a:avLst/>
                  <a:gdLst>
                    <a:gd name="T0" fmla="*/ 23 w 23"/>
                    <a:gd name="T1" fmla="*/ 9 h 23"/>
                    <a:gd name="T2" fmla="*/ 12 w 23"/>
                    <a:gd name="T3" fmla="*/ 0 h 23"/>
                    <a:gd name="T4" fmla="*/ 0 w 23"/>
                    <a:gd name="T5" fmla="*/ 14 h 23"/>
                    <a:gd name="T6" fmla="*/ 11 w 23"/>
                    <a:gd name="T7" fmla="*/ 23 h 23"/>
                    <a:gd name="T8" fmla="*/ 23 w 23"/>
                    <a:gd name="T9" fmla="*/ 9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" h="23">
                      <a:moveTo>
                        <a:pt x="23" y="9"/>
                      </a:moveTo>
                      <a:lnTo>
                        <a:pt x="12" y="0"/>
                      </a:lnTo>
                      <a:lnTo>
                        <a:pt x="0" y="14"/>
                      </a:lnTo>
                      <a:lnTo>
                        <a:pt x="11" y="23"/>
                      </a:lnTo>
                      <a:lnTo>
                        <a:pt x="23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Oval 555"/>
                <p:cNvSpPr>
                  <a:spLocks noChangeAspect="1" noChangeArrowheads="1"/>
                </p:cNvSpPr>
                <p:nvPr/>
              </p:nvSpPr>
              <p:spPr bwMode="auto">
                <a:xfrm>
                  <a:off x="2722" y="2842"/>
                  <a:ext cx="36" cy="37"/>
                </a:xfrm>
                <a:prstGeom prst="ellipse">
                  <a:avLst/>
                </a:prstGeom>
                <a:noFill/>
                <a:ln w="1905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Rectangle 556"/>
                <p:cNvSpPr>
                  <a:spLocks noChangeAspect="1" noChangeArrowheads="1"/>
                </p:cNvSpPr>
                <p:nvPr/>
              </p:nvSpPr>
              <p:spPr bwMode="auto">
                <a:xfrm>
                  <a:off x="2731" y="2879"/>
                  <a:ext cx="19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Oval 557"/>
                <p:cNvSpPr>
                  <a:spLocks noChangeAspect="1" noChangeArrowheads="1"/>
                </p:cNvSpPr>
                <p:nvPr/>
              </p:nvSpPr>
              <p:spPr bwMode="auto">
                <a:xfrm>
                  <a:off x="2626" y="2904"/>
                  <a:ext cx="228" cy="227"/>
                </a:xfrm>
                <a:prstGeom prst="ellipse">
                  <a:avLst/>
                </a:prstGeom>
                <a:noFill/>
                <a:ln w="52388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2" name="Group 558"/>
            <p:cNvGrpSpPr>
              <a:grpSpLocks noChangeAspect="1"/>
            </p:cNvGrpSpPr>
            <p:nvPr/>
          </p:nvGrpSpPr>
          <p:grpSpPr bwMode="auto">
            <a:xfrm>
              <a:off x="5362" y="547"/>
              <a:ext cx="123" cy="125"/>
              <a:chOff x="2732" y="2935"/>
              <a:chExt cx="296" cy="300"/>
            </a:xfrm>
          </p:grpSpPr>
          <p:sp>
            <p:nvSpPr>
              <p:cNvPr id="129" name="Oval 559"/>
              <p:cNvSpPr>
                <a:spLocks noChangeAspect="1" noChangeArrowheads="1"/>
              </p:cNvSpPr>
              <p:nvPr/>
            </p:nvSpPr>
            <p:spPr bwMode="auto">
              <a:xfrm>
                <a:off x="2739" y="2939"/>
                <a:ext cx="289" cy="28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560"/>
              <p:cNvSpPr>
                <a:spLocks noChangeAspect="1"/>
              </p:cNvSpPr>
              <p:nvPr/>
            </p:nvSpPr>
            <p:spPr bwMode="auto">
              <a:xfrm>
                <a:off x="2732" y="2935"/>
                <a:ext cx="248" cy="300"/>
              </a:xfrm>
              <a:custGeom>
                <a:avLst/>
                <a:gdLst>
                  <a:gd name="T0" fmla="*/ 2 w 2962"/>
                  <a:gd name="T1" fmla="*/ 0 h 3588"/>
                  <a:gd name="T2" fmla="*/ 1 w 2962"/>
                  <a:gd name="T3" fmla="*/ 0 h 3588"/>
                  <a:gd name="T4" fmla="*/ 0 w 2962"/>
                  <a:gd name="T5" fmla="*/ 2 h 3588"/>
                  <a:gd name="T6" fmla="*/ 2 w 2962"/>
                  <a:gd name="T7" fmla="*/ 2 h 3588"/>
                  <a:gd name="T8" fmla="*/ 1 w 2962"/>
                  <a:gd name="T9" fmla="*/ 1 h 3588"/>
                  <a:gd name="T10" fmla="*/ 2 w 2962"/>
                  <a:gd name="T11" fmla="*/ 0 h 3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962" h="3588">
                    <a:moveTo>
                      <a:pt x="2962" y="636"/>
                    </a:moveTo>
                    <a:cubicBezTo>
                      <a:pt x="2376" y="47"/>
                      <a:pt x="1436" y="0"/>
                      <a:pt x="791" y="529"/>
                    </a:cubicBezTo>
                    <a:cubicBezTo>
                      <a:pt x="101" y="1096"/>
                      <a:pt x="0" y="2114"/>
                      <a:pt x="566" y="2802"/>
                    </a:cubicBezTo>
                    <a:cubicBezTo>
                      <a:pt x="1131" y="3490"/>
                      <a:pt x="2148" y="3588"/>
                      <a:pt x="2838" y="3022"/>
                    </a:cubicBezTo>
                    <a:lnTo>
                      <a:pt x="1815" y="1776"/>
                    </a:lnTo>
                    <a:lnTo>
                      <a:pt x="2962" y="636"/>
                    </a:lnTo>
                    <a:close/>
                  </a:path>
                </a:pathLst>
              </a:custGeom>
              <a:solidFill>
                <a:srgbClr val="FF99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561"/>
              <p:cNvSpPr>
                <a:spLocks noChangeAspect="1" noChangeShapeType="1"/>
              </p:cNvSpPr>
              <p:nvPr/>
            </p:nvSpPr>
            <p:spPr bwMode="auto">
              <a:xfrm>
                <a:off x="2884" y="2967"/>
                <a:ext cx="0" cy="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562"/>
              <p:cNvSpPr>
                <a:spLocks noChangeAspect="1" noChangeShapeType="1"/>
              </p:cNvSpPr>
              <p:nvPr/>
            </p:nvSpPr>
            <p:spPr bwMode="auto">
              <a:xfrm>
                <a:off x="2884" y="3158"/>
                <a:ext cx="0" cy="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563"/>
              <p:cNvSpPr>
                <a:spLocks noChangeAspect="1" noChangeShapeType="1"/>
              </p:cNvSpPr>
              <p:nvPr/>
            </p:nvSpPr>
            <p:spPr bwMode="auto">
              <a:xfrm>
                <a:off x="2764" y="3083"/>
                <a:ext cx="3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564"/>
              <p:cNvSpPr>
                <a:spLocks noChangeAspect="1" noChangeShapeType="1"/>
              </p:cNvSpPr>
              <p:nvPr/>
            </p:nvSpPr>
            <p:spPr bwMode="auto">
              <a:xfrm>
                <a:off x="2957" y="3083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Oval 565"/>
              <p:cNvSpPr>
                <a:spLocks noChangeAspect="1" noChangeArrowheads="1"/>
              </p:cNvSpPr>
              <p:nvPr/>
            </p:nvSpPr>
            <p:spPr bwMode="auto">
              <a:xfrm>
                <a:off x="2873" y="3073"/>
                <a:ext cx="20" cy="19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566"/>
              <p:cNvSpPr>
                <a:spLocks noChangeAspect="1"/>
              </p:cNvSpPr>
              <p:nvPr/>
            </p:nvSpPr>
            <p:spPr bwMode="auto">
              <a:xfrm>
                <a:off x="2887" y="3035"/>
                <a:ext cx="47" cy="41"/>
              </a:xfrm>
              <a:custGeom>
                <a:avLst/>
                <a:gdLst>
                  <a:gd name="T0" fmla="*/ 33 w 47"/>
                  <a:gd name="T1" fmla="*/ 5 h 41"/>
                  <a:gd name="T2" fmla="*/ 0 w 47"/>
                  <a:gd name="T3" fmla="*/ 32 h 41"/>
                  <a:gd name="T4" fmla="*/ 7 w 47"/>
                  <a:gd name="T5" fmla="*/ 41 h 41"/>
                  <a:gd name="T6" fmla="*/ 40 w 47"/>
                  <a:gd name="T7" fmla="*/ 14 h 41"/>
                  <a:gd name="T8" fmla="*/ 47 w 47"/>
                  <a:gd name="T9" fmla="*/ 0 h 41"/>
                  <a:gd name="T10" fmla="*/ 33 w 47"/>
                  <a:gd name="T11" fmla="*/ 5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41">
                    <a:moveTo>
                      <a:pt x="33" y="5"/>
                    </a:moveTo>
                    <a:lnTo>
                      <a:pt x="0" y="32"/>
                    </a:lnTo>
                    <a:lnTo>
                      <a:pt x="7" y="41"/>
                    </a:lnTo>
                    <a:lnTo>
                      <a:pt x="40" y="14"/>
                    </a:lnTo>
                    <a:lnTo>
                      <a:pt x="47" y="0"/>
                    </a:lnTo>
                    <a:lnTo>
                      <a:pt x="33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567"/>
              <p:cNvSpPr>
                <a:spLocks noChangeAspect="1"/>
              </p:cNvSpPr>
              <p:nvPr/>
            </p:nvSpPr>
            <p:spPr bwMode="auto">
              <a:xfrm>
                <a:off x="2886" y="3089"/>
                <a:ext cx="74" cy="86"/>
              </a:xfrm>
              <a:custGeom>
                <a:avLst/>
                <a:gdLst>
                  <a:gd name="T0" fmla="*/ 61 w 74"/>
                  <a:gd name="T1" fmla="*/ 61 h 86"/>
                  <a:gd name="T2" fmla="*/ 9 w 74"/>
                  <a:gd name="T3" fmla="*/ 0 h 86"/>
                  <a:gd name="T4" fmla="*/ 0 w 74"/>
                  <a:gd name="T5" fmla="*/ 7 h 86"/>
                  <a:gd name="T6" fmla="*/ 52 w 74"/>
                  <a:gd name="T7" fmla="*/ 69 h 86"/>
                  <a:gd name="T8" fmla="*/ 74 w 74"/>
                  <a:gd name="T9" fmla="*/ 86 h 86"/>
                  <a:gd name="T10" fmla="*/ 61 w 74"/>
                  <a:gd name="T11" fmla="*/ 61 h 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4" h="86">
                    <a:moveTo>
                      <a:pt x="61" y="61"/>
                    </a:moveTo>
                    <a:lnTo>
                      <a:pt x="9" y="0"/>
                    </a:lnTo>
                    <a:lnTo>
                      <a:pt x="0" y="7"/>
                    </a:lnTo>
                    <a:lnTo>
                      <a:pt x="52" y="69"/>
                    </a:lnTo>
                    <a:lnTo>
                      <a:pt x="74" y="86"/>
                    </a:lnTo>
                    <a:lnTo>
                      <a:pt x="61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Oval 568"/>
              <p:cNvSpPr>
                <a:spLocks noChangeAspect="1" noChangeArrowheads="1"/>
              </p:cNvSpPr>
              <p:nvPr/>
            </p:nvSpPr>
            <p:spPr bwMode="auto">
              <a:xfrm>
                <a:off x="2739" y="2939"/>
                <a:ext cx="289" cy="288"/>
              </a:xfrm>
              <a:prstGeom prst="ellipse">
                <a:avLst/>
              </a:prstGeom>
              <a:noFill/>
              <a:ln w="523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" name="Group 569"/>
            <p:cNvGrpSpPr>
              <a:grpSpLocks noChangeAspect="1"/>
            </p:cNvGrpSpPr>
            <p:nvPr/>
          </p:nvGrpSpPr>
          <p:grpSpPr bwMode="auto">
            <a:xfrm>
              <a:off x="5318" y="508"/>
              <a:ext cx="95" cy="121"/>
              <a:chOff x="2626" y="2842"/>
              <a:chExt cx="228" cy="289"/>
            </a:xfrm>
          </p:grpSpPr>
          <p:sp>
            <p:nvSpPr>
              <p:cNvPr id="114" name="Oval 570"/>
              <p:cNvSpPr>
                <a:spLocks noChangeAspect="1" noChangeArrowheads="1"/>
              </p:cNvSpPr>
              <p:nvPr/>
            </p:nvSpPr>
            <p:spPr bwMode="auto">
              <a:xfrm>
                <a:off x="2626" y="2904"/>
                <a:ext cx="228" cy="227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571"/>
              <p:cNvSpPr>
                <a:spLocks noChangeAspect="1"/>
              </p:cNvSpPr>
              <p:nvPr/>
            </p:nvSpPr>
            <p:spPr bwMode="auto">
              <a:xfrm>
                <a:off x="2739" y="2903"/>
                <a:ext cx="97" cy="114"/>
              </a:xfrm>
              <a:custGeom>
                <a:avLst/>
                <a:gdLst>
                  <a:gd name="T0" fmla="*/ 1 w 1166"/>
                  <a:gd name="T1" fmla="*/ 0 h 1362"/>
                  <a:gd name="T2" fmla="*/ 1 w 1166"/>
                  <a:gd name="T3" fmla="*/ 0 h 1362"/>
                  <a:gd name="T4" fmla="*/ 0 w 1166"/>
                  <a:gd name="T5" fmla="*/ 0 h 1362"/>
                  <a:gd name="T6" fmla="*/ 0 w 1166"/>
                  <a:gd name="T7" fmla="*/ 1 h 1362"/>
                  <a:gd name="T8" fmla="*/ 1 w 1166"/>
                  <a:gd name="T9" fmla="*/ 0 h 13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6" h="1362">
                    <a:moveTo>
                      <a:pt x="1166" y="654"/>
                    </a:moveTo>
                    <a:cubicBezTo>
                      <a:pt x="1132" y="599"/>
                      <a:pt x="1095" y="547"/>
                      <a:pt x="1054" y="497"/>
                    </a:cubicBezTo>
                    <a:cubicBezTo>
                      <a:pt x="796" y="182"/>
                      <a:pt x="409" y="0"/>
                      <a:pt x="0" y="2"/>
                    </a:cubicBezTo>
                    <a:lnTo>
                      <a:pt x="2" y="1362"/>
                    </a:lnTo>
                    <a:lnTo>
                      <a:pt x="1166" y="654"/>
                    </a:lnTo>
                    <a:close/>
                  </a:path>
                </a:pathLst>
              </a:custGeom>
              <a:solidFill>
                <a:srgbClr val="A1000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572"/>
              <p:cNvSpPr>
                <a:spLocks noChangeAspect="1" noChangeShapeType="1"/>
              </p:cNvSpPr>
              <p:nvPr/>
            </p:nvSpPr>
            <p:spPr bwMode="auto">
              <a:xfrm>
                <a:off x="2740" y="2927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73"/>
              <p:cNvSpPr>
                <a:spLocks noChangeAspect="1" noChangeShapeType="1"/>
              </p:cNvSpPr>
              <p:nvPr/>
            </p:nvSpPr>
            <p:spPr bwMode="auto">
              <a:xfrm>
                <a:off x="2740" y="3076"/>
                <a:ext cx="0" cy="3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574"/>
              <p:cNvSpPr>
                <a:spLocks noChangeAspect="1" noChangeShapeType="1"/>
              </p:cNvSpPr>
              <p:nvPr/>
            </p:nvSpPr>
            <p:spPr bwMode="auto">
              <a:xfrm>
                <a:off x="2646" y="3017"/>
                <a:ext cx="3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575"/>
              <p:cNvSpPr>
                <a:spLocks noChangeAspect="1" noChangeShapeType="1"/>
              </p:cNvSpPr>
              <p:nvPr/>
            </p:nvSpPr>
            <p:spPr bwMode="auto">
              <a:xfrm>
                <a:off x="2798" y="3017"/>
                <a:ext cx="3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Oval 576"/>
              <p:cNvSpPr>
                <a:spLocks noChangeAspect="1" noChangeArrowheads="1"/>
              </p:cNvSpPr>
              <p:nvPr/>
            </p:nvSpPr>
            <p:spPr bwMode="auto">
              <a:xfrm>
                <a:off x="2732" y="3010"/>
                <a:ext cx="15" cy="1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577"/>
              <p:cNvSpPr>
                <a:spLocks noChangeAspect="1"/>
              </p:cNvSpPr>
              <p:nvPr/>
            </p:nvSpPr>
            <p:spPr bwMode="auto">
              <a:xfrm>
                <a:off x="2746" y="2967"/>
                <a:ext cx="75" cy="48"/>
              </a:xfrm>
              <a:custGeom>
                <a:avLst/>
                <a:gdLst>
                  <a:gd name="T0" fmla="*/ 55 w 75"/>
                  <a:gd name="T1" fmla="*/ 7 h 48"/>
                  <a:gd name="T2" fmla="*/ 0 w 75"/>
                  <a:gd name="T3" fmla="*/ 40 h 48"/>
                  <a:gd name="T4" fmla="*/ 5 w 75"/>
                  <a:gd name="T5" fmla="*/ 48 h 48"/>
                  <a:gd name="T6" fmla="*/ 59 w 75"/>
                  <a:gd name="T7" fmla="*/ 15 h 48"/>
                  <a:gd name="T8" fmla="*/ 75 w 75"/>
                  <a:gd name="T9" fmla="*/ 0 h 48"/>
                  <a:gd name="T10" fmla="*/ 55 w 75"/>
                  <a:gd name="T11" fmla="*/ 7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5" h="48">
                    <a:moveTo>
                      <a:pt x="55" y="7"/>
                    </a:moveTo>
                    <a:lnTo>
                      <a:pt x="0" y="40"/>
                    </a:lnTo>
                    <a:lnTo>
                      <a:pt x="5" y="48"/>
                    </a:lnTo>
                    <a:lnTo>
                      <a:pt x="59" y="15"/>
                    </a:lnTo>
                    <a:lnTo>
                      <a:pt x="75" y="0"/>
                    </a:lnTo>
                    <a:lnTo>
                      <a:pt x="55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578"/>
              <p:cNvSpPr>
                <a:spLocks noChangeAspect="1"/>
              </p:cNvSpPr>
              <p:nvPr/>
            </p:nvSpPr>
            <p:spPr bwMode="auto">
              <a:xfrm>
                <a:off x="2629" y="2876"/>
                <a:ext cx="44" cy="43"/>
              </a:xfrm>
              <a:custGeom>
                <a:avLst/>
                <a:gdLst>
                  <a:gd name="T0" fmla="*/ 27 w 44"/>
                  <a:gd name="T1" fmla="*/ 0 h 43"/>
                  <a:gd name="T2" fmla="*/ 44 w 44"/>
                  <a:gd name="T3" fmla="*/ 20 h 43"/>
                  <a:gd name="T4" fmla="*/ 16 w 44"/>
                  <a:gd name="T5" fmla="*/ 43 h 43"/>
                  <a:gd name="T6" fmla="*/ 0 w 44"/>
                  <a:gd name="T7" fmla="*/ 24 h 43"/>
                  <a:gd name="T8" fmla="*/ 27 w 44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" h="43">
                    <a:moveTo>
                      <a:pt x="27" y="0"/>
                    </a:moveTo>
                    <a:lnTo>
                      <a:pt x="44" y="20"/>
                    </a:lnTo>
                    <a:lnTo>
                      <a:pt x="16" y="43"/>
                    </a:lnTo>
                    <a:lnTo>
                      <a:pt x="0" y="2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579"/>
              <p:cNvSpPr>
                <a:spLocks noChangeAspect="1"/>
              </p:cNvSpPr>
              <p:nvPr/>
            </p:nvSpPr>
            <p:spPr bwMode="auto">
              <a:xfrm>
                <a:off x="2806" y="2877"/>
                <a:ext cx="44" cy="42"/>
              </a:xfrm>
              <a:custGeom>
                <a:avLst/>
                <a:gdLst>
                  <a:gd name="T0" fmla="*/ 16 w 44"/>
                  <a:gd name="T1" fmla="*/ 0 h 42"/>
                  <a:gd name="T2" fmla="*/ 0 w 44"/>
                  <a:gd name="T3" fmla="*/ 19 h 42"/>
                  <a:gd name="T4" fmla="*/ 27 w 44"/>
                  <a:gd name="T5" fmla="*/ 42 h 42"/>
                  <a:gd name="T6" fmla="*/ 44 w 44"/>
                  <a:gd name="T7" fmla="*/ 22 h 42"/>
                  <a:gd name="T8" fmla="*/ 16 w 44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" h="42">
                    <a:moveTo>
                      <a:pt x="16" y="0"/>
                    </a:moveTo>
                    <a:lnTo>
                      <a:pt x="0" y="19"/>
                    </a:lnTo>
                    <a:lnTo>
                      <a:pt x="27" y="42"/>
                    </a:lnTo>
                    <a:lnTo>
                      <a:pt x="44" y="2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580"/>
              <p:cNvSpPr>
                <a:spLocks noChangeAspect="1"/>
              </p:cNvSpPr>
              <p:nvPr/>
            </p:nvSpPr>
            <p:spPr bwMode="auto">
              <a:xfrm>
                <a:off x="2649" y="2899"/>
                <a:ext cx="24" cy="25"/>
              </a:xfrm>
              <a:custGeom>
                <a:avLst/>
                <a:gdLst>
                  <a:gd name="T0" fmla="*/ 0 w 24"/>
                  <a:gd name="T1" fmla="*/ 11 h 25"/>
                  <a:gd name="T2" fmla="*/ 12 w 24"/>
                  <a:gd name="T3" fmla="*/ 0 h 25"/>
                  <a:gd name="T4" fmla="*/ 24 w 24"/>
                  <a:gd name="T5" fmla="*/ 14 h 25"/>
                  <a:gd name="T6" fmla="*/ 12 w 24"/>
                  <a:gd name="T7" fmla="*/ 25 h 25"/>
                  <a:gd name="T8" fmla="*/ 0 w 24"/>
                  <a:gd name="T9" fmla="*/ 11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0" y="11"/>
                    </a:moveTo>
                    <a:lnTo>
                      <a:pt x="12" y="0"/>
                    </a:lnTo>
                    <a:lnTo>
                      <a:pt x="24" y="14"/>
                    </a:lnTo>
                    <a:lnTo>
                      <a:pt x="12" y="25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581"/>
              <p:cNvSpPr>
                <a:spLocks noChangeAspect="1"/>
              </p:cNvSpPr>
              <p:nvPr/>
            </p:nvSpPr>
            <p:spPr bwMode="auto">
              <a:xfrm>
                <a:off x="2805" y="2900"/>
                <a:ext cx="23" cy="23"/>
              </a:xfrm>
              <a:custGeom>
                <a:avLst/>
                <a:gdLst>
                  <a:gd name="T0" fmla="*/ 23 w 23"/>
                  <a:gd name="T1" fmla="*/ 9 h 23"/>
                  <a:gd name="T2" fmla="*/ 12 w 23"/>
                  <a:gd name="T3" fmla="*/ 0 h 23"/>
                  <a:gd name="T4" fmla="*/ 0 w 23"/>
                  <a:gd name="T5" fmla="*/ 14 h 23"/>
                  <a:gd name="T6" fmla="*/ 11 w 23"/>
                  <a:gd name="T7" fmla="*/ 23 h 23"/>
                  <a:gd name="T8" fmla="*/ 23 w 23"/>
                  <a:gd name="T9" fmla="*/ 9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23" y="9"/>
                    </a:moveTo>
                    <a:lnTo>
                      <a:pt x="12" y="0"/>
                    </a:lnTo>
                    <a:lnTo>
                      <a:pt x="0" y="14"/>
                    </a:lnTo>
                    <a:lnTo>
                      <a:pt x="11" y="23"/>
                    </a:lnTo>
                    <a:lnTo>
                      <a:pt x="2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Oval 582"/>
              <p:cNvSpPr>
                <a:spLocks noChangeAspect="1" noChangeArrowheads="1"/>
              </p:cNvSpPr>
              <p:nvPr/>
            </p:nvSpPr>
            <p:spPr bwMode="auto">
              <a:xfrm>
                <a:off x="2722" y="2842"/>
                <a:ext cx="36" cy="37"/>
              </a:xfrm>
              <a:prstGeom prst="ellipse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583"/>
              <p:cNvSpPr>
                <a:spLocks noChangeAspect="1" noChangeArrowheads="1"/>
              </p:cNvSpPr>
              <p:nvPr/>
            </p:nvSpPr>
            <p:spPr bwMode="auto">
              <a:xfrm>
                <a:off x="2731" y="2879"/>
                <a:ext cx="1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Oval 584"/>
              <p:cNvSpPr>
                <a:spLocks noChangeAspect="1" noChangeArrowheads="1"/>
              </p:cNvSpPr>
              <p:nvPr/>
            </p:nvSpPr>
            <p:spPr bwMode="auto">
              <a:xfrm>
                <a:off x="2626" y="2904"/>
                <a:ext cx="228" cy="227"/>
              </a:xfrm>
              <a:prstGeom prst="ellipse">
                <a:avLst/>
              </a:prstGeom>
              <a:noFill/>
              <a:ln w="523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" name="Oval 585"/>
            <p:cNvSpPr>
              <a:spLocks noChangeAspect="1" noChangeArrowheads="1"/>
            </p:cNvSpPr>
            <p:nvPr/>
          </p:nvSpPr>
          <p:spPr bwMode="auto">
            <a:xfrm>
              <a:off x="5365" y="548"/>
              <a:ext cx="120" cy="12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86"/>
            <p:cNvSpPr>
              <a:spLocks noChangeAspect="1"/>
            </p:cNvSpPr>
            <p:nvPr/>
          </p:nvSpPr>
          <p:spPr bwMode="auto">
            <a:xfrm>
              <a:off x="5362" y="547"/>
              <a:ext cx="103" cy="125"/>
            </a:xfrm>
            <a:custGeom>
              <a:avLst/>
              <a:gdLst>
                <a:gd name="T0" fmla="*/ 0 w 2962"/>
                <a:gd name="T1" fmla="*/ 0 h 3588"/>
                <a:gd name="T2" fmla="*/ 0 w 2962"/>
                <a:gd name="T3" fmla="*/ 0 h 3588"/>
                <a:gd name="T4" fmla="*/ 0 w 2962"/>
                <a:gd name="T5" fmla="*/ 0 h 3588"/>
                <a:gd name="T6" fmla="*/ 0 w 2962"/>
                <a:gd name="T7" fmla="*/ 0 h 3588"/>
                <a:gd name="T8" fmla="*/ 0 w 2962"/>
                <a:gd name="T9" fmla="*/ 0 h 3588"/>
                <a:gd name="T10" fmla="*/ 0 w 2962"/>
                <a:gd name="T11" fmla="*/ 0 h 35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62" h="3588">
                  <a:moveTo>
                    <a:pt x="2962" y="636"/>
                  </a:moveTo>
                  <a:cubicBezTo>
                    <a:pt x="2376" y="47"/>
                    <a:pt x="1436" y="0"/>
                    <a:pt x="791" y="529"/>
                  </a:cubicBezTo>
                  <a:cubicBezTo>
                    <a:pt x="101" y="1096"/>
                    <a:pt x="0" y="2114"/>
                    <a:pt x="566" y="2802"/>
                  </a:cubicBezTo>
                  <a:cubicBezTo>
                    <a:pt x="1131" y="3490"/>
                    <a:pt x="2148" y="3588"/>
                    <a:pt x="2838" y="3022"/>
                  </a:cubicBezTo>
                  <a:lnTo>
                    <a:pt x="1815" y="1776"/>
                  </a:lnTo>
                  <a:lnTo>
                    <a:pt x="2962" y="636"/>
                  </a:lnTo>
                  <a:close/>
                </a:path>
              </a:pathLst>
            </a:custGeom>
            <a:solidFill>
              <a:srgbClr val="FF99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587"/>
            <p:cNvSpPr>
              <a:spLocks noChangeAspect="1" noChangeShapeType="1"/>
            </p:cNvSpPr>
            <p:nvPr/>
          </p:nvSpPr>
          <p:spPr bwMode="auto">
            <a:xfrm>
              <a:off x="5425" y="560"/>
              <a:ext cx="0" cy="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588"/>
            <p:cNvSpPr>
              <a:spLocks noChangeAspect="1" noChangeShapeType="1"/>
            </p:cNvSpPr>
            <p:nvPr/>
          </p:nvSpPr>
          <p:spPr bwMode="auto">
            <a:xfrm>
              <a:off x="5425" y="640"/>
              <a:ext cx="0" cy="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589"/>
            <p:cNvSpPr>
              <a:spLocks noChangeAspect="1" noChangeShapeType="1"/>
            </p:cNvSpPr>
            <p:nvPr/>
          </p:nvSpPr>
          <p:spPr bwMode="auto">
            <a:xfrm>
              <a:off x="5375" y="609"/>
              <a:ext cx="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590"/>
            <p:cNvSpPr>
              <a:spLocks noChangeAspect="1" noChangeShapeType="1"/>
            </p:cNvSpPr>
            <p:nvPr/>
          </p:nvSpPr>
          <p:spPr bwMode="auto">
            <a:xfrm>
              <a:off x="5456" y="609"/>
              <a:ext cx="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Oval 591"/>
            <p:cNvSpPr>
              <a:spLocks noChangeAspect="1" noChangeArrowheads="1"/>
            </p:cNvSpPr>
            <p:nvPr/>
          </p:nvSpPr>
          <p:spPr bwMode="auto">
            <a:xfrm>
              <a:off x="5421" y="604"/>
              <a:ext cx="8" cy="8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592"/>
            <p:cNvSpPr>
              <a:spLocks noChangeAspect="1"/>
            </p:cNvSpPr>
            <p:nvPr/>
          </p:nvSpPr>
          <p:spPr bwMode="auto">
            <a:xfrm>
              <a:off x="5426" y="589"/>
              <a:ext cx="20" cy="17"/>
            </a:xfrm>
            <a:custGeom>
              <a:avLst/>
              <a:gdLst>
                <a:gd name="T0" fmla="*/ 3 w 47"/>
                <a:gd name="T1" fmla="*/ 0 h 41"/>
                <a:gd name="T2" fmla="*/ 0 w 47"/>
                <a:gd name="T3" fmla="*/ 2 h 41"/>
                <a:gd name="T4" fmla="*/ 0 w 47"/>
                <a:gd name="T5" fmla="*/ 3 h 41"/>
                <a:gd name="T6" fmla="*/ 3 w 47"/>
                <a:gd name="T7" fmla="*/ 1 h 41"/>
                <a:gd name="T8" fmla="*/ 4 w 47"/>
                <a:gd name="T9" fmla="*/ 0 h 41"/>
                <a:gd name="T10" fmla="*/ 3 w 47"/>
                <a:gd name="T11" fmla="*/ 0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" h="41">
                  <a:moveTo>
                    <a:pt x="33" y="5"/>
                  </a:moveTo>
                  <a:lnTo>
                    <a:pt x="0" y="32"/>
                  </a:lnTo>
                  <a:lnTo>
                    <a:pt x="7" y="41"/>
                  </a:lnTo>
                  <a:lnTo>
                    <a:pt x="40" y="14"/>
                  </a:lnTo>
                  <a:lnTo>
                    <a:pt x="47" y="0"/>
                  </a:lnTo>
                  <a:lnTo>
                    <a:pt x="33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593"/>
            <p:cNvSpPr>
              <a:spLocks noChangeAspect="1"/>
            </p:cNvSpPr>
            <p:nvPr/>
          </p:nvSpPr>
          <p:spPr bwMode="auto">
            <a:xfrm>
              <a:off x="5426" y="611"/>
              <a:ext cx="31" cy="36"/>
            </a:xfrm>
            <a:custGeom>
              <a:avLst/>
              <a:gdLst>
                <a:gd name="T0" fmla="*/ 5 w 74"/>
                <a:gd name="T1" fmla="*/ 5 h 86"/>
                <a:gd name="T2" fmla="*/ 1 w 74"/>
                <a:gd name="T3" fmla="*/ 0 h 86"/>
                <a:gd name="T4" fmla="*/ 0 w 74"/>
                <a:gd name="T5" fmla="*/ 0 h 86"/>
                <a:gd name="T6" fmla="*/ 4 w 74"/>
                <a:gd name="T7" fmla="*/ 5 h 86"/>
                <a:gd name="T8" fmla="*/ 5 w 74"/>
                <a:gd name="T9" fmla="*/ 6 h 86"/>
                <a:gd name="T10" fmla="*/ 5 w 74"/>
                <a:gd name="T11" fmla="*/ 5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4" h="86">
                  <a:moveTo>
                    <a:pt x="61" y="61"/>
                  </a:moveTo>
                  <a:lnTo>
                    <a:pt x="9" y="0"/>
                  </a:lnTo>
                  <a:lnTo>
                    <a:pt x="0" y="7"/>
                  </a:lnTo>
                  <a:lnTo>
                    <a:pt x="52" y="69"/>
                  </a:lnTo>
                  <a:lnTo>
                    <a:pt x="74" y="86"/>
                  </a:lnTo>
                  <a:lnTo>
                    <a:pt x="61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Oval 594"/>
            <p:cNvSpPr>
              <a:spLocks noChangeAspect="1" noChangeArrowheads="1"/>
            </p:cNvSpPr>
            <p:nvPr/>
          </p:nvSpPr>
          <p:spPr bwMode="auto">
            <a:xfrm>
              <a:off x="5365" y="548"/>
              <a:ext cx="120" cy="121"/>
            </a:xfrm>
            <a:prstGeom prst="ellipse">
              <a:avLst/>
            </a:prstGeom>
            <a:noFill/>
            <a:ln w="523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Oval 595"/>
            <p:cNvSpPr>
              <a:spLocks noChangeAspect="1" noChangeArrowheads="1"/>
            </p:cNvSpPr>
            <p:nvPr/>
          </p:nvSpPr>
          <p:spPr bwMode="auto">
            <a:xfrm>
              <a:off x="5365" y="548"/>
              <a:ext cx="120" cy="12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596"/>
            <p:cNvSpPr>
              <a:spLocks noChangeAspect="1"/>
            </p:cNvSpPr>
            <p:nvPr/>
          </p:nvSpPr>
          <p:spPr bwMode="auto">
            <a:xfrm>
              <a:off x="5362" y="547"/>
              <a:ext cx="103" cy="125"/>
            </a:xfrm>
            <a:custGeom>
              <a:avLst/>
              <a:gdLst>
                <a:gd name="T0" fmla="*/ 0 w 2962"/>
                <a:gd name="T1" fmla="*/ 0 h 3588"/>
                <a:gd name="T2" fmla="*/ 0 w 2962"/>
                <a:gd name="T3" fmla="*/ 0 h 3588"/>
                <a:gd name="T4" fmla="*/ 0 w 2962"/>
                <a:gd name="T5" fmla="*/ 0 h 3588"/>
                <a:gd name="T6" fmla="*/ 0 w 2962"/>
                <a:gd name="T7" fmla="*/ 0 h 3588"/>
                <a:gd name="T8" fmla="*/ 0 w 2962"/>
                <a:gd name="T9" fmla="*/ 0 h 3588"/>
                <a:gd name="T10" fmla="*/ 0 w 2962"/>
                <a:gd name="T11" fmla="*/ 0 h 35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62" h="3588">
                  <a:moveTo>
                    <a:pt x="2962" y="636"/>
                  </a:moveTo>
                  <a:cubicBezTo>
                    <a:pt x="2376" y="47"/>
                    <a:pt x="1436" y="0"/>
                    <a:pt x="791" y="529"/>
                  </a:cubicBezTo>
                  <a:cubicBezTo>
                    <a:pt x="101" y="1096"/>
                    <a:pt x="0" y="2114"/>
                    <a:pt x="566" y="2802"/>
                  </a:cubicBezTo>
                  <a:cubicBezTo>
                    <a:pt x="1131" y="3490"/>
                    <a:pt x="2148" y="3588"/>
                    <a:pt x="2838" y="3022"/>
                  </a:cubicBezTo>
                  <a:lnTo>
                    <a:pt x="1815" y="1776"/>
                  </a:lnTo>
                  <a:lnTo>
                    <a:pt x="2962" y="636"/>
                  </a:lnTo>
                  <a:close/>
                </a:path>
              </a:pathLst>
            </a:custGeom>
            <a:solidFill>
              <a:srgbClr val="FF99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597"/>
            <p:cNvSpPr>
              <a:spLocks noChangeAspect="1" noChangeShapeType="1"/>
            </p:cNvSpPr>
            <p:nvPr/>
          </p:nvSpPr>
          <p:spPr bwMode="auto">
            <a:xfrm>
              <a:off x="5425" y="560"/>
              <a:ext cx="0" cy="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598"/>
            <p:cNvSpPr>
              <a:spLocks noChangeAspect="1" noChangeShapeType="1"/>
            </p:cNvSpPr>
            <p:nvPr/>
          </p:nvSpPr>
          <p:spPr bwMode="auto">
            <a:xfrm>
              <a:off x="5425" y="640"/>
              <a:ext cx="0" cy="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599"/>
            <p:cNvSpPr>
              <a:spLocks noChangeAspect="1" noChangeShapeType="1"/>
            </p:cNvSpPr>
            <p:nvPr/>
          </p:nvSpPr>
          <p:spPr bwMode="auto">
            <a:xfrm>
              <a:off x="5375" y="609"/>
              <a:ext cx="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600"/>
            <p:cNvSpPr>
              <a:spLocks noChangeAspect="1" noChangeShapeType="1"/>
            </p:cNvSpPr>
            <p:nvPr/>
          </p:nvSpPr>
          <p:spPr bwMode="auto">
            <a:xfrm>
              <a:off x="5456" y="609"/>
              <a:ext cx="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Oval 601"/>
            <p:cNvSpPr>
              <a:spLocks noChangeAspect="1" noChangeArrowheads="1"/>
            </p:cNvSpPr>
            <p:nvPr/>
          </p:nvSpPr>
          <p:spPr bwMode="auto">
            <a:xfrm>
              <a:off x="5421" y="604"/>
              <a:ext cx="8" cy="8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602"/>
            <p:cNvSpPr>
              <a:spLocks noChangeAspect="1"/>
            </p:cNvSpPr>
            <p:nvPr/>
          </p:nvSpPr>
          <p:spPr bwMode="auto">
            <a:xfrm>
              <a:off x="5426" y="589"/>
              <a:ext cx="20" cy="17"/>
            </a:xfrm>
            <a:custGeom>
              <a:avLst/>
              <a:gdLst>
                <a:gd name="T0" fmla="*/ 3 w 47"/>
                <a:gd name="T1" fmla="*/ 0 h 41"/>
                <a:gd name="T2" fmla="*/ 0 w 47"/>
                <a:gd name="T3" fmla="*/ 2 h 41"/>
                <a:gd name="T4" fmla="*/ 0 w 47"/>
                <a:gd name="T5" fmla="*/ 3 h 41"/>
                <a:gd name="T6" fmla="*/ 3 w 47"/>
                <a:gd name="T7" fmla="*/ 1 h 41"/>
                <a:gd name="T8" fmla="*/ 4 w 47"/>
                <a:gd name="T9" fmla="*/ 0 h 41"/>
                <a:gd name="T10" fmla="*/ 3 w 47"/>
                <a:gd name="T11" fmla="*/ 0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" h="41">
                  <a:moveTo>
                    <a:pt x="33" y="5"/>
                  </a:moveTo>
                  <a:lnTo>
                    <a:pt x="0" y="32"/>
                  </a:lnTo>
                  <a:lnTo>
                    <a:pt x="7" y="41"/>
                  </a:lnTo>
                  <a:lnTo>
                    <a:pt x="40" y="14"/>
                  </a:lnTo>
                  <a:lnTo>
                    <a:pt x="47" y="0"/>
                  </a:lnTo>
                  <a:lnTo>
                    <a:pt x="33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603"/>
            <p:cNvSpPr>
              <a:spLocks noChangeAspect="1"/>
            </p:cNvSpPr>
            <p:nvPr/>
          </p:nvSpPr>
          <p:spPr bwMode="auto">
            <a:xfrm>
              <a:off x="5426" y="611"/>
              <a:ext cx="31" cy="36"/>
            </a:xfrm>
            <a:custGeom>
              <a:avLst/>
              <a:gdLst>
                <a:gd name="T0" fmla="*/ 5 w 74"/>
                <a:gd name="T1" fmla="*/ 5 h 86"/>
                <a:gd name="T2" fmla="*/ 1 w 74"/>
                <a:gd name="T3" fmla="*/ 0 h 86"/>
                <a:gd name="T4" fmla="*/ 0 w 74"/>
                <a:gd name="T5" fmla="*/ 0 h 86"/>
                <a:gd name="T6" fmla="*/ 4 w 74"/>
                <a:gd name="T7" fmla="*/ 5 h 86"/>
                <a:gd name="T8" fmla="*/ 5 w 74"/>
                <a:gd name="T9" fmla="*/ 6 h 86"/>
                <a:gd name="T10" fmla="*/ 5 w 74"/>
                <a:gd name="T11" fmla="*/ 5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4" h="86">
                  <a:moveTo>
                    <a:pt x="61" y="61"/>
                  </a:moveTo>
                  <a:lnTo>
                    <a:pt x="9" y="0"/>
                  </a:lnTo>
                  <a:lnTo>
                    <a:pt x="0" y="7"/>
                  </a:lnTo>
                  <a:lnTo>
                    <a:pt x="52" y="69"/>
                  </a:lnTo>
                  <a:lnTo>
                    <a:pt x="74" y="86"/>
                  </a:lnTo>
                  <a:lnTo>
                    <a:pt x="61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Oval 604"/>
            <p:cNvSpPr>
              <a:spLocks noChangeAspect="1" noChangeArrowheads="1"/>
            </p:cNvSpPr>
            <p:nvPr/>
          </p:nvSpPr>
          <p:spPr bwMode="auto">
            <a:xfrm>
              <a:off x="5365" y="548"/>
              <a:ext cx="120" cy="121"/>
            </a:xfrm>
            <a:prstGeom prst="ellipse">
              <a:avLst/>
            </a:prstGeom>
            <a:noFill/>
            <a:ln w="523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605"/>
            <p:cNvSpPr>
              <a:spLocks noChangeAspect="1" noChangeArrowheads="1"/>
            </p:cNvSpPr>
            <p:nvPr/>
          </p:nvSpPr>
          <p:spPr bwMode="auto">
            <a:xfrm>
              <a:off x="5318" y="534"/>
              <a:ext cx="95" cy="9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606"/>
            <p:cNvSpPr>
              <a:spLocks noChangeAspect="1"/>
            </p:cNvSpPr>
            <p:nvPr/>
          </p:nvSpPr>
          <p:spPr bwMode="auto">
            <a:xfrm>
              <a:off x="5365" y="533"/>
              <a:ext cx="40" cy="48"/>
            </a:xfrm>
            <a:custGeom>
              <a:avLst/>
              <a:gdLst>
                <a:gd name="T0" fmla="*/ 0 w 1166"/>
                <a:gd name="T1" fmla="*/ 0 h 1362"/>
                <a:gd name="T2" fmla="*/ 0 w 1166"/>
                <a:gd name="T3" fmla="*/ 0 h 1362"/>
                <a:gd name="T4" fmla="*/ 0 w 1166"/>
                <a:gd name="T5" fmla="*/ 0 h 1362"/>
                <a:gd name="T6" fmla="*/ 0 w 1166"/>
                <a:gd name="T7" fmla="*/ 0 h 1362"/>
                <a:gd name="T8" fmla="*/ 0 w 1166"/>
                <a:gd name="T9" fmla="*/ 0 h 1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6" h="1362">
                  <a:moveTo>
                    <a:pt x="1166" y="654"/>
                  </a:moveTo>
                  <a:cubicBezTo>
                    <a:pt x="1132" y="599"/>
                    <a:pt x="1095" y="547"/>
                    <a:pt x="1054" y="497"/>
                  </a:cubicBezTo>
                  <a:cubicBezTo>
                    <a:pt x="796" y="182"/>
                    <a:pt x="409" y="0"/>
                    <a:pt x="0" y="2"/>
                  </a:cubicBezTo>
                  <a:lnTo>
                    <a:pt x="2" y="1362"/>
                  </a:lnTo>
                  <a:lnTo>
                    <a:pt x="1166" y="654"/>
                  </a:lnTo>
                  <a:close/>
                </a:path>
              </a:pathLst>
            </a:custGeom>
            <a:solidFill>
              <a:srgbClr val="A1000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607"/>
            <p:cNvSpPr>
              <a:spLocks noChangeAspect="1" noChangeShapeType="1"/>
            </p:cNvSpPr>
            <p:nvPr/>
          </p:nvSpPr>
          <p:spPr bwMode="auto">
            <a:xfrm>
              <a:off x="5365" y="543"/>
              <a:ext cx="0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608"/>
            <p:cNvSpPr>
              <a:spLocks noChangeAspect="1" noChangeShapeType="1"/>
            </p:cNvSpPr>
            <p:nvPr/>
          </p:nvSpPr>
          <p:spPr bwMode="auto">
            <a:xfrm>
              <a:off x="5365" y="606"/>
              <a:ext cx="0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609"/>
            <p:cNvSpPr>
              <a:spLocks noChangeAspect="1" noChangeShapeType="1"/>
            </p:cNvSpPr>
            <p:nvPr/>
          </p:nvSpPr>
          <p:spPr bwMode="auto">
            <a:xfrm>
              <a:off x="5326" y="581"/>
              <a:ext cx="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610"/>
            <p:cNvSpPr>
              <a:spLocks noChangeAspect="1" noChangeShapeType="1"/>
            </p:cNvSpPr>
            <p:nvPr/>
          </p:nvSpPr>
          <p:spPr bwMode="auto">
            <a:xfrm>
              <a:off x="5389" y="581"/>
              <a:ext cx="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Oval 611"/>
            <p:cNvSpPr>
              <a:spLocks noChangeAspect="1" noChangeArrowheads="1"/>
            </p:cNvSpPr>
            <p:nvPr/>
          </p:nvSpPr>
          <p:spPr bwMode="auto">
            <a:xfrm>
              <a:off x="5362" y="578"/>
              <a:ext cx="6" cy="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612"/>
            <p:cNvSpPr>
              <a:spLocks noChangeAspect="1"/>
            </p:cNvSpPr>
            <p:nvPr/>
          </p:nvSpPr>
          <p:spPr bwMode="auto">
            <a:xfrm>
              <a:off x="5368" y="560"/>
              <a:ext cx="31" cy="20"/>
            </a:xfrm>
            <a:custGeom>
              <a:avLst/>
              <a:gdLst>
                <a:gd name="T0" fmla="*/ 4 w 75"/>
                <a:gd name="T1" fmla="*/ 0 h 48"/>
                <a:gd name="T2" fmla="*/ 0 w 75"/>
                <a:gd name="T3" fmla="*/ 3 h 48"/>
                <a:gd name="T4" fmla="*/ 0 w 75"/>
                <a:gd name="T5" fmla="*/ 3 h 48"/>
                <a:gd name="T6" fmla="*/ 4 w 75"/>
                <a:gd name="T7" fmla="*/ 1 h 48"/>
                <a:gd name="T8" fmla="*/ 5 w 75"/>
                <a:gd name="T9" fmla="*/ 0 h 48"/>
                <a:gd name="T10" fmla="*/ 4 w 75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5" h="48">
                  <a:moveTo>
                    <a:pt x="55" y="7"/>
                  </a:moveTo>
                  <a:lnTo>
                    <a:pt x="0" y="40"/>
                  </a:lnTo>
                  <a:lnTo>
                    <a:pt x="5" y="48"/>
                  </a:lnTo>
                  <a:lnTo>
                    <a:pt x="59" y="15"/>
                  </a:lnTo>
                  <a:lnTo>
                    <a:pt x="75" y="0"/>
                  </a:lnTo>
                  <a:lnTo>
                    <a:pt x="55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613"/>
            <p:cNvSpPr>
              <a:spLocks noChangeAspect="1"/>
            </p:cNvSpPr>
            <p:nvPr/>
          </p:nvSpPr>
          <p:spPr bwMode="auto">
            <a:xfrm>
              <a:off x="5319" y="522"/>
              <a:ext cx="19" cy="18"/>
            </a:xfrm>
            <a:custGeom>
              <a:avLst/>
              <a:gdLst>
                <a:gd name="T0" fmla="*/ 2 w 44"/>
                <a:gd name="T1" fmla="*/ 0 h 43"/>
                <a:gd name="T2" fmla="*/ 3 w 44"/>
                <a:gd name="T3" fmla="*/ 1 h 43"/>
                <a:gd name="T4" fmla="*/ 1 w 44"/>
                <a:gd name="T5" fmla="*/ 3 h 43"/>
                <a:gd name="T6" fmla="*/ 0 w 44"/>
                <a:gd name="T7" fmla="*/ 2 h 43"/>
                <a:gd name="T8" fmla="*/ 2 w 44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43">
                  <a:moveTo>
                    <a:pt x="27" y="0"/>
                  </a:moveTo>
                  <a:lnTo>
                    <a:pt x="44" y="20"/>
                  </a:lnTo>
                  <a:lnTo>
                    <a:pt x="16" y="43"/>
                  </a:lnTo>
                  <a:lnTo>
                    <a:pt x="0" y="2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614"/>
            <p:cNvSpPr>
              <a:spLocks noChangeAspect="1"/>
            </p:cNvSpPr>
            <p:nvPr/>
          </p:nvSpPr>
          <p:spPr bwMode="auto">
            <a:xfrm>
              <a:off x="5393" y="523"/>
              <a:ext cx="18" cy="17"/>
            </a:xfrm>
            <a:custGeom>
              <a:avLst/>
              <a:gdLst>
                <a:gd name="T0" fmla="*/ 1 w 44"/>
                <a:gd name="T1" fmla="*/ 0 h 42"/>
                <a:gd name="T2" fmla="*/ 0 w 44"/>
                <a:gd name="T3" fmla="*/ 1 h 42"/>
                <a:gd name="T4" fmla="*/ 2 w 44"/>
                <a:gd name="T5" fmla="*/ 3 h 42"/>
                <a:gd name="T6" fmla="*/ 3 w 44"/>
                <a:gd name="T7" fmla="*/ 2 h 42"/>
                <a:gd name="T8" fmla="*/ 1 w 44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42">
                  <a:moveTo>
                    <a:pt x="16" y="0"/>
                  </a:moveTo>
                  <a:lnTo>
                    <a:pt x="0" y="19"/>
                  </a:lnTo>
                  <a:lnTo>
                    <a:pt x="27" y="42"/>
                  </a:lnTo>
                  <a:lnTo>
                    <a:pt x="44" y="2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615"/>
            <p:cNvSpPr>
              <a:spLocks noChangeAspect="1"/>
            </p:cNvSpPr>
            <p:nvPr/>
          </p:nvSpPr>
          <p:spPr bwMode="auto">
            <a:xfrm>
              <a:off x="5328" y="532"/>
              <a:ext cx="10" cy="10"/>
            </a:xfrm>
            <a:custGeom>
              <a:avLst/>
              <a:gdLst>
                <a:gd name="T0" fmla="*/ 0 w 24"/>
                <a:gd name="T1" fmla="*/ 1 h 25"/>
                <a:gd name="T2" fmla="*/ 1 w 24"/>
                <a:gd name="T3" fmla="*/ 0 h 25"/>
                <a:gd name="T4" fmla="*/ 2 w 24"/>
                <a:gd name="T5" fmla="*/ 1 h 25"/>
                <a:gd name="T6" fmla="*/ 1 w 24"/>
                <a:gd name="T7" fmla="*/ 2 h 25"/>
                <a:gd name="T8" fmla="*/ 0 w 24"/>
                <a:gd name="T9" fmla="*/ 1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25">
                  <a:moveTo>
                    <a:pt x="0" y="11"/>
                  </a:moveTo>
                  <a:lnTo>
                    <a:pt x="12" y="0"/>
                  </a:lnTo>
                  <a:lnTo>
                    <a:pt x="24" y="14"/>
                  </a:lnTo>
                  <a:lnTo>
                    <a:pt x="12" y="25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616"/>
            <p:cNvSpPr>
              <a:spLocks noChangeAspect="1"/>
            </p:cNvSpPr>
            <p:nvPr/>
          </p:nvSpPr>
          <p:spPr bwMode="auto">
            <a:xfrm>
              <a:off x="5392" y="532"/>
              <a:ext cx="10" cy="10"/>
            </a:xfrm>
            <a:custGeom>
              <a:avLst/>
              <a:gdLst>
                <a:gd name="T0" fmla="*/ 2 w 23"/>
                <a:gd name="T1" fmla="*/ 1 h 23"/>
                <a:gd name="T2" fmla="*/ 1 w 23"/>
                <a:gd name="T3" fmla="*/ 0 h 23"/>
                <a:gd name="T4" fmla="*/ 0 w 23"/>
                <a:gd name="T5" fmla="*/ 1 h 23"/>
                <a:gd name="T6" fmla="*/ 1 w 23"/>
                <a:gd name="T7" fmla="*/ 2 h 23"/>
                <a:gd name="T8" fmla="*/ 2 w 23"/>
                <a:gd name="T9" fmla="*/ 1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3">
                  <a:moveTo>
                    <a:pt x="23" y="9"/>
                  </a:moveTo>
                  <a:lnTo>
                    <a:pt x="12" y="0"/>
                  </a:lnTo>
                  <a:lnTo>
                    <a:pt x="0" y="14"/>
                  </a:lnTo>
                  <a:lnTo>
                    <a:pt x="11" y="23"/>
                  </a:ln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Oval 617"/>
            <p:cNvSpPr>
              <a:spLocks noChangeAspect="1" noChangeArrowheads="1"/>
            </p:cNvSpPr>
            <p:nvPr/>
          </p:nvSpPr>
          <p:spPr bwMode="auto">
            <a:xfrm>
              <a:off x="5358" y="508"/>
              <a:ext cx="15" cy="15"/>
            </a:xfrm>
            <a:prstGeom prst="ellips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ectangle 618"/>
            <p:cNvSpPr>
              <a:spLocks noChangeAspect="1" noChangeArrowheads="1"/>
            </p:cNvSpPr>
            <p:nvPr/>
          </p:nvSpPr>
          <p:spPr bwMode="auto">
            <a:xfrm>
              <a:off x="5362" y="523"/>
              <a:ext cx="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Oval 619"/>
            <p:cNvSpPr>
              <a:spLocks noChangeAspect="1" noChangeArrowheads="1"/>
            </p:cNvSpPr>
            <p:nvPr/>
          </p:nvSpPr>
          <p:spPr bwMode="auto">
            <a:xfrm>
              <a:off x="5318" y="534"/>
              <a:ext cx="95" cy="95"/>
            </a:xfrm>
            <a:prstGeom prst="ellipse">
              <a:avLst/>
            </a:prstGeom>
            <a:noFill/>
            <a:ln w="523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Oval 620"/>
            <p:cNvSpPr>
              <a:spLocks noChangeAspect="1" noChangeArrowheads="1"/>
            </p:cNvSpPr>
            <p:nvPr/>
          </p:nvSpPr>
          <p:spPr bwMode="auto">
            <a:xfrm>
              <a:off x="5318" y="534"/>
              <a:ext cx="95" cy="9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621"/>
            <p:cNvSpPr>
              <a:spLocks noChangeAspect="1"/>
            </p:cNvSpPr>
            <p:nvPr/>
          </p:nvSpPr>
          <p:spPr bwMode="auto">
            <a:xfrm>
              <a:off x="5365" y="533"/>
              <a:ext cx="40" cy="48"/>
            </a:xfrm>
            <a:custGeom>
              <a:avLst/>
              <a:gdLst>
                <a:gd name="T0" fmla="*/ 0 w 1166"/>
                <a:gd name="T1" fmla="*/ 0 h 1362"/>
                <a:gd name="T2" fmla="*/ 0 w 1166"/>
                <a:gd name="T3" fmla="*/ 0 h 1362"/>
                <a:gd name="T4" fmla="*/ 0 w 1166"/>
                <a:gd name="T5" fmla="*/ 0 h 1362"/>
                <a:gd name="T6" fmla="*/ 0 w 1166"/>
                <a:gd name="T7" fmla="*/ 0 h 1362"/>
                <a:gd name="T8" fmla="*/ 0 w 1166"/>
                <a:gd name="T9" fmla="*/ 0 h 1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6" h="1362">
                  <a:moveTo>
                    <a:pt x="1166" y="654"/>
                  </a:moveTo>
                  <a:cubicBezTo>
                    <a:pt x="1132" y="599"/>
                    <a:pt x="1095" y="547"/>
                    <a:pt x="1054" y="497"/>
                  </a:cubicBezTo>
                  <a:cubicBezTo>
                    <a:pt x="796" y="182"/>
                    <a:pt x="409" y="0"/>
                    <a:pt x="0" y="2"/>
                  </a:cubicBezTo>
                  <a:lnTo>
                    <a:pt x="2" y="1362"/>
                  </a:lnTo>
                  <a:lnTo>
                    <a:pt x="1166" y="654"/>
                  </a:lnTo>
                  <a:close/>
                </a:path>
              </a:pathLst>
            </a:custGeom>
            <a:solidFill>
              <a:srgbClr val="A1000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622"/>
            <p:cNvSpPr>
              <a:spLocks noChangeAspect="1" noChangeShapeType="1"/>
            </p:cNvSpPr>
            <p:nvPr/>
          </p:nvSpPr>
          <p:spPr bwMode="auto">
            <a:xfrm>
              <a:off x="5365" y="543"/>
              <a:ext cx="0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623"/>
            <p:cNvSpPr>
              <a:spLocks noChangeAspect="1" noChangeShapeType="1"/>
            </p:cNvSpPr>
            <p:nvPr/>
          </p:nvSpPr>
          <p:spPr bwMode="auto">
            <a:xfrm>
              <a:off x="5365" y="606"/>
              <a:ext cx="0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624"/>
            <p:cNvSpPr>
              <a:spLocks noChangeAspect="1" noChangeShapeType="1"/>
            </p:cNvSpPr>
            <p:nvPr/>
          </p:nvSpPr>
          <p:spPr bwMode="auto">
            <a:xfrm>
              <a:off x="5326" y="581"/>
              <a:ext cx="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625"/>
            <p:cNvSpPr>
              <a:spLocks noChangeAspect="1" noChangeShapeType="1"/>
            </p:cNvSpPr>
            <p:nvPr/>
          </p:nvSpPr>
          <p:spPr bwMode="auto">
            <a:xfrm>
              <a:off x="5389" y="581"/>
              <a:ext cx="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Oval 626"/>
            <p:cNvSpPr>
              <a:spLocks noChangeAspect="1" noChangeArrowheads="1"/>
            </p:cNvSpPr>
            <p:nvPr/>
          </p:nvSpPr>
          <p:spPr bwMode="auto">
            <a:xfrm>
              <a:off x="5362" y="578"/>
              <a:ext cx="6" cy="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627"/>
            <p:cNvSpPr>
              <a:spLocks noChangeAspect="1"/>
            </p:cNvSpPr>
            <p:nvPr/>
          </p:nvSpPr>
          <p:spPr bwMode="auto">
            <a:xfrm>
              <a:off x="5368" y="560"/>
              <a:ext cx="31" cy="20"/>
            </a:xfrm>
            <a:custGeom>
              <a:avLst/>
              <a:gdLst>
                <a:gd name="T0" fmla="*/ 4 w 75"/>
                <a:gd name="T1" fmla="*/ 0 h 48"/>
                <a:gd name="T2" fmla="*/ 0 w 75"/>
                <a:gd name="T3" fmla="*/ 3 h 48"/>
                <a:gd name="T4" fmla="*/ 0 w 75"/>
                <a:gd name="T5" fmla="*/ 3 h 48"/>
                <a:gd name="T6" fmla="*/ 4 w 75"/>
                <a:gd name="T7" fmla="*/ 1 h 48"/>
                <a:gd name="T8" fmla="*/ 5 w 75"/>
                <a:gd name="T9" fmla="*/ 0 h 48"/>
                <a:gd name="T10" fmla="*/ 4 w 75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5" h="48">
                  <a:moveTo>
                    <a:pt x="55" y="7"/>
                  </a:moveTo>
                  <a:lnTo>
                    <a:pt x="0" y="40"/>
                  </a:lnTo>
                  <a:lnTo>
                    <a:pt x="5" y="48"/>
                  </a:lnTo>
                  <a:lnTo>
                    <a:pt x="59" y="15"/>
                  </a:lnTo>
                  <a:lnTo>
                    <a:pt x="75" y="0"/>
                  </a:lnTo>
                  <a:lnTo>
                    <a:pt x="55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628"/>
            <p:cNvSpPr>
              <a:spLocks noChangeAspect="1"/>
            </p:cNvSpPr>
            <p:nvPr/>
          </p:nvSpPr>
          <p:spPr bwMode="auto">
            <a:xfrm>
              <a:off x="5319" y="522"/>
              <a:ext cx="19" cy="18"/>
            </a:xfrm>
            <a:custGeom>
              <a:avLst/>
              <a:gdLst>
                <a:gd name="T0" fmla="*/ 2 w 44"/>
                <a:gd name="T1" fmla="*/ 0 h 43"/>
                <a:gd name="T2" fmla="*/ 3 w 44"/>
                <a:gd name="T3" fmla="*/ 1 h 43"/>
                <a:gd name="T4" fmla="*/ 1 w 44"/>
                <a:gd name="T5" fmla="*/ 3 h 43"/>
                <a:gd name="T6" fmla="*/ 0 w 44"/>
                <a:gd name="T7" fmla="*/ 2 h 43"/>
                <a:gd name="T8" fmla="*/ 2 w 44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43">
                  <a:moveTo>
                    <a:pt x="27" y="0"/>
                  </a:moveTo>
                  <a:lnTo>
                    <a:pt x="44" y="20"/>
                  </a:lnTo>
                  <a:lnTo>
                    <a:pt x="16" y="43"/>
                  </a:lnTo>
                  <a:lnTo>
                    <a:pt x="0" y="2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629"/>
            <p:cNvSpPr>
              <a:spLocks noChangeAspect="1"/>
            </p:cNvSpPr>
            <p:nvPr/>
          </p:nvSpPr>
          <p:spPr bwMode="auto">
            <a:xfrm>
              <a:off x="5393" y="523"/>
              <a:ext cx="18" cy="17"/>
            </a:xfrm>
            <a:custGeom>
              <a:avLst/>
              <a:gdLst>
                <a:gd name="T0" fmla="*/ 1 w 44"/>
                <a:gd name="T1" fmla="*/ 0 h 42"/>
                <a:gd name="T2" fmla="*/ 0 w 44"/>
                <a:gd name="T3" fmla="*/ 1 h 42"/>
                <a:gd name="T4" fmla="*/ 2 w 44"/>
                <a:gd name="T5" fmla="*/ 3 h 42"/>
                <a:gd name="T6" fmla="*/ 3 w 44"/>
                <a:gd name="T7" fmla="*/ 2 h 42"/>
                <a:gd name="T8" fmla="*/ 1 w 44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42">
                  <a:moveTo>
                    <a:pt x="16" y="0"/>
                  </a:moveTo>
                  <a:lnTo>
                    <a:pt x="0" y="19"/>
                  </a:lnTo>
                  <a:lnTo>
                    <a:pt x="27" y="42"/>
                  </a:lnTo>
                  <a:lnTo>
                    <a:pt x="44" y="2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630"/>
            <p:cNvSpPr>
              <a:spLocks noChangeAspect="1"/>
            </p:cNvSpPr>
            <p:nvPr/>
          </p:nvSpPr>
          <p:spPr bwMode="auto">
            <a:xfrm>
              <a:off x="5328" y="532"/>
              <a:ext cx="10" cy="10"/>
            </a:xfrm>
            <a:custGeom>
              <a:avLst/>
              <a:gdLst>
                <a:gd name="T0" fmla="*/ 0 w 24"/>
                <a:gd name="T1" fmla="*/ 1 h 25"/>
                <a:gd name="T2" fmla="*/ 1 w 24"/>
                <a:gd name="T3" fmla="*/ 0 h 25"/>
                <a:gd name="T4" fmla="*/ 2 w 24"/>
                <a:gd name="T5" fmla="*/ 1 h 25"/>
                <a:gd name="T6" fmla="*/ 1 w 24"/>
                <a:gd name="T7" fmla="*/ 2 h 25"/>
                <a:gd name="T8" fmla="*/ 0 w 24"/>
                <a:gd name="T9" fmla="*/ 1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25">
                  <a:moveTo>
                    <a:pt x="0" y="11"/>
                  </a:moveTo>
                  <a:lnTo>
                    <a:pt x="12" y="0"/>
                  </a:lnTo>
                  <a:lnTo>
                    <a:pt x="24" y="14"/>
                  </a:lnTo>
                  <a:lnTo>
                    <a:pt x="12" y="25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631"/>
            <p:cNvSpPr>
              <a:spLocks noChangeAspect="1"/>
            </p:cNvSpPr>
            <p:nvPr/>
          </p:nvSpPr>
          <p:spPr bwMode="auto">
            <a:xfrm>
              <a:off x="5392" y="532"/>
              <a:ext cx="10" cy="10"/>
            </a:xfrm>
            <a:custGeom>
              <a:avLst/>
              <a:gdLst>
                <a:gd name="T0" fmla="*/ 2 w 23"/>
                <a:gd name="T1" fmla="*/ 1 h 23"/>
                <a:gd name="T2" fmla="*/ 1 w 23"/>
                <a:gd name="T3" fmla="*/ 0 h 23"/>
                <a:gd name="T4" fmla="*/ 0 w 23"/>
                <a:gd name="T5" fmla="*/ 1 h 23"/>
                <a:gd name="T6" fmla="*/ 1 w 23"/>
                <a:gd name="T7" fmla="*/ 2 h 23"/>
                <a:gd name="T8" fmla="*/ 2 w 23"/>
                <a:gd name="T9" fmla="*/ 1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3">
                  <a:moveTo>
                    <a:pt x="23" y="9"/>
                  </a:moveTo>
                  <a:lnTo>
                    <a:pt x="12" y="0"/>
                  </a:lnTo>
                  <a:lnTo>
                    <a:pt x="0" y="14"/>
                  </a:lnTo>
                  <a:lnTo>
                    <a:pt x="11" y="23"/>
                  </a:ln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Oval 632"/>
            <p:cNvSpPr>
              <a:spLocks noChangeAspect="1" noChangeArrowheads="1"/>
            </p:cNvSpPr>
            <p:nvPr/>
          </p:nvSpPr>
          <p:spPr bwMode="auto">
            <a:xfrm>
              <a:off x="5358" y="508"/>
              <a:ext cx="15" cy="15"/>
            </a:xfrm>
            <a:prstGeom prst="ellips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633"/>
            <p:cNvSpPr>
              <a:spLocks noChangeAspect="1" noChangeArrowheads="1"/>
            </p:cNvSpPr>
            <p:nvPr/>
          </p:nvSpPr>
          <p:spPr bwMode="auto">
            <a:xfrm>
              <a:off x="5362" y="523"/>
              <a:ext cx="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Oval 634"/>
            <p:cNvSpPr>
              <a:spLocks noChangeAspect="1" noChangeArrowheads="1"/>
            </p:cNvSpPr>
            <p:nvPr/>
          </p:nvSpPr>
          <p:spPr bwMode="auto">
            <a:xfrm>
              <a:off x="5318" y="534"/>
              <a:ext cx="95" cy="95"/>
            </a:xfrm>
            <a:prstGeom prst="ellipse">
              <a:avLst/>
            </a:prstGeom>
            <a:noFill/>
            <a:ln w="523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1001585"/>
      </p:ext>
    </p:extLst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ritical 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8463"/>
            <a:ext cx="8229600" cy="5159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ESS Business Critical Support Features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 userDrawn="1"/>
        </p:nvGraphicFramePr>
        <p:xfrm>
          <a:off x="339725" y="877888"/>
          <a:ext cx="8555038" cy="5395914"/>
        </p:xfrm>
        <a:graphic>
          <a:graphicData uri="http://schemas.openxmlformats.org/drawingml/2006/table">
            <a:tbl>
              <a:tblPr/>
              <a:tblGrid>
                <a:gridCol w="3452813"/>
                <a:gridCol w="5102225"/>
              </a:tblGrid>
              <a:tr h="254000"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Service Feature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ESS Business Critical 7x24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Incident Creation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Teradata@YourService</a:t>
                      </a:r>
                    </a:p>
                    <a:p>
                      <a:pPr marL="176213" marR="0" lvl="0" indent="-1762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P1 - Telephone optional</a:t>
                      </a:r>
                    </a:p>
                    <a:p>
                      <a:pPr marL="176213" marR="0" lvl="0" indent="-1762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Auto Incident Creation (AIC)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Remote Support Coverage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7x24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Remote Response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30 minutes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On-Site HW Coverage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7x24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On-Site Response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P1- 2 hrs; Other 4 hrs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On-Site Parts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FRO Implementation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7x24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Access to SW updates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Software Implementation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Fix/Patch, Maintenance, Minor Releases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Electronic Fault Notification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Yes-TVI; ADEPT Included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Remote Connectivity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ServiceLink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Customer Support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Custom Support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SW Release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Quarterly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System Health Checks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Bi-weekly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Critical Patch Review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Weekly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Service Performance Reporting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Monthly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System Availability Reporting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Monthly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Support Reviews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Quarterly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Assigned Support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81763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8392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itical System Man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"/>
          <p:cNvSpPr>
            <a:spLocks noGrp="1" noChangeArrowheads="1"/>
          </p:cNvSpPr>
          <p:nvPr>
            <p:ph type="title"/>
          </p:nvPr>
        </p:nvSpPr>
        <p:spPr>
          <a:xfrm>
            <a:off x="457200" y="398463"/>
            <a:ext cx="8229600" cy="5159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Base + Business Critical Systems Management</a:t>
            </a:r>
            <a:br>
              <a:rPr lang="en-US" dirty="0" smtClean="0"/>
            </a:br>
            <a:r>
              <a:rPr lang="en-US" sz="1600" i="1" dirty="0" smtClean="0"/>
              <a:t>Service Features</a:t>
            </a:r>
          </a:p>
        </p:txBody>
      </p:sp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4479925" y="3306763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</a:pPr>
            <a:endParaRPr lang="en-US" altLang="ja-JP" sz="1000">
              <a:ea typeface="MS PGothic" pitchFamily="34" charset="-128"/>
            </a:endParaRPr>
          </a:p>
        </p:txBody>
      </p:sp>
      <p:graphicFrame>
        <p:nvGraphicFramePr>
          <p:cNvPr id="4" name="Group 34"/>
          <p:cNvGraphicFramePr>
            <a:graphicFrameLocks/>
          </p:cNvGraphicFramePr>
          <p:nvPr userDrawn="1"/>
        </p:nvGraphicFramePr>
        <p:xfrm>
          <a:off x="5562600" y="1371600"/>
          <a:ext cx="3200400" cy="4552952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Business Critical Systems Management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796C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Telephone Option for All Incidents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P1 Closed Loop Corrective Action Reports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  7 x 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  7 x 24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30 minutes </a:t>
                      </a:r>
                      <a:endParaRPr kumimoji="0" lang="en-US" altLang="ja-JP" sz="9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2 hrs / 4 hrs / 4 hrs</a:t>
                      </a:r>
                      <a:endParaRPr kumimoji="0" lang="en-US" altLang="ja-JP" sz="9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  Critical Patch Review (52x)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  SW Release Mgt. (4x)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  SW Implementation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  Custom Support Plan (1x)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  Assigned Support Team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  Service Performance (12x)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</a:rPr>
                        <a:t>  System Availability (12x)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  Support Reviews (4x/1x)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Mincho" pitchFamily="49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  System Health Check (26x)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51" descr="MCj04325310000[1]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8" y="3429000"/>
            <a:ext cx="5762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54"/>
          <p:cNvGraphicFramePr>
            <a:graphicFrameLocks/>
          </p:cNvGraphicFramePr>
          <p:nvPr userDrawn="1"/>
        </p:nvGraphicFramePr>
        <p:xfrm>
          <a:off x="381000" y="1228725"/>
          <a:ext cx="4343400" cy="5095876"/>
        </p:xfrm>
        <a:graphic>
          <a:graphicData uri="http://schemas.openxmlformats.org/drawingml/2006/table">
            <a:tbl>
              <a:tblPr/>
              <a:tblGrid>
                <a:gridCol w="2095500"/>
                <a:gridCol w="2247900"/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ja-JP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Service Feature</a:t>
                      </a:r>
                    </a:p>
                  </a:txBody>
                  <a:tcPr marL="45720" marR="45720" marB="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Base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7x24</a:t>
                      </a:r>
                    </a:p>
                  </a:txBody>
                  <a:tcPr marL="45720" marR="4572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Incident Creation</a:t>
                      </a:r>
                    </a:p>
                  </a:txBody>
                  <a:tcPr marL="45720" marR="45720" marB="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 Teradata @ Your Service 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 Telephone Option for P1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 Auto Incident Creation (AIC)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B="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Coverage Hours </a:t>
                      </a:r>
                    </a:p>
                    <a:p>
                      <a:pPr marL="290513" marR="0" lvl="1" indent="-100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Char char=""/>
                        <a:tabLst>
                          <a:tab pos="914400" algn="l"/>
                        </a:tabLst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ヒラギノ角ゴ Pro W3"/>
                        </a:rPr>
                        <a:t>Remote, On-site (HW/SW)</a:t>
                      </a:r>
                    </a:p>
                    <a:p>
                      <a:pPr marL="290513" marR="0" lvl="1" indent="-100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Char char=""/>
                        <a:tabLst>
                          <a:tab pos="914400" algn="l"/>
                        </a:tabLst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ヒラギノ角ゴ Pro W3"/>
                        </a:rPr>
                        <a:t>FRO Implementation</a:t>
                      </a:r>
                    </a:p>
                  </a:txBody>
                  <a:tcPr marL="45720" marR="45720" marB="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-15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798513" algn="l"/>
                          <a:tab pos="1481138" algn="l"/>
                          <a:tab pos="1828800" algn="r"/>
                        </a:tabLst>
                      </a:pPr>
                      <a:r>
                        <a:rPr kumimoji="0" lang="en-US" altLang="ja-JP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  P1   	  P2  	P3	</a:t>
                      </a:r>
                    </a:p>
                    <a:p>
                      <a:pPr marL="60325" marR="0" lvl="0" indent="-15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798513" algn="l"/>
                          <a:tab pos="1481138" algn="l"/>
                          <a:tab pos="1828800" algn="r"/>
                        </a:tabLst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7 x 24 	5 x 8	5 x 8</a:t>
                      </a:r>
                    </a:p>
                    <a:p>
                      <a:pPr marL="60325" marR="0" lvl="0" indent="-15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798513" algn="l"/>
                          <a:tab pos="1481138" algn="l"/>
                          <a:tab pos="1828800" algn="r"/>
                        </a:tabLst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5 x 8</a:t>
                      </a:r>
                      <a:endParaRPr kumimoji="0" lang="en-US" altLang="ja-JP" sz="9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5720" marR="45720" marB="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Response Times</a:t>
                      </a:r>
                    </a:p>
                    <a:p>
                      <a:pPr marL="290513" marR="0" lvl="1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Char char=""/>
                        <a:tabLst>
                          <a:tab pos="914400" algn="l"/>
                        </a:tabLst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ヒラギノ角ゴ Pro W3"/>
                        </a:rPr>
                        <a:t>Remote 	(P1 / P2 / P3)</a:t>
                      </a:r>
                    </a:p>
                    <a:p>
                      <a:pPr marL="290513" marR="0" lvl="1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Char char=""/>
                        <a:tabLst>
                          <a:tab pos="914400" algn="l"/>
                        </a:tabLst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ヒラギノ角ゴ Pro W3"/>
                        </a:rPr>
                        <a:t>On-Site</a:t>
                      </a:r>
                      <a:r>
                        <a:rPr kumimoji="0" lang="en-US" altLang="ja-JP" sz="9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ヒラギノ角ゴ Pro W3"/>
                        </a:rPr>
                        <a:t> 	</a:t>
                      </a: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ヒラギノ角ゴ Pro W3"/>
                        </a:rPr>
                        <a:t>(P1 / P2 / P3)</a:t>
                      </a:r>
                      <a:endParaRPr kumimoji="0" lang="en-US" altLang="ja-JP" sz="1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ヒラギノ角ゴ Pro W3"/>
                      </a:endParaRPr>
                    </a:p>
                  </a:txBody>
                  <a:tcPr marL="45720" marR="45720" marB="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/>
                      </a:r>
                      <a:b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</a:b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2 hrs / NBD / NBD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4 hrs / NBD / NBD</a:t>
                      </a:r>
                    </a:p>
                  </a:txBody>
                  <a:tcPr marL="45720" marR="45720" marB="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Software Release*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(Frequency per Year)</a:t>
                      </a:r>
                      <a:b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</a:b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ja-JP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*SW Subscription not included</a:t>
                      </a:r>
                    </a:p>
                  </a:txBody>
                  <a:tcPr marL="45720" marR="45720" marB="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ü"/>
                        <a:tabLst>
                          <a:tab pos="2687638" algn="r"/>
                        </a:tabLst>
                      </a:pP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</a:endParaRPr>
                    </a:p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ü"/>
                        <a:tabLst>
                          <a:tab pos="2687638" algn="r"/>
                        </a:tabLst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Access to SW Updates</a:t>
                      </a:r>
                    </a:p>
                  </a:txBody>
                  <a:tcPr marL="45720" marR="45720" marB="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Support Management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(Frequency per Year)</a:t>
                      </a:r>
                      <a:endParaRPr kumimoji="0" lang="en-US" altLang="ja-JP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</a:endParaRPr>
                    </a:p>
                  </a:txBody>
                  <a:tcPr marL="45720" marR="45720" marB="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ü"/>
                        <a:tabLst>
                          <a:tab pos="2687638" algn="r"/>
                        </a:tabLst>
                      </a:pP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  <a:sym typeface="Wingdings 2" pitchFamily="18" charset="2"/>
                      </a:endParaRPr>
                    </a:p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ü"/>
                        <a:tabLst>
                          <a:tab pos="2687638" algn="r"/>
                        </a:tabLst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sym typeface="Wingdings 2" pitchFamily="18" charset="2"/>
                        </a:rPr>
                        <a:t>Standard Support Card</a:t>
                      </a:r>
                    </a:p>
                  </a:txBody>
                  <a:tcPr marL="45720" marR="45720" marB="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System Monitoring</a:t>
                      </a:r>
                    </a:p>
                  </a:txBody>
                  <a:tcPr marL="45720" marR="45720" marB="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ü"/>
                        <a:tabLst>
                          <a:tab pos="2687638" algn="r"/>
                        </a:tabLst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</a:rPr>
                        <a:t>Teradata Vital Infrastructure</a:t>
                      </a:r>
                    </a:p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ü"/>
                        <a:tabLst>
                          <a:tab pos="2687638" algn="r"/>
                        </a:tabLst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</a:rPr>
                        <a:t>Proactive Disk Diagnostics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Mincho" pitchFamily="49" charset="-128"/>
                      </a:endParaRPr>
                    </a:p>
                  </a:txBody>
                  <a:tcPr marL="45720" marR="45720" marB="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Standard Features</a:t>
                      </a:r>
                    </a:p>
                  </a:txBody>
                  <a:tcPr marL="45720" marR="45720" marB="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ü"/>
                        <a:tabLst>
                          <a:tab pos="2687638" algn="r"/>
                        </a:tabLst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Customer-Defined Call Priority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Mincho" pitchFamily="49" charset="-128"/>
                      </a:endParaRPr>
                    </a:p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ü"/>
                        <a:tabLst>
                          <a:tab pos="2687638" algn="r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</a:rPr>
                        <a:t>ServiceConnect™ </a:t>
                      </a:r>
                    </a:p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ü"/>
                        <a:tabLst>
                          <a:tab pos="2687638" algn="r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</a:rPr>
                        <a:t>Replacement Parts</a:t>
                      </a:r>
                    </a:p>
                  </a:txBody>
                  <a:tcPr marL="45720" marR="45720" marB="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338168"/>
      </p:ext>
    </p:extLst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er 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"/>
          <p:cNvSpPr>
            <a:spLocks noGrp="1" noChangeArrowheads="1"/>
          </p:cNvSpPr>
          <p:nvPr>
            <p:ph type="title"/>
          </p:nvPr>
        </p:nvSpPr>
        <p:spPr>
          <a:xfrm>
            <a:off x="457200" y="398463"/>
            <a:ext cx="8229600" cy="5159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Premier Warehouse or Appliance Support</a:t>
            </a:r>
            <a:br>
              <a:rPr lang="en-US" dirty="0" smtClean="0"/>
            </a:br>
            <a:r>
              <a:rPr lang="en-US" sz="1600" i="1" dirty="0" smtClean="0"/>
              <a:t>Service Features</a:t>
            </a:r>
          </a:p>
        </p:txBody>
      </p:sp>
      <p:graphicFrame>
        <p:nvGraphicFramePr>
          <p:cNvPr id="3" name="Group 4"/>
          <p:cNvGraphicFramePr>
            <a:graphicFrameLocks/>
          </p:cNvGraphicFramePr>
          <p:nvPr userDrawn="1"/>
        </p:nvGraphicFramePr>
        <p:xfrm>
          <a:off x="277813" y="1509713"/>
          <a:ext cx="5029518" cy="4633914"/>
        </p:xfrm>
        <a:graphic>
          <a:graphicData uri="http://schemas.openxmlformats.org/drawingml/2006/table">
            <a:tbl>
              <a:tblPr/>
              <a:tblGrid>
                <a:gridCol w="208280"/>
                <a:gridCol w="2382838"/>
                <a:gridCol w="2438400"/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Service Feature</a:t>
                      </a:r>
                    </a:p>
                  </a:txBody>
                  <a:tcPr marT="45717" marB="45729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CA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Premier Support</a:t>
                      </a:r>
                    </a:p>
                  </a:txBody>
                  <a:tcPr marR="45720" marT="45717" marB="45729" anchor="ctr" anchorCtr="1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779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796C"/>
                    </a:solidFill>
                  </a:tcPr>
                </a:tc>
              </a:tr>
              <a:tr h="6651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Incident Creation</a:t>
                      </a:r>
                    </a:p>
                  </a:txBody>
                  <a:tcPr marT="45717" marB="45729" horzOverflow="overflow">
                    <a:lnL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0650" marR="0" lvl="0" indent="-1206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Teradata @ Your Service </a:t>
                      </a:r>
                    </a:p>
                    <a:p>
                      <a:pPr marL="120650" marR="0" lvl="0" indent="-1206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Telephone (P1 only)</a:t>
                      </a:r>
                    </a:p>
                    <a:p>
                      <a:pPr marL="120650" marR="0" lvl="0" indent="-1206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Auto Incident Creation (AIC)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R="0" marT="45717" marB="45729" horzOverflow="overflow">
                    <a:lnL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6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Coverage Hours</a:t>
                      </a:r>
                    </a:p>
                  </a:txBody>
                  <a:tcPr marT="45717" marB="18292" anchor="ctr" horzOverflow="overflow">
                    <a:lnL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0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120650" algn="l"/>
                          <a:tab pos="403225" algn="ctr"/>
                          <a:tab pos="685800" algn="r"/>
                          <a:tab pos="860425" algn="l"/>
                          <a:tab pos="1143000" algn="ctr"/>
                          <a:tab pos="1425575" algn="r"/>
                          <a:tab pos="1600200" algn="l"/>
                          <a:tab pos="1882775" algn="ctr"/>
                          <a:tab pos="2178050" algn="r"/>
                        </a:tabLst>
                      </a:pP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</a:t>
                      </a:r>
                      <a:r>
                        <a:rPr kumimoji="0" lang="en-US" altLang="ja-JP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P1	</a:t>
                      </a: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</a:t>
                      </a:r>
                      <a:r>
                        <a:rPr kumimoji="0" lang="en-US" altLang="ja-JP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P2	</a:t>
                      </a: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</a:t>
                      </a:r>
                      <a:r>
                        <a:rPr kumimoji="0" lang="en-US" altLang="ja-JP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P3	</a:t>
                      </a:r>
                    </a:p>
                  </a:txBody>
                  <a:tcPr marR="45720" marT="45717" marB="18292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0CA"/>
                    </a:solidFill>
                  </a:tcPr>
                </a:tc>
              </a:tr>
              <a:tr h="219075">
                <a:tc gridSpan="2">
                  <a:txBody>
                    <a:bodyPr/>
                    <a:lstStyle/>
                    <a:p>
                      <a:pPr marL="290513" marR="0" lvl="1" indent="-100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Char char=""/>
                        <a:tabLst/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ヒラギノ角ゴ Pro W3"/>
                        </a:rPr>
                        <a:t>Remote, On-site (HW/SW)</a:t>
                      </a:r>
                    </a:p>
                  </a:txBody>
                  <a:tcPr marT="18292" marB="18292" anchor="ctr" horzOverflow="overflow">
                    <a:lnL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0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403225" algn="ctr"/>
                          <a:tab pos="1143000" algn="ctr"/>
                          <a:tab pos="1882775" algn="ctr"/>
                        </a:tabLst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24 x 7	9 x 5	9 x 5 </a:t>
                      </a:r>
                      <a:endParaRPr kumimoji="0" lang="en-US" altLang="ja-JP" sz="1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R="45720" marT="18292" marB="18292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0CA"/>
                    </a:solidFill>
                  </a:tcPr>
                </a:tc>
              </a:tr>
              <a:tr h="247650">
                <a:tc gridSpan="2">
                  <a:txBody>
                    <a:bodyPr/>
                    <a:lstStyle/>
                    <a:p>
                      <a:pPr marL="290513" marR="0" lvl="1" indent="-100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Char char=""/>
                        <a:tabLst/>
                      </a:pPr>
                      <a:r>
                        <a:rPr kumimoji="0" 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ヒラギノ角ゴ Pro W3"/>
                          <a:cs typeface="ヒラギノ角ゴ Pro W3"/>
                        </a:rPr>
                        <a:t>FRO Implementation</a:t>
                      </a:r>
                      <a:endParaRPr kumimoji="0" lang="en-US" altLang="ja-JP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ヒラギノ角ゴ Pro W3"/>
                      </a:endParaRPr>
                    </a:p>
                  </a:txBody>
                  <a:tcPr marT="18292" marB="45729" anchor="ctr" horzOverflow="overflow">
                    <a:lnL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0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1143000" algn="ctr"/>
                        </a:tabLst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	9 x 5</a:t>
                      </a:r>
                      <a:endParaRPr kumimoji="0" lang="en-US" altLang="ja-JP" sz="1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</a:endParaRPr>
                    </a:p>
                  </a:txBody>
                  <a:tcPr marR="45720" marT="18292" marB="45729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0CA"/>
                    </a:solidFill>
                  </a:tcPr>
                </a:tc>
              </a:tr>
              <a:tr h="2476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Response Times</a:t>
                      </a:r>
                    </a:p>
                  </a:txBody>
                  <a:tcPr marT="45717" marB="18292" anchor="ctr" horzOverflow="overflow">
                    <a:lnL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120650" algn="l"/>
                          <a:tab pos="403225" algn="ctr"/>
                          <a:tab pos="685800" algn="r"/>
                          <a:tab pos="860425" algn="l"/>
                          <a:tab pos="1143000" algn="ctr"/>
                          <a:tab pos="1425575" algn="r"/>
                          <a:tab pos="1600200" algn="l"/>
                          <a:tab pos="1882775" algn="ctr"/>
                          <a:tab pos="2178050" algn="r"/>
                        </a:tabLst>
                      </a:pP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</a:t>
                      </a:r>
                      <a:r>
                        <a:rPr kumimoji="0" lang="en-US" altLang="ja-JP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P1	</a:t>
                      </a: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</a:t>
                      </a:r>
                      <a:r>
                        <a:rPr kumimoji="0" lang="en-US" altLang="ja-JP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P2	</a:t>
                      </a: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</a:t>
                      </a:r>
                      <a:r>
                        <a:rPr kumimoji="0" lang="en-US" altLang="ja-JP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P3	</a:t>
                      </a:r>
                    </a:p>
                  </a:txBody>
                  <a:tcPr marR="45720" marT="45717" marB="18292" anchor="ctr" horzOverflow="overflow">
                    <a:lnL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 gridSpan="2">
                  <a:txBody>
                    <a:bodyPr/>
                    <a:lstStyle/>
                    <a:p>
                      <a:pPr marL="290513" marR="0" lvl="1" indent="-100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Char char=""/>
                        <a:tabLst/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ヒラギノ角ゴ Pro W3"/>
                        </a:rPr>
                        <a:t>Remote</a:t>
                      </a:r>
                    </a:p>
                  </a:txBody>
                  <a:tcPr marT="18292" marB="18292" anchor="ctr" horzOverflow="overflow">
                    <a:lnL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403225" algn="ctr"/>
                          <a:tab pos="1143000" algn="ctr"/>
                          <a:tab pos="1882775" algn="ctr"/>
                        </a:tabLst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2 hrs	NBD	NBD </a:t>
                      </a:r>
                      <a:endParaRPr kumimoji="0" lang="en-US" altLang="ja-JP" sz="1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R="45720" marT="18292" marB="18292" anchor="ctr" horzOverflow="overflow">
                    <a:lnL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650">
                <a:tc gridSpan="2">
                  <a:txBody>
                    <a:bodyPr/>
                    <a:lstStyle/>
                    <a:p>
                      <a:pPr marL="290513" marR="0" lvl="1" indent="-100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Char char=""/>
                        <a:tabLst/>
                      </a:pPr>
                      <a:r>
                        <a:rPr kumimoji="0" 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ヒラギノ角ゴ Pro W3"/>
                          <a:cs typeface="ヒラギノ角ゴ Pro W3"/>
                        </a:rPr>
                        <a:t>On-Site</a:t>
                      </a:r>
                      <a:endParaRPr kumimoji="0" lang="en-US" altLang="ja-JP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ヒラギノ角ゴ Pro W3"/>
                      </a:endParaRPr>
                    </a:p>
                  </a:txBody>
                  <a:tcPr marT="18292" marB="45729" anchor="ctr" horzOverflow="overflow">
                    <a:lnL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403225" algn="ctr"/>
                          <a:tab pos="1143000" algn="ctr"/>
                          <a:tab pos="1882775" algn="ctr"/>
                        </a:tabLst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4 hrs	NBD	NBD </a:t>
                      </a:r>
                      <a:endParaRPr kumimoji="0" lang="en-US" altLang="ja-JP" sz="1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R="45720" marT="18292" marB="45729" anchor="ctr" horzOverflow="overflow">
                    <a:lnL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6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Parts Options</a:t>
                      </a:r>
                    </a:p>
                  </a:txBody>
                  <a:tcPr marT="45717" marB="18292" anchor="ctr" horzOverflow="overflow">
                    <a:lnL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0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120650" algn="l"/>
                          <a:tab pos="403225" algn="ctr"/>
                          <a:tab pos="685800" algn="r"/>
                          <a:tab pos="914400" algn="l"/>
                          <a:tab pos="1196975" algn="ctr"/>
                          <a:tab pos="1492250" algn="r"/>
                          <a:tab pos="1720850" algn="l"/>
                          <a:tab pos="2003425" algn="ctr"/>
                          <a:tab pos="2286000" algn="r"/>
                        </a:tabLst>
                      </a:pPr>
                      <a:endParaRPr kumimoji="0" lang="en-US" altLang="ja-JP" sz="10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R="45720" marT="45717" marB="18292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0CA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1905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ja-JP" sz="1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ヒラギノ角ゴ Pro W3"/>
                      </a:endParaRPr>
                    </a:p>
                  </a:txBody>
                  <a:tcPr marT="18292" marB="18292" horzOverflow="overflow">
                    <a:lnL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0CA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00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Char char=""/>
                        <a:tabLst/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ヒラギノ角ゴ Pro W3"/>
                        </a:rPr>
                        <a:t>Parts On-Site</a:t>
                      </a:r>
                    </a:p>
                  </a:txBody>
                  <a:tcPr marL="0" marT="18292" marB="18292" horzOverflow="overflow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0CA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•"/>
                        <a:tabLst>
                          <a:tab pos="2232025" algn="r"/>
                        </a:tabLst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Warehouse	</a:t>
                      </a:r>
                    </a:p>
                    <a:p>
                      <a:pPr marL="120650" marR="0" lvl="0" indent="-1206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•"/>
                        <a:tabLst>
                          <a:tab pos="2232025" algn="r"/>
                        </a:tabLst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Appliance	</a:t>
                      </a:r>
                    </a:p>
                  </a:txBody>
                  <a:tcPr marR="45720" marT="18292" marB="18292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0CA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290513" marR="0" lvl="1" indent="-100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Char char=""/>
                        <a:tabLst/>
                      </a:pPr>
                      <a:endParaRPr kumimoji="0" lang="en-US" altLang="ja-JP" sz="1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ヒラギノ角ゴ Pro W3"/>
                      </a:endParaRPr>
                    </a:p>
                  </a:txBody>
                  <a:tcPr marT="18292" marB="45729" anchor="ctr" horzOverflow="overflow">
                    <a:lnL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0CA"/>
                    </a:solidFill>
                  </a:tcPr>
                </a:tc>
                <a:tc>
                  <a:txBody>
                    <a:bodyPr/>
                    <a:lstStyle/>
                    <a:p>
                      <a:pPr marL="169863" marR="0" lvl="1" indent="-100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Char char=""/>
                        <a:tabLst/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ヒラギノ角ゴ Pro W3"/>
                        </a:rPr>
                        <a:t>Repairs on Customer Replaceable (CR) Parts</a:t>
                      </a:r>
                    </a:p>
                  </a:txBody>
                  <a:tcPr marL="0" marT="18292" marB="45729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0CA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2232025" algn="r"/>
                        </a:tabLst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By Customer	</a:t>
                      </a:r>
                      <a:r>
                        <a:rPr kumimoji="0" lang="en-US" altLang="ja-JP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free training</a:t>
                      </a:r>
                    </a:p>
                    <a:p>
                      <a:pPr marL="120650" marR="0" lvl="0" indent="-1206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2232025" algn="r"/>
                        </a:tabLst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Full Parts Replacement	</a:t>
                      </a:r>
                    </a:p>
                  </a:txBody>
                  <a:tcPr marR="45720" marT="18292" marB="45729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0CA"/>
                    </a:solidFill>
                  </a:tcPr>
                </a:tc>
              </a:tr>
              <a:tr h="3111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Software Entitlement</a:t>
                      </a:r>
                      <a:endParaRPr kumimoji="0" lang="en-US" altLang="ja-JP" sz="1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</a:endParaRPr>
                    </a:p>
                  </a:txBody>
                  <a:tcPr marT="64021" marB="64021" horzOverflow="overflow">
                    <a:lnL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0650" marR="0" lvl="0" indent="-1206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•"/>
                        <a:tabLst>
                          <a:tab pos="2687638" algn="r"/>
                        </a:tabLst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Access to SW updates</a:t>
                      </a:r>
                    </a:p>
                  </a:txBody>
                  <a:tcPr marR="45720" marT="64021" marB="64021" horzOverflow="overflow">
                    <a:lnL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11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Support Management</a:t>
                      </a:r>
                    </a:p>
                  </a:txBody>
                  <a:tcPr marT="64021" marB="64021" horzOverflow="overflow">
                    <a:lnL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0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0650" marR="0" lvl="0" indent="-1206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•"/>
                        <a:tabLst>
                          <a:tab pos="2687638" algn="r"/>
                        </a:tabLst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sym typeface="Wingdings 2" pitchFamily="18" charset="2"/>
                        </a:rPr>
                        <a:t>Standard Support Card</a:t>
                      </a:r>
                    </a:p>
                  </a:txBody>
                  <a:tcPr marR="45720" marT="64021" marB="64021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0CA"/>
                    </a:solidFill>
                  </a:tcPr>
                </a:tc>
              </a:tr>
              <a:tr h="5207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System Monitoring</a:t>
                      </a:r>
                    </a:p>
                  </a:txBody>
                  <a:tcPr marT="64021" marB="64021" horzOverflow="overflow">
                    <a:lnL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0650" marR="0" lvl="0" indent="-1206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•"/>
                        <a:tabLst>
                          <a:tab pos="2687638" algn="r"/>
                        </a:tabLst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</a:rPr>
                        <a:t>ServiceConnect™</a:t>
                      </a:r>
                      <a:endParaRPr kumimoji="0" lang="en-US" altLang="ja-JP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Mincho" pitchFamily="49" charset="-128"/>
                      </a:endParaRPr>
                    </a:p>
                    <a:p>
                      <a:pPr marL="120650" marR="0" lvl="0" indent="-1206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•"/>
                        <a:tabLst>
                          <a:tab pos="2687638" algn="r"/>
                        </a:tabLst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</a:rPr>
                        <a:t>Storage Diagnostic Tools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Mincho" pitchFamily="49" charset="-128"/>
                      </a:endParaRPr>
                    </a:p>
                  </a:txBody>
                  <a:tcPr marR="45720" marT="64021" marB="64021" horzOverflow="overflow">
                    <a:lnL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CE0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Group 4"/>
          <p:cNvGraphicFramePr>
            <a:graphicFrameLocks noGrp="1"/>
          </p:cNvGraphicFramePr>
          <p:nvPr userDrawn="1"/>
        </p:nvGraphicFramePr>
        <p:xfrm>
          <a:off x="5321300" y="1790700"/>
          <a:ext cx="3581400" cy="2133601"/>
        </p:xfrm>
        <a:graphic>
          <a:graphicData uri="http://schemas.openxmlformats.org/drawingml/2006/table">
            <a:tbl>
              <a:tblPr/>
              <a:tblGrid>
                <a:gridCol w="1790700"/>
                <a:gridCol w="1790700"/>
              </a:tblGrid>
              <a:tr h="2841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Coverage/ Response Options</a:t>
                      </a:r>
                    </a:p>
                  </a:txBody>
                  <a:tcPr marT="45702" marB="4571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24 x 7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Priority Service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</a:p>
                  </a:txBody>
                  <a:tcPr marT="45702" marB="45714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9 x 5 M-F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Business Hours</a:t>
                      </a:r>
                    </a:p>
                  </a:txBody>
                  <a:tcPr marL="45720" marR="45720" marT="45702" marB="45714" anchor="ctr" anchorCtr="1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6350" marR="0" lvl="0" indent="-15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0" algn="l"/>
                          <a:tab pos="228600" algn="ctr"/>
                          <a:tab pos="457200" algn="r"/>
                          <a:tab pos="577850" algn="l"/>
                          <a:tab pos="806450" algn="ctr"/>
                          <a:tab pos="1035050" algn="r"/>
                          <a:tab pos="1143000" algn="l"/>
                          <a:tab pos="1371600" algn="ctr"/>
                          <a:tab pos="1600200" algn="r"/>
                        </a:tabLst>
                      </a:pP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</a:t>
                      </a:r>
                      <a:r>
                        <a:rPr kumimoji="0" lang="en-US" altLang="ja-JP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P1	</a:t>
                      </a: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</a:t>
                      </a:r>
                      <a:r>
                        <a:rPr kumimoji="0" lang="en-US" altLang="ja-JP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P2	</a:t>
                      </a: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</a:t>
                      </a:r>
                      <a:r>
                        <a:rPr kumimoji="0" lang="en-US" altLang="ja-JP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P3	</a:t>
                      </a:r>
                    </a:p>
                  </a:txBody>
                  <a:tcPr marT="45702" marB="18287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0C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15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0" algn="l"/>
                          <a:tab pos="228600" algn="ctr"/>
                          <a:tab pos="457200" algn="r"/>
                          <a:tab pos="577850" algn="l"/>
                          <a:tab pos="806450" algn="ctr"/>
                          <a:tab pos="1035050" algn="r"/>
                          <a:tab pos="1143000" algn="l"/>
                          <a:tab pos="1371600" algn="ctr"/>
                          <a:tab pos="1600200" algn="r"/>
                        </a:tabLst>
                      </a:pP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</a:t>
                      </a:r>
                      <a:r>
                        <a:rPr kumimoji="0" lang="en-US" altLang="ja-JP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P1	</a:t>
                      </a: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</a:t>
                      </a:r>
                      <a:r>
                        <a:rPr kumimoji="0" lang="en-US" altLang="ja-JP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P2	</a:t>
                      </a: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</a:t>
                      </a:r>
                      <a:r>
                        <a:rPr kumimoji="0" lang="en-US" altLang="ja-JP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P3	</a:t>
                      </a:r>
                    </a:p>
                  </a:txBody>
                  <a:tcPr marT="45702" marB="18287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0CA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28600" algn="ctr"/>
                          <a:tab pos="806450" algn="ctr"/>
                          <a:tab pos="1371600" algn="ctr"/>
                        </a:tabLst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24</a:t>
                      </a:r>
                      <a:r>
                        <a:rPr kumimoji="0" lang="en-US" altLang="ja-JP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ja-JP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24</a:t>
                      </a:r>
                      <a:r>
                        <a:rPr kumimoji="0" lang="en-US" altLang="ja-JP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ja-JP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9</a:t>
                      </a:r>
                      <a:r>
                        <a:rPr kumimoji="0" lang="en-US" altLang="ja-JP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ja-JP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5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T="18287" marB="18287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0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28600" algn="ctr"/>
                          <a:tab pos="806450" algn="ctr"/>
                          <a:tab pos="1371600" algn="ctr"/>
                        </a:tabLst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9</a:t>
                      </a:r>
                      <a:r>
                        <a:rPr kumimoji="0" lang="en-US" altLang="ja-JP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ja-JP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5	</a:t>
                      </a: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9</a:t>
                      </a:r>
                      <a:r>
                        <a:rPr kumimoji="0" lang="en-US" altLang="ja-JP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ja-JP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5	9</a:t>
                      </a:r>
                      <a:r>
                        <a:rPr kumimoji="0" lang="en-US" altLang="ja-JP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ja-JP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5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T="18287" marB="18287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0CA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806450" algn="ctr"/>
                        </a:tabLst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	</a:t>
                      </a: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24</a:t>
                      </a:r>
                      <a:r>
                        <a:rPr kumimoji="0" lang="en-US" altLang="ja-JP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x</a:t>
                      </a:r>
                      <a:r>
                        <a:rPr kumimoji="0" lang="en-US" altLang="ja-JP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7</a:t>
                      </a:r>
                      <a:endParaRPr kumimoji="0" lang="en-US" altLang="ja-JP" sz="1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  <a:ea typeface="MS PGothic" pitchFamily="34" charset="-128"/>
                      </a:endParaRPr>
                    </a:p>
                  </a:txBody>
                  <a:tcPr marT="18287" marB="45714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0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806450" algn="ctr"/>
                        </a:tabLst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	9</a:t>
                      </a:r>
                      <a:r>
                        <a:rPr kumimoji="0" lang="en-US" altLang="ja-JP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x</a:t>
                      </a:r>
                      <a:r>
                        <a:rPr kumimoji="0" lang="en-US" altLang="ja-JP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5</a:t>
                      </a:r>
                      <a:endParaRPr kumimoji="0" lang="en-US" altLang="ja-JP" sz="1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</a:endParaRPr>
                    </a:p>
                  </a:txBody>
                  <a:tcPr marT="18287" marB="45714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0CA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6350" marR="0" lvl="0" indent="-15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0" algn="l"/>
                          <a:tab pos="228600" algn="ctr"/>
                          <a:tab pos="457200" algn="r"/>
                          <a:tab pos="577850" algn="l"/>
                          <a:tab pos="806450" algn="ctr"/>
                          <a:tab pos="1035050" algn="r"/>
                          <a:tab pos="1143000" algn="l"/>
                          <a:tab pos="1371600" algn="ctr"/>
                          <a:tab pos="1600200" algn="r"/>
                        </a:tabLst>
                      </a:pP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</a:t>
                      </a:r>
                      <a:r>
                        <a:rPr kumimoji="0" lang="en-US" altLang="ja-JP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P1	</a:t>
                      </a: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</a:t>
                      </a:r>
                      <a:r>
                        <a:rPr kumimoji="0" lang="en-US" altLang="ja-JP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P2	</a:t>
                      </a: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</a:t>
                      </a:r>
                      <a:r>
                        <a:rPr kumimoji="0" lang="en-US" altLang="ja-JP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P3	</a:t>
                      </a:r>
                    </a:p>
                  </a:txBody>
                  <a:tcPr marT="45702" marB="18287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15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0" algn="l"/>
                          <a:tab pos="228600" algn="ctr"/>
                          <a:tab pos="457200" algn="r"/>
                          <a:tab pos="577850" algn="l"/>
                          <a:tab pos="806450" algn="ctr"/>
                          <a:tab pos="1035050" algn="r"/>
                          <a:tab pos="1143000" algn="l"/>
                          <a:tab pos="1371600" algn="ctr"/>
                          <a:tab pos="1600200" algn="r"/>
                        </a:tabLst>
                      </a:pP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</a:t>
                      </a:r>
                      <a:r>
                        <a:rPr kumimoji="0" lang="en-US" altLang="ja-JP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P1	</a:t>
                      </a: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</a:t>
                      </a:r>
                      <a:r>
                        <a:rPr kumimoji="0" lang="en-US" altLang="ja-JP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P2	</a:t>
                      </a:r>
                      <a:r>
                        <a:rPr kumimoji="0" lang="en-US" altLang="ja-JP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</a:t>
                      </a:r>
                      <a:r>
                        <a:rPr kumimoji="0" lang="en-US" altLang="ja-JP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P3	</a:t>
                      </a:r>
                    </a:p>
                  </a:txBody>
                  <a:tcPr marT="45702" marB="18287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28600" algn="ctr"/>
                          <a:tab pos="806450" algn="ctr"/>
                          <a:tab pos="1371600" algn="ctr"/>
                        </a:tabLst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30 m	30 m	30 m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T="18287" marB="18287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28600" algn="ctr"/>
                          <a:tab pos="806450" algn="ctr"/>
                          <a:tab pos="1371600" algn="ctr"/>
                        </a:tabLst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9 hrs	</a:t>
                      </a: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NBD	NBD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T="18287" marB="18287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28600" algn="ctr"/>
                          <a:tab pos="806450" algn="ctr"/>
                          <a:tab pos="1371600" algn="ctr"/>
                        </a:tabLst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2 hrs	4 hrs	4 hrs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T="18287" marB="45714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28600" algn="ctr"/>
                          <a:tab pos="806450" algn="ctr"/>
                          <a:tab pos="1371600" algn="ctr"/>
                        </a:tabLst>
                      </a:pP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	NBD	</a:t>
                      </a:r>
                      <a:r>
                        <a:rPr kumimoji="0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NBD	NBD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T="18287" marB="45714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745078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itical System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"/>
          <p:cNvSpPr>
            <a:spLocks noGrp="1" noChangeArrowheads="1"/>
          </p:cNvSpPr>
          <p:nvPr>
            <p:ph type="title"/>
          </p:nvPr>
        </p:nvSpPr>
        <p:spPr>
          <a:xfrm>
            <a:off x="457200" y="398463"/>
            <a:ext cx="8229600" cy="5159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Teradata Critical System Management Features</a:t>
            </a:r>
            <a:br>
              <a:rPr lang="en-US" smtClean="0"/>
            </a:br>
            <a:r>
              <a:rPr lang="en-US" sz="1600" i="1" smtClean="0"/>
              <a:t>Deliverables Managed by your Service Support Manager (SSM)</a:t>
            </a:r>
          </a:p>
        </p:txBody>
      </p:sp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715963" y="3495675"/>
            <a:ext cx="2179637" cy="466725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576" bIns="36576" anchor="ctr"/>
          <a:lstStyle/>
          <a:p>
            <a:r>
              <a:rPr lang="en-US" sz="1200" b="1">
                <a:solidFill>
                  <a:srgbClr val="000000"/>
                </a:solidFill>
              </a:rPr>
              <a:t>System</a:t>
            </a:r>
          </a:p>
          <a:p>
            <a:r>
              <a:rPr lang="en-US" sz="1200" b="1">
                <a:solidFill>
                  <a:srgbClr val="000000"/>
                </a:solidFill>
              </a:rPr>
              <a:t>Health Check</a:t>
            </a: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2895600" y="1295400"/>
            <a:ext cx="5029200" cy="4667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200">
                <a:solidFill>
                  <a:srgbClr val="000000"/>
                </a:solidFill>
              </a:rPr>
              <a:t>Review Tech Alerts that impact system operation</a:t>
            </a:r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auto">
          <a:xfrm rot="16200000">
            <a:off x="-66675" y="3562350"/>
            <a:ext cx="1076325" cy="333375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200" b="1">
                <a:solidFill>
                  <a:srgbClr val="000000"/>
                </a:solidFill>
              </a:rPr>
              <a:t>Proactive</a:t>
            </a:r>
          </a:p>
          <a:p>
            <a:pPr algn="ctr"/>
            <a:r>
              <a:rPr lang="en-US" sz="1200" b="1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715963" y="1843088"/>
            <a:ext cx="2179637" cy="466725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576" bIns="36576" anchor="ctr"/>
          <a:lstStyle/>
          <a:p>
            <a:r>
              <a:rPr lang="en-US" sz="1200" b="1">
                <a:solidFill>
                  <a:srgbClr val="000000"/>
                </a:solidFill>
              </a:rPr>
              <a:t>Software Release Management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715963" y="1295400"/>
            <a:ext cx="2179637" cy="466725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576" bIns="36576" anchor="ctr"/>
          <a:lstStyle/>
          <a:p>
            <a:r>
              <a:rPr lang="en-US" sz="1200" b="1">
                <a:solidFill>
                  <a:srgbClr val="000000"/>
                </a:solidFill>
              </a:rPr>
              <a:t>Critical Patch</a:t>
            </a:r>
          </a:p>
          <a:p>
            <a:r>
              <a:rPr lang="en-US" sz="1200" b="1">
                <a:solidFill>
                  <a:srgbClr val="000000"/>
                </a:solidFill>
              </a:rPr>
              <a:t>Review</a:t>
            </a: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715963" y="2428875"/>
            <a:ext cx="2179637" cy="466725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576" bIns="36576" anchor="ctr"/>
          <a:lstStyle/>
          <a:p>
            <a:r>
              <a:rPr lang="en-US" sz="1200" b="1">
                <a:solidFill>
                  <a:srgbClr val="000000"/>
                </a:solidFill>
              </a:rPr>
              <a:t>Software Implementation (SWI)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rot="16200000">
            <a:off x="-328612" y="1928812"/>
            <a:ext cx="1600200" cy="333375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200" b="1">
                <a:solidFill>
                  <a:srgbClr val="000000"/>
                </a:solidFill>
              </a:rPr>
              <a:t>Must Do Tasks</a:t>
            </a: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2895600" y="3495675"/>
            <a:ext cx="5029200" cy="4667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200">
                <a:solidFill>
                  <a:srgbClr val="000000"/>
                </a:solidFill>
              </a:rPr>
              <a:t>Diagnostics to identify potential issues before system impacted</a:t>
            </a: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2895600" y="2428875"/>
            <a:ext cx="5029200" cy="4667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200">
                <a:solidFill>
                  <a:srgbClr val="000000"/>
                </a:solidFill>
              </a:rPr>
              <a:t>Change Controls and Installation of all Major, Minor, and Maintenance releases, plus Patches/ Fixes (All release levels)</a:t>
            </a:r>
          </a:p>
        </p:txBody>
      </p:sp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2895600" y="1843088"/>
            <a:ext cx="5029200" cy="4667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200">
                <a:solidFill>
                  <a:srgbClr val="000000"/>
                </a:solidFill>
              </a:rPr>
              <a:t>Identify and recommend appropriate Major, Minor, and Maintenance releases, plus Patches/ Fixes </a:t>
            </a:r>
          </a:p>
        </p:txBody>
      </p:sp>
      <p:sp>
        <p:nvSpPr>
          <p:cNvPr id="13" name="Rectangle 13"/>
          <p:cNvSpPr>
            <a:spLocks noChangeArrowheads="1"/>
          </p:cNvSpPr>
          <p:nvPr userDrawn="1"/>
        </p:nvSpPr>
        <p:spPr bwMode="auto">
          <a:xfrm>
            <a:off x="7937500" y="1295400"/>
            <a:ext cx="977900" cy="466725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000">
                <a:solidFill>
                  <a:srgbClr val="005E8A"/>
                </a:solidFill>
              </a:rPr>
              <a:t>Weekly</a:t>
            </a:r>
          </a:p>
        </p:txBody>
      </p:sp>
      <p:sp>
        <p:nvSpPr>
          <p:cNvPr id="14" name="Rectangle 14"/>
          <p:cNvSpPr>
            <a:spLocks noChangeArrowheads="1"/>
          </p:cNvSpPr>
          <p:nvPr userDrawn="1"/>
        </p:nvSpPr>
        <p:spPr bwMode="auto">
          <a:xfrm>
            <a:off x="7937500" y="1843088"/>
            <a:ext cx="977900" cy="466725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000">
                <a:solidFill>
                  <a:srgbClr val="005E8A"/>
                </a:solidFill>
              </a:rPr>
              <a:t>Quarterly</a:t>
            </a:r>
          </a:p>
        </p:txBody>
      </p:sp>
      <p:sp>
        <p:nvSpPr>
          <p:cNvPr id="15" name="Rectangle 15"/>
          <p:cNvSpPr>
            <a:spLocks noChangeArrowheads="1"/>
          </p:cNvSpPr>
          <p:nvPr userDrawn="1"/>
        </p:nvSpPr>
        <p:spPr bwMode="auto">
          <a:xfrm>
            <a:off x="7937500" y="2428875"/>
            <a:ext cx="977900" cy="466725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000">
                <a:solidFill>
                  <a:srgbClr val="005E8A"/>
                </a:solidFill>
              </a:rPr>
              <a:t>As Needed</a:t>
            </a:r>
          </a:p>
        </p:txBody>
      </p:sp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7937500" y="3495675"/>
            <a:ext cx="977900" cy="466725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000">
                <a:solidFill>
                  <a:srgbClr val="005E8A"/>
                </a:solidFill>
              </a:rPr>
              <a:t>Bi-Weekly</a:t>
            </a:r>
          </a:p>
        </p:txBody>
      </p:sp>
      <p:sp>
        <p:nvSpPr>
          <p:cNvPr id="17" name="Rectangle 17"/>
          <p:cNvSpPr>
            <a:spLocks noChangeArrowheads="1"/>
          </p:cNvSpPr>
          <p:nvPr userDrawn="1"/>
        </p:nvSpPr>
        <p:spPr bwMode="auto">
          <a:xfrm>
            <a:off x="715963" y="4572000"/>
            <a:ext cx="2179637" cy="466725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576" bIns="36576" anchor="ctr"/>
          <a:lstStyle/>
          <a:p>
            <a:r>
              <a:rPr lang="en-US" sz="1200" b="1">
                <a:solidFill>
                  <a:srgbClr val="000000"/>
                </a:solidFill>
              </a:rPr>
              <a:t>Custom</a:t>
            </a:r>
          </a:p>
          <a:p>
            <a:r>
              <a:rPr lang="en-US" sz="1200" b="1">
                <a:solidFill>
                  <a:srgbClr val="000000"/>
                </a:solidFill>
              </a:rPr>
              <a:t>Support Plan</a:t>
            </a:r>
          </a:p>
        </p:txBody>
      </p:sp>
      <p:sp>
        <p:nvSpPr>
          <p:cNvPr id="18" name="Rectangle 19"/>
          <p:cNvSpPr>
            <a:spLocks noChangeArrowheads="1"/>
          </p:cNvSpPr>
          <p:nvPr userDrawn="1"/>
        </p:nvSpPr>
        <p:spPr bwMode="auto">
          <a:xfrm>
            <a:off x="715963" y="5141913"/>
            <a:ext cx="2179637" cy="466725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576" bIns="36576" anchor="ctr"/>
          <a:lstStyle/>
          <a:p>
            <a:r>
              <a:rPr lang="en-US" sz="1200" b="1">
                <a:solidFill>
                  <a:srgbClr val="000000"/>
                </a:solidFill>
              </a:rPr>
              <a:t>Service Reporting</a:t>
            </a: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715963" y="5699125"/>
            <a:ext cx="2179637" cy="466725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576" bIns="36576" anchor="ctr"/>
          <a:lstStyle/>
          <a:p>
            <a:r>
              <a:rPr lang="en-US" sz="1200" b="1">
                <a:solidFill>
                  <a:srgbClr val="000000"/>
                </a:solidFill>
              </a:rPr>
              <a:t>Support Review Meetings</a:t>
            </a:r>
          </a:p>
        </p:txBody>
      </p:sp>
      <p:sp>
        <p:nvSpPr>
          <p:cNvPr id="20" name="Rectangle 21"/>
          <p:cNvSpPr>
            <a:spLocks noChangeArrowheads="1"/>
          </p:cNvSpPr>
          <p:nvPr userDrawn="1"/>
        </p:nvSpPr>
        <p:spPr bwMode="auto">
          <a:xfrm>
            <a:off x="2895600" y="5699125"/>
            <a:ext cx="5029200" cy="4667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200">
                <a:solidFill>
                  <a:srgbClr val="000000"/>
                </a:solidFill>
              </a:rPr>
              <a:t>Regular meetings to discuss technical issues and improvements to system performance/ availability</a:t>
            </a:r>
          </a:p>
        </p:txBody>
      </p:sp>
      <p:sp>
        <p:nvSpPr>
          <p:cNvPr id="21" name="Rectangle 22"/>
          <p:cNvSpPr>
            <a:spLocks noChangeArrowheads="1"/>
          </p:cNvSpPr>
          <p:nvPr userDrawn="1"/>
        </p:nvSpPr>
        <p:spPr bwMode="auto">
          <a:xfrm>
            <a:off x="2895600" y="4572000"/>
            <a:ext cx="5029200" cy="4667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200">
                <a:solidFill>
                  <a:srgbClr val="000000"/>
                </a:solidFill>
              </a:rPr>
              <a:t>Detailed, Customer-specific service delivery manual</a:t>
            </a:r>
          </a:p>
        </p:txBody>
      </p:sp>
      <p:sp>
        <p:nvSpPr>
          <p:cNvPr id="22" name="Rectangle 24"/>
          <p:cNvSpPr>
            <a:spLocks noChangeArrowheads="1"/>
          </p:cNvSpPr>
          <p:nvPr userDrawn="1"/>
        </p:nvSpPr>
        <p:spPr bwMode="auto">
          <a:xfrm>
            <a:off x="2895600" y="5141913"/>
            <a:ext cx="5029200" cy="4667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200">
                <a:solidFill>
                  <a:srgbClr val="000000"/>
                </a:solidFill>
              </a:rPr>
              <a:t>An overview of all proactive and reactive services delivered; Tracks planned &amp; unplanned downtime</a:t>
            </a:r>
          </a:p>
        </p:txBody>
      </p:sp>
      <p:sp>
        <p:nvSpPr>
          <p:cNvPr id="23" name="Rectangle 25"/>
          <p:cNvSpPr>
            <a:spLocks noChangeArrowheads="1"/>
          </p:cNvSpPr>
          <p:nvPr userDrawn="1"/>
        </p:nvSpPr>
        <p:spPr bwMode="auto">
          <a:xfrm>
            <a:off x="7937500" y="4572000"/>
            <a:ext cx="977900" cy="466725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000">
                <a:solidFill>
                  <a:srgbClr val="005E8A"/>
                </a:solidFill>
              </a:rPr>
              <a:t>Annual Review</a:t>
            </a:r>
          </a:p>
        </p:txBody>
      </p:sp>
      <p:sp>
        <p:nvSpPr>
          <p:cNvPr id="24" name="Rectangle 27"/>
          <p:cNvSpPr>
            <a:spLocks noChangeArrowheads="1"/>
          </p:cNvSpPr>
          <p:nvPr userDrawn="1"/>
        </p:nvSpPr>
        <p:spPr bwMode="auto">
          <a:xfrm>
            <a:off x="7937500" y="5141913"/>
            <a:ext cx="977900" cy="466725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000">
                <a:solidFill>
                  <a:srgbClr val="005E8A"/>
                </a:solidFill>
              </a:rPr>
              <a:t>Monthly</a:t>
            </a:r>
          </a:p>
        </p:txBody>
      </p:sp>
      <p:sp>
        <p:nvSpPr>
          <p:cNvPr id="25" name="Rectangle 28"/>
          <p:cNvSpPr>
            <a:spLocks noChangeArrowheads="1"/>
          </p:cNvSpPr>
          <p:nvPr userDrawn="1"/>
        </p:nvSpPr>
        <p:spPr bwMode="auto">
          <a:xfrm>
            <a:off x="7937500" y="5699125"/>
            <a:ext cx="977900" cy="466725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000">
                <a:solidFill>
                  <a:srgbClr val="005E8A"/>
                </a:solidFill>
              </a:rPr>
              <a:t>Quarterly</a:t>
            </a:r>
          </a:p>
        </p:txBody>
      </p:sp>
      <p:sp>
        <p:nvSpPr>
          <p:cNvPr id="26" name="Rectangle 32"/>
          <p:cNvSpPr>
            <a:spLocks noChangeArrowheads="1"/>
          </p:cNvSpPr>
          <p:nvPr userDrawn="1"/>
        </p:nvSpPr>
        <p:spPr bwMode="auto">
          <a:xfrm rot="16200000">
            <a:off x="-328612" y="5205412"/>
            <a:ext cx="1600200" cy="333375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200" b="1">
                <a:solidFill>
                  <a:srgbClr val="000000"/>
                </a:solidFill>
              </a:rPr>
              <a:t>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3658623451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D_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Teradata’s Availability Management Services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sz="1600" dirty="0" smtClean="0"/>
              <a:t>…</a:t>
            </a:r>
            <a:r>
              <a:rPr lang="en-US" sz="1600" i="1" dirty="0" smtClean="0"/>
              <a:t>A Closer Look at the CS Portfolio</a:t>
            </a:r>
          </a:p>
        </p:txBody>
      </p:sp>
      <p:sp>
        <p:nvSpPr>
          <p:cNvPr id="3" name="Text Box 3"/>
          <p:cNvSpPr txBox="1">
            <a:spLocks noChangeArrowheads="1"/>
          </p:cNvSpPr>
          <p:nvPr userDrawn="1"/>
        </p:nvSpPr>
        <p:spPr bwMode="auto">
          <a:xfrm>
            <a:off x="152400" y="1303337"/>
            <a:ext cx="4724400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sz="1600" b="1">
                <a:latin typeface="Verdana" pitchFamily="34" charset="0"/>
              </a:rPr>
              <a:t>Availability Management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sz="1600" b="1">
                <a:solidFill>
                  <a:schemeClr val="hlink"/>
                </a:solidFill>
                <a:latin typeface="Verdana" pitchFamily="34" charset="0"/>
              </a:rPr>
              <a:t>“Minimizes Risk, Maximize Availability”</a:t>
            </a:r>
            <a:endParaRPr lang="en-US" sz="1600">
              <a:solidFill>
                <a:schemeClr val="hlink"/>
              </a:solidFill>
              <a:latin typeface="Verdana" pitchFamily="34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29200" y="1219200"/>
            <a:ext cx="4038600" cy="51816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70000"/>
              </a:lnSpc>
              <a:buFontTx/>
              <a:buNone/>
            </a:pPr>
            <a:endParaRPr lang="en-US" sz="1400" b="1" u="sng" smtClean="0"/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400" b="1" u="sng" smtClean="0"/>
              <a:t>Availability Management Framework</a:t>
            </a:r>
          </a:p>
          <a:p>
            <a:pPr>
              <a:lnSpc>
                <a:spcPct val="70000"/>
              </a:lnSpc>
            </a:pPr>
            <a:endParaRPr lang="en-US" sz="1400" b="1" smtClean="0"/>
          </a:p>
          <a:p>
            <a:pPr>
              <a:lnSpc>
                <a:spcPct val="80000"/>
              </a:lnSpc>
            </a:pPr>
            <a:r>
              <a:rPr lang="en-US" sz="1400" b="1" smtClean="0"/>
              <a:t>Environment:</a:t>
            </a:r>
            <a:br>
              <a:rPr lang="en-US" sz="1400" b="1" smtClean="0"/>
            </a:br>
            <a:r>
              <a:rPr lang="en-US" sz="1400" smtClean="0"/>
              <a:t>P</a:t>
            </a:r>
            <a:r>
              <a:rPr lang="en-US" altLang="ja-JP" sz="1400" smtClean="0">
                <a:ea typeface="ＭＳ Ｐゴシック" charset="-128"/>
              </a:rPr>
              <a:t>hysical conditions in data center</a:t>
            </a:r>
            <a:endParaRPr lang="en-US" sz="1400" smtClean="0"/>
          </a:p>
          <a:p>
            <a:pPr>
              <a:lnSpc>
                <a:spcPct val="70000"/>
              </a:lnSpc>
            </a:pPr>
            <a:endParaRPr lang="en-US" sz="1400" b="1" smtClean="0"/>
          </a:p>
          <a:p>
            <a:pPr>
              <a:lnSpc>
                <a:spcPct val="80000"/>
              </a:lnSpc>
            </a:pPr>
            <a:r>
              <a:rPr lang="en-US" sz="1400" b="1" smtClean="0"/>
              <a:t>Infrastructure:</a:t>
            </a:r>
            <a:br>
              <a:rPr lang="en-US" sz="1400" b="1" smtClean="0"/>
            </a:br>
            <a:r>
              <a:rPr lang="en-US" altLang="ja-JP" sz="1400" smtClean="0">
                <a:ea typeface="ＭＳ Ｐゴシック" charset="-128"/>
              </a:rPr>
              <a:t>IT assets, architecture &amp; compatibility </a:t>
            </a:r>
          </a:p>
          <a:p>
            <a:pPr>
              <a:lnSpc>
                <a:spcPct val="70000"/>
              </a:lnSpc>
            </a:pPr>
            <a:endParaRPr lang="en-US" altLang="ja-JP" sz="1400" smtClean="0">
              <a:ea typeface="ＭＳ Ｐゴシック" charset="-128"/>
            </a:endParaRPr>
          </a:p>
          <a:p>
            <a:pPr>
              <a:lnSpc>
                <a:spcPct val="80000"/>
              </a:lnSpc>
            </a:pPr>
            <a:r>
              <a:rPr lang="en-US" sz="1400" b="1" smtClean="0"/>
              <a:t>Technology:</a:t>
            </a:r>
            <a:br>
              <a:rPr lang="en-US" sz="1400" b="1" smtClean="0"/>
            </a:br>
            <a:r>
              <a:rPr lang="en-US" sz="1400" smtClean="0"/>
              <a:t>HW/SW Models and</a:t>
            </a:r>
            <a:r>
              <a:rPr lang="en-US" altLang="ja-JP" sz="1400" smtClean="0">
                <a:ea typeface="ＭＳ Ｐゴシック" charset="-128"/>
              </a:rPr>
              <a:t> versions</a:t>
            </a:r>
            <a:endParaRPr lang="en-US" sz="1400" smtClean="0"/>
          </a:p>
          <a:p>
            <a:pPr>
              <a:lnSpc>
                <a:spcPct val="70000"/>
              </a:lnSpc>
            </a:pPr>
            <a:endParaRPr lang="en-US" sz="1400" b="1" smtClean="0"/>
          </a:p>
          <a:p>
            <a:pPr>
              <a:lnSpc>
                <a:spcPct val="80000"/>
              </a:lnSpc>
            </a:pPr>
            <a:r>
              <a:rPr lang="en-US" sz="1400" b="1" smtClean="0"/>
              <a:t>Support Level:</a:t>
            </a:r>
            <a:br>
              <a:rPr lang="en-US" sz="1400" b="1" smtClean="0"/>
            </a:br>
            <a:r>
              <a:rPr lang="en-US" sz="1400" smtClean="0"/>
              <a:t>C</a:t>
            </a:r>
            <a:r>
              <a:rPr lang="en-US" altLang="ja-JP" sz="1400" smtClean="0">
                <a:ea typeface="ＭＳ Ｐゴシック" charset="-128"/>
              </a:rPr>
              <a:t>overage hours, response times, proactive processes</a:t>
            </a:r>
            <a:endParaRPr lang="en-US" sz="1400" b="1" smtClean="0"/>
          </a:p>
          <a:p>
            <a:pPr>
              <a:lnSpc>
                <a:spcPct val="70000"/>
              </a:lnSpc>
            </a:pPr>
            <a:endParaRPr lang="en-US" sz="1400" b="1" smtClean="0"/>
          </a:p>
          <a:p>
            <a:pPr>
              <a:lnSpc>
                <a:spcPct val="80000"/>
              </a:lnSpc>
            </a:pPr>
            <a:r>
              <a:rPr lang="en-US" sz="1400" b="1" smtClean="0"/>
              <a:t>Operations:</a:t>
            </a:r>
            <a:r>
              <a:rPr lang="en-US" sz="1400" smtClean="0"/>
              <a:t> </a:t>
            </a:r>
            <a:br>
              <a:rPr lang="en-US" sz="1400" smtClean="0"/>
            </a:br>
            <a:r>
              <a:rPr lang="en-US" sz="1400" smtClean="0"/>
              <a:t>D</a:t>
            </a:r>
            <a:r>
              <a:rPr lang="en-US" altLang="ja-JP" sz="1400" smtClean="0">
                <a:ea typeface="ＭＳ Ｐゴシック" charset="-128"/>
              </a:rPr>
              <a:t>aily administration of the system and database</a:t>
            </a:r>
            <a:endParaRPr lang="en-US" sz="1400" smtClean="0"/>
          </a:p>
          <a:p>
            <a:pPr>
              <a:lnSpc>
                <a:spcPct val="70000"/>
              </a:lnSpc>
            </a:pPr>
            <a:endParaRPr lang="en-US" sz="1400" b="1" smtClean="0"/>
          </a:p>
          <a:p>
            <a:pPr>
              <a:lnSpc>
                <a:spcPct val="70000"/>
              </a:lnSpc>
            </a:pPr>
            <a:r>
              <a:rPr lang="en-US" sz="1400" b="1" smtClean="0"/>
              <a:t>Data Protection:</a:t>
            </a:r>
            <a:r>
              <a:rPr lang="en-US" sz="1400" smtClean="0"/>
              <a:t> </a:t>
            </a:r>
            <a:br>
              <a:rPr lang="en-US" sz="1400" smtClean="0"/>
            </a:br>
            <a:r>
              <a:rPr lang="en-US" altLang="ja-JP" sz="1400" smtClean="0">
                <a:ea typeface="ＭＳ Ｐゴシック" charset="-128"/>
              </a:rPr>
              <a:t>Processes and features that minimize or eliminate data loss</a:t>
            </a:r>
          </a:p>
          <a:p>
            <a:pPr>
              <a:lnSpc>
                <a:spcPct val="70000"/>
              </a:lnSpc>
            </a:pPr>
            <a:endParaRPr lang="en-US" sz="1400" b="1" smtClean="0"/>
          </a:p>
          <a:p>
            <a:pPr>
              <a:lnSpc>
                <a:spcPct val="70000"/>
              </a:lnSpc>
            </a:pPr>
            <a:r>
              <a:rPr lang="en-US" sz="1400" b="1" smtClean="0"/>
              <a:t>Recoverability:</a:t>
            </a:r>
            <a:br>
              <a:rPr lang="en-US" sz="1400" b="1" smtClean="0"/>
            </a:br>
            <a:r>
              <a:rPr lang="en-US" altLang="ja-JP" sz="1400" smtClean="0">
                <a:ea typeface="ＭＳ Ｐゴシック" charset="-128"/>
              </a:rPr>
              <a:t>Strategies and processes for back-up archive, restore data or complete system recovery</a:t>
            </a:r>
            <a:endParaRPr lang="en-US" sz="1400" smtClean="0">
              <a:ea typeface="ＭＳ Ｐゴシック" charset="-128"/>
            </a:endParaRPr>
          </a:p>
        </p:txBody>
      </p:sp>
      <p:sp>
        <p:nvSpPr>
          <p:cNvPr id="5" name="AutoShape 6"/>
          <p:cNvSpPr>
            <a:spLocks noChangeAspect="1" noChangeArrowheads="1"/>
          </p:cNvSpPr>
          <p:nvPr userDrawn="1"/>
        </p:nvSpPr>
        <p:spPr bwMode="auto">
          <a:xfrm>
            <a:off x="0" y="1828811"/>
            <a:ext cx="5029200" cy="49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038828"/>
            <a:ext cx="4419600" cy="442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234102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coming Activ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"/>
          <p:cNvSpPr>
            <a:spLocks noGrp="1" noChangeArrowheads="1"/>
          </p:cNvSpPr>
          <p:nvPr>
            <p:ph type="title"/>
          </p:nvPr>
        </p:nvSpPr>
        <p:spPr>
          <a:xfrm>
            <a:off x="457200" y="398463"/>
            <a:ext cx="8229600" cy="5159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Upcoming Activities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1400"/>
            <a:ext cx="8229600" cy="5084763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424170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2331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590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1903"/>
            <a:ext cx="8229600" cy="43602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styles: Standard bullet</a:t>
            </a:r>
          </a:p>
          <a:p>
            <a:pPr lvl="1"/>
            <a:r>
              <a:rPr lang="en-US" dirty="0" smtClean="0"/>
              <a:t>Second level: Sub bullet</a:t>
            </a:r>
          </a:p>
          <a:p>
            <a:pPr lvl="2"/>
            <a:r>
              <a:rPr lang="en-US" dirty="0" smtClean="0"/>
              <a:t>Third level: Tertiary bullet</a:t>
            </a:r>
          </a:p>
          <a:p>
            <a:pPr lvl="3"/>
            <a:r>
              <a:rPr lang="en-US" dirty="0" smtClean="0"/>
              <a:t>Fourth level: Body copy</a:t>
            </a:r>
          </a:p>
          <a:p>
            <a:pPr lvl="4"/>
            <a:r>
              <a:rPr lang="en-US" dirty="0" smtClean="0"/>
              <a:t>Fifth level: Main Heading</a:t>
            </a:r>
          </a:p>
          <a:p>
            <a:pPr lvl="5"/>
            <a:r>
              <a:rPr lang="en-US" dirty="0" smtClean="0"/>
              <a:t>Sixth level: Subheading</a:t>
            </a:r>
          </a:p>
          <a:p>
            <a:pPr lvl="6"/>
            <a:r>
              <a:rPr lang="en-US" dirty="0" smtClean="0"/>
              <a:t>Seventh level:  Tertiary heading</a:t>
            </a:r>
          </a:p>
          <a:p>
            <a:pPr lvl="7"/>
            <a:r>
              <a:rPr lang="en-US" dirty="0" smtClean="0"/>
              <a:t>Eighth level: Numbered lists</a:t>
            </a:r>
          </a:p>
          <a:p>
            <a:pPr lvl="8"/>
            <a:r>
              <a:rPr lang="en-US" dirty="0" smtClean="0"/>
              <a:t>Ninth level: Source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© 2014 Teradata</a:t>
            </a:r>
            <a:endParaRPr lang="en-US" dirty="0"/>
          </a:p>
        </p:txBody>
      </p:sp>
      <p:grpSp>
        <p:nvGrpSpPr>
          <p:cNvPr id="21" name="Group 20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"/>
          <p:cNvGrpSpPr>
            <a:grpSpLocks noChangeAspect="1"/>
          </p:cNvGrpSpPr>
          <p:nvPr userDrawn="1"/>
        </p:nvGrpSpPr>
        <p:grpSpPr bwMode="auto">
          <a:xfrm>
            <a:off x="7772400" y="6477418"/>
            <a:ext cx="914400" cy="204717"/>
            <a:chOff x="5137" y="4139"/>
            <a:chExt cx="335" cy="75"/>
          </a:xfrm>
          <a:solidFill>
            <a:schemeClr val="accent1"/>
          </a:solidFill>
        </p:grpSpPr>
        <p:sp>
          <p:nvSpPr>
            <p:cNvPr id="4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457200" y="166952"/>
            <a:ext cx="8229600" cy="701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Text Placeholder 15"/>
          <p:cNvSpPr txBox="1">
            <a:spLocks/>
          </p:cNvSpPr>
          <p:nvPr userDrawn="1"/>
        </p:nvSpPr>
        <p:spPr bwMode="gray">
          <a:xfrm>
            <a:off x="3297994" y="6591604"/>
            <a:ext cx="2548012" cy="1415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628650" indent="-171450" algn="l" defTabSz="914400" rtl="0" eaLnBrk="1" latinLnBrk="0" hangingPunct="1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FontTx/>
              <a:buNone/>
              <a:defRPr sz="16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FontTx/>
              <a:buNone/>
              <a:defRPr sz="16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" indent="-22860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900" b="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Teradata</a:t>
            </a:r>
            <a:r>
              <a:rPr lang="en-US" baseline="0" dirty="0" smtClean="0"/>
              <a:t>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6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75" r:id="rId3"/>
    <p:sldLayoutId id="2147483677" r:id="rId4"/>
    <p:sldLayoutId id="2147483683" r:id="rId5"/>
    <p:sldLayoutId id="2147483685" r:id="rId6"/>
    <p:sldLayoutId id="2147483687" r:id="rId7"/>
    <p:sldLayoutId id="2147483689" r:id="rId8"/>
    <p:sldLayoutId id="2147483691" r:id="rId9"/>
    <p:sldLayoutId id="2147483693" r:id="rId10"/>
    <p:sldLayoutId id="2147483695" r:id="rId11"/>
    <p:sldLayoutId id="2147483697" r:id="rId12"/>
    <p:sldLayoutId id="2147483701" r:id="rId13"/>
    <p:sldLayoutId id="2147483703" r:id="rId14"/>
    <p:sldLayoutId id="2147483705" r:id="rId15"/>
    <p:sldLayoutId id="2147483707" r:id="rId16"/>
    <p:sldLayoutId id="2147483670" r:id="rId17"/>
    <p:sldLayoutId id="2147483710" r:id="rId18"/>
    <p:sldLayoutId id="2147483660" r:id="rId19"/>
    <p:sldLayoutId id="2147483661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95" r:id="rId26"/>
    <p:sldLayoutId id="2147483749" r:id="rId27"/>
    <p:sldLayoutId id="2147483750" r:id="rId28"/>
    <p:sldLayoutId id="2147483796" r:id="rId29"/>
    <p:sldLayoutId id="2147483751" r:id="rId30"/>
    <p:sldLayoutId id="2147483752" r:id="rId31"/>
    <p:sldLayoutId id="2147483753" r:id="rId32"/>
    <p:sldLayoutId id="2147483754" r:id="rId33"/>
    <p:sldLayoutId id="2147483793" r:id="rId34"/>
    <p:sldLayoutId id="2147483755" r:id="rId35"/>
    <p:sldLayoutId id="2147483794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  <p:sldLayoutId id="2147483763" r:id="rId44"/>
    <p:sldLayoutId id="2147483764" r:id="rId45"/>
    <p:sldLayoutId id="2147483765" r:id="rId46"/>
    <p:sldLayoutId id="2147483766" r:id="rId47"/>
    <p:sldLayoutId id="2147483767" r:id="rId48"/>
    <p:sldLayoutId id="2147483768" r:id="rId49"/>
    <p:sldLayoutId id="2147483769" r:id="rId50"/>
    <p:sldLayoutId id="2147483770" r:id="rId51"/>
    <p:sldLayoutId id="2147483771" r:id="rId52"/>
    <p:sldLayoutId id="2147483772" r:id="rId53"/>
    <p:sldLayoutId id="2147483773" r:id="rId54"/>
    <p:sldLayoutId id="2147483774" r:id="rId55"/>
    <p:sldLayoutId id="2147483775" r:id="rId56"/>
    <p:sldLayoutId id="2147483776" r:id="rId57"/>
    <p:sldLayoutId id="2147483777" r:id="rId58"/>
    <p:sldLayoutId id="2147483798" r:id="rId59"/>
    <p:sldLayoutId id="2147483778" r:id="rId60"/>
    <p:sldLayoutId id="2147483779" r:id="rId61"/>
    <p:sldLayoutId id="2147483780" r:id="rId62"/>
    <p:sldLayoutId id="2147483781" r:id="rId63"/>
    <p:sldLayoutId id="2147483782" r:id="rId64"/>
    <p:sldLayoutId id="2147483783" r:id="rId65"/>
    <p:sldLayoutId id="2147483784" r:id="rId66"/>
    <p:sldLayoutId id="2147483785" r:id="rId67"/>
    <p:sldLayoutId id="2147483786" r:id="rId68"/>
    <p:sldLayoutId id="2147483787" r:id="rId69"/>
    <p:sldLayoutId id="2147483788" r:id="rId70"/>
    <p:sldLayoutId id="2147483789" r:id="rId71"/>
    <p:sldLayoutId id="2147483790" r:id="rId72"/>
    <p:sldLayoutId id="2147483791" r:id="rId73"/>
    <p:sldLayoutId id="2147483792" r:id="rId74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-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" indent="-22860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+mj-lt"/>
        <a:buAutoNum type="arabicPeriod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​"/>
        <a:defRPr sz="900" b="0" kern="120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BMS Support 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645" y="1974693"/>
            <a:ext cx="8648700" cy="2790825"/>
          </a:xfrm>
          <a:prstGeom prst="rect">
            <a:avLst/>
          </a:prstGeom>
        </p:spPr>
      </p:pic>
      <p:sp>
        <p:nvSpPr>
          <p:cNvPr id="4" name="SlideTitle"/>
          <p:cNvSpPr>
            <a:spLocks noGrp="1"/>
          </p:cNvSpPr>
          <p:nvPr>
            <p:ph type="title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DBMS Support 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Hadoop Support Roadmap - Tim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Title"/>
          <p:cNvSpPr>
            <a:spLocks noGrp="1"/>
          </p:cNvSpPr>
          <p:nvPr>
            <p:ph type="title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Hadoop</a:t>
            </a:r>
            <a:r>
              <a:rPr lang="en-US" dirty="0" smtClean="0"/>
              <a:t> Support Roadmap – Time Line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08" y="1177993"/>
            <a:ext cx="8477901" cy="3897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5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Hadoop Support 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Title"/>
          <p:cNvSpPr>
            <a:spLocks noGrp="1"/>
          </p:cNvSpPr>
          <p:nvPr>
            <p:ph type="title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Hadoop</a:t>
            </a:r>
            <a:r>
              <a:rPr lang="en-US" dirty="0" smtClean="0"/>
              <a:t> Support Roadmap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81" y="957262"/>
            <a:ext cx="5746889" cy="525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07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Hadoop Platform Compati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Title"/>
          <p:cNvSpPr>
            <a:spLocks noGrp="1"/>
          </p:cNvSpPr>
          <p:nvPr>
            <p:ph type="title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Hadoop</a:t>
            </a:r>
            <a:r>
              <a:rPr lang="en-US" dirty="0" smtClean="0"/>
              <a:t> Platform Compatibility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89" y="1201806"/>
            <a:ext cx="7666797" cy="390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49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Hadoo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Title"/>
          <p:cNvSpPr>
            <a:spLocks noGrp="1"/>
          </p:cNvSpPr>
          <p:nvPr>
            <p:ph type="title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Teradata </a:t>
            </a:r>
            <a:r>
              <a:rPr lang="en-US" dirty="0" err="1" smtClean="0"/>
              <a:t>Hadoop</a:t>
            </a:r>
            <a:r>
              <a:rPr lang="en-US" dirty="0" smtClean="0"/>
              <a:t> Comparison To </a:t>
            </a:r>
            <a:r>
              <a:rPr lang="en-US" dirty="0" err="1" smtClean="0"/>
              <a:t>Hortonworks</a:t>
            </a:r>
            <a:r>
              <a:rPr lang="en-US" dirty="0" smtClean="0"/>
              <a:t> </a:t>
            </a:r>
            <a:r>
              <a:rPr lang="en-US" dirty="0" err="1" smtClean="0"/>
              <a:t>Hadoop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69" y="1144036"/>
            <a:ext cx="7026344" cy="508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711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7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BMS Support Road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45" y="836927"/>
            <a:ext cx="8423808" cy="596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Title"/>
          <p:cNvSpPr>
            <a:spLocks noGrp="1"/>
          </p:cNvSpPr>
          <p:nvPr>
            <p:ph type="title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DBMS Support 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7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TU 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7" y="829160"/>
            <a:ext cx="8793804" cy="5612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Title"/>
          <p:cNvSpPr>
            <a:spLocks noGrp="1"/>
          </p:cNvSpPr>
          <p:nvPr>
            <p:ph type="title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TTU 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9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latform 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914400"/>
            <a:ext cx="8379303" cy="58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457200" y="398463"/>
            <a:ext cx="82296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sz="2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Platform Roadmap</a:t>
            </a:r>
          </a:p>
        </p:txBody>
      </p:sp>
    </p:spTree>
    <p:extLst>
      <p:ext uri="{BB962C8B-B14F-4D97-AF65-F5344CB8AC3E}">
        <p14:creationId xmlns:p14="http://schemas.microsoft.com/office/powerpoint/2010/main" val="150118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latform Road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457200" y="398463"/>
            <a:ext cx="82296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sz="2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Platform </a:t>
            </a:r>
            <a:r>
              <a:rPr lang="en-US" sz="2400" dirty="0" smtClean="0">
                <a:solidFill>
                  <a:schemeClr val="tx2"/>
                </a:solidFill>
              </a:rPr>
              <a:t>Roadmap (cont.)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607287" cy="582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52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ster Support 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Title"/>
          <p:cNvSpPr>
            <a:spLocks noGrp="1"/>
          </p:cNvSpPr>
          <p:nvPr>
            <p:ph type="title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Aster Support Roadmap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4" y="887848"/>
            <a:ext cx="7294563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01" y="1788339"/>
            <a:ext cx="8941699" cy="506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17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ster Support Roadmap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17" y="922956"/>
            <a:ext cx="6538533" cy="523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Title"/>
          <p:cNvSpPr>
            <a:spLocks noGrp="1"/>
          </p:cNvSpPr>
          <p:nvPr>
            <p:ph type="title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Aster Support 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6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ster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Title"/>
          <p:cNvSpPr>
            <a:spLocks noGrp="1"/>
          </p:cNvSpPr>
          <p:nvPr>
            <p:ph type="title"/>
          </p:nvPr>
        </p:nvSpPr>
        <p:spPr>
          <a:xfrm>
            <a:off x="457200" y="398464"/>
            <a:ext cx="8229600" cy="43069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Aster Analytics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09" y="985837"/>
            <a:ext cx="8852687" cy="5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ster Platform 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01" y="914400"/>
            <a:ext cx="8755581" cy="576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457200" y="398463"/>
            <a:ext cx="82296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sz="2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Aster Platform </a:t>
            </a:r>
            <a:r>
              <a:rPr lang="en-US" sz="2400" dirty="0">
                <a:solidFill>
                  <a:schemeClr val="tx2"/>
                </a:solidFill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1540421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heme/theme1.xml><?xml version="1.0" encoding="utf-8"?>
<a:theme xmlns:a="http://schemas.openxmlformats.org/drawingml/2006/main" name="Teradata 2014">
  <a:themeElements>
    <a:clrScheme name="Custom 5">
      <a:dk1>
        <a:srgbClr val="3C3C3B"/>
      </a:dk1>
      <a:lt1>
        <a:sysClr val="window" lastClr="FFFFFF"/>
      </a:lt1>
      <a:dk2>
        <a:srgbClr val="003C6D"/>
      </a:dk2>
      <a:lt2>
        <a:srgbClr val="D8D8D8"/>
      </a:lt2>
      <a:accent1>
        <a:srgbClr val="EC881D"/>
      </a:accent1>
      <a:accent2>
        <a:srgbClr val="005AA4"/>
      </a:accent2>
      <a:accent3>
        <a:srgbClr val="992A17"/>
      </a:accent3>
      <a:accent4>
        <a:srgbClr val="00421E"/>
      </a:accent4>
      <a:accent5>
        <a:srgbClr val="703092"/>
      </a:accent5>
      <a:accent6>
        <a:srgbClr val="3C3C3B"/>
      </a:accent6>
      <a:hlink>
        <a:srgbClr val="992A17"/>
      </a:hlink>
      <a:folHlink>
        <a:srgbClr val="00421E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7553</TotalTime>
  <Words>44</Words>
  <Application>Microsoft Office PowerPoint</Application>
  <PresentationFormat>全屏显示(4:3)</PresentationFormat>
  <Paragraphs>13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Teradata 2014</vt:lpstr>
      <vt:lpstr>DBMS Support Roadmap</vt:lpstr>
      <vt:lpstr>DBMS Support Roadmap</vt:lpstr>
      <vt:lpstr>TTU Roadmap</vt:lpstr>
      <vt:lpstr>PowerPoint 演示文稿</vt:lpstr>
      <vt:lpstr>PowerPoint 演示文稿</vt:lpstr>
      <vt:lpstr>Aster Support Roadmap</vt:lpstr>
      <vt:lpstr>Aster Support Roadmap</vt:lpstr>
      <vt:lpstr>Aster Analytics</vt:lpstr>
      <vt:lpstr>PowerPoint 演示文稿</vt:lpstr>
      <vt:lpstr>Hadoop Support Roadmap – Time Line</vt:lpstr>
      <vt:lpstr>Hadoop Support Roadmap</vt:lpstr>
      <vt:lpstr>Hadoop Platform Compatibility</vt:lpstr>
      <vt:lpstr>Teradata Hadoop Comparison To Hortonworks Hadoop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Li, Guohua</cp:lastModifiedBy>
  <cp:revision>278</cp:revision>
  <dcterms:created xsi:type="dcterms:W3CDTF">2014-09-04T17:14:27Z</dcterms:created>
  <dcterms:modified xsi:type="dcterms:W3CDTF">2015-04-20T06:10:49Z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pdateToken">
    <vt:lpwstr>2</vt:lpwstr>
  </property>
  <property fmtid="{D5CDD505-2E9C-101B-9397-08002B2CF9AE}" pid="3" name="Offisync_ProviderInitializationData">
    <vt:lpwstr>https://connections.teradata.com</vt:lpwstr>
  </property>
  <property fmtid="{D5CDD505-2E9C-101B-9397-08002B2CF9AE}" pid="4" name="Jive_VersionGuid">
    <vt:lpwstr>67254c1d-250b-40d2-b17f-53779c2544d6</vt:lpwstr>
  </property>
  <property fmtid="{D5CDD505-2E9C-101B-9397-08002B2CF9AE}" pid="5" name="Jive_LatestUserAccountName">
    <vt:lpwstr>DH186013</vt:lpwstr>
  </property>
  <property fmtid="{D5CDD505-2E9C-101B-9397-08002B2CF9AE}" pid="6" name="Offisync_UniqueId">
    <vt:lpwstr>57184</vt:lpwstr>
  </property>
  <property fmtid="{D5CDD505-2E9C-101B-9397-08002B2CF9AE}" pid="7" name="Offisync_ServerID">
    <vt:lpwstr>1dce6eef-79fd-4fcd-a721-ba4027c7d858</vt:lpwstr>
  </property>
</Properties>
</file>