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3" r:id="rId3"/>
    <p:sldId id="352" r:id="rId4"/>
    <p:sldId id="353" r:id="rId5"/>
    <p:sldId id="354" r:id="rId6"/>
    <p:sldId id="355" r:id="rId7"/>
    <p:sldId id="364" r:id="rId8"/>
    <p:sldId id="356" r:id="rId9"/>
    <p:sldId id="357" r:id="rId10"/>
    <p:sldId id="358" r:id="rId11"/>
    <p:sldId id="359" r:id="rId12"/>
    <p:sldId id="360" r:id="rId13"/>
    <p:sldId id="361" r:id="rId14"/>
    <p:sldId id="340" r:id="rId15"/>
    <p:sldId id="350" r:id="rId16"/>
    <p:sldId id="362" r:id="rId17"/>
    <p:sldId id="349" r:id="rId18"/>
    <p:sldId id="363" r:id="rId19"/>
    <p:sldId id="351" r:id="rId20"/>
    <p:sldId id="346" r:id="rId21"/>
    <p:sldId id="347" r:id="rId22"/>
    <p:sldId id="348" r:id="rId23"/>
    <p:sldId id="328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028">
          <p15:clr>
            <a:srgbClr val="A4A3A4"/>
          </p15:clr>
        </p15:guide>
        <p15:guide id="4" pos="17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DB"/>
    <a:srgbClr val="FF0000"/>
    <a:srgbClr val="000000"/>
    <a:srgbClr val="FF0066"/>
    <a:srgbClr val="EC881D"/>
    <a:srgbClr val="5F6062"/>
    <a:srgbClr val="DC7B1F"/>
    <a:srgbClr val="FFFFFF"/>
    <a:srgbClr val="231F20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4" autoAdjust="0"/>
    <p:restoredTop sz="93165" autoAdjust="0"/>
  </p:normalViewPr>
  <p:slideViewPr>
    <p:cSldViewPr snapToGrid="0" snapToObjects="1">
      <p:cViewPr>
        <p:scale>
          <a:sx n="75" d="100"/>
          <a:sy n="75" d="100"/>
        </p:scale>
        <p:origin x="948" y="-192"/>
      </p:cViewPr>
      <p:guideLst>
        <p:guide orient="horz" pos="2160"/>
        <p:guide pos="2880"/>
        <p:guide pos="1028"/>
        <p:guide pos="17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34" y="6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659F3-E4DD-4472-813B-C04ED6505D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393757-FDBD-4F0A-A7E4-3F0C11B9FE6C}">
      <dgm:prSet phldrT="[文本]"/>
      <dgm:spPr/>
      <dgm:t>
        <a:bodyPr/>
        <a:lstStyle/>
        <a:p>
          <a:r>
            <a:rPr lang="zh-CN" altLang="en-US" dirty="0" smtClean="0"/>
            <a:t>主从一致方案</a:t>
          </a:r>
          <a:endParaRPr lang="zh-CN" altLang="en-US" dirty="0"/>
        </a:p>
      </dgm:t>
    </dgm:pt>
    <dgm:pt modelId="{B01DC808-ACED-4C26-9AAA-708444F3F85B}" type="parTrans" cxnId="{0349C332-C1CE-467F-9CB3-EE7751AC1A82}">
      <dgm:prSet/>
      <dgm:spPr/>
      <dgm:t>
        <a:bodyPr/>
        <a:lstStyle/>
        <a:p>
          <a:endParaRPr lang="zh-CN" altLang="en-US"/>
        </a:p>
      </dgm:t>
    </dgm:pt>
    <dgm:pt modelId="{1CDA91F6-07D9-4B05-9456-A4E6BC545FCC}" type="sibTrans" cxnId="{0349C332-C1CE-467F-9CB3-EE7751AC1A82}">
      <dgm:prSet/>
      <dgm:spPr/>
      <dgm:t>
        <a:bodyPr/>
        <a:lstStyle/>
        <a:p>
          <a:endParaRPr lang="zh-CN" altLang="en-US"/>
        </a:p>
      </dgm:t>
    </dgm:pt>
    <dgm:pt modelId="{10AB1C74-E5B6-4930-9847-A1D944AFA1C4}">
      <dgm:prSet phldrT="[文本]"/>
      <dgm:spPr/>
      <dgm:t>
        <a:bodyPr/>
        <a:lstStyle/>
        <a:p>
          <a:r>
            <a:rPr lang="zh-CN" altLang="en-US" dirty="0" smtClean="0"/>
            <a:t>与现有外高桥主系统平台系列一致</a:t>
          </a:r>
          <a:endParaRPr lang="zh-CN" altLang="en-US" dirty="0"/>
        </a:p>
      </dgm:t>
    </dgm:pt>
    <dgm:pt modelId="{DF5FD967-1906-4C53-BCE2-1CE8C271303F}" type="parTrans" cxnId="{45937C11-D4F1-4A3A-8AE8-9C362A5ABFD1}">
      <dgm:prSet/>
      <dgm:spPr/>
      <dgm:t>
        <a:bodyPr/>
        <a:lstStyle/>
        <a:p>
          <a:endParaRPr lang="zh-CN" altLang="en-US"/>
        </a:p>
      </dgm:t>
    </dgm:pt>
    <dgm:pt modelId="{2BDD8E0C-8AB6-4D18-BB18-50A1DE440564}" type="sibTrans" cxnId="{45937C11-D4F1-4A3A-8AE8-9C362A5ABFD1}">
      <dgm:prSet/>
      <dgm:spPr/>
      <dgm:t>
        <a:bodyPr/>
        <a:lstStyle/>
        <a:p>
          <a:endParaRPr lang="zh-CN" altLang="en-US"/>
        </a:p>
      </dgm:t>
    </dgm:pt>
    <dgm:pt modelId="{03B06AF5-DEDF-4D3C-A7DC-EC12FD864F9F}">
      <dgm:prSet phldrT="[文本]"/>
      <dgm:spPr/>
      <dgm:t>
        <a:bodyPr/>
        <a:lstStyle/>
        <a:p>
          <a:r>
            <a:rPr lang="zh-CN" altLang="en-US" dirty="0" smtClean="0"/>
            <a:t>节点数量和磁盘配置上细节有差异</a:t>
          </a:r>
          <a:endParaRPr lang="zh-CN" altLang="en-US" dirty="0"/>
        </a:p>
      </dgm:t>
    </dgm:pt>
    <dgm:pt modelId="{E7A69E91-18F3-4315-B269-8963881FFF98}" type="parTrans" cxnId="{421CF2FD-3782-4DE8-893E-6748D0649065}">
      <dgm:prSet/>
      <dgm:spPr/>
      <dgm:t>
        <a:bodyPr/>
        <a:lstStyle/>
        <a:p>
          <a:endParaRPr lang="zh-CN" altLang="en-US"/>
        </a:p>
      </dgm:t>
    </dgm:pt>
    <dgm:pt modelId="{3458C0FA-9F57-4CA4-8466-065B6D527A11}" type="sibTrans" cxnId="{421CF2FD-3782-4DE8-893E-6748D0649065}">
      <dgm:prSet/>
      <dgm:spPr/>
      <dgm:t>
        <a:bodyPr/>
        <a:lstStyle/>
        <a:p>
          <a:endParaRPr lang="zh-CN" altLang="en-US"/>
        </a:p>
      </dgm:t>
    </dgm:pt>
    <dgm:pt modelId="{35EABA46-A00A-4481-8DFB-25D1BC51A05E}">
      <dgm:prSet phldrT="[文本]"/>
      <dgm:spPr/>
      <dgm:t>
        <a:bodyPr/>
        <a:lstStyle/>
        <a:p>
          <a:r>
            <a:rPr lang="zh-CN" altLang="en-US" dirty="0" smtClean="0"/>
            <a:t>延续高</a:t>
          </a:r>
          <a:r>
            <a:rPr lang="en-US" altLang="zh-CN" dirty="0" smtClean="0"/>
            <a:t>IO</a:t>
          </a:r>
          <a:r>
            <a:rPr lang="zh-CN" altLang="en-US" dirty="0" smtClean="0"/>
            <a:t>方案</a:t>
          </a:r>
          <a:endParaRPr lang="zh-CN" altLang="en-US" dirty="0"/>
        </a:p>
      </dgm:t>
    </dgm:pt>
    <dgm:pt modelId="{F74DE148-7300-4DA3-A8A4-B04989542BEB}" type="parTrans" cxnId="{511E6D86-F447-4507-B6AC-A3BD8B61F298}">
      <dgm:prSet/>
      <dgm:spPr/>
      <dgm:t>
        <a:bodyPr/>
        <a:lstStyle/>
        <a:p>
          <a:endParaRPr lang="zh-CN" altLang="en-US"/>
        </a:p>
      </dgm:t>
    </dgm:pt>
    <dgm:pt modelId="{EB0D9862-F9E7-4851-B3C2-AB6D39AA62AB}" type="sibTrans" cxnId="{511E6D86-F447-4507-B6AC-A3BD8B61F298}">
      <dgm:prSet/>
      <dgm:spPr/>
      <dgm:t>
        <a:bodyPr/>
        <a:lstStyle/>
        <a:p>
          <a:endParaRPr lang="zh-CN" altLang="en-US"/>
        </a:p>
      </dgm:t>
    </dgm:pt>
    <dgm:pt modelId="{D0CC6562-C483-412D-B6A9-B11CDA173970}">
      <dgm:prSet phldrT="[文本]"/>
      <dgm:spPr/>
      <dgm:t>
        <a:bodyPr/>
        <a:lstStyle/>
        <a:p>
          <a:r>
            <a:rPr lang="zh-CN" altLang="en-US" dirty="0" smtClean="0"/>
            <a:t>将</a:t>
          </a:r>
          <a:r>
            <a:rPr lang="en-US" altLang="zh-CN" dirty="0" smtClean="0"/>
            <a:t>5555</a:t>
          </a:r>
          <a:r>
            <a:rPr lang="zh-CN" altLang="en-US" dirty="0" smtClean="0"/>
            <a:t>平台升级至</a:t>
          </a:r>
          <a:r>
            <a:rPr lang="en-US" altLang="zh-CN" dirty="0" smtClean="0"/>
            <a:t>6800C</a:t>
          </a:r>
          <a:r>
            <a:rPr lang="zh-CN" altLang="en-US" dirty="0" smtClean="0"/>
            <a:t>或</a:t>
          </a:r>
          <a:r>
            <a:rPr lang="en-US" altLang="zh-CN" dirty="0" err="1" smtClean="0"/>
            <a:t>IntelliFlex</a:t>
          </a:r>
          <a:endParaRPr lang="zh-CN" altLang="en-US" dirty="0"/>
        </a:p>
      </dgm:t>
    </dgm:pt>
    <dgm:pt modelId="{A6E4874F-C7F1-4A33-A277-AFED660E1F48}" type="parTrans" cxnId="{8985F8FE-02E3-44D6-9BBE-DFFB70E6E157}">
      <dgm:prSet/>
      <dgm:spPr/>
      <dgm:t>
        <a:bodyPr/>
        <a:lstStyle/>
        <a:p>
          <a:endParaRPr lang="zh-CN" altLang="en-US"/>
        </a:p>
      </dgm:t>
    </dgm:pt>
    <dgm:pt modelId="{90B4CD7A-0EB0-47F2-BFB7-FE151C0AC836}" type="sibTrans" cxnId="{8985F8FE-02E3-44D6-9BBE-DFFB70E6E157}">
      <dgm:prSet/>
      <dgm:spPr/>
      <dgm:t>
        <a:bodyPr/>
        <a:lstStyle/>
        <a:p>
          <a:endParaRPr lang="zh-CN" altLang="en-US"/>
        </a:p>
      </dgm:t>
    </dgm:pt>
    <dgm:pt modelId="{51568971-434F-4463-8B7C-758C9AD46B6F}">
      <dgm:prSet phldrT="[文本]"/>
      <dgm:spPr/>
      <dgm:t>
        <a:bodyPr/>
        <a:lstStyle/>
        <a:p>
          <a:r>
            <a:rPr lang="zh-CN" altLang="en-US" dirty="0" smtClean="0"/>
            <a:t>归档在线访问方案</a:t>
          </a:r>
          <a:endParaRPr lang="zh-CN" altLang="en-US" dirty="0"/>
        </a:p>
      </dgm:t>
    </dgm:pt>
    <dgm:pt modelId="{B16C2BEC-7E5A-4172-AC13-66A4468F88C6}" type="parTrans" cxnId="{5F43D917-879C-42F7-9574-6374E5C660DD}">
      <dgm:prSet/>
      <dgm:spPr/>
      <dgm:t>
        <a:bodyPr/>
        <a:lstStyle/>
        <a:p>
          <a:endParaRPr lang="zh-CN" altLang="en-US"/>
        </a:p>
      </dgm:t>
    </dgm:pt>
    <dgm:pt modelId="{8A8AD49B-4621-4EB6-AF62-DED982ABC218}" type="sibTrans" cxnId="{5F43D917-879C-42F7-9574-6374E5C660DD}">
      <dgm:prSet/>
      <dgm:spPr/>
      <dgm:t>
        <a:bodyPr/>
        <a:lstStyle/>
        <a:p>
          <a:endParaRPr lang="zh-CN" altLang="en-US"/>
        </a:p>
      </dgm:t>
    </dgm:pt>
    <dgm:pt modelId="{64C7EA23-F0FF-4DCD-A749-7F6A2840216D}">
      <dgm:prSet phldrT="[文本]"/>
      <dgm:spPr/>
      <dgm:t>
        <a:bodyPr/>
        <a:lstStyle/>
        <a:p>
          <a:r>
            <a:rPr lang="zh-CN" altLang="en-US" dirty="0" smtClean="0"/>
            <a:t>利用</a:t>
          </a:r>
          <a:r>
            <a:rPr lang="en-US" altLang="zh-CN" dirty="0" smtClean="0"/>
            <a:t>1800</a:t>
          </a:r>
          <a:r>
            <a:rPr lang="zh-CN" altLang="en-US" dirty="0" smtClean="0"/>
            <a:t>的大存储能力存放</a:t>
          </a:r>
          <a:r>
            <a:rPr lang="en-US" altLang="zh-CN" dirty="0" smtClean="0"/>
            <a:t>SSE</a:t>
          </a:r>
          <a:r>
            <a:rPr lang="zh-CN" altLang="en-US" dirty="0" smtClean="0"/>
            <a:t>所有数据</a:t>
          </a:r>
          <a:endParaRPr lang="zh-CN" altLang="en-US" dirty="0"/>
        </a:p>
      </dgm:t>
    </dgm:pt>
    <dgm:pt modelId="{D9230DB5-CA7F-4B31-8CCC-D46F3C002485}" type="parTrans" cxnId="{07153BCF-BF18-4A84-BA5F-88AA1D7CE2B5}">
      <dgm:prSet/>
      <dgm:spPr/>
      <dgm:t>
        <a:bodyPr/>
        <a:lstStyle/>
        <a:p>
          <a:endParaRPr lang="zh-CN" altLang="en-US"/>
        </a:p>
      </dgm:t>
    </dgm:pt>
    <dgm:pt modelId="{DD2C58C4-09D0-4935-B700-99A8CB1FB418}" type="sibTrans" cxnId="{07153BCF-BF18-4A84-BA5F-88AA1D7CE2B5}">
      <dgm:prSet/>
      <dgm:spPr/>
      <dgm:t>
        <a:bodyPr/>
        <a:lstStyle/>
        <a:p>
          <a:endParaRPr lang="zh-CN" altLang="en-US"/>
        </a:p>
      </dgm:t>
    </dgm:pt>
    <dgm:pt modelId="{CAD57799-5448-4ED1-BDC9-8A2971390737}">
      <dgm:prSet phldrT="[文本]"/>
      <dgm:spPr/>
      <dgm:t>
        <a:bodyPr/>
        <a:lstStyle/>
        <a:p>
          <a:r>
            <a:rPr lang="zh-CN" altLang="en-US" dirty="0" smtClean="0"/>
            <a:t>数据一次存放，多次在线查询</a:t>
          </a:r>
          <a:endParaRPr lang="zh-CN" altLang="en-US" dirty="0"/>
        </a:p>
      </dgm:t>
    </dgm:pt>
    <dgm:pt modelId="{D7DB2EBC-0FBC-4DEA-9ADD-129D2603E527}" type="parTrans" cxnId="{F32683DF-D19C-416B-981F-4407EBF3A627}">
      <dgm:prSet/>
      <dgm:spPr/>
      <dgm:t>
        <a:bodyPr/>
        <a:lstStyle/>
        <a:p>
          <a:endParaRPr lang="zh-CN" altLang="en-US"/>
        </a:p>
      </dgm:t>
    </dgm:pt>
    <dgm:pt modelId="{B585C274-3CFA-4B15-B431-A936F5A4903C}" type="sibTrans" cxnId="{F32683DF-D19C-416B-981F-4407EBF3A627}">
      <dgm:prSet/>
      <dgm:spPr/>
      <dgm:t>
        <a:bodyPr/>
        <a:lstStyle/>
        <a:p>
          <a:endParaRPr lang="zh-CN" altLang="en-US"/>
        </a:p>
      </dgm:t>
    </dgm:pt>
    <dgm:pt modelId="{33A8178A-536E-4EFF-B977-3A61909F61CC}">
      <dgm:prSet phldrT="[文本]"/>
      <dgm:spPr/>
      <dgm:t>
        <a:bodyPr/>
        <a:lstStyle/>
        <a:p>
          <a:r>
            <a:rPr lang="zh-CN" altLang="en-US" dirty="0" smtClean="0"/>
            <a:t>延续原平台规划的高</a:t>
          </a:r>
          <a:r>
            <a:rPr lang="en-US" altLang="zh-CN" dirty="0" smtClean="0"/>
            <a:t>IO</a:t>
          </a:r>
          <a:r>
            <a:rPr lang="zh-CN" altLang="en-US" dirty="0" smtClean="0"/>
            <a:t>处理能力</a:t>
          </a:r>
          <a:endParaRPr lang="zh-CN" altLang="en-US" dirty="0"/>
        </a:p>
      </dgm:t>
    </dgm:pt>
    <dgm:pt modelId="{889FE7B8-2BD8-4081-90C4-9767EC5F5249}" type="parTrans" cxnId="{82099D54-DDDE-4E47-B00B-15253C05C8A4}">
      <dgm:prSet/>
      <dgm:spPr/>
      <dgm:t>
        <a:bodyPr/>
        <a:lstStyle/>
        <a:p>
          <a:endParaRPr lang="zh-CN" altLang="en-US"/>
        </a:p>
      </dgm:t>
    </dgm:pt>
    <dgm:pt modelId="{2FE37AA8-855D-4C2F-9041-684ED2E1A507}" type="sibTrans" cxnId="{82099D54-DDDE-4E47-B00B-15253C05C8A4}">
      <dgm:prSet/>
      <dgm:spPr/>
      <dgm:t>
        <a:bodyPr/>
        <a:lstStyle/>
        <a:p>
          <a:endParaRPr lang="zh-CN" altLang="en-US"/>
        </a:p>
      </dgm:t>
    </dgm:pt>
    <dgm:pt modelId="{B500B6DD-6FFC-45B0-8A89-2B427CB74347}" type="pres">
      <dgm:prSet presAssocID="{EF4659F3-E4DD-4472-813B-C04ED6505D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3FCB25-EF71-49DE-9E81-592F159135F6}" type="pres">
      <dgm:prSet presAssocID="{06393757-FDBD-4F0A-A7E4-3F0C11B9FE6C}" presName="linNode" presStyleCnt="0"/>
      <dgm:spPr/>
    </dgm:pt>
    <dgm:pt modelId="{18F85ACB-0BE5-488F-8996-87F88515CD7D}" type="pres">
      <dgm:prSet presAssocID="{06393757-FDBD-4F0A-A7E4-3F0C11B9FE6C}" presName="parentText" presStyleLbl="node1" presStyleIdx="0" presStyleCnt="3" custLinFactNeighborX="-10780" custLinFactNeighborY="-1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02BDEA-F30C-44F6-86A4-B5BC0F001CB0}" type="pres">
      <dgm:prSet presAssocID="{06393757-FDBD-4F0A-A7E4-3F0C11B9FE6C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87276-1FAD-4CA6-A315-86D0FB71F0CC}" type="pres">
      <dgm:prSet presAssocID="{1CDA91F6-07D9-4B05-9456-A4E6BC545FCC}" presName="sp" presStyleCnt="0"/>
      <dgm:spPr/>
    </dgm:pt>
    <dgm:pt modelId="{D0C9C65D-6A10-479E-8E64-6A881A2F5C77}" type="pres">
      <dgm:prSet presAssocID="{35EABA46-A00A-4481-8DFB-25D1BC51A05E}" presName="linNode" presStyleCnt="0"/>
      <dgm:spPr/>
    </dgm:pt>
    <dgm:pt modelId="{FBF8B36E-6187-4BFD-9FCF-EB0D4EBEC020}" type="pres">
      <dgm:prSet presAssocID="{35EABA46-A00A-4481-8DFB-25D1BC51A05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A98C5-11B5-43C2-88F2-E4C444526CD7}" type="pres">
      <dgm:prSet presAssocID="{35EABA46-A00A-4481-8DFB-25D1BC51A05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351E91-6A89-4826-B282-54DFB4EE735A}" type="pres">
      <dgm:prSet presAssocID="{EB0D9862-F9E7-4851-B3C2-AB6D39AA62AB}" presName="sp" presStyleCnt="0"/>
      <dgm:spPr/>
    </dgm:pt>
    <dgm:pt modelId="{3F36FC52-39EA-4887-B0B7-97DE8C001B84}" type="pres">
      <dgm:prSet presAssocID="{51568971-434F-4463-8B7C-758C9AD46B6F}" presName="linNode" presStyleCnt="0"/>
      <dgm:spPr/>
    </dgm:pt>
    <dgm:pt modelId="{2D2581B0-1362-44EF-91AF-7EDB211FF8F1}" type="pres">
      <dgm:prSet presAssocID="{51568971-434F-4463-8B7C-758C9AD46B6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BD4D6-3EB4-453D-8B7A-8F2718425845}" type="pres">
      <dgm:prSet presAssocID="{51568971-434F-4463-8B7C-758C9AD46B6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43D917-879C-42F7-9574-6374E5C660DD}" srcId="{EF4659F3-E4DD-4472-813B-C04ED6505D65}" destId="{51568971-434F-4463-8B7C-758C9AD46B6F}" srcOrd="2" destOrd="0" parTransId="{B16C2BEC-7E5A-4172-AC13-66A4468F88C6}" sibTransId="{8A8AD49B-4621-4EB6-AF62-DED982ABC218}"/>
    <dgm:cxn modelId="{E1839B29-0ABE-43C2-9893-059CF2629F08}" type="presOf" srcId="{35EABA46-A00A-4481-8DFB-25D1BC51A05E}" destId="{FBF8B36E-6187-4BFD-9FCF-EB0D4EBEC020}" srcOrd="0" destOrd="0" presId="urn:microsoft.com/office/officeart/2005/8/layout/vList5"/>
    <dgm:cxn modelId="{3AFCCCFE-0B0C-4B23-9A60-485C0C0EBF6F}" type="presOf" srcId="{10AB1C74-E5B6-4930-9847-A1D944AFA1C4}" destId="{CE02BDEA-F30C-44F6-86A4-B5BC0F001CB0}" srcOrd="0" destOrd="0" presId="urn:microsoft.com/office/officeart/2005/8/layout/vList5"/>
    <dgm:cxn modelId="{3DD5E439-155A-4A2B-BBA5-92D53F49C2E0}" type="presOf" srcId="{CAD57799-5448-4ED1-BDC9-8A2971390737}" destId="{C15BD4D6-3EB4-453D-8B7A-8F2718425845}" srcOrd="0" destOrd="1" presId="urn:microsoft.com/office/officeart/2005/8/layout/vList5"/>
    <dgm:cxn modelId="{8985F8FE-02E3-44D6-9BBE-DFFB70E6E157}" srcId="{35EABA46-A00A-4481-8DFB-25D1BC51A05E}" destId="{D0CC6562-C483-412D-B6A9-B11CDA173970}" srcOrd="0" destOrd="0" parTransId="{A6E4874F-C7F1-4A33-A277-AFED660E1F48}" sibTransId="{90B4CD7A-0EB0-47F2-BFB7-FE151C0AC836}"/>
    <dgm:cxn modelId="{82099D54-DDDE-4E47-B00B-15253C05C8A4}" srcId="{35EABA46-A00A-4481-8DFB-25D1BC51A05E}" destId="{33A8178A-536E-4EFF-B977-3A61909F61CC}" srcOrd="1" destOrd="0" parTransId="{889FE7B8-2BD8-4081-90C4-9767EC5F5249}" sibTransId="{2FE37AA8-855D-4C2F-9041-684ED2E1A507}"/>
    <dgm:cxn modelId="{0349C332-C1CE-467F-9CB3-EE7751AC1A82}" srcId="{EF4659F3-E4DD-4472-813B-C04ED6505D65}" destId="{06393757-FDBD-4F0A-A7E4-3F0C11B9FE6C}" srcOrd="0" destOrd="0" parTransId="{B01DC808-ACED-4C26-9AAA-708444F3F85B}" sibTransId="{1CDA91F6-07D9-4B05-9456-A4E6BC545FCC}"/>
    <dgm:cxn modelId="{F32683DF-D19C-416B-981F-4407EBF3A627}" srcId="{51568971-434F-4463-8B7C-758C9AD46B6F}" destId="{CAD57799-5448-4ED1-BDC9-8A2971390737}" srcOrd="1" destOrd="0" parTransId="{D7DB2EBC-0FBC-4DEA-9ADD-129D2603E527}" sibTransId="{B585C274-3CFA-4B15-B431-A936F5A4903C}"/>
    <dgm:cxn modelId="{45937C11-D4F1-4A3A-8AE8-9C362A5ABFD1}" srcId="{06393757-FDBD-4F0A-A7E4-3F0C11B9FE6C}" destId="{10AB1C74-E5B6-4930-9847-A1D944AFA1C4}" srcOrd="0" destOrd="0" parTransId="{DF5FD967-1906-4C53-BCE2-1CE8C271303F}" sibTransId="{2BDD8E0C-8AB6-4D18-BB18-50A1DE440564}"/>
    <dgm:cxn modelId="{59557677-B44D-4D8A-BE07-A891520CF385}" type="presOf" srcId="{D0CC6562-C483-412D-B6A9-B11CDA173970}" destId="{1EEA98C5-11B5-43C2-88F2-E4C444526CD7}" srcOrd="0" destOrd="0" presId="urn:microsoft.com/office/officeart/2005/8/layout/vList5"/>
    <dgm:cxn modelId="{34A17F0C-5C62-4EE7-92CC-56F56DDCF7A4}" type="presOf" srcId="{51568971-434F-4463-8B7C-758C9AD46B6F}" destId="{2D2581B0-1362-44EF-91AF-7EDB211FF8F1}" srcOrd="0" destOrd="0" presId="urn:microsoft.com/office/officeart/2005/8/layout/vList5"/>
    <dgm:cxn modelId="{453C659D-7786-4F7C-996B-142108774E58}" type="presOf" srcId="{33A8178A-536E-4EFF-B977-3A61909F61CC}" destId="{1EEA98C5-11B5-43C2-88F2-E4C444526CD7}" srcOrd="0" destOrd="1" presId="urn:microsoft.com/office/officeart/2005/8/layout/vList5"/>
    <dgm:cxn modelId="{F04CA52A-682F-41DC-8CEC-9EF61DA803DB}" type="presOf" srcId="{06393757-FDBD-4F0A-A7E4-3F0C11B9FE6C}" destId="{18F85ACB-0BE5-488F-8996-87F88515CD7D}" srcOrd="0" destOrd="0" presId="urn:microsoft.com/office/officeart/2005/8/layout/vList5"/>
    <dgm:cxn modelId="{07153BCF-BF18-4A84-BA5F-88AA1D7CE2B5}" srcId="{51568971-434F-4463-8B7C-758C9AD46B6F}" destId="{64C7EA23-F0FF-4DCD-A749-7F6A2840216D}" srcOrd="0" destOrd="0" parTransId="{D9230DB5-CA7F-4B31-8CCC-D46F3C002485}" sibTransId="{DD2C58C4-09D0-4935-B700-99A8CB1FB418}"/>
    <dgm:cxn modelId="{511E6D86-F447-4507-B6AC-A3BD8B61F298}" srcId="{EF4659F3-E4DD-4472-813B-C04ED6505D65}" destId="{35EABA46-A00A-4481-8DFB-25D1BC51A05E}" srcOrd="1" destOrd="0" parTransId="{F74DE148-7300-4DA3-A8A4-B04989542BEB}" sibTransId="{EB0D9862-F9E7-4851-B3C2-AB6D39AA62AB}"/>
    <dgm:cxn modelId="{1A76482F-E2FB-4A73-8347-B50977B756DD}" type="presOf" srcId="{03B06AF5-DEDF-4D3C-A7DC-EC12FD864F9F}" destId="{CE02BDEA-F30C-44F6-86A4-B5BC0F001CB0}" srcOrd="0" destOrd="1" presId="urn:microsoft.com/office/officeart/2005/8/layout/vList5"/>
    <dgm:cxn modelId="{A8C465F3-BFEF-495A-B741-1CF99391DC82}" type="presOf" srcId="{64C7EA23-F0FF-4DCD-A749-7F6A2840216D}" destId="{C15BD4D6-3EB4-453D-8B7A-8F2718425845}" srcOrd="0" destOrd="0" presId="urn:microsoft.com/office/officeart/2005/8/layout/vList5"/>
    <dgm:cxn modelId="{6BD010B7-F3F0-493E-9192-EE6F4F3242F1}" type="presOf" srcId="{EF4659F3-E4DD-4472-813B-C04ED6505D65}" destId="{B500B6DD-6FFC-45B0-8A89-2B427CB74347}" srcOrd="0" destOrd="0" presId="urn:microsoft.com/office/officeart/2005/8/layout/vList5"/>
    <dgm:cxn modelId="{421CF2FD-3782-4DE8-893E-6748D0649065}" srcId="{06393757-FDBD-4F0A-A7E4-3F0C11B9FE6C}" destId="{03B06AF5-DEDF-4D3C-A7DC-EC12FD864F9F}" srcOrd="1" destOrd="0" parTransId="{E7A69E91-18F3-4315-B269-8963881FFF98}" sibTransId="{3458C0FA-9F57-4CA4-8466-065B6D527A11}"/>
    <dgm:cxn modelId="{34741D9C-1B7B-4494-8457-1121D300FDFB}" type="presParOf" srcId="{B500B6DD-6FFC-45B0-8A89-2B427CB74347}" destId="{403FCB25-EF71-49DE-9E81-592F159135F6}" srcOrd="0" destOrd="0" presId="urn:microsoft.com/office/officeart/2005/8/layout/vList5"/>
    <dgm:cxn modelId="{557F4596-70D6-41D6-88AD-F6F586CC4E10}" type="presParOf" srcId="{403FCB25-EF71-49DE-9E81-592F159135F6}" destId="{18F85ACB-0BE5-488F-8996-87F88515CD7D}" srcOrd="0" destOrd="0" presId="urn:microsoft.com/office/officeart/2005/8/layout/vList5"/>
    <dgm:cxn modelId="{3BBDAABD-CA2E-4B3C-A44D-02BA83898523}" type="presParOf" srcId="{403FCB25-EF71-49DE-9E81-592F159135F6}" destId="{CE02BDEA-F30C-44F6-86A4-B5BC0F001CB0}" srcOrd="1" destOrd="0" presId="urn:microsoft.com/office/officeart/2005/8/layout/vList5"/>
    <dgm:cxn modelId="{6BDDE5E6-901A-4A6C-A7D5-2444A9141C53}" type="presParOf" srcId="{B500B6DD-6FFC-45B0-8A89-2B427CB74347}" destId="{51E87276-1FAD-4CA6-A315-86D0FB71F0CC}" srcOrd="1" destOrd="0" presId="urn:microsoft.com/office/officeart/2005/8/layout/vList5"/>
    <dgm:cxn modelId="{1CC2637E-E677-42D5-AAF0-19BF963794ED}" type="presParOf" srcId="{B500B6DD-6FFC-45B0-8A89-2B427CB74347}" destId="{D0C9C65D-6A10-479E-8E64-6A881A2F5C77}" srcOrd="2" destOrd="0" presId="urn:microsoft.com/office/officeart/2005/8/layout/vList5"/>
    <dgm:cxn modelId="{B95F9E17-EC14-437D-ACBA-210EE7CD1F4A}" type="presParOf" srcId="{D0C9C65D-6A10-479E-8E64-6A881A2F5C77}" destId="{FBF8B36E-6187-4BFD-9FCF-EB0D4EBEC020}" srcOrd="0" destOrd="0" presId="urn:microsoft.com/office/officeart/2005/8/layout/vList5"/>
    <dgm:cxn modelId="{AB859A9B-D5CD-4A39-AAED-BF5C9A2E89D9}" type="presParOf" srcId="{D0C9C65D-6A10-479E-8E64-6A881A2F5C77}" destId="{1EEA98C5-11B5-43C2-88F2-E4C444526CD7}" srcOrd="1" destOrd="0" presId="urn:microsoft.com/office/officeart/2005/8/layout/vList5"/>
    <dgm:cxn modelId="{175B7A3B-FE2A-4538-B188-C2DF2CB67BBF}" type="presParOf" srcId="{B500B6DD-6FFC-45B0-8A89-2B427CB74347}" destId="{96351E91-6A89-4826-B282-54DFB4EE735A}" srcOrd="3" destOrd="0" presId="urn:microsoft.com/office/officeart/2005/8/layout/vList5"/>
    <dgm:cxn modelId="{AEFF9A0A-E5CA-4A83-AA8C-7133675AD047}" type="presParOf" srcId="{B500B6DD-6FFC-45B0-8A89-2B427CB74347}" destId="{3F36FC52-39EA-4887-B0B7-97DE8C001B84}" srcOrd="4" destOrd="0" presId="urn:microsoft.com/office/officeart/2005/8/layout/vList5"/>
    <dgm:cxn modelId="{BCAE9024-D08E-4CA3-BD31-A5C776657A80}" type="presParOf" srcId="{3F36FC52-39EA-4887-B0B7-97DE8C001B84}" destId="{2D2581B0-1362-44EF-91AF-7EDB211FF8F1}" srcOrd="0" destOrd="0" presId="urn:microsoft.com/office/officeart/2005/8/layout/vList5"/>
    <dgm:cxn modelId="{F4C72F37-BFEB-464C-9D18-EC4C42E6E09F}" type="presParOf" srcId="{3F36FC52-39EA-4887-B0B7-97DE8C001B84}" destId="{C15BD4D6-3EB4-453D-8B7A-8F27184258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2BDEA-F30C-44F6-86A4-B5BC0F001CB0}">
      <dsp:nvSpPr>
        <dsp:cNvPr id="0" name=""/>
        <dsp:cNvSpPr/>
      </dsp:nvSpPr>
      <dsp:spPr>
        <a:xfrm rot="5400000">
          <a:off x="4697555" y="-1742966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与现有外高桥主系统平台系列一致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节点数量和磁盘配置上细节有差异</a:t>
          </a:r>
          <a:endParaRPr lang="zh-CN" altLang="en-US" sz="2000" kern="1200" dirty="0"/>
        </a:p>
      </dsp:txBody>
      <dsp:txXfrm rot="-5400000">
        <a:off x="2803052" y="209833"/>
        <a:ext cx="4924907" cy="1077604"/>
      </dsp:txXfrm>
    </dsp:sp>
    <dsp:sp modelId="{18F85ACB-0BE5-488F-8996-87F88515CD7D}">
      <dsp:nvSpPr>
        <dsp:cNvPr id="0" name=""/>
        <dsp:cNvSpPr/>
      </dsp:nvSpPr>
      <dsp:spPr>
        <a:xfrm>
          <a:off x="0" y="7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主从一致方案</a:t>
          </a:r>
          <a:endParaRPr lang="zh-CN" altLang="en-US" sz="3000" kern="1200" dirty="0"/>
        </a:p>
      </dsp:txBody>
      <dsp:txXfrm>
        <a:off x="72870" y="72877"/>
        <a:ext cx="2657311" cy="1347005"/>
      </dsp:txXfrm>
    </dsp:sp>
    <dsp:sp modelId="{1EEA98C5-11B5-43C2-88F2-E4C444526CD7}">
      <dsp:nvSpPr>
        <dsp:cNvPr id="0" name=""/>
        <dsp:cNvSpPr/>
      </dsp:nvSpPr>
      <dsp:spPr>
        <a:xfrm rot="5400000">
          <a:off x="4697555" y="-175583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将</a:t>
          </a:r>
          <a:r>
            <a:rPr lang="en-US" altLang="zh-CN" sz="2000" kern="1200" dirty="0" smtClean="0"/>
            <a:t>5555</a:t>
          </a:r>
          <a:r>
            <a:rPr lang="zh-CN" altLang="en-US" sz="2000" kern="1200" dirty="0" smtClean="0"/>
            <a:t>平台升级至</a:t>
          </a:r>
          <a:r>
            <a:rPr lang="en-US" altLang="zh-CN" sz="2000" kern="1200" dirty="0" smtClean="0"/>
            <a:t>6800C</a:t>
          </a:r>
          <a:r>
            <a:rPr lang="zh-CN" altLang="en-US" sz="2000" kern="1200" dirty="0" smtClean="0"/>
            <a:t>或</a:t>
          </a:r>
          <a:r>
            <a:rPr lang="en-US" altLang="zh-CN" sz="2000" kern="1200" dirty="0" err="1" smtClean="0"/>
            <a:t>IntelliFlex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延续原平台规划的高</a:t>
          </a:r>
          <a:r>
            <a:rPr lang="en-US" altLang="zh-CN" sz="2000" kern="1200" dirty="0" smtClean="0"/>
            <a:t>IO</a:t>
          </a:r>
          <a:r>
            <a:rPr lang="zh-CN" altLang="en-US" sz="2000" kern="1200" dirty="0" smtClean="0"/>
            <a:t>处理能力</a:t>
          </a:r>
          <a:endParaRPr lang="zh-CN" altLang="en-US" sz="2000" kern="1200" dirty="0"/>
        </a:p>
      </dsp:txBody>
      <dsp:txXfrm rot="-5400000">
        <a:off x="2803052" y="1777216"/>
        <a:ext cx="4924907" cy="1077604"/>
      </dsp:txXfrm>
    </dsp:sp>
    <dsp:sp modelId="{FBF8B36E-6187-4BFD-9FCF-EB0D4EBEC020}">
      <dsp:nvSpPr>
        <dsp:cNvPr id="0" name=""/>
        <dsp:cNvSpPr/>
      </dsp:nvSpPr>
      <dsp:spPr>
        <a:xfrm>
          <a:off x="0" y="1569645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延续高</a:t>
          </a:r>
          <a:r>
            <a:rPr lang="en-US" altLang="zh-CN" sz="3000" kern="1200" dirty="0" smtClean="0"/>
            <a:t>IO</a:t>
          </a:r>
          <a:r>
            <a:rPr lang="zh-CN" altLang="en-US" sz="3000" kern="1200" dirty="0" smtClean="0"/>
            <a:t>方案</a:t>
          </a:r>
          <a:endParaRPr lang="zh-CN" altLang="en-US" sz="3000" kern="1200" dirty="0"/>
        </a:p>
      </dsp:txBody>
      <dsp:txXfrm>
        <a:off x="72870" y="1642515"/>
        <a:ext cx="2657311" cy="1347005"/>
      </dsp:txXfrm>
    </dsp:sp>
    <dsp:sp modelId="{C15BD4D6-3EB4-453D-8B7A-8F2718425845}">
      <dsp:nvSpPr>
        <dsp:cNvPr id="0" name=""/>
        <dsp:cNvSpPr/>
      </dsp:nvSpPr>
      <dsp:spPr>
        <a:xfrm rot="5400000">
          <a:off x="4697555" y="1391799"/>
          <a:ext cx="1194196" cy="49832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利用</a:t>
          </a:r>
          <a:r>
            <a:rPr lang="en-US" altLang="zh-CN" sz="2000" kern="1200" dirty="0" smtClean="0"/>
            <a:t>1800</a:t>
          </a:r>
          <a:r>
            <a:rPr lang="zh-CN" altLang="en-US" sz="2000" kern="1200" dirty="0" smtClean="0"/>
            <a:t>的大存储能力存放</a:t>
          </a:r>
          <a:r>
            <a:rPr lang="en-US" altLang="zh-CN" sz="2000" kern="1200" dirty="0" smtClean="0"/>
            <a:t>SSE</a:t>
          </a:r>
          <a:r>
            <a:rPr lang="zh-CN" altLang="en-US" sz="2000" kern="1200" dirty="0" smtClean="0"/>
            <a:t>所有数据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数据一次存放，多次在线查询</a:t>
          </a:r>
          <a:endParaRPr lang="zh-CN" altLang="en-US" sz="2000" kern="1200" dirty="0"/>
        </a:p>
      </dsp:txBody>
      <dsp:txXfrm rot="-5400000">
        <a:off x="2803052" y="3344598"/>
        <a:ext cx="4924907" cy="1077604"/>
      </dsp:txXfrm>
    </dsp:sp>
    <dsp:sp modelId="{2D2581B0-1362-44EF-91AF-7EDB211FF8F1}">
      <dsp:nvSpPr>
        <dsp:cNvPr id="0" name=""/>
        <dsp:cNvSpPr/>
      </dsp:nvSpPr>
      <dsp:spPr>
        <a:xfrm>
          <a:off x="0" y="3137028"/>
          <a:ext cx="2803051" cy="1492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归档在线访问方案</a:t>
          </a:r>
          <a:endParaRPr lang="zh-CN" altLang="en-US" sz="3000" kern="1200" dirty="0"/>
        </a:p>
      </dsp:txBody>
      <dsp:txXfrm>
        <a:off x="72870" y="3209898"/>
        <a:ext cx="2657311" cy="1347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989" y="9491643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9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53178" y="9496253"/>
            <a:ext cx="294565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700" smtClean="0">
                <a:solidFill>
                  <a:schemeClr val="bg2"/>
                </a:solidFill>
              </a:rPr>
              <a:t>© 2015 Teradata</a:t>
            </a:r>
            <a:endParaRPr lang="en-US" sz="7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95373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2989" y="9491643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/>
                </a:solidFill>
              </a:rPr>
              <a:pPr algn="r"/>
              <a:t>‹#›</a:t>
            </a:fld>
            <a:endParaRPr lang="en-US" sz="700" dirty="0">
              <a:solidFill>
                <a:schemeClr val="bg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958005" y="9486380"/>
            <a:ext cx="527134" cy="129254"/>
            <a:chOff x="5137" y="4139"/>
            <a:chExt cx="335" cy="75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53178" y="9496253"/>
            <a:ext cx="2945659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2015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879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73038" indent="-173038" algn="l" defTabSz="914400" rtl="0" eaLnBrk="1" latinLnBrk="0" hangingPunct="1">
      <a:lnSpc>
        <a:spcPct val="95000"/>
      </a:lnSpc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41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1112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lnSpc>
        <a:spcPct val="85000"/>
      </a:lnSpc>
      <a:spcBef>
        <a:spcPts val="1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2015 Teradata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DE6D21-B8FB-469F-86EB-E83FFD283919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© 2015 Teradata</a:t>
            </a:r>
            <a:endParaRPr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6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 Teradata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2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45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870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09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236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69498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5087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40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Alternat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54507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Tab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800600" y="1809468"/>
            <a:ext cx="3886200" cy="4517136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800600" y="1033272"/>
            <a:ext cx="38862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800600" y="265176"/>
            <a:ext cx="3886200" cy="7017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9060" y="6522720"/>
            <a:ext cx="236220" cy="236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4340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87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7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800600" y="1497096"/>
            <a:ext cx="3886200" cy="46499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96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351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800600" y="1487488"/>
            <a:ext cx="3886200" cy="46593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157"/>
            <a:ext cx="3886200" cy="4659923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246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 bwMode="gray">
          <a:xfrm>
            <a:off x="33528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6248400" y="1489805"/>
            <a:ext cx="2438400" cy="46645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0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Lef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258796" y="1490511"/>
            <a:ext cx="2438400" cy="470247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90511"/>
            <a:ext cx="5334000" cy="470455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41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igh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57200" y="1491068"/>
            <a:ext cx="2438400" cy="4698595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 bwMode="gray">
          <a:xfrm>
            <a:off x="3352800" y="1491068"/>
            <a:ext cx="5334000" cy="469796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705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5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69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777240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2209800"/>
            <a:ext cx="4878730" cy="4114800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76200"/>
            <a:ext cx="1371600" cy="62484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Case Study Logo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03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_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08070" y="164592"/>
            <a:ext cx="5335930" cy="1143000"/>
          </a:xfrm>
          <a:solidFill>
            <a:srgbClr val="0079DB"/>
          </a:solidFill>
        </p:spPr>
        <p:txBody>
          <a:bodyPr wrap="square" lIns="228600" tIns="137160" rIns="457200" bIns="228600" anchor="b" anchorCtr="0">
            <a:noAutofit/>
          </a:bodyPr>
          <a:lstStyle>
            <a:lvl1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l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l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257550" cy="6858000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 bwMode="gray">
          <a:xfrm>
            <a:off x="3808070" y="1536192"/>
            <a:ext cx="4878730" cy="4791456"/>
          </a:xfrm>
        </p:spPr>
        <p:txBody>
          <a:bodyPr>
            <a:normAutofit/>
          </a:bodyPr>
          <a:lstStyle>
            <a:lvl1pPr>
              <a:defRPr sz="1800"/>
            </a:lvl1pPr>
            <a:lvl2pPr marL="515938" indent="-230188">
              <a:defRPr sz="1600"/>
            </a:lvl2pPr>
            <a:lvl3pPr marL="742950" indent="-227013">
              <a:defRPr sz="14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504566" y="6591604"/>
            <a:ext cx="1733709" cy="141581"/>
          </a:xfrm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3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0" y="3196340"/>
            <a:ext cx="9144000" cy="465320"/>
          </a:xfrm>
          <a:solidFill>
            <a:schemeClr val="bg1"/>
          </a:solidFill>
        </p:spPr>
        <p:txBody>
          <a:bodyPr lIns="457200" tIns="45720" rIns="457200" bIns="45720" anchor="ctr" anchorCtr="1">
            <a:spAutoFit/>
          </a:bodyPr>
          <a:lstStyle>
            <a:lvl1pPr marL="0" indent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42900" indent="-34290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accent1"/>
                </a:solidFill>
              </a:defRPr>
            </a:lvl2pPr>
            <a:lvl3pPr marL="285750" indent="-28575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accent1"/>
                </a:solidFill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53418" y="6556248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/>
                </a:solidFill>
              </a:rPr>
              <a:pPr algn="r"/>
              <a:t>‹#›</a:t>
            </a:fld>
            <a:endParaRPr lang="en-US" sz="850" dirty="0">
              <a:solidFill>
                <a:schemeClr val="bg2"/>
              </a:solidFill>
            </a:endParaRP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42535" y="6591604"/>
            <a:ext cx="2658930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653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gray">
          <a:xfrm>
            <a:off x="2742406" y="3015457"/>
            <a:ext cx="3659188" cy="827087"/>
            <a:chOff x="1728" y="1805"/>
            <a:chExt cx="2305" cy="521"/>
          </a:xfrm>
          <a:solidFill>
            <a:schemeClr val="accent1"/>
          </a:solidFill>
        </p:grpSpPr>
        <p:sp>
          <p:nvSpPr>
            <p:cNvPr id="6" name="Freeform 5"/>
            <p:cNvSpPr>
              <a:spLocks noEditPoints="1"/>
            </p:cNvSpPr>
            <p:nvPr userDrawn="1"/>
          </p:nvSpPr>
          <p:spPr bwMode="gray">
            <a:xfrm>
              <a:off x="1728" y="1805"/>
              <a:ext cx="2231" cy="521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gray">
            <a:xfrm>
              <a:off x="3974" y="2210"/>
              <a:ext cx="59" cy="5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177464" y="6575539"/>
            <a:ext cx="10900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700" smtClean="0">
                <a:solidFill>
                  <a:schemeClr val="bg2">
                    <a:lumMod val="75000"/>
                  </a:schemeClr>
                </a:solidFill>
              </a:rPr>
              <a:pPr algn="r"/>
              <a:t>‹#›</a:t>
            </a:fld>
            <a:endParaRPr lang="en-US" sz="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793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5381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669088"/>
            <a:ext cx="2895600" cy="233362"/>
          </a:xfrm>
        </p:spPr>
        <p:txBody>
          <a:bodyPr/>
          <a:lstStyle>
            <a:lvl1pPr>
              <a:defRPr>
                <a:solidFill>
                  <a:srgbClr val="3C3C3B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19050" y="6646863"/>
            <a:ext cx="1284288" cy="238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C3C3B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75231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487741"/>
            <a:ext cx="8229600" cy="46767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 marL="515938" indent="-230188">
              <a:defRPr sz="1600">
                <a:solidFill>
                  <a:schemeClr val="tx1"/>
                </a:solidFill>
              </a:defRPr>
            </a:lvl2pPr>
            <a:lvl3pPr marL="742950" indent="-227013">
              <a:defRPr sz="14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7200" y="937874"/>
            <a:ext cx="8229600" cy="470898"/>
          </a:xfrm>
        </p:spPr>
        <p:txBody>
          <a:bodyPr wrap="square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457200" y="171450"/>
            <a:ext cx="8229600" cy="701731"/>
          </a:xfrm>
          <a:prstGeom prst="rect">
            <a:avLst/>
          </a:prstGeom>
        </p:spPr>
        <p:txBody>
          <a:bodyPr anchor="b" anchorCtr="0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© 2014 Teradata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297994" y="6591604"/>
            <a:ext cx="2548012" cy="141581"/>
          </a:xfrm>
        </p:spPr>
        <p:txBody>
          <a:bodyPr wrap="square">
            <a:noAutofit/>
          </a:bodyPr>
          <a:lstStyle>
            <a:lvl1pPr marL="0" indent="0" algn="ctr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7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600">
                <a:solidFill>
                  <a:schemeClr val="accent2"/>
                </a:solidFill>
              </a:defRPr>
            </a:lvl2pPr>
            <a:lvl3pPr>
              <a:buFontTx/>
              <a:buNone/>
              <a:defRPr sz="1600">
                <a:solidFill>
                  <a:schemeClr val="accent2"/>
                </a:solidFill>
              </a:defRPr>
            </a:lvl3pPr>
            <a:lvl4pPr>
              <a:buFontTx/>
              <a:buNone/>
              <a:defRPr sz="1600">
                <a:solidFill>
                  <a:schemeClr val="accent2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#Insert Hashtag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35700" y="6375399"/>
            <a:ext cx="1371600" cy="36576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9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Insert Partner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55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lternate Title Slide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397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41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Alternate Title Slide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7084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83923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23313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Alternate 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2625705"/>
            <a:ext cx="9144000" cy="1606594"/>
          </a:xfrm>
          <a:solidFill>
            <a:schemeClr val="accent1">
              <a:alpha val="80000"/>
            </a:schemeClr>
          </a:solidFill>
        </p:spPr>
        <p:txBody>
          <a:bodyPr lIns="457200" tIns="137160" rIns="457200" bIns="137160" anchor="ctr" anchorCtr="1">
            <a:spAutoFit/>
          </a:bodyPr>
          <a:lstStyle>
            <a:lvl1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2400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457200" y="0"/>
            <a:ext cx="2438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994117" y="305466"/>
            <a:ext cx="1362335" cy="305001"/>
            <a:chOff x="5137" y="4139"/>
            <a:chExt cx="335" cy="75"/>
          </a:xfrm>
          <a:solidFill>
            <a:schemeClr val="bg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5137" y="4139"/>
              <a:ext cx="324" cy="75"/>
            </a:xfrm>
            <a:custGeom>
              <a:avLst/>
              <a:gdLst>
                <a:gd name="T0" fmla="*/ 660 w 3745"/>
                <a:gd name="T1" fmla="*/ 0 h 863"/>
                <a:gd name="T2" fmla="*/ 0 w 3745"/>
                <a:gd name="T3" fmla="*/ 73 h 863"/>
                <a:gd name="T4" fmla="*/ 292 w 3745"/>
                <a:gd name="T5" fmla="*/ 804 h 863"/>
                <a:gd name="T6" fmla="*/ 399 w 3745"/>
                <a:gd name="T7" fmla="*/ 863 h 863"/>
                <a:gd name="T8" fmla="*/ 637 w 3745"/>
                <a:gd name="T9" fmla="*/ 73 h 863"/>
                <a:gd name="T10" fmla="*/ 660 w 3745"/>
                <a:gd name="T11" fmla="*/ 0 h 863"/>
                <a:gd name="T12" fmla="*/ 2673 w 3745"/>
                <a:gd name="T13" fmla="*/ 181 h 863"/>
                <a:gd name="T14" fmla="*/ 2408 w 3745"/>
                <a:gd name="T15" fmla="*/ 768 h 863"/>
                <a:gd name="T16" fmla="*/ 2522 w 3745"/>
                <a:gd name="T17" fmla="*/ 729 h 863"/>
                <a:gd name="T18" fmla="*/ 2698 w 3745"/>
                <a:gd name="T19" fmla="*/ 596 h 863"/>
                <a:gd name="T20" fmla="*/ 2590 w 3745"/>
                <a:gd name="T21" fmla="*/ 533 h 863"/>
                <a:gd name="T22" fmla="*/ 2812 w 3745"/>
                <a:gd name="T23" fmla="*/ 729 h 863"/>
                <a:gd name="T24" fmla="*/ 2941 w 3745"/>
                <a:gd name="T25" fmla="*/ 768 h 863"/>
                <a:gd name="T26" fmla="*/ 2673 w 3745"/>
                <a:gd name="T27" fmla="*/ 181 h 863"/>
                <a:gd name="T28" fmla="*/ 3529 w 3745"/>
                <a:gd name="T29" fmla="*/ 203 h 863"/>
                <a:gd name="T30" fmla="*/ 3425 w 3745"/>
                <a:gd name="T31" fmla="*/ 203 h 863"/>
                <a:gd name="T32" fmla="*/ 3252 w 3745"/>
                <a:gd name="T33" fmla="*/ 768 h 863"/>
                <a:gd name="T34" fmla="*/ 3374 w 3745"/>
                <a:gd name="T35" fmla="*/ 596 h 863"/>
                <a:gd name="T36" fmla="*/ 3483 w 3745"/>
                <a:gd name="T37" fmla="*/ 533 h 863"/>
                <a:gd name="T38" fmla="*/ 3473 w 3745"/>
                <a:gd name="T39" fmla="*/ 310 h 863"/>
                <a:gd name="T40" fmla="*/ 3695 w 3745"/>
                <a:gd name="T41" fmla="*/ 768 h 863"/>
                <a:gd name="T42" fmla="*/ 3529 w 3745"/>
                <a:gd name="T43" fmla="*/ 203 h 863"/>
                <a:gd name="T44" fmla="*/ 1655 w 3745"/>
                <a:gd name="T45" fmla="*/ 181 h 863"/>
                <a:gd name="T46" fmla="*/ 1603 w 3745"/>
                <a:gd name="T47" fmla="*/ 203 h 863"/>
                <a:gd name="T48" fmla="*/ 1247 w 3745"/>
                <a:gd name="T49" fmla="*/ 515 h 863"/>
                <a:gd name="T50" fmla="*/ 1374 w 3745"/>
                <a:gd name="T51" fmla="*/ 336 h 863"/>
                <a:gd name="T52" fmla="*/ 969 w 3745"/>
                <a:gd name="T53" fmla="*/ 189 h 863"/>
                <a:gd name="T54" fmla="*/ 737 w 3745"/>
                <a:gd name="T55" fmla="*/ 704 h 863"/>
                <a:gd name="T56" fmla="*/ 625 w 3745"/>
                <a:gd name="T57" fmla="*/ 488 h 863"/>
                <a:gd name="T58" fmla="*/ 816 w 3745"/>
                <a:gd name="T59" fmla="*/ 424 h 863"/>
                <a:gd name="T60" fmla="*/ 625 w 3745"/>
                <a:gd name="T61" fmla="*/ 253 h 863"/>
                <a:gd name="T62" fmla="*/ 897 w 3745"/>
                <a:gd name="T63" fmla="*/ 189 h 863"/>
                <a:gd name="T64" fmla="*/ 520 w 3745"/>
                <a:gd name="T65" fmla="*/ 590 h 863"/>
                <a:gd name="T66" fmla="*/ 1074 w 3745"/>
                <a:gd name="T67" fmla="*/ 766 h 863"/>
                <a:gd name="T68" fmla="*/ 1149 w 3745"/>
                <a:gd name="T69" fmla="*/ 253 h 863"/>
                <a:gd name="T70" fmla="*/ 1271 w 3745"/>
                <a:gd name="T71" fmla="*/ 387 h 863"/>
                <a:gd name="T72" fmla="*/ 1110 w 3745"/>
                <a:gd name="T73" fmla="*/ 461 h 863"/>
                <a:gd name="T74" fmla="*/ 1338 w 3745"/>
                <a:gd name="T75" fmla="*/ 768 h 863"/>
                <a:gd name="T76" fmla="*/ 1505 w 3745"/>
                <a:gd name="T77" fmla="*/ 729 h 863"/>
                <a:gd name="T78" fmla="*/ 1680 w 3745"/>
                <a:gd name="T79" fmla="*/ 596 h 863"/>
                <a:gd name="T80" fmla="*/ 1573 w 3745"/>
                <a:gd name="T81" fmla="*/ 533 h 863"/>
                <a:gd name="T82" fmla="*/ 1795 w 3745"/>
                <a:gd name="T83" fmla="*/ 729 h 863"/>
                <a:gd name="T84" fmla="*/ 1923 w 3745"/>
                <a:gd name="T85" fmla="*/ 768 h 863"/>
                <a:gd name="T86" fmla="*/ 1655 w 3745"/>
                <a:gd name="T87" fmla="*/ 181 h 863"/>
                <a:gd name="T88" fmla="*/ 2304 w 3745"/>
                <a:gd name="T89" fmla="*/ 530 h 863"/>
                <a:gd name="T90" fmla="*/ 2068 w 3745"/>
                <a:gd name="T91" fmla="*/ 704 h 863"/>
                <a:gd name="T92" fmla="*/ 2159 w 3745"/>
                <a:gd name="T93" fmla="*/ 253 h 863"/>
                <a:gd name="T94" fmla="*/ 2304 w 3745"/>
                <a:gd name="T95" fmla="*/ 530 h 863"/>
                <a:gd name="T96" fmla="*/ 2409 w 3745"/>
                <a:gd name="T97" fmla="*/ 432 h 863"/>
                <a:gd name="T98" fmla="*/ 2159 w 3745"/>
                <a:gd name="T99" fmla="*/ 189 h 863"/>
                <a:gd name="T100" fmla="*/ 1963 w 3745"/>
                <a:gd name="T101" fmla="*/ 709 h 863"/>
                <a:gd name="T102" fmla="*/ 2159 w 3745"/>
                <a:gd name="T103" fmla="*/ 768 h 863"/>
                <a:gd name="T104" fmla="*/ 2409 w 3745"/>
                <a:gd name="T105" fmla="*/ 530 h 863"/>
                <a:gd name="T106" fmla="*/ 2409 w 3745"/>
                <a:gd name="T107" fmla="*/ 432 h 863"/>
                <a:gd name="T108" fmla="*/ 3332 w 3745"/>
                <a:gd name="T109" fmla="*/ 190 h 863"/>
                <a:gd name="T110" fmla="*/ 2831 w 3745"/>
                <a:gd name="T111" fmla="*/ 254 h 863"/>
                <a:gd name="T112" fmla="*/ 3028 w 3745"/>
                <a:gd name="T113" fmla="*/ 710 h 863"/>
                <a:gd name="T114" fmla="*/ 3135 w 3745"/>
                <a:gd name="T115" fmla="*/ 768 h 863"/>
                <a:gd name="T116" fmla="*/ 3313 w 3745"/>
                <a:gd name="T117" fmla="*/ 254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45" h="863">
                  <a:moveTo>
                    <a:pt x="660" y="0"/>
                  </a:moveTo>
                  <a:lnTo>
                    <a:pt x="660" y="0"/>
                  </a:lnTo>
                  <a:lnTo>
                    <a:pt x="22" y="0"/>
                  </a:lnTo>
                  <a:lnTo>
                    <a:pt x="0" y="73"/>
                  </a:lnTo>
                  <a:lnTo>
                    <a:pt x="292" y="73"/>
                  </a:lnTo>
                  <a:lnTo>
                    <a:pt x="292" y="804"/>
                  </a:lnTo>
                  <a:cubicBezTo>
                    <a:pt x="292" y="843"/>
                    <a:pt x="316" y="863"/>
                    <a:pt x="360" y="863"/>
                  </a:cubicBezTo>
                  <a:lnTo>
                    <a:pt x="399" y="863"/>
                  </a:lnTo>
                  <a:lnTo>
                    <a:pt x="399" y="73"/>
                  </a:lnTo>
                  <a:lnTo>
                    <a:pt x="637" y="73"/>
                  </a:lnTo>
                  <a:lnTo>
                    <a:pt x="660" y="0"/>
                  </a:lnTo>
                  <a:lnTo>
                    <a:pt x="660" y="0"/>
                  </a:lnTo>
                  <a:close/>
                  <a:moveTo>
                    <a:pt x="2673" y="181"/>
                  </a:moveTo>
                  <a:lnTo>
                    <a:pt x="2673" y="181"/>
                  </a:lnTo>
                  <a:cubicBezTo>
                    <a:pt x="2647" y="181"/>
                    <a:pt x="2626" y="190"/>
                    <a:pt x="2621" y="203"/>
                  </a:cubicBezTo>
                  <a:lnTo>
                    <a:pt x="2408" y="768"/>
                  </a:lnTo>
                  <a:lnTo>
                    <a:pt x="2448" y="768"/>
                  </a:lnTo>
                  <a:cubicBezTo>
                    <a:pt x="2491" y="768"/>
                    <a:pt x="2509" y="764"/>
                    <a:pt x="2522" y="729"/>
                  </a:cubicBezTo>
                  <a:lnTo>
                    <a:pt x="2570" y="596"/>
                  </a:lnTo>
                  <a:lnTo>
                    <a:pt x="2698" y="596"/>
                  </a:lnTo>
                  <a:lnTo>
                    <a:pt x="2679" y="533"/>
                  </a:lnTo>
                  <a:lnTo>
                    <a:pt x="2590" y="533"/>
                  </a:lnTo>
                  <a:lnTo>
                    <a:pt x="2669" y="310"/>
                  </a:lnTo>
                  <a:lnTo>
                    <a:pt x="2812" y="729"/>
                  </a:lnTo>
                  <a:cubicBezTo>
                    <a:pt x="2824" y="764"/>
                    <a:pt x="2845" y="768"/>
                    <a:pt x="2891" y="768"/>
                  </a:cubicBezTo>
                  <a:lnTo>
                    <a:pt x="2941" y="768"/>
                  </a:lnTo>
                  <a:lnTo>
                    <a:pt x="2725" y="203"/>
                  </a:lnTo>
                  <a:cubicBezTo>
                    <a:pt x="2720" y="190"/>
                    <a:pt x="2697" y="181"/>
                    <a:pt x="2673" y="181"/>
                  </a:cubicBezTo>
                  <a:close/>
                  <a:moveTo>
                    <a:pt x="3529" y="203"/>
                  </a:moveTo>
                  <a:lnTo>
                    <a:pt x="3529" y="203"/>
                  </a:lnTo>
                  <a:cubicBezTo>
                    <a:pt x="3524" y="190"/>
                    <a:pt x="3501" y="181"/>
                    <a:pt x="3477" y="181"/>
                  </a:cubicBezTo>
                  <a:cubicBezTo>
                    <a:pt x="3451" y="181"/>
                    <a:pt x="3430" y="190"/>
                    <a:pt x="3425" y="203"/>
                  </a:cubicBezTo>
                  <a:lnTo>
                    <a:pt x="3212" y="768"/>
                  </a:lnTo>
                  <a:lnTo>
                    <a:pt x="3252" y="768"/>
                  </a:lnTo>
                  <a:cubicBezTo>
                    <a:pt x="3294" y="768"/>
                    <a:pt x="3313" y="764"/>
                    <a:pt x="3326" y="729"/>
                  </a:cubicBezTo>
                  <a:lnTo>
                    <a:pt x="3374" y="596"/>
                  </a:lnTo>
                  <a:lnTo>
                    <a:pt x="3502" y="596"/>
                  </a:lnTo>
                  <a:lnTo>
                    <a:pt x="3483" y="533"/>
                  </a:lnTo>
                  <a:lnTo>
                    <a:pt x="3394" y="533"/>
                  </a:lnTo>
                  <a:lnTo>
                    <a:pt x="3473" y="310"/>
                  </a:lnTo>
                  <a:lnTo>
                    <a:pt x="3616" y="729"/>
                  </a:lnTo>
                  <a:cubicBezTo>
                    <a:pt x="3628" y="764"/>
                    <a:pt x="3649" y="768"/>
                    <a:pt x="3695" y="768"/>
                  </a:cubicBezTo>
                  <a:lnTo>
                    <a:pt x="3745" y="768"/>
                  </a:lnTo>
                  <a:lnTo>
                    <a:pt x="3529" y="203"/>
                  </a:lnTo>
                  <a:lnTo>
                    <a:pt x="3529" y="203"/>
                  </a:lnTo>
                  <a:close/>
                  <a:moveTo>
                    <a:pt x="1655" y="181"/>
                  </a:moveTo>
                  <a:lnTo>
                    <a:pt x="1655" y="181"/>
                  </a:lnTo>
                  <a:cubicBezTo>
                    <a:pt x="1630" y="181"/>
                    <a:pt x="1608" y="190"/>
                    <a:pt x="1603" y="203"/>
                  </a:cubicBezTo>
                  <a:lnTo>
                    <a:pt x="1399" y="746"/>
                  </a:lnTo>
                  <a:lnTo>
                    <a:pt x="1247" y="515"/>
                  </a:lnTo>
                  <a:cubicBezTo>
                    <a:pt x="1327" y="501"/>
                    <a:pt x="1374" y="459"/>
                    <a:pt x="1374" y="387"/>
                  </a:cubicBezTo>
                  <a:lnTo>
                    <a:pt x="1374" y="336"/>
                  </a:lnTo>
                  <a:cubicBezTo>
                    <a:pt x="1374" y="232"/>
                    <a:pt x="1277" y="189"/>
                    <a:pt x="1149" y="189"/>
                  </a:cubicBezTo>
                  <a:lnTo>
                    <a:pt x="969" y="189"/>
                  </a:lnTo>
                  <a:lnTo>
                    <a:pt x="969" y="704"/>
                  </a:lnTo>
                  <a:lnTo>
                    <a:pt x="737" y="704"/>
                  </a:lnTo>
                  <a:cubicBezTo>
                    <a:pt x="646" y="704"/>
                    <a:pt x="625" y="684"/>
                    <a:pt x="625" y="590"/>
                  </a:cubicBezTo>
                  <a:lnTo>
                    <a:pt x="625" y="488"/>
                  </a:lnTo>
                  <a:lnTo>
                    <a:pt x="797" y="488"/>
                  </a:lnTo>
                  <a:lnTo>
                    <a:pt x="816" y="424"/>
                  </a:lnTo>
                  <a:lnTo>
                    <a:pt x="625" y="424"/>
                  </a:lnTo>
                  <a:lnTo>
                    <a:pt x="625" y="253"/>
                  </a:lnTo>
                  <a:lnTo>
                    <a:pt x="878" y="253"/>
                  </a:lnTo>
                  <a:lnTo>
                    <a:pt x="897" y="189"/>
                  </a:lnTo>
                  <a:lnTo>
                    <a:pt x="520" y="189"/>
                  </a:lnTo>
                  <a:lnTo>
                    <a:pt x="520" y="590"/>
                  </a:lnTo>
                  <a:cubicBezTo>
                    <a:pt x="520" y="724"/>
                    <a:pt x="552" y="768"/>
                    <a:pt x="735" y="768"/>
                  </a:cubicBezTo>
                  <a:lnTo>
                    <a:pt x="1074" y="766"/>
                  </a:lnTo>
                  <a:lnTo>
                    <a:pt x="1074" y="253"/>
                  </a:lnTo>
                  <a:lnTo>
                    <a:pt x="1149" y="253"/>
                  </a:lnTo>
                  <a:cubicBezTo>
                    <a:pt x="1230" y="253"/>
                    <a:pt x="1271" y="282"/>
                    <a:pt x="1271" y="337"/>
                  </a:cubicBezTo>
                  <a:lnTo>
                    <a:pt x="1271" y="387"/>
                  </a:lnTo>
                  <a:cubicBezTo>
                    <a:pt x="1271" y="443"/>
                    <a:pt x="1220" y="461"/>
                    <a:pt x="1157" y="461"/>
                  </a:cubicBezTo>
                  <a:lnTo>
                    <a:pt x="1110" y="461"/>
                  </a:lnTo>
                  <a:lnTo>
                    <a:pt x="1269" y="733"/>
                  </a:lnTo>
                  <a:cubicBezTo>
                    <a:pt x="1287" y="765"/>
                    <a:pt x="1296" y="768"/>
                    <a:pt x="1338" y="768"/>
                  </a:cubicBezTo>
                  <a:lnTo>
                    <a:pt x="1430" y="768"/>
                  </a:lnTo>
                  <a:cubicBezTo>
                    <a:pt x="1473" y="768"/>
                    <a:pt x="1492" y="764"/>
                    <a:pt x="1505" y="729"/>
                  </a:cubicBezTo>
                  <a:lnTo>
                    <a:pt x="1552" y="596"/>
                  </a:lnTo>
                  <a:lnTo>
                    <a:pt x="1680" y="596"/>
                  </a:lnTo>
                  <a:lnTo>
                    <a:pt x="1661" y="533"/>
                  </a:lnTo>
                  <a:lnTo>
                    <a:pt x="1573" y="533"/>
                  </a:lnTo>
                  <a:lnTo>
                    <a:pt x="1652" y="310"/>
                  </a:lnTo>
                  <a:lnTo>
                    <a:pt x="1795" y="729"/>
                  </a:lnTo>
                  <a:cubicBezTo>
                    <a:pt x="1807" y="764"/>
                    <a:pt x="1827" y="768"/>
                    <a:pt x="1873" y="768"/>
                  </a:cubicBezTo>
                  <a:lnTo>
                    <a:pt x="1923" y="768"/>
                  </a:lnTo>
                  <a:lnTo>
                    <a:pt x="1707" y="203"/>
                  </a:lnTo>
                  <a:cubicBezTo>
                    <a:pt x="1702" y="190"/>
                    <a:pt x="1679" y="181"/>
                    <a:pt x="1655" y="181"/>
                  </a:cubicBezTo>
                  <a:close/>
                  <a:moveTo>
                    <a:pt x="2304" y="530"/>
                  </a:moveTo>
                  <a:lnTo>
                    <a:pt x="2304" y="530"/>
                  </a:lnTo>
                  <a:cubicBezTo>
                    <a:pt x="2304" y="647"/>
                    <a:pt x="2266" y="704"/>
                    <a:pt x="2162" y="704"/>
                  </a:cubicBezTo>
                  <a:lnTo>
                    <a:pt x="2068" y="704"/>
                  </a:lnTo>
                  <a:lnTo>
                    <a:pt x="2068" y="253"/>
                  </a:lnTo>
                  <a:lnTo>
                    <a:pt x="2159" y="253"/>
                  </a:lnTo>
                  <a:cubicBezTo>
                    <a:pt x="2266" y="253"/>
                    <a:pt x="2304" y="316"/>
                    <a:pt x="2304" y="433"/>
                  </a:cubicBezTo>
                  <a:lnTo>
                    <a:pt x="2304" y="530"/>
                  </a:lnTo>
                  <a:lnTo>
                    <a:pt x="2304" y="530"/>
                  </a:lnTo>
                  <a:close/>
                  <a:moveTo>
                    <a:pt x="2409" y="432"/>
                  </a:moveTo>
                  <a:lnTo>
                    <a:pt x="2409" y="432"/>
                  </a:lnTo>
                  <a:cubicBezTo>
                    <a:pt x="2409" y="270"/>
                    <a:pt x="2326" y="189"/>
                    <a:pt x="2159" y="189"/>
                  </a:cubicBezTo>
                  <a:lnTo>
                    <a:pt x="1963" y="189"/>
                  </a:lnTo>
                  <a:lnTo>
                    <a:pt x="1963" y="709"/>
                  </a:lnTo>
                  <a:cubicBezTo>
                    <a:pt x="1963" y="748"/>
                    <a:pt x="1984" y="768"/>
                    <a:pt x="2029" y="768"/>
                  </a:cubicBezTo>
                  <a:lnTo>
                    <a:pt x="2159" y="768"/>
                  </a:lnTo>
                  <a:lnTo>
                    <a:pt x="2180" y="767"/>
                  </a:lnTo>
                  <a:cubicBezTo>
                    <a:pt x="2337" y="761"/>
                    <a:pt x="2409" y="693"/>
                    <a:pt x="2409" y="530"/>
                  </a:cubicBezTo>
                  <a:lnTo>
                    <a:pt x="2409" y="432"/>
                  </a:lnTo>
                  <a:lnTo>
                    <a:pt x="2409" y="432"/>
                  </a:lnTo>
                  <a:close/>
                  <a:moveTo>
                    <a:pt x="3332" y="190"/>
                  </a:moveTo>
                  <a:lnTo>
                    <a:pt x="3332" y="190"/>
                  </a:lnTo>
                  <a:lnTo>
                    <a:pt x="2851" y="190"/>
                  </a:lnTo>
                  <a:lnTo>
                    <a:pt x="2831" y="254"/>
                  </a:lnTo>
                  <a:lnTo>
                    <a:pt x="3028" y="254"/>
                  </a:lnTo>
                  <a:lnTo>
                    <a:pt x="3028" y="710"/>
                  </a:lnTo>
                  <a:cubicBezTo>
                    <a:pt x="3028" y="749"/>
                    <a:pt x="3052" y="768"/>
                    <a:pt x="3096" y="768"/>
                  </a:cubicBezTo>
                  <a:lnTo>
                    <a:pt x="3135" y="768"/>
                  </a:lnTo>
                  <a:lnTo>
                    <a:pt x="3135" y="254"/>
                  </a:lnTo>
                  <a:lnTo>
                    <a:pt x="3313" y="254"/>
                  </a:lnTo>
                  <a:lnTo>
                    <a:pt x="3332" y="1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5464" y="4197"/>
              <a:ext cx="8" cy="9"/>
            </a:xfrm>
            <a:custGeom>
              <a:avLst/>
              <a:gdLst>
                <a:gd name="T0" fmla="*/ 59 w 99"/>
                <a:gd name="T1" fmla="*/ 30 h 98"/>
                <a:gd name="T2" fmla="*/ 59 w 99"/>
                <a:gd name="T3" fmla="*/ 30 h 98"/>
                <a:gd name="T4" fmla="*/ 47 w 99"/>
                <a:gd name="T5" fmla="*/ 28 h 98"/>
                <a:gd name="T6" fmla="*/ 39 w 99"/>
                <a:gd name="T7" fmla="*/ 28 h 98"/>
                <a:gd name="T8" fmla="*/ 39 w 99"/>
                <a:gd name="T9" fmla="*/ 48 h 98"/>
                <a:gd name="T10" fmla="*/ 48 w 99"/>
                <a:gd name="T11" fmla="*/ 48 h 98"/>
                <a:gd name="T12" fmla="*/ 57 w 99"/>
                <a:gd name="T13" fmla="*/ 46 h 98"/>
                <a:gd name="T14" fmla="*/ 63 w 99"/>
                <a:gd name="T15" fmla="*/ 38 h 98"/>
                <a:gd name="T16" fmla="*/ 59 w 99"/>
                <a:gd name="T17" fmla="*/ 30 h 98"/>
                <a:gd name="T18" fmla="*/ 49 w 99"/>
                <a:gd name="T19" fmla="*/ 22 h 98"/>
                <a:gd name="T20" fmla="*/ 49 w 99"/>
                <a:gd name="T21" fmla="*/ 22 h 98"/>
                <a:gd name="T22" fmla="*/ 63 w 99"/>
                <a:gd name="T23" fmla="*/ 23 h 98"/>
                <a:gd name="T24" fmla="*/ 72 w 99"/>
                <a:gd name="T25" fmla="*/ 37 h 98"/>
                <a:gd name="T26" fmla="*/ 66 w 99"/>
                <a:gd name="T27" fmla="*/ 48 h 98"/>
                <a:gd name="T28" fmla="*/ 59 w 99"/>
                <a:gd name="T29" fmla="*/ 51 h 98"/>
                <a:gd name="T30" fmla="*/ 68 w 99"/>
                <a:gd name="T31" fmla="*/ 56 h 98"/>
                <a:gd name="T32" fmla="*/ 71 w 99"/>
                <a:gd name="T33" fmla="*/ 64 h 98"/>
                <a:gd name="T34" fmla="*/ 71 w 99"/>
                <a:gd name="T35" fmla="*/ 68 h 98"/>
                <a:gd name="T36" fmla="*/ 71 w 99"/>
                <a:gd name="T37" fmla="*/ 72 h 98"/>
                <a:gd name="T38" fmla="*/ 72 w 99"/>
                <a:gd name="T39" fmla="*/ 75 h 98"/>
                <a:gd name="T40" fmla="*/ 72 w 99"/>
                <a:gd name="T41" fmla="*/ 76 h 98"/>
                <a:gd name="T42" fmla="*/ 63 w 99"/>
                <a:gd name="T43" fmla="*/ 76 h 98"/>
                <a:gd name="T44" fmla="*/ 63 w 99"/>
                <a:gd name="T45" fmla="*/ 75 h 98"/>
                <a:gd name="T46" fmla="*/ 63 w 99"/>
                <a:gd name="T47" fmla="*/ 75 h 98"/>
                <a:gd name="T48" fmla="*/ 62 w 99"/>
                <a:gd name="T49" fmla="*/ 73 h 98"/>
                <a:gd name="T50" fmla="*/ 62 w 99"/>
                <a:gd name="T51" fmla="*/ 69 h 98"/>
                <a:gd name="T52" fmla="*/ 57 w 99"/>
                <a:gd name="T53" fmla="*/ 56 h 98"/>
                <a:gd name="T54" fmla="*/ 47 w 99"/>
                <a:gd name="T55" fmla="*/ 54 h 98"/>
                <a:gd name="T56" fmla="*/ 39 w 99"/>
                <a:gd name="T57" fmla="*/ 54 h 98"/>
                <a:gd name="T58" fmla="*/ 39 w 99"/>
                <a:gd name="T59" fmla="*/ 76 h 98"/>
                <a:gd name="T60" fmla="*/ 30 w 99"/>
                <a:gd name="T61" fmla="*/ 76 h 98"/>
                <a:gd name="T62" fmla="*/ 30 w 99"/>
                <a:gd name="T63" fmla="*/ 22 h 98"/>
                <a:gd name="T64" fmla="*/ 49 w 99"/>
                <a:gd name="T65" fmla="*/ 22 h 98"/>
                <a:gd name="T66" fmla="*/ 49 w 99"/>
                <a:gd name="T67" fmla="*/ 22 h 98"/>
                <a:gd name="T68" fmla="*/ 20 w 99"/>
                <a:gd name="T69" fmla="*/ 19 h 98"/>
                <a:gd name="T70" fmla="*/ 20 w 99"/>
                <a:gd name="T71" fmla="*/ 19 h 98"/>
                <a:gd name="T72" fmla="*/ 7 w 99"/>
                <a:gd name="T73" fmla="*/ 49 h 98"/>
                <a:gd name="T74" fmla="*/ 20 w 99"/>
                <a:gd name="T75" fmla="*/ 79 h 98"/>
                <a:gd name="T76" fmla="*/ 50 w 99"/>
                <a:gd name="T77" fmla="*/ 92 h 98"/>
                <a:gd name="T78" fmla="*/ 80 w 99"/>
                <a:gd name="T79" fmla="*/ 79 h 98"/>
                <a:gd name="T80" fmla="*/ 92 w 99"/>
                <a:gd name="T81" fmla="*/ 49 h 98"/>
                <a:gd name="T82" fmla="*/ 80 w 99"/>
                <a:gd name="T83" fmla="*/ 19 h 98"/>
                <a:gd name="T84" fmla="*/ 50 w 99"/>
                <a:gd name="T85" fmla="*/ 6 h 98"/>
                <a:gd name="T86" fmla="*/ 20 w 99"/>
                <a:gd name="T87" fmla="*/ 19 h 98"/>
                <a:gd name="T88" fmla="*/ 85 w 99"/>
                <a:gd name="T89" fmla="*/ 84 h 98"/>
                <a:gd name="T90" fmla="*/ 85 w 99"/>
                <a:gd name="T91" fmla="*/ 84 h 98"/>
                <a:gd name="T92" fmla="*/ 50 w 99"/>
                <a:gd name="T93" fmla="*/ 98 h 98"/>
                <a:gd name="T94" fmla="*/ 15 w 99"/>
                <a:gd name="T95" fmla="*/ 84 h 98"/>
                <a:gd name="T96" fmla="*/ 0 w 99"/>
                <a:gd name="T97" fmla="*/ 49 h 98"/>
                <a:gd name="T98" fmla="*/ 15 w 99"/>
                <a:gd name="T99" fmla="*/ 14 h 98"/>
                <a:gd name="T100" fmla="*/ 50 w 99"/>
                <a:gd name="T101" fmla="*/ 0 h 98"/>
                <a:gd name="T102" fmla="*/ 85 w 99"/>
                <a:gd name="T103" fmla="*/ 14 h 98"/>
                <a:gd name="T104" fmla="*/ 99 w 99"/>
                <a:gd name="T105" fmla="*/ 49 h 98"/>
                <a:gd name="T106" fmla="*/ 85 w 99"/>
                <a:gd name="T10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9" h="98">
                  <a:moveTo>
                    <a:pt x="59" y="30"/>
                  </a:moveTo>
                  <a:lnTo>
                    <a:pt x="59" y="30"/>
                  </a:lnTo>
                  <a:cubicBezTo>
                    <a:pt x="57" y="29"/>
                    <a:pt x="53" y="28"/>
                    <a:pt x="47" y="28"/>
                  </a:cubicBezTo>
                  <a:lnTo>
                    <a:pt x="39" y="28"/>
                  </a:lnTo>
                  <a:lnTo>
                    <a:pt x="39" y="48"/>
                  </a:lnTo>
                  <a:lnTo>
                    <a:pt x="48" y="48"/>
                  </a:lnTo>
                  <a:cubicBezTo>
                    <a:pt x="52" y="48"/>
                    <a:pt x="55" y="47"/>
                    <a:pt x="57" y="46"/>
                  </a:cubicBezTo>
                  <a:cubicBezTo>
                    <a:pt x="61" y="45"/>
                    <a:pt x="63" y="42"/>
                    <a:pt x="63" y="38"/>
                  </a:cubicBezTo>
                  <a:cubicBezTo>
                    <a:pt x="63" y="34"/>
                    <a:pt x="61" y="31"/>
                    <a:pt x="59" y="30"/>
                  </a:cubicBezTo>
                  <a:close/>
                  <a:moveTo>
                    <a:pt x="49" y="22"/>
                  </a:moveTo>
                  <a:lnTo>
                    <a:pt x="49" y="22"/>
                  </a:lnTo>
                  <a:cubicBezTo>
                    <a:pt x="55" y="22"/>
                    <a:pt x="60" y="22"/>
                    <a:pt x="63" y="23"/>
                  </a:cubicBezTo>
                  <a:cubicBezTo>
                    <a:pt x="69" y="26"/>
                    <a:pt x="72" y="30"/>
                    <a:pt x="72" y="37"/>
                  </a:cubicBezTo>
                  <a:cubicBezTo>
                    <a:pt x="72" y="42"/>
                    <a:pt x="70" y="46"/>
                    <a:pt x="66" y="48"/>
                  </a:cubicBezTo>
                  <a:cubicBezTo>
                    <a:pt x="65" y="49"/>
                    <a:pt x="62" y="50"/>
                    <a:pt x="59" y="51"/>
                  </a:cubicBezTo>
                  <a:cubicBezTo>
                    <a:pt x="63" y="51"/>
                    <a:pt x="66" y="53"/>
                    <a:pt x="68" y="56"/>
                  </a:cubicBezTo>
                  <a:cubicBezTo>
                    <a:pt x="70" y="59"/>
                    <a:pt x="71" y="62"/>
                    <a:pt x="71" y="64"/>
                  </a:cubicBezTo>
                  <a:lnTo>
                    <a:pt x="71" y="68"/>
                  </a:lnTo>
                  <a:cubicBezTo>
                    <a:pt x="71" y="69"/>
                    <a:pt x="71" y="71"/>
                    <a:pt x="71" y="72"/>
                  </a:cubicBezTo>
                  <a:cubicBezTo>
                    <a:pt x="71" y="74"/>
                    <a:pt x="71" y="75"/>
                    <a:pt x="72" y="75"/>
                  </a:cubicBezTo>
                  <a:lnTo>
                    <a:pt x="72" y="76"/>
                  </a:lnTo>
                  <a:lnTo>
                    <a:pt x="63" y="76"/>
                  </a:lnTo>
                  <a:cubicBezTo>
                    <a:pt x="63" y="76"/>
                    <a:pt x="63" y="75"/>
                    <a:pt x="63" y="75"/>
                  </a:cubicBezTo>
                  <a:cubicBezTo>
                    <a:pt x="63" y="75"/>
                    <a:pt x="63" y="75"/>
                    <a:pt x="63" y="75"/>
                  </a:cubicBezTo>
                  <a:lnTo>
                    <a:pt x="62" y="73"/>
                  </a:lnTo>
                  <a:lnTo>
                    <a:pt x="62" y="69"/>
                  </a:lnTo>
                  <a:cubicBezTo>
                    <a:pt x="62" y="62"/>
                    <a:pt x="61" y="58"/>
                    <a:pt x="57" y="56"/>
                  </a:cubicBezTo>
                  <a:cubicBezTo>
                    <a:pt x="55" y="55"/>
                    <a:pt x="52" y="54"/>
                    <a:pt x="47" y="54"/>
                  </a:cubicBezTo>
                  <a:lnTo>
                    <a:pt x="39" y="54"/>
                  </a:lnTo>
                  <a:lnTo>
                    <a:pt x="39" y="76"/>
                  </a:lnTo>
                  <a:lnTo>
                    <a:pt x="30" y="76"/>
                  </a:lnTo>
                  <a:lnTo>
                    <a:pt x="30" y="22"/>
                  </a:lnTo>
                  <a:lnTo>
                    <a:pt x="49" y="22"/>
                  </a:lnTo>
                  <a:lnTo>
                    <a:pt x="49" y="22"/>
                  </a:lnTo>
                  <a:close/>
                  <a:moveTo>
                    <a:pt x="20" y="19"/>
                  </a:moveTo>
                  <a:lnTo>
                    <a:pt x="20" y="19"/>
                  </a:lnTo>
                  <a:cubicBezTo>
                    <a:pt x="11" y="27"/>
                    <a:pt x="7" y="37"/>
                    <a:pt x="7" y="49"/>
                  </a:cubicBezTo>
                  <a:cubicBezTo>
                    <a:pt x="7" y="61"/>
                    <a:pt x="11" y="71"/>
                    <a:pt x="20" y="79"/>
                  </a:cubicBezTo>
                  <a:cubicBezTo>
                    <a:pt x="28" y="87"/>
                    <a:pt x="38" y="92"/>
                    <a:pt x="50" y="92"/>
                  </a:cubicBezTo>
                  <a:cubicBezTo>
                    <a:pt x="61" y="92"/>
                    <a:pt x="71" y="87"/>
                    <a:pt x="80" y="79"/>
                  </a:cubicBezTo>
                  <a:cubicBezTo>
                    <a:pt x="88" y="71"/>
                    <a:pt x="92" y="61"/>
                    <a:pt x="92" y="49"/>
                  </a:cubicBezTo>
                  <a:cubicBezTo>
                    <a:pt x="92" y="37"/>
                    <a:pt x="88" y="27"/>
                    <a:pt x="80" y="19"/>
                  </a:cubicBezTo>
                  <a:cubicBezTo>
                    <a:pt x="71" y="10"/>
                    <a:pt x="61" y="6"/>
                    <a:pt x="50" y="6"/>
                  </a:cubicBezTo>
                  <a:cubicBezTo>
                    <a:pt x="38" y="6"/>
                    <a:pt x="28" y="10"/>
                    <a:pt x="20" y="19"/>
                  </a:cubicBezTo>
                  <a:close/>
                  <a:moveTo>
                    <a:pt x="85" y="84"/>
                  </a:moveTo>
                  <a:lnTo>
                    <a:pt x="85" y="84"/>
                  </a:lnTo>
                  <a:cubicBezTo>
                    <a:pt x="75" y="94"/>
                    <a:pt x="63" y="98"/>
                    <a:pt x="50" y="98"/>
                  </a:cubicBezTo>
                  <a:cubicBezTo>
                    <a:pt x="36" y="98"/>
                    <a:pt x="24" y="94"/>
                    <a:pt x="15" y="84"/>
                  </a:cubicBezTo>
                  <a:cubicBezTo>
                    <a:pt x="5" y="74"/>
                    <a:pt x="0" y="63"/>
                    <a:pt x="0" y="49"/>
                  </a:cubicBezTo>
                  <a:cubicBezTo>
                    <a:pt x="0" y="35"/>
                    <a:pt x="5" y="24"/>
                    <a:pt x="15" y="14"/>
                  </a:cubicBezTo>
                  <a:cubicBezTo>
                    <a:pt x="24" y="4"/>
                    <a:pt x="36" y="0"/>
                    <a:pt x="50" y="0"/>
                  </a:cubicBezTo>
                  <a:cubicBezTo>
                    <a:pt x="63" y="0"/>
                    <a:pt x="75" y="4"/>
                    <a:pt x="85" y="14"/>
                  </a:cubicBezTo>
                  <a:cubicBezTo>
                    <a:pt x="94" y="24"/>
                    <a:pt x="99" y="35"/>
                    <a:pt x="99" y="49"/>
                  </a:cubicBezTo>
                  <a:cubicBezTo>
                    <a:pt x="99" y="63"/>
                    <a:pt x="94" y="74"/>
                    <a:pt x="85" y="8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590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11903"/>
            <a:ext cx="8229600" cy="43602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styles: Standard bullet</a:t>
            </a:r>
          </a:p>
          <a:p>
            <a:pPr lvl="1"/>
            <a:r>
              <a:rPr lang="en-US" dirty="0" smtClean="0"/>
              <a:t>Second level: Sub bullet</a:t>
            </a:r>
          </a:p>
          <a:p>
            <a:pPr lvl="2"/>
            <a:r>
              <a:rPr lang="en-US" dirty="0" smtClean="0"/>
              <a:t>Third level: Tertiary bullet</a:t>
            </a:r>
          </a:p>
          <a:p>
            <a:pPr lvl="3"/>
            <a:r>
              <a:rPr lang="en-US" dirty="0" smtClean="0"/>
              <a:t>Fourth level: Body copy</a:t>
            </a:r>
          </a:p>
          <a:p>
            <a:pPr lvl="4"/>
            <a:r>
              <a:rPr lang="en-US" dirty="0" smtClean="0"/>
              <a:t>Fifth level: Main Heading</a:t>
            </a:r>
          </a:p>
          <a:p>
            <a:pPr lvl="5"/>
            <a:r>
              <a:rPr lang="en-US" dirty="0" smtClean="0"/>
              <a:t>Sixth level: Subheading</a:t>
            </a:r>
          </a:p>
          <a:p>
            <a:pPr lvl="6"/>
            <a:r>
              <a:rPr lang="en-US" dirty="0" smtClean="0"/>
              <a:t>Seventh level:  Tertiary heading</a:t>
            </a:r>
          </a:p>
          <a:p>
            <a:pPr lvl="7"/>
            <a:r>
              <a:rPr lang="en-US" dirty="0" smtClean="0"/>
              <a:t>Eighth level: Numbered lists</a:t>
            </a:r>
          </a:p>
          <a:p>
            <a:pPr lvl="8"/>
            <a:r>
              <a:rPr lang="en-US" dirty="0" smtClean="0"/>
              <a:t>Ninth level: Source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3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1" name="Group 20" hidden="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" name="Rectangle 7"/>
              <p:cNvSpPr>
                <a:spLocks noChangeAspect="1"/>
              </p:cNvSpPr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>
                <a:spLocks noChangeAspect="1"/>
              </p:cNvSpPr>
              <p:nvPr/>
            </p:nvSpPr>
            <p:spPr>
              <a:xfrm>
                <a:off x="8686800" y="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>
                <a:spLocks noChangeAspect="1"/>
              </p:cNvSpPr>
              <p:nvPr/>
            </p:nvSpPr>
            <p:spPr>
              <a:xfrm>
                <a:off x="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>
                <a:spLocks noChangeAspect="1"/>
              </p:cNvSpPr>
              <p:nvPr/>
            </p:nvSpPr>
            <p:spPr>
              <a:xfrm>
                <a:off x="8686800" y="6400800"/>
                <a:ext cx="457200" cy="457200"/>
              </a:xfrm>
              <a:prstGeom prst="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0" y="4572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6400800"/>
                <a:ext cx="9144000" cy="0"/>
              </a:xfrm>
              <a:prstGeom prst="line">
                <a:avLst/>
              </a:prstGeom>
              <a:ln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 userDrawn="1"/>
          </p:nvCxnSpPr>
          <p:spPr>
            <a:xfrm>
              <a:off x="457200" y="1802847"/>
              <a:ext cx="82296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 userDrawn="1"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itle Placeholder 1"/>
          <p:cNvSpPr>
            <a:spLocks noGrp="1"/>
          </p:cNvSpPr>
          <p:nvPr>
            <p:ph type="title"/>
          </p:nvPr>
        </p:nvSpPr>
        <p:spPr>
          <a:xfrm>
            <a:off x="457200" y="166952"/>
            <a:ext cx="8229600" cy="70173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6848851" y="6286501"/>
            <a:ext cx="1850649" cy="3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6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1" r:id="rId2"/>
    <p:sldLayoutId id="2147483675" r:id="rId3"/>
    <p:sldLayoutId id="2147483677" r:id="rId4"/>
    <p:sldLayoutId id="2147483683" r:id="rId5"/>
    <p:sldLayoutId id="2147483685" r:id="rId6"/>
    <p:sldLayoutId id="2147483687" r:id="rId7"/>
    <p:sldLayoutId id="2147483689" r:id="rId8"/>
    <p:sldLayoutId id="2147483691" r:id="rId9"/>
    <p:sldLayoutId id="2147483693" r:id="rId10"/>
    <p:sldLayoutId id="2147483695" r:id="rId11"/>
    <p:sldLayoutId id="2147483697" r:id="rId12"/>
    <p:sldLayoutId id="2147483701" r:id="rId13"/>
    <p:sldLayoutId id="2147483703" r:id="rId14"/>
    <p:sldLayoutId id="2147483705" r:id="rId15"/>
    <p:sldLayoutId id="2147483707" r:id="rId16"/>
    <p:sldLayoutId id="2147483667" r:id="rId17"/>
    <p:sldLayoutId id="2147483650" r:id="rId18"/>
    <p:sldLayoutId id="2147483658" r:id="rId19"/>
    <p:sldLayoutId id="2147483709" r:id="rId20"/>
    <p:sldLayoutId id="2147483659" r:id="rId21"/>
    <p:sldLayoutId id="2147483662" r:id="rId22"/>
    <p:sldLayoutId id="2147483663" r:id="rId23"/>
    <p:sldLayoutId id="2147483654" r:id="rId24"/>
    <p:sldLayoutId id="2147483655" r:id="rId25"/>
    <p:sldLayoutId id="2147483670" r:id="rId26"/>
    <p:sldLayoutId id="2147483710" r:id="rId27"/>
    <p:sldLayoutId id="2147483660" r:id="rId28"/>
    <p:sldLayoutId id="2147483661" r:id="rId29"/>
    <p:sldLayoutId id="2147483711" r:id="rId30"/>
    <p:sldLayoutId id="2147483712" r:id="rId3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8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5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​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5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" indent="-22860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+mj-lt"/>
        <a:buAutoNum type="arabicPeriod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5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​"/>
        <a:defRPr sz="900" b="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990164"/>
            <a:ext cx="9144000" cy="877676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上海证券交易所</a:t>
            </a:r>
            <a:r>
              <a:rPr lang="en-US" dirty="0" smtClean="0"/>
              <a:t>EDW</a:t>
            </a:r>
            <a:r>
              <a:rPr lang="zh-CN" altLang="en-US" dirty="0" smtClean="0"/>
              <a:t>升级扩容方案</a:t>
            </a:r>
            <a:endParaRPr lang="en-US" altLang="zh-CN" dirty="0"/>
          </a:p>
          <a:p>
            <a:pPr>
              <a:buNone/>
            </a:pPr>
            <a:r>
              <a:rPr lang="en-US" sz="1800" smtClean="0"/>
              <a:t>Dec-2016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941419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陆家嘴系统硬件变更说明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1"/>
          <p:cNvGraphicFramePr>
            <a:graphicFrameLocks noGrp="1"/>
          </p:cNvGraphicFramePr>
          <p:nvPr>
            <p:extLst/>
          </p:nvPr>
        </p:nvGraphicFramePr>
        <p:xfrm>
          <a:off x="1041991" y="1479386"/>
          <a:ext cx="5411972" cy="3483606"/>
        </p:xfrm>
        <a:graphic>
          <a:graphicData uri="http://schemas.openxmlformats.org/drawingml/2006/table">
            <a:tbl>
              <a:tblPr/>
              <a:tblGrid>
                <a:gridCol w="1259329"/>
                <a:gridCol w="1994233"/>
                <a:gridCol w="2158410"/>
              </a:tblGrid>
              <a:tr h="36843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 目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扩容前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扩容后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AD0FF"/>
                    </a:solidFill>
                  </a:tcPr>
                </a:tc>
              </a:tr>
              <a:tr h="12241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节点型号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3*5555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3*5555+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1*5555(HSN)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32910">
                <a:tc>
                  <a:txBody>
                    <a:bodyPr/>
                    <a:lstStyle/>
                    <a:p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 Core</a:t>
                      </a:r>
                    </a:p>
                    <a:p>
                      <a:pPr algn="l"/>
                      <a:r>
                        <a:rPr lang="en-US" altLang="zh-CN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(3*2*4)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330602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96 GB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*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32</a:t>
                      </a:r>
                      <a:r>
                        <a:rPr kumimoji="0" lang="zh-CN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en-US" altLang="zh-CN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27033">
                <a:tc>
                  <a:txBody>
                    <a:bodyPr/>
                    <a:lstStyle/>
                    <a:p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磁盘裸容量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108TB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RAID1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144TB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160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*300 GB)  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RAID1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265298"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操作系统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Linux 10 SP1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Suse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Linux 10 SP1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12432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AMP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个数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90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120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995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个数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6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1624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数据库最大</a:t>
                      </a:r>
                      <a:b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可用空间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44288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GB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59046</a:t>
                      </a:r>
                      <a:r>
                        <a:rPr kumimoji="0" lang="en-US" altLang="zh-CN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GB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数据库版本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13.00.01.05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13.00.01.05</a:t>
                      </a: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</a:tr>
            </a:tbl>
          </a:graphicData>
        </a:graphic>
      </p:graphicFrame>
      <p:sp>
        <p:nvSpPr>
          <p:cNvPr id="21" name="Oval Callout 20"/>
          <p:cNvSpPr/>
          <p:nvPr/>
        </p:nvSpPr>
        <p:spPr>
          <a:xfrm>
            <a:off x="6618768" y="1479385"/>
            <a:ext cx="2068032" cy="1593423"/>
          </a:xfrm>
          <a:prstGeom prst="wedgeEllipseCallout">
            <a:avLst>
              <a:gd name="adj1" fmla="val -59749"/>
              <a:gd name="adj2" fmla="val 56568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仅做了磁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盘容量扩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未对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、内存、数据库版本进行升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级或扩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充</a:t>
            </a:r>
          </a:p>
          <a:p>
            <a:pPr algn="ctr"/>
            <a:endParaRPr lang="zh-CN" altLang="en-US" sz="1400" kern="0" dirty="0" err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368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系统资源消耗对比（扩容前后）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6554"/>
            <a:ext cx="3632051" cy="176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26" y="1016555"/>
            <a:ext cx="3623251" cy="176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27" y="4397707"/>
            <a:ext cx="3632050" cy="17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397708"/>
            <a:ext cx="3632050" cy="1769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1805638" y="2919788"/>
            <a:ext cx="5562725" cy="1311973"/>
          </a:xfrm>
          <a:prstGeom prst="ellipse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342900" indent="-342900">
              <a:buAutoNum type="arabicPeriod"/>
            </a:pPr>
            <a:r>
              <a:rPr lang="en-US" altLang="zh-CN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90%-100%CPU Busy</a:t>
            </a:r>
            <a:r>
              <a:rPr lang="zh-CN" altLang="en-US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比例上升了</a:t>
            </a:r>
            <a:r>
              <a:rPr lang="en-US" altLang="zh-CN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13%</a:t>
            </a:r>
            <a:r>
              <a:rPr lang="zh-CN" altLang="en-US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，说明</a:t>
            </a:r>
            <a:r>
              <a:rPr lang="en-US" altLang="zh-CN" sz="12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400" b="1" kern="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</a:t>
            </a:r>
            <a:r>
              <a:rPr lang="zh-CN" altLang="en-US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源越来越紧张</a:t>
            </a:r>
            <a:endParaRPr lang="en-US" altLang="zh-CN" sz="1400" b="1" kern="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90%-100%I/O Busy</a:t>
            </a:r>
            <a:r>
              <a:rPr lang="zh-CN" altLang="en-US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比例下降了</a:t>
            </a:r>
            <a:r>
              <a:rPr lang="en-US" altLang="zh-CN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13%</a:t>
            </a:r>
            <a:r>
              <a:rPr lang="zh-CN" altLang="en-US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kern="0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</a:t>
            </a:r>
            <a:r>
              <a:rPr lang="zh-CN" altLang="en-US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en-US" altLang="zh-CN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400" b="1" kern="0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资源相对富余</a:t>
            </a:r>
            <a:endParaRPr lang="en-US" altLang="zh-CN" sz="1400" b="1" kern="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sz="1400" b="1" kern="0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2" y="2538605"/>
            <a:ext cx="1616148" cy="23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统计时点：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5917724"/>
            <a:ext cx="1616148" cy="23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统计时点：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427" y="2521766"/>
            <a:ext cx="1616148" cy="23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统计时点：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6427" y="5928356"/>
            <a:ext cx="1616148" cy="238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统计时点：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457200" y="3153094"/>
            <a:ext cx="1305906" cy="845360"/>
          </a:xfrm>
          <a:prstGeom prst="wedgeRectCallout">
            <a:avLst>
              <a:gd name="adj1" fmla="val 47168"/>
              <a:gd name="adj2" fmla="val -350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月日均交易量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8291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亿，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en-US" altLang="zh-CN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月日均交易量</a:t>
            </a:r>
            <a:r>
              <a:rPr lang="en-US" altLang="zh-CN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1915</a:t>
            </a:r>
            <a:r>
              <a:rPr lang="zh-CN" altLang="en-US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亿</a:t>
            </a:r>
            <a:endParaRPr lang="zh-CN" altLang="en-US" sz="12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098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空间评估总结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Picture Placeholder 7"/>
          <p:cNvGraphicFramePr>
            <a:graphicFrameLocks noGrp="1"/>
          </p:cNvGraphicFramePr>
          <p:nvPr>
            <p:ph type="pic" sz="quarter" idx="14"/>
            <p:extLst/>
          </p:nvPr>
        </p:nvGraphicFramePr>
        <p:xfrm>
          <a:off x="1041010" y="1314679"/>
          <a:ext cx="7301133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56406"/>
                <a:gridCol w="264472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陆家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嘴从系统</a:t>
                      </a:r>
                      <a:endParaRPr lang="en-US" altLang="zh-CN" sz="1800" u="none" strike="noStrike" dirty="0" smtClean="0"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总空间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57.67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TB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空间使用率（截至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2016/10/31</a:t>
                      </a:r>
                      <a:r>
                        <a:rPr lang="zh-CN" altLang="en-US" sz="1800" u="none" strike="noStrike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60.6%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日增量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（以日均交易量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2000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亿计）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40GB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日增量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（以日均交易量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3000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亿计）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60GB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dirty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保留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全部历史（以日均交易量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2000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亿计）</a:t>
                      </a:r>
                      <a:endParaRPr lang="zh-CN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可支撑至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下线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2009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年前数据（以日均交易量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2000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亿计）</a:t>
                      </a:r>
                      <a:endParaRPr lang="zh-CN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可支撑至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下线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2010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年前数据（以日均交易量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3000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亿计）</a:t>
                      </a:r>
                      <a:endParaRPr lang="zh-CN" alt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可支撑至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800" u="none" strike="noStrike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1076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性能评估总结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62100" y="1770063"/>
            <a:ext cx="6248400" cy="990600"/>
            <a:chOff x="720" y="1392"/>
            <a:chExt cx="4058" cy="480"/>
          </a:xfrm>
        </p:grpSpPr>
        <p:sp>
          <p:nvSpPr>
            <p:cNvPr id="43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44" name="Group 43"/>
            <p:cNvGrpSpPr>
              <a:grpSpLocks/>
            </p:cNvGrpSpPr>
            <p:nvPr/>
          </p:nvGrpSpPr>
          <p:grpSpPr bwMode="auto">
            <a:xfrm>
              <a:off x="730" y="1407"/>
              <a:ext cx="4043" cy="445"/>
              <a:chOff x="744" y="1407"/>
              <a:chExt cx="3988" cy="445"/>
            </a:xfrm>
          </p:grpSpPr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333500" y="1541463"/>
            <a:ext cx="611188" cy="608013"/>
            <a:chOff x="579" y="1386"/>
            <a:chExt cx="385" cy="383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39" name="Oval 38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Oval 39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41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Text Box 15"/>
          <p:cNvSpPr txBox="1">
            <a:spLocks noChangeArrowheads="1"/>
          </p:cNvSpPr>
          <p:nvPr/>
        </p:nvSpPr>
        <p:spPr bwMode="gray">
          <a:xfrm>
            <a:off x="1441450" y="16113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62100" y="3014663"/>
            <a:ext cx="6248400" cy="990600"/>
            <a:chOff x="720" y="1392"/>
            <a:chExt cx="4058" cy="480"/>
          </a:xfrm>
        </p:grpSpPr>
        <p:sp>
          <p:nvSpPr>
            <p:cNvPr id="33" name="AutoShape 17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730" y="1407"/>
              <a:ext cx="4043" cy="445"/>
              <a:chOff x="744" y="1407"/>
              <a:chExt cx="3988" cy="445"/>
            </a:xfrm>
          </p:grpSpPr>
          <p:sp>
            <p:nvSpPr>
              <p:cNvPr id="35" name="AutoShape 19"/>
              <p:cNvSpPr>
                <a:spLocks noChangeArrowheads="1"/>
              </p:cNvSpPr>
              <p:nvPr/>
            </p:nvSpPr>
            <p:spPr bwMode="lt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6" name="AutoShape 20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333500" y="2786063"/>
            <a:ext cx="611188" cy="608013"/>
            <a:chOff x="579" y="1386"/>
            <a:chExt cx="385" cy="383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7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29" name="Oval 28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1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" name="Text Box 28"/>
          <p:cNvSpPr txBox="1">
            <a:spLocks noChangeArrowheads="1"/>
          </p:cNvSpPr>
          <p:nvPr/>
        </p:nvSpPr>
        <p:spPr bwMode="gray">
          <a:xfrm>
            <a:off x="1441450" y="28559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2100" y="4325938"/>
            <a:ext cx="6248400" cy="990600"/>
            <a:chOff x="720" y="1392"/>
            <a:chExt cx="4058" cy="480"/>
          </a:xfrm>
        </p:grpSpPr>
        <p:sp>
          <p:nvSpPr>
            <p:cNvPr id="23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730" y="1407"/>
              <a:ext cx="4043" cy="445"/>
              <a:chOff x="744" y="1407"/>
              <a:chExt cx="3988" cy="445"/>
            </a:xfrm>
          </p:grpSpPr>
          <p:sp>
            <p:nvSpPr>
              <p:cNvPr id="25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333500" y="4097338"/>
            <a:ext cx="611188" cy="608013"/>
            <a:chOff x="579" y="1386"/>
            <a:chExt cx="385" cy="383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9" name="Oval 18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eaLnBrk="1" hangingPunct="1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Text Box 41"/>
          <p:cNvSpPr txBox="1">
            <a:spLocks noChangeArrowheads="1"/>
          </p:cNvSpPr>
          <p:nvPr/>
        </p:nvSpPr>
        <p:spPr bwMode="gray">
          <a:xfrm>
            <a:off x="1441450" y="41671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white">
          <a:xfrm>
            <a:off x="2003425" y="1947863"/>
            <a:ext cx="5638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陆家嘴系统性能和外高桥批量完成时间相差</a:t>
            </a:r>
            <a:r>
              <a:rPr lang="en-US" altLang="zh-CN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个小时，两套系统从空间和性能两个方面差异巨大</a:t>
            </a:r>
            <a:endParaRPr lang="en-US" altLang="zh-CN" sz="16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white">
          <a:xfrm>
            <a:off x="2003425" y="3230563"/>
            <a:ext cx="5638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陆家嘴系统和去年同比性能变化为正常范围，主要是由于新增应用和脚本逻辑复杂化导致</a:t>
            </a:r>
            <a:endParaRPr lang="en-US" altLang="zh-CN" sz="16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44"/>
          <p:cNvSpPr txBox="1">
            <a:spLocks noChangeArrowheads="1"/>
          </p:cNvSpPr>
          <p:nvPr/>
        </p:nvSpPr>
        <p:spPr bwMode="white">
          <a:xfrm>
            <a:off x="1944688" y="4351800"/>
            <a:ext cx="5807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陆家嘴系统扩容后</a:t>
            </a:r>
            <a:r>
              <a:rPr lang="en-US" altLang="zh-CN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 dirty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</a:t>
            </a:r>
            <a:r>
              <a:rPr lang="zh-CN" altLang="en-US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理能力不变、</a:t>
            </a:r>
            <a:r>
              <a:rPr lang="en-US" altLang="zh-CN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处理能力上升，但由于负载资源消耗特征为</a:t>
            </a:r>
            <a:r>
              <a:rPr lang="en-US" altLang="zh-CN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CPU-Bound</a:t>
            </a:r>
            <a:r>
              <a:rPr lang="zh-CN" altLang="en-US" sz="1600" b="1" dirty="0" smtClean="0">
                <a:solidFill>
                  <a:srgbClr val="FE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，导致批量处理性能没有改善，随着系统负载增加有进一步下降趋势</a:t>
            </a:r>
            <a:endParaRPr lang="en-US" altLang="zh-CN" sz="1600" b="1" dirty="0">
              <a:solidFill>
                <a:srgbClr val="FE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842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 smtClean="0">
                <a:solidFill>
                  <a:schemeClr val="tx1"/>
                </a:solidFill>
              </a:rPr>
              <a:t>现状与需求分析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>
                <a:solidFill>
                  <a:srgbClr val="0079DB"/>
                </a:solidFill>
              </a:rPr>
              <a:t>升级平台方案建议</a:t>
            </a:r>
            <a:endParaRPr lang="en-US" altLang="zh-CN" dirty="0" smtClean="0">
              <a:solidFill>
                <a:srgbClr val="0079DB"/>
              </a:solidFill>
            </a:endParaRPr>
          </a:p>
          <a:p>
            <a:pPr lvl="3"/>
            <a:r>
              <a:rPr lang="zh-CN" altLang="en-US" dirty="0" smtClean="0"/>
              <a:t>备份系统现状</a:t>
            </a:r>
            <a:endParaRPr lang="en-US" altLang="zh-CN" dirty="0" smtClean="0">
              <a:solidFill>
                <a:srgbClr val="0079DB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14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32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升级平台方案建议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139"/>
            <a:ext cx="8062051" cy="48448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8036" y="6151418"/>
            <a:ext cx="349134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注：黄圈标志为升级改造部份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618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升级平台方案建议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942947710"/>
              </p:ext>
            </p:extLst>
          </p:nvPr>
        </p:nvGraphicFramePr>
        <p:xfrm>
          <a:off x="748144" y="1394691"/>
          <a:ext cx="7786255" cy="463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641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043356"/>
              </p:ext>
            </p:extLst>
          </p:nvPr>
        </p:nvGraphicFramePr>
        <p:xfrm>
          <a:off x="13855" y="914403"/>
          <a:ext cx="9102437" cy="5738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955964"/>
                <a:gridCol w="1233055"/>
                <a:gridCol w="1288472"/>
                <a:gridCol w="1108364"/>
                <a:gridCol w="2119745"/>
                <a:gridCol w="734291"/>
              </a:tblGrid>
              <a:tr h="54043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裸空间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磁盘配置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用户空间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0255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现状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(3+1)</a:t>
                      </a:r>
                    </a:p>
                    <a:p>
                      <a:r>
                        <a:rPr lang="en-US" altLang="zh-CN" dirty="0" smtClean="0"/>
                        <a:t>5555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 Core</a:t>
                      </a:r>
                    </a:p>
                    <a:p>
                      <a:r>
                        <a:rPr lang="en-US" altLang="zh-CN" dirty="0" smtClean="0"/>
                        <a:t>(4*2*4)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3*(160*300G)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58T</a:t>
                      </a:r>
                      <a:endParaRPr lang="zh-CN" altLang="en-US" dirty="0"/>
                    </a:p>
                  </a:txBody>
                  <a:tcPr/>
                </a:tc>
              </a:tr>
              <a:tr h="675531">
                <a:tc rowSpan="3">
                  <a:txBody>
                    <a:bodyPr/>
                    <a:lstStyle/>
                    <a:p>
                      <a:r>
                        <a:rPr lang="zh-CN" altLang="en-US" dirty="0" smtClean="0"/>
                        <a:t>主从一致方案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（三选一）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配置一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 Core</a:t>
                      </a:r>
                    </a:p>
                    <a:p>
                      <a:r>
                        <a:rPr lang="en-US" altLang="zh-CN" dirty="0" smtClean="0"/>
                        <a:t>(6*2*14)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6*(40*600G)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87T</a:t>
                      </a:r>
                      <a:endParaRPr lang="zh-CN" altLang="en-US" dirty="0"/>
                    </a:p>
                  </a:txBody>
                  <a:tcPr/>
                </a:tc>
              </a:tr>
              <a:tr h="7295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168 Core</a:t>
                      </a:r>
                    </a:p>
                    <a:p>
                      <a:r>
                        <a:rPr lang="en-US" altLang="zh-CN" dirty="0" smtClean="0"/>
                        <a:t>(6*2*14)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288T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6*(40*1200G)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174T</a:t>
                      </a:r>
                      <a:endParaRPr lang="zh-CN" altLang="en-US" dirty="0"/>
                    </a:p>
                  </a:txBody>
                  <a:tcPr/>
                </a:tc>
              </a:tr>
              <a:tr h="64850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8N2800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224 Core</a:t>
                      </a:r>
                    </a:p>
                    <a:p>
                      <a:r>
                        <a:rPr lang="en-US" altLang="zh-CN" dirty="0" smtClean="0"/>
                        <a:t>(8*2*14)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8*(40*600G)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117T</a:t>
                      </a:r>
                      <a:endParaRPr lang="zh-CN" altLang="en-US" dirty="0"/>
                    </a:p>
                  </a:txBody>
                  <a:tcPr/>
                </a:tc>
              </a:tr>
              <a:tr h="689042">
                <a:tc rowSpan="2">
                  <a:txBody>
                    <a:bodyPr/>
                    <a:lstStyle/>
                    <a:p>
                      <a:r>
                        <a:rPr lang="zh-CN" altLang="en-US" dirty="0" smtClean="0"/>
                        <a:t>延续高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方案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（二选一）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(3+2)</a:t>
                      </a:r>
                    </a:p>
                    <a:p>
                      <a:r>
                        <a:rPr lang="en-US" altLang="zh-CN" dirty="0" smtClean="0"/>
                        <a:t>6800C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 Core</a:t>
                      </a:r>
                    </a:p>
                    <a:p>
                      <a:r>
                        <a:rPr lang="en-US" altLang="zh-CN" dirty="0" smtClean="0"/>
                        <a:t>(5*2*6)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302T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3*(168*600G)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88T</a:t>
                      </a:r>
                      <a:endParaRPr lang="zh-CN" altLang="en-US" dirty="0"/>
                    </a:p>
                  </a:txBody>
                  <a:tcPr/>
                </a:tc>
              </a:tr>
              <a:tr h="7387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(5+1)</a:t>
                      </a:r>
                    </a:p>
                    <a:p>
                      <a:r>
                        <a:rPr lang="en-US" altLang="zh-CN" dirty="0" err="1" smtClean="0"/>
                        <a:t>IntelliFlex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 Core</a:t>
                      </a:r>
                    </a:p>
                    <a:p>
                      <a:r>
                        <a:rPr lang="en-US" altLang="zh-CN" dirty="0" smtClean="0"/>
                        <a:t>(6*2*8)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HDD:420T</a:t>
                      </a:r>
                    </a:p>
                    <a:p>
                      <a:r>
                        <a:rPr lang="en-US" altLang="zh-CN" dirty="0" smtClean="0"/>
                        <a:t>SSD:80T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HDD: 5*(70*1200G)</a:t>
                      </a:r>
                    </a:p>
                    <a:p>
                      <a:r>
                        <a:rPr lang="en-US" altLang="zh-CN" dirty="0" smtClean="0"/>
                        <a:t>SSD: 5*(10*1600G)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82T</a:t>
                      </a:r>
                      <a:endParaRPr lang="zh-CN" altLang="en-US" dirty="0"/>
                    </a:p>
                  </a:txBody>
                  <a:tcPr/>
                </a:tc>
              </a:tr>
              <a:tr h="73876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归档在线访问方案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2*1800E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 Core</a:t>
                      </a:r>
                    </a:p>
                    <a:p>
                      <a:r>
                        <a:rPr lang="en-US" altLang="zh-CN" dirty="0" smtClean="0"/>
                        <a:t>(2*2*8)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2*(84*3T)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249T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21665" y="328177"/>
            <a:ext cx="8229600" cy="424295"/>
          </a:xfrm>
        </p:spPr>
        <p:txBody>
          <a:bodyPr/>
          <a:lstStyle/>
          <a:p>
            <a:r>
              <a:rPr lang="zh-CN" altLang="en-US" dirty="0" smtClean="0"/>
              <a:t>升级平台方案建议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752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412956"/>
              </p:ext>
            </p:extLst>
          </p:nvPr>
        </p:nvGraphicFramePr>
        <p:xfrm>
          <a:off x="133350" y="1056266"/>
          <a:ext cx="8877300" cy="512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52"/>
                <a:gridCol w="1163529"/>
                <a:gridCol w="1163530"/>
                <a:gridCol w="1005520"/>
                <a:gridCol w="1013719"/>
                <a:gridCol w="3295650"/>
              </a:tblGrid>
              <a:tr h="569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计算能力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处理能力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用户空间容量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隔代兼容支持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总结</a:t>
                      </a:r>
                    </a:p>
                  </a:txBody>
                  <a:tcPr anchor="ctr"/>
                </a:tc>
              </a:tr>
              <a:tr h="113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主从一致方案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系列单结点的单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核数较多，达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个，具有最强的计算能力，并支持数据压缩，弥补磁盘配置数量少的不足，是最具性价比的方案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32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延续高</a:t>
                      </a:r>
                      <a:r>
                        <a:rPr lang="en-US" altLang="zh-CN" dirty="0" smtClean="0"/>
                        <a:t>IO</a:t>
                      </a:r>
                      <a:r>
                        <a:rPr lang="zh-CN" altLang="en-US" dirty="0" smtClean="0"/>
                        <a:t>方案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延续原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系列的高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处理能力，对于跑批和高并发支持更强，采用</a:t>
                      </a:r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IntelliFlex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配置时，存储与节点完全分离，多代共存优势最强，但价格较高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954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归档在线访问方案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价格低廉，主要定位解决用户空间不足的问题，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1XXX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系列配置磁盘具有容量大（达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3TB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）转速较低（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7200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转）的特点，节点数量少，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总核数少，因而，难以胜任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ETL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跑批作业和多并发大数据量查询，只适合于历史归档在线查询访问（优于磁带操作）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</a:t>
            </a:r>
            <a:r>
              <a:rPr lang="zh-CN" altLang="en-US" dirty="0" smtClean="0"/>
              <a:t>方案比较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3297994" y="6363004"/>
            <a:ext cx="2548012" cy="141581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471181" y="1905866"/>
            <a:ext cx="3757701" cy="182649"/>
            <a:chOff x="1471181" y="2153516"/>
            <a:chExt cx="3757701" cy="182649"/>
          </a:xfrm>
        </p:grpSpPr>
        <p:sp>
          <p:nvSpPr>
            <p:cNvPr id="7" name="五角星 6"/>
            <p:cNvSpPr/>
            <p:nvPr/>
          </p:nvSpPr>
          <p:spPr>
            <a:xfrm>
              <a:off x="1471181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9" name="五角星 8"/>
            <p:cNvSpPr/>
            <p:nvPr/>
          </p:nvSpPr>
          <p:spPr>
            <a:xfrm>
              <a:off x="1631518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0" name="五角星 9"/>
            <p:cNvSpPr/>
            <p:nvPr/>
          </p:nvSpPr>
          <p:spPr>
            <a:xfrm>
              <a:off x="1791855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1" name="五角星 10"/>
            <p:cNvSpPr/>
            <p:nvPr/>
          </p:nvSpPr>
          <p:spPr>
            <a:xfrm>
              <a:off x="1952192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2" name="五角星 11"/>
            <p:cNvSpPr/>
            <p:nvPr/>
          </p:nvSpPr>
          <p:spPr>
            <a:xfrm>
              <a:off x="2112531" y="215351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8" name="五角星 27"/>
            <p:cNvSpPr/>
            <p:nvPr/>
          </p:nvSpPr>
          <p:spPr>
            <a:xfrm>
              <a:off x="2651304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9" name="五角星 28"/>
            <p:cNvSpPr/>
            <p:nvPr/>
          </p:nvSpPr>
          <p:spPr>
            <a:xfrm>
              <a:off x="2811641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0" name="五角星 29"/>
            <p:cNvSpPr/>
            <p:nvPr/>
          </p:nvSpPr>
          <p:spPr>
            <a:xfrm>
              <a:off x="2971978" y="215661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1" name="五角星 30"/>
            <p:cNvSpPr/>
            <p:nvPr/>
          </p:nvSpPr>
          <p:spPr>
            <a:xfrm>
              <a:off x="4731564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2" name="五角星 31"/>
            <p:cNvSpPr/>
            <p:nvPr/>
          </p:nvSpPr>
          <p:spPr>
            <a:xfrm>
              <a:off x="4891901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4" name="五角星 33"/>
            <p:cNvSpPr/>
            <p:nvPr/>
          </p:nvSpPr>
          <p:spPr>
            <a:xfrm>
              <a:off x="5052238" y="2164239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6" name="五角星 35"/>
            <p:cNvSpPr/>
            <p:nvPr/>
          </p:nvSpPr>
          <p:spPr>
            <a:xfrm>
              <a:off x="3711461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7" name="五角星 36"/>
            <p:cNvSpPr/>
            <p:nvPr/>
          </p:nvSpPr>
          <p:spPr>
            <a:xfrm>
              <a:off x="3871798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032135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192472" y="2168756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498779" y="4334741"/>
            <a:ext cx="3705046" cy="182649"/>
            <a:chOff x="1498779" y="4868141"/>
            <a:chExt cx="3705046" cy="182649"/>
          </a:xfrm>
        </p:grpSpPr>
        <p:sp>
          <p:nvSpPr>
            <p:cNvPr id="18" name="五角星 17"/>
            <p:cNvSpPr/>
            <p:nvPr/>
          </p:nvSpPr>
          <p:spPr>
            <a:xfrm>
              <a:off x="3700031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9" name="五角星 18"/>
            <p:cNvSpPr/>
            <p:nvPr/>
          </p:nvSpPr>
          <p:spPr>
            <a:xfrm>
              <a:off x="3860368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0" name="五角星 19"/>
            <p:cNvSpPr/>
            <p:nvPr/>
          </p:nvSpPr>
          <p:spPr>
            <a:xfrm>
              <a:off x="4020705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1" name="五角星 20"/>
            <p:cNvSpPr/>
            <p:nvPr/>
          </p:nvSpPr>
          <p:spPr>
            <a:xfrm>
              <a:off x="4181042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2" name="五角星 21"/>
            <p:cNvSpPr/>
            <p:nvPr/>
          </p:nvSpPr>
          <p:spPr>
            <a:xfrm>
              <a:off x="4341381" y="486814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3" name="五角星 32"/>
            <p:cNvSpPr/>
            <p:nvPr/>
          </p:nvSpPr>
          <p:spPr>
            <a:xfrm>
              <a:off x="2660829" y="487124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35" name="五角星 34"/>
            <p:cNvSpPr/>
            <p:nvPr/>
          </p:nvSpPr>
          <p:spPr>
            <a:xfrm>
              <a:off x="1498779" y="487124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706505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866842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027181" y="488338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87349" y="3048866"/>
            <a:ext cx="4025477" cy="174322"/>
            <a:chOff x="1487349" y="3401291"/>
            <a:chExt cx="4025477" cy="174322"/>
          </a:xfrm>
        </p:grpSpPr>
        <p:sp>
          <p:nvSpPr>
            <p:cNvPr id="13" name="五角星 12"/>
            <p:cNvSpPr/>
            <p:nvPr/>
          </p:nvSpPr>
          <p:spPr>
            <a:xfrm>
              <a:off x="2656644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4" name="五角星 13"/>
            <p:cNvSpPr/>
            <p:nvPr/>
          </p:nvSpPr>
          <p:spPr>
            <a:xfrm>
              <a:off x="2816981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5" name="五角星 14"/>
            <p:cNvSpPr/>
            <p:nvPr/>
          </p:nvSpPr>
          <p:spPr>
            <a:xfrm>
              <a:off x="2977318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6" name="五角星 15"/>
            <p:cNvSpPr/>
            <p:nvPr/>
          </p:nvSpPr>
          <p:spPr>
            <a:xfrm>
              <a:off x="3137655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17" name="五角星 16"/>
            <p:cNvSpPr/>
            <p:nvPr/>
          </p:nvSpPr>
          <p:spPr>
            <a:xfrm>
              <a:off x="3297994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3" name="五角星 22"/>
            <p:cNvSpPr/>
            <p:nvPr/>
          </p:nvSpPr>
          <p:spPr>
            <a:xfrm>
              <a:off x="4694832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4" name="五角星 23"/>
            <p:cNvSpPr/>
            <p:nvPr/>
          </p:nvSpPr>
          <p:spPr>
            <a:xfrm>
              <a:off x="4855169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5" name="五角星 24"/>
            <p:cNvSpPr/>
            <p:nvPr/>
          </p:nvSpPr>
          <p:spPr>
            <a:xfrm>
              <a:off x="5015506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6" name="五角星 25"/>
            <p:cNvSpPr/>
            <p:nvPr/>
          </p:nvSpPr>
          <p:spPr>
            <a:xfrm>
              <a:off x="5175843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27" name="五角星 26"/>
            <p:cNvSpPr/>
            <p:nvPr/>
          </p:nvSpPr>
          <p:spPr>
            <a:xfrm>
              <a:off x="5336182" y="3401291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0" name="五角星 39"/>
            <p:cNvSpPr/>
            <p:nvPr/>
          </p:nvSpPr>
          <p:spPr>
            <a:xfrm>
              <a:off x="3727629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1" name="五角星 40"/>
            <p:cNvSpPr/>
            <p:nvPr/>
          </p:nvSpPr>
          <p:spPr>
            <a:xfrm>
              <a:off x="3887966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2" name="五角星 41"/>
            <p:cNvSpPr/>
            <p:nvPr/>
          </p:nvSpPr>
          <p:spPr>
            <a:xfrm>
              <a:off x="4048303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49" name="五角星 48"/>
            <p:cNvSpPr/>
            <p:nvPr/>
          </p:nvSpPr>
          <p:spPr>
            <a:xfrm>
              <a:off x="1487349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50" name="五角星 49"/>
            <p:cNvSpPr/>
            <p:nvPr/>
          </p:nvSpPr>
          <p:spPr>
            <a:xfrm>
              <a:off x="1647686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  <p:sp>
          <p:nvSpPr>
            <p:cNvPr id="51" name="五角星 50"/>
            <p:cNvSpPr/>
            <p:nvPr/>
          </p:nvSpPr>
          <p:spPr>
            <a:xfrm>
              <a:off x="1808023" y="3408204"/>
              <a:ext cx="176644" cy="167409"/>
            </a:xfrm>
            <a:prstGeom prst="star5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tIns="91440" bIns="91440" rtlCol="0" anchor="t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kern="0" dirty="0" err="1" smtClean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460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33055"/>
            <a:ext cx="8229600" cy="4931461"/>
          </a:xfrm>
        </p:spPr>
        <p:txBody>
          <a:bodyPr/>
          <a:lstStyle/>
          <a:p>
            <a:r>
              <a:rPr lang="zh-CN" altLang="en-US" dirty="0" smtClean="0"/>
              <a:t>除方案三采用</a:t>
            </a:r>
            <a:r>
              <a:rPr lang="en-US" altLang="zh-CN" dirty="0" smtClean="0"/>
              <a:t>Raid 6</a:t>
            </a:r>
            <a:r>
              <a:rPr lang="zh-CN" altLang="en-US" dirty="0" smtClean="0"/>
              <a:t>外，所有其它方案建议均采用</a:t>
            </a:r>
            <a:r>
              <a:rPr lang="en-US" altLang="zh-CN" dirty="0" smtClean="0"/>
              <a:t>Raid 1</a:t>
            </a:r>
            <a:r>
              <a:rPr lang="zh-CN" altLang="en-US" dirty="0" smtClean="0"/>
              <a:t>作为磁盘配置</a:t>
            </a:r>
            <a:endParaRPr lang="en-US" altLang="zh-CN" dirty="0" smtClean="0"/>
          </a:p>
          <a:p>
            <a:r>
              <a:rPr lang="zh-CN" altLang="en-US" dirty="0" smtClean="0"/>
              <a:t>方案二配置二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5+1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IntelliFlex</a:t>
            </a:r>
            <a:r>
              <a:rPr lang="zh-CN" altLang="en-US" dirty="0" smtClean="0"/>
              <a:t>要求数据库版本最低为</a:t>
            </a:r>
            <a:r>
              <a:rPr lang="en-US" altLang="zh-CN" dirty="0" smtClean="0"/>
              <a:t>15.10</a:t>
            </a:r>
            <a:r>
              <a:rPr lang="zh-CN" altLang="en-US" dirty="0" smtClean="0"/>
              <a:t>，操作系统对应为</a:t>
            </a:r>
            <a:r>
              <a:rPr lang="en-US" altLang="zh-CN" dirty="0" err="1" smtClean="0"/>
              <a:t>SuSE</a:t>
            </a:r>
            <a:r>
              <a:rPr lang="en-US" altLang="zh-CN" dirty="0" smtClean="0"/>
              <a:t> Linux Enterprise 11 SP3</a:t>
            </a:r>
            <a:r>
              <a:rPr lang="zh-CN" altLang="en-US" dirty="0" smtClean="0"/>
              <a:t>，其余四个方案均使用</a:t>
            </a:r>
            <a:r>
              <a:rPr lang="en-US" altLang="zh-CN" dirty="0" smtClean="0"/>
              <a:t>Teradata 15.0+ </a:t>
            </a:r>
            <a:r>
              <a:rPr lang="en-US" altLang="zh-CN" dirty="0" err="1" smtClean="0"/>
              <a:t>SuSE</a:t>
            </a:r>
            <a:r>
              <a:rPr lang="en-US" altLang="zh-CN" dirty="0" smtClean="0"/>
              <a:t> Linux Enterprise 11 SP1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zh-CN" altLang="en-US" dirty="0" smtClean="0"/>
              <a:t>方案二配置二需</a:t>
            </a:r>
            <a:r>
              <a:rPr lang="zh-CN" altLang="en-US" dirty="0" smtClean="0"/>
              <a:t>升级当前陆家嘴备份软件</a:t>
            </a:r>
            <a:r>
              <a:rPr lang="en-US" altLang="zh-CN" dirty="0" err="1" smtClean="0"/>
              <a:t>NetVault</a:t>
            </a:r>
            <a:r>
              <a:rPr lang="zh-CN" altLang="en-US" dirty="0" smtClean="0"/>
              <a:t>至</a:t>
            </a:r>
            <a:r>
              <a:rPr lang="en-US" altLang="zh-CN" dirty="0" smtClean="0"/>
              <a:t>9.2</a:t>
            </a:r>
            <a:r>
              <a:rPr lang="zh-CN" altLang="en-US" dirty="0" smtClean="0"/>
              <a:t>，以支持</a:t>
            </a:r>
            <a:r>
              <a:rPr lang="en-US" altLang="zh-CN" dirty="0" smtClean="0"/>
              <a:t>Teradata 15.10</a:t>
            </a:r>
            <a:r>
              <a:rPr lang="zh-CN" altLang="en-US" dirty="0" smtClean="0"/>
              <a:t>数据库，现有备份硬件可保持不变</a:t>
            </a:r>
            <a:endParaRPr lang="en-US" altLang="zh-CN" dirty="0" smtClean="0"/>
          </a:p>
          <a:p>
            <a:r>
              <a:rPr lang="zh-CN" altLang="en-US" dirty="0" smtClean="0"/>
              <a:t>方案三仅</a:t>
            </a:r>
            <a:r>
              <a:rPr lang="zh-CN" altLang="en-US" dirty="0" smtClean="0"/>
              <a:t>可以提</a:t>
            </a:r>
            <a:r>
              <a:rPr lang="zh-CN" altLang="en-US" dirty="0"/>
              <a:t>供</a:t>
            </a:r>
            <a:r>
              <a:rPr lang="zh-CN" altLang="en-US" dirty="0" smtClean="0"/>
              <a:t>基础的</a:t>
            </a:r>
            <a:r>
              <a:rPr lang="en-US" altLang="zh-CN" dirty="0" smtClean="0"/>
              <a:t>TD</a:t>
            </a:r>
            <a:r>
              <a:rPr lang="zh-CN" altLang="en-US" dirty="0" smtClean="0"/>
              <a:t>数据库查询服务，且配置较低，承担大</a:t>
            </a:r>
            <a:r>
              <a:rPr lang="en-US" altLang="zh-CN" dirty="0" smtClean="0"/>
              <a:t>IO</a:t>
            </a:r>
            <a:r>
              <a:rPr lang="zh-CN" altLang="en-US" dirty="0" smtClean="0"/>
              <a:t>作业时性能较低（如大数据量查询和</a:t>
            </a:r>
            <a:r>
              <a:rPr lang="en-US" altLang="zh-CN" dirty="0" smtClean="0"/>
              <a:t>ETL</a:t>
            </a:r>
            <a:r>
              <a:rPr lang="zh-CN" altLang="en-US" dirty="0" smtClean="0"/>
              <a:t>跑批），难以满足有时间窗口的作业请求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升级平台</a:t>
            </a:r>
            <a:r>
              <a:rPr lang="zh-CN" altLang="en-US" dirty="0" smtClean="0"/>
              <a:t>方案建议说明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4359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 smtClean="0"/>
              <a:t>现状与需求分析</a:t>
            </a:r>
            <a:endParaRPr lang="en-US" altLang="zh-CN" dirty="0"/>
          </a:p>
          <a:p>
            <a:pPr lvl="3"/>
            <a:r>
              <a:rPr lang="zh-CN" altLang="en-US" dirty="0" smtClean="0"/>
              <a:t>升级平台方案建议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备份系统现状</a:t>
            </a:r>
            <a:endParaRPr lang="en-US" altLang="zh-CN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2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95874" y="2095500"/>
            <a:ext cx="3590925" cy="2817694"/>
          </a:xfrm>
        </p:spPr>
        <p:txBody>
          <a:bodyPr/>
          <a:lstStyle/>
          <a:p>
            <a:pPr lvl="5"/>
            <a:r>
              <a:rPr lang="zh-CN" altLang="en-US" dirty="0" smtClean="0">
                <a:solidFill>
                  <a:schemeClr val="tx1"/>
                </a:solidFill>
              </a:rPr>
              <a:t>现状与需求分析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 smtClean="0"/>
              <a:t>升级平台方案建议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srgbClr val="0079DB"/>
                </a:solidFill>
              </a:rPr>
              <a:t>备份系统现状</a:t>
            </a:r>
            <a:endParaRPr lang="en-US" altLang="zh-CN" dirty="0">
              <a:solidFill>
                <a:srgbClr val="0079DB"/>
              </a:solidFill>
            </a:endParaRPr>
          </a:p>
          <a:p>
            <a:pPr lvl="3"/>
            <a:endParaRPr lang="en-US" altLang="zh-CN" dirty="0" smtClean="0">
              <a:solidFill>
                <a:srgbClr val="0079DB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67299" y="427101"/>
            <a:ext cx="3886200" cy="701731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18" name="Footer Placeholder 24"/>
          <p:cNvSpPr txBox="1">
            <a:spLocks/>
          </p:cNvSpPr>
          <p:nvPr/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2014 Teradata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418" y="6557507"/>
            <a:ext cx="133050" cy="1308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0C8E8817-043E-4BA1-A90E-6FB9FA409362}" type="slidenum">
              <a:rPr lang="en-US" sz="850" smtClean="0">
                <a:solidFill>
                  <a:schemeClr val="bg2">
                    <a:lumMod val="50000"/>
                  </a:schemeClr>
                </a:solidFill>
              </a:rPr>
              <a:pPr algn="r"/>
              <a:t>20</a:t>
            </a:fld>
            <a:endParaRPr lang="en-US" sz="8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8" y="648294"/>
            <a:ext cx="4294757" cy="54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8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86789" y="401785"/>
            <a:ext cx="8534400" cy="11430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rgbClr val="373F8B"/>
                </a:solidFill>
              </a:rPr>
              <a:t>SSE (</a:t>
            </a:r>
            <a:r>
              <a:rPr lang="zh-CN" altLang="en-US" dirty="0" smtClean="0">
                <a:solidFill>
                  <a:srgbClr val="373F8B"/>
                </a:solidFill>
              </a:rPr>
              <a:t>主系统</a:t>
            </a:r>
            <a:r>
              <a:rPr lang="en-US" altLang="en-US" dirty="0" smtClean="0">
                <a:solidFill>
                  <a:srgbClr val="373F8B"/>
                </a:solidFill>
              </a:rPr>
              <a:t>)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dirty="0" smtClean="0">
                <a:solidFill>
                  <a:srgbClr val="373F8B"/>
                </a:solidFill>
              </a:rPr>
              <a:t>6n2800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sz="2400" dirty="0" err="1" smtClean="0">
                <a:solidFill>
                  <a:srgbClr val="373F8B"/>
                </a:solidFill>
              </a:rPr>
              <a:t>NetVault</a:t>
            </a:r>
            <a:r>
              <a:rPr lang="en-US" altLang="en-US" sz="2400" dirty="0" smtClean="0">
                <a:solidFill>
                  <a:srgbClr val="373F8B"/>
                </a:solidFill>
              </a:rPr>
              <a:t> 8.6</a:t>
            </a:r>
            <a:r>
              <a:rPr lang="en-US" altLang="en-US" dirty="0" smtClean="0">
                <a:solidFill>
                  <a:srgbClr val="373F8B"/>
                </a:solidFill>
              </a:rPr>
              <a:t>.3</a:t>
            </a:r>
            <a:endParaRPr lang="en-US" altLang="en-US" sz="2400" dirty="0" smtClean="0">
              <a:solidFill>
                <a:srgbClr val="373F8B"/>
              </a:solidFill>
            </a:endParaRP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5646164" y="1578123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43" name="Line 56"/>
          <p:cNvSpPr>
            <a:spLocks noChangeShapeType="1"/>
          </p:cNvSpPr>
          <p:nvPr/>
        </p:nvSpPr>
        <p:spPr bwMode="auto">
          <a:xfrm flipV="1">
            <a:off x="375664" y="1627335"/>
            <a:ext cx="66278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4" name="Line 125"/>
          <p:cNvSpPr>
            <a:spLocks noChangeShapeType="1"/>
          </p:cNvSpPr>
          <p:nvPr/>
        </p:nvSpPr>
        <p:spPr bwMode="auto">
          <a:xfrm flipH="1">
            <a:off x="396301" y="1640035"/>
            <a:ext cx="6350" cy="412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5" name="Line 159"/>
          <p:cNvSpPr>
            <a:spLocks noChangeShapeType="1"/>
          </p:cNvSpPr>
          <p:nvPr/>
        </p:nvSpPr>
        <p:spPr bwMode="auto">
          <a:xfrm>
            <a:off x="6759001" y="1641623"/>
            <a:ext cx="15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486789" y="3113235"/>
            <a:ext cx="1050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6n * 2800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6 Nodes</a:t>
            </a:r>
          </a:p>
        </p:txBody>
      </p:sp>
      <p:pic>
        <p:nvPicPr>
          <p:cNvPr id="47" name="Picture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89" y="2884635"/>
            <a:ext cx="44608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51" y="3818085"/>
            <a:ext cx="6715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077964" y="2538560"/>
            <a:ext cx="1593850" cy="26654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6614539" y="464199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>
            <a:off x="6752651" y="496902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6635176" y="466422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3" name="Oval 8"/>
          <p:cNvSpPr>
            <a:spLocks noChangeArrowheads="1"/>
          </p:cNvSpPr>
          <p:nvPr/>
        </p:nvSpPr>
        <p:spPr bwMode="auto">
          <a:xfrm>
            <a:off x="6933626" y="466581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354189" y="4983310"/>
            <a:ext cx="1065212" cy="13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</a:t>
            </a:r>
            <a:endParaRPr lang="en-US" altLang="en-US" sz="900" i="1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6639939" y="389269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>
            <a:off x="6778051" y="421972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6660576" y="391492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6959026" y="391651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59" name="Line 14"/>
          <p:cNvSpPr>
            <a:spLocks noChangeShapeType="1"/>
          </p:cNvSpPr>
          <p:nvPr/>
        </p:nvSpPr>
        <p:spPr bwMode="auto">
          <a:xfrm>
            <a:off x="6914576" y="4289573"/>
            <a:ext cx="1588" cy="3317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" name="Text Box 15"/>
          <p:cNvSpPr txBox="1">
            <a:spLocks noChangeArrowheads="1"/>
          </p:cNvSpPr>
          <p:nvPr/>
        </p:nvSpPr>
        <p:spPr bwMode="auto">
          <a:xfrm>
            <a:off x="6374826" y="3708548"/>
            <a:ext cx="1065213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 </a:t>
            </a:r>
          </a:p>
        </p:txBody>
      </p:sp>
      <p:sp>
        <p:nvSpPr>
          <p:cNvPr id="61" name="Text Box 16"/>
          <p:cNvSpPr txBox="1">
            <a:spLocks noChangeArrowheads="1"/>
          </p:cNvSpPr>
          <p:nvPr/>
        </p:nvSpPr>
        <p:spPr bwMode="auto">
          <a:xfrm>
            <a:off x="6136701" y="2716360"/>
            <a:ext cx="1498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Customer provided </a:t>
            </a:r>
            <a:endParaRPr lang="en-US" altLang="en-US" sz="1400"/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478851" y="2868760"/>
            <a:ext cx="8493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 A</a:t>
            </a: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>
            <a:off x="4379339" y="1641623"/>
            <a:ext cx="1587" cy="10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64" name="Text Box 178"/>
          <p:cNvSpPr txBox="1">
            <a:spLocks noChangeArrowheads="1"/>
          </p:cNvSpPr>
          <p:nvPr/>
        </p:nvSpPr>
        <p:spPr bwMode="auto">
          <a:xfrm>
            <a:off x="3768151" y="2884635"/>
            <a:ext cx="15525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Customer provided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BAR Servers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65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39" y="2662385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AutoShape 184"/>
          <p:cNvCxnSpPr>
            <a:cxnSpLocks noChangeShapeType="1"/>
          </p:cNvCxnSpPr>
          <p:nvPr/>
        </p:nvCxnSpPr>
        <p:spPr bwMode="auto">
          <a:xfrm flipV="1">
            <a:off x="1898076" y="2808435"/>
            <a:ext cx="1971675" cy="4905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235"/>
          <p:cNvCxnSpPr>
            <a:cxnSpLocks noChangeShapeType="1"/>
          </p:cNvCxnSpPr>
          <p:nvPr/>
        </p:nvCxnSpPr>
        <p:spPr bwMode="auto">
          <a:xfrm rot="10800000">
            <a:off x="4738114" y="2795735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178"/>
          <p:cNvSpPr txBox="1">
            <a:spLocks noChangeArrowheads="1"/>
          </p:cNvSpPr>
          <p:nvPr/>
        </p:nvSpPr>
        <p:spPr bwMode="auto">
          <a:xfrm>
            <a:off x="6279576" y="1903560"/>
            <a:ext cx="11890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Master Server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69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951" y="1744810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0" name="AutoShape 184"/>
          <p:cNvCxnSpPr>
            <a:cxnSpLocks noChangeShapeType="1"/>
          </p:cNvCxnSpPr>
          <p:nvPr/>
        </p:nvCxnSpPr>
        <p:spPr bwMode="auto">
          <a:xfrm flipV="1">
            <a:off x="1898076" y="2752873"/>
            <a:ext cx="1970088" cy="4492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5"/>
          <p:cNvCxnSpPr>
            <a:cxnSpLocks noChangeShapeType="1"/>
          </p:cNvCxnSpPr>
          <p:nvPr/>
        </p:nvCxnSpPr>
        <p:spPr bwMode="auto">
          <a:xfrm rot="10800000">
            <a:off x="4768276" y="2717948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36762"/>
              </p:ext>
            </p:extLst>
          </p:nvPr>
        </p:nvGraphicFramePr>
        <p:xfrm>
          <a:off x="716016" y="4645758"/>
          <a:ext cx="431318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7178"/>
                <a:gridCol w="310600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备份系统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SL500 2*LTO3 + 3*LTO5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槽位配置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50+88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0302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5225" y="346365"/>
            <a:ext cx="8534400" cy="1143000"/>
          </a:xfrm>
          <a:noFill/>
        </p:spPr>
        <p:txBody>
          <a:bodyPr/>
          <a:lstStyle/>
          <a:p>
            <a:r>
              <a:rPr lang="en-US" altLang="en-US" dirty="0" smtClean="0">
                <a:solidFill>
                  <a:srgbClr val="373F8B"/>
                </a:solidFill>
              </a:rPr>
              <a:t>SSE (</a:t>
            </a:r>
            <a:r>
              <a:rPr lang="zh-CN" altLang="en-US" dirty="0" smtClean="0">
                <a:solidFill>
                  <a:srgbClr val="373F8B"/>
                </a:solidFill>
              </a:rPr>
              <a:t>从系统</a:t>
            </a:r>
            <a:r>
              <a:rPr lang="en-US" altLang="en-US" dirty="0" smtClean="0">
                <a:solidFill>
                  <a:srgbClr val="373F8B"/>
                </a:solidFill>
              </a:rPr>
              <a:t>)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dirty="0" smtClean="0">
                <a:solidFill>
                  <a:srgbClr val="373F8B"/>
                </a:solidFill>
              </a:rPr>
              <a:t>3+1n5555</a:t>
            </a:r>
            <a:br>
              <a:rPr lang="en-US" altLang="en-US" dirty="0" smtClean="0">
                <a:solidFill>
                  <a:srgbClr val="373F8B"/>
                </a:solidFill>
              </a:rPr>
            </a:br>
            <a:r>
              <a:rPr lang="en-US" altLang="en-US" sz="2400" dirty="0" err="1" smtClean="0">
                <a:solidFill>
                  <a:srgbClr val="373F8B"/>
                </a:solidFill>
              </a:rPr>
              <a:t>NetVault</a:t>
            </a:r>
            <a:r>
              <a:rPr lang="en-US" altLang="en-US" sz="2400" dirty="0" smtClean="0">
                <a:solidFill>
                  <a:srgbClr val="373F8B"/>
                </a:solidFill>
              </a:rPr>
              <a:t> 8.6.3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01584" y="1550413"/>
            <a:ext cx="35401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latin typeface="Arial" panose="020B0604020202020204" pitchFamily="34" charset="0"/>
              </a:rPr>
              <a:t>LAN</a:t>
            </a:r>
          </a:p>
        </p:txBody>
      </p:sp>
      <p:sp>
        <p:nvSpPr>
          <p:cNvPr id="8" name="Line 56"/>
          <p:cNvSpPr>
            <a:spLocks noChangeShapeType="1"/>
          </p:cNvSpPr>
          <p:nvPr/>
        </p:nvSpPr>
        <p:spPr bwMode="auto">
          <a:xfrm flipV="1">
            <a:off x="431084" y="1599625"/>
            <a:ext cx="66278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9" name="Line 125"/>
          <p:cNvSpPr>
            <a:spLocks noChangeShapeType="1"/>
          </p:cNvSpPr>
          <p:nvPr/>
        </p:nvSpPr>
        <p:spPr bwMode="auto">
          <a:xfrm flipH="1">
            <a:off x="451721" y="1612325"/>
            <a:ext cx="6350" cy="412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10" name="Line 159"/>
          <p:cNvSpPr>
            <a:spLocks noChangeShapeType="1"/>
          </p:cNvSpPr>
          <p:nvPr/>
        </p:nvSpPr>
        <p:spPr bwMode="auto">
          <a:xfrm>
            <a:off x="6814421" y="1613913"/>
            <a:ext cx="1588" cy="11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542209" y="3085525"/>
            <a:ext cx="1050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dirty="0" smtClean="0">
                <a:latin typeface="Arial" panose="020B0604020202020204" pitchFamily="34" charset="0"/>
              </a:rPr>
              <a:t>3+1n </a:t>
            </a:r>
            <a:r>
              <a:rPr lang="en-GB" altLang="en-US" sz="1200" dirty="0">
                <a:latin typeface="Arial" panose="020B0604020202020204" pitchFamily="34" charset="0"/>
              </a:rPr>
              <a:t>* 5555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200" smtClean="0">
                <a:latin typeface="Arial" panose="020B0604020202020204" pitchFamily="34" charset="0"/>
              </a:rPr>
              <a:t>4 Nodes</a:t>
            </a:r>
            <a:endParaRPr lang="en-GB" altLang="en-US" sz="1200" dirty="0">
              <a:latin typeface="Arial" panose="020B0604020202020204" pitchFamily="34" charset="0"/>
            </a:endParaRPr>
          </a:p>
        </p:txBody>
      </p:sp>
      <p:pic>
        <p:nvPicPr>
          <p:cNvPr id="12" name="Picture 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09" y="2856925"/>
            <a:ext cx="44608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71" y="3790375"/>
            <a:ext cx="6715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133384" y="2510850"/>
            <a:ext cx="1593850" cy="266541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669959" y="461428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6808071" y="494131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6690596" y="463651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6989046" y="463810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09609" y="4955600"/>
            <a:ext cx="1065212" cy="138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</a:t>
            </a:r>
            <a:endParaRPr lang="en-US" altLang="en-US" sz="900" i="1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695359" y="3864988"/>
            <a:ext cx="585787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6833471" y="4192013"/>
            <a:ext cx="300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/>
          <a:p>
            <a:endParaRPr lang="zh-CN" altLang="en-US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6715996" y="3887213"/>
            <a:ext cx="241300" cy="2413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7014446" y="3888800"/>
            <a:ext cx="242888" cy="24288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32" tIns="0" rIns="27432" bIns="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969996" y="4261863"/>
            <a:ext cx="1588" cy="331787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430246" y="3680838"/>
            <a:ext cx="1065213" cy="13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900"/>
              <a:t>Tape Drive 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6192121" y="2688650"/>
            <a:ext cx="14986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Customer provided </a:t>
            </a:r>
            <a:endParaRPr lang="en-US" altLang="en-US" sz="1400"/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534271" y="2841050"/>
            <a:ext cx="84613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PROD B</a:t>
            </a: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 flipH="1">
            <a:off x="4434759" y="1613913"/>
            <a:ext cx="1587" cy="10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endParaRPr lang="zh-CN" altLang="en-US"/>
          </a:p>
        </p:txBody>
      </p:sp>
      <p:sp>
        <p:nvSpPr>
          <p:cNvPr id="29" name="Text Box 178"/>
          <p:cNvSpPr txBox="1">
            <a:spLocks noChangeArrowheads="1"/>
          </p:cNvSpPr>
          <p:nvPr/>
        </p:nvSpPr>
        <p:spPr bwMode="auto">
          <a:xfrm>
            <a:off x="3844209" y="2810888"/>
            <a:ext cx="15954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Customer provided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BAR Servers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30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59" y="2634675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AutoShape 184"/>
          <p:cNvCxnSpPr>
            <a:cxnSpLocks noChangeShapeType="1"/>
          </p:cNvCxnSpPr>
          <p:nvPr/>
        </p:nvCxnSpPr>
        <p:spPr bwMode="auto">
          <a:xfrm flipV="1">
            <a:off x="1953496" y="2780725"/>
            <a:ext cx="1971675" cy="49053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35"/>
          <p:cNvCxnSpPr>
            <a:cxnSpLocks noChangeShapeType="1"/>
          </p:cNvCxnSpPr>
          <p:nvPr/>
        </p:nvCxnSpPr>
        <p:spPr bwMode="auto">
          <a:xfrm rot="10800000">
            <a:off x="4803059" y="2736275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178"/>
          <p:cNvSpPr txBox="1">
            <a:spLocks noChangeArrowheads="1"/>
          </p:cNvSpPr>
          <p:nvPr/>
        </p:nvSpPr>
        <p:spPr bwMode="auto">
          <a:xfrm>
            <a:off x="6334996" y="1875850"/>
            <a:ext cx="118903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90000"/>
              <a:buFont typeface="Lucida Grande"/>
              <a:buChar char="&gt;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spcBef>
                <a:spcPct val="20000"/>
              </a:spcBef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ヒラギノ角ゴ Pro W3"/>
                <a:cs typeface="ヒラギノ角ゴ Pro W3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/>
              <a:t>Master Server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pic>
        <p:nvPicPr>
          <p:cNvPr id="34" name="Picture 17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71" y="1717100"/>
            <a:ext cx="8001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AutoShape 184"/>
          <p:cNvCxnSpPr>
            <a:cxnSpLocks noChangeShapeType="1"/>
          </p:cNvCxnSpPr>
          <p:nvPr/>
        </p:nvCxnSpPr>
        <p:spPr bwMode="auto">
          <a:xfrm flipV="1">
            <a:off x="1953496" y="2725163"/>
            <a:ext cx="1970088" cy="44926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235"/>
          <p:cNvCxnSpPr>
            <a:cxnSpLocks noChangeShapeType="1"/>
          </p:cNvCxnSpPr>
          <p:nvPr/>
        </p:nvCxnSpPr>
        <p:spPr bwMode="auto">
          <a:xfrm rot="10800000">
            <a:off x="4823696" y="2690238"/>
            <a:ext cx="1231900" cy="6985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4462"/>
              </p:ext>
            </p:extLst>
          </p:nvPr>
        </p:nvGraphicFramePr>
        <p:xfrm>
          <a:off x="716016" y="4645758"/>
          <a:ext cx="4313184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7178"/>
                <a:gridCol w="3106006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zh-CN" altLang="en-US" dirty="0" smtClean="0"/>
                        <a:t>备份系统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SL500 3*LTO3 + 3*LTO5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zh-CN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槽位配置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50+93</a:t>
                      </a:r>
                      <a:endParaRPr lang="zh-CN" altLang="en-US" b="0" dirty="0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5407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946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3835" y="4941066"/>
            <a:ext cx="4949825" cy="88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</a:t>
            </a:r>
            <a:r>
              <a:rPr lang="en-US" altLang="zh-CN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2016-10-31</a:t>
            </a:r>
            <a:r>
              <a:rPr lang="zh-CN" altLang="en-US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，当前空间已使用</a:t>
            </a:r>
            <a:r>
              <a:rPr lang="en-US" altLang="zh-CN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34.93TB</a:t>
            </a:r>
            <a:r>
              <a:rPr lang="zh-CN" altLang="en-US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（占比</a:t>
            </a:r>
            <a:r>
              <a:rPr lang="en-US" altLang="zh-CN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60.6%</a:t>
            </a:r>
            <a:r>
              <a:rPr lang="zh-CN" altLang="en-US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），各年份</a:t>
            </a:r>
            <a:r>
              <a:rPr lang="zh-CN" altLang="en-US" dirty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dirty="0" smtClean="0">
                <a:solidFill>
                  <a:srgbClr val="231F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数据占比详见上图</a:t>
            </a:r>
            <a:endParaRPr lang="en-US" dirty="0" smtClean="0">
              <a:solidFill>
                <a:srgbClr val="231F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当前空间分布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123" y="1094119"/>
            <a:ext cx="6258253" cy="3761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9363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589088"/>
            <a:ext cx="8907463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457200" y="6575425"/>
            <a:ext cx="928688" cy="107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297238" y="6591300"/>
            <a:ext cx="2549525" cy="141288"/>
          </a:xfrm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50B1FF"/>
              </a:solidFill>
              <a:ea typeface="宋体" charset="-122"/>
            </a:endParaRPr>
          </a:p>
        </p:txBody>
      </p:sp>
      <p:sp>
        <p:nvSpPr>
          <p:cNvPr id="33796" name="标题 4"/>
          <p:cNvSpPr>
            <a:spLocks noGrp="1"/>
          </p:cNvSpPr>
          <p:nvPr>
            <p:ph type="title"/>
          </p:nvPr>
        </p:nvSpPr>
        <p:spPr>
          <a:xfrm>
            <a:off x="295275" y="171450"/>
            <a:ext cx="8229600" cy="701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间增长评估（保留全部历史数据）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63471" y="5550195"/>
            <a:ext cx="243767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000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日均成交金额估算，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到达空间</a:t>
            </a:r>
            <a:r>
              <a:rPr lang="zh-CN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en-US" sz="1600" b="1" cap="all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Straight Connector 17"/>
          <p:cNvCxnSpPr>
            <a:endCxn id="19" idx="4"/>
          </p:cNvCxnSpPr>
          <p:nvPr/>
        </p:nvCxnSpPr>
        <p:spPr>
          <a:xfrm flipV="1">
            <a:off x="3297239" y="3845516"/>
            <a:ext cx="492478" cy="1704679"/>
          </a:xfrm>
          <a:prstGeom prst="line">
            <a:avLst/>
          </a:prstGeom>
          <a:ln w="57150">
            <a:solidFill>
              <a:srgbClr val="0079D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78291" y="3597387"/>
            <a:ext cx="622852" cy="248129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01143" y="2984242"/>
            <a:ext cx="622852" cy="248129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>
            <a:endCxn id="11" idx="6"/>
          </p:cNvCxnSpPr>
          <p:nvPr/>
        </p:nvCxnSpPr>
        <p:spPr>
          <a:xfrm flipH="1" flipV="1">
            <a:off x="4723995" y="3108307"/>
            <a:ext cx="1570479" cy="2441888"/>
          </a:xfrm>
          <a:prstGeom prst="line">
            <a:avLst/>
          </a:prstGeom>
          <a:ln w="57150">
            <a:solidFill>
              <a:srgbClr val="0079D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28922" y="5550195"/>
            <a:ext cx="243767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000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日均成交金额估算，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到达空间</a:t>
            </a:r>
            <a:r>
              <a:rPr lang="zh-CN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en-US" sz="1600" b="1" cap="all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710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4" y="1210009"/>
            <a:ext cx="8907463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457200" y="6575425"/>
            <a:ext cx="928688" cy="107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297238" y="6591300"/>
            <a:ext cx="2549525" cy="141288"/>
          </a:xfrm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50B1FF"/>
              </a:solidFill>
              <a:ea typeface="宋体" charset="-122"/>
            </a:endParaRPr>
          </a:p>
        </p:txBody>
      </p:sp>
      <p:sp>
        <p:nvSpPr>
          <p:cNvPr id="33796" name="标题 4"/>
          <p:cNvSpPr>
            <a:spLocks noGrp="1"/>
          </p:cNvSpPr>
          <p:nvPr>
            <p:ph type="title"/>
          </p:nvPr>
        </p:nvSpPr>
        <p:spPr>
          <a:xfrm>
            <a:off x="295275" y="171450"/>
            <a:ext cx="8229600" cy="701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历史数据下线策略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亿基准）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3363" y="4990195"/>
            <a:ext cx="243767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000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日均成交金额估算，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到达空间</a:t>
            </a:r>
            <a:r>
              <a:rPr lang="zh-CN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en-US" sz="1600" b="1" cap="all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Straight Connector 17"/>
          <p:cNvCxnSpPr>
            <a:stCxn id="16" idx="0"/>
            <a:endCxn id="19" idx="6"/>
          </p:cNvCxnSpPr>
          <p:nvPr/>
        </p:nvCxnSpPr>
        <p:spPr>
          <a:xfrm flipH="1" flipV="1">
            <a:off x="4105637" y="4343476"/>
            <a:ext cx="1126562" cy="646719"/>
          </a:xfrm>
          <a:prstGeom prst="line">
            <a:avLst/>
          </a:prstGeom>
          <a:ln w="57150">
            <a:solidFill>
              <a:srgbClr val="0079D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82785" y="4219411"/>
            <a:ext cx="622852" cy="248129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729772"/>
            <a:ext cx="2775081" cy="184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543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028793"/>
            <a:ext cx="8907463" cy="343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457200" y="6575425"/>
            <a:ext cx="928688" cy="1079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2014 Teradata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3297238" y="6591300"/>
            <a:ext cx="2549525" cy="141288"/>
          </a:xfrm>
        </p:spPr>
        <p:txBody>
          <a:bodyPr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50B1FF"/>
              </a:solidFill>
              <a:ea typeface="宋体" charset="-122"/>
            </a:endParaRPr>
          </a:p>
        </p:txBody>
      </p:sp>
      <p:sp>
        <p:nvSpPr>
          <p:cNvPr id="33796" name="标题 4"/>
          <p:cNvSpPr>
            <a:spLocks noGrp="1"/>
          </p:cNvSpPr>
          <p:nvPr>
            <p:ph type="title"/>
          </p:nvPr>
        </p:nvSpPr>
        <p:spPr>
          <a:xfrm>
            <a:off x="295275" y="171450"/>
            <a:ext cx="8229600" cy="701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历史数据下线策略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亿基准）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3364" y="4830678"/>
            <a:ext cx="243767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000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日均成交金额估算，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到达空间</a:t>
            </a:r>
            <a:r>
              <a:rPr lang="zh-CN" altLang="en-US" sz="1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r>
              <a:rPr lang="zh-CN" alt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en-US" sz="1600" b="1" cap="all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Straight Connector 17"/>
          <p:cNvCxnSpPr>
            <a:stCxn id="16" idx="0"/>
            <a:endCxn id="19" idx="6"/>
          </p:cNvCxnSpPr>
          <p:nvPr/>
        </p:nvCxnSpPr>
        <p:spPr>
          <a:xfrm flipH="1" flipV="1">
            <a:off x="4717857" y="3795851"/>
            <a:ext cx="514343" cy="1034827"/>
          </a:xfrm>
          <a:prstGeom prst="line">
            <a:avLst/>
          </a:prstGeom>
          <a:ln w="57150">
            <a:solidFill>
              <a:srgbClr val="0079DB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095005" y="3671786"/>
            <a:ext cx="622852" cy="248129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 smtClean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" y="4557946"/>
            <a:ext cx="2752888" cy="18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2927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日增量上升分析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54" y="1747631"/>
            <a:ext cx="7011617" cy="454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638758" y="1988293"/>
            <a:ext cx="2509913" cy="1371600"/>
          </a:xfrm>
          <a:prstGeom prst="wedgeRoundRectCallout">
            <a:avLst>
              <a:gd name="adj1" fmla="val -50576"/>
              <a:gd name="adj2" fmla="val 7308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r>
              <a:rPr lang="zh-CN" altLang="en-US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日增量上升说明：</a:t>
            </a:r>
            <a:endParaRPr lang="en-US" altLang="zh-CN" sz="14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新增三张大表   ，约</a:t>
            </a:r>
            <a:r>
              <a:rPr lang="en-US" altLang="zh-CN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7GB</a:t>
            </a:r>
            <a:endParaRPr lang="en-US" altLang="zh-CN" sz="1400" kern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IPO</a:t>
            </a:r>
            <a:r>
              <a:rPr lang="zh-CN" altLang="en-US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发行量增加导致三张大表数据量增加   ，约</a:t>
            </a:r>
            <a:r>
              <a:rPr lang="en-US" altLang="zh-CN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4GB</a:t>
            </a:r>
          </a:p>
          <a:p>
            <a:r>
              <a:rPr lang="en-US" altLang="zh-CN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400" kern="0" dirty="0" smtClean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其他表属于正常波动</a:t>
            </a:r>
            <a:endParaRPr lang="en-US" altLang="zh-CN" sz="1400" kern="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7054" y="1059888"/>
            <a:ext cx="7011617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016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年底日增量为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40GB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，比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年底上升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要是</a:t>
            </a:r>
            <a:r>
              <a:rPr lang="zh-CN" alt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张大表数据量波动导致</a:t>
            </a:r>
            <a:endParaRPr lang="en-US" sz="16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4-Point Star 3"/>
          <p:cNvSpPr/>
          <p:nvPr/>
        </p:nvSpPr>
        <p:spPr>
          <a:xfrm>
            <a:off x="1765006" y="2190311"/>
            <a:ext cx="191386" cy="159486"/>
          </a:xfrm>
          <a:prstGeom prst="star4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kern="0" cap="all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4-Point Star 8"/>
          <p:cNvSpPr/>
          <p:nvPr/>
        </p:nvSpPr>
        <p:spPr>
          <a:xfrm>
            <a:off x="4299101" y="3425459"/>
            <a:ext cx="191386" cy="159486"/>
          </a:xfrm>
          <a:prstGeom prst="star4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kern="0" cap="all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4-Point Star 9"/>
          <p:cNvSpPr/>
          <p:nvPr/>
        </p:nvSpPr>
        <p:spPr>
          <a:xfrm>
            <a:off x="5248941" y="3590266"/>
            <a:ext cx="191386" cy="159486"/>
          </a:xfrm>
          <a:prstGeom prst="star4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kern="0" cap="all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2700670" y="2987753"/>
            <a:ext cx="202019" cy="166575"/>
          </a:xfrm>
          <a:prstGeom prst="star5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zh-CN" alt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3042685" y="2987753"/>
            <a:ext cx="202019" cy="166575"/>
          </a:xfrm>
          <a:prstGeom prst="star5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zh-CN" alt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4628665" y="3423691"/>
            <a:ext cx="202019" cy="166575"/>
          </a:xfrm>
          <a:prstGeom prst="star5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zh-CN" alt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7075971" y="2371063"/>
            <a:ext cx="202019" cy="166575"/>
          </a:xfrm>
          <a:prstGeom prst="star5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zh-CN" altLang="en-US" kern="0" dirty="0" err="1" smtClean="0">
              <a:solidFill>
                <a:prstClr val="white"/>
              </a:solidFill>
            </a:endParaRPr>
          </a:p>
        </p:txBody>
      </p:sp>
      <p:sp>
        <p:nvSpPr>
          <p:cNvPr id="14" name="4-Point Star 13"/>
          <p:cNvSpPr/>
          <p:nvPr/>
        </p:nvSpPr>
        <p:spPr>
          <a:xfrm>
            <a:off x="7085116" y="2807001"/>
            <a:ext cx="191386" cy="159486"/>
          </a:xfrm>
          <a:prstGeom prst="star4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91440" bIns="91440" rtlCol="0" anchor="t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kern="0" cap="all" dirty="0" err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54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9" grpId="0" animBg="1"/>
      <p:bldP spid="10" grpId="0" animBg="1"/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2015 </a:t>
            </a:r>
            <a:r>
              <a:rPr lang="en-US" dirty="0" err="1" smtClean="0"/>
              <a:t>Teradata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键流程完成时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间（主从比较）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86115" y="1473331"/>
          <a:ext cx="6100075" cy="3822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115"/>
                <a:gridCol w="2005727"/>
                <a:gridCol w="1176868"/>
                <a:gridCol w="1179443"/>
                <a:gridCol w="1046922"/>
              </a:tblGrid>
              <a:tr h="70498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序号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节点说明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主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系统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WGQ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71" marR="7471" marT="747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从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系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统</a:t>
                      </a:r>
                      <a:endParaRPr lang="en-US" altLang="zh-CN" sz="1400" b="1" i="0" u="none" strike="noStrike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LJZ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7471" marR="7471" marT="74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差异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71" marR="7471" marT="7471" marB="0" anchor="ctr">
                    <a:solidFill>
                      <a:srgbClr val="92D050"/>
                    </a:solidFill>
                  </a:tcPr>
                </a:tc>
              </a:tr>
              <a:tr h="456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★异常波动上传检查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15:26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15:26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0:00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★交易公开上传检查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16:20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2:00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★交易核心数据加载完成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16:10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2:32</a:t>
                      </a:r>
                      <a:endParaRPr lang="en-US" sz="1400" b="1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★基本数据加载完成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17:44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19:02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1:18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★基本数据和基本汇总加载完成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17:44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19:07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1:23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★信息产品处理完成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19:58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1:29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★清算持仓加载完成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19:15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21:28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2:13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★备份启动完成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23:02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03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4:57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86115" y="1035536"/>
            <a:ext cx="2202224" cy="2677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统计时点：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2016-11-08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570381" y="4167841"/>
            <a:ext cx="1433493" cy="618631"/>
          </a:xfrm>
          <a:prstGeom prst="wedgeRectCallout">
            <a:avLst>
              <a:gd name="adj1" fmla="val -64833"/>
              <a:gd name="adj2" fmla="val 834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外高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桥系统和陆家嘴系统性能差异较大</a:t>
            </a:r>
            <a:endParaRPr lang="zh-CN" altLang="en-US" sz="12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875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57201" y="6575539"/>
            <a:ext cx="928914" cy="10772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© 2015 </a:t>
            </a:r>
            <a:r>
              <a:rPr lang="en-US" dirty="0" err="1" smtClean="0"/>
              <a:t>Teradata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键流程完成时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间（去年同比）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86115" y="1473331"/>
          <a:ext cx="6100075" cy="38225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115"/>
                <a:gridCol w="2005727"/>
                <a:gridCol w="1176868"/>
                <a:gridCol w="1179443"/>
                <a:gridCol w="1046922"/>
              </a:tblGrid>
              <a:tr h="70498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序号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1" i="0" u="none" strike="noStrike" kern="1200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节点说明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2015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en-US" altLang="zh-CN" sz="1400" b="1" i="0" u="none" strike="noStrike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LJZ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71" marR="7471" marT="7471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2016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en-US" altLang="zh-CN" sz="1400" b="1" i="0" u="none" strike="noStrike" dirty="0" smtClean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4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LJZ</a:t>
                      </a:r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7471" marR="7471" marT="7471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 smtClean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差异</a:t>
                      </a:r>
                      <a:endParaRPr lang="zh-CN" altLang="en-US" sz="1400" b="1" i="0" u="none" strike="noStrike" dirty="0">
                        <a:solidFill>
                          <a:srgbClr val="FFFF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471" marR="7471" marT="7471" marB="0" anchor="ctr">
                    <a:solidFill>
                      <a:srgbClr val="92D050"/>
                    </a:solidFill>
                  </a:tcPr>
                </a:tc>
              </a:tr>
              <a:tr h="456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★异常波动上传检查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15:43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15:26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-0:17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★交易公开上传检查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0:10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★交易核心数据加载完成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17:42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1:00</a:t>
                      </a:r>
                      <a:endParaRPr lang="en-US" sz="1400" b="1" i="0" u="none" strike="noStrike" dirty="0" smtClean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★基本数据加载完成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19:02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0:22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★基本数据和基本汇总加载完成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18:45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19:07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0:22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★信息产品处理完成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20: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19:58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-0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:16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★清算持仓加载完成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21: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21:28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0:28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★备份启动完成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2:45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03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:59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1:14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5552094" y="5507540"/>
            <a:ext cx="1433493" cy="618631"/>
          </a:xfrm>
          <a:prstGeom prst="wedgeRectCallout">
            <a:avLst>
              <a:gd name="adj1" fmla="val 48651"/>
              <a:gd name="adj2" fmla="val -8149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陆家嘴系统与去年同期相比性能变化属于正常范围</a:t>
            </a:r>
            <a:endParaRPr lang="zh-CN" altLang="en-US" sz="12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628987" y="2608396"/>
            <a:ext cx="1433493" cy="794064"/>
          </a:xfrm>
          <a:prstGeom prst="wedgeRectCallout">
            <a:avLst>
              <a:gd name="adj1" fmla="val -70025"/>
              <a:gd name="adj2" fmla="val 4513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单表增加字段、关联时点信息导致交易核心加载完成延迟一个小时</a:t>
            </a:r>
            <a:endParaRPr lang="zh-CN" altLang="en-US" sz="12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5305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ata 2014">
  <a:themeElements>
    <a:clrScheme name="Custom 7">
      <a:dk1>
        <a:srgbClr val="3C3C3B"/>
      </a:dk1>
      <a:lt1>
        <a:sysClr val="window" lastClr="FFFFFF"/>
      </a:lt1>
      <a:dk2>
        <a:srgbClr val="0079DB"/>
      </a:dk2>
      <a:lt2>
        <a:srgbClr val="D8D8D8"/>
      </a:lt2>
      <a:accent1>
        <a:srgbClr val="EC881D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  <a:miter lim="800000"/>
          <a:headEnd/>
          <a:tailEnd/>
        </a:ln>
        <a:effectLst/>
      </a:spPr>
      <a:bodyPr wrap="square" tIns="91440" bIns="91440" rtlCol="0" anchor="t">
        <a:prstTxWarp prst="textNoShape">
          <a:avLst/>
        </a:prstTxWarp>
        <a:noAutofit/>
      </a:bodyPr>
      <a:lstStyle>
        <a:defPPr>
          <a:defRPr kern="0" dirty="0" err="1" smtClean="0">
            <a:solidFill>
              <a:prstClr val="white"/>
            </a:solidFill>
          </a:defRPr>
        </a:defPPr>
      </a:lst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400"/>
          </a:spcBef>
          <a:defRPr dirty="0" err="1" smtClean="0">
            <a:solidFill>
              <a:srgbClr val="231F2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radata">
      <a:dk1>
        <a:sysClr val="windowText" lastClr="000000"/>
      </a:dk1>
      <a:lt1>
        <a:sysClr val="window" lastClr="FFFFFF"/>
      </a:lt1>
      <a:dk2>
        <a:srgbClr val="0079DB"/>
      </a:dk2>
      <a:lt2>
        <a:srgbClr val="D8D8D8"/>
      </a:lt2>
      <a:accent1>
        <a:srgbClr val="D56D23"/>
      </a:accent1>
      <a:accent2>
        <a:srgbClr val="BBBCBE"/>
      </a:accent2>
      <a:accent3>
        <a:srgbClr val="5F6062"/>
      </a:accent3>
      <a:accent4>
        <a:srgbClr val="0088A8"/>
      </a:accent4>
      <a:accent5>
        <a:srgbClr val="703092"/>
      </a:accent5>
      <a:accent6>
        <a:srgbClr val="CD391F"/>
      </a:accent6>
      <a:hlink>
        <a:srgbClr val="0079DB"/>
      </a:hlink>
      <a:folHlink>
        <a:srgbClr val="703092"/>
      </a:folHlink>
    </a:clrScheme>
    <a:fontScheme name="Teradata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10721</TotalTime>
  <Words>1527</Words>
  <Application>Microsoft Office PowerPoint</Application>
  <PresentationFormat>全屏显示(4:3)</PresentationFormat>
  <Paragraphs>346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 Unicode MS</vt:lpstr>
      <vt:lpstr>宋体</vt:lpstr>
      <vt:lpstr>微软雅黑</vt:lpstr>
      <vt:lpstr>Arial</vt:lpstr>
      <vt:lpstr>Century Gothic</vt:lpstr>
      <vt:lpstr>Times New Roman</vt:lpstr>
      <vt:lpstr>Verdana</vt:lpstr>
      <vt:lpstr>Teradata 2014</vt:lpstr>
      <vt:lpstr>PowerPoint 演示文稿</vt:lpstr>
      <vt:lpstr>目录</vt:lpstr>
      <vt:lpstr>当前空间分布</vt:lpstr>
      <vt:lpstr>空间增长评估（保留全部历史数据）</vt:lpstr>
      <vt:lpstr>历史数据下线策略1（2000亿基准）</vt:lpstr>
      <vt:lpstr>历史数据下线策略2（3000亿基准）</vt:lpstr>
      <vt:lpstr>日增量上升分析</vt:lpstr>
      <vt:lpstr>关键流程完成时间（主从比较）</vt:lpstr>
      <vt:lpstr>关键流程完成时间（去年同比）</vt:lpstr>
      <vt:lpstr>陆家嘴系统硬件变更说明</vt:lpstr>
      <vt:lpstr>系统资源消耗对比（扩容前后）</vt:lpstr>
      <vt:lpstr>空间评估总结</vt:lpstr>
      <vt:lpstr>性能评估总结</vt:lpstr>
      <vt:lpstr>目录</vt:lpstr>
      <vt:lpstr>升级平台方案建议</vt:lpstr>
      <vt:lpstr>升级平台方案建议</vt:lpstr>
      <vt:lpstr>升级平台方案建议</vt:lpstr>
      <vt:lpstr>升级平台方案比较</vt:lpstr>
      <vt:lpstr>升级平台方案建议说明</vt:lpstr>
      <vt:lpstr>目录</vt:lpstr>
      <vt:lpstr>SSE (主系统) 6n2800 NetVault 8.6.3</vt:lpstr>
      <vt:lpstr>SSE (从系统) 3+1n5555 NetVault 8.6.3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Gard</dc:creator>
  <cp:lastModifiedBy>yao ran</cp:lastModifiedBy>
  <cp:revision>1113</cp:revision>
  <cp:lastPrinted>2015-05-20T01:49:15Z</cp:lastPrinted>
  <dcterms:created xsi:type="dcterms:W3CDTF">2014-09-04T17:14:27Z</dcterms:created>
  <dcterms:modified xsi:type="dcterms:W3CDTF">2016-12-26T03:08:31Z</dcterms:modified>
</cp:coreProperties>
</file>