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3" r:id="rId3"/>
    <p:sldId id="358" r:id="rId4"/>
    <p:sldId id="364" r:id="rId5"/>
    <p:sldId id="340" r:id="rId6"/>
    <p:sldId id="350" r:id="rId7"/>
    <p:sldId id="362" r:id="rId8"/>
    <p:sldId id="349" r:id="rId9"/>
    <p:sldId id="363" r:id="rId10"/>
    <p:sldId id="351" r:id="rId11"/>
    <p:sldId id="346" r:id="rId12"/>
    <p:sldId id="347" r:id="rId13"/>
    <p:sldId id="348" r:id="rId14"/>
    <p:sldId id="328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B"/>
    <a:srgbClr val="FF0000"/>
    <a:srgbClr val="000000"/>
    <a:srgbClr val="FF0066"/>
    <a:srgbClr val="EC881D"/>
    <a:srgbClr val="5F6062"/>
    <a:srgbClr val="DC7B1F"/>
    <a:srgbClr val="FFFFFF"/>
    <a:srgbClr val="231F2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91" autoAdjust="0"/>
    <p:restoredTop sz="93142" autoAdjust="0"/>
  </p:normalViewPr>
  <p:slideViewPr>
    <p:cSldViewPr snapToGrid="0" snapToObjects="1">
      <p:cViewPr>
        <p:scale>
          <a:sx n="130" d="100"/>
          <a:sy n="130" d="100"/>
        </p:scale>
        <p:origin x="664" y="-128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34" y="6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659F3-E4DD-4472-813B-C04ED6505D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393757-FDBD-4F0A-A7E4-3F0C11B9FE6C}">
      <dgm:prSet phldrT="[文本]"/>
      <dgm:spPr/>
      <dgm:t>
        <a:bodyPr/>
        <a:lstStyle/>
        <a:p>
          <a:r>
            <a:rPr lang="zh-CN" altLang="en-US" dirty="0" smtClean="0"/>
            <a:t>主从一致方案</a:t>
          </a:r>
          <a:endParaRPr lang="zh-CN" altLang="en-US" dirty="0"/>
        </a:p>
      </dgm:t>
    </dgm:pt>
    <dgm:pt modelId="{B01DC808-ACED-4C26-9AAA-708444F3F85B}" type="parTrans" cxnId="{0349C332-C1CE-467F-9CB3-EE7751AC1A82}">
      <dgm:prSet/>
      <dgm:spPr/>
      <dgm:t>
        <a:bodyPr/>
        <a:lstStyle/>
        <a:p>
          <a:endParaRPr lang="zh-CN" altLang="en-US"/>
        </a:p>
      </dgm:t>
    </dgm:pt>
    <dgm:pt modelId="{1CDA91F6-07D9-4B05-9456-A4E6BC545FCC}" type="sibTrans" cxnId="{0349C332-C1CE-467F-9CB3-EE7751AC1A82}">
      <dgm:prSet/>
      <dgm:spPr/>
      <dgm:t>
        <a:bodyPr/>
        <a:lstStyle/>
        <a:p>
          <a:endParaRPr lang="zh-CN" altLang="en-US"/>
        </a:p>
      </dgm:t>
    </dgm:pt>
    <dgm:pt modelId="{10AB1C74-E5B6-4930-9847-A1D944AFA1C4}">
      <dgm:prSet phldrT="[文本]"/>
      <dgm:spPr/>
      <dgm:t>
        <a:bodyPr/>
        <a:lstStyle/>
        <a:p>
          <a:r>
            <a:rPr lang="zh-CN" altLang="en-US" dirty="0" smtClean="0"/>
            <a:t>与现有外高桥主系统平台系列一致</a:t>
          </a:r>
          <a:endParaRPr lang="zh-CN" altLang="en-US" dirty="0"/>
        </a:p>
      </dgm:t>
    </dgm:pt>
    <dgm:pt modelId="{DF5FD967-1906-4C53-BCE2-1CE8C271303F}" type="parTrans" cxnId="{45937C11-D4F1-4A3A-8AE8-9C362A5ABFD1}">
      <dgm:prSet/>
      <dgm:spPr/>
      <dgm:t>
        <a:bodyPr/>
        <a:lstStyle/>
        <a:p>
          <a:endParaRPr lang="zh-CN" altLang="en-US"/>
        </a:p>
      </dgm:t>
    </dgm:pt>
    <dgm:pt modelId="{2BDD8E0C-8AB6-4D18-BB18-50A1DE440564}" type="sibTrans" cxnId="{45937C11-D4F1-4A3A-8AE8-9C362A5ABFD1}">
      <dgm:prSet/>
      <dgm:spPr/>
      <dgm:t>
        <a:bodyPr/>
        <a:lstStyle/>
        <a:p>
          <a:endParaRPr lang="zh-CN" altLang="en-US"/>
        </a:p>
      </dgm:t>
    </dgm:pt>
    <dgm:pt modelId="{03B06AF5-DEDF-4D3C-A7DC-EC12FD864F9F}">
      <dgm:prSet phldrT="[文本]"/>
      <dgm:spPr/>
      <dgm:t>
        <a:bodyPr/>
        <a:lstStyle/>
        <a:p>
          <a:r>
            <a:rPr lang="zh-CN" altLang="en-US" dirty="0" smtClean="0"/>
            <a:t>节点数量和磁盘配置上细节有差异</a:t>
          </a:r>
          <a:endParaRPr lang="zh-CN" altLang="en-US" dirty="0"/>
        </a:p>
      </dgm:t>
    </dgm:pt>
    <dgm:pt modelId="{E7A69E91-18F3-4315-B269-8963881FFF98}" type="parTrans" cxnId="{421CF2FD-3782-4DE8-893E-6748D0649065}">
      <dgm:prSet/>
      <dgm:spPr/>
      <dgm:t>
        <a:bodyPr/>
        <a:lstStyle/>
        <a:p>
          <a:endParaRPr lang="zh-CN" altLang="en-US"/>
        </a:p>
      </dgm:t>
    </dgm:pt>
    <dgm:pt modelId="{3458C0FA-9F57-4CA4-8466-065B6D527A11}" type="sibTrans" cxnId="{421CF2FD-3782-4DE8-893E-6748D0649065}">
      <dgm:prSet/>
      <dgm:spPr/>
      <dgm:t>
        <a:bodyPr/>
        <a:lstStyle/>
        <a:p>
          <a:endParaRPr lang="zh-CN" altLang="en-US"/>
        </a:p>
      </dgm:t>
    </dgm:pt>
    <dgm:pt modelId="{35EABA46-A00A-4481-8DFB-25D1BC51A05E}">
      <dgm:prSet phldrT="[文本]"/>
      <dgm:spPr/>
      <dgm:t>
        <a:bodyPr/>
        <a:lstStyle/>
        <a:p>
          <a:r>
            <a:rPr lang="zh-CN" altLang="en-US" dirty="0" smtClean="0"/>
            <a:t>延续高</a:t>
          </a:r>
          <a:r>
            <a:rPr lang="en-US" altLang="zh-CN" dirty="0" smtClean="0"/>
            <a:t>IO</a:t>
          </a:r>
          <a:r>
            <a:rPr lang="zh-CN" altLang="en-US" dirty="0" smtClean="0"/>
            <a:t>方案</a:t>
          </a:r>
          <a:endParaRPr lang="zh-CN" altLang="en-US" dirty="0"/>
        </a:p>
      </dgm:t>
    </dgm:pt>
    <dgm:pt modelId="{F74DE148-7300-4DA3-A8A4-B04989542BEB}" type="parTrans" cxnId="{511E6D86-F447-4507-B6AC-A3BD8B61F298}">
      <dgm:prSet/>
      <dgm:spPr/>
      <dgm:t>
        <a:bodyPr/>
        <a:lstStyle/>
        <a:p>
          <a:endParaRPr lang="zh-CN" altLang="en-US"/>
        </a:p>
      </dgm:t>
    </dgm:pt>
    <dgm:pt modelId="{EB0D9862-F9E7-4851-B3C2-AB6D39AA62AB}" type="sibTrans" cxnId="{511E6D86-F447-4507-B6AC-A3BD8B61F298}">
      <dgm:prSet/>
      <dgm:spPr/>
      <dgm:t>
        <a:bodyPr/>
        <a:lstStyle/>
        <a:p>
          <a:endParaRPr lang="zh-CN" altLang="en-US"/>
        </a:p>
      </dgm:t>
    </dgm:pt>
    <dgm:pt modelId="{D0CC6562-C483-412D-B6A9-B11CDA173970}">
      <dgm:prSet phldrT="[文本]"/>
      <dgm:spPr/>
      <dgm:t>
        <a:bodyPr/>
        <a:lstStyle/>
        <a:p>
          <a:r>
            <a:rPr lang="zh-CN" altLang="en-US" dirty="0" smtClean="0"/>
            <a:t>将</a:t>
          </a:r>
          <a:r>
            <a:rPr lang="en-US" altLang="zh-CN" dirty="0" smtClean="0"/>
            <a:t>5555</a:t>
          </a:r>
          <a:r>
            <a:rPr lang="zh-CN" altLang="en-US" dirty="0" smtClean="0"/>
            <a:t>平台升级至</a:t>
          </a:r>
          <a:r>
            <a:rPr lang="en-US" altLang="zh-CN" dirty="0" smtClean="0"/>
            <a:t>6800C</a:t>
          </a:r>
          <a:r>
            <a:rPr lang="zh-CN" altLang="en-US" dirty="0" smtClean="0"/>
            <a:t>或</a:t>
          </a:r>
          <a:r>
            <a:rPr lang="en-US" altLang="zh-CN" dirty="0" err="1" smtClean="0"/>
            <a:t>IntelliFlex</a:t>
          </a:r>
          <a:endParaRPr lang="zh-CN" altLang="en-US" dirty="0"/>
        </a:p>
      </dgm:t>
    </dgm:pt>
    <dgm:pt modelId="{A6E4874F-C7F1-4A33-A277-AFED660E1F48}" type="parTrans" cxnId="{8985F8FE-02E3-44D6-9BBE-DFFB70E6E157}">
      <dgm:prSet/>
      <dgm:spPr/>
      <dgm:t>
        <a:bodyPr/>
        <a:lstStyle/>
        <a:p>
          <a:endParaRPr lang="zh-CN" altLang="en-US"/>
        </a:p>
      </dgm:t>
    </dgm:pt>
    <dgm:pt modelId="{90B4CD7A-0EB0-47F2-BFB7-FE151C0AC836}" type="sibTrans" cxnId="{8985F8FE-02E3-44D6-9BBE-DFFB70E6E157}">
      <dgm:prSet/>
      <dgm:spPr/>
      <dgm:t>
        <a:bodyPr/>
        <a:lstStyle/>
        <a:p>
          <a:endParaRPr lang="zh-CN" altLang="en-US"/>
        </a:p>
      </dgm:t>
    </dgm:pt>
    <dgm:pt modelId="{51568971-434F-4463-8B7C-758C9AD46B6F}">
      <dgm:prSet phldrT="[文本]"/>
      <dgm:spPr/>
      <dgm:t>
        <a:bodyPr/>
        <a:lstStyle/>
        <a:p>
          <a:r>
            <a:rPr lang="zh-CN" altLang="en-US" dirty="0" smtClean="0"/>
            <a:t>归档在线访问方案</a:t>
          </a:r>
          <a:endParaRPr lang="zh-CN" altLang="en-US" dirty="0"/>
        </a:p>
      </dgm:t>
    </dgm:pt>
    <dgm:pt modelId="{B16C2BEC-7E5A-4172-AC13-66A4468F88C6}" type="parTrans" cxnId="{5F43D917-879C-42F7-9574-6374E5C660DD}">
      <dgm:prSet/>
      <dgm:spPr/>
      <dgm:t>
        <a:bodyPr/>
        <a:lstStyle/>
        <a:p>
          <a:endParaRPr lang="zh-CN" altLang="en-US"/>
        </a:p>
      </dgm:t>
    </dgm:pt>
    <dgm:pt modelId="{8A8AD49B-4621-4EB6-AF62-DED982ABC218}" type="sibTrans" cxnId="{5F43D917-879C-42F7-9574-6374E5C660DD}">
      <dgm:prSet/>
      <dgm:spPr/>
      <dgm:t>
        <a:bodyPr/>
        <a:lstStyle/>
        <a:p>
          <a:endParaRPr lang="zh-CN" altLang="en-US"/>
        </a:p>
      </dgm:t>
    </dgm:pt>
    <dgm:pt modelId="{64C7EA23-F0FF-4DCD-A749-7F6A2840216D}">
      <dgm:prSet phldrT="[文本]"/>
      <dgm:spPr/>
      <dgm:t>
        <a:bodyPr/>
        <a:lstStyle/>
        <a:p>
          <a:r>
            <a:rPr lang="zh-CN" altLang="en-US" dirty="0" smtClean="0"/>
            <a:t>利用</a:t>
          </a:r>
          <a:r>
            <a:rPr lang="en-US" altLang="zh-CN" dirty="0" smtClean="0"/>
            <a:t>1800</a:t>
          </a:r>
          <a:r>
            <a:rPr lang="zh-CN" altLang="en-US" dirty="0" smtClean="0"/>
            <a:t>的大存储能力存放</a:t>
          </a:r>
          <a:r>
            <a:rPr lang="en-US" altLang="zh-CN" dirty="0" smtClean="0"/>
            <a:t>SSE</a:t>
          </a:r>
          <a:r>
            <a:rPr lang="zh-CN" altLang="en-US" dirty="0" smtClean="0"/>
            <a:t>所有数据</a:t>
          </a:r>
          <a:endParaRPr lang="zh-CN" altLang="en-US" dirty="0"/>
        </a:p>
      </dgm:t>
    </dgm:pt>
    <dgm:pt modelId="{D9230DB5-CA7F-4B31-8CCC-D46F3C002485}" type="parTrans" cxnId="{07153BCF-BF18-4A84-BA5F-88AA1D7CE2B5}">
      <dgm:prSet/>
      <dgm:spPr/>
      <dgm:t>
        <a:bodyPr/>
        <a:lstStyle/>
        <a:p>
          <a:endParaRPr lang="zh-CN" altLang="en-US"/>
        </a:p>
      </dgm:t>
    </dgm:pt>
    <dgm:pt modelId="{DD2C58C4-09D0-4935-B700-99A8CB1FB418}" type="sibTrans" cxnId="{07153BCF-BF18-4A84-BA5F-88AA1D7CE2B5}">
      <dgm:prSet/>
      <dgm:spPr/>
      <dgm:t>
        <a:bodyPr/>
        <a:lstStyle/>
        <a:p>
          <a:endParaRPr lang="zh-CN" altLang="en-US"/>
        </a:p>
      </dgm:t>
    </dgm:pt>
    <dgm:pt modelId="{CAD57799-5448-4ED1-BDC9-8A2971390737}">
      <dgm:prSet phldrT="[文本]"/>
      <dgm:spPr/>
      <dgm:t>
        <a:bodyPr/>
        <a:lstStyle/>
        <a:p>
          <a:r>
            <a:rPr lang="zh-CN" altLang="en-US" dirty="0" smtClean="0"/>
            <a:t>数据一次存放，多次在线查询</a:t>
          </a:r>
          <a:endParaRPr lang="zh-CN" altLang="en-US" dirty="0"/>
        </a:p>
      </dgm:t>
    </dgm:pt>
    <dgm:pt modelId="{D7DB2EBC-0FBC-4DEA-9ADD-129D2603E527}" type="parTrans" cxnId="{F32683DF-D19C-416B-981F-4407EBF3A627}">
      <dgm:prSet/>
      <dgm:spPr/>
      <dgm:t>
        <a:bodyPr/>
        <a:lstStyle/>
        <a:p>
          <a:endParaRPr lang="zh-CN" altLang="en-US"/>
        </a:p>
      </dgm:t>
    </dgm:pt>
    <dgm:pt modelId="{B585C274-3CFA-4B15-B431-A936F5A4903C}" type="sibTrans" cxnId="{F32683DF-D19C-416B-981F-4407EBF3A627}">
      <dgm:prSet/>
      <dgm:spPr/>
      <dgm:t>
        <a:bodyPr/>
        <a:lstStyle/>
        <a:p>
          <a:endParaRPr lang="zh-CN" altLang="en-US"/>
        </a:p>
      </dgm:t>
    </dgm:pt>
    <dgm:pt modelId="{33A8178A-536E-4EFF-B977-3A61909F61CC}">
      <dgm:prSet phldrT="[文本]"/>
      <dgm:spPr/>
      <dgm:t>
        <a:bodyPr/>
        <a:lstStyle/>
        <a:p>
          <a:r>
            <a:rPr lang="zh-CN" altLang="en-US" dirty="0" smtClean="0"/>
            <a:t>延续原平台规划的高</a:t>
          </a:r>
          <a:r>
            <a:rPr lang="en-US" altLang="zh-CN" dirty="0" smtClean="0"/>
            <a:t>IO</a:t>
          </a:r>
          <a:r>
            <a:rPr lang="zh-CN" altLang="en-US" dirty="0" smtClean="0"/>
            <a:t>处理能力</a:t>
          </a:r>
          <a:endParaRPr lang="zh-CN" altLang="en-US" dirty="0"/>
        </a:p>
      </dgm:t>
    </dgm:pt>
    <dgm:pt modelId="{889FE7B8-2BD8-4081-90C4-9767EC5F5249}" type="parTrans" cxnId="{82099D54-DDDE-4E47-B00B-15253C05C8A4}">
      <dgm:prSet/>
      <dgm:spPr/>
      <dgm:t>
        <a:bodyPr/>
        <a:lstStyle/>
        <a:p>
          <a:endParaRPr lang="zh-CN" altLang="en-US"/>
        </a:p>
      </dgm:t>
    </dgm:pt>
    <dgm:pt modelId="{2FE37AA8-855D-4C2F-9041-684ED2E1A507}" type="sibTrans" cxnId="{82099D54-DDDE-4E47-B00B-15253C05C8A4}">
      <dgm:prSet/>
      <dgm:spPr/>
      <dgm:t>
        <a:bodyPr/>
        <a:lstStyle/>
        <a:p>
          <a:endParaRPr lang="zh-CN" altLang="en-US"/>
        </a:p>
      </dgm:t>
    </dgm:pt>
    <dgm:pt modelId="{B500B6DD-6FFC-45B0-8A89-2B427CB74347}" type="pres">
      <dgm:prSet presAssocID="{EF4659F3-E4DD-4472-813B-C04ED6505D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3FCB25-EF71-49DE-9E81-592F159135F6}" type="pres">
      <dgm:prSet presAssocID="{06393757-FDBD-4F0A-A7E4-3F0C11B9FE6C}" presName="linNode" presStyleCnt="0"/>
      <dgm:spPr/>
    </dgm:pt>
    <dgm:pt modelId="{18F85ACB-0BE5-488F-8996-87F88515CD7D}" type="pres">
      <dgm:prSet presAssocID="{06393757-FDBD-4F0A-A7E4-3F0C11B9FE6C}" presName="parentText" presStyleLbl="node1" presStyleIdx="0" presStyleCnt="3" custLinFactNeighborX="-10780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2BDEA-F30C-44F6-86A4-B5BC0F001CB0}" type="pres">
      <dgm:prSet presAssocID="{06393757-FDBD-4F0A-A7E4-3F0C11B9FE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87276-1FAD-4CA6-A315-86D0FB71F0CC}" type="pres">
      <dgm:prSet presAssocID="{1CDA91F6-07D9-4B05-9456-A4E6BC545FCC}" presName="sp" presStyleCnt="0"/>
      <dgm:spPr/>
    </dgm:pt>
    <dgm:pt modelId="{D0C9C65D-6A10-479E-8E64-6A881A2F5C77}" type="pres">
      <dgm:prSet presAssocID="{35EABA46-A00A-4481-8DFB-25D1BC51A05E}" presName="linNode" presStyleCnt="0"/>
      <dgm:spPr/>
    </dgm:pt>
    <dgm:pt modelId="{FBF8B36E-6187-4BFD-9FCF-EB0D4EBEC020}" type="pres">
      <dgm:prSet presAssocID="{35EABA46-A00A-4481-8DFB-25D1BC51A05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A98C5-11B5-43C2-88F2-E4C444526CD7}" type="pres">
      <dgm:prSet presAssocID="{35EABA46-A00A-4481-8DFB-25D1BC51A05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51E91-6A89-4826-B282-54DFB4EE735A}" type="pres">
      <dgm:prSet presAssocID="{EB0D9862-F9E7-4851-B3C2-AB6D39AA62AB}" presName="sp" presStyleCnt="0"/>
      <dgm:spPr/>
    </dgm:pt>
    <dgm:pt modelId="{3F36FC52-39EA-4887-B0B7-97DE8C001B84}" type="pres">
      <dgm:prSet presAssocID="{51568971-434F-4463-8B7C-758C9AD46B6F}" presName="linNode" presStyleCnt="0"/>
      <dgm:spPr/>
    </dgm:pt>
    <dgm:pt modelId="{2D2581B0-1362-44EF-91AF-7EDB211FF8F1}" type="pres">
      <dgm:prSet presAssocID="{51568971-434F-4463-8B7C-758C9AD46B6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BD4D6-3EB4-453D-8B7A-8F2718425845}" type="pres">
      <dgm:prSet presAssocID="{51568971-434F-4463-8B7C-758C9AD46B6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43D917-879C-42F7-9574-6374E5C660DD}" srcId="{EF4659F3-E4DD-4472-813B-C04ED6505D65}" destId="{51568971-434F-4463-8B7C-758C9AD46B6F}" srcOrd="2" destOrd="0" parTransId="{B16C2BEC-7E5A-4172-AC13-66A4468F88C6}" sibTransId="{8A8AD49B-4621-4EB6-AF62-DED982ABC218}"/>
    <dgm:cxn modelId="{E1839B29-0ABE-43C2-9893-059CF2629F08}" type="presOf" srcId="{35EABA46-A00A-4481-8DFB-25D1BC51A05E}" destId="{FBF8B36E-6187-4BFD-9FCF-EB0D4EBEC020}" srcOrd="0" destOrd="0" presId="urn:microsoft.com/office/officeart/2005/8/layout/vList5"/>
    <dgm:cxn modelId="{3AFCCCFE-0B0C-4B23-9A60-485C0C0EBF6F}" type="presOf" srcId="{10AB1C74-E5B6-4930-9847-A1D944AFA1C4}" destId="{CE02BDEA-F30C-44F6-86A4-B5BC0F001CB0}" srcOrd="0" destOrd="0" presId="urn:microsoft.com/office/officeart/2005/8/layout/vList5"/>
    <dgm:cxn modelId="{3DD5E439-155A-4A2B-BBA5-92D53F49C2E0}" type="presOf" srcId="{CAD57799-5448-4ED1-BDC9-8A2971390737}" destId="{C15BD4D6-3EB4-453D-8B7A-8F2718425845}" srcOrd="0" destOrd="1" presId="urn:microsoft.com/office/officeart/2005/8/layout/vList5"/>
    <dgm:cxn modelId="{8985F8FE-02E3-44D6-9BBE-DFFB70E6E157}" srcId="{35EABA46-A00A-4481-8DFB-25D1BC51A05E}" destId="{D0CC6562-C483-412D-B6A9-B11CDA173970}" srcOrd="0" destOrd="0" parTransId="{A6E4874F-C7F1-4A33-A277-AFED660E1F48}" sibTransId="{90B4CD7A-0EB0-47F2-BFB7-FE151C0AC836}"/>
    <dgm:cxn modelId="{82099D54-DDDE-4E47-B00B-15253C05C8A4}" srcId="{35EABA46-A00A-4481-8DFB-25D1BC51A05E}" destId="{33A8178A-536E-4EFF-B977-3A61909F61CC}" srcOrd="1" destOrd="0" parTransId="{889FE7B8-2BD8-4081-90C4-9767EC5F5249}" sibTransId="{2FE37AA8-855D-4C2F-9041-684ED2E1A507}"/>
    <dgm:cxn modelId="{0349C332-C1CE-467F-9CB3-EE7751AC1A82}" srcId="{EF4659F3-E4DD-4472-813B-C04ED6505D65}" destId="{06393757-FDBD-4F0A-A7E4-3F0C11B9FE6C}" srcOrd="0" destOrd="0" parTransId="{B01DC808-ACED-4C26-9AAA-708444F3F85B}" sibTransId="{1CDA91F6-07D9-4B05-9456-A4E6BC545FCC}"/>
    <dgm:cxn modelId="{F32683DF-D19C-416B-981F-4407EBF3A627}" srcId="{51568971-434F-4463-8B7C-758C9AD46B6F}" destId="{CAD57799-5448-4ED1-BDC9-8A2971390737}" srcOrd="1" destOrd="0" parTransId="{D7DB2EBC-0FBC-4DEA-9ADD-129D2603E527}" sibTransId="{B585C274-3CFA-4B15-B431-A936F5A4903C}"/>
    <dgm:cxn modelId="{45937C11-D4F1-4A3A-8AE8-9C362A5ABFD1}" srcId="{06393757-FDBD-4F0A-A7E4-3F0C11B9FE6C}" destId="{10AB1C74-E5B6-4930-9847-A1D944AFA1C4}" srcOrd="0" destOrd="0" parTransId="{DF5FD967-1906-4C53-BCE2-1CE8C271303F}" sibTransId="{2BDD8E0C-8AB6-4D18-BB18-50A1DE440564}"/>
    <dgm:cxn modelId="{59557677-B44D-4D8A-BE07-A891520CF385}" type="presOf" srcId="{D0CC6562-C483-412D-B6A9-B11CDA173970}" destId="{1EEA98C5-11B5-43C2-88F2-E4C444526CD7}" srcOrd="0" destOrd="0" presId="urn:microsoft.com/office/officeart/2005/8/layout/vList5"/>
    <dgm:cxn modelId="{34A17F0C-5C62-4EE7-92CC-56F56DDCF7A4}" type="presOf" srcId="{51568971-434F-4463-8B7C-758C9AD46B6F}" destId="{2D2581B0-1362-44EF-91AF-7EDB211FF8F1}" srcOrd="0" destOrd="0" presId="urn:microsoft.com/office/officeart/2005/8/layout/vList5"/>
    <dgm:cxn modelId="{453C659D-7786-4F7C-996B-142108774E58}" type="presOf" srcId="{33A8178A-536E-4EFF-B977-3A61909F61CC}" destId="{1EEA98C5-11B5-43C2-88F2-E4C444526CD7}" srcOrd="0" destOrd="1" presId="urn:microsoft.com/office/officeart/2005/8/layout/vList5"/>
    <dgm:cxn modelId="{F04CA52A-682F-41DC-8CEC-9EF61DA803DB}" type="presOf" srcId="{06393757-FDBD-4F0A-A7E4-3F0C11B9FE6C}" destId="{18F85ACB-0BE5-488F-8996-87F88515CD7D}" srcOrd="0" destOrd="0" presId="urn:microsoft.com/office/officeart/2005/8/layout/vList5"/>
    <dgm:cxn modelId="{07153BCF-BF18-4A84-BA5F-88AA1D7CE2B5}" srcId="{51568971-434F-4463-8B7C-758C9AD46B6F}" destId="{64C7EA23-F0FF-4DCD-A749-7F6A2840216D}" srcOrd="0" destOrd="0" parTransId="{D9230DB5-CA7F-4B31-8CCC-D46F3C002485}" sibTransId="{DD2C58C4-09D0-4935-B700-99A8CB1FB418}"/>
    <dgm:cxn modelId="{511E6D86-F447-4507-B6AC-A3BD8B61F298}" srcId="{EF4659F3-E4DD-4472-813B-C04ED6505D65}" destId="{35EABA46-A00A-4481-8DFB-25D1BC51A05E}" srcOrd="1" destOrd="0" parTransId="{F74DE148-7300-4DA3-A8A4-B04989542BEB}" sibTransId="{EB0D9862-F9E7-4851-B3C2-AB6D39AA62AB}"/>
    <dgm:cxn modelId="{1A76482F-E2FB-4A73-8347-B50977B756DD}" type="presOf" srcId="{03B06AF5-DEDF-4D3C-A7DC-EC12FD864F9F}" destId="{CE02BDEA-F30C-44F6-86A4-B5BC0F001CB0}" srcOrd="0" destOrd="1" presId="urn:microsoft.com/office/officeart/2005/8/layout/vList5"/>
    <dgm:cxn modelId="{A8C465F3-BFEF-495A-B741-1CF99391DC82}" type="presOf" srcId="{64C7EA23-F0FF-4DCD-A749-7F6A2840216D}" destId="{C15BD4D6-3EB4-453D-8B7A-8F2718425845}" srcOrd="0" destOrd="0" presId="urn:microsoft.com/office/officeart/2005/8/layout/vList5"/>
    <dgm:cxn modelId="{421CF2FD-3782-4DE8-893E-6748D0649065}" srcId="{06393757-FDBD-4F0A-A7E4-3F0C11B9FE6C}" destId="{03B06AF5-DEDF-4D3C-A7DC-EC12FD864F9F}" srcOrd="1" destOrd="0" parTransId="{E7A69E91-18F3-4315-B269-8963881FFF98}" sibTransId="{3458C0FA-9F57-4CA4-8466-065B6D527A11}"/>
    <dgm:cxn modelId="{6BD010B7-F3F0-493E-9192-EE6F4F3242F1}" type="presOf" srcId="{EF4659F3-E4DD-4472-813B-C04ED6505D65}" destId="{B500B6DD-6FFC-45B0-8A89-2B427CB74347}" srcOrd="0" destOrd="0" presId="urn:microsoft.com/office/officeart/2005/8/layout/vList5"/>
    <dgm:cxn modelId="{34741D9C-1B7B-4494-8457-1121D300FDFB}" type="presParOf" srcId="{B500B6DD-6FFC-45B0-8A89-2B427CB74347}" destId="{403FCB25-EF71-49DE-9E81-592F159135F6}" srcOrd="0" destOrd="0" presId="urn:microsoft.com/office/officeart/2005/8/layout/vList5"/>
    <dgm:cxn modelId="{557F4596-70D6-41D6-88AD-F6F586CC4E10}" type="presParOf" srcId="{403FCB25-EF71-49DE-9E81-592F159135F6}" destId="{18F85ACB-0BE5-488F-8996-87F88515CD7D}" srcOrd="0" destOrd="0" presId="urn:microsoft.com/office/officeart/2005/8/layout/vList5"/>
    <dgm:cxn modelId="{3BBDAABD-CA2E-4B3C-A44D-02BA83898523}" type="presParOf" srcId="{403FCB25-EF71-49DE-9E81-592F159135F6}" destId="{CE02BDEA-F30C-44F6-86A4-B5BC0F001CB0}" srcOrd="1" destOrd="0" presId="urn:microsoft.com/office/officeart/2005/8/layout/vList5"/>
    <dgm:cxn modelId="{6BDDE5E6-901A-4A6C-A7D5-2444A9141C53}" type="presParOf" srcId="{B500B6DD-6FFC-45B0-8A89-2B427CB74347}" destId="{51E87276-1FAD-4CA6-A315-86D0FB71F0CC}" srcOrd="1" destOrd="0" presId="urn:microsoft.com/office/officeart/2005/8/layout/vList5"/>
    <dgm:cxn modelId="{1CC2637E-E677-42D5-AAF0-19BF963794ED}" type="presParOf" srcId="{B500B6DD-6FFC-45B0-8A89-2B427CB74347}" destId="{D0C9C65D-6A10-479E-8E64-6A881A2F5C77}" srcOrd="2" destOrd="0" presId="urn:microsoft.com/office/officeart/2005/8/layout/vList5"/>
    <dgm:cxn modelId="{B95F9E17-EC14-437D-ACBA-210EE7CD1F4A}" type="presParOf" srcId="{D0C9C65D-6A10-479E-8E64-6A881A2F5C77}" destId="{FBF8B36E-6187-4BFD-9FCF-EB0D4EBEC020}" srcOrd="0" destOrd="0" presId="urn:microsoft.com/office/officeart/2005/8/layout/vList5"/>
    <dgm:cxn modelId="{AB859A9B-D5CD-4A39-AAED-BF5C9A2E89D9}" type="presParOf" srcId="{D0C9C65D-6A10-479E-8E64-6A881A2F5C77}" destId="{1EEA98C5-11B5-43C2-88F2-E4C444526CD7}" srcOrd="1" destOrd="0" presId="urn:microsoft.com/office/officeart/2005/8/layout/vList5"/>
    <dgm:cxn modelId="{175B7A3B-FE2A-4538-B188-C2DF2CB67BBF}" type="presParOf" srcId="{B500B6DD-6FFC-45B0-8A89-2B427CB74347}" destId="{96351E91-6A89-4826-B282-54DFB4EE735A}" srcOrd="3" destOrd="0" presId="urn:microsoft.com/office/officeart/2005/8/layout/vList5"/>
    <dgm:cxn modelId="{AEFF9A0A-E5CA-4A83-AA8C-7133675AD047}" type="presParOf" srcId="{B500B6DD-6FFC-45B0-8A89-2B427CB74347}" destId="{3F36FC52-39EA-4887-B0B7-97DE8C001B84}" srcOrd="4" destOrd="0" presId="urn:microsoft.com/office/officeart/2005/8/layout/vList5"/>
    <dgm:cxn modelId="{BCAE9024-D08E-4CA3-BD31-A5C776657A80}" type="presParOf" srcId="{3F36FC52-39EA-4887-B0B7-97DE8C001B84}" destId="{2D2581B0-1362-44EF-91AF-7EDB211FF8F1}" srcOrd="0" destOrd="0" presId="urn:microsoft.com/office/officeart/2005/8/layout/vList5"/>
    <dgm:cxn modelId="{F4C72F37-BFEB-464C-9D18-EC4C42E6E09F}" type="presParOf" srcId="{3F36FC52-39EA-4887-B0B7-97DE8C001B84}" destId="{C15BD4D6-3EB4-453D-8B7A-8F27184258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2BDEA-F30C-44F6-86A4-B5BC0F001CB0}">
      <dsp:nvSpPr>
        <dsp:cNvPr id="0" name=""/>
        <dsp:cNvSpPr/>
      </dsp:nvSpPr>
      <dsp:spPr>
        <a:xfrm rot="5400000">
          <a:off x="4697555" y="-1742966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与现有外高桥主系统平台系列一致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节点数量和磁盘配置上细节有差异</a:t>
          </a:r>
          <a:endParaRPr lang="zh-CN" altLang="en-US" sz="2100" kern="1200" dirty="0"/>
        </a:p>
      </dsp:txBody>
      <dsp:txXfrm rot="-5400000">
        <a:off x="2803052" y="209833"/>
        <a:ext cx="4924907" cy="1077604"/>
      </dsp:txXfrm>
    </dsp:sp>
    <dsp:sp modelId="{18F85ACB-0BE5-488F-8996-87F88515CD7D}">
      <dsp:nvSpPr>
        <dsp:cNvPr id="0" name=""/>
        <dsp:cNvSpPr/>
      </dsp:nvSpPr>
      <dsp:spPr>
        <a:xfrm>
          <a:off x="0" y="7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主从一致方案</a:t>
          </a:r>
          <a:endParaRPr lang="zh-CN" altLang="en-US" sz="4000" kern="1200" dirty="0"/>
        </a:p>
      </dsp:txBody>
      <dsp:txXfrm>
        <a:off x="72870" y="72877"/>
        <a:ext cx="2657311" cy="1347005"/>
      </dsp:txXfrm>
    </dsp:sp>
    <dsp:sp modelId="{1EEA98C5-11B5-43C2-88F2-E4C444526CD7}">
      <dsp:nvSpPr>
        <dsp:cNvPr id="0" name=""/>
        <dsp:cNvSpPr/>
      </dsp:nvSpPr>
      <dsp:spPr>
        <a:xfrm rot="5400000">
          <a:off x="4697555" y="-175583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将</a:t>
          </a:r>
          <a:r>
            <a:rPr lang="en-US" altLang="zh-CN" sz="2100" kern="1200" dirty="0" smtClean="0"/>
            <a:t>5555</a:t>
          </a:r>
          <a:r>
            <a:rPr lang="zh-CN" altLang="en-US" sz="2100" kern="1200" dirty="0" smtClean="0"/>
            <a:t>平台升级至</a:t>
          </a:r>
          <a:r>
            <a:rPr lang="en-US" altLang="zh-CN" sz="2100" kern="1200" dirty="0" smtClean="0"/>
            <a:t>6800C</a:t>
          </a:r>
          <a:r>
            <a:rPr lang="zh-CN" altLang="en-US" sz="2100" kern="1200" dirty="0" smtClean="0"/>
            <a:t>或</a:t>
          </a:r>
          <a:r>
            <a:rPr lang="en-US" altLang="zh-CN" sz="2100" kern="1200" dirty="0" err="1" smtClean="0"/>
            <a:t>IntelliFlex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延续原平台规划的高</a:t>
          </a:r>
          <a:r>
            <a:rPr lang="en-US" altLang="zh-CN" sz="2100" kern="1200" dirty="0" smtClean="0"/>
            <a:t>IO</a:t>
          </a:r>
          <a:r>
            <a:rPr lang="zh-CN" altLang="en-US" sz="2100" kern="1200" dirty="0" smtClean="0"/>
            <a:t>处理能力</a:t>
          </a:r>
          <a:endParaRPr lang="zh-CN" altLang="en-US" sz="2100" kern="1200" dirty="0"/>
        </a:p>
      </dsp:txBody>
      <dsp:txXfrm rot="-5400000">
        <a:off x="2803052" y="1777216"/>
        <a:ext cx="4924907" cy="1077604"/>
      </dsp:txXfrm>
    </dsp:sp>
    <dsp:sp modelId="{FBF8B36E-6187-4BFD-9FCF-EB0D4EBEC020}">
      <dsp:nvSpPr>
        <dsp:cNvPr id="0" name=""/>
        <dsp:cNvSpPr/>
      </dsp:nvSpPr>
      <dsp:spPr>
        <a:xfrm>
          <a:off x="0" y="1569645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延续高</a:t>
          </a:r>
          <a:r>
            <a:rPr lang="en-US" altLang="zh-CN" sz="4000" kern="1200" dirty="0" smtClean="0"/>
            <a:t>IO</a:t>
          </a:r>
          <a:r>
            <a:rPr lang="zh-CN" altLang="en-US" sz="4000" kern="1200" dirty="0" smtClean="0"/>
            <a:t>方案</a:t>
          </a:r>
          <a:endParaRPr lang="zh-CN" altLang="en-US" sz="4000" kern="1200" dirty="0"/>
        </a:p>
      </dsp:txBody>
      <dsp:txXfrm>
        <a:off x="72870" y="1642515"/>
        <a:ext cx="2657311" cy="1347005"/>
      </dsp:txXfrm>
    </dsp:sp>
    <dsp:sp modelId="{C15BD4D6-3EB4-453D-8B7A-8F2718425845}">
      <dsp:nvSpPr>
        <dsp:cNvPr id="0" name=""/>
        <dsp:cNvSpPr/>
      </dsp:nvSpPr>
      <dsp:spPr>
        <a:xfrm rot="5400000">
          <a:off x="4697555" y="1391799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利用</a:t>
          </a:r>
          <a:r>
            <a:rPr lang="en-US" altLang="zh-CN" sz="2100" kern="1200" dirty="0" smtClean="0"/>
            <a:t>1800</a:t>
          </a:r>
          <a:r>
            <a:rPr lang="zh-CN" altLang="en-US" sz="2100" kern="1200" dirty="0" smtClean="0"/>
            <a:t>的大存储能力存放</a:t>
          </a:r>
          <a:r>
            <a:rPr lang="en-US" altLang="zh-CN" sz="2100" kern="1200" dirty="0" smtClean="0"/>
            <a:t>SSE</a:t>
          </a:r>
          <a:r>
            <a:rPr lang="zh-CN" altLang="en-US" sz="2100" kern="1200" dirty="0" smtClean="0"/>
            <a:t>所有数据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数据一次存放，多次在线查询</a:t>
          </a:r>
          <a:endParaRPr lang="zh-CN" altLang="en-US" sz="2100" kern="1200" dirty="0"/>
        </a:p>
      </dsp:txBody>
      <dsp:txXfrm rot="-5400000">
        <a:off x="2803052" y="3344598"/>
        <a:ext cx="4924907" cy="1077604"/>
      </dsp:txXfrm>
    </dsp:sp>
    <dsp:sp modelId="{2D2581B0-1362-44EF-91AF-7EDB211FF8F1}">
      <dsp:nvSpPr>
        <dsp:cNvPr id="0" name=""/>
        <dsp:cNvSpPr/>
      </dsp:nvSpPr>
      <dsp:spPr>
        <a:xfrm>
          <a:off x="0" y="3137028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归档在线访问方案</a:t>
          </a:r>
          <a:endParaRPr lang="zh-CN" altLang="en-US" sz="4000" kern="1200" dirty="0"/>
        </a:p>
      </dsp:txBody>
      <dsp:txXfrm>
        <a:off x="72870" y="3209898"/>
        <a:ext cx="2657311" cy="1347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2015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2015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8"/>
            <a:ext cx="2438400" cy="469859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8"/>
            <a:ext cx="5334000" cy="469796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lternate 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3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1" name="Group 20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848851" y="6286501"/>
            <a:ext cx="1850649" cy="3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67" r:id="rId17"/>
    <p:sldLayoutId id="2147483650" r:id="rId18"/>
    <p:sldLayoutId id="2147483658" r:id="rId19"/>
    <p:sldLayoutId id="2147483709" r:id="rId20"/>
    <p:sldLayoutId id="2147483659" r:id="rId21"/>
    <p:sldLayoutId id="2147483662" r:id="rId22"/>
    <p:sldLayoutId id="2147483663" r:id="rId23"/>
    <p:sldLayoutId id="2147483654" r:id="rId24"/>
    <p:sldLayoutId id="2147483655" r:id="rId25"/>
    <p:sldLayoutId id="2147483670" r:id="rId26"/>
    <p:sldLayoutId id="2147483710" r:id="rId27"/>
    <p:sldLayoutId id="2147483660" r:id="rId28"/>
    <p:sldLayoutId id="2147483661" r:id="rId2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4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990164"/>
            <a:ext cx="9144000" cy="87767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上海证券交易所</a:t>
            </a:r>
            <a:r>
              <a:rPr lang="en-US" dirty="0" smtClean="0"/>
              <a:t>EDW</a:t>
            </a:r>
            <a:r>
              <a:rPr lang="zh-CN" altLang="en-US" dirty="0" smtClean="0"/>
              <a:t>升级扩容方案</a:t>
            </a:r>
            <a:endParaRPr lang="en-US" altLang="zh-CN" dirty="0"/>
          </a:p>
          <a:p>
            <a:pPr>
              <a:buNone/>
            </a:pPr>
            <a:r>
              <a:rPr lang="en-US" altLang="zh-CN" sz="1800" dirty="0" smtClean="0"/>
              <a:t>March</a:t>
            </a:r>
            <a:r>
              <a:rPr lang="en-US" sz="1800" dirty="0" smtClean="0"/>
              <a:t>-2017</a:t>
            </a:r>
          </a:p>
        </p:txBody>
      </p: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33055"/>
            <a:ext cx="8229600" cy="4931461"/>
          </a:xfrm>
        </p:spPr>
        <p:txBody>
          <a:bodyPr/>
          <a:lstStyle/>
          <a:p>
            <a:r>
              <a:rPr lang="zh-CN" altLang="en-US" dirty="0" smtClean="0"/>
              <a:t>除方案三采用</a:t>
            </a:r>
            <a:r>
              <a:rPr lang="en-US" altLang="zh-CN" dirty="0" smtClean="0"/>
              <a:t>Raid 6</a:t>
            </a:r>
            <a:r>
              <a:rPr lang="zh-CN" altLang="en-US" dirty="0" smtClean="0"/>
              <a:t>外，所有其它方案建议均采用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作为磁盘配置</a:t>
            </a:r>
            <a:endParaRPr lang="en-US" altLang="zh-CN" dirty="0" smtClean="0"/>
          </a:p>
          <a:p>
            <a:r>
              <a:rPr lang="zh-CN" altLang="en-US" dirty="0" smtClean="0"/>
              <a:t>方案二配置二（</a:t>
            </a:r>
            <a:r>
              <a:rPr lang="en-US" altLang="zh-CN" dirty="0" smtClean="0"/>
              <a:t>5+1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IntelliFlex</a:t>
            </a:r>
            <a:r>
              <a:rPr lang="zh-CN" altLang="en-US" dirty="0" smtClean="0"/>
              <a:t>要求数据库版本最低为</a:t>
            </a:r>
            <a:r>
              <a:rPr lang="en-US" altLang="zh-CN" dirty="0" smtClean="0"/>
              <a:t>15.10</a:t>
            </a:r>
            <a:r>
              <a:rPr lang="zh-CN" altLang="en-US" dirty="0" smtClean="0"/>
              <a:t>，操作系统对应为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SP3</a:t>
            </a:r>
            <a:r>
              <a:rPr lang="zh-CN" altLang="en-US" dirty="0" smtClean="0"/>
              <a:t>，其余四个方案均使用</a:t>
            </a:r>
            <a:r>
              <a:rPr lang="en-US" altLang="zh-CN" dirty="0" smtClean="0"/>
              <a:t>Teradata 15.0+ 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SP1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采用方案二配置二需升级当前陆家嘴备份软件</a:t>
            </a:r>
            <a:r>
              <a:rPr lang="en-US" altLang="zh-CN" dirty="0" err="1" smtClean="0"/>
              <a:t>NetVault</a:t>
            </a:r>
            <a:r>
              <a:rPr lang="zh-CN" altLang="en-US" dirty="0" smtClean="0"/>
              <a:t>至</a:t>
            </a:r>
            <a:r>
              <a:rPr lang="en-US" altLang="zh-CN" dirty="0" smtClean="0"/>
              <a:t>9.2</a:t>
            </a:r>
            <a:r>
              <a:rPr lang="zh-CN" altLang="en-US" dirty="0" smtClean="0"/>
              <a:t>，以支持</a:t>
            </a:r>
            <a:r>
              <a:rPr lang="en-US" altLang="zh-CN" dirty="0" smtClean="0"/>
              <a:t>Teradata 15.10</a:t>
            </a:r>
            <a:r>
              <a:rPr lang="zh-CN" altLang="en-US" dirty="0" smtClean="0"/>
              <a:t>数据库，现有备份硬件可保持不变</a:t>
            </a:r>
            <a:endParaRPr lang="en-US" altLang="zh-CN" dirty="0" smtClean="0"/>
          </a:p>
          <a:p>
            <a:r>
              <a:rPr lang="zh-CN" altLang="en-US" dirty="0" smtClean="0"/>
              <a:t>方案三仅可以提</a:t>
            </a:r>
            <a:r>
              <a:rPr lang="zh-CN" altLang="en-US" dirty="0"/>
              <a:t>供</a:t>
            </a:r>
            <a:r>
              <a:rPr lang="zh-CN" altLang="en-US" dirty="0" smtClean="0"/>
              <a:t>基础的</a:t>
            </a:r>
            <a:r>
              <a:rPr lang="en-US" altLang="zh-CN" dirty="0" smtClean="0"/>
              <a:t>TD</a:t>
            </a:r>
            <a:r>
              <a:rPr lang="zh-CN" altLang="en-US" dirty="0" smtClean="0"/>
              <a:t>数据库查询服务，且配置较低，承担大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作业时性能较低（如大数据量查询和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跑批），难以满足有时间窗口的作业请求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方案建议说明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35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>
                <a:solidFill>
                  <a:schemeClr val="tx1"/>
                </a:solidFill>
              </a:rPr>
              <a:t>现平台改造可行性分析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升级平台方案建议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0079DB"/>
                </a:solidFill>
              </a:rPr>
              <a:t>备份系统现状</a:t>
            </a:r>
            <a:endParaRPr lang="en-US" altLang="zh-CN" dirty="0">
              <a:solidFill>
                <a:srgbClr val="0079DB"/>
              </a:solidFill>
            </a:endParaRPr>
          </a:p>
          <a:p>
            <a:pPr lvl="3"/>
            <a:endParaRPr lang="en-US" altLang="zh-CN" dirty="0" smtClean="0">
              <a:solidFill>
                <a:srgbClr val="0079DB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11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86789" y="40178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主系统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6n2800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</a:t>
            </a:r>
            <a:r>
              <a:rPr lang="en-US" altLang="en-US" dirty="0" smtClean="0">
                <a:solidFill>
                  <a:srgbClr val="373F8B"/>
                </a:solidFill>
              </a:rPr>
              <a:t>.3</a:t>
            </a:r>
            <a:endParaRPr lang="en-US" altLang="en-US" sz="2400" dirty="0" smtClean="0">
              <a:solidFill>
                <a:srgbClr val="373F8B"/>
              </a:solidFill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646164" y="157812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43" name="Line 56"/>
          <p:cNvSpPr>
            <a:spLocks noChangeShapeType="1"/>
          </p:cNvSpPr>
          <p:nvPr/>
        </p:nvSpPr>
        <p:spPr bwMode="auto">
          <a:xfrm flipV="1">
            <a:off x="375664" y="162733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4" name="Line 125"/>
          <p:cNvSpPr>
            <a:spLocks noChangeShapeType="1"/>
          </p:cNvSpPr>
          <p:nvPr/>
        </p:nvSpPr>
        <p:spPr bwMode="auto">
          <a:xfrm flipH="1">
            <a:off x="396301" y="164003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5" name="Line 159"/>
          <p:cNvSpPr>
            <a:spLocks noChangeShapeType="1"/>
          </p:cNvSpPr>
          <p:nvPr/>
        </p:nvSpPr>
        <p:spPr bwMode="auto">
          <a:xfrm>
            <a:off x="6759001" y="164162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486789" y="311323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6n * 2800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6 Nodes</a:t>
            </a:r>
          </a:p>
        </p:txBody>
      </p:sp>
      <p:pic>
        <p:nvPicPr>
          <p:cNvPr id="47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89" y="288463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51" y="381808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077964" y="253856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614539" y="464199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6752651" y="496902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6635176" y="466422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6933626" y="466581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354189" y="498331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6639939" y="389269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6778051" y="421972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6660576" y="391492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6959026" y="391651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6914576" y="428957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6374826" y="370854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6136701" y="271636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478851" y="2868760"/>
            <a:ext cx="849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A</a:t>
            </a: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379339" y="164162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64" name="Text Box 178"/>
          <p:cNvSpPr txBox="1">
            <a:spLocks noChangeArrowheads="1"/>
          </p:cNvSpPr>
          <p:nvPr/>
        </p:nvSpPr>
        <p:spPr bwMode="auto">
          <a:xfrm>
            <a:off x="3768151" y="2884635"/>
            <a:ext cx="1552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65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39" y="266238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AutoShape 184"/>
          <p:cNvCxnSpPr>
            <a:cxnSpLocks noChangeShapeType="1"/>
          </p:cNvCxnSpPr>
          <p:nvPr/>
        </p:nvCxnSpPr>
        <p:spPr bwMode="auto">
          <a:xfrm flipV="1">
            <a:off x="1898076" y="280843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35"/>
          <p:cNvCxnSpPr>
            <a:cxnSpLocks noChangeShapeType="1"/>
          </p:cNvCxnSpPr>
          <p:nvPr/>
        </p:nvCxnSpPr>
        <p:spPr bwMode="auto">
          <a:xfrm rot="10800000">
            <a:off x="4738114" y="279573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178"/>
          <p:cNvSpPr txBox="1">
            <a:spLocks noChangeArrowheads="1"/>
          </p:cNvSpPr>
          <p:nvPr/>
        </p:nvSpPr>
        <p:spPr bwMode="auto">
          <a:xfrm>
            <a:off x="6279576" y="190356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69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51" y="174481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AutoShape 184"/>
          <p:cNvCxnSpPr>
            <a:cxnSpLocks noChangeShapeType="1"/>
          </p:cNvCxnSpPr>
          <p:nvPr/>
        </p:nvCxnSpPr>
        <p:spPr bwMode="auto">
          <a:xfrm flipV="1">
            <a:off x="1898076" y="275287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5"/>
          <p:cNvCxnSpPr>
            <a:cxnSpLocks noChangeShapeType="1"/>
          </p:cNvCxnSpPr>
          <p:nvPr/>
        </p:nvCxnSpPr>
        <p:spPr bwMode="auto">
          <a:xfrm rot="10800000">
            <a:off x="4768276" y="271794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367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2*LTO3 + 3*LTO5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50+88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0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25" y="34636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从系统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3+1n5555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8.6.3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01584" y="155041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 flipV="1">
            <a:off x="431084" y="159962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9" name="Line 125"/>
          <p:cNvSpPr>
            <a:spLocks noChangeShapeType="1"/>
          </p:cNvSpPr>
          <p:nvPr/>
        </p:nvSpPr>
        <p:spPr bwMode="auto">
          <a:xfrm flipH="1">
            <a:off x="451721" y="161232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0" name="Line 159"/>
          <p:cNvSpPr>
            <a:spLocks noChangeShapeType="1"/>
          </p:cNvSpPr>
          <p:nvPr/>
        </p:nvSpPr>
        <p:spPr bwMode="auto">
          <a:xfrm>
            <a:off x="6814421" y="161391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42209" y="308552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>
                <a:latin typeface="Arial" panose="020B0604020202020204" pitchFamily="34" charset="0"/>
              </a:rPr>
              <a:t>3+1n </a:t>
            </a:r>
            <a:r>
              <a:rPr lang="en-GB" altLang="en-US" sz="1200" dirty="0">
                <a:latin typeface="Arial" panose="020B0604020202020204" pitchFamily="34" charset="0"/>
              </a:rPr>
              <a:t>* 5555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Arial" panose="020B0604020202020204" pitchFamily="34" charset="0"/>
              </a:rPr>
              <a:t>4 Nodes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  <p:pic>
        <p:nvPicPr>
          <p:cNvPr id="12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09" y="285692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71" y="379037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133384" y="251085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669959" y="46142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6808071" y="49413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90596" y="46365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989046" y="46381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09609" y="495560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695359" y="38649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833471" y="41920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6715996" y="38872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7014446" y="38888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969996" y="426186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430246" y="368083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192121" y="268865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34271" y="2841050"/>
            <a:ext cx="846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B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4434759" y="161391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29" name="Text Box 178"/>
          <p:cNvSpPr txBox="1">
            <a:spLocks noChangeArrowheads="1"/>
          </p:cNvSpPr>
          <p:nvPr/>
        </p:nvSpPr>
        <p:spPr bwMode="auto">
          <a:xfrm>
            <a:off x="3844209" y="2810888"/>
            <a:ext cx="1595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0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59" y="263467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AutoShape 184"/>
          <p:cNvCxnSpPr>
            <a:cxnSpLocks noChangeShapeType="1"/>
          </p:cNvCxnSpPr>
          <p:nvPr/>
        </p:nvCxnSpPr>
        <p:spPr bwMode="auto">
          <a:xfrm flipV="1">
            <a:off x="1953496" y="278072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35"/>
          <p:cNvCxnSpPr>
            <a:cxnSpLocks noChangeShapeType="1"/>
          </p:cNvCxnSpPr>
          <p:nvPr/>
        </p:nvCxnSpPr>
        <p:spPr bwMode="auto">
          <a:xfrm rot="10800000">
            <a:off x="4803059" y="273627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178"/>
          <p:cNvSpPr txBox="1">
            <a:spLocks noChangeArrowheads="1"/>
          </p:cNvSpPr>
          <p:nvPr/>
        </p:nvSpPr>
        <p:spPr bwMode="auto">
          <a:xfrm>
            <a:off x="6334996" y="187585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4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71" y="171710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AutoShape 184"/>
          <p:cNvCxnSpPr>
            <a:cxnSpLocks noChangeShapeType="1"/>
          </p:cNvCxnSpPr>
          <p:nvPr/>
        </p:nvCxnSpPr>
        <p:spPr bwMode="auto">
          <a:xfrm flipV="1">
            <a:off x="1953496" y="272516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235"/>
          <p:cNvCxnSpPr>
            <a:cxnSpLocks noChangeShapeType="1"/>
          </p:cNvCxnSpPr>
          <p:nvPr/>
        </p:nvCxnSpPr>
        <p:spPr bwMode="auto">
          <a:xfrm rot="10800000">
            <a:off x="4823696" y="269023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4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3*LTO3 + 3*LTO5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50+93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40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46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 smtClean="0"/>
              <a:t>现平台改造可行性分析</a:t>
            </a:r>
            <a:endParaRPr lang="en-US" altLang="zh-CN" dirty="0"/>
          </a:p>
          <a:p>
            <a:pPr lvl="3"/>
            <a:r>
              <a:rPr lang="zh-CN" altLang="en-US" dirty="0" smtClean="0"/>
              <a:t>升级平台方案建议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备份系统现状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年陆家嘴系统硬件变更说明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/>
          </p:nvPr>
        </p:nvGraphicFramePr>
        <p:xfrm>
          <a:off x="1041991" y="1479386"/>
          <a:ext cx="5411972" cy="3483606"/>
        </p:xfrm>
        <a:graphic>
          <a:graphicData uri="http://schemas.openxmlformats.org/drawingml/2006/table">
            <a:tbl>
              <a:tblPr/>
              <a:tblGrid>
                <a:gridCol w="1259329"/>
                <a:gridCol w="1994233"/>
                <a:gridCol w="2158410"/>
              </a:tblGrid>
              <a:tr h="368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 目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扩容前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扩容后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</a:tr>
              <a:tr h="1224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节点型号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3*5555+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1*5555(HSN)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3291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33060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27033"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磁盘裸容量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108TB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144TB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65298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243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AMP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9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62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数据库最大</a:t>
                      </a:r>
                      <a:b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可用空间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44288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59046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数据库版本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</a:tbl>
          </a:graphicData>
        </a:graphic>
      </p:graphicFrame>
      <p:sp>
        <p:nvSpPr>
          <p:cNvPr id="21" name="Oval Callout 20"/>
          <p:cNvSpPr/>
          <p:nvPr/>
        </p:nvSpPr>
        <p:spPr>
          <a:xfrm>
            <a:off x="6618768" y="1479385"/>
            <a:ext cx="2068032" cy="1593423"/>
          </a:xfrm>
          <a:prstGeom prst="wedgeEllipseCallout">
            <a:avLst>
              <a:gd name="adj1" fmla="val -59749"/>
              <a:gd name="adj2" fmla="val 56568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仅做了磁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盘容量扩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未对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、内存、数据库版本进行升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级或扩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</a:p>
          <a:p>
            <a:pPr algn="ctr"/>
            <a:endParaRPr lang="zh-CN" altLang="en-US" sz="1400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36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基于现有平台改造可行性分析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3342" y="1380979"/>
            <a:ext cx="7777316" cy="345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231F20"/>
                </a:solidFill>
              </a:rPr>
              <a:t>Teradata 13.0 Database</a:t>
            </a:r>
            <a:r>
              <a:rPr kumimoji="1" lang="zh-CN" altLang="en-US" dirty="0" smtClean="0">
                <a:solidFill>
                  <a:srgbClr val="231F20"/>
                </a:solidFill>
              </a:rPr>
              <a:t>早已结束支持</a:t>
            </a:r>
            <a:r>
              <a:rPr kumimoji="1" lang="en-US" altLang="zh-CN" dirty="0" smtClean="0">
                <a:solidFill>
                  <a:srgbClr val="231F20"/>
                </a:solidFill>
              </a:rPr>
              <a:t>&amp;</a:t>
            </a:r>
            <a:r>
              <a:rPr kumimoji="1" lang="zh-CN" altLang="en-US" dirty="0" smtClean="0">
                <a:solidFill>
                  <a:srgbClr val="231F20"/>
                </a:solidFill>
              </a:rPr>
              <a:t>补丁更新</a:t>
            </a:r>
            <a:r>
              <a:rPr kumimoji="1" lang="en-US" altLang="zh-CN" dirty="0" smtClean="0">
                <a:solidFill>
                  <a:srgbClr val="231F20"/>
                </a:solidFill>
              </a:rPr>
              <a:t>EOM(2014/06/30)</a:t>
            </a: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硬件平台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也将与今年</a:t>
            </a:r>
            <a:r>
              <a:rPr kumimoji="1" lang="en-US" altLang="zh-CN" dirty="0" smtClean="0">
                <a:solidFill>
                  <a:srgbClr val="231F20"/>
                </a:solidFill>
              </a:rPr>
              <a:t>6</a:t>
            </a:r>
            <a:r>
              <a:rPr kumimoji="1" lang="zh-CN" altLang="en-US" dirty="0" smtClean="0">
                <a:solidFill>
                  <a:srgbClr val="231F20"/>
                </a:solidFill>
              </a:rPr>
              <a:t>月底</a:t>
            </a:r>
            <a:r>
              <a:rPr kumimoji="1" lang="en-US" altLang="zh-CN" dirty="0" smtClean="0">
                <a:solidFill>
                  <a:srgbClr val="231F20"/>
                </a:solidFill>
              </a:rPr>
              <a:t>(2017/06/30)</a:t>
            </a:r>
            <a:r>
              <a:rPr kumimoji="1" lang="zh-CN" altLang="en-US" dirty="0" smtClean="0">
                <a:solidFill>
                  <a:srgbClr val="231F20"/>
                </a:solidFill>
              </a:rPr>
              <a:t>停止支持，出现故障时，将不承诺故障硬件到期时间，且维保费用将上涨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现有平台在上一次扩容外高桥设备时，已经将可改造的内容全部利用，将之前下线的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5500</a:t>
            </a:r>
            <a:r>
              <a:rPr kumimoji="1" lang="zh-CN" altLang="en-US" dirty="0" smtClean="0">
                <a:solidFill>
                  <a:srgbClr val="231F20"/>
                </a:solidFill>
              </a:rPr>
              <a:t>磁盘拆除了</a:t>
            </a:r>
            <a:r>
              <a:rPr kumimoji="1" lang="en-US" altLang="zh-CN" dirty="0" smtClean="0">
                <a:solidFill>
                  <a:srgbClr val="231F20"/>
                </a:solidFill>
              </a:rPr>
              <a:t>120</a:t>
            </a:r>
            <a:r>
              <a:rPr kumimoji="1" lang="zh-CN" altLang="en-US" dirty="0" smtClean="0">
                <a:solidFill>
                  <a:srgbClr val="231F20"/>
                </a:solidFill>
              </a:rPr>
              <a:t>块，将其增加到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平台上，所有磁盘槽位均已利用完毕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231F20"/>
                </a:solidFill>
              </a:rPr>
              <a:t>上次</a:t>
            </a:r>
            <a:r>
              <a:rPr kumimoji="1" lang="zh-CN" altLang="en-US" dirty="0" smtClean="0">
                <a:solidFill>
                  <a:srgbClr val="231F20"/>
                </a:solidFill>
              </a:rPr>
              <a:t>改造</a:t>
            </a:r>
            <a:r>
              <a:rPr kumimoji="1" lang="zh-CN" altLang="en-US" dirty="0" smtClean="0">
                <a:solidFill>
                  <a:srgbClr val="231F20"/>
                </a:solidFill>
              </a:rPr>
              <a:t>后的</a:t>
            </a: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在虽然在</a:t>
            </a:r>
            <a:r>
              <a:rPr kumimoji="1" lang="en-US" altLang="zh-CN" dirty="0" smtClean="0">
                <a:solidFill>
                  <a:srgbClr val="231F20"/>
                </a:solidFill>
              </a:rPr>
              <a:t>IO</a:t>
            </a:r>
            <a:r>
              <a:rPr kumimoji="1" lang="zh-CN" altLang="en-US" dirty="0" smtClean="0">
                <a:solidFill>
                  <a:srgbClr val="231F20"/>
                </a:solidFill>
              </a:rPr>
              <a:t>处理能力和空间上有所提升，但是在内存及</a:t>
            </a:r>
            <a:r>
              <a:rPr kumimoji="1" lang="en-US" altLang="zh-CN" dirty="0" smtClean="0">
                <a:solidFill>
                  <a:srgbClr val="231F20"/>
                </a:solidFill>
              </a:rPr>
              <a:t>CPU</a:t>
            </a:r>
            <a:r>
              <a:rPr kumimoji="1" lang="zh-CN" altLang="en-US" dirty="0" smtClean="0">
                <a:solidFill>
                  <a:srgbClr val="231F20"/>
                </a:solidFill>
              </a:rPr>
              <a:t>上已经出现瓶颈，上次改造增加</a:t>
            </a:r>
            <a:r>
              <a:rPr kumimoji="1" lang="en-US" altLang="zh-CN" dirty="0" smtClean="0">
                <a:solidFill>
                  <a:srgbClr val="231F20"/>
                </a:solidFill>
              </a:rPr>
              <a:t>AMP</a:t>
            </a:r>
            <a:r>
              <a:rPr kumimoji="1" lang="zh-CN" altLang="en-US" dirty="0" smtClean="0">
                <a:solidFill>
                  <a:srgbClr val="231F20"/>
                </a:solidFill>
              </a:rPr>
              <a:t>数量时，出现内存容量警告，改造后</a:t>
            </a:r>
            <a:r>
              <a:rPr kumimoji="1" lang="en-US" altLang="zh-CN" dirty="0" smtClean="0">
                <a:solidFill>
                  <a:srgbClr val="231F20"/>
                </a:solidFill>
              </a:rPr>
              <a:t>Resource Usage</a:t>
            </a:r>
            <a:r>
              <a:rPr kumimoji="1" lang="zh-CN" altLang="en-US" dirty="0" smtClean="0">
                <a:solidFill>
                  <a:srgbClr val="231F20"/>
                </a:solidFill>
              </a:rPr>
              <a:t>报告显示</a:t>
            </a:r>
            <a:r>
              <a:rPr kumimoji="1" lang="en-US" altLang="zh-CN" dirty="0" smtClean="0">
                <a:solidFill>
                  <a:srgbClr val="231F20"/>
                </a:solidFill>
              </a:rPr>
              <a:t>CPU</a:t>
            </a:r>
            <a:r>
              <a:rPr kumimoji="1" lang="zh-CN" altLang="en-US" dirty="0" smtClean="0">
                <a:solidFill>
                  <a:srgbClr val="231F20"/>
                </a:solidFill>
              </a:rPr>
              <a:t>资源不足的</a:t>
            </a:r>
            <a:r>
              <a:rPr kumimoji="1" lang="zh-CN" altLang="en-US" dirty="0" smtClean="0">
                <a:solidFill>
                  <a:srgbClr val="231F20"/>
                </a:solidFill>
              </a:rPr>
              <a:t>现象</a:t>
            </a:r>
            <a:endParaRPr kumimoji="1" lang="en-US" altLang="zh-CN" dirty="0" smtClean="0">
              <a:solidFill>
                <a:srgbClr val="231F20"/>
              </a:solidFill>
            </a:endParaRPr>
          </a:p>
          <a:p>
            <a:pPr marL="342900" indent="-342900">
              <a:lnSpc>
                <a:spcPct val="95000"/>
              </a:lnSpc>
              <a:spcBef>
                <a:spcPts val="400"/>
              </a:spcBef>
              <a:buFont typeface="+mj-lt"/>
              <a:buAutoNum type="arabicPeriod"/>
            </a:pPr>
            <a:r>
              <a:rPr kumimoji="1" lang="en-US" altLang="zh-CN" dirty="0" smtClean="0">
                <a:solidFill>
                  <a:srgbClr val="231F20"/>
                </a:solidFill>
              </a:rPr>
              <a:t>5555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平台已经上线使用达</a:t>
            </a:r>
            <a:r>
              <a:rPr kumimoji="1" lang="en-US" altLang="zh-CN" dirty="0" smtClean="0">
                <a:solidFill>
                  <a:srgbClr val="231F20"/>
                </a:solidFill>
              </a:rPr>
              <a:t>7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年，己属超期服役（交易所常规设备服务年限是</a:t>
            </a:r>
            <a:r>
              <a:rPr kumimoji="1" lang="en-US" altLang="zh-CN" dirty="0" smtClean="0">
                <a:solidFill>
                  <a:srgbClr val="231F20"/>
                </a:solidFill>
              </a:rPr>
              <a:t>5</a:t>
            </a:r>
            <a:r>
              <a:rPr kumimoji="1" lang="zh-CN" altLang="en-US" dirty="0" smtClean="0">
                <a:solidFill>
                  <a:srgbClr val="231F20"/>
                </a:solidFill>
              </a:rPr>
              <a:t>年，到期强制报废），继续使用，将面临电子元器件和电路老化，故障率大大上升的风险</a:t>
            </a:r>
            <a:endParaRPr kumimoji="1" lang="en-US" altLang="zh-CN" dirty="0" smtClean="0">
              <a:solidFill>
                <a:srgbClr val="231F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6915" y="5247406"/>
            <a:ext cx="7919885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kumimoji="1" lang="zh-CN" altLang="en-US" b="1" dirty="0" smtClean="0">
                <a:solidFill>
                  <a:srgbClr val="FF0000"/>
                </a:solidFill>
              </a:rPr>
              <a:t>综上，本次针对陆家嘴现有设备改造</a:t>
            </a:r>
            <a:r>
              <a:rPr kumimoji="1" lang="zh-CN" altLang="en-US" b="1" dirty="0">
                <a:solidFill>
                  <a:srgbClr val="FF0000"/>
                </a:solidFill>
              </a:rPr>
              <a:t>将存在硬件瓶颈和技术安全隐患</a:t>
            </a: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kumimoji="1" lang="en-US" altLang="zh-CN" b="1" dirty="0" smtClean="0">
                <a:solidFill>
                  <a:srgbClr val="FF0000"/>
                </a:solidFill>
              </a:rPr>
              <a:t>,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不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具备操作可行性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，</a:t>
            </a:r>
            <a:endParaRPr kumimoji="1" lang="zh-CN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83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>
                <a:solidFill>
                  <a:schemeClr val="tx1"/>
                </a:solidFill>
              </a:rPr>
              <a:t>现平台改造可行性分析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9DB"/>
                </a:solidFill>
              </a:rPr>
              <a:t>升级平台方案建议</a:t>
            </a:r>
            <a:endParaRPr lang="en-US" altLang="zh-CN" dirty="0" smtClean="0">
              <a:solidFill>
                <a:srgbClr val="0079DB"/>
              </a:solidFill>
            </a:endParaRPr>
          </a:p>
          <a:p>
            <a:pPr lvl="3"/>
            <a:r>
              <a:rPr lang="zh-CN" altLang="en-US" dirty="0" smtClean="0"/>
              <a:t>备份系统现状</a:t>
            </a:r>
            <a:endParaRPr lang="en-US" altLang="zh-CN" dirty="0" smtClean="0">
              <a:solidFill>
                <a:srgbClr val="0079DB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5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升级平台方案建议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139"/>
            <a:ext cx="8062051" cy="48448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8036" y="6151418"/>
            <a:ext cx="349134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注：黄圈标志为升级改造部份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61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42947710"/>
              </p:ext>
            </p:extLst>
          </p:nvPr>
        </p:nvGraphicFramePr>
        <p:xfrm>
          <a:off x="748144" y="1394691"/>
          <a:ext cx="7786255" cy="46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641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43356"/>
              </p:ext>
            </p:extLst>
          </p:nvPr>
        </p:nvGraphicFramePr>
        <p:xfrm>
          <a:off x="13855" y="914403"/>
          <a:ext cx="9102437" cy="573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955964"/>
                <a:gridCol w="1233055"/>
                <a:gridCol w="1288472"/>
                <a:gridCol w="1108364"/>
                <a:gridCol w="2119745"/>
                <a:gridCol w="734291"/>
              </a:tblGrid>
              <a:tr h="5404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裸空间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磁盘配置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0255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(3+1)</a:t>
                      </a:r>
                    </a:p>
                    <a:p>
                      <a:r>
                        <a:rPr lang="en-US" altLang="zh-CN" dirty="0" smtClean="0"/>
                        <a:t>5555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(4*2*4)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3*(160*300G)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58T</a:t>
                      </a:r>
                      <a:endParaRPr lang="zh-CN" altLang="en-US" dirty="0"/>
                    </a:p>
                  </a:txBody>
                  <a:tcPr/>
                </a:tc>
              </a:tr>
              <a:tr h="675531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（三选一）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配置一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87T</a:t>
                      </a:r>
                      <a:endParaRPr lang="zh-CN" altLang="en-US" dirty="0"/>
                    </a:p>
                  </a:txBody>
                  <a:tcPr/>
                </a:tc>
              </a:tr>
              <a:tr h="7295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6*(40*1200G)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174T</a:t>
                      </a:r>
                      <a:endParaRPr lang="zh-CN" altLang="en-US" dirty="0"/>
                    </a:p>
                  </a:txBody>
                  <a:tcPr/>
                </a:tc>
              </a:tr>
              <a:tr h="6485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224 Core</a:t>
                      </a:r>
                    </a:p>
                    <a:p>
                      <a:r>
                        <a:rPr lang="en-US" altLang="zh-CN" dirty="0" smtClean="0"/>
                        <a:t>(8*2*14)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117T</a:t>
                      </a:r>
                      <a:endParaRPr lang="zh-CN" altLang="en-US" dirty="0"/>
                    </a:p>
                  </a:txBody>
                  <a:tcPr/>
                </a:tc>
              </a:tr>
              <a:tr h="689042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（二选一）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(3+2)</a:t>
                      </a:r>
                    </a:p>
                    <a:p>
                      <a:r>
                        <a:rPr lang="en-US" altLang="zh-CN" dirty="0" smtClean="0"/>
                        <a:t>6800C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 Core</a:t>
                      </a:r>
                    </a:p>
                    <a:p>
                      <a:r>
                        <a:rPr lang="en-US" altLang="zh-CN" dirty="0" smtClean="0"/>
                        <a:t>(5*2*6)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3*(168*600G)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88T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(5+1)</a:t>
                      </a:r>
                    </a:p>
                    <a:p>
                      <a:r>
                        <a:rPr lang="en-US" altLang="zh-CN" dirty="0" err="1" smtClean="0"/>
                        <a:t>IntelliFlex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 Core</a:t>
                      </a:r>
                    </a:p>
                    <a:p>
                      <a:r>
                        <a:rPr lang="en-US" altLang="zh-CN" dirty="0" smtClean="0"/>
                        <a:t>(6*2*8)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HDD:420T</a:t>
                      </a:r>
                    </a:p>
                    <a:p>
                      <a:r>
                        <a:rPr lang="en-US" altLang="zh-CN" dirty="0" smtClean="0"/>
                        <a:t>SSD:80T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 5*(70*1200G)</a:t>
                      </a:r>
                    </a:p>
                    <a:p>
                      <a:r>
                        <a:rPr lang="en-US" altLang="zh-CN" dirty="0" smtClean="0"/>
                        <a:t>SSD: 5*(10*1600G)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82T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归档在线访问方案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2*1800E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(2*2*8)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2*(84*3T)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249T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1665" y="328177"/>
            <a:ext cx="8229600" cy="424295"/>
          </a:xfrm>
        </p:spPr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752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12956"/>
              </p:ext>
            </p:extLst>
          </p:nvPr>
        </p:nvGraphicFramePr>
        <p:xfrm>
          <a:off x="133350" y="1056266"/>
          <a:ext cx="8877300" cy="512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52"/>
                <a:gridCol w="1163529"/>
                <a:gridCol w="1163530"/>
                <a:gridCol w="1005520"/>
                <a:gridCol w="1013719"/>
                <a:gridCol w="3295650"/>
              </a:tblGrid>
              <a:tr h="569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计算能力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处理能力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用户空间容量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隔代兼容支持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总结</a:t>
                      </a:r>
                    </a:p>
                  </a:txBody>
                  <a:tcPr anchor="ctr"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系列单结点的单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核数较多，达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个，具有最强的计算能力，并支持数据压缩，弥补磁盘配置数量少的不足，是最具性价比的方案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延续原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系列的高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处理能力，对于跑批和高并发支持更强，采用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IntelliFlex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配置时，存储与节点完全分离，多代共存优势最强，但价格较高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54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归档在线访问方案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价格低廉，主要定位解决用户空间不足的问题，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系列配置磁盘具有容量大（达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3TB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）转速较低（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7200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转）的特点，节点数量少，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总核数少，因而，难以胜任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跑批作业和多并发大数据量查询，只适合于历史归档在线查询访问（优于磁带操作）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3297994" y="6363004"/>
            <a:ext cx="2548012" cy="141581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1181" y="1905866"/>
            <a:ext cx="3757701" cy="182649"/>
            <a:chOff x="1471181" y="2153516"/>
            <a:chExt cx="3757701" cy="182649"/>
          </a:xfrm>
        </p:grpSpPr>
        <p:sp>
          <p:nvSpPr>
            <p:cNvPr id="7" name="五角星 6"/>
            <p:cNvSpPr/>
            <p:nvPr/>
          </p:nvSpPr>
          <p:spPr>
            <a:xfrm>
              <a:off x="147118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9" name="五角星 8"/>
            <p:cNvSpPr/>
            <p:nvPr/>
          </p:nvSpPr>
          <p:spPr>
            <a:xfrm>
              <a:off x="1631518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0" name="五角星 9"/>
            <p:cNvSpPr/>
            <p:nvPr/>
          </p:nvSpPr>
          <p:spPr>
            <a:xfrm>
              <a:off x="1791855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1" name="五角星 10"/>
            <p:cNvSpPr/>
            <p:nvPr/>
          </p:nvSpPr>
          <p:spPr>
            <a:xfrm>
              <a:off x="1952192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11253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8" name="五角星 27"/>
            <p:cNvSpPr/>
            <p:nvPr/>
          </p:nvSpPr>
          <p:spPr>
            <a:xfrm>
              <a:off x="2651304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9" name="五角星 28"/>
            <p:cNvSpPr/>
            <p:nvPr/>
          </p:nvSpPr>
          <p:spPr>
            <a:xfrm>
              <a:off x="2811641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0" name="五角星 29"/>
            <p:cNvSpPr/>
            <p:nvPr/>
          </p:nvSpPr>
          <p:spPr>
            <a:xfrm>
              <a:off x="2971978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1" name="五角星 30"/>
            <p:cNvSpPr/>
            <p:nvPr/>
          </p:nvSpPr>
          <p:spPr>
            <a:xfrm>
              <a:off x="4731564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2" name="五角星 31"/>
            <p:cNvSpPr/>
            <p:nvPr/>
          </p:nvSpPr>
          <p:spPr>
            <a:xfrm>
              <a:off x="4891901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4" name="五角星 33"/>
            <p:cNvSpPr/>
            <p:nvPr/>
          </p:nvSpPr>
          <p:spPr>
            <a:xfrm>
              <a:off x="5052238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6" name="五角星 35"/>
            <p:cNvSpPr/>
            <p:nvPr/>
          </p:nvSpPr>
          <p:spPr>
            <a:xfrm>
              <a:off x="3711461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7" name="五角星 36"/>
            <p:cNvSpPr/>
            <p:nvPr/>
          </p:nvSpPr>
          <p:spPr>
            <a:xfrm>
              <a:off x="3871798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032135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192472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98779" y="4334741"/>
            <a:ext cx="3705046" cy="182649"/>
            <a:chOff x="1498779" y="4868141"/>
            <a:chExt cx="3705046" cy="182649"/>
          </a:xfrm>
        </p:grpSpPr>
        <p:sp>
          <p:nvSpPr>
            <p:cNvPr id="18" name="五角星 17"/>
            <p:cNvSpPr/>
            <p:nvPr/>
          </p:nvSpPr>
          <p:spPr>
            <a:xfrm>
              <a:off x="3700031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3860368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4020705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1" name="五角星 20"/>
            <p:cNvSpPr/>
            <p:nvPr/>
          </p:nvSpPr>
          <p:spPr>
            <a:xfrm>
              <a:off x="4181042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2" name="五角星 21"/>
            <p:cNvSpPr/>
            <p:nvPr/>
          </p:nvSpPr>
          <p:spPr>
            <a:xfrm>
              <a:off x="4341381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3" name="五角星 32"/>
            <p:cNvSpPr/>
            <p:nvPr/>
          </p:nvSpPr>
          <p:spPr>
            <a:xfrm>
              <a:off x="2660829" y="487124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5" name="五角星 34"/>
            <p:cNvSpPr/>
            <p:nvPr/>
          </p:nvSpPr>
          <p:spPr>
            <a:xfrm>
              <a:off x="1498779" y="487124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706505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866842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027181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7349" y="3048866"/>
            <a:ext cx="4025477" cy="174322"/>
            <a:chOff x="1487349" y="3401291"/>
            <a:chExt cx="4025477" cy="174322"/>
          </a:xfrm>
        </p:grpSpPr>
        <p:sp>
          <p:nvSpPr>
            <p:cNvPr id="13" name="五角星 12"/>
            <p:cNvSpPr/>
            <p:nvPr/>
          </p:nvSpPr>
          <p:spPr>
            <a:xfrm>
              <a:off x="265664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816981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5" name="五角星 14"/>
            <p:cNvSpPr/>
            <p:nvPr/>
          </p:nvSpPr>
          <p:spPr>
            <a:xfrm>
              <a:off x="2977318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6" name="五角星 15"/>
            <p:cNvSpPr/>
            <p:nvPr/>
          </p:nvSpPr>
          <p:spPr>
            <a:xfrm>
              <a:off x="3137655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329799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3" name="五角星 22"/>
            <p:cNvSpPr/>
            <p:nvPr/>
          </p:nvSpPr>
          <p:spPr>
            <a:xfrm>
              <a:off x="469483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4" name="五角星 23"/>
            <p:cNvSpPr/>
            <p:nvPr/>
          </p:nvSpPr>
          <p:spPr>
            <a:xfrm>
              <a:off x="4855169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5" name="五角星 24"/>
            <p:cNvSpPr/>
            <p:nvPr/>
          </p:nvSpPr>
          <p:spPr>
            <a:xfrm>
              <a:off x="5015506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6" name="五角星 25"/>
            <p:cNvSpPr/>
            <p:nvPr/>
          </p:nvSpPr>
          <p:spPr>
            <a:xfrm>
              <a:off x="5175843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7" name="五角星 26"/>
            <p:cNvSpPr/>
            <p:nvPr/>
          </p:nvSpPr>
          <p:spPr>
            <a:xfrm>
              <a:off x="533618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0" name="五角星 39"/>
            <p:cNvSpPr/>
            <p:nvPr/>
          </p:nvSpPr>
          <p:spPr>
            <a:xfrm>
              <a:off x="372762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388796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2" name="五角星 41"/>
            <p:cNvSpPr/>
            <p:nvPr/>
          </p:nvSpPr>
          <p:spPr>
            <a:xfrm>
              <a:off x="404830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148734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0" name="五角星 49"/>
            <p:cNvSpPr/>
            <p:nvPr/>
          </p:nvSpPr>
          <p:spPr>
            <a:xfrm>
              <a:off x="164768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1" name="五角星 50"/>
            <p:cNvSpPr/>
            <p:nvPr/>
          </p:nvSpPr>
          <p:spPr>
            <a:xfrm>
              <a:off x="180802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46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10905</TotalTime>
  <Words>994</Words>
  <Application>Microsoft Macintosh PowerPoint</Application>
  <PresentationFormat>全屏显示(4:3)</PresentationFormat>
  <Paragraphs>198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Century Gothic</vt:lpstr>
      <vt:lpstr>Times New Roman</vt:lpstr>
      <vt:lpstr>Verdana</vt:lpstr>
      <vt:lpstr>微软雅黑</vt:lpstr>
      <vt:lpstr>Arial</vt:lpstr>
      <vt:lpstr>Teradata 2014</vt:lpstr>
      <vt:lpstr>PowerPoint 演示文稿</vt:lpstr>
      <vt:lpstr>目录</vt:lpstr>
      <vt:lpstr>2015年陆家嘴系统硬件变更说明</vt:lpstr>
      <vt:lpstr>基于现有平台改造可行性分析</vt:lpstr>
      <vt:lpstr>目录</vt:lpstr>
      <vt:lpstr>升级平台方案建议</vt:lpstr>
      <vt:lpstr>升级平台方案建议</vt:lpstr>
      <vt:lpstr>升级平台方案建议</vt:lpstr>
      <vt:lpstr>升级平台方案比较</vt:lpstr>
      <vt:lpstr>升级平台方案建议说明</vt:lpstr>
      <vt:lpstr>目录</vt:lpstr>
      <vt:lpstr>SSE (主系统) 6n2800 NetVault 8.6.3</vt:lpstr>
      <vt:lpstr>SSE (从系统) 3+1n5555 NetVault 8.6.3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Microsoft Office 用户</cp:lastModifiedBy>
  <cp:revision>1129</cp:revision>
  <cp:lastPrinted>2015-05-20T01:49:15Z</cp:lastPrinted>
  <dcterms:created xsi:type="dcterms:W3CDTF">2014-09-04T17:14:27Z</dcterms:created>
  <dcterms:modified xsi:type="dcterms:W3CDTF">2017-03-14T01:45:50Z</dcterms:modified>
</cp:coreProperties>
</file>