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78" r:id="rId2"/>
    <p:sldId id="296" r:id="rId3"/>
    <p:sldId id="325" r:id="rId4"/>
    <p:sldId id="321" r:id="rId5"/>
    <p:sldId id="327" r:id="rId6"/>
    <p:sldId id="328" r:id="rId7"/>
    <p:sldId id="334" r:id="rId8"/>
    <p:sldId id="329" r:id="rId9"/>
    <p:sldId id="331" r:id="rId10"/>
    <p:sldId id="333" r:id="rId11"/>
    <p:sldId id="322" r:id="rId12"/>
    <p:sldId id="324" r:id="rId13"/>
    <p:sldId id="326" r:id="rId14"/>
    <p:sldId id="323" r:id="rId15"/>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D1C3E"/>
    <a:srgbClr val="2C74B4"/>
    <a:srgbClr val="1E2327"/>
    <a:srgbClr val="707B87"/>
    <a:srgbClr val="5B6974"/>
    <a:srgbClr val="424A5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主题样式 1 - 个性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个性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主题样式 1 - 个性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个性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27" autoAdjust="0"/>
    <p:restoredTop sz="94526" autoAdjust="0"/>
  </p:normalViewPr>
  <p:slideViewPr>
    <p:cSldViewPr snapToGrid="0" snapToObjects="1">
      <p:cViewPr>
        <p:scale>
          <a:sx n="90" d="100"/>
          <a:sy n="90" d="100"/>
        </p:scale>
        <p:origin x="2096" y="63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756"/>
    </p:cViewPr>
  </p:sorterViewPr>
  <p:notesViewPr>
    <p:cSldViewPr snapToGrid="0" snapToObjects="1">
      <p:cViewPr varScale="1">
        <p:scale>
          <a:sx n="71" d="100"/>
          <a:sy n="71" d="100"/>
        </p:scale>
        <p:origin x="3592" y="16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0FC4A3-E90E-44B0-8F87-31FAFDC6C5C4}"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zh-CN" altLang="en-US"/>
        </a:p>
      </dgm:t>
    </dgm:pt>
    <dgm:pt modelId="{90CDAA76-98CC-48AF-AD9D-7BCFADEA75BB}">
      <dgm:prSet custT="1"/>
      <dgm:spPr>
        <a:xfrm>
          <a:off x="2723629" y="341725"/>
          <a:ext cx="1932905" cy="1900021"/>
        </a:xfrm>
        <a:solidFill>
          <a:schemeClr val="accent5">
            <a:lumMod val="90000"/>
          </a:schemeClr>
        </a:solidFill>
      </dgm:spPr>
      <dgm:t>
        <a:bodyPr/>
        <a:lstStyle/>
        <a:p>
          <a:pPr rtl="0"/>
          <a:r>
            <a:rPr lang="zh-CN" altLang="en-US" sz="1800" b="1" dirty="0" smtClean="0">
              <a:latin typeface="微软雅黑" pitchFamily="34" charset="-122"/>
              <a:ea typeface="微软雅黑" pitchFamily="34" charset="-122"/>
              <a:cs typeface="+mn-cs"/>
            </a:rPr>
            <a:t>营销优化</a:t>
          </a:r>
          <a:endParaRPr lang="zh-CN" altLang="en-US" sz="1800" b="1" dirty="0">
            <a:latin typeface="微软雅黑" pitchFamily="34" charset="-122"/>
            <a:ea typeface="微软雅黑" pitchFamily="34" charset="-122"/>
            <a:cs typeface="+mn-cs"/>
          </a:endParaRPr>
        </a:p>
      </dgm:t>
    </dgm:pt>
    <dgm:pt modelId="{0639DEC3-391D-4F14-8EFC-57DFBDD93FB6}" type="parTrans" cxnId="{7368BD2F-7372-4288-BBA0-C0EBF98E6F3E}">
      <dgm:prSet/>
      <dgm:spPr/>
      <dgm:t>
        <a:bodyPr/>
        <a:lstStyle/>
        <a:p>
          <a:endParaRPr lang="zh-CN" altLang="en-US"/>
        </a:p>
      </dgm:t>
    </dgm:pt>
    <dgm:pt modelId="{25841429-60D9-40C4-AC21-3AE67AA31405}" type="sibTrans" cxnId="{7368BD2F-7372-4288-BBA0-C0EBF98E6F3E}">
      <dgm:prSet/>
      <dgm:spPr/>
      <dgm:t>
        <a:bodyPr/>
        <a:lstStyle/>
        <a:p>
          <a:endParaRPr lang="zh-CN" altLang="en-US"/>
        </a:p>
      </dgm:t>
    </dgm:pt>
    <dgm:pt modelId="{8B01374E-3045-4C85-9AED-3A208CF36101}">
      <dgm:prSet custT="1"/>
      <dgm:spPr>
        <a:xfrm>
          <a:off x="4594419" y="406017"/>
          <a:ext cx="1932905" cy="1900021"/>
        </a:xfrm>
        <a:solidFill>
          <a:schemeClr val="accent5">
            <a:lumMod val="90000"/>
          </a:schemeClr>
        </a:solidFill>
      </dgm:spPr>
      <dgm:t>
        <a:bodyPr/>
        <a:lstStyle/>
        <a:p>
          <a:pPr rtl="0"/>
          <a:r>
            <a:rPr lang="zh-CN" altLang="en-US" sz="1800" b="1" dirty="0" smtClean="0">
              <a:latin typeface="微软雅黑" pitchFamily="34" charset="-122"/>
              <a:ea typeface="微软雅黑" pitchFamily="34" charset="-122"/>
              <a:cs typeface="+mn-cs"/>
            </a:rPr>
            <a:t>运营优化</a:t>
          </a:r>
          <a:endParaRPr lang="zh-CN" altLang="en-US" sz="1800" b="1" dirty="0">
            <a:latin typeface="微软雅黑" pitchFamily="34" charset="-122"/>
            <a:ea typeface="微软雅黑" pitchFamily="34" charset="-122"/>
            <a:cs typeface="+mn-cs"/>
          </a:endParaRPr>
        </a:p>
      </dgm:t>
    </dgm:pt>
    <dgm:pt modelId="{8FFEB620-B3CD-494F-8BE9-8FA850CB5E3D}" type="parTrans" cxnId="{1E0768F3-7BDC-4E39-9A9C-E444EFB1907B}">
      <dgm:prSet/>
      <dgm:spPr/>
      <dgm:t>
        <a:bodyPr/>
        <a:lstStyle/>
        <a:p>
          <a:endParaRPr lang="zh-CN" altLang="en-US"/>
        </a:p>
      </dgm:t>
    </dgm:pt>
    <dgm:pt modelId="{0BA719DC-65EB-4806-8596-B069F50E8FC5}" type="sibTrans" cxnId="{1E0768F3-7BDC-4E39-9A9C-E444EFB1907B}">
      <dgm:prSet/>
      <dgm:spPr/>
      <dgm:t>
        <a:bodyPr/>
        <a:lstStyle/>
        <a:p>
          <a:endParaRPr lang="zh-CN" altLang="en-US"/>
        </a:p>
      </dgm:t>
    </dgm:pt>
    <dgm:pt modelId="{7D051B37-25B0-43D9-AB76-57BD77E636A5}">
      <dgm:prSet custT="1"/>
      <dgm:spPr>
        <a:xfrm>
          <a:off x="2723629" y="2212515"/>
          <a:ext cx="1932905" cy="1900021"/>
        </a:xfrm>
        <a:solidFill>
          <a:schemeClr val="accent5">
            <a:lumMod val="90000"/>
          </a:schemeClr>
        </a:solidFill>
      </dgm:spPr>
      <dgm:t>
        <a:bodyPr/>
        <a:lstStyle/>
        <a:p>
          <a:pPr rtl="0"/>
          <a:r>
            <a:rPr lang="zh-CN" altLang="en-US" sz="1800" b="1" dirty="0" smtClean="0">
              <a:latin typeface="微软雅黑" pitchFamily="34" charset="-122"/>
              <a:ea typeface="微软雅黑" pitchFamily="34" charset="-122"/>
              <a:cs typeface="+mn-cs"/>
            </a:rPr>
            <a:t>业务模式创新</a:t>
          </a:r>
          <a:endParaRPr lang="zh-CN" altLang="en-US" sz="1800" b="1" dirty="0">
            <a:latin typeface="微软雅黑" pitchFamily="34" charset="-122"/>
            <a:ea typeface="微软雅黑" pitchFamily="34" charset="-122"/>
            <a:cs typeface="+mn-cs"/>
          </a:endParaRPr>
        </a:p>
      </dgm:t>
    </dgm:pt>
    <dgm:pt modelId="{F3F0026C-B025-430D-B3D0-38AAC997C3CF}" type="parTrans" cxnId="{82337638-135E-47CE-A860-305EEF4E5071}">
      <dgm:prSet/>
      <dgm:spPr/>
      <dgm:t>
        <a:bodyPr/>
        <a:lstStyle/>
        <a:p>
          <a:endParaRPr lang="zh-CN" altLang="en-US"/>
        </a:p>
      </dgm:t>
    </dgm:pt>
    <dgm:pt modelId="{1F2C1F1B-B68F-4827-81C1-5A4AD04769E5}" type="sibTrans" cxnId="{82337638-135E-47CE-A860-305EEF4E5071}">
      <dgm:prSet/>
      <dgm:spPr/>
      <dgm:t>
        <a:bodyPr/>
        <a:lstStyle/>
        <a:p>
          <a:endParaRPr lang="zh-CN" altLang="en-US"/>
        </a:p>
      </dgm:t>
    </dgm:pt>
    <dgm:pt modelId="{019DA5C1-AB0A-4CBA-91F5-A0892C8BF1E7}">
      <dgm:prSet custT="1"/>
      <dgm:spPr>
        <a:xfrm>
          <a:off x="4594419" y="2212515"/>
          <a:ext cx="1932905" cy="1900021"/>
        </a:xfrm>
        <a:solidFill>
          <a:schemeClr val="accent5">
            <a:lumMod val="90000"/>
          </a:schemeClr>
        </a:solidFill>
      </dgm:spPr>
      <dgm:t>
        <a:bodyPr/>
        <a:lstStyle/>
        <a:p>
          <a:pPr rtl="0"/>
          <a:r>
            <a:rPr lang="zh-CN" altLang="en-US" sz="1800" b="1" dirty="0" smtClean="0">
              <a:latin typeface="微软雅黑" pitchFamily="34" charset="-122"/>
              <a:ea typeface="微软雅黑" pitchFamily="34" charset="-122"/>
              <a:cs typeface="+mn-cs"/>
            </a:rPr>
            <a:t>降低财务成本</a:t>
          </a:r>
          <a:endParaRPr lang="zh-CN" altLang="en-US" sz="1800" b="1" dirty="0">
            <a:latin typeface="微软雅黑" pitchFamily="34" charset="-122"/>
            <a:ea typeface="微软雅黑" pitchFamily="34" charset="-122"/>
            <a:cs typeface="+mn-cs"/>
          </a:endParaRPr>
        </a:p>
      </dgm:t>
    </dgm:pt>
    <dgm:pt modelId="{9AA0772B-5E03-47FA-9092-C34EA46420F7}" type="parTrans" cxnId="{1D02AC33-A211-444D-A1EF-7632130FA36F}">
      <dgm:prSet/>
      <dgm:spPr/>
      <dgm:t>
        <a:bodyPr/>
        <a:lstStyle/>
        <a:p>
          <a:endParaRPr lang="en-US"/>
        </a:p>
      </dgm:t>
    </dgm:pt>
    <dgm:pt modelId="{123C3489-0147-48FD-8A31-9F8CAD86DAC5}" type="sibTrans" cxnId="{1D02AC33-A211-444D-A1EF-7632130FA36F}">
      <dgm:prSet/>
      <dgm:spPr/>
      <dgm:t>
        <a:bodyPr/>
        <a:lstStyle/>
        <a:p>
          <a:endParaRPr lang="en-US"/>
        </a:p>
      </dgm:t>
    </dgm:pt>
    <dgm:pt modelId="{4CF387AD-6398-43ED-A707-65483C93D0D7}" type="pres">
      <dgm:prSet presAssocID="{840FC4A3-E90E-44B0-8F87-31FAFDC6C5C4}" presName="matrix" presStyleCnt="0">
        <dgm:presLayoutVars>
          <dgm:chMax val="1"/>
          <dgm:dir/>
          <dgm:resizeHandles val="exact"/>
        </dgm:presLayoutVars>
      </dgm:prSet>
      <dgm:spPr/>
      <dgm:t>
        <a:bodyPr/>
        <a:lstStyle/>
        <a:p>
          <a:endParaRPr lang="zh-CN" altLang="en-US"/>
        </a:p>
      </dgm:t>
    </dgm:pt>
    <dgm:pt modelId="{6AEE61D1-7010-4E93-8FCE-7A9EEF2AB9FD}" type="pres">
      <dgm:prSet presAssocID="{840FC4A3-E90E-44B0-8F87-31FAFDC6C5C4}" presName="diamond" presStyleLbl="bgShp" presStyleIdx="0" presStyleCnt="1" custScaleX="114922" custLinFactNeighborY="-443"/>
      <dgm:spPr>
        <a:xfrm>
          <a:off x="1702367" y="0"/>
          <a:ext cx="5846218" cy="4454262"/>
        </a:xfrm>
        <a:prstGeom prst="diamond">
          <a:avLst/>
        </a:prstGeom>
        <a:solidFill>
          <a:schemeClr val="bg1">
            <a:lumMod val="85000"/>
          </a:schemeClr>
        </a:solidFill>
      </dgm:spPr>
      <dgm:t>
        <a:bodyPr/>
        <a:lstStyle/>
        <a:p>
          <a:endParaRPr lang="zh-CN" altLang="en-US"/>
        </a:p>
      </dgm:t>
    </dgm:pt>
    <dgm:pt modelId="{261CC41E-968A-4E73-8159-EFDEBAB81F4B}" type="pres">
      <dgm:prSet presAssocID="{840FC4A3-E90E-44B0-8F87-31FAFDC6C5C4}" presName="quad1" presStyleLbl="node1" presStyleIdx="0" presStyleCnt="4" custScaleX="106451" custScaleY="99856">
        <dgm:presLayoutVars>
          <dgm:chMax val="0"/>
          <dgm:chPref val="0"/>
          <dgm:bulletEnabled val="1"/>
        </dgm:presLayoutVars>
      </dgm:prSet>
      <dgm:spPr>
        <a:prstGeom prst="roundRect">
          <a:avLst/>
        </a:prstGeom>
      </dgm:spPr>
      <dgm:t>
        <a:bodyPr/>
        <a:lstStyle/>
        <a:p>
          <a:endParaRPr lang="zh-CN" altLang="en-US"/>
        </a:p>
      </dgm:t>
    </dgm:pt>
    <dgm:pt modelId="{1AC6C014-B5DD-441B-A4F8-9954A334E437}" type="pres">
      <dgm:prSet presAssocID="{840FC4A3-E90E-44B0-8F87-31FAFDC6C5C4}" presName="quad2" presStyleLbl="node1" presStyleIdx="1" presStyleCnt="4" custScaleX="106451" custScaleY="99856" custLinFactNeighborX="-1670" custLinFactNeighborY="-474">
        <dgm:presLayoutVars>
          <dgm:chMax val="0"/>
          <dgm:chPref val="0"/>
          <dgm:bulletEnabled val="1"/>
        </dgm:presLayoutVars>
      </dgm:prSet>
      <dgm:spPr>
        <a:prstGeom prst="roundRect">
          <a:avLst/>
        </a:prstGeom>
      </dgm:spPr>
      <dgm:t>
        <a:bodyPr/>
        <a:lstStyle/>
        <a:p>
          <a:endParaRPr lang="zh-CN" altLang="en-US"/>
        </a:p>
      </dgm:t>
    </dgm:pt>
    <dgm:pt modelId="{7614CC8B-EE72-453E-A6E9-86E1FE85B98E}" type="pres">
      <dgm:prSet presAssocID="{840FC4A3-E90E-44B0-8F87-31FAFDC6C5C4}" presName="quad3" presStyleLbl="node1" presStyleIdx="2" presStyleCnt="4" custScaleX="106451" custScaleY="99856" custLinFactNeighborY="-7515">
        <dgm:presLayoutVars>
          <dgm:chMax val="0"/>
          <dgm:chPref val="0"/>
          <dgm:bulletEnabled val="1"/>
        </dgm:presLayoutVars>
      </dgm:prSet>
      <dgm:spPr>
        <a:prstGeom prst="roundRect">
          <a:avLst/>
        </a:prstGeom>
      </dgm:spPr>
      <dgm:t>
        <a:bodyPr/>
        <a:lstStyle/>
        <a:p>
          <a:endParaRPr lang="zh-CN" altLang="en-US"/>
        </a:p>
      </dgm:t>
    </dgm:pt>
    <dgm:pt modelId="{E98456C5-8B07-4E76-BE6E-1E8004D24E3B}" type="pres">
      <dgm:prSet presAssocID="{840FC4A3-E90E-44B0-8F87-31FAFDC6C5C4}" presName="quad4" presStyleLbl="node1" presStyleIdx="3" presStyleCnt="4" custScaleX="106451" custScaleY="99856" custLinFactNeighborX="-1670" custLinFactNeighborY="-7515">
        <dgm:presLayoutVars>
          <dgm:chMax val="0"/>
          <dgm:chPref val="0"/>
          <dgm:bulletEnabled val="1"/>
        </dgm:presLayoutVars>
      </dgm:prSet>
      <dgm:spPr>
        <a:prstGeom prst="roundRect">
          <a:avLst/>
        </a:prstGeom>
      </dgm:spPr>
      <dgm:t>
        <a:bodyPr/>
        <a:lstStyle/>
        <a:p>
          <a:endParaRPr lang="zh-CN" altLang="en-US"/>
        </a:p>
      </dgm:t>
    </dgm:pt>
  </dgm:ptLst>
  <dgm:cxnLst>
    <dgm:cxn modelId="{7368BD2F-7372-4288-BBA0-C0EBF98E6F3E}" srcId="{840FC4A3-E90E-44B0-8F87-31FAFDC6C5C4}" destId="{90CDAA76-98CC-48AF-AD9D-7BCFADEA75BB}" srcOrd="0" destOrd="0" parTransId="{0639DEC3-391D-4F14-8EFC-57DFBDD93FB6}" sibTransId="{25841429-60D9-40C4-AC21-3AE67AA31405}"/>
    <dgm:cxn modelId="{476D5795-1C9C-FE4A-98D1-A6EAC98900F5}" type="presOf" srcId="{7D051B37-25B0-43D9-AB76-57BD77E636A5}" destId="{E98456C5-8B07-4E76-BE6E-1E8004D24E3B}" srcOrd="0" destOrd="0" presId="urn:microsoft.com/office/officeart/2005/8/layout/matrix3"/>
    <dgm:cxn modelId="{1E0768F3-7BDC-4E39-9A9C-E444EFB1907B}" srcId="{840FC4A3-E90E-44B0-8F87-31FAFDC6C5C4}" destId="{8B01374E-3045-4C85-9AED-3A208CF36101}" srcOrd="1" destOrd="0" parTransId="{8FFEB620-B3CD-494F-8BE9-8FA850CB5E3D}" sibTransId="{0BA719DC-65EB-4806-8596-B069F50E8FC5}"/>
    <dgm:cxn modelId="{82337638-135E-47CE-A860-305EEF4E5071}" srcId="{840FC4A3-E90E-44B0-8F87-31FAFDC6C5C4}" destId="{7D051B37-25B0-43D9-AB76-57BD77E636A5}" srcOrd="3" destOrd="0" parTransId="{F3F0026C-B025-430D-B3D0-38AAC997C3CF}" sibTransId="{1F2C1F1B-B68F-4827-81C1-5A4AD04769E5}"/>
    <dgm:cxn modelId="{BE23E5A0-7FE1-6F45-B8C5-91108189C28C}" type="presOf" srcId="{019DA5C1-AB0A-4CBA-91F5-A0892C8BF1E7}" destId="{7614CC8B-EE72-453E-A6E9-86E1FE85B98E}" srcOrd="0" destOrd="0" presId="urn:microsoft.com/office/officeart/2005/8/layout/matrix3"/>
    <dgm:cxn modelId="{30F1EA51-8CED-7E45-9340-A7A4667E8B6A}" type="presOf" srcId="{8B01374E-3045-4C85-9AED-3A208CF36101}" destId="{1AC6C014-B5DD-441B-A4F8-9954A334E437}" srcOrd="0" destOrd="0" presId="urn:microsoft.com/office/officeart/2005/8/layout/matrix3"/>
    <dgm:cxn modelId="{9717FB6E-C9F5-BB47-B349-C5610EFC3E57}" type="presOf" srcId="{840FC4A3-E90E-44B0-8F87-31FAFDC6C5C4}" destId="{4CF387AD-6398-43ED-A707-65483C93D0D7}" srcOrd="0" destOrd="0" presId="urn:microsoft.com/office/officeart/2005/8/layout/matrix3"/>
    <dgm:cxn modelId="{1D02AC33-A211-444D-A1EF-7632130FA36F}" srcId="{840FC4A3-E90E-44B0-8F87-31FAFDC6C5C4}" destId="{019DA5C1-AB0A-4CBA-91F5-A0892C8BF1E7}" srcOrd="2" destOrd="0" parTransId="{9AA0772B-5E03-47FA-9092-C34EA46420F7}" sibTransId="{123C3489-0147-48FD-8A31-9F8CAD86DAC5}"/>
    <dgm:cxn modelId="{1EEB9EA8-37DC-C14A-8681-E129A89E806E}" type="presOf" srcId="{90CDAA76-98CC-48AF-AD9D-7BCFADEA75BB}" destId="{261CC41E-968A-4E73-8159-EFDEBAB81F4B}" srcOrd="0" destOrd="0" presId="urn:microsoft.com/office/officeart/2005/8/layout/matrix3"/>
    <dgm:cxn modelId="{C1892FEB-D0D3-154F-B2DB-333FCC136C8B}" type="presParOf" srcId="{4CF387AD-6398-43ED-A707-65483C93D0D7}" destId="{6AEE61D1-7010-4E93-8FCE-7A9EEF2AB9FD}" srcOrd="0" destOrd="0" presId="urn:microsoft.com/office/officeart/2005/8/layout/matrix3"/>
    <dgm:cxn modelId="{C3388AFD-36C8-6842-92BE-A3C35EDE09DA}" type="presParOf" srcId="{4CF387AD-6398-43ED-A707-65483C93D0D7}" destId="{261CC41E-968A-4E73-8159-EFDEBAB81F4B}" srcOrd="1" destOrd="0" presId="urn:microsoft.com/office/officeart/2005/8/layout/matrix3"/>
    <dgm:cxn modelId="{1737636E-397D-FA4E-813D-2BFD8772C2EA}" type="presParOf" srcId="{4CF387AD-6398-43ED-A707-65483C93D0D7}" destId="{1AC6C014-B5DD-441B-A4F8-9954A334E437}" srcOrd="2" destOrd="0" presId="urn:microsoft.com/office/officeart/2005/8/layout/matrix3"/>
    <dgm:cxn modelId="{3E119606-DDF4-9A4A-8295-4A34E27BD4FB}" type="presParOf" srcId="{4CF387AD-6398-43ED-A707-65483C93D0D7}" destId="{7614CC8B-EE72-453E-A6E9-86E1FE85B98E}" srcOrd="3" destOrd="0" presId="urn:microsoft.com/office/officeart/2005/8/layout/matrix3"/>
    <dgm:cxn modelId="{83594C31-3C8E-CF47-9129-6DE39FEF5622}" type="presParOf" srcId="{4CF387AD-6398-43ED-A707-65483C93D0D7}" destId="{E98456C5-8B07-4E76-BE6E-1E8004D24E3B}"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EE61D1-7010-4E93-8FCE-7A9EEF2AB9FD}">
      <dsp:nvSpPr>
        <dsp:cNvPr id="0" name=""/>
        <dsp:cNvSpPr/>
      </dsp:nvSpPr>
      <dsp:spPr>
        <a:xfrm>
          <a:off x="-199337" y="0"/>
          <a:ext cx="3707572" cy="3226164"/>
        </a:xfrm>
        <a:prstGeom prst="diamond">
          <a:avLst/>
        </a:prstGeom>
        <a:solidFill>
          <a:schemeClr val="bg1">
            <a:lumMod val="85000"/>
          </a:schemeClr>
        </a:solidFill>
        <a:ln>
          <a:noFill/>
        </a:ln>
        <a:effectLst/>
      </dsp:spPr>
      <dsp:style>
        <a:lnRef idx="0">
          <a:scrgbClr r="0" g="0" b="0"/>
        </a:lnRef>
        <a:fillRef idx="1">
          <a:scrgbClr r="0" g="0" b="0"/>
        </a:fillRef>
        <a:effectRef idx="0">
          <a:scrgbClr r="0" g="0" b="0"/>
        </a:effectRef>
        <a:fontRef idx="minor"/>
      </dsp:style>
    </dsp:sp>
    <dsp:sp modelId="{261CC41E-968A-4E73-8159-EFDEBAB81F4B}">
      <dsp:nvSpPr>
        <dsp:cNvPr id="0" name=""/>
        <dsp:cNvSpPr/>
      </dsp:nvSpPr>
      <dsp:spPr>
        <a:xfrm>
          <a:off x="307268" y="307391"/>
          <a:ext cx="1339370" cy="1256392"/>
        </a:xfrm>
        <a:prstGeom prst="roundRect">
          <a:avLst/>
        </a:prstGeom>
        <a:solidFill>
          <a:schemeClr val="accent5">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zh-CN" altLang="en-US" sz="1800" b="1" kern="1200" dirty="0" smtClean="0">
              <a:latin typeface="微软雅黑" pitchFamily="34" charset="-122"/>
              <a:ea typeface="微软雅黑" pitchFamily="34" charset="-122"/>
              <a:cs typeface="+mn-cs"/>
            </a:rPr>
            <a:t>营销优化</a:t>
          </a:r>
          <a:endParaRPr lang="zh-CN" altLang="en-US" sz="1800" b="1" kern="1200" dirty="0">
            <a:latin typeface="微软雅黑" pitchFamily="34" charset="-122"/>
            <a:ea typeface="微软雅黑" pitchFamily="34" charset="-122"/>
            <a:cs typeface="+mn-cs"/>
          </a:endParaRPr>
        </a:p>
      </dsp:txBody>
      <dsp:txXfrm>
        <a:off x="368600" y="368723"/>
        <a:ext cx="1216706" cy="1133728"/>
      </dsp:txXfrm>
    </dsp:sp>
    <dsp:sp modelId="{1AC6C014-B5DD-441B-A4F8-9954A334E437}">
      <dsp:nvSpPr>
        <dsp:cNvPr id="0" name=""/>
        <dsp:cNvSpPr/>
      </dsp:nvSpPr>
      <dsp:spPr>
        <a:xfrm>
          <a:off x="1641245" y="301427"/>
          <a:ext cx="1339370" cy="1256392"/>
        </a:xfrm>
        <a:prstGeom prst="roundRect">
          <a:avLst/>
        </a:prstGeom>
        <a:solidFill>
          <a:schemeClr val="accent5">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zh-CN" altLang="en-US" sz="1800" b="1" kern="1200" dirty="0" smtClean="0">
              <a:latin typeface="微软雅黑" pitchFamily="34" charset="-122"/>
              <a:ea typeface="微软雅黑" pitchFamily="34" charset="-122"/>
              <a:cs typeface="+mn-cs"/>
            </a:rPr>
            <a:t>运营优化</a:t>
          </a:r>
          <a:endParaRPr lang="zh-CN" altLang="en-US" sz="1800" b="1" kern="1200" dirty="0">
            <a:latin typeface="微软雅黑" pitchFamily="34" charset="-122"/>
            <a:ea typeface="微软雅黑" pitchFamily="34" charset="-122"/>
            <a:cs typeface="+mn-cs"/>
          </a:endParaRPr>
        </a:p>
      </dsp:txBody>
      <dsp:txXfrm>
        <a:off x="1702577" y="362759"/>
        <a:ext cx="1216706" cy="1133728"/>
      </dsp:txXfrm>
    </dsp:sp>
    <dsp:sp modelId="{7614CC8B-EE72-453E-A6E9-86E1FE85B98E}">
      <dsp:nvSpPr>
        <dsp:cNvPr id="0" name=""/>
        <dsp:cNvSpPr/>
      </dsp:nvSpPr>
      <dsp:spPr>
        <a:xfrm>
          <a:off x="307268" y="1567826"/>
          <a:ext cx="1339370" cy="1256392"/>
        </a:xfrm>
        <a:prstGeom prst="roundRect">
          <a:avLst/>
        </a:prstGeom>
        <a:solidFill>
          <a:schemeClr val="accent5">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zh-CN" altLang="en-US" sz="1800" b="1" kern="1200" dirty="0" smtClean="0">
              <a:latin typeface="微软雅黑" pitchFamily="34" charset="-122"/>
              <a:ea typeface="微软雅黑" pitchFamily="34" charset="-122"/>
              <a:cs typeface="+mn-cs"/>
            </a:rPr>
            <a:t>降低财务成本</a:t>
          </a:r>
          <a:endParaRPr lang="zh-CN" altLang="en-US" sz="1800" b="1" kern="1200" dirty="0">
            <a:latin typeface="微软雅黑" pitchFamily="34" charset="-122"/>
            <a:ea typeface="微软雅黑" pitchFamily="34" charset="-122"/>
            <a:cs typeface="+mn-cs"/>
          </a:endParaRPr>
        </a:p>
      </dsp:txBody>
      <dsp:txXfrm>
        <a:off x="368600" y="1629158"/>
        <a:ext cx="1216706" cy="1133728"/>
      </dsp:txXfrm>
    </dsp:sp>
    <dsp:sp modelId="{E98456C5-8B07-4E76-BE6E-1E8004D24E3B}">
      <dsp:nvSpPr>
        <dsp:cNvPr id="0" name=""/>
        <dsp:cNvSpPr/>
      </dsp:nvSpPr>
      <dsp:spPr>
        <a:xfrm>
          <a:off x="1641245" y="1567826"/>
          <a:ext cx="1339370" cy="1256392"/>
        </a:xfrm>
        <a:prstGeom prst="roundRect">
          <a:avLst/>
        </a:prstGeom>
        <a:solidFill>
          <a:schemeClr val="accent5">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zh-CN" altLang="en-US" sz="1800" b="1" kern="1200" dirty="0" smtClean="0">
              <a:latin typeface="微软雅黑" pitchFamily="34" charset="-122"/>
              <a:ea typeface="微软雅黑" pitchFamily="34" charset="-122"/>
              <a:cs typeface="+mn-cs"/>
            </a:rPr>
            <a:t>业务模式创新</a:t>
          </a:r>
          <a:endParaRPr lang="zh-CN" altLang="en-US" sz="1800" b="1" kern="1200" dirty="0">
            <a:latin typeface="微软雅黑" pitchFamily="34" charset="-122"/>
            <a:ea typeface="微软雅黑" pitchFamily="34" charset="-122"/>
            <a:cs typeface="+mn-cs"/>
          </a:endParaRPr>
        </a:p>
      </dsp:txBody>
      <dsp:txXfrm>
        <a:off x="1702577" y="1629158"/>
        <a:ext cx="1216706" cy="1133728"/>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845AF8-7501-46C7-9BEC-D75838DC76EC}" type="datetimeFigureOut">
              <a:rPr lang="zh-CN" altLang="en-US" smtClean="0"/>
              <a:t>17/2/26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5B772A-986A-49EF-A14F-ADBF5D5F8CE2}" type="slidenum">
              <a:rPr lang="zh-CN" altLang="en-US" smtClean="0"/>
              <a:t>‹#›</a:t>
            </a:fld>
            <a:endParaRPr lang="zh-CN" altLang="en-US"/>
          </a:p>
        </p:txBody>
      </p:sp>
    </p:spTree>
    <p:extLst>
      <p:ext uri="{BB962C8B-B14F-4D97-AF65-F5344CB8AC3E}">
        <p14:creationId xmlns:p14="http://schemas.microsoft.com/office/powerpoint/2010/main" val="692159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73B58E-BD60-4418-87EB-B88F2BEC1437}" type="datetimeFigureOut">
              <a:rPr lang="zh-CN" altLang="en-US" smtClean="0"/>
              <a:t>17/2/26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7AA65F-E5CB-4CC7-BA6E-75EFD3FE750A}" type="slidenum">
              <a:rPr lang="zh-CN" altLang="en-US" smtClean="0"/>
              <a:t>‹#›</a:t>
            </a:fld>
            <a:endParaRPr lang="zh-CN" altLang="en-US"/>
          </a:p>
        </p:txBody>
      </p:sp>
    </p:spTree>
    <p:extLst>
      <p:ext uri="{BB962C8B-B14F-4D97-AF65-F5344CB8AC3E}">
        <p14:creationId xmlns:p14="http://schemas.microsoft.com/office/powerpoint/2010/main" val="513061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1093788"/>
            <a:ext cx="6197600" cy="3486150"/>
          </a:xfrm>
        </p:spPr>
      </p:sp>
      <p:sp>
        <p:nvSpPr>
          <p:cNvPr id="3" name="Notes Placeholder 2"/>
          <p:cNvSpPr>
            <a:spLocks noGrp="1"/>
          </p:cNvSpPr>
          <p:nvPr>
            <p:ph type="body" idx="1"/>
          </p:nvPr>
        </p:nvSpPr>
        <p:spPr/>
        <p:txBody>
          <a:bodyPr/>
          <a:lstStyle/>
          <a:p>
            <a:pPr marL="0" lvl="0" indent="0">
              <a:buNone/>
            </a:pPr>
            <a:r>
              <a:rPr lang="en-US" b="1" dirty="0" smtClean="0">
                <a:solidFill>
                  <a:schemeClr val="tx1"/>
                </a:solidFill>
                <a:latin typeface="+mn-lt"/>
              </a:rPr>
              <a:t>The Sentient Enterprise is:</a:t>
            </a:r>
          </a:p>
          <a:p>
            <a:pPr lvl="0"/>
            <a:r>
              <a:rPr lang="en-US" dirty="0" smtClean="0">
                <a:solidFill>
                  <a:schemeClr val="tx1"/>
                </a:solidFill>
                <a:latin typeface="+mn-lt"/>
              </a:rPr>
              <a:t>Proactive – able to sense micro-trends signaling the next crisis or the next opportunity</a:t>
            </a:r>
          </a:p>
          <a:p>
            <a:pPr lvl="0"/>
            <a:r>
              <a:rPr lang="en-US" dirty="0" smtClean="0">
                <a:solidFill>
                  <a:schemeClr val="tx1"/>
                </a:solidFill>
                <a:latin typeface="+mn-lt"/>
              </a:rPr>
              <a:t>Frictionless – can act as one organism without any impedance created by silos</a:t>
            </a:r>
          </a:p>
          <a:p>
            <a:pPr lvl="0"/>
            <a:r>
              <a:rPr lang="en-US" dirty="0" smtClean="0">
                <a:solidFill>
                  <a:schemeClr val="tx1"/>
                </a:solidFill>
                <a:latin typeface="+mn-lt"/>
              </a:rPr>
              <a:t>Autonomous – can listen to data and make decisions in real-time without human intervention</a:t>
            </a:r>
          </a:p>
          <a:p>
            <a:pPr lvl="0"/>
            <a:r>
              <a:rPr lang="en-US" dirty="0" smtClean="0">
                <a:solidFill>
                  <a:schemeClr val="tx1"/>
                </a:solidFill>
                <a:latin typeface="+mn-lt"/>
              </a:rPr>
              <a:t>Scalable – can use virtually unlimited amounts of data to make decisions</a:t>
            </a:r>
          </a:p>
          <a:p>
            <a:pPr lvl="0"/>
            <a:r>
              <a:rPr lang="en-US" dirty="0" smtClean="0">
                <a:solidFill>
                  <a:schemeClr val="tx1"/>
                </a:solidFill>
                <a:latin typeface="+mn-lt"/>
              </a:rPr>
              <a:t>Evolving – has intelligence that is native and emergent</a:t>
            </a:r>
            <a:endParaRPr lang="en-US" dirty="0">
              <a:solidFill>
                <a:schemeClr val="tx1"/>
              </a:solidFill>
              <a:latin typeface="+mn-lt"/>
            </a:endParaRPr>
          </a:p>
        </p:txBody>
      </p:sp>
    </p:spTree>
    <p:extLst>
      <p:ext uri="{BB962C8B-B14F-4D97-AF65-F5344CB8AC3E}">
        <p14:creationId xmlns:p14="http://schemas.microsoft.com/office/powerpoint/2010/main" val="393485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a:xfrm>
            <a:off x="3885010" y="8684684"/>
            <a:ext cx="2971800" cy="457200"/>
          </a:xfrm>
          <a:prstGeom prst="rect">
            <a:avLst/>
          </a:prstGeom>
        </p:spPr>
        <p:txBody>
          <a:bodyPr/>
          <a:lstStyle/>
          <a:p>
            <a:fld id="{71741328-A6F7-5844-B378-EC2E3653DB27}"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463058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华文细黑" pitchFamily="2" charset="-122"/>
              </a:defRPr>
            </a:lvl1pPr>
            <a:lvl2pPr marL="742950" indent="-285750" eaLnBrk="0" hangingPunct="0">
              <a:defRPr>
                <a:solidFill>
                  <a:schemeClr val="tx1"/>
                </a:solidFill>
                <a:latin typeface="Arial" pitchFamily="34" charset="0"/>
                <a:ea typeface="华文细黑" pitchFamily="2" charset="-122"/>
              </a:defRPr>
            </a:lvl2pPr>
            <a:lvl3pPr marL="1143000" indent="-228600" eaLnBrk="0" hangingPunct="0">
              <a:defRPr>
                <a:solidFill>
                  <a:schemeClr val="tx1"/>
                </a:solidFill>
                <a:latin typeface="Arial" pitchFamily="34" charset="0"/>
                <a:ea typeface="华文细黑" pitchFamily="2" charset="-122"/>
              </a:defRPr>
            </a:lvl3pPr>
            <a:lvl4pPr marL="1600200" indent="-228600" eaLnBrk="0" hangingPunct="0">
              <a:defRPr>
                <a:solidFill>
                  <a:schemeClr val="tx1"/>
                </a:solidFill>
                <a:latin typeface="Arial" pitchFamily="34" charset="0"/>
                <a:ea typeface="华文细黑" pitchFamily="2" charset="-122"/>
              </a:defRPr>
            </a:lvl4pPr>
            <a:lvl5pPr marL="2057400" indent="-228600" eaLnBrk="0" hangingPunct="0">
              <a:defRPr>
                <a:solidFill>
                  <a:schemeClr val="tx1"/>
                </a:solidFill>
                <a:latin typeface="Arial" pitchFamily="34" charset="0"/>
                <a:ea typeface="华文细黑" pitchFamily="2" charset="-122"/>
              </a:defRPr>
            </a:lvl5pPr>
            <a:lvl6pPr marL="2514600" indent="-228600"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eaLnBrk="0" fontAlgn="base" hangingPunct="0">
              <a:spcBef>
                <a:spcPct val="0"/>
              </a:spcBef>
              <a:spcAft>
                <a:spcPct val="0"/>
              </a:spcAft>
              <a:defRPr>
                <a:solidFill>
                  <a:schemeClr val="tx1"/>
                </a:solidFill>
                <a:latin typeface="Arial" pitchFamily="34" charset="0"/>
                <a:ea typeface="华文细黑" pitchFamily="2" charset="-122"/>
              </a:defRPr>
            </a:lvl9pPr>
          </a:lstStyle>
          <a:p>
            <a:pPr eaLnBrk="1" hangingPunct="1"/>
            <a:fld id="{7BBE87D1-2111-47C6-8084-5FC96702459F}" type="slidenum">
              <a:rPr lang="en-US" altLang="zh-CN">
                <a:ea typeface="宋体" pitchFamily="2" charset="-122"/>
              </a:rPr>
              <a:pPr eaLnBrk="1" hangingPunct="1"/>
              <a:t>11</a:t>
            </a:fld>
            <a:endParaRPr lang="en-US" altLang="zh-CN">
              <a:ea typeface="宋体" pitchFamily="2" charset="-122"/>
            </a:endParaRPr>
          </a:p>
        </p:txBody>
      </p:sp>
      <p:sp>
        <p:nvSpPr>
          <p:cNvPr id="16589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539" tIns="47269" rIns="94539" bIns="47269" anchor="b"/>
          <a:lstStyle>
            <a:lvl1pPr defTabSz="944563" eaLnBrk="0" hangingPunct="0">
              <a:defRPr>
                <a:solidFill>
                  <a:schemeClr val="tx1"/>
                </a:solidFill>
                <a:latin typeface="Arial" pitchFamily="34" charset="0"/>
                <a:ea typeface="华文细黑" pitchFamily="2" charset="-122"/>
              </a:defRPr>
            </a:lvl1pPr>
            <a:lvl2pPr marL="742950" indent="-285750" defTabSz="944563" eaLnBrk="0" hangingPunct="0">
              <a:defRPr>
                <a:solidFill>
                  <a:schemeClr val="tx1"/>
                </a:solidFill>
                <a:latin typeface="Arial" pitchFamily="34" charset="0"/>
                <a:ea typeface="华文细黑" pitchFamily="2" charset="-122"/>
              </a:defRPr>
            </a:lvl2pPr>
            <a:lvl3pPr marL="1143000" indent="-228600" defTabSz="944563" eaLnBrk="0" hangingPunct="0">
              <a:defRPr>
                <a:solidFill>
                  <a:schemeClr val="tx1"/>
                </a:solidFill>
                <a:latin typeface="Arial" pitchFamily="34" charset="0"/>
                <a:ea typeface="华文细黑" pitchFamily="2" charset="-122"/>
              </a:defRPr>
            </a:lvl3pPr>
            <a:lvl4pPr marL="1600200" indent="-228600" defTabSz="944563" eaLnBrk="0" hangingPunct="0">
              <a:defRPr>
                <a:solidFill>
                  <a:schemeClr val="tx1"/>
                </a:solidFill>
                <a:latin typeface="Arial" pitchFamily="34" charset="0"/>
                <a:ea typeface="华文细黑" pitchFamily="2" charset="-122"/>
              </a:defRPr>
            </a:lvl4pPr>
            <a:lvl5pPr marL="2057400" indent="-228600" defTabSz="944563" eaLnBrk="0" hangingPunct="0">
              <a:defRPr>
                <a:solidFill>
                  <a:schemeClr val="tx1"/>
                </a:solidFill>
                <a:latin typeface="Arial" pitchFamily="34" charset="0"/>
                <a:ea typeface="华文细黑" pitchFamily="2" charset="-122"/>
              </a:defRPr>
            </a:lvl5pPr>
            <a:lvl6pPr marL="2514600" indent="-228600" defTabSz="944563"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defTabSz="944563"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defTabSz="944563"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defTabSz="944563" eaLnBrk="0" fontAlgn="base" hangingPunct="0">
              <a:spcBef>
                <a:spcPct val="0"/>
              </a:spcBef>
              <a:spcAft>
                <a:spcPct val="0"/>
              </a:spcAft>
              <a:defRPr>
                <a:solidFill>
                  <a:schemeClr val="tx1"/>
                </a:solidFill>
                <a:latin typeface="Arial" pitchFamily="34" charset="0"/>
                <a:ea typeface="华文细黑" pitchFamily="2" charset="-122"/>
              </a:defRPr>
            </a:lvl9pPr>
          </a:lstStyle>
          <a:p>
            <a:pPr algn="r" eaLnBrk="1" hangingPunct="1"/>
            <a:fld id="{A71D0D85-BF00-471D-86BF-2169902707F8}" type="slidenum">
              <a:rPr lang="en-US" altLang="zh-CN" sz="1200">
                <a:ea typeface="宋体" pitchFamily="2" charset="-122"/>
              </a:rPr>
              <a:pPr algn="r" eaLnBrk="1" hangingPunct="1"/>
              <a:t>11</a:t>
            </a:fld>
            <a:endParaRPr lang="en-US" altLang="zh-CN" sz="1200">
              <a:ea typeface="宋体" pitchFamily="2" charset="-122"/>
            </a:endParaRPr>
          </a:p>
        </p:txBody>
      </p:sp>
      <p:sp>
        <p:nvSpPr>
          <p:cNvPr id="16589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539" tIns="47269" rIns="94539" bIns="47269" anchor="b"/>
          <a:lstStyle>
            <a:lvl1pPr defTabSz="944563" eaLnBrk="0" hangingPunct="0">
              <a:defRPr>
                <a:solidFill>
                  <a:schemeClr val="tx1"/>
                </a:solidFill>
                <a:latin typeface="Arial" pitchFamily="34" charset="0"/>
                <a:ea typeface="华文细黑" pitchFamily="2" charset="-122"/>
              </a:defRPr>
            </a:lvl1pPr>
            <a:lvl2pPr marL="742950" indent="-285750" defTabSz="944563" eaLnBrk="0" hangingPunct="0">
              <a:defRPr>
                <a:solidFill>
                  <a:schemeClr val="tx1"/>
                </a:solidFill>
                <a:latin typeface="Arial" pitchFamily="34" charset="0"/>
                <a:ea typeface="华文细黑" pitchFamily="2" charset="-122"/>
              </a:defRPr>
            </a:lvl2pPr>
            <a:lvl3pPr marL="1143000" indent="-228600" defTabSz="944563" eaLnBrk="0" hangingPunct="0">
              <a:defRPr>
                <a:solidFill>
                  <a:schemeClr val="tx1"/>
                </a:solidFill>
                <a:latin typeface="Arial" pitchFamily="34" charset="0"/>
                <a:ea typeface="华文细黑" pitchFamily="2" charset="-122"/>
              </a:defRPr>
            </a:lvl3pPr>
            <a:lvl4pPr marL="1600200" indent="-228600" defTabSz="944563" eaLnBrk="0" hangingPunct="0">
              <a:defRPr>
                <a:solidFill>
                  <a:schemeClr val="tx1"/>
                </a:solidFill>
                <a:latin typeface="Arial" pitchFamily="34" charset="0"/>
                <a:ea typeface="华文细黑" pitchFamily="2" charset="-122"/>
              </a:defRPr>
            </a:lvl4pPr>
            <a:lvl5pPr marL="2057400" indent="-228600" defTabSz="944563" eaLnBrk="0" hangingPunct="0">
              <a:defRPr>
                <a:solidFill>
                  <a:schemeClr val="tx1"/>
                </a:solidFill>
                <a:latin typeface="Arial" pitchFamily="34" charset="0"/>
                <a:ea typeface="华文细黑" pitchFamily="2" charset="-122"/>
              </a:defRPr>
            </a:lvl5pPr>
            <a:lvl6pPr marL="2514600" indent="-228600" defTabSz="944563" eaLnBrk="0" fontAlgn="base" hangingPunct="0">
              <a:spcBef>
                <a:spcPct val="0"/>
              </a:spcBef>
              <a:spcAft>
                <a:spcPct val="0"/>
              </a:spcAft>
              <a:defRPr>
                <a:solidFill>
                  <a:schemeClr val="tx1"/>
                </a:solidFill>
                <a:latin typeface="Arial" pitchFamily="34" charset="0"/>
                <a:ea typeface="华文细黑" pitchFamily="2" charset="-122"/>
              </a:defRPr>
            </a:lvl6pPr>
            <a:lvl7pPr marL="2971800" indent="-228600" defTabSz="944563" eaLnBrk="0" fontAlgn="base" hangingPunct="0">
              <a:spcBef>
                <a:spcPct val="0"/>
              </a:spcBef>
              <a:spcAft>
                <a:spcPct val="0"/>
              </a:spcAft>
              <a:defRPr>
                <a:solidFill>
                  <a:schemeClr val="tx1"/>
                </a:solidFill>
                <a:latin typeface="Arial" pitchFamily="34" charset="0"/>
                <a:ea typeface="华文细黑" pitchFamily="2" charset="-122"/>
              </a:defRPr>
            </a:lvl7pPr>
            <a:lvl8pPr marL="3429000" indent="-228600" defTabSz="944563" eaLnBrk="0" fontAlgn="base" hangingPunct="0">
              <a:spcBef>
                <a:spcPct val="0"/>
              </a:spcBef>
              <a:spcAft>
                <a:spcPct val="0"/>
              </a:spcAft>
              <a:defRPr>
                <a:solidFill>
                  <a:schemeClr val="tx1"/>
                </a:solidFill>
                <a:latin typeface="Arial" pitchFamily="34" charset="0"/>
                <a:ea typeface="华文细黑" pitchFamily="2" charset="-122"/>
              </a:defRPr>
            </a:lvl8pPr>
            <a:lvl9pPr marL="3886200" indent="-228600" defTabSz="944563" eaLnBrk="0" fontAlgn="base" hangingPunct="0">
              <a:spcBef>
                <a:spcPct val="0"/>
              </a:spcBef>
              <a:spcAft>
                <a:spcPct val="0"/>
              </a:spcAft>
              <a:defRPr>
                <a:solidFill>
                  <a:schemeClr val="tx1"/>
                </a:solidFill>
                <a:latin typeface="Arial" pitchFamily="34" charset="0"/>
                <a:ea typeface="华文细黑" pitchFamily="2" charset="-122"/>
              </a:defRPr>
            </a:lvl9pPr>
          </a:lstStyle>
          <a:p>
            <a:pPr algn="r" eaLnBrk="1" hangingPunct="1"/>
            <a:fld id="{E2E34411-8E65-44AF-99D3-E1C52FF209C0}" type="slidenum">
              <a:rPr lang="en-US" altLang="zh-CN" sz="1200">
                <a:ea typeface="宋体" pitchFamily="2" charset="-122"/>
              </a:rPr>
              <a:pPr algn="r" eaLnBrk="1" hangingPunct="1"/>
              <a:t>11</a:t>
            </a:fld>
            <a:endParaRPr lang="en-US" altLang="zh-CN" sz="1200">
              <a:ea typeface="宋体" pitchFamily="2" charset="-122"/>
            </a:endParaRPr>
          </a:p>
        </p:txBody>
      </p:sp>
      <p:sp>
        <p:nvSpPr>
          <p:cNvPr id="165893" name="Rectangle 2"/>
          <p:cNvSpPr>
            <a:spLocks noGrp="1" noRot="1" noChangeAspect="1" noChangeArrowheads="1" noTextEdit="1"/>
          </p:cNvSpPr>
          <p:nvPr>
            <p:ph type="sldImg"/>
          </p:nvPr>
        </p:nvSpPr>
        <p:spPr>
          <a:ln/>
        </p:spPr>
      </p:sp>
      <p:sp>
        <p:nvSpPr>
          <p:cNvPr id="1658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539" tIns="47269" rIns="94539" bIns="47269"/>
          <a:lstStyle/>
          <a:p>
            <a:pPr eaLnBrk="1" hangingPunct="1"/>
            <a:endParaRPr lang="en-US" altLang="zh-CN" smtClean="0">
              <a:latin typeface="Arial" pitchFamily="34" charset="0"/>
            </a:endParaRPr>
          </a:p>
        </p:txBody>
      </p:sp>
    </p:spTree>
    <p:extLst>
      <p:ext uri="{BB962C8B-B14F-4D97-AF65-F5344CB8AC3E}">
        <p14:creationId xmlns:p14="http://schemas.microsoft.com/office/powerpoint/2010/main" val="1555595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5" name="组 21"/>
          <p:cNvGrpSpPr/>
          <p:nvPr userDrawn="1"/>
        </p:nvGrpSpPr>
        <p:grpSpPr>
          <a:xfrm>
            <a:off x="3884692" y="4688124"/>
            <a:ext cx="1506208" cy="292388"/>
            <a:chOff x="7337494" y="4653569"/>
            <a:chExt cx="1506208" cy="292388"/>
          </a:xfrm>
        </p:grpSpPr>
        <p:sp>
          <p:nvSpPr>
            <p:cNvPr id="6" name="文本框 5"/>
            <p:cNvSpPr txBox="1"/>
            <p:nvPr/>
          </p:nvSpPr>
          <p:spPr>
            <a:xfrm>
              <a:off x="7337494" y="4653569"/>
              <a:ext cx="1506208" cy="292388"/>
            </a:xfrm>
            <a:prstGeom prst="rect">
              <a:avLst/>
            </a:prstGeom>
            <a:noFill/>
          </p:spPr>
          <p:txBody>
            <a:bodyPr wrap="square" rtlCol="0">
              <a:spAutoFit/>
            </a:bodyPr>
            <a:lstStyle/>
            <a:p>
              <a:pPr>
                <a:lnSpc>
                  <a:spcPct val="130000"/>
                </a:lnSpc>
              </a:pPr>
              <a:r>
                <a:rPr lang="zh-CN" altLang="en-US" sz="800" dirty="0">
                  <a:solidFill>
                    <a:srgbClr val="1E2327"/>
                  </a:solidFill>
                </a:rPr>
                <a:t>思询科技  </a:t>
              </a:r>
              <a:r>
                <a:rPr lang="zh-CN" altLang="zh-CN" sz="1000" dirty="0">
                  <a:solidFill>
                    <a:srgbClr val="1E2327"/>
                  </a:solidFill>
                </a:rPr>
                <a:t>|</a:t>
              </a:r>
              <a:endParaRPr kumimoji="1" lang="zh-CN" altLang="en-US" sz="1000" dirty="0">
                <a:solidFill>
                  <a:srgbClr val="1E2327"/>
                </a:solidFill>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9694" y="4691174"/>
              <a:ext cx="586661" cy="217178"/>
            </a:xfrm>
            <a:prstGeom prst="rect">
              <a:avLst/>
            </a:prstGeom>
          </p:spPr>
        </p:pic>
      </p:grpSp>
    </p:spTree>
    <p:extLst>
      <p:ext uri="{BB962C8B-B14F-4D97-AF65-F5344CB8AC3E}">
        <p14:creationId xmlns:p14="http://schemas.microsoft.com/office/powerpoint/2010/main" val="141937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35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1629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bg>
      <p:bgPr>
        <a:solidFill>
          <a:srgbClr val="DD1C3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355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424A5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355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幻灯片">
    <p:bg>
      <p:bgPr>
        <a:solidFill>
          <a:srgbClr val="5B697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355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标题幻灯片">
    <p:bg>
      <p:bgPr>
        <a:solidFill>
          <a:srgbClr val="707B8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355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002">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3" y="0"/>
            <a:ext cx="9144095" cy="5143500"/>
          </a:xfrm>
          <a:prstGeom prst="rect">
            <a:avLst/>
          </a:prstGeom>
        </p:spPr>
      </p:pic>
    </p:spTree>
    <p:extLst>
      <p:ext uri="{BB962C8B-B14F-4D97-AF65-F5344CB8AC3E}">
        <p14:creationId xmlns:p14="http://schemas.microsoft.com/office/powerpoint/2010/main" val="1879545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74615"/>
            <a:ext cx="8229600" cy="3454536"/>
          </a:xfrm>
          <a:prstGeom prst="rect">
            <a:avLst/>
          </a:prstGeom>
        </p:spPr>
        <p:txBody>
          <a:bodyPr>
            <a:normAutofit/>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8"/>
          <p:cNvSpPr>
            <a:spLocks noGrp="1"/>
          </p:cNvSpPr>
          <p:nvPr>
            <p:ph type="title"/>
          </p:nvPr>
        </p:nvSpPr>
        <p:spPr>
          <a:xfrm>
            <a:off x="457200" y="125215"/>
            <a:ext cx="8229600" cy="526298"/>
          </a:xfrm>
          <a:prstGeom prst="rect">
            <a:avLst/>
          </a:prstGeom>
        </p:spPr>
        <p:txBody>
          <a:bodyPr/>
          <a:lstStyle>
            <a:lvl1pPr>
              <a:defRPr>
                <a:latin typeface="微软雅黑" pitchFamily="34" charset="-122"/>
                <a:ea typeface="微软雅黑" pitchFamily="34" charset="-122"/>
              </a:defRPr>
            </a:lvl1pPr>
          </a:lstStyle>
          <a:p>
            <a:r>
              <a:rPr lang="en-US" dirty="0" smtClean="0"/>
              <a:t>Click to edit Master title style</a:t>
            </a:r>
            <a:endParaRPr lang="en-US" dirty="0"/>
          </a:p>
        </p:txBody>
      </p:sp>
    </p:spTree>
    <p:extLst>
      <p:ext uri="{BB962C8B-B14F-4D97-AF65-F5344CB8AC3E}">
        <p14:creationId xmlns:p14="http://schemas.microsoft.com/office/powerpoint/2010/main" val="5799051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6500035"/>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31.png"/><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8.xml"/><Relationship Id="rId2"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5.png"/><Relationship Id="rId3" Type="http://schemas.openxmlformats.org/officeDocument/2006/relationships/image" Target="../media/image1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7.jpg"/><Relationship Id="rId3" Type="http://schemas.openxmlformats.org/officeDocument/2006/relationships/image" Target="../media/image18.jp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jpeg"/><Relationship Id="rId1" Type="http://schemas.openxmlformats.org/officeDocument/2006/relationships/slideLayout" Target="../slideLayouts/slideLayout8.xml"/><Relationship Id="rId2"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8.xml"/><Relationship Id="rId2"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5.png"/><Relationship Id="rId3"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rgbClr val="1E2327">
              <a:alpha val="62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0" y="0"/>
            <a:ext cx="237067"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 name="矩形 3"/>
          <p:cNvSpPr/>
          <p:nvPr/>
        </p:nvSpPr>
        <p:spPr>
          <a:xfrm>
            <a:off x="8906935" y="0"/>
            <a:ext cx="237067"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 name="矩形 4"/>
          <p:cNvSpPr/>
          <p:nvPr/>
        </p:nvSpPr>
        <p:spPr>
          <a:xfrm rot="5400000">
            <a:off x="4453469" y="-4453466"/>
            <a:ext cx="237067" cy="91440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 name="矩形 5"/>
          <p:cNvSpPr/>
          <p:nvPr/>
        </p:nvSpPr>
        <p:spPr>
          <a:xfrm rot="5400000">
            <a:off x="4453469" y="452966"/>
            <a:ext cx="237067" cy="91440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0" y="2254251"/>
            <a:ext cx="1270001" cy="635000"/>
          </a:xfrm>
          <a:prstGeom prst="rect">
            <a:avLst/>
          </a:prstGeom>
          <a:solidFill>
            <a:srgbClr val="DD1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7874001" y="2254251"/>
            <a:ext cx="1270001" cy="635000"/>
          </a:xfrm>
          <a:prstGeom prst="rect">
            <a:avLst/>
          </a:prstGeom>
          <a:solidFill>
            <a:srgbClr val="DD1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3916622" y="494718"/>
            <a:ext cx="1310758" cy="1310758"/>
          </a:xfrm>
          <a:prstGeom prst="ellipse">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FFFFFF"/>
              </a:solidFill>
            </a:endParaRPr>
          </a:p>
        </p:txBody>
      </p:sp>
      <p:sp>
        <p:nvSpPr>
          <p:cNvPr id="10" name="矩形 9"/>
          <p:cNvSpPr/>
          <p:nvPr/>
        </p:nvSpPr>
        <p:spPr>
          <a:xfrm>
            <a:off x="2272685" y="2080635"/>
            <a:ext cx="4620827" cy="1274195"/>
          </a:xfrm>
          <a:prstGeom prst="rect">
            <a:avLst/>
          </a:prstGeom>
          <a:ln>
            <a:noFill/>
          </a:ln>
        </p:spPr>
        <p:txBody>
          <a:bodyPr wrap="square">
            <a:spAutoFit/>
          </a:bodyPr>
          <a:lstStyle/>
          <a:p>
            <a:pPr algn="ctr">
              <a:lnSpc>
                <a:spcPct val="120000"/>
              </a:lnSpc>
            </a:pPr>
            <a:r>
              <a:rPr kumimoji="1" lang="zh-CN" altLang="en-US" sz="3200" b="1" dirty="0" smtClean="0">
                <a:solidFill>
                  <a:srgbClr val="FFFFFF"/>
                </a:solidFill>
              </a:rPr>
              <a:t>运输物流行业大数据业务价值与案例介绍</a:t>
            </a:r>
            <a:endParaRPr kumimoji="1" lang="en-US" altLang="zh-CN" sz="3200" b="1" dirty="0">
              <a:solidFill>
                <a:srgbClr val="FFFFFF"/>
              </a:solidFill>
            </a:endParaRPr>
          </a:p>
        </p:txBody>
      </p:sp>
      <p:sp>
        <p:nvSpPr>
          <p:cNvPr id="13" name="矩形 12"/>
          <p:cNvSpPr/>
          <p:nvPr/>
        </p:nvSpPr>
        <p:spPr>
          <a:xfrm>
            <a:off x="4070906" y="3840204"/>
            <a:ext cx="1002197" cy="276999"/>
          </a:xfrm>
          <a:prstGeom prst="rect">
            <a:avLst/>
          </a:prstGeom>
          <a:ln>
            <a:noFill/>
          </a:ln>
        </p:spPr>
        <p:txBody>
          <a:bodyPr wrap="none">
            <a:spAutoFit/>
          </a:bodyPr>
          <a:lstStyle/>
          <a:p>
            <a:pPr algn="ctr"/>
            <a:r>
              <a:rPr kumimoji="1" lang="en-US" altLang="zh-CN" sz="1200" dirty="0" smtClean="0">
                <a:solidFill>
                  <a:srgbClr val="FFFFFF"/>
                </a:solidFill>
              </a:rPr>
              <a:t>2017</a:t>
            </a:r>
            <a:r>
              <a:rPr kumimoji="1" lang="zh-CN" altLang="en-US" sz="1200" dirty="0" smtClean="0">
                <a:solidFill>
                  <a:srgbClr val="FFFFFF"/>
                </a:solidFill>
              </a:rPr>
              <a:t>年</a:t>
            </a:r>
            <a:r>
              <a:rPr kumimoji="1" lang="en-US" altLang="zh-CN" sz="1200" dirty="0" smtClean="0">
                <a:solidFill>
                  <a:srgbClr val="FFFFFF"/>
                </a:solidFill>
              </a:rPr>
              <a:t>02</a:t>
            </a:r>
            <a:r>
              <a:rPr kumimoji="1" lang="zh-CN" altLang="en-US" sz="1200" dirty="0" smtClean="0">
                <a:solidFill>
                  <a:srgbClr val="FFFFFF"/>
                </a:solidFill>
              </a:rPr>
              <a:t>月</a:t>
            </a:r>
            <a:endParaRPr kumimoji="1" lang="zh-CN" altLang="en-US" sz="1200" dirty="0">
              <a:solidFill>
                <a:srgbClr val="FFFFFF"/>
              </a:solidFill>
            </a:endParaRPr>
          </a:p>
        </p:txBody>
      </p:sp>
      <p:sp>
        <p:nvSpPr>
          <p:cNvPr id="12" name="矩形 11"/>
          <p:cNvSpPr/>
          <p:nvPr/>
        </p:nvSpPr>
        <p:spPr>
          <a:xfrm>
            <a:off x="3374356" y="3367022"/>
            <a:ext cx="2339102" cy="312778"/>
          </a:xfrm>
          <a:prstGeom prst="rect">
            <a:avLst/>
          </a:prstGeom>
        </p:spPr>
        <p:txBody>
          <a:bodyPr wrap="none">
            <a:spAutoFit/>
          </a:bodyPr>
          <a:lstStyle/>
          <a:p>
            <a:pPr marL="342900" lvl="0" indent="-342900" algn="ctr" fontAlgn="base">
              <a:lnSpc>
                <a:spcPct val="110000"/>
              </a:lnSpc>
              <a:spcBef>
                <a:spcPct val="0"/>
              </a:spcBef>
              <a:spcAft>
                <a:spcPct val="0"/>
              </a:spcAft>
            </a:pPr>
            <a:r>
              <a:rPr lang="zh-CN" altLang="en-US" sz="1400" kern="0" dirty="0">
                <a:solidFill>
                  <a:schemeClr val="bg1"/>
                </a:solidFill>
                <a:latin typeface="微软雅黑" panose="020B0503020204020204" pitchFamily="34" charset="-122"/>
                <a:ea typeface="微软雅黑" panose="020B0503020204020204" pitchFamily="34" charset="-122"/>
              </a:rPr>
              <a:t>上海思询信息科技有限公司</a:t>
            </a:r>
            <a:endParaRPr lang="en-US" altLang="zh-CN" sz="1400" kern="0" dirty="0">
              <a:solidFill>
                <a:schemeClr val="bg1"/>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8560" y="900593"/>
            <a:ext cx="1124637" cy="416332"/>
          </a:xfrm>
          <a:prstGeom prst="rect">
            <a:avLst/>
          </a:prstGeom>
        </p:spPr>
      </p:pic>
    </p:spTree>
    <p:extLst>
      <p:ext uri="{BB962C8B-B14F-4D97-AF65-F5344CB8AC3E}">
        <p14:creationId xmlns:p14="http://schemas.microsoft.com/office/powerpoint/2010/main" val="2691936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14313" y="101826"/>
            <a:ext cx="6172200" cy="452059"/>
          </a:xfr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pPr algn="l"/>
            <a:r>
              <a:rPr lang="zh-CN" altLang="en-US" sz="2800" dirty="0"/>
              <a:t>财务及量本利分</a:t>
            </a:r>
            <a:r>
              <a:rPr lang="zh-CN" altLang="en-US" sz="2800" dirty="0" smtClean="0"/>
              <a:t>析</a:t>
            </a:r>
            <a:endParaRPr lang="zh-CN" altLang="en-US" sz="2800" dirty="0"/>
          </a:p>
        </p:txBody>
      </p:sp>
      <p:sp>
        <p:nvSpPr>
          <p:cNvPr id="94" name="矩形 93"/>
          <p:cNvSpPr/>
          <p:nvPr/>
        </p:nvSpPr>
        <p:spPr bwMode="auto">
          <a:xfrm>
            <a:off x="1269205" y="958034"/>
            <a:ext cx="2994422" cy="2125973"/>
          </a:xfrm>
          <a:prstGeom prst="rect">
            <a:avLst/>
          </a:prstGeom>
          <a:solidFill>
            <a:sysClr val="window" lastClr="FFFFFF"/>
          </a:solidFill>
          <a:ln w="9525" cap="flat" cmpd="sng" algn="ctr">
            <a:solidFill>
              <a:srgbClr val="3C3C3B"/>
            </a:solidFill>
            <a:prstDash val="solid"/>
            <a:round/>
            <a:headEnd type="none" w="med" len="med"/>
            <a:tailEnd type="none" w="med" len="med"/>
          </a:ln>
          <a:effectLst/>
        </p:spPr>
        <p:txBody>
          <a:bodyPr/>
          <a:lstStyle/>
          <a:p>
            <a:pPr marL="214313" indent="-214313" eaLnBrk="0" hangingPunct="0">
              <a:spcBef>
                <a:spcPct val="20000"/>
              </a:spcBef>
              <a:buClr>
                <a:srgbClr val="FF9900"/>
              </a:buClr>
              <a:buFont typeface="Wingdings" pitchFamily="2" charset="2"/>
              <a:buChar char="Ø"/>
              <a:defRPr/>
            </a:pPr>
            <a:r>
              <a:rPr lang="zh-CN" altLang="en-US" sz="1050" b="1" kern="0" dirty="0">
                <a:solidFill>
                  <a:srgbClr val="000000"/>
                </a:solidFill>
                <a:latin typeface="微软雅黑" pitchFamily="34" charset="-122"/>
                <a:ea typeface="微软雅黑" pitchFamily="34" charset="-122"/>
              </a:rPr>
              <a:t>背景</a:t>
            </a:r>
            <a:endParaRPr lang="en-US" altLang="zh-CN" sz="900" kern="0" dirty="0">
              <a:solidFill>
                <a:srgbClr val="000000"/>
              </a:solidFill>
              <a:latin typeface="微软雅黑" pitchFamily="34" charset="-122"/>
              <a:ea typeface="微软雅黑" pitchFamily="34" charset="-122"/>
            </a:endParaRPr>
          </a:p>
          <a:p>
            <a:pPr marL="86916" indent="-86916" eaLnBrk="0" hangingPunct="0">
              <a:spcBef>
                <a:spcPct val="20000"/>
              </a:spcBef>
              <a:buClr>
                <a:srgbClr val="FF9900"/>
              </a:buClr>
              <a:buFontTx/>
              <a:buChar char="•"/>
              <a:defRPr/>
            </a:pPr>
            <a:r>
              <a:rPr lang="zh-CN" altLang="en-US" sz="1050" kern="0" dirty="0">
                <a:solidFill>
                  <a:srgbClr val="000000"/>
                </a:solidFill>
                <a:latin typeface="微软雅黑" pitchFamily="34" charset="-122"/>
                <a:ea typeface="微软雅黑" pitchFamily="34" charset="-122"/>
              </a:rPr>
              <a:t>快递企业高速成长和扩张，经营成本的压力越来越大，自营的分拨中心和车线盈利能力如何？投资回报情况怎样？</a:t>
            </a:r>
            <a:endParaRPr lang="en-US" altLang="zh-CN" sz="1050" kern="0" dirty="0">
              <a:solidFill>
                <a:srgbClr val="000000"/>
              </a:solidFill>
              <a:latin typeface="微软雅黑" pitchFamily="34" charset="-122"/>
              <a:ea typeface="微软雅黑" pitchFamily="34" charset="-122"/>
            </a:endParaRPr>
          </a:p>
          <a:p>
            <a:pPr marL="86916" indent="-86916" eaLnBrk="0" hangingPunct="0">
              <a:spcBef>
                <a:spcPct val="20000"/>
              </a:spcBef>
              <a:buClr>
                <a:srgbClr val="FF9900"/>
              </a:buClr>
              <a:buFontTx/>
              <a:buChar char="•"/>
              <a:defRPr/>
            </a:pPr>
            <a:r>
              <a:rPr lang="zh-CN" altLang="en-US" sz="1050" kern="0" dirty="0">
                <a:solidFill>
                  <a:srgbClr val="000000"/>
                </a:solidFill>
                <a:latin typeface="微软雅黑" pitchFamily="34" charset="-122"/>
                <a:ea typeface="微软雅黑" pitchFamily="34" charset="-122"/>
              </a:rPr>
              <a:t>企业管理层对业务数据与财务数据之间的差异一直没有好的解决办法，沟通、审计成本太高</a:t>
            </a:r>
            <a:endParaRPr lang="en-US" altLang="zh-CN" sz="1050" kern="0" dirty="0">
              <a:solidFill>
                <a:srgbClr val="000000"/>
              </a:solidFill>
              <a:latin typeface="微软雅黑" pitchFamily="34" charset="-122"/>
              <a:ea typeface="微软雅黑" pitchFamily="34" charset="-122"/>
            </a:endParaRPr>
          </a:p>
          <a:p>
            <a:pPr marL="86916" indent="-86916" eaLnBrk="0" hangingPunct="0">
              <a:spcBef>
                <a:spcPct val="20000"/>
              </a:spcBef>
              <a:buClr>
                <a:srgbClr val="FF9900"/>
              </a:buClr>
              <a:buFontTx/>
              <a:buChar char="•"/>
              <a:defRPr/>
            </a:pPr>
            <a:r>
              <a:rPr lang="zh-CN" altLang="en-US" sz="1050" kern="0" dirty="0">
                <a:solidFill>
                  <a:srgbClr val="000000"/>
                </a:solidFill>
                <a:latin typeface="微软雅黑" pitchFamily="34" charset="-122"/>
                <a:ea typeface="微软雅黑" pitchFamily="34" charset="-122"/>
              </a:rPr>
              <a:t>当前的日常业务报表已无法满足精细化管理的要求</a:t>
            </a:r>
            <a:endParaRPr lang="en-US" altLang="zh-CN" sz="900" kern="0" dirty="0">
              <a:solidFill>
                <a:srgbClr val="000000"/>
              </a:solidFill>
              <a:latin typeface="微软雅黑" pitchFamily="34" charset="-122"/>
              <a:ea typeface="微软雅黑" pitchFamily="34" charset="-122"/>
            </a:endParaRPr>
          </a:p>
          <a:p>
            <a:pPr marL="214313" indent="-214313" eaLnBrk="0" hangingPunct="0">
              <a:spcBef>
                <a:spcPct val="20000"/>
              </a:spcBef>
              <a:buClr>
                <a:srgbClr val="FF9900"/>
              </a:buClr>
              <a:buFont typeface="Wingdings" pitchFamily="2" charset="2"/>
              <a:buChar char="Ø"/>
              <a:defRPr/>
            </a:pPr>
            <a:r>
              <a:rPr lang="zh-CN" altLang="en-US" sz="1050" b="1" kern="0" dirty="0">
                <a:solidFill>
                  <a:srgbClr val="000000"/>
                </a:solidFill>
                <a:latin typeface="微软雅黑" pitchFamily="34" charset="-122"/>
                <a:ea typeface="微软雅黑" pitchFamily="34" charset="-122"/>
              </a:rPr>
              <a:t>目标</a:t>
            </a:r>
            <a:r>
              <a:rPr lang="zh-CN" altLang="en-US" sz="900" kern="0" dirty="0">
                <a:solidFill>
                  <a:srgbClr val="000000"/>
                </a:solidFill>
                <a:latin typeface="微软雅黑" pitchFamily="34" charset="-122"/>
                <a:ea typeface="微软雅黑" pitchFamily="34" charset="-122"/>
              </a:rPr>
              <a:t>：</a:t>
            </a:r>
            <a:endParaRPr lang="en-US" altLang="zh-CN" sz="900" kern="0" dirty="0">
              <a:solidFill>
                <a:srgbClr val="000000"/>
              </a:solidFill>
              <a:latin typeface="微软雅黑" pitchFamily="34" charset="-122"/>
              <a:ea typeface="微软雅黑" pitchFamily="34" charset="-122"/>
            </a:endParaRPr>
          </a:p>
          <a:p>
            <a:pPr marL="86916" indent="-86916" eaLnBrk="0" hangingPunct="0">
              <a:spcBef>
                <a:spcPct val="20000"/>
              </a:spcBef>
              <a:buClr>
                <a:srgbClr val="FF9900"/>
              </a:buClr>
              <a:buFontTx/>
              <a:buChar char="•"/>
              <a:defRPr/>
            </a:pPr>
            <a:r>
              <a:rPr lang="zh-CN" altLang="en-US" sz="1050" b="1" kern="0" dirty="0">
                <a:solidFill>
                  <a:srgbClr val="D56D23"/>
                </a:solidFill>
                <a:latin typeface="微软雅黑" pitchFamily="34" charset="-122"/>
                <a:ea typeface="微软雅黑" pitchFamily="34" charset="-122"/>
              </a:rPr>
              <a:t>建立一套整合业务与财务数据的分析体系，满足经营者对盈利能力与经营现状一站式分析的需求。</a:t>
            </a:r>
            <a:endParaRPr lang="en-US" altLang="zh-CN" sz="1050" b="1" kern="0" dirty="0">
              <a:solidFill>
                <a:srgbClr val="D56D23"/>
              </a:solidFill>
              <a:latin typeface="微软雅黑" pitchFamily="34" charset="-122"/>
              <a:ea typeface="微软雅黑" pitchFamily="34" charset="-122"/>
            </a:endParaRPr>
          </a:p>
        </p:txBody>
      </p:sp>
      <p:sp>
        <p:nvSpPr>
          <p:cNvPr id="95" name="矩形 94"/>
          <p:cNvSpPr/>
          <p:nvPr/>
        </p:nvSpPr>
        <p:spPr bwMode="auto">
          <a:xfrm>
            <a:off x="4498180" y="985837"/>
            <a:ext cx="3413522" cy="3757613"/>
          </a:xfrm>
          <a:prstGeom prst="rect">
            <a:avLst/>
          </a:prstGeom>
          <a:solidFill>
            <a:sysClr val="window" lastClr="FFFFFF"/>
          </a:solidFill>
          <a:ln w="9525" cap="flat" cmpd="sng" algn="ctr">
            <a:solidFill>
              <a:srgbClr val="3C3C3B"/>
            </a:solidFill>
            <a:prstDash val="solid"/>
            <a:round/>
            <a:headEnd type="none" w="med" len="med"/>
            <a:tailEnd type="none" w="med" len="med"/>
          </a:ln>
          <a:effectLst/>
        </p:spPr>
        <p:txBody>
          <a:bodyPr/>
          <a:lstStyle/>
          <a:p>
            <a:pPr marL="86916" indent="-86916" eaLnBrk="0" hangingPunct="0">
              <a:spcBef>
                <a:spcPct val="20000"/>
              </a:spcBef>
              <a:buClr>
                <a:srgbClr val="FF9900"/>
              </a:buClr>
              <a:buFontTx/>
              <a:buChar char="•"/>
              <a:defRPr/>
            </a:pPr>
            <a:endParaRPr lang="en-US" altLang="zh-CN" sz="1050" kern="0" dirty="0">
              <a:solidFill>
                <a:srgbClr val="000000"/>
              </a:solidFill>
              <a:latin typeface="PMingLiU" pitchFamily="18" charset="-120"/>
              <a:ea typeface="PMingLiU" pitchFamily="18" charset="-120"/>
            </a:endParaRPr>
          </a:p>
          <a:p>
            <a:pPr marL="86916" indent="-86916" eaLnBrk="0" hangingPunct="0">
              <a:spcBef>
                <a:spcPct val="20000"/>
              </a:spcBef>
              <a:buClr>
                <a:srgbClr val="FF9900"/>
              </a:buClr>
              <a:buFontTx/>
              <a:buChar char="•"/>
              <a:defRPr/>
            </a:pPr>
            <a:endParaRPr lang="en-US" altLang="zh-CN" sz="1050" kern="0" dirty="0">
              <a:solidFill>
                <a:srgbClr val="000000"/>
              </a:solidFill>
              <a:latin typeface="PMingLiU" pitchFamily="18" charset="-120"/>
              <a:ea typeface="PMingLiU" pitchFamily="18" charset="-120"/>
            </a:endParaRPr>
          </a:p>
        </p:txBody>
      </p:sp>
      <p:sp>
        <p:nvSpPr>
          <p:cNvPr id="96" name="矩形 4"/>
          <p:cNvSpPr>
            <a:spLocks noChangeArrowheads="1"/>
          </p:cNvSpPr>
          <p:nvPr/>
        </p:nvSpPr>
        <p:spPr bwMode="auto">
          <a:xfrm>
            <a:off x="1269205" y="3372407"/>
            <a:ext cx="2994422" cy="1371043"/>
          </a:xfrm>
          <a:prstGeom prst="rect">
            <a:avLst/>
          </a:prstGeom>
          <a:solidFill>
            <a:sysClr val="window" lastClr="FFFFFF"/>
          </a:solidFill>
          <a:ln w="9525" algn="ctr">
            <a:solidFill>
              <a:srgbClr val="3C3C3B"/>
            </a:solidFill>
            <a:round/>
            <a:headEnd/>
            <a:tailEnd/>
          </a:ln>
        </p:spPr>
        <p:txBody>
          <a:bodyPr/>
          <a:lstStyle/>
          <a:p>
            <a:pPr eaLnBrk="0" hangingPunct="0">
              <a:spcBef>
                <a:spcPct val="20000"/>
              </a:spcBef>
              <a:buClr>
                <a:srgbClr val="FF9900"/>
              </a:buClr>
              <a:defRPr/>
            </a:pPr>
            <a:endParaRPr lang="zh-CN" altLang="en-US" sz="1050" b="1" kern="0">
              <a:solidFill>
                <a:srgbClr val="000000"/>
              </a:solidFill>
              <a:latin typeface="PMingLiU" pitchFamily="18" charset="-120"/>
              <a:ea typeface="PMingLiU" pitchFamily="18" charset="-120"/>
            </a:endParaRPr>
          </a:p>
        </p:txBody>
      </p:sp>
      <p:sp>
        <p:nvSpPr>
          <p:cNvPr id="97" name="矩形 5"/>
          <p:cNvSpPr>
            <a:spLocks noChangeArrowheads="1"/>
          </p:cNvSpPr>
          <p:nvPr/>
        </p:nvSpPr>
        <p:spPr bwMode="auto">
          <a:xfrm>
            <a:off x="1269205" y="714375"/>
            <a:ext cx="2994422" cy="271463"/>
          </a:xfrm>
          <a:prstGeom prst="rect">
            <a:avLst/>
          </a:prstGeom>
          <a:solidFill>
            <a:srgbClr val="C00000"/>
          </a:solidFill>
          <a:ln w="9525" algn="ctr">
            <a:solidFill>
              <a:srgbClr val="000000"/>
            </a:solidFill>
            <a:round/>
            <a:headEnd/>
            <a:tailEnd/>
          </a:ln>
        </p:spPr>
        <p:txBody>
          <a:bodyPr anchor="ctr"/>
          <a:lstStyle/>
          <a:p>
            <a:pPr eaLnBrk="0" hangingPunct="0">
              <a:spcBef>
                <a:spcPct val="50000"/>
              </a:spcBef>
              <a:defRPr/>
            </a:pPr>
            <a:r>
              <a:rPr lang="zh-CN" altLang="en-US" sz="1350" kern="0" dirty="0">
                <a:solidFill>
                  <a:sysClr val="window" lastClr="FFFFFF"/>
                </a:solidFill>
                <a:latin typeface="Arial" pitchFamily="34" charset="0"/>
                <a:ea typeface="华文细黑" pitchFamily="2" charset="-122"/>
              </a:rPr>
              <a:t>问题目标定位</a:t>
            </a:r>
            <a:endParaRPr lang="en-US" altLang="zh-CN" sz="1350" kern="0" dirty="0">
              <a:solidFill>
                <a:sysClr val="window" lastClr="FFFFFF"/>
              </a:solidFill>
              <a:latin typeface="Arial" pitchFamily="34" charset="0"/>
              <a:ea typeface="华文细黑" pitchFamily="2" charset="-122"/>
            </a:endParaRPr>
          </a:p>
        </p:txBody>
      </p:sp>
      <p:sp>
        <p:nvSpPr>
          <p:cNvPr id="98" name="Freeform 4"/>
          <p:cNvSpPr>
            <a:spLocks/>
          </p:cNvSpPr>
          <p:nvPr/>
        </p:nvSpPr>
        <p:spPr bwMode="auto">
          <a:xfrm>
            <a:off x="4263627" y="3313510"/>
            <a:ext cx="234554" cy="1054894"/>
          </a:xfrm>
          <a:custGeom>
            <a:avLst/>
            <a:gdLst>
              <a:gd name="T0" fmla="*/ 40 w 54"/>
              <a:gd name="T1" fmla="*/ 380 h 380"/>
              <a:gd name="T2" fmla="*/ 40 w 54"/>
              <a:gd name="T3" fmla="*/ 291 h 380"/>
              <a:gd name="T4" fmla="*/ 54 w 54"/>
              <a:gd name="T5" fmla="*/ 291 h 380"/>
              <a:gd name="T6" fmla="*/ 54 w 54"/>
              <a:gd name="T7" fmla="*/ 89 h 380"/>
              <a:gd name="T8" fmla="*/ 40 w 54"/>
              <a:gd name="T9" fmla="*/ 89 h 380"/>
              <a:gd name="T10" fmla="*/ 40 w 54"/>
              <a:gd name="T11" fmla="*/ 0 h 380"/>
              <a:gd name="T12" fmla="*/ 0 w 54"/>
              <a:gd name="T13" fmla="*/ 190 h 380"/>
              <a:gd name="T14" fmla="*/ 40 w 54"/>
              <a:gd name="T15" fmla="*/ 380 h 3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380">
                <a:moveTo>
                  <a:pt x="40" y="380"/>
                </a:moveTo>
                <a:lnTo>
                  <a:pt x="40" y="291"/>
                </a:lnTo>
                <a:lnTo>
                  <a:pt x="54" y="291"/>
                </a:lnTo>
                <a:lnTo>
                  <a:pt x="54" y="89"/>
                </a:lnTo>
                <a:lnTo>
                  <a:pt x="40" y="89"/>
                </a:lnTo>
                <a:lnTo>
                  <a:pt x="40" y="0"/>
                </a:lnTo>
                <a:lnTo>
                  <a:pt x="0" y="190"/>
                </a:lnTo>
                <a:lnTo>
                  <a:pt x="40" y="380"/>
                </a:lnTo>
                <a:close/>
              </a:path>
            </a:pathLst>
          </a:custGeom>
          <a:solidFill>
            <a:srgbClr val="FF99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defRPr/>
            </a:pPr>
            <a:endParaRPr lang="zh-CN" altLang="en-US" sz="1650" kern="0">
              <a:solidFill>
                <a:sysClr val="windowText" lastClr="000000"/>
              </a:solidFill>
              <a:ea typeface="黑体" pitchFamily="49" charset="-122"/>
            </a:endParaRPr>
          </a:p>
        </p:txBody>
      </p:sp>
      <p:sp>
        <p:nvSpPr>
          <p:cNvPr id="99" name="Freeform 46"/>
          <p:cNvSpPr>
            <a:spLocks/>
          </p:cNvSpPr>
          <p:nvPr/>
        </p:nvSpPr>
        <p:spPr bwMode="auto">
          <a:xfrm flipH="1">
            <a:off x="4263628" y="1156098"/>
            <a:ext cx="241697" cy="997744"/>
          </a:xfrm>
          <a:custGeom>
            <a:avLst/>
            <a:gdLst>
              <a:gd name="T0" fmla="*/ 40 w 54"/>
              <a:gd name="T1" fmla="*/ 380 h 380"/>
              <a:gd name="T2" fmla="*/ 40 w 54"/>
              <a:gd name="T3" fmla="*/ 291 h 380"/>
              <a:gd name="T4" fmla="*/ 54 w 54"/>
              <a:gd name="T5" fmla="*/ 291 h 380"/>
              <a:gd name="T6" fmla="*/ 54 w 54"/>
              <a:gd name="T7" fmla="*/ 89 h 380"/>
              <a:gd name="T8" fmla="*/ 40 w 54"/>
              <a:gd name="T9" fmla="*/ 89 h 380"/>
              <a:gd name="T10" fmla="*/ 40 w 54"/>
              <a:gd name="T11" fmla="*/ 0 h 380"/>
              <a:gd name="T12" fmla="*/ 0 w 54"/>
              <a:gd name="T13" fmla="*/ 190 h 380"/>
              <a:gd name="T14" fmla="*/ 40 w 54"/>
              <a:gd name="T15" fmla="*/ 380 h 3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380">
                <a:moveTo>
                  <a:pt x="40" y="380"/>
                </a:moveTo>
                <a:lnTo>
                  <a:pt x="40" y="291"/>
                </a:lnTo>
                <a:lnTo>
                  <a:pt x="54" y="291"/>
                </a:lnTo>
                <a:lnTo>
                  <a:pt x="54" y="89"/>
                </a:lnTo>
                <a:lnTo>
                  <a:pt x="40" y="89"/>
                </a:lnTo>
                <a:lnTo>
                  <a:pt x="40" y="0"/>
                </a:lnTo>
                <a:lnTo>
                  <a:pt x="0" y="190"/>
                </a:lnTo>
                <a:lnTo>
                  <a:pt x="40" y="380"/>
                </a:lnTo>
                <a:close/>
              </a:path>
            </a:pathLst>
          </a:custGeom>
          <a:solidFill>
            <a:srgbClr val="FF99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defRPr/>
            </a:pPr>
            <a:endParaRPr lang="zh-CN" altLang="en-US" sz="1650" kern="0">
              <a:solidFill>
                <a:sysClr val="windowText" lastClr="000000"/>
              </a:solidFill>
              <a:ea typeface="黑体" pitchFamily="49" charset="-122"/>
            </a:endParaRPr>
          </a:p>
        </p:txBody>
      </p:sp>
      <p:sp>
        <p:nvSpPr>
          <p:cNvPr id="100" name="矩形 99"/>
          <p:cNvSpPr/>
          <p:nvPr/>
        </p:nvSpPr>
        <p:spPr bwMode="auto">
          <a:xfrm>
            <a:off x="4498180" y="714375"/>
            <a:ext cx="3413522" cy="271463"/>
          </a:xfrm>
          <a:prstGeom prst="rect">
            <a:avLst/>
          </a:prstGeom>
          <a:solidFill>
            <a:srgbClr val="00547D"/>
          </a:solidFill>
          <a:ln w="9525" cap="flat" cmpd="sng" algn="ctr">
            <a:solidFill>
              <a:srgbClr val="000000"/>
            </a:solidFill>
            <a:prstDash val="solid"/>
            <a:round/>
            <a:headEnd type="none" w="med" len="med"/>
            <a:tailEnd type="none" w="med" len="med"/>
          </a:ln>
          <a:effectLst/>
        </p:spPr>
        <p:txBody>
          <a:bodyPr anchor="ctr"/>
          <a:lstStyle/>
          <a:p>
            <a:pPr eaLnBrk="0" fontAlgn="base" hangingPunct="0">
              <a:spcBef>
                <a:spcPct val="50000"/>
              </a:spcBef>
              <a:spcAft>
                <a:spcPct val="0"/>
              </a:spcAft>
              <a:defRPr/>
            </a:pPr>
            <a:r>
              <a:rPr lang="zh-CN" altLang="en-US" sz="1350" kern="0" dirty="0" smtClean="0">
                <a:solidFill>
                  <a:sysClr val="window" lastClr="FFFFFF"/>
                </a:solidFill>
                <a:latin typeface="Arial" pitchFamily="34" charset="0"/>
                <a:ea typeface="华文细黑" pitchFamily="2" charset="-122"/>
              </a:rPr>
              <a:t>解决</a:t>
            </a:r>
            <a:r>
              <a:rPr lang="zh-CN" altLang="en-US" sz="1350" kern="0" dirty="0">
                <a:solidFill>
                  <a:sysClr val="window" lastClr="FFFFFF"/>
                </a:solidFill>
                <a:latin typeface="Arial" pitchFamily="34" charset="0"/>
                <a:ea typeface="华文细黑" pitchFamily="2" charset="-122"/>
              </a:rPr>
              <a:t>方案概述</a:t>
            </a:r>
            <a:endParaRPr lang="en-US" altLang="zh-CN" sz="1350" kern="0" dirty="0">
              <a:solidFill>
                <a:sysClr val="window" lastClr="FFFFFF"/>
              </a:solidFill>
              <a:latin typeface="Arial" pitchFamily="34" charset="0"/>
              <a:ea typeface="华文细黑" pitchFamily="2" charset="-122"/>
            </a:endParaRPr>
          </a:p>
        </p:txBody>
      </p:sp>
      <p:sp>
        <p:nvSpPr>
          <p:cNvPr id="101" name="矩形 9"/>
          <p:cNvSpPr>
            <a:spLocks noChangeArrowheads="1"/>
          </p:cNvSpPr>
          <p:nvPr/>
        </p:nvSpPr>
        <p:spPr bwMode="auto">
          <a:xfrm>
            <a:off x="1269205" y="3091674"/>
            <a:ext cx="2994422" cy="271463"/>
          </a:xfrm>
          <a:prstGeom prst="rect">
            <a:avLst/>
          </a:prstGeom>
          <a:solidFill>
            <a:srgbClr val="FF6600"/>
          </a:solidFill>
          <a:ln w="9525" algn="ctr">
            <a:solidFill>
              <a:srgbClr val="000000"/>
            </a:solidFill>
            <a:round/>
            <a:headEnd/>
            <a:tailEnd/>
          </a:ln>
        </p:spPr>
        <p:txBody>
          <a:bodyPr anchor="ctr"/>
          <a:lstStyle/>
          <a:p>
            <a:pPr eaLnBrk="0" hangingPunct="0">
              <a:spcBef>
                <a:spcPct val="50000"/>
              </a:spcBef>
              <a:defRPr/>
            </a:pPr>
            <a:r>
              <a:rPr lang="zh-CN" altLang="en-US" sz="1350" kern="0" dirty="0">
                <a:solidFill>
                  <a:sysClr val="window" lastClr="FFFFFF"/>
                </a:solidFill>
                <a:latin typeface="Arial" pitchFamily="34" charset="0"/>
                <a:ea typeface="华文细黑" pitchFamily="2" charset="-122"/>
              </a:rPr>
              <a:t>收益分析</a:t>
            </a:r>
            <a:endParaRPr lang="zh-CN" altLang="en-US" sz="1350" kern="0" dirty="0">
              <a:solidFill>
                <a:sysClr val="window" lastClr="FFFFFF"/>
              </a:solidFill>
              <a:latin typeface="Arial" pitchFamily="34" charset="0"/>
              <a:ea typeface="华文细黑" pitchFamily="2" charset="-122"/>
            </a:endParaRPr>
          </a:p>
        </p:txBody>
      </p:sp>
      <p:sp>
        <p:nvSpPr>
          <p:cNvPr id="32" name="矩形 31"/>
          <p:cNvSpPr>
            <a:spLocks noChangeArrowheads="1"/>
          </p:cNvSpPr>
          <p:nvPr/>
        </p:nvSpPr>
        <p:spPr bwMode="auto">
          <a:xfrm>
            <a:off x="1299492" y="3400554"/>
            <a:ext cx="2855119" cy="1288045"/>
          </a:xfrm>
          <a:prstGeom prst="rect">
            <a:avLst/>
          </a:prstGeom>
          <a:extLst/>
        </p:spPr>
        <p:txBody>
          <a:bodyPr wrap="square">
            <a:spAutoFit/>
          </a:bodyPr>
          <a:lstStyle/>
          <a:p>
            <a:pPr marL="257175" indent="-257175" eaLnBrk="0" hangingPunct="0">
              <a:spcBef>
                <a:spcPct val="20000"/>
              </a:spcBef>
              <a:buClr>
                <a:srgbClr val="FF9900"/>
              </a:buClr>
              <a:buFont typeface="+mj-ea"/>
              <a:buAutoNum type="circleNumDbPlain"/>
              <a:defRPr/>
            </a:pPr>
            <a:r>
              <a:rPr lang="zh-CN" altLang="en-US" sz="1050" b="1" kern="0" dirty="0">
                <a:solidFill>
                  <a:srgbClr val="D56D23"/>
                </a:solidFill>
                <a:latin typeface="微软雅黑" pitchFamily="34" charset="-122"/>
                <a:ea typeface="微软雅黑" pitchFamily="34" charset="-122"/>
              </a:rPr>
              <a:t>提升了经营负责人对分拨中心、车线的盈利能力分析与决策的效率，准确性</a:t>
            </a:r>
            <a:endParaRPr lang="en-US" altLang="zh-CN" sz="1050" b="1" kern="0" dirty="0">
              <a:solidFill>
                <a:srgbClr val="D56D23"/>
              </a:solidFill>
              <a:latin typeface="微软雅黑" pitchFamily="34" charset="-122"/>
              <a:ea typeface="微软雅黑" pitchFamily="34" charset="-122"/>
            </a:endParaRPr>
          </a:p>
          <a:p>
            <a:pPr marL="257175" indent="-257175" eaLnBrk="0" hangingPunct="0">
              <a:spcBef>
                <a:spcPct val="20000"/>
              </a:spcBef>
              <a:buClr>
                <a:srgbClr val="FF9900"/>
              </a:buClr>
              <a:buFont typeface="+mj-ea"/>
              <a:buAutoNum type="circleNumDbPlain"/>
              <a:defRPr/>
            </a:pPr>
            <a:r>
              <a:rPr lang="zh-CN" altLang="en-US" sz="1050" b="1" kern="0" dirty="0">
                <a:solidFill>
                  <a:srgbClr val="D56D23"/>
                </a:solidFill>
                <a:latin typeface="微软雅黑" pitchFamily="34" charset="-122"/>
                <a:ea typeface="微软雅黑" pitchFamily="34" charset="-122"/>
              </a:rPr>
              <a:t>为</a:t>
            </a:r>
            <a:r>
              <a:rPr lang="zh-CN" altLang="en-US" sz="1050" b="1" kern="0" dirty="0">
                <a:solidFill>
                  <a:srgbClr val="D56D23"/>
                </a:solidFill>
                <a:latin typeface="微软雅黑" pitchFamily="34" charset="-122"/>
                <a:ea typeface="微软雅黑" pitchFamily="34" charset="-122"/>
              </a:rPr>
              <a:t>经营者提供了从多个维度去审视企业经营现状与投资回报的分析平台</a:t>
            </a:r>
            <a:endParaRPr lang="en-US" altLang="zh-CN" sz="1050" b="1" kern="0" dirty="0">
              <a:solidFill>
                <a:srgbClr val="D56D23"/>
              </a:solidFill>
              <a:latin typeface="微软雅黑" pitchFamily="34" charset="-122"/>
              <a:ea typeface="微软雅黑" pitchFamily="34" charset="-122"/>
            </a:endParaRPr>
          </a:p>
          <a:p>
            <a:pPr marL="257175" indent="-257175" eaLnBrk="0" hangingPunct="0">
              <a:spcBef>
                <a:spcPct val="20000"/>
              </a:spcBef>
              <a:buClr>
                <a:srgbClr val="FF9900"/>
              </a:buClr>
              <a:buFont typeface="+mj-ea"/>
              <a:buAutoNum type="circleNumDbPlain"/>
              <a:defRPr/>
            </a:pPr>
            <a:r>
              <a:rPr lang="zh-CN" altLang="en-US" sz="1050" b="1" kern="0" dirty="0">
                <a:solidFill>
                  <a:srgbClr val="D56D23"/>
                </a:solidFill>
                <a:latin typeface="微软雅黑" pitchFamily="34" charset="-122"/>
                <a:ea typeface="微软雅黑" pitchFamily="34" charset="-122"/>
              </a:rPr>
              <a:t>基于量本利的企业财务与业务统一视图，支持对企业财务报表的追溯与审计功能，减少业务部门与财务部门的沟通成本</a:t>
            </a:r>
            <a:endParaRPr lang="en-US" altLang="zh-CN" sz="1050" b="1" kern="0" dirty="0">
              <a:solidFill>
                <a:srgbClr val="D56D23"/>
              </a:solidFill>
              <a:latin typeface="微软雅黑" pitchFamily="34" charset="-122"/>
              <a:ea typeface="微软雅黑" pitchFamily="34" charset="-122"/>
            </a:endParaRPr>
          </a:p>
        </p:txBody>
      </p:sp>
      <p:grpSp>
        <p:nvGrpSpPr>
          <p:cNvPr id="59" name="组合 58"/>
          <p:cNvGrpSpPr>
            <a:grpSpLocks/>
          </p:cNvGrpSpPr>
          <p:nvPr/>
        </p:nvGrpSpPr>
        <p:grpSpPr bwMode="auto">
          <a:xfrm>
            <a:off x="4647864" y="1005576"/>
            <a:ext cx="3132348" cy="305991"/>
            <a:chOff x="4800599" y="1714680"/>
            <a:chExt cx="4641075" cy="512790"/>
          </a:xfrm>
        </p:grpSpPr>
        <p:sp>
          <p:nvSpPr>
            <p:cNvPr id="61" name="AutoShape 5"/>
            <p:cNvSpPr>
              <a:spLocks noChangeArrowheads="1"/>
            </p:cNvSpPr>
            <p:nvPr/>
          </p:nvSpPr>
          <p:spPr bwMode="auto">
            <a:xfrm>
              <a:off x="4800599" y="1786118"/>
              <a:ext cx="4641075" cy="441352"/>
            </a:xfrm>
            <a:prstGeom prst="homePlate">
              <a:avLst>
                <a:gd name="adj" fmla="val 14946"/>
              </a:avLst>
            </a:prstGeom>
            <a:gradFill rotWithShape="1">
              <a:gsLst>
                <a:gs pos="0">
                  <a:srgbClr val="DDE3ED">
                    <a:alpha val="62000"/>
                  </a:srgbClr>
                </a:gs>
                <a:gs pos="100000">
                  <a:srgbClr val="89A9C1">
                    <a:alpha val="60001"/>
                  </a:srgbClr>
                </a:gs>
              </a:gsLst>
              <a:path path="shape">
                <a:fillToRect l="50000" t="50000" r="50000" b="50000"/>
              </a:path>
            </a:gradFill>
            <a:ln w="6350" algn="ctr">
              <a:solidFill>
                <a:srgbClr val="000000"/>
              </a:solidFill>
              <a:miter lim="800000"/>
              <a:headEnd/>
              <a:tailEnd/>
            </a:ln>
          </p:spPr>
          <p:txBody>
            <a:bodyPr/>
            <a:lstStyle/>
            <a:p>
              <a:pPr>
                <a:defRPr/>
              </a:pPr>
              <a:endParaRPr lang="zh-CN" altLang="en-US" sz="1200" kern="0">
                <a:solidFill>
                  <a:sysClr val="windowText" lastClr="000000"/>
                </a:solidFill>
                <a:latin typeface="微软雅黑" pitchFamily="34" charset="-122"/>
                <a:ea typeface="微软雅黑" pitchFamily="34" charset="-122"/>
              </a:endParaRPr>
            </a:p>
          </p:txBody>
        </p:sp>
        <p:sp>
          <p:nvSpPr>
            <p:cNvPr id="62" name="Text Box 9"/>
            <p:cNvSpPr txBox="1">
              <a:spLocks noChangeArrowheads="1"/>
            </p:cNvSpPr>
            <p:nvPr/>
          </p:nvSpPr>
          <p:spPr bwMode="auto">
            <a:xfrm>
              <a:off x="4800599" y="1874588"/>
              <a:ext cx="4544386" cy="270786"/>
            </a:xfrm>
            <a:prstGeom prst="rect">
              <a:avLst/>
            </a:prstGeom>
            <a:noFill/>
            <a:ln w="6350" algn="ctr">
              <a:noFill/>
              <a:miter lim="800000"/>
              <a:headEnd/>
              <a:tailEnd/>
            </a:ln>
            <a:effectLst/>
          </p:spPr>
          <p:txBody>
            <a:bodyPr lIns="0" tIns="0" rIns="0" bIns="0" anchor="ctr">
              <a:spAutoFit/>
            </a:bodyPr>
            <a:lstStyle/>
            <a:p>
              <a:pPr algn="ctr" defTabSz="571500" eaLnBrk="0" hangingPunct="0">
                <a:spcBef>
                  <a:spcPct val="20000"/>
                </a:spcBef>
                <a:buClr>
                  <a:srgbClr val="A5A6A5"/>
                </a:buClr>
                <a:defRPr/>
              </a:pPr>
              <a:r>
                <a:rPr lang="zh-CN" altLang="en-US" sz="1050" b="1" kern="0" dirty="0">
                  <a:solidFill>
                    <a:sysClr val="windowText" lastClr="000000"/>
                  </a:solidFill>
                  <a:latin typeface="微软雅黑" pitchFamily="34" charset="-122"/>
                  <a:ea typeface="微软雅黑" pitchFamily="34" charset="-122"/>
                  <a:cs typeface="Times New Roman" pitchFamily="18" charset="0"/>
                </a:rPr>
                <a:t>引入管会思路，构建量本利业务分析应用模型</a:t>
              </a:r>
              <a:endParaRPr lang="zh-CN" altLang="en-US" sz="1050" b="1" kern="0" dirty="0">
                <a:solidFill>
                  <a:sysClr val="windowText" lastClr="000000"/>
                </a:solidFill>
                <a:latin typeface="微软雅黑" pitchFamily="34" charset="-122"/>
                <a:ea typeface="微软雅黑" pitchFamily="34" charset="-122"/>
                <a:cs typeface="Times New Roman" pitchFamily="18" charset="0"/>
              </a:endParaRPr>
            </a:p>
          </p:txBody>
        </p:sp>
        <p:sp>
          <p:nvSpPr>
            <p:cNvPr id="63" name="Rectangle 12"/>
            <p:cNvSpPr>
              <a:spLocks noChangeArrowheads="1"/>
            </p:cNvSpPr>
            <p:nvPr/>
          </p:nvSpPr>
          <p:spPr bwMode="auto">
            <a:xfrm>
              <a:off x="4881562" y="1714680"/>
              <a:ext cx="216606" cy="225425"/>
            </a:xfrm>
            <a:prstGeom prst="rect">
              <a:avLst/>
            </a:prstGeom>
            <a:solidFill>
              <a:srgbClr val="800000"/>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p>
              <a:pPr algn="ctr" eaLnBrk="0" hangingPunct="0">
                <a:defRPr/>
              </a:pPr>
              <a:r>
                <a:rPr kumimoji="1" lang="en-US" altLang="zh-CN" sz="900" kern="0" dirty="0">
                  <a:solidFill>
                    <a:sysClr val="window" lastClr="FFFFFF"/>
                  </a:solidFill>
                  <a:latin typeface="微软雅黑" pitchFamily="34" charset="-122"/>
                  <a:ea typeface="微软雅黑" pitchFamily="34" charset="-122"/>
                </a:rPr>
                <a:t>1</a:t>
              </a:r>
              <a:endParaRPr kumimoji="1" lang="en-US" altLang="zh-CN" sz="1350" kern="0" dirty="0">
                <a:solidFill>
                  <a:srgbClr val="000000"/>
                </a:solidFill>
                <a:latin typeface="微软雅黑" pitchFamily="34" charset="-122"/>
                <a:ea typeface="微软雅黑" pitchFamily="34" charset="-122"/>
              </a:endParaRPr>
            </a:p>
          </p:txBody>
        </p:sp>
      </p:grpSp>
      <p:pic>
        <p:nvPicPr>
          <p:cNvPr id="64"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235543" y="1362067"/>
            <a:ext cx="1645973" cy="993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5" name="组合 64"/>
          <p:cNvGrpSpPr>
            <a:grpSpLocks/>
          </p:cNvGrpSpPr>
          <p:nvPr/>
        </p:nvGrpSpPr>
        <p:grpSpPr bwMode="auto">
          <a:xfrm>
            <a:off x="4612391" y="2320253"/>
            <a:ext cx="3186354" cy="305991"/>
            <a:chOff x="4800599" y="1714680"/>
            <a:chExt cx="4641075" cy="512790"/>
          </a:xfrm>
        </p:grpSpPr>
        <p:sp>
          <p:nvSpPr>
            <p:cNvPr id="66" name="AutoShape 5"/>
            <p:cNvSpPr>
              <a:spLocks noChangeArrowheads="1"/>
            </p:cNvSpPr>
            <p:nvPr/>
          </p:nvSpPr>
          <p:spPr bwMode="auto">
            <a:xfrm>
              <a:off x="4800599" y="1786118"/>
              <a:ext cx="4641075" cy="441352"/>
            </a:xfrm>
            <a:prstGeom prst="homePlate">
              <a:avLst>
                <a:gd name="adj" fmla="val 14946"/>
              </a:avLst>
            </a:prstGeom>
            <a:gradFill rotWithShape="1">
              <a:gsLst>
                <a:gs pos="0">
                  <a:srgbClr val="DDE3ED">
                    <a:alpha val="62000"/>
                  </a:srgbClr>
                </a:gs>
                <a:gs pos="100000">
                  <a:srgbClr val="89A9C1">
                    <a:alpha val="60001"/>
                  </a:srgbClr>
                </a:gs>
              </a:gsLst>
              <a:path path="shape">
                <a:fillToRect l="50000" t="50000" r="50000" b="50000"/>
              </a:path>
            </a:gradFill>
            <a:ln w="6350" algn="ctr">
              <a:solidFill>
                <a:srgbClr val="000000"/>
              </a:solidFill>
              <a:miter lim="800000"/>
              <a:headEnd/>
              <a:tailEnd/>
            </a:ln>
          </p:spPr>
          <p:txBody>
            <a:bodyPr/>
            <a:lstStyle/>
            <a:p>
              <a:pPr>
                <a:defRPr/>
              </a:pPr>
              <a:endParaRPr lang="zh-CN" altLang="en-US" sz="1200" kern="0">
                <a:solidFill>
                  <a:sysClr val="windowText" lastClr="000000"/>
                </a:solidFill>
                <a:latin typeface="微软雅黑" pitchFamily="34" charset="-122"/>
                <a:ea typeface="微软雅黑" pitchFamily="34" charset="-122"/>
              </a:endParaRPr>
            </a:p>
          </p:txBody>
        </p:sp>
        <p:sp>
          <p:nvSpPr>
            <p:cNvPr id="67" name="Text Box 9"/>
            <p:cNvSpPr txBox="1">
              <a:spLocks noChangeArrowheads="1"/>
            </p:cNvSpPr>
            <p:nvPr/>
          </p:nvSpPr>
          <p:spPr bwMode="auto">
            <a:xfrm>
              <a:off x="4800599" y="1874588"/>
              <a:ext cx="4544386" cy="270786"/>
            </a:xfrm>
            <a:prstGeom prst="rect">
              <a:avLst/>
            </a:prstGeom>
            <a:noFill/>
            <a:ln w="6350" algn="ctr">
              <a:noFill/>
              <a:miter lim="800000"/>
              <a:headEnd/>
              <a:tailEnd/>
            </a:ln>
            <a:effectLst/>
          </p:spPr>
          <p:txBody>
            <a:bodyPr lIns="0" tIns="0" rIns="0" bIns="0" anchor="ctr">
              <a:spAutoFit/>
            </a:bodyPr>
            <a:lstStyle/>
            <a:p>
              <a:pPr algn="ctr" defTabSz="571500" eaLnBrk="0" hangingPunct="0">
                <a:spcBef>
                  <a:spcPct val="20000"/>
                </a:spcBef>
                <a:buClr>
                  <a:srgbClr val="A5A6A5"/>
                </a:buClr>
                <a:defRPr/>
              </a:pPr>
              <a:r>
                <a:rPr lang="zh-CN" altLang="en-US" sz="1050" b="1" kern="0" dirty="0">
                  <a:solidFill>
                    <a:sysClr val="windowText" lastClr="000000"/>
                  </a:solidFill>
                  <a:latin typeface="微软雅黑" pitchFamily="34" charset="-122"/>
                  <a:ea typeface="微软雅黑" pitchFamily="34" charset="-122"/>
                  <a:cs typeface="Times New Roman" pitchFamily="18" charset="0"/>
                </a:rPr>
                <a:t>量本利成本分摊模型与计算引擎</a:t>
              </a:r>
              <a:endParaRPr lang="zh-CN" altLang="en-US" sz="1050" b="1" kern="0" dirty="0">
                <a:solidFill>
                  <a:sysClr val="windowText" lastClr="000000"/>
                </a:solidFill>
                <a:latin typeface="微软雅黑" pitchFamily="34" charset="-122"/>
                <a:ea typeface="微软雅黑" pitchFamily="34" charset="-122"/>
                <a:cs typeface="Times New Roman" pitchFamily="18" charset="0"/>
              </a:endParaRPr>
            </a:p>
          </p:txBody>
        </p:sp>
        <p:sp>
          <p:nvSpPr>
            <p:cNvPr id="68" name="Rectangle 12"/>
            <p:cNvSpPr>
              <a:spLocks noChangeArrowheads="1"/>
            </p:cNvSpPr>
            <p:nvPr/>
          </p:nvSpPr>
          <p:spPr bwMode="auto">
            <a:xfrm>
              <a:off x="4881562" y="1714680"/>
              <a:ext cx="216606" cy="225425"/>
            </a:xfrm>
            <a:prstGeom prst="rect">
              <a:avLst/>
            </a:prstGeom>
            <a:solidFill>
              <a:srgbClr val="800000"/>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p>
              <a:pPr algn="ctr" eaLnBrk="0" hangingPunct="0">
                <a:defRPr/>
              </a:pPr>
              <a:r>
                <a:rPr kumimoji="1" lang="en-US" altLang="zh-CN" sz="900" kern="0" dirty="0">
                  <a:solidFill>
                    <a:sysClr val="window" lastClr="FFFFFF"/>
                  </a:solidFill>
                  <a:latin typeface="微软雅黑" pitchFamily="34" charset="-122"/>
                  <a:ea typeface="微软雅黑" pitchFamily="34" charset="-122"/>
                </a:rPr>
                <a:t>2</a:t>
              </a:r>
              <a:endParaRPr kumimoji="1" lang="en-US" altLang="zh-CN" sz="1350" kern="0" dirty="0">
                <a:solidFill>
                  <a:srgbClr val="000000"/>
                </a:solidFill>
                <a:latin typeface="微软雅黑" pitchFamily="34" charset="-122"/>
                <a:ea typeface="微软雅黑" pitchFamily="34" charset="-122"/>
              </a:endParaRPr>
            </a:p>
          </p:txBody>
        </p:sp>
      </p:grpSp>
      <p:pic>
        <p:nvPicPr>
          <p:cNvPr id="69"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527370" y="1371794"/>
            <a:ext cx="1679960" cy="957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4588741" y="2649893"/>
            <a:ext cx="3269126" cy="1008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0" name="组合 69"/>
          <p:cNvGrpSpPr>
            <a:grpSpLocks/>
          </p:cNvGrpSpPr>
          <p:nvPr/>
        </p:nvGrpSpPr>
        <p:grpSpPr bwMode="auto">
          <a:xfrm>
            <a:off x="4636040" y="3598968"/>
            <a:ext cx="3186354" cy="305991"/>
            <a:chOff x="4800599" y="1714680"/>
            <a:chExt cx="4641075" cy="512790"/>
          </a:xfrm>
        </p:grpSpPr>
        <p:sp>
          <p:nvSpPr>
            <p:cNvPr id="71" name="AutoShape 5"/>
            <p:cNvSpPr>
              <a:spLocks noChangeArrowheads="1"/>
            </p:cNvSpPr>
            <p:nvPr/>
          </p:nvSpPr>
          <p:spPr bwMode="auto">
            <a:xfrm>
              <a:off x="4800599" y="1786118"/>
              <a:ext cx="4641075" cy="441352"/>
            </a:xfrm>
            <a:prstGeom prst="homePlate">
              <a:avLst>
                <a:gd name="adj" fmla="val 14946"/>
              </a:avLst>
            </a:prstGeom>
            <a:gradFill rotWithShape="1">
              <a:gsLst>
                <a:gs pos="0">
                  <a:srgbClr val="DDE3ED">
                    <a:alpha val="62000"/>
                  </a:srgbClr>
                </a:gs>
                <a:gs pos="100000">
                  <a:srgbClr val="89A9C1">
                    <a:alpha val="60001"/>
                  </a:srgbClr>
                </a:gs>
              </a:gsLst>
              <a:path path="shape">
                <a:fillToRect l="50000" t="50000" r="50000" b="50000"/>
              </a:path>
            </a:gradFill>
            <a:ln w="6350" algn="ctr">
              <a:solidFill>
                <a:srgbClr val="000000"/>
              </a:solidFill>
              <a:miter lim="800000"/>
              <a:headEnd/>
              <a:tailEnd/>
            </a:ln>
          </p:spPr>
          <p:txBody>
            <a:bodyPr/>
            <a:lstStyle/>
            <a:p>
              <a:pPr>
                <a:defRPr/>
              </a:pPr>
              <a:endParaRPr lang="zh-CN" altLang="en-US" sz="1200" kern="0">
                <a:solidFill>
                  <a:sysClr val="windowText" lastClr="000000"/>
                </a:solidFill>
                <a:latin typeface="微软雅黑" pitchFamily="34" charset="-122"/>
                <a:ea typeface="微软雅黑" pitchFamily="34" charset="-122"/>
              </a:endParaRPr>
            </a:p>
          </p:txBody>
        </p:sp>
        <p:sp>
          <p:nvSpPr>
            <p:cNvPr id="72" name="Text Box 9"/>
            <p:cNvSpPr txBox="1">
              <a:spLocks noChangeArrowheads="1"/>
            </p:cNvSpPr>
            <p:nvPr/>
          </p:nvSpPr>
          <p:spPr bwMode="auto">
            <a:xfrm>
              <a:off x="4800599" y="1874588"/>
              <a:ext cx="4544386" cy="270786"/>
            </a:xfrm>
            <a:prstGeom prst="rect">
              <a:avLst/>
            </a:prstGeom>
            <a:noFill/>
            <a:ln w="6350" algn="ctr">
              <a:noFill/>
              <a:miter lim="800000"/>
              <a:headEnd/>
              <a:tailEnd/>
            </a:ln>
            <a:effectLst/>
          </p:spPr>
          <p:txBody>
            <a:bodyPr lIns="0" tIns="0" rIns="0" bIns="0" anchor="ctr">
              <a:spAutoFit/>
            </a:bodyPr>
            <a:lstStyle/>
            <a:p>
              <a:pPr algn="ctr" defTabSz="571500" eaLnBrk="0" hangingPunct="0">
                <a:spcBef>
                  <a:spcPct val="20000"/>
                </a:spcBef>
                <a:buClr>
                  <a:srgbClr val="A5A6A5"/>
                </a:buClr>
                <a:defRPr/>
              </a:pPr>
              <a:r>
                <a:rPr lang="zh-CN" altLang="en-US" sz="1050" b="1" kern="0" dirty="0">
                  <a:solidFill>
                    <a:sysClr val="windowText" lastClr="000000"/>
                  </a:solidFill>
                  <a:latin typeface="微软雅黑" pitchFamily="34" charset="-122"/>
                  <a:ea typeface="微软雅黑" pitchFamily="34" charset="-122"/>
                  <a:cs typeface="Times New Roman" pitchFamily="18" charset="0"/>
                </a:rPr>
                <a:t>构建业务与财务统一、融合的视图</a:t>
              </a:r>
              <a:endParaRPr lang="zh-CN" altLang="en-US" sz="1050" b="1" kern="0" dirty="0">
                <a:solidFill>
                  <a:sysClr val="windowText" lastClr="000000"/>
                </a:solidFill>
                <a:latin typeface="微软雅黑" pitchFamily="34" charset="-122"/>
                <a:ea typeface="微软雅黑" pitchFamily="34" charset="-122"/>
                <a:cs typeface="Times New Roman" pitchFamily="18" charset="0"/>
              </a:endParaRPr>
            </a:p>
          </p:txBody>
        </p:sp>
        <p:sp>
          <p:nvSpPr>
            <p:cNvPr id="73" name="Rectangle 12"/>
            <p:cNvSpPr>
              <a:spLocks noChangeArrowheads="1"/>
            </p:cNvSpPr>
            <p:nvPr/>
          </p:nvSpPr>
          <p:spPr bwMode="auto">
            <a:xfrm>
              <a:off x="4881562" y="1714680"/>
              <a:ext cx="216606" cy="225425"/>
            </a:xfrm>
            <a:prstGeom prst="rect">
              <a:avLst/>
            </a:prstGeom>
            <a:solidFill>
              <a:srgbClr val="800000"/>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p>
              <a:pPr algn="ctr" eaLnBrk="0" hangingPunct="0">
                <a:defRPr/>
              </a:pPr>
              <a:r>
                <a:rPr kumimoji="1" lang="en-US" altLang="zh-CN" sz="900" kern="0" dirty="0">
                  <a:solidFill>
                    <a:sysClr val="window" lastClr="FFFFFF"/>
                  </a:solidFill>
                  <a:latin typeface="微软雅黑" pitchFamily="34" charset="-122"/>
                  <a:ea typeface="微软雅黑" pitchFamily="34" charset="-122"/>
                </a:rPr>
                <a:t>3</a:t>
              </a:r>
              <a:endParaRPr kumimoji="1" lang="en-US" altLang="zh-CN" sz="1350" kern="0" dirty="0">
                <a:solidFill>
                  <a:srgbClr val="000000"/>
                </a:solidFill>
                <a:latin typeface="微软雅黑" pitchFamily="34" charset="-122"/>
                <a:ea typeface="微软雅黑" pitchFamily="34" charset="-122"/>
              </a:endParaRPr>
            </a:p>
          </p:txBody>
        </p:sp>
      </p:grpSp>
      <p:pic>
        <p:nvPicPr>
          <p:cNvPr id="3075" name="Picture 3"/>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4593859" y="3945549"/>
            <a:ext cx="1641686" cy="766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6194327" y="3933937"/>
            <a:ext cx="1709140" cy="795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67523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16195" name="Group 3"/>
          <p:cNvGraphicFramePr>
            <a:graphicFrameLocks noGrp="1"/>
          </p:cNvGraphicFramePr>
          <p:nvPr>
            <p:ph sz="half" idx="4294967295"/>
            <p:extLst>
              <p:ext uri="{D42A27DB-BD31-4B8C-83A1-F6EECF244321}">
                <p14:modId xmlns:p14="http://schemas.microsoft.com/office/powerpoint/2010/main" val="1953838087"/>
              </p:ext>
            </p:extLst>
          </p:nvPr>
        </p:nvGraphicFramePr>
        <p:xfrm>
          <a:off x="762000" y="566049"/>
          <a:ext cx="7848601" cy="4318778"/>
        </p:xfrm>
        <a:graphic>
          <a:graphicData uri="http://schemas.openxmlformats.org/drawingml/2006/table">
            <a:tbl>
              <a:tblPr>
                <a:tableStyleId>{073A0DAA-6AF3-43AB-8588-CEC1D06C72B9}</a:tableStyleId>
              </a:tblPr>
              <a:tblGrid>
                <a:gridCol w="1230086"/>
                <a:gridCol w="1652952"/>
                <a:gridCol w="1234311"/>
                <a:gridCol w="1316299"/>
                <a:gridCol w="1165736"/>
                <a:gridCol w="1249217"/>
              </a:tblGrid>
              <a:tr h="234365">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u="none" strike="noStrike" cap="none" normalizeH="0" baseline="0" dirty="0" smtClean="0">
                          <a:ln>
                            <a:noFill/>
                          </a:ln>
                          <a:solidFill>
                            <a:schemeClr val="bg1"/>
                          </a:solidFill>
                          <a:effectLst/>
                        </a:rPr>
                        <a:t>业务领域</a:t>
                      </a:r>
                      <a:endParaRPr kumimoji="0" lang="zh-CN" altLang="en-US" sz="2000" b="0" i="0" u="none" strike="noStrike" cap="none" normalizeH="0" baseline="0" dirty="0" smtClean="0">
                        <a:ln>
                          <a:noFill/>
                        </a:ln>
                        <a:solidFill>
                          <a:schemeClr val="bg1"/>
                        </a:solidFill>
                        <a:effectLst/>
                        <a:latin typeface="宋体" pitchFamily="2" charset="-122"/>
                        <a:ea typeface="宋体" pitchFamily="2" charset="-122"/>
                        <a:cs typeface="Arial" pitchFamily="34" charset="0"/>
                      </a:endParaRPr>
                    </a:p>
                  </a:txBody>
                  <a:tcPr marL="27000" marR="27000" marT="34290" marB="34290" anchor="ctr" horzOverflow="overflow">
                    <a:solidFill>
                      <a:srgbClr val="FFC000"/>
                    </a:solidFill>
                  </a:tcPr>
                </a:tc>
                <a:tc gridSpan="5">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solidFill>
                            <a:schemeClr val="bg1"/>
                          </a:solidFill>
                          <a:effectLst/>
                        </a:rPr>
                        <a:t>业务改进机会</a:t>
                      </a:r>
                      <a:endParaRPr kumimoji="0" lang="zh-CN" altLang="en-US" sz="2400" b="0" i="0" u="none" strike="noStrike" cap="none" normalizeH="0" baseline="0" dirty="0" smtClean="0">
                        <a:ln>
                          <a:noFill/>
                        </a:ln>
                        <a:solidFill>
                          <a:schemeClr val="bg1"/>
                        </a:solidFill>
                        <a:effectLst/>
                        <a:latin typeface="宋体" pitchFamily="2" charset="-122"/>
                        <a:ea typeface="宋体" pitchFamily="2" charset="-122"/>
                        <a:cs typeface="Arial" pitchFamily="34" charset="0"/>
                      </a:endParaRPr>
                    </a:p>
                  </a:txBody>
                  <a:tcPr marL="27000" marR="27000" marT="34290" marB="34290" anchor="ctr" horzOverflow="overflow">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33078">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u="none" strike="noStrike" cap="none" normalizeH="0" baseline="0" dirty="0" smtClean="0">
                          <a:ln>
                            <a:noFill/>
                          </a:ln>
                          <a:solidFill>
                            <a:schemeClr val="bg1"/>
                          </a:solidFill>
                          <a:effectLst/>
                        </a:rPr>
                        <a:t>定价与收益管理</a:t>
                      </a:r>
                      <a:endParaRPr kumimoji="0" lang="zh-CN" altLang="en-US" sz="2000" b="0" i="0" u="none" strike="noStrike" cap="none" normalizeH="0" baseline="0" dirty="0" smtClean="0">
                        <a:ln>
                          <a:noFill/>
                        </a:ln>
                        <a:solidFill>
                          <a:schemeClr val="bg1"/>
                        </a:solidFill>
                        <a:effectLst/>
                        <a:latin typeface="宋体" pitchFamily="2" charset="-122"/>
                        <a:ea typeface="宋体" pitchFamily="2" charset="-122"/>
                        <a:cs typeface="Arial" pitchFamily="34" charset="0"/>
                      </a:endParaRPr>
                    </a:p>
                  </a:txBody>
                  <a:tcPr marL="27000" marR="27000" marT="34290" marB="34290" anchor="ctr" horzOverflow="overflow">
                    <a:solidFill>
                      <a:schemeClr val="accent2"/>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dirty="0" smtClean="0">
                          <a:ln>
                            <a:noFill/>
                          </a:ln>
                          <a:solidFill>
                            <a:srgbClr val="000000"/>
                          </a:solidFill>
                          <a:effectLst/>
                          <a:latin typeface="STSong" charset="-122"/>
                          <a:ea typeface="STSong" charset="-122"/>
                          <a:cs typeface="STSong" charset="-122"/>
                        </a:rPr>
                        <a:t>订票出票分析</a:t>
                      </a:r>
                      <a:endParaRPr kumimoji="0" lang="zh-CN" altLang="en-US" sz="1800" b="0" i="0" u="none" strike="noStrike" cap="none" normalizeH="0" baseline="0" dirty="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smtClean="0">
                          <a:ln>
                            <a:noFill/>
                          </a:ln>
                          <a:solidFill>
                            <a:srgbClr val="000000"/>
                          </a:solidFill>
                          <a:effectLst/>
                          <a:latin typeface="STSong" charset="-122"/>
                          <a:ea typeface="STSong" charset="-122"/>
                          <a:cs typeface="STSong" charset="-122"/>
                        </a:rPr>
                        <a:t>订座趋势监控</a:t>
                      </a:r>
                      <a:endParaRPr kumimoji="0" lang="zh-CN" altLang="en-US" sz="1800" b="0" i="0" u="none" strike="noStrike" cap="none" normalizeH="0" baseline="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smtClean="0">
                          <a:ln>
                            <a:noFill/>
                          </a:ln>
                          <a:solidFill>
                            <a:srgbClr val="000000"/>
                          </a:solidFill>
                          <a:effectLst/>
                          <a:latin typeface="STSong" charset="-122"/>
                          <a:ea typeface="STSong" charset="-122"/>
                          <a:cs typeface="STSong" charset="-122"/>
                        </a:rPr>
                        <a:t>弃程分析</a:t>
                      </a:r>
                      <a:endParaRPr kumimoji="0" lang="zh-CN" altLang="en-US" sz="1800" b="0" i="0" u="none" strike="noStrike" cap="none" normalizeH="0" baseline="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smtClean="0">
                          <a:ln>
                            <a:noFill/>
                          </a:ln>
                          <a:solidFill>
                            <a:srgbClr val="000000"/>
                          </a:solidFill>
                          <a:effectLst/>
                          <a:latin typeface="STSong" charset="-122"/>
                          <a:ea typeface="STSong" charset="-122"/>
                          <a:cs typeface="STSong" charset="-122"/>
                        </a:rPr>
                        <a:t>团队成行率分析</a:t>
                      </a:r>
                      <a:endParaRPr kumimoji="0" lang="zh-CN" altLang="en-US" sz="1800" b="0" i="0" u="none" strike="noStrike" cap="none" normalizeH="0" baseline="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smtClean="0">
                          <a:ln>
                            <a:noFill/>
                          </a:ln>
                          <a:solidFill>
                            <a:srgbClr val="000000"/>
                          </a:solidFill>
                          <a:effectLst/>
                          <a:latin typeface="STSong" charset="-122"/>
                          <a:ea typeface="STSong" charset="-122"/>
                          <a:cs typeface="STSong" charset="-122"/>
                        </a:rPr>
                        <a:t>超售优化与分析</a:t>
                      </a:r>
                      <a:endParaRPr kumimoji="0" lang="zh-CN" altLang="en-US" sz="1800" b="0" i="0" u="none" strike="noStrike" cap="none" normalizeH="0" baseline="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r>
              <a:tr h="348973">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u="none" strike="noStrike" cap="none" normalizeH="0" baseline="0" dirty="0" smtClean="0">
                          <a:ln>
                            <a:noFill/>
                          </a:ln>
                          <a:solidFill>
                            <a:schemeClr val="bg1"/>
                          </a:solidFill>
                          <a:effectLst/>
                        </a:rPr>
                        <a:t>合作伙伴与联盟</a:t>
                      </a:r>
                      <a:endParaRPr kumimoji="0" lang="zh-CN" altLang="en-US" sz="2000" b="0" i="0" u="none" strike="noStrike" cap="none" normalizeH="0" baseline="0" dirty="0" smtClean="0">
                        <a:ln>
                          <a:noFill/>
                        </a:ln>
                        <a:solidFill>
                          <a:schemeClr val="bg1"/>
                        </a:solidFill>
                        <a:effectLst/>
                        <a:latin typeface="宋体" pitchFamily="2" charset="-122"/>
                        <a:ea typeface="宋体" pitchFamily="2" charset="-122"/>
                        <a:cs typeface="Arial" pitchFamily="34" charset="0"/>
                      </a:endParaRPr>
                    </a:p>
                  </a:txBody>
                  <a:tcPr marL="27000" marR="27000" marT="34290" marB="34290" anchor="ctr" horzOverflow="overflow">
                    <a:solidFill>
                      <a:schemeClr val="accent2"/>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dirty="0" smtClean="0">
                          <a:ln>
                            <a:noFill/>
                          </a:ln>
                          <a:solidFill>
                            <a:srgbClr val="000000"/>
                          </a:solidFill>
                          <a:effectLst/>
                          <a:latin typeface="STSong" charset="-122"/>
                          <a:ea typeface="STSong" charset="-122"/>
                          <a:cs typeface="STSong" charset="-122"/>
                        </a:rPr>
                        <a:t>常旅客合作伙伴</a:t>
                      </a:r>
                      <a:endParaRPr kumimoji="0" lang="en-US" altLang="zh-CN" sz="1050" u="none" strike="noStrike" cap="none" normalizeH="0" baseline="0" dirty="0" smtClean="0">
                        <a:ln>
                          <a:noFill/>
                        </a:ln>
                        <a:solidFill>
                          <a:srgbClr val="000000"/>
                        </a:solidFill>
                        <a:effectLst/>
                        <a:latin typeface="STSong" charset="-122"/>
                        <a:ea typeface="STSong" charset="-122"/>
                        <a:cs typeface="STSong" charset="-122"/>
                      </a:endParaRPr>
                    </a:p>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dirty="0" smtClean="0">
                          <a:ln>
                            <a:noFill/>
                          </a:ln>
                          <a:solidFill>
                            <a:srgbClr val="000000"/>
                          </a:solidFill>
                          <a:effectLst/>
                          <a:latin typeface="STSong" charset="-122"/>
                          <a:ea typeface="STSong" charset="-122"/>
                          <a:cs typeface="STSong" charset="-122"/>
                        </a:rPr>
                        <a:t>贡献分析</a:t>
                      </a:r>
                      <a:endParaRPr kumimoji="0" lang="zh-CN" altLang="en-US" sz="1800" b="0" i="0" u="none" strike="noStrike" cap="none" normalizeH="0" baseline="0" dirty="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smtClean="0">
                          <a:ln>
                            <a:noFill/>
                          </a:ln>
                          <a:solidFill>
                            <a:srgbClr val="000000"/>
                          </a:solidFill>
                          <a:effectLst/>
                          <a:latin typeface="STSong" charset="-122"/>
                          <a:ea typeface="STSong" charset="-122"/>
                          <a:cs typeface="STSong" charset="-122"/>
                        </a:rPr>
                        <a:t>联盟与代码</a:t>
                      </a:r>
                      <a:endParaRPr kumimoji="0" lang="en-US" altLang="zh-CN" sz="1050" u="none" strike="noStrike" cap="none" normalizeH="0" baseline="0" smtClean="0">
                        <a:ln>
                          <a:noFill/>
                        </a:ln>
                        <a:solidFill>
                          <a:srgbClr val="000000"/>
                        </a:solidFill>
                        <a:effectLst/>
                        <a:latin typeface="STSong" charset="-122"/>
                        <a:ea typeface="STSong" charset="-122"/>
                        <a:cs typeface="STSong" charset="-122"/>
                      </a:endParaRPr>
                    </a:p>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smtClean="0">
                          <a:ln>
                            <a:noFill/>
                          </a:ln>
                          <a:solidFill>
                            <a:srgbClr val="000000"/>
                          </a:solidFill>
                          <a:effectLst/>
                          <a:latin typeface="STSong" charset="-122"/>
                          <a:ea typeface="STSong" charset="-122"/>
                          <a:cs typeface="STSong" charset="-122"/>
                        </a:rPr>
                        <a:t>共享贡献分析</a:t>
                      </a:r>
                      <a:endParaRPr kumimoji="0" lang="zh-CN" altLang="en-US" sz="1800" b="0" i="0" u="none" strike="noStrike" cap="none" normalizeH="0" baseline="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smtClean="0">
                          <a:ln>
                            <a:noFill/>
                          </a:ln>
                          <a:solidFill>
                            <a:srgbClr val="000000"/>
                          </a:solidFill>
                          <a:effectLst/>
                          <a:latin typeface="STSong" charset="-122"/>
                          <a:ea typeface="STSong" charset="-122"/>
                          <a:cs typeface="STSong" charset="-122"/>
                        </a:rPr>
                        <a:t>旅客出入流向分析</a:t>
                      </a:r>
                      <a:endParaRPr kumimoji="0" lang="zh-CN" altLang="en-US" sz="1800" b="0" i="0" u="none" strike="noStrike" cap="none" normalizeH="0" baseline="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smtClean="0">
                          <a:ln>
                            <a:noFill/>
                          </a:ln>
                          <a:solidFill>
                            <a:srgbClr val="000000"/>
                          </a:solidFill>
                          <a:effectLst/>
                          <a:latin typeface="STSong" charset="-122"/>
                          <a:ea typeface="STSong" charset="-122"/>
                          <a:cs typeface="STSong" charset="-122"/>
                        </a:rPr>
                        <a:t>常旅客联盟分析</a:t>
                      </a:r>
                      <a:endParaRPr kumimoji="0" lang="zh-CN" altLang="en-US" sz="1800" b="0" i="0" u="none" strike="noStrike" cap="none" normalizeH="0" baseline="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smtClean="0">
                          <a:ln>
                            <a:noFill/>
                          </a:ln>
                          <a:solidFill>
                            <a:srgbClr val="000000"/>
                          </a:solidFill>
                          <a:effectLst/>
                          <a:latin typeface="STSong" charset="-122"/>
                          <a:ea typeface="STSong" charset="-122"/>
                          <a:cs typeface="STSong" charset="-122"/>
                        </a:rPr>
                        <a:t>旅客签转分析</a:t>
                      </a:r>
                      <a:endParaRPr kumimoji="0" lang="zh-CN" altLang="en-US" sz="1800" b="0" i="0" u="none" strike="noStrike" cap="none" normalizeH="0" baseline="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r>
              <a:tr h="360562">
                <a:tc rowSpan="3">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solidFill>
                            <a:schemeClr val="bg1"/>
                          </a:solidFill>
                          <a:effectLst/>
                        </a:rPr>
                        <a:t>客户管理</a:t>
                      </a:r>
                      <a:endParaRPr kumimoji="0" lang="zh-CN" altLang="en-US" sz="1400" b="1" i="0" u="none" strike="noStrike" cap="none" normalizeH="0" baseline="0" dirty="0" smtClean="0">
                        <a:ln>
                          <a:noFill/>
                        </a:ln>
                        <a:solidFill>
                          <a:schemeClr val="bg1"/>
                        </a:solidFill>
                        <a:effectLst/>
                        <a:latin typeface="宋体" pitchFamily="2" charset="-122"/>
                        <a:ea typeface="宋体" pitchFamily="2" charset="-122"/>
                        <a:cs typeface="Arial" pitchFamily="34" charset="0"/>
                      </a:endParaRPr>
                    </a:p>
                  </a:txBody>
                  <a:tcPr marL="27000" marR="27000" marT="34290" marB="34290" anchor="ctr" horzOverflow="overflow">
                    <a:solidFill>
                      <a:schemeClr val="accent2"/>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dirty="0" smtClean="0">
                          <a:ln>
                            <a:noFill/>
                          </a:ln>
                          <a:solidFill>
                            <a:srgbClr val="000000"/>
                          </a:solidFill>
                          <a:effectLst/>
                          <a:latin typeface="STSong" charset="-122"/>
                          <a:ea typeface="STSong" charset="-122"/>
                          <a:cs typeface="STSong" charset="-122"/>
                        </a:rPr>
                        <a:t>客户单一视图</a:t>
                      </a:r>
                      <a:endParaRPr kumimoji="0" lang="zh-CN" altLang="en-US" sz="1800" b="0" i="0" u="none" strike="noStrike" cap="none" normalizeH="0" baseline="0" dirty="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dirty="0" smtClean="0">
                          <a:ln>
                            <a:noFill/>
                          </a:ln>
                          <a:solidFill>
                            <a:srgbClr val="000000"/>
                          </a:solidFill>
                          <a:effectLst/>
                          <a:latin typeface="STSong" charset="-122"/>
                          <a:ea typeface="STSong" charset="-122"/>
                          <a:cs typeface="STSong" charset="-122"/>
                        </a:rPr>
                        <a:t>客户分群</a:t>
                      </a:r>
                      <a:endParaRPr kumimoji="0" lang="zh-CN" altLang="en-US" sz="1800" b="0" i="0" u="none" strike="noStrike" cap="none" normalizeH="0" baseline="0" dirty="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smtClean="0">
                          <a:ln>
                            <a:noFill/>
                          </a:ln>
                          <a:solidFill>
                            <a:srgbClr val="000000"/>
                          </a:solidFill>
                          <a:effectLst/>
                          <a:latin typeface="STSong" charset="-122"/>
                          <a:ea typeface="STSong" charset="-122"/>
                          <a:cs typeface="STSong" charset="-122"/>
                        </a:rPr>
                        <a:t>重要客户报告</a:t>
                      </a:r>
                      <a:endParaRPr kumimoji="0" lang="zh-CN" altLang="en-US" sz="1800" b="0" i="0" u="none" strike="noStrike" cap="none" normalizeH="0" baseline="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smtClean="0">
                          <a:ln>
                            <a:noFill/>
                          </a:ln>
                          <a:solidFill>
                            <a:srgbClr val="000000"/>
                          </a:solidFill>
                          <a:effectLst/>
                          <a:latin typeface="STSong" charset="-122"/>
                          <a:ea typeface="STSong" charset="-122"/>
                          <a:cs typeface="STSong" charset="-122"/>
                        </a:rPr>
                        <a:t>顾客成长分析</a:t>
                      </a:r>
                      <a:endParaRPr kumimoji="0" lang="zh-CN" altLang="en-US" sz="1800" b="0" i="0" u="none" strike="noStrike" cap="none" normalizeH="0" baseline="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smtClean="0">
                          <a:ln>
                            <a:noFill/>
                          </a:ln>
                          <a:solidFill>
                            <a:srgbClr val="000000"/>
                          </a:solidFill>
                          <a:effectLst/>
                          <a:latin typeface="STSong" charset="-122"/>
                          <a:ea typeface="STSong" charset="-122"/>
                          <a:cs typeface="STSong" charset="-122"/>
                        </a:rPr>
                        <a:t>网上点击流分析</a:t>
                      </a:r>
                      <a:endParaRPr kumimoji="0" lang="zh-CN" altLang="en-US" sz="1800" b="0" i="0" u="none" strike="noStrike" cap="none" normalizeH="0" baseline="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r>
              <a:tr h="394042">
                <a:tc vMerge="1">
                  <a:txBody>
                    <a:bodyPr/>
                    <a:lstStyle/>
                    <a:p>
                      <a:endParaRPr lang="en-US"/>
                    </a:p>
                  </a:txBody>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dirty="0" smtClean="0">
                          <a:ln>
                            <a:noFill/>
                          </a:ln>
                          <a:solidFill>
                            <a:srgbClr val="000000"/>
                          </a:solidFill>
                          <a:effectLst/>
                          <a:latin typeface="STSong" charset="-122"/>
                          <a:ea typeface="STSong" charset="-122"/>
                          <a:cs typeface="STSong" charset="-122"/>
                        </a:rPr>
                        <a:t>营销活动优化</a:t>
                      </a:r>
                      <a:endParaRPr kumimoji="0" lang="zh-CN" altLang="en-US" sz="1800" b="0" i="0" u="none" strike="noStrike" cap="none" normalizeH="0" baseline="0" dirty="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dirty="0" smtClean="0">
                          <a:ln>
                            <a:noFill/>
                          </a:ln>
                          <a:solidFill>
                            <a:srgbClr val="000000"/>
                          </a:solidFill>
                          <a:effectLst/>
                          <a:latin typeface="STSong" charset="-122"/>
                          <a:ea typeface="STSong" charset="-122"/>
                          <a:cs typeface="STSong" charset="-122"/>
                        </a:rPr>
                        <a:t>事件型个性化沟通</a:t>
                      </a:r>
                      <a:endParaRPr kumimoji="0" lang="zh-CN" altLang="en-US" sz="1800" b="0" i="0" u="none" strike="noStrike" cap="none" normalizeH="0" baseline="0" dirty="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dirty="0" smtClean="0">
                          <a:ln>
                            <a:noFill/>
                          </a:ln>
                          <a:solidFill>
                            <a:srgbClr val="000000"/>
                          </a:solidFill>
                          <a:effectLst/>
                          <a:latin typeface="STSong" charset="-122"/>
                          <a:ea typeface="STSong" charset="-122"/>
                          <a:cs typeface="STSong" charset="-122"/>
                        </a:rPr>
                        <a:t>服务质量分析</a:t>
                      </a:r>
                      <a:endParaRPr kumimoji="0" lang="zh-CN" altLang="en-US" sz="1800" b="0" i="0" u="none" strike="noStrike" cap="none" normalizeH="0" baseline="0" dirty="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smtClean="0">
                          <a:ln>
                            <a:noFill/>
                          </a:ln>
                          <a:solidFill>
                            <a:srgbClr val="000000"/>
                          </a:solidFill>
                          <a:effectLst/>
                          <a:latin typeface="STSong" charset="-122"/>
                          <a:ea typeface="STSong" charset="-122"/>
                          <a:cs typeface="STSong" charset="-122"/>
                        </a:rPr>
                        <a:t>大客户同个体的</a:t>
                      </a:r>
                      <a:endParaRPr kumimoji="0" lang="en-US" altLang="zh-CN" sz="1050" u="none" strike="noStrike" cap="none" normalizeH="0" baseline="0" smtClean="0">
                        <a:ln>
                          <a:noFill/>
                        </a:ln>
                        <a:solidFill>
                          <a:srgbClr val="000000"/>
                        </a:solidFill>
                        <a:effectLst/>
                        <a:latin typeface="STSong" charset="-122"/>
                        <a:ea typeface="STSong" charset="-122"/>
                        <a:cs typeface="STSong" charset="-122"/>
                      </a:endParaRPr>
                    </a:p>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smtClean="0">
                          <a:ln>
                            <a:noFill/>
                          </a:ln>
                          <a:solidFill>
                            <a:srgbClr val="000000"/>
                          </a:solidFill>
                          <a:effectLst/>
                          <a:latin typeface="STSong" charset="-122"/>
                          <a:ea typeface="STSong" charset="-122"/>
                          <a:cs typeface="STSong" charset="-122"/>
                        </a:rPr>
                        <a:t>关联识别</a:t>
                      </a:r>
                      <a:endParaRPr kumimoji="0" lang="zh-CN" altLang="en-US" sz="1800" b="0" i="0" u="none" strike="noStrike" cap="none" normalizeH="0" baseline="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smtClean="0">
                          <a:ln>
                            <a:noFill/>
                          </a:ln>
                          <a:solidFill>
                            <a:srgbClr val="000000"/>
                          </a:solidFill>
                          <a:effectLst/>
                          <a:latin typeface="STSong" charset="-122"/>
                          <a:ea typeface="STSong" charset="-122"/>
                          <a:cs typeface="STSong" charset="-122"/>
                        </a:rPr>
                        <a:t>客户价值评估</a:t>
                      </a:r>
                      <a:endParaRPr kumimoji="0" lang="zh-CN" altLang="en-US" sz="1050" b="0" i="0" u="none" strike="noStrike" cap="none" normalizeH="0" baseline="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r>
              <a:tr h="385028">
                <a:tc vMerge="1">
                  <a:txBody>
                    <a:bodyPr/>
                    <a:lstStyle/>
                    <a:p>
                      <a:endParaRPr lang="en-US"/>
                    </a:p>
                  </a:txBody>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smtClean="0">
                          <a:ln>
                            <a:noFill/>
                          </a:ln>
                          <a:solidFill>
                            <a:srgbClr val="000000"/>
                          </a:solidFill>
                          <a:effectLst/>
                          <a:latin typeface="STSong" charset="-122"/>
                          <a:ea typeface="STSong" charset="-122"/>
                          <a:cs typeface="STSong" charset="-122"/>
                        </a:rPr>
                        <a:t>常旅客流失分析</a:t>
                      </a:r>
                      <a:endParaRPr kumimoji="0" lang="zh-CN" altLang="en-US" sz="1800" b="0" i="0" u="none" strike="noStrike" cap="none" normalizeH="0" baseline="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dirty="0" smtClean="0">
                          <a:ln>
                            <a:noFill/>
                          </a:ln>
                          <a:solidFill>
                            <a:srgbClr val="000000"/>
                          </a:solidFill>
                          <a:effectLst/>
                          <a:latin typeface="STSong" charset="-122"/>
                          <a:ea typeface="STSong" charset="-122"/>
                          <a:cs typeface="STSong" charset="-122"/>
                        </a:rPr>
                        <a:t>潜在常旅客识别</a:t>
                      </a:r>
                      <a:endParaRPr kumimoji="0" lang="zh-CN" altLang="en-US" sz="1050" b="0" i="0" u="none" strike="noStrike" cap="none" normalizeH="0" baseline="0" dirty="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dirty="0" smtClean="0">
                          <a:ln>
                            <a:noFill/>
                          </a:ln>
                          <a:solidFill>
                            <a:srgbClr val="000000"/>
                          </a:solidFill>
                          <a:effectLst/>
                          <a:latin typeface="STSong" charset="-122"/>
                          <a:ea typeface="STSong" charset="-122"/>
                          <a:cs typeface="STSong" charset="-122"/>
                        </a:rPr>
                        <a:t>商务旅客识别</a:t>
                      </a:r>
                      <a:endParaRPr kumimoji="0" lang="zh-CN" altLang="en-US" sz="1800" b="0" i="0" u="none" strike="noStrike" cap="none" normalizeH="0" baseline="0" dirty="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smtClean="0">
                          <a:ln>
                            <a:noFill/>
                          </a:ln>
                          <a:solidFill>
                            <a:srgbClr val="000000"/>
                          </a:solidFill>
                          <a:effectLst/>
                          <a:latin typeface="STSong" charset="-122"/>
                          <a:ea typeface="STSong" charset="-122"/>
                          <a:cs typeface="STSong" charset="-122"/>
                        </a:rPr>
                        <a:t>机构客户航线分析</a:t>
                      </a:r>
                      <a:endParaRPr kumimoji="0" lang="zh-CN" altLang="en-US" sz="1050" b="0" i="0" u="none" strike="noStrike" cap="none" normalizeH="0" baseline="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050" u="none" strike="noStrike" cap="none" normalizeH="0" baseline="0" smtClean="0">
                          <a:ln>
                            <a:noFill/>
                          </a:ln>
                          <a:solidFill>
                            <a:srgbClr val="000000"/>
                          </a:solidFill>
                          <a:effectLst/>
                          <a:latin typeface="STSong" charset="-122"/>
                          <a:ea typeface="STSong" charset="-122"/>
                          <a:cs typeface="STSong" charset="-122"/>
                        </a:rPr>
                        <a:t> </a:t>
                      </a:r>
                      <a:endParaRPr kumimoji="0" lang="en-US" altLang="zh-CN" sz="1800" b="0" i="0" u="none" strike="noStrike" cap="none" normalizeH="0" baseline="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r>
              <a:tr h="418510">
                <a:tc rowSpan="2">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u="none" strike="noStrike" cap="none" normalizeH="0" baseline="0" dirty="0" smtClean="0">
                          <a:ln>
                            <a:noFill/>
                          </a:ln>
                          <a:solidFill>
                            <a:schemeClr val="bg1"/>
                          </a:solidFill>
                          <a:effectLst/>
                        </a:rPr>
                        <a:t>网络规划</a:t>
                      </a:r>
                      <a:endParaRPr kumimoji="0" lang="zh-CN" altLang="en-US" sz="2000" b="0" i="0" u="none" strike="noStrike" cap="none" normalizeH="0" baseline="0" dirty="0" smtClean="0">
                        <a:ln>
                          <a:noFill/>
                        </a:ln>
                        <a:solidFill>
                          <a:schemeClr val="bg1"/>
                        </a:solidFill>
                        <a:effectLst/>
                        <a:latin typeface="宋体" pitchFamily="2" charset="-122"/>
                        <a:ea typeface="宋体" pitchFamily="2" charset="-122"/>
                        <a:cs typeface="Arial" pitchFamily="34" charset="0"/>
                      </a:endParaRPr>
                    </a:p>
                  </a:txBody>
                  <a:tcPr marL="27000" marR="27000" marT="34290" marB="34290" anchor="ctr" horzOverflow="overflow">
                    <a:solidFill>
                      <a:schemeClr val="accent2"/>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050" u="none" strike="noStrike" cap="none" normalizeH="0" baseline="0" smtClean="0">
                          <a:ln>
                            <a:noFill/>
                          </a:ln>
                          <a:solidFill>
                            <a:srgbClr val="000000"/>
                          </a:solidFill>
                          <a:effectLst/>
                          <a:latin typeface="STSong" charset="-122"/>
                          <a:ea typeface="STSong" charset="-122"/>
                          <a:cs typeface="STSong" charset="-122"/>
                        </a:rPr>
                        <a:t>O&amp;D</a:t>
                      </a:r>
                      <a:r>
                        <a:rPr kumimoji="0" lang="zh-CN" altLang="en-US" sz="1050" u="none" strike="noStrike" cap="none" normalizeH="0" baseline="0" smtClean="0">
                          <a:ln>
                            <a:noFill/>
                          </a:ln>
                          <a:solidFill>
                            <a:srgbClr val="000000"/>
                          </a:solidFill>
                          <a:effectLst/>
                          <a:latin typeface="STSong" charset="-122"/>
                          <a:ea typeface="STSong" charset="-122"/>
                          <a:cs typeface="STSong" charset="-122"/>
                        </a:rPr>
                        <a:t>分析</a:t>
                      </a:r>
                      <a:endParaRPr kumimoji="0" lang="zh-CN" altLang="en-US" sz="1800" b="0" i="0" u="none" strike="noStrike" cap="none" normalizeH="0" baseline="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dirty="0" smtClean="0">
                          <a:ln>
                            <a:noFill/>
                          </a:ln>
                          <a:solidFill>
                            <a:srgbClr val="000000"/>
                          </a:solidFill>
                          <a:effectLst/>
                          <a:latin typeface="STSong" charset="-122"/>
                          <a:ea typeface="STSong" charset="-122"/>
                          <a:cs typeface="STSong" charset="-122"/>
                        </a:rPr>
                        <a:t>航班轮档时间分析</a:t>
                      </a:r>
                      <a:endParaRPr kumimoji="0" lang="zh-CN" altLang="en-US" sz="1800" b="0" i="0" u="none" strike="noStrike" cap="none" normalizeH="0" baseline="0" dirty="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dirty="0" smtClean="0">
                          <a:ln>
                            <a:noFill/>
                          </a:ln>
                          <a:solidFill>
                            <a:srgbClr val="000000"/>
                          </a:solidFill>
                          <a:effectLst/>
                          <a:latin typeface="STSong" charset="-122"/>
                          <a:ea typeface="STSong" charset="-122"/>
                          <a:cs typeface="STSong" charset="-122"/>
                        </a:rPr>
                        <a:t>节假日需求预测</a:t>
                      </a:r>
                      <a:endParaRPr kumimoji="0" lang="zh-CN" altLang="en-US" sz="1800" b="0" i="0" u="none" strike="noStrike" cap="none" normalizeH="0" baseline="0" dirty="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dirty="0" smtClean="0">
                          <a:ln>
                            <a:noFill/>
                          </a:ln>
                          <a:solidFill>
                            <a:srgbClr val="000000"/>
                          </a:solidFill>
                          <a:effectLst/>
                          <a:latin typeface="STSong" charset="-122"/>
                          <a:ea typeface="STSong" charset="-122"/>
                          <a:cs typeface="STSong" charset="-122"/>
                        </a:rPr>
                        <a:t>未抑制需求分析</a:t>
                      </a:r>
                      <a:endParaRPr kumimoji="0" lang="zh-CN" altLang="en-US" sz="1800" b="0" i="0" u="none" strike="noStrike" cap="none" normalizeH="0" baseline="0" dirty="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smtClean="0">
                          <a:ln>
                            <a:noFill/>
                          </a:ln>
                          <a:solidFill>
                            <a:srgbClr val="000000"/>
                          </a:solidFill>
                          <a:effectLst/>
                          <a:latin typeface="STSong" charset="-122"/>
                          <a:ea typeface="STSong" charset="-122"/>
                          <a:cs typeface="STSong" charset="-122"/>
                        </a:rPr>
                        <a:t>临时航班调整机会</a:t>
                      </a:r>
                      <a:endParaRPr kumimoji="0" lang="en-US" altLang="zh-CN" sz="1050" u="none" strike="noStrike" cap="none" normalizeH="0" baseline="0" smtClean="0">
                        <a:ln>
                          <a:noFill/>
                        </a:ln>
                        <a:solidFill>
                          <a:srgbClr val="000000"/>
                        </a:solidFill>
                        <a:effectLst/>
                        <a:latin typeface="STSong" charset="-122"/>
                        <a:ea typeface="STSong" charset="-122"/>
                        <a:cs typeface="STSong" charset="-122"/>
                      </a:endParaRPr>
                    </a:p>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smtClean="0">
                          <a:ln>
                            <a:noFill/>
                          </a:ln>
                          <a:solidFill>
                            <a:srgbClr val="000000"/>
                          </a:solidFill>
                          <a:effectLst/>
                          <a:latin typeface="STSong" charset="-122"/>
                          <a:ea typeface="STSong" charset="-122"/>
                          <a:cs typeface="STSong" charset="-122"/>
                        </a:rPr>
                        <a:t>成本（收入）分析</a:t>
                      </a:r>
                      <a:endParaRPr kumimoji="0" lang="zh-CN" altLang="en-US" sz="1800" b="0" i="0" u="none" strike="noStrike" cap="none" normalizeH="0" baseline="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r>
              <a:tr h="304932">
                <a:tc vMerge="1">
                  <a:txBody>
                    <a:bodyPr/>
                    <a:lstStyle/>
                    <a:p>
                      <a:endParaRPr lang="en-US"/>
                    </a:p>
                  </a:txBody>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smtClean="0">
                          <a:ln>
                            <a:noFill/>
                          </a:ln>
                          <a:solidFill>
                            <a:srgbClr val="000000"/>
                          </a:solidFill>
                          <a:effectLst/>
                          <a:latin typeface="STSong" charset="-122"/>
                          <a:ea typeface="STSong" charset="-122"/>
                          <a:cs typeface="STSong" charset="-122"/>
                        </a:rPr>
                        <a:t>长期航班计划影响分析</a:t>
                      </a:r>
                      <a:endParaRPr kumimoji="0" lang="zh-CN" altLang="en-US" sz="1800" b="0" i="0" u="none" strike="noStrike" cap="none" normalizeH="0" baseline="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1"/>
                        </a:buClr>
                        <a:buSzTx/>
                        <a:buFontTx/>
                        <a:buNone/>
                        <a:tabLst/>
                      </a:pPr>
                      <a:r>
                        <a:rPr kumimoji="0" lang="zh-CN" altLang="en-US" sz="1050" u="none" strike="noStrike" cap="none" normalizeH="0" baseline="0" smtClean="0">
                          <a:ln>
                            <a:noFill/>
                          </a:ln>
                          <a:solidFill>
                            <a:srgbClr val="000000"/>
                          </a:solidFill>
                          <a:effectLst/>
                          <a:latin typeface="STSong" charset="-122"/>
                          <a:ea typeface="STSong" charset="-122"/>
                          <a:cs typeface="STSong" charset="-122"/>
                        </a:rPr>
                        <a:t>航班过站时间分析</a:t>
                      </a:r>
                      <a:endParaRPr kumimoji="0" lang="zh-CN" altLang="en-US" sz="1050" b="0" i="0" u="none" strike="noStrike" cap="none" normalizeH="0" baseline="0" smtClean="0">
                        <a:ln>
                          <a:noFill/>
                        </a:ln>
                        <a:solidFill>
                          <a:srgbClr val="000000"/>
                        </a:solidFill>
                        <a:effectLst/>
                        <a:latin typeface="STSong" charset="-122"/>
                        <a:ea typeface="STSong" charset="-122"/>
                        <a:cs typeface="STSong" charset="-122"/>
                      </a:endParaRPr>
                    </a:p>
                  </a:txBody>
                  <a:tcPr marL="27000" marR="27000" marT="35100" marB="35100" anchor="ctr"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1"/>
                        </a:buClr>
                        <a:buSzTx/>
                        <a:buFontTx/>
                        <a:buNone/>
                        <a:tabLst/>
                      </a:pPr>
                      <a:endParaRPr kumimoji="0" lang="zh-CN" altLang="en-US" sz="2000" b="0" i="0" u="none" strike="noStrike" cap="none" normalizeH="0" baseline="0" dirty="0" smtClean="0">
                        <a:ln>
                          <a:noFill/>
                        </a:ln>
                        <a:solidFill>
                          <a:srgbClr val="000000"/>
                        </a:solidFill>
                        <a:effectLst/>
                        <a:latin typeface="STSong" charset="-122"/>
                        <a:ea typeface="STSong" charset="-122"/>
                        <a:cs typeface="STSong" charset="-122"/>
                      </a:endParaRPr>
                    </a:p>
                  </a:txBody>
                  <a:tcPr marL="27000" marR="27000" marT="34290" marB="34290" anchor="b"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0" fontAlgn="base" latinLnBrk="0" hangingPunct="0">
                        <a:lnSpc>
                          <a:spcPct val="100000"/>
                        </a:lnSpc>
                        <a:spcBef>
                          <a:spcPct val="20000"/>
                        </a:spcBef>
                        <a:spcAft>
                          <a:spcPct val="0"/>
                        </a:spcAft>
                        <a:buClr>
                          <a:schemeClr val="accent1"/>
                        </a:buClr>
                        <a:buSzTx/>
                        <a:buFontTx/>
                        <a:buNone/>
                        <a:tabLst/>
                      </a:pPr>
                      <a:endParaRPr kumimoji="0" lang="zh-CN" altLang="en-US" sz="2000" b="0" i="0" u="none" strike="noStrike" cap="none" normalizeH="0" baseline="0" dirty="0" smtClean="0">
                        <a:ln>
                          <a:noFill/>
                        </a:ln>
                        <a:solidFill>
                          <a:srgbClr val="000000"/>
                        </a:solidFill>
                        <a:effectLst/>
                        <a:latin typeface="STSong" charset="-122"/>
                        <a:ea typeface="STSong" charset="-122"/>
                        <a:cs typeface="STSong" charset="-122"/>
                      </a:endParaRPr>
                    </a:p>
                  </a:txBody>
                  <a:tcPr marL="27000" marR="27000" marT="34290" marB="34290" anchor="b"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050" u="none" strike="noStrike" cap="none" normalizeH="0" baseline="0" dirty="0" smtClean="0">
                          <a:ln>
                            <a:noFill/>
                          </a:ln>
                          <a:solidFill>
                            <a:srgbClr val="000000"/>
                          </a:solidFill>
                          <a:effectLst/>
                          <a:latin typeface="STSong" charset="-122"/>
                          <a:ea typeface="STSong" charset="-122"/>
                          <a:cs typeface="STSong" charset="-122"/>
                        </a:rPr>
                        <a:t> </a:t>
                      </a:r>
                      <a:endParaRPr kumimoji="0" lang="en-US" altLang="zh-CN" sz="1800" b="0" i="0" u="none" strike="noStrike" cap="none" normalizeH="0" baseline="0" dirty="0" smtClean="0">
                        <a:ln>
                          <a:noFill/>
                        </a:ln>
                        <a:solidFill>
                          <a:srgbClr val="000000"/>
                        </a:solidFill>
                        <a:effectLst/>
                        <a:latin typeface="STSong" charset="-122"/>
                        <a:ea typeface="STSong" charset="-122"/>
                        <a:cs typeface="STSong" charset="-122"/>
                      </a:endParaRPr>
                    </a:p>
                  </a:txBody>
                  <a:tcPr marL="27000" marR="27000" marT="34290" marB="34290" anchor="b" horzOverflow="overflow">
                    <a:solidFill>
                      <a:schemeClr val="bg1">
                        <a:lumMod val="85000"/>
                      </a:schemeClr>
                    </a:solidFill>
                  </a:tcPr>
                </a:tc>
              </a:tr>
              <a:tr h="242092">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u="none" strike="noStrike" cap="none" normalizeH="0" baseline="0" dirty="0" smtClean="0">
                          <a:ln>
                            <a:noFill/>
                          </a:ln>
                          <a:solidFill>
                            <a:schemeClr val="bg1"/>
                          </a:solidFill>
                          <a:effectLst/>
                        </a:rPr>
                        <a:t>营销管控</a:t>
                      </a:r>
                      <a:endParaRPr kumimoji="0" lang="zh-CN" altLang="en-US" sz="2000" b="0" i="0" u="none" strike="noStrike" cap="none" normalizeH="0" baseline="0" dirty="0" smtClean="0">
                        <a:ln>
                          <a:noFill/>
                        </a:ln>
                        <a:solidFill>
                          <a:schemeClr val="bg1"/>
                        </a:solidFill>
                        <a:effectLst/>
                        <a:latin typeface="宋体" pitchFamily="2" charset="-122"/>
                        <a:ea typeface="宋体" pitchFamily="2" charset="-122"/>
                        <a:cs typeface="Arial" pitchFamily="34" charset="0"/>
                      </a:endParaRPr>
                    </a:p>
                  </a:txBody>
                  <a:tcPr marL="27000" marR="27000" marT="34290" marB="34290" anchor="ctr" horzOverflow="overflow">
                    <a:solidFill>
                      <a:schemeClr val="accent2"/>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050" u="none" strike="noStrike" cap="none" normalizeH="0" baseline="0" smtClean="0">
                          <a:ln>
                            <a:noFill/>
                          </a:ln>
                          <a:solidFill>
                            <a:srgbClr val="000000"/>
                          </a:solidFill>
                          <a:effectLst/>
                          <a:latin typeface="STSong" charset="-122"/>
                          <a:ea typeface="STSong" charset="-122"/>
                          <a:cs typeface="STSong" charset="-122"/>
                        </a:rPr>
                        <a:t>KPI</a:t>
                      </a:r>
                      <a:r>
                        <a:rPr kumimoji="0" lang="zh-CN" altLang="en-US" sz="1050" u="none" strike="noStrike" cap="none" normalizeH="0" baseline="0" smtClean="0">
                          <a:ln>
                            <a:noFill/>
                          </a:ln>
                          <a:solidFill>
                            <a:srgbClr val="000000"/>
                          </a:solidFill>
                          <a:effectLst/>
                          <a:latin typeface="STSong" charset="-122"/>
                          <a:ea typeface="STSong" charset="-122"/>
                          <a:cs typeface="STSong" charset="-122"/>
                        </a:rPr>
                        <a:t>监控</a:t>
                      </a:r>
                      <a:endParaRPr kumimoji="0" lang="zh-CN" altLang="en-US" sz="1800" b="0" i="0" u="none" strike="noStrike" cap="none" normalizeH="0" baseline="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smtClean="0">
                          <a:ln>
                            <a:noFill/>
                          </a:ln>
                          <a:solidFill>
                            <a:srgbClr val="000000"/>
                          </a:solidFill>
                          <a:effectLst/>
                          <a:latin typeface="STSong" charset="-122"/>
                          <a:ea typeface="STSong" charset="-122"/>
                          <a:cs typeface="STSong" charset="-122"/>
                        </a:rPr>
                        <a:t>预估收入</a:t>
                      </a:r>
                      <a:endParaRPr kumimoji="0" lang="zh-CN" altLang="en-US" sz="1800" b="0" i="0" u="none" strike="noStrike" cap="none" normalizeH="0" baseline="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dirty="0" smtClean="0">
                          <a:ln>
                            <a:noFill/>
                          </a:ln>
                          <a:solidFill>
                            <a:srgbClr val="000000"/>
                          </a:solidFill>
                          <a:effectLst/>
                          <a:latin typeface="STSong" charset="-122"/>
                          <a:ea typeface="STSong" charset="-122"/>
                          <a:cs typeface="STSong" charset="-122"/>
                        </a:rPr>
                        <a:t>市场分析</a:t>
                      </a:r>
                      <a:endParaRPr kumimoji="0" lang="zh-CN" altLang="en-US" sz="1800" b="0" i="0" u="none" strike="noStrike" cap="none" normalizeH="0" baseline="0" dirty="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dirty="0" smtClean="0">
                          <a:ln>
                            <a:noFill/>
                          </a:ln>
                          <a:solidFill>
                            <a:srgbClr val="000000"/>
                          </a:solidFill>
                          <a:effectLst/>
                          <a:latin typeface="STSong" charset="-122"/>
                          <a:ea typeface="STSong" charset="-122"/>
                          <a:cs typeface="STSong" charset="-122"/>
                        </a:rPr>
                        <a:t>竞争分析</a:t>
                      </a:r>
                      <a:endParaRPr kumimoji="0" lang="zh-CN" altLang="en-US" sz="1800" b="0" i="0" u="none" strike="noStrike" cap="none" normalizeH="0" baseline="0" dirty="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smtClean="0">
                          <a:ln>
                            <a:noFill/>
                          </a:ln>
                          <a:solidFill>
                            <a:srgbClr val="000000"/>
                          </a:solidFill>
                          <a:effectLst/>
                          <a:latin typeface="STSong" charset="-122"/>
                          <a:ea typeface="STSong" charset="-122"/>
                          <a:cs typeface="STSong" charset="-122"/>
                        </a:rPr>
                        <a:t>预警报告</a:t>
                      </a:r>
                      <a:endParaRPr kumimoji="0" lang="zh-CN" altLang="en-US" sz="1800" b="0" i="0" u="none" strike="noStrike" cap="none" normalizeH="0" baseline="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r>
              <a:tr h="346139">
                <a:tc rowSpan="3">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u="none" strike="noStrike" cap="none" normalizeH="0" baseline="0" dirty="0" smtClean="0">
                          <a:ln>
                            <a:noFill/>
                          </a:ln>
                          <a:solidFill>
                            <a:schemeClr val="bg1"/>
                          </a:solidFill>
                          <a:effectLst/>
                        </a:rPr>
                        <a:t>销售与渠道</a:t>
                      </a:r>
                      <a:endParaRPr kumimoji="0" lang="zh-CN" altLang="en-US" sz="2000" b="0" i="0" u="none" strike="noStrike" cap="none" normalizeH="0" baseline="0" dirty="0" smtClean="0">
                        <a:ln>
                          <a:noFill/>
                        </a:ln>
                        <a:solidFill>
                          <a:schemeClr val="bg1"/>
                        </a:solidFill>
                        <a:effectLst/>
                        <a:latin typeface="宋体" pitchFamily="2" charset="-122"/>
                        <a:ea typeface="宋体" pitchFamily="2" charset="-122"/>
                        <a:cs typeface="Arial" pitchFamily="34" charset="0"/>
                      </a:endParaRPr>
                    </a:p>
                  </a:txBody>
                  <a:tcPr marL="27000" marR="27000" marT="34290" marB="34290" anchor="ctr" horzOverflow="overflow">
                    <a:solidFill>
                      <a:schemeClr val="accent2"/>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smtClean="0">
                          <a:ln>
                            <a:noFill/>
                          </a:ln>
                          <a:solidFill>
                            <a:srgbClr val="000000"/>
                          </a:solidFill>
                          <a:effectLst/>
                          <a:latin typeface="STSong" charset="-122"/>
                          <a:ea typeface="STSong" charset="-122"/>
                          <a:cs typeface="STSong" charset="-122"/>
                        </a:rPr>
                        <a:t>运价产品动态监控</a:t>
                      </a:r>
                      <a:endParaRPr kumimoji="0" lang="zh-CN" altLang="en-US" sz="1800" b="0" i="0" u="none" strike="noStrike" cap="none" normalizeH="0" baseline="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smtClean="0">
                          <a:ln>
                            <a:noFill/>
                          </a:ln>
                          <a:solidFill>
                            <a:srgbClr val="000000"/>
                          </a:solidFill>
                          <a:effectLst/>
                          <a:latin typeface="STSong" charset="-122"/>
                          <a:ea typeface="STSong" charset="-122"/>
                          <a:cs typeface="STSong" charset="-122"/>
                        </a:rPr>
                        <a:t>运价产品评估分析</a:t>
                      </a:r>
                      <a:endParaRPr kumimoji="0" lang="zh-CN" altLang="en-US" sz="1800" b="0" i="0" u="none" strike="noStrike" cap="none" normalizeH="0" baseline="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smtClean="0">
                          <a:ln>
                            <a:noFill/>
                          </a:ln>
                          <a:solidFill>
                            <a:srgbClr val="000000"/>
                          </a:solidFill>
                          <a:effectLst/>
                          <a:latin typeface="STSong" charset="-122"/>
                          <a:ea typeface="STSong" charset="-122"/>
                          <a:cs typeface="STSong" charset="-122"/>
                        </a:rPr>
                        <a:t>代理人评估模型</a:t>
                      </a:r>
                      <a:endParaRPr kumimoji="0" lang="zh-CN" altLang="en-US" sz="1800" b="0" i="0" u="none" strike="noStrike" cap="none" normalizeH="0" baseline="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dirty="0" smtClean="0">
                          <a:ln>
                            <a:noFill/>
                          </a:ln>
                          <a:solidFill>
                            <a:srgbClr val="000000"/>
                          </a:solidFill>
                          <a:effectLst/>
                          <a:latin typeface="STSong" charset="-122"/>
                          <a:ea typeface="STSong" charset="-122"/>
                          <a:cs typeface="STSong" charset="-122"/>
                        </a:rPr>
                        <a:t>电话量与销售的</a:t>
                      </a:r>
                      <a:endParaRPr kumimoji="0" lang="en-US" altLang="zh-CN" sz="1050" u="none" strike="noStrike" cap="none" normalizeH="0" baseline="0" dirty="0" smtClean="0">
                        <a:ln>
                          <a:noFill/>
                        </a:ln>
                        <a:solidFill>
                          <a:srgbClr val="000000"/>
                        </a:solidFill>
                        <a:effectLst/>
                        <a:latin typeface="STSong" charset="-122"/>
                        <a:ea typeface="STSong" charset="-122"/>
                        <a:cs typeface="STSong" charset="-122"/>
                      </a:endParaRPr>
                    </a:p>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dirty="0" smtClean="0">
                          <a:ln>
                            <a:noFill/>
                          </a:ln>
                          <a:solidFill>
                            <a:srgbClr val="000000"/>
                          </a:solidFill>
                          <a:effectLst/>
                          <a:latin typeface="STSong" charset="-122"/>
                          <a:ea typeface="STSong" charset="-122"/>
                          <a:cs typeface="STSong" charset="-122"/>
                        </a:rPr>
                        <a:t>关系趋势分析</a:t>
                      </a:r>
                      <a:endParaRPr kumimoji="0" lang="zh-CN" altLang="en-US" sz="1800" b="0" i="0" u="none" strike="noStrike" cap="none" normalizeH="0" baseline="0" dirty="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90000"/>
                        </a:lnSpc>
                        <a:spcBef>
                          <a:spcPct val="0"/>
                        </a:spcBef>
                        <a:spcAft>
                          <a:spcPct val="0"/>
                        </a:spcAft>
                        <a:buClrTx/>
                        <a:buSzTx/>
                        <a:buFontTx/>
                        <a:buNone/>
                        <a:tabLst/>
                      </a:pPr>
                      <a:r>
                        <a:rPr kumimoji="0" lang="en-US" altLang="zh-CN" sz="1050" u="none" strike="noStrike" cap="none" normalizeH="0" baseline="0" smtClean="0">
                          <a:ln>
                            <a:noFill/>
                          </a:ln>
                          <a:solidFill>
                            <a:srgbClr val="000000"/>
                          </a:solidFill>
                          <a:effectLst/>
                          <a:latin typeface="STSong" charset="-122"/>
                          <a:ea typeface="STSong" charset="-122"/>
                          <a:cs typeface="STSong" charset="-122"/>
                        </a:rPr>
                        <a:t>GDS</a:t>
                      </a:r>
                      <a:r>
                        <a:rPr kumimoji="0" lang="zh-CN" altLang="en-US" sz="1050" u="none" strike="noStrike" cap="none" normalizeH="0" baseline="0" smtClean="0">
                          <a:ln>
                            <a:noFill/>
                          </a:ln>
                          <a:solidFill>
                            <a:srgbClr val="000000"/>
                          </a:solidFill>
                          <a:effectLst/>
                          <a:latin typeface="STSong" charset="-122"/>
                          <a:ea typeface="STSong" charset="-122"/>
                          <a:cs typeface="STSong" charset="-122"/>
                        </a:rPr>
                        <a:t>订座</a:t>
                      </a:r>
                      <a:endParaRPr kumimoji="0" lang="en-US" altLang="zh-CN" sz="1050" u="none" strike="noStrike" cap="none" normalizeH="0" baseline="0" smtClean="0">
                        <a:ln>
                          <a:noFill/>
                        </a:ln>
                        <a:solidFill>
                          <a:srgbClr val="000000"/>
                        </a:solidFill>
                        <a:effectLst/>
                        <a:latin typeface="STSong" charset="-122"/>
                        <a:ea typeface="STSong" charset="-122"/>
                        <a:cs typeface="STSong" charset="-122"/>
                      </a:endParaRPr>
                    </a:p>
                    <a:p>
                      <a:pPr marL="0" marR="0" lvl="0" indent="0" algn="l" defTabSz="914400" rtl="0" eaLnBrk="1" fontAlgn="ctr" latinLnBrk="0" hangingPunct="1">
                        <a:lnSpc>
                          <a:spcPct val="90000"/>
                        </a:lnSpc>
                        <a:spcBef>
                          <a:spcPct val="0"/>
                        </a:spcBef>
                        <a:spcAft>
                          <a:spcPct val="0"/>
                        </a:spcAft>
                        <a:buClrTx/>
                        <a:buSzTx/>
                        <a:buFontTx/>
                        <a:buNone/>
                        <a:tabLst/>
                      </a:pPr>
                      <a:r>
                        <a:rPr kumimoji="0" lang="zh-CN" altLang="en-US" sz="1050" u="none" strike="noStrike" cap="none" normalizeH="0" baseline="0" smtClean="0">
                          <a:ln>
                            <a:noFill/>
                          </a:ln>
                          <a:solidFill>
                            <a:srgbClr val="000000"/>
                          </a:solidFill>
                          <a:effectLst/>
                          <a:latin typeface="STSong" charset="-122"/>
                          <a:ea typeface="STSong" charset="-122"/>
                          <a:cs typeface="STSong" charset="-122"/>
                        </a:rPr>
                        <a:t>成行率分析</a:t>
                      </a:r>
                      <a:endParaRPr kumimoji="0" lang="zh-CN" altLang="en-US" sz="1800" b="0" i="0" u="none" strike="noStrike" cap="none" normalizeH="0" baseline="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r>
              <a:tr h="436536">
                <a:tc vMerge="1">
                  <a:txBody>
                    <a:bodyPr/>
                    <a:lstStyle/>
                    <a:p>
                      <a:endParaRPr lang="en-US"/>
                    </a:p>
                  </a:txBody>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smtClean="0">
                          <a:ln>
                            <a:noFill/>
                          </a:ln>
                          <a:solidFill>
                            <a:srgbClr val="000000"/>
                          </a:solidFill>
                          <a:effectLst/>
                          <a:latin typeface="STSong" charset="-122"/>
                          <a:ea typeface="STSong" charset="-122"/>
                          <a:cs typeface="STSong" charset="-122"/>
                        </a:rPr>
                        <a:t>渠道分析</a:t>
                      </a:r>
                      <a:endParaRPr kumimoji="0" lang="zh-CN" altLang="en-US" sz="1800" b="0" i="0" u="none" strike="noStrike" cap="none" normalizeH="0" baseline="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smtClean="0">
                          <a:ln>
                            <a:noFill/>
                          </a:ln>
                          <a:solidFill>
                            <a:srgbClr val="000000"/>
                          </a:solidFill>
                          <a:effectLst/>
                          <a:latin typeface="STSong" charset="-122"/>
                          <a:ea typeface="STSong" charset="-122"/>
                          <a:cs typeface="STSong" charset="-122"/>
                        </a:rPr>
                        <a:t>渠道奖励分析</a:t>
                      </a:r>
                      <a:endParaRPr kumimoji="0" lang="zh-CN" altLang="en-US" sz="1800" b="0" i="0" u="none" strike="noStrike" cap="none" normalizeH="0" baseline="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smtClean="0">
                          <a:ln>
                            <a:noFill/>
                          </a:ln>
                          <a:solidFill>
                            <a:srgbClr val="000000"/>
                          </a:solidFill>
                          <a:effectLst/>
                          <a:latin typeface="STSong" charset="-122"/>
                          <a:ea typeface="STSong" charset="-122"/>
                          <a:cs typeface="STSong" charset="-122"/>
                        </a:rPr>
                        <a:t>代理人可疑行为分析</a:t>
                      </a:r>
                      <a:endParaRPr kumimoji="0" lang="zh-CN" altLang="en-US" sz="1800" b="0" i="0" u="none" strike="noStrike" cap="none" normalizeH="0" baseline="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30000"/>
                        </a:spcBef>
                        <a:spcAft>
                          <a:spcPct val="0"/>
                        </a:spcAft>
                        <a:buClrTx/>
                        <a:buSzTx/>
                        <a:buFontTx/>
                        <a:buNone/>
                        <a:tabLst/>
                      </a:pPr>
                      <a:r>
                        <a:rPr kumimoji="0" lang="zh-CN" altLang="en-US" sz="1050" u="none" strike="noStrike" cap="none" normalizeH="0" baseline="0" dirty="0" smtClean="0">
                          <a:ln>
                            <a:noFill/>
                          </a:ln>
                          <a:solidFill>
                            <a:srgbClr val="000000"/>
                          </a:solidFill>
                          <a:effectLst/>
                          <a:latin typeface="STSong" charset="-122"/>
                          <a:ea typeface="STSong" charset="-122"/>
                          <a:cs typeface="STSong" charset="-122"/>
                        </a:rPr>
                        <a:t>代理人合同管理  </a:t>
                      </a:r>
                      <a:endParaRPr kumimoji="0" lang="zh-CN" altLang="en-US" sz="1050" b="0" i="0" u="none" strike="noStrike" cap="none" normalizeH="0" baseline="0" dirty="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dirty="0" smtClean="0">
                          <a:ln>
                            <a:noFill/>
                          </a:ln>
                          <a:solidFill>
                            <a:srgbClr val="000000"/>
                          </a:solidFill>
                          <a:effectLst/>
                          <a:latin typeface="STSong" charset="-122"/>
                          <a:ea typeface="STSong" charset="-122"/>
                          <a:cs typeface="STSong" charset="-122"/>
                        </a:rPr>
                        <a:t>代理人单一视图</a:t>
                      </a:r>
                    </a:p>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dirty="0" smtClean="0">
                          <a:ln>
                            <a:noFill/>
                          </a:ln>
                          <a:solidFill>
                            <a:srgbClr val="000000"/>
                          </a:solidFill>
                          <a:effectLst/>
                          <a:latin typeface="STSong" charset="-122"/>
                          <a:ea typeface="STSong" charset="-122"/>
                          <a:cs typeface="STSong" charset="-122"/>
                        </a:rPr>
                        <a:t> </a:t>
                      </a:r>
                      <a:endParaRPr kumimoji="0" lang="zh-CN" altLang="en-US" sz="1050" b="0" i="0" u="none" strike="noStrike" cap="none" normalizeH="0" baseline="0" dirty="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r>
              <a:tr h="367001">
                <a:tc vMerge="1">
                  <a:txBody>
                    <a:bodyPr/>
                    <a:lstStyle/>
                    <a:p>
                      <a:endParaRPr lang="en-US"/>
                    </a:p>
                  </a:txBody>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smtClean="0">
                          <a:ln>
                            <a:noFill/>
                          </a:ln>
                          <a:solidFill>
                            <a:srgbClr val="000000"/>
                          </a:solidFill>
                          <a:effectLst/>
                          <a:latin typeface="STSong" charset="-122"/>
                          <a:ea typeface="STSong" charset="-122"/>
                          <a:cs typeface="STSong" charset="-122"/>
                        </a:rPr>
                        <a:t>大客户差旅产品</a:t>
                      </a:r>
                      <a:endParaRPr kumimoji="0" lang="en-US" altLang="zh-CN" sz="1050" u="none" strike="noStrike" cap="none" normalizeH="0" baseline="0" smtClean="0">
                        <a:ln>
                          <a:noFill/>
                        </a:ln>
                        <a:solidFill>
                          <a:srgbClr val="000000"/>
                        </a:solidFill>
                        <a:effectLst/>
                        <a:latin typeface="STSong" charset="-122"/>
                        <a:ea typeface="STSong" charset="-122"/>
                        <a:cs typeface="STSong" charset="-122"/>
                      </a:endParaRPr>
                    </a:p>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smtClean="0">
                          <a:ln>
                            <a:noFill/>
                          </a:ln>
                          <a:solidFill>
                            <a:srgbClr val="000000"/>
                          </a:solidFill>
                          <a:effectLst/>
                          <a:latin typeface="STSong" charset="-122"/>
                          <a:ea typeface="STSong" charset="-122"/>
                          <a:cs typeface="STSong" charset="-122"/>
                        </a:rPr>
                        <a:t>价值分析</a:t>
                      </a:r>
                      <a:endParaRPr kumimoji="0" lang="zh-CN" altLang="en-US" sz="1800" b="0" i="0" u="none" strike="noStrike" cap="none" normalizeH="0" baseline="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smtClean="0">
                          <a:ln>
                            <a:noFill/>
                          </a:ln>
                          <a:solidFill>
                            <a:srgbClr val="000000"/>
                          </a:solidFill>
                          <a:effectLst/>
                          <a:latin typeface="STSong" charset="-122"/>
                          <a:ea typeface="STSong" charset="-122"/>
                          <a:cs typeface="STSong" charset="-122"/>
                        </a:rPr>
                        <a:t>大客户后返</a:t>
                      </a:r>
                      <a:endParaRPr kumimoji="0" lang="en-US" altLang="zh-CN" sz="1050" u="none" strike="noStrike" cap="none" normalizeH="0" baseline="0" smtClean="0">
                        <a:ln>
                          <a:noFill/>
                        </a:ln>
                        <a:solidFill>
                          <a:srgbClr val="000000"/>
                        </a:solidFill>
                        <a:effectLst/>
                        <a:latin typeface="STSong" charset="-122"/>
                        <a:ea typeface="STSong" charset="-122"/>
                        <a:cs typeface="STSong" charset="-122"/>
                      </a:endParaRPr>
                    </a:p>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smtClean="0">
                          <a:ln>
                            <a:noFill/>
                          </a:ln>
                          <a:solidFill>
                            <a:srgbClr val="000000"/>
                          </a:solidFill>
                          <a:effectLst/>
                          <a:latin typeface="STSong" charset="-122"/>
                          <a:ea typeface="STSong" charset="-122"/>
                          <a:cs typeface="STSong" charset="-122"/>
                        </a:rPr>
                        <a:t>折让明细报表</a:t>
                      </a:r>
                      <a:endParaRPr kumimoji="0" lang="zh-CN" altLang="en-US" sz="1800" b="0" i="0" u="none" strike="noStrike" cap="none" normalizeH="0" baseline="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smtClean="0">
                          <a:ln>
                            <a:noFill/>
                          </a:ln>
                          <a:solidFill>
                            <a:srgbClr val="000000"/>
                          </a:solidFill>
                          <a:effectLst/>
                          <a:latin typeface="STSong" charset="-122"/>
                          <a:ea typeface="STSong" charset="-122"/>
                          <a:cs typeface="STSong" charset="-122"/>
                        </a:rPr>
                        <a:t>大客户流失预警分析</a:t>
                      </a:r>
                      <a:endParaRPr kumimoji="0" lang="zh-CN" altLang="en-US" sz="1800" b="0" i="0" u="none" strike="noStrike" cap="none" normalizeH="0" baseline="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smtClean="0">
                          <a:ln>
                            <a:noFill/>
                          </a:ln>
                          <a:solidFill>
                            <a:srgbClr val="000000"/>
                          </a:solidFill>
                          <a:effectLst/>
                          <a:latin typeface="STSong" charset="-122"/>
                          <a:ea typeface="STSong" charset="-122"/>
                          <a:cs typeface="STSong" charset="-122"/>
                        </a:rPr>
                        <a:t>大客户协议履行</a:t>
                      </a:r>
                      <a:endParaRPr kumimoji="0" lang="en-US" altLang="zh-CN" sz="1050" u="none" strike="noStrike" cap="none" normalizeH="0" baseline="0" smtClean="0">
                        <a:ln>
                          <a:noFill/>
                        </a:ln>
                        <a:solidFill>
                          <a:srgbClr val="000000"/>
                        </a:solidFill>
                        <a:effectLst/>
                        <a:latin typeface="STSong" charset="-122"/>
                        <a:ea typeface="STSong" charset="-122"/>
                        <a:cs typeface="STSong" charset="-122"/>
                      </a:endParaRPr>
                    </a:p>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50" u="none" strike="noStrike" cap="none" normalizeH="0" baseline="0" smtClean="0">
                          <a:ln>
                            <a:noFill/>
                          </a:ln>
                          <a:solidFill>
                            <a:srgbClr val="000000"/>
                          </a:solidFill>
                          <a:effectLst/>
                          <a:latin typeface="STSong" charset="-122"/>
                          <a:ea typeface="STSong" charset="-122"/>
                          <a:cs typeface="STSong" charset="-122"/>
                        </a:rPr>
                        <a:t>情况分析</a:t>
                      </a:r>
                      <a:endParaRPr kumimoji="0" lang="zh-CN" altLang="en-US" sz="1800" b="0" i="0" u="none" strike="noStrike" cap="none" normalizeH="0" baseline="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c>
                  <a:txBody>
                    <a:bodyPr/>
                    <a:lstStyle>
                      <a:lvl1pPr eaLnBrk="0" hangingPunct="0">
                        <a:spcBef>
                          <a:spcPct val="20000"/>
                        </a:spcBef>
                        <a:buClr>
                          <a:schemeClr val="accent1"/>
                        </a:buClr>
                        <a:defRPr sz="2000" b="1">
                          <a:solidFill>
                            <a:schemeClr val="accent2"/>
                          </a:solidFill>
                          <a:latin typeface="Verdana" pitchFamily="34" charset="0"/>
                          <a:ea typeface="华文细黑" pitchFamily="2" charset="-122"/>
                        </a:defRPr>
                      </a:lvl1pPr>
                      <a:lvl2pPr marL="742950" indent="-285750" eaLnBrk="0" hangingPunct="0">
                        <a:spcBef>
                          <a:spcPct val="20000"/>
                        </a:spcBef>
                        <a:buClr>
                          <a:schemeClr val="accent1"/>
                        </a:buClr>
                        <a:defRPr>
                          <a:solidFill>
                            <a:schemeClr val="tx1"/>
                          </a:solidFill>
                          <a:latin typeface="Verdana" pitchFamily="34" charset="0"/>
                          <a:ea typeface="华文细黑" pitchFamily="2" charset="-122"/>
                        </a:defRPr>
                      </a:lvl2pPr>
                      <a:lvl3pPr marL="1143000" indent="-228600" eaLnBrk="0" hangingPunct="0">
                        <a:spcBef>
                          <a:spcPct val="20000"/>
                        </a:spcBef>
                        <a:buClr>
                          <a:schemeClr val="accent1"/>
                        </a:buClr>
                        <a:defRPr sz="1600">
                          <a:solidFill>
                            <a:schemeClr val="tx1"/>
                          </a:solidFill>
                          <a:latin typeface="Verdana" pitchFamily="34" charset="0"/>
                          <a:ea typeface="华文细黑" pitchFamily="2" charset="-122"/>
                        </a:defRPr>
                      </a:lvl3pPr>
                      <a:lvl4pPr marL="1600200" indent="-228600" eaLnBrk="0" hangingPunct="0">
                        <a:spcBef>
                          <a:spcPct val="20000"/>
                        </a:spcBef>
                        <a:buClr>
                          <a:schemeClr val="accent1"/>
                        </a:buClr>
                        <a:defRPr sz="1400">
                          <a:solidFill>
                            <a:schemeClr val="tx1"/>
                          </a:solidFill>
                          <a:latin typeface="Verdana" pitchFamily="34" charset="0"/>
                          <a:ea typeface="华文细黑" pitchFamily="2" charset="-122"/>
                        </a:defRPr>
                      </a:lvl4pPr>
                      <a:lvl5pPr marL="2057400" indent="-228600" eaLnBrk="0" hangingPunct="0">
                        <a:spcBef>
                          <a:spcPct val="20000"/>
                        </a:spcBef>
                        <a:buClr>
                          <a:schemeClr val="accent1"/>
                        </a:buClr>
                        <a:defRPr sz="1200">
                          <a:solidFill>
                            <a:schemeClr val="tx1"/>
                          </a:solidFill>
                          <a:latin typeface="Verdana" pitchFamily="34" charset="0"/>
                          <a:ea typeface="华文细黑" pitchFamily="2" charset="-122"/>
                        </a:defRPr>
                      </a:lvl5pPr>
                      <a:lvl6pPr marL="25146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6pPr>
                      <a:lvl7pPr marL="29718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7pPr>
                      <a:lvl8pPr marL="34290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8pPr>
                      <a:lvl9pPr marL="3886200" indent="-228600" eaLnBrk="0" fontAlgn="base" hangingPunct="0">
                        <a:spcBef>
                          <a:spcPct val="20000"/>
                        </a:spcBef>
                        <a:spcAft>
                          <a:spcPct val="0"/>
                        </a:spcAft>
                        <a:buClr>
                          <a:schemeClr val="accent1"/>
                        </a:buClr>
                        <a:defRPr sz="1200">
                          <a:solidFill>
                            <a:schemeClr val="tx1"/>
                          </a:solidFill>
                          <a:latin typeface="Verdana" pitchFamily="34" charset="0"/>
                          <a:ea typeface="华文细黑"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050" b="0" i="0" u="none" strike="noStrike" cap="none" normalizeH="0" baseline="0" dirty="0" smtClean="0">
                        <a:ln>
                          <a:noFill/>
                        </a:ln>
                        <a:solidFill>
                          <a:srgbClr val="000000"/>
                        </a:solidFill>
                        <a:effectLst/>
                        <a:latin typeface="STSong" charset="-122"/>
                        <a:ea typeface="STSong" charset="-122"/>
                        <a:cs typeface="STSong" charset="-122"/>
                      </a:endParaRPr>
                    </a:p>
                  </a:txBody>
                  <a:tcPr marL="27000" marR="27000" marT="34290" marB="34290" anchor="ctr" horzOverflow="overflow">
                    <a:solidFill>
                      <a:schemeClr val="bg1">
                        <a:lumMod val="85000"/>
                      </a:schemeClr>
                    </a:solidFill>
                  </a:tcPr>
                </a:tc>
              </a:tr>
            </a:tbl>
          </a:graphicData>
        </a:graphic>
      </p:graphicFrame>
      <p:sp>
        <p:nvSpPr>
          <p:cNvPr id="4" name="Title 2"/>
          <p:cNvSpPr txBox="1">
            <a:spLocks/>
          </p:cNvSpPr>
          <p:nvPr/>
        </p:nvSpPr>
        <p:spPr>
          <a:xfrm>
            <a:off x="141513" y="135162"/>
            <a:ext cx="5328666" cy="430887"/>
          </a:xfrm>
          <a:prstGeom prst="rect">
            <a:avLst/>
          </a:prstGeom>
        </p:spPr>
        <p:txBody>
          <a:bodyPr/>
          <a:lstStyle>
            <a:lvl1pPr algn="l" defTabSz="914400" rtl="0" eaLnBrk="1" latinLnBrk="0" hangingPunct="1">
              <a:lnSpc>
                <a:spcPct val="95000"/>
              </a:lnSpc>
              <a:spcBef>
                <a:spcPct val="0"/>
              </a:spcBef>
              <a:buNone/>
              <a:defRPr sz="2400" kern="1200" baseline="0">
                <a:solidFill>
                  <a:schemeClr val="accent1"/>
                </a:solidFill>
                <a:latin typeface="+mj-lt"/>
                <a:ea typeface="+mj-ea"/>
                <a:cs typeface="+mj-cs"/>
              </a:defRPr>
            </a:lvl1pPr>
          </a:lstStyle>
          <a:p>
            <a:r>
              <a:rPr lang="zh-CN" altLang="en-US" sz="1800" smtClean="0"/>
              <a:t>分析应用价值提升</a:t>
            </a:r>
            <a:r>
              <a:rPr lang="en-US" altLang="zh-CN" sz="1800" dirty="0" smtClean="0"/>
              <a:t>—</a:t>
            </a:r>
            <a:r>
              <a:rPr lang="zh-CN" altLang="en-US" sz="1800" dirty="0"/>
              <a:t>某航空公司分析应用规划</a:t>
            </a:r>
            <a:endParaRPr lang="en-US" sz="1800" dirty="0"/>
          </a:p>
        </p:txBody>
      </p:sp>
    </p:spTree>
    <p:extLst>
      <p:ext uri="{BB962C8B-B14F-4D97-AF65-F5344CB8AC3E}">
        <p14:creationId xmlns:p14="http://schemas.microsoft.com/office/powerpoint/2010/main" val="1443801590"/>
      </p:ext>
    </p:extLst>
  </p:cSld>
  <p:clrMapOvr>
    <a:masterClrMapping/>
  </p:clrMapOvr>
  <mc:AlternateContent xmlns:mc="http://schemas.openxmlformats.org/markup-compatibility/2006" xmlns:p14="http://schemas.microsoft.com/office/powerpoint/2010/main">
    <mc:Choice Requires="p14">
      <p:transition p14:dur="0" advTm="8000"/>
    </mc:Choice>
    <mc:Fallback xmlns="">
      <p:transition advTm="8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内容占位符 4"/>
          <p:cNvSpPr txBox="1">
            <a:spLocks/>
          </p:cNvSpPr>
          <p:nvPr/>
        </p:nvSpPr>
        <p:spPr>
          <a:xfrm>
            <a:off x="349956" y="3239203"/>
            <a:ext cx="8636000" cy="133279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pPr>
            <a:r>
              <a:rPr lang="zh-CN" altLang="en-US" sz="1200" dirty="0" smtClean="0"/>
              <a:t>大数据商业价值驱动大数据应用，价值产生需要将企业的大数据能力与业务有机融合起来。大数据价值 </a:t>
            </a:r>
            <a:r>
              <a:rPr lang="en-US" altLang="zh-CN" sz="1200" dirty="0" smtClean="0"/>
              <a:t>=</a:t>
            </a:r>
            <a:r>
              <a:rPr lang="zh-CN" altLang="en-US" sz="1200" dirty="0" smtClean="0"/>
              <a:t> 大数据能力 </a:t>
            </a:r>
            <a:r>
              <a:rPr lang="en-US" altLang="zh-CN" sz="1200" dirty="0" smtClean="0"/>
              <a:t>+</a:t>
            </a:r>
            <a:r>
              <a:rPr lang="zh-CN" altLang="en-US" sz="1200" dirty="0" smtClean="0"/>
              <a:t> 业务战略</a:t>
            </a:r>
            <a:endParaRPr lang="en-US" altLang="zh-CN" sz="1200" dirty="0" smtClean="0"/>
          </a:p>
          <a:p>
            <a:pPr>
              <a:lnSpc>
                <a:spcPct val="90000"/>
              </a:lnSpc>
            </a:pPr>
            <a:r>
              <a:rPr lang="zh-CN" altLang="en-US" sz="1200" dirty="0" smtClean="0"/>
              <a:t>获得大数据能力要构建资源和管理两个体系。大数据能力 </a:t>
            </a:r>
            <a:r>
              <a:rPr lang="en-US" altLang="zh-CN" sz="1200" dirty="0" smtClean="0"/>
              <a:t>= </a:t>
            </a:r>
            <a:r>
              <a:rPr lang="zh-CN" altLang="en-US" sz="1200" dirty="0" smtClean="0"/>
              <a:t>大数据系统资源构架 </a:t>
            </a:r>
            <a:r>
              <a:rPr lang="en-US" altLang="zh-CN" sz="1200" dirty="0" smtClean="0"/>
              <a:t>+</a:t>
            </a:r>
            <a:r>
              <a:rPr lang="zh-CN" altLang="en-US" sz="1200" dirty="0" smtClean="0"/>
              <a:t> 过程管理</a:t>
            </a:r>
            <a:endParaRPr lang="en-US" altLang="zh-CN" sz="1200" dirty="0" smtClean="0"/>
          </a:p>
          <a:p>
            <a:pPr>
              <a:lnSpc>
                <a:spcPct val="90000"/>
              </a:lnSpc>
            </a:pPr>
            <a:r>
              <a:rPr lang="zh-CN" altLang="en-US" sz="1200" dirty="0" smtClean="0"/>
              <a:t>过程管理更多体现在技术与数据治理方面，包括策略制定、人员组织、设计部署以及运维过程、成本控制、风险管理等</a:t>
            </a:r>
            <a:endParaRPr lang="en-US" altLang="zh-CN" sz="1200" dirty="0" smtClean="0"/>
          </a:p>
          <a:p>
            <a:pPr>
              <a:lnSpc>
                <a:spcPct val="90000"/>
              </a:lnSpc>
            </a:pPr>
            <a:r>
              <a:rPr lang="zh-CN" altLang="en-US" sz="1200" dirty="0" smtClean="0"/>
              <a:t>大数据系统资源构架包括了业务架构、应用架构、信息架构、技术架构所含涉的资源和系统</a:t>
            </a:r>
            <a:endParaRPr lang="en-US" altLang="zh-CN" sz="1200" dirty="0" smtClean="0"/>
          </a:p>
          <a:p>
            <a:pPr>
              <a:lnSpc>
                <a:spcPct val="90000"/>
              </a:lnSpc>
            </a:pPr>
            <a:r>
              <a:rPr lang="zh-CN" altLang="en-US" sz="1200" b="1" dirty="0" smtClean="0">
                <a:solidFill>
                  <a:srgbClr val="231F20"/>
                </a:solidFill>
              </a:rPr>
              <a:t>构成企业大数据能力的要素，我们通常称为</a:t>
            </a:r>
            <a:r>
              <a:rPr lang="en-US" altLang="zh-CN" sz="1200" b="1" dirty="0" smtClean="0">
                <a:solidFill>
                  <a:srgbClr val="231F20"/>
                </a:solidFill>
              </a:rPr>
              <a:t>BAISE</a:t>
            </a:r>
            <a:r>
              <a:rPr lang="zh-CN" altLang="en-US" sz="1200" b="1" dirty="0" smtClean="0">
                <a:solidFill>
                  <a:srgbClr val="231F20"/>
                </a:solidFill>
              </a:rPr>
              <a:t>：</a:t>
            </a:r>
            <a:r>
              <a:rPr lang="en-US" altLang="zh-CN" sz="1200" b="1" dirty="0" smtClean="0">
                <a:solidFill>
                  <a:srgbClr val="231F20"/>
                </a:solidFill>
              </a:rPr>
              <a:t>B</a:t>
            </a:r>
            <a:r>
              <a:rPr lang="en-US" altLang="zh-CN" sz="1200" dirty="0" smtClean="0">
                <a:solidFill>
                  <a:srgbClr val="231F20"/>
                </a:solidFill>
              </a:rPr>
              <a:t>usiness</a:t>
            </a:r>
            <a:r>
              <a:rPr lang="zh-CN" altLang="en-US" sz="1200" dirty="0" smtClean="0">
                <a:solidFill>
                  <a:srgbClr val="231F20"/>
                </a:solidFill>
              </a:rPr>
              <a:t>、</a:t>
            </a:r>
            <a:r>
              <a:rPr lang="en-US" altLang="zh-CN" sz="1200" b="1" dirty="0" smtClean="0">
                <a:solidFill>
                  <a:srgbClr val="231F20"/>
                </a:solidFill>
              </a:rPr>
              <a:t>A</a:t>
            </a:r>
            <a:r>
              <a:rPr lang="en-US" altLang="zh-CN" sz="1200" dirty="0" smtClean="0">
                <a:solidFill>
                  <a:srgbClr val="231F20"/>
                </a:solidFill>
              </a:rPr>
              <a:t>pplication</a:t>
            </a:r>
            <a:r>
              <a:rPr lang="zh-CN" altLang="en-US" sz="1200" dirty="0" smtClean="0">
                <a:solidFill>
                  <a:srgbClr val="231F20"/>
                </a:solidFill>
              </a:rPr>
              <a:t>、</a:t>
            </a:r>
            <a:r>
              <a:rPr lang="en-US" altLang="zh-CN" sz="1200" b="1" dirty="0" smtClean="0">
                <a:solidFill>
                  <a:srgbClr val="231F20"/>
                </a:solidFill>
              </a:rPr>
              <a:t>I</a:t>
            </a:r>
            <a:r>
              <a:rPr lang="en-US" altLang="zh-CN" sz="1200" dirty="0" smtClean="0">
                <a:solidFill>
                  <a:srgbClr val="231F20"/>
                </a:solidFill>
              </a:rPr>
              <a:t>nformation</a:t>
            </a:r>
            <a:r>
              <a:rPr lang="zh-CN" altLang="en-US" sz="1200" dirty="0" smtClean="0">
                <a:solidFill>
                  <a:srgbClr val="231F20"/>
                </a:solidFill>
              </a:rPr>
              <a:t>、</a:t>
            </a:r>
            <a:r>
              <a:rPr lang="en-US" altLang="zh-CN" sz="1200" b="1" dirty="0" smtClean="0">
                <a:solidFill>
                  <a:srgbClr val="231F20"/>
                </a:solidFill>
              </a:rPr>
              <a:t>S</a:t>
            </a:r>
            <a:r>
              <a:rPr lang="en-US" altLang="zh-CN" sz="1200" dirty="0" smtClean="0">
                <a:solidFill>
                  <a:srgbClr val="231F20"/>
                </a:solidFill>
              </a:rPr>
              <a:t>ystem</a:t>
            </a:r>
            <a:r>
              <a:rPr lang="zh-CN" altLang="en-US" sz="1200" dirty="0" smtClean="0">
                <a:solidFill>
                  <a:srgbClr val="231F20"/>
                </a:solidFill>
              </a:rPr>
              <a:t>、</a:t>
            </a:r>
            <a:r>
              <a:rPr lang="en-US" altLang="zh-CN" sz="1200" b="1" dirty="0" smtClean="0">
                <a:solidFill>
                  <a:srgbClr val="231F20"/>
                </a:solidFill>
              </a:rPr>
              <a:t>E</a:t>
            </a:r>
            <a:r>
              <a:rPr lang="en-US" altLang="zh-CN" sz="1200" dirty="0" smtClean="0">
                <a:solidFill>
                  <a:srgbClr val="231F20"/>
                </a:solidFill>
              </a:rPr>
              <a:t>nablement</a:t>
            </a:r>
            <a:endParaRPr lang="zh-CN" altLang="en-US" sz="1200" dirty="0" smtClean="0">
              <a:solidFill>
                <a:srgbClr val="231F20"/>
              </a:solidFill>
            </a:endParaRPr>
          </a:p>
          <a:p>
            <a:pPr>
              <a:lnSpc>
                <a:spcPct val="90000"/>
              </a:lnSpc>
            </a:pPr>
            <a:endParaRPr lang="zh-CN" altLang="en-US" sz="1050" dirty="0"/>
          </a:p>
        </p:txBody>
      </p:sp>
      <p:sp>
        <p:nvSpPr>
          <p:cNvPr id="81" name="Rectangle 2"/>
          <p:cNvSpPr txBox="1">
            <a:spLocks noChangeArrowheads="1"/>
          </p:cNvSpPr>
          <p:nvPr/>
        </p:nvSpPr>
        <p:spPr>
          <a:xfrm>
            <a:off x="152399" y="235357"/>
            <a:ext cx="6292761" cy="62469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en-US" sz="2800" smtClean="0"/>
              <a:t>企业大数据战略与价值链</a:t>
            </a:r>
            <a:endParaRPr lang="en-GB" altLang="zh-CN" sz="2800" dirty="0"/>
          </a:p>
        </p:txBody>
      </p:sp>
      <p:grpSp>
        <p:nvGrpSpPr>
          <p:cNvPr id="82" name="组合 1"/>
          <p:cNvGrpSpPr/>
          <p:nvPr/>
        </p:nvGrpSpPr>
        <p:grpSpPr>
          <a:xfrm>
            <a:off x="835378" y="1095926"/>
            <a:ext cx="7744178" cy="1969223"/>
            <a:chOff x="2530710" y="1058117"/>
            <a:chExt cx="5417089" cy="1835393"/>
          </a:xfrm>
        </p:grpSpPr>
        <p:grpSp>
          <p:nvGrpSpPr>
            <p:cNvPr id="83" name="Group 32"/>
            <p:cNvGrpSpPr>
              <a:grpSpLocks/>
            </p:cNvGrpSpPr>
            <p:nvPr/>
          </p:nvGrpSpPr>
          <p:grpSpPr bwMode="auto">
            <a:xfrm>
              <a:off x="2530710" y="1058117"/>
              <a:ext cx="5417089" cy="1835393"/>
              <a:chOff x="1230" y="1208"/>
              <a:chExt cx="4215" cy="2227"/>
            </a:xfrm>
          </p:grpSpPr>
          <p:sp>
            <p:nvSpPr>
              <p:cNvPr id="89" name="AutoShape 33"/>
              <p:cNvSpPr>
                <a:spLocks noChangeArrowheads="1"/>
              </p:cNvSpPr>
              <p:nvPr/>
            </p:nvSpPr>
            <p:spPr bwMode="auto">
              <a:xfrm>
                <a:off x="1230" y="1216"/>
                <a:ext cx="4215" cy="2219"/>
              </a:xfrm>
              <a:prstGeom prst="roundRect">
                <a:avLst>
                  <a:gd name="adj" fmla="val 3938"/>
                </a:avLst>
              </a:prstGeom>
              <a:solidFill>
                <a:schemeClr val="accent2"/>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sz="1200"/>
              </a:p>
            </p:txBody>
          </p:sp>
          <p:sp>
            <p:nvSpPr>
              <p:cNvPr id="90" name="AutoShape 34"/>
              <p:cNvSpPr>
                <a:spLocks noChangeArrowheads="1"/>
              </p:cNvSpPr>
              <p:nvPr/>
            </p:nvSpPr>
            <p:spPr bwMode="auto">
              <a:xfrm>
                <a:off x="1310" y="1566"/>
                <a:ext cx="2981" cy="1752"/>
              </a:xfrm>
              <a:prstGeom prst="homePlate">
                <a:avLst>
                  <a:gd name="adj" fmla="val 27619"/>
                </a:avLst>
              </a:prstGeom>
              <a:solidFill>
                <a:srgbClr val="00B05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sz="1200"/>
              </a:p>
            </p:txBody>
          </p:sp>
          <p:sp>
            <p:nvSpPr>
              <p:cNvPr id="91" name="AutoShape 35"/>
              <p:cNvSpPr>
                <a:spLocks noChangeArrowheads="1"/>
              </p:cNvSpPr>
              <p:nvPr/>
            </p:nvSpPr>
            <p:spPr bwMode="auto">
              <a:xfrm>
                <a:off x="1390" y="1858"/>
                <a:ext cx="1984" cy="1369"/>
              </a:xfrm>
              <a:prstGeom prst="chevron">
                <a:avLst>
                  <a:gd name="adj" fmla="val 30497"/>
                </a:avLst>
              </a:prstGeom>
              <a:solidFill>
                <a:srgbClr val="56A4BC"/>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sz="1200"/>
              </a:p>
            </p:txBody>
          </p:sp>
          <p:sp>
            <p:nvSpPr>
              <p:cNvPr id="92" name="Text Box 43"/>
              <p:cNvSpPr txBox="1">
                <a:spLocks noChangeArrowheads="1"/>
              </p:cNvSpPr>
              <p:nvPr/>
            </p:nvSpPr>
            <p:spPr bwMode="auto">
              <a:xfrm>
                <a:off x="2015" y="1885"/>
                <a:ext cx="603" cy="313"/>
              </a:xfrm>
              <a:prstGeom prst="rect">
                <a:avLst/>
              </a:prstGeom>
              <a:noFill/>
              <a:ln>
                <a:noFill/>
              </a:ln>
              <a:effectLst/>
              <a:extLst>
                <a:ext uri="{909E8E84-426E-40DD-AFC4-6F175D3DCCD1}">
                  <a14:hiddenFill xmlns:a14="http://schemas.microsoft.com/office/drawing/2010/main">
                    <a:solidFill>
                      <a:srgbClr val="F0C58C"/>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p>
                <a:r>
                  <a:rPr lang="zh-CN" altLang="en-US" sz="1200" b="1" dirty="0">
                    <a:solidFill>
                      <a:srgbClr val="FFFFFF"/>
                    </a:solidFill>
                    <a:effectLst>
                      <a:outerShdw blurRad="38100" dist="38100" dir="2700000" algn="tl">
                        <a:srgbClr val="C0C0C0"/>
                      </a:outerShdw>
                    </a:effectLst>
                    <a:ea typeface="宋体" charset="-122"/>
                  </a:rPr>
                  <a:t>系统资源构架</a:t>
                </a:r>
              </a:p>
            </p:txBody>
          </p:sp>
          <p:sp>
            <p:nvSpPr>
              <p:cNvPr id="93" name="AutoShape 44"/>
              <p:cNvSpPr>
                <a:spLocks noChangeArrowheads="1"/>
              </p:cNvSpPr>
              <p:nvPr/>
            </p:nvSpPr>
            <p:spPr bwMode="auto">
              <a:xfrm>
                <a:off x="3188" y="1858"/>
                <a:ext cx="1004" cy="1369"/>
              </a:xfrm>
              <a:prstGeom prst="chevron">
                <a:avLst>
                  <a:gd name="adj" fmla="val 30460"/>
                </a:avLst>
              </a:prstGeom>
              <a:solidFill>
                <a:srgbClr val="56A4BC"/>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sz="1200"/>
              </a:p>
            </p:txBody>
          </p:sp>
          <p:grpSp>
            <p:nvGrpSpPr>
              <p:cNvPr id="94" name="Group 46"/>
              <p:cNvGrpSpPr>
                <a:grpSpLocks/>
              </p:cNvGrpSpPr>
              <p:nvPr/>
            </p:nvGrpSpPr>
            <p:grpSpPr bwMode="auto">
              <a:xfrm>
                <a:off x="3449" y="2335"/>
                <a:ext cx="446" cy="558"/>
                <a:chOff x="5008" y="512"/>
                <a:chExt cx="1331" cy="2286"/>
              </a:xfrm>
            </p:grpSpPr>
            <p:sp>
              <p:nvSpPr>
                <p:cNvPr id="100" name="Gear"/>
                <p:cNvSpPr>
                  <a:spLocks noEditPoints="1" noChangeArrowheads="1"/>
                </p:cNvSpPr>
                <p:nvPr/>
              </p:nvSpPr>
              <p:spPr bwMode="auto">
                <a:xfrm>
                  <a:off x="5697" y="512"/>
                  <a:ext cx="642"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sz="1200"/>
                </a:p>
              </p:txBody>
            </p:sp>
            <p:sp>
              <p:nvSpPr>
                <p:cNvPr id="101" name="AutoShape 48"/>
                <p:cNvSpPr>
                  <a:spLocks noEditPoints="1" noChangeArrowheads="1"/>
                </p:cNvSpPr>
                <p:nvPr/>
              </p:nvSpPr>
              <p:spPr bwMode="auto">
                <a:xfrm>
                  <a:off x="5008" y="944"/>
                  <a:ext cx="768"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sz="1200"/>
                </a:p>
              </p:txBody>
            </p:sp>
            <p:sp>
              <p:nvSpPr>
                <p:cNvPr id="102" name="AutoShape 49"/>
                <p:cNvSpPr>
                  <a:spLocks noEditPoints="1" noChangeArrowheads="1"/>
                </p:cNvSpPr>
                <p:nvPr/>
              </p:nvSpPr>
              <p:spPr bwMode="auto">
                <a:xfrm>
                  <a:off x="5468" y="1406"/>
                  <a:ext cx="854"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sz="1200"/>
                </a:p>
              </p:txBody>
            </p:sp>
          </p:grpSp>
          <p:sp>
            <p:nvSpPr>
              <p:cNvPr id="95" name="Text Box 50"/>
              <p:cNvSpPr txBox="1">
                <a:spLocks noChangeArrowheads="1"/>
              </p:cNvSpPr>
              <p:nvPr/>
            </p:nvSpPr>
            <p:spPr bwMode="auto">
              <a:xfrm>
                <a:off x="3352" y="1907"/>
                <a:ext cx="436" cy="313"/>
              </a:xfrm>
              <a:prstGeom prst="rect">
                <a:avLst/>
              </a:prstGeom>
              <a:noFill/>
              <a:ln>
                <a:noFill/>
              </a:ln>
              <a:effectLst/>
              <a:extLst>
                <a:ext uri="{909E8E84-426E-40DD-AFC4-6F175D3DCCD1}">
                  <a14:hiddenFill xmlns:a14="http://schemas.microsoft.com/office/drawing/2010/main">
                    <a:solidFill>
                      <a:srgbClr val="F0C58C"/>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p>
                <a:r>
                  <a:rPr lang="zh-CN" altLang="en-US" sz="1200" b="1" dirty="0">
                    <a:solidFill>
                      <a:srgbClr val="FFFFFF"/>
                    </a:solidFill>
                    <a:effectLst>
                      <a:outerShdw blurRad="38100" dist="38100" dir="2700000" algn="tl">
                        <a:srgbClr val="C0C0C0"/>
                      </a:outerShdw>
                    </a:effectLst>
                    <a:ea typeface="宋体" charset="-122"/>
                  </a:rPr>
                  <a:t>过程管理</a:t>
                </a:r>
              </a:p>
            </p:txBody>
          </p:sp>
          <p:sp>
            <p:nvSpPr>
              <p:cNvPr id="96" name="AutoShape 51"/>
              <p:cNvSpPr>
                <a:spLocks noChangeArrowheads="1"/>
              </p:cNvSpPr>
              <p:nvPr/>
            </p:nvSpPr>
            <p:spPr bwMode="auto">
              <a:xfrm>
                <a:off x="4051" y="1552"/>
                <a:ext cx="1301" cy="1766"/>
              </a:xfrm>
              <a:prstGeom prst="chevron">
                <a:avLst>
                  <a:gd name="adj" fmla="val 27562"/>
                </a:avLst>
              </a:prstGeom>
              <a:solidFill>
                <a:schemeClr val="accent1"/>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zh-CN" altLang="en-US" sz="1200"/>
              </a:p>
            </p:txBody>
          </p:sp>
          <p:sp>
            <p:nvSpPr>
              <p:cNvPr id="97" name="Text Box 53"/>
              <p:cNvSpPr txBox="1">
                <a:spLocks noChangeArrowheads="1"/>
              </p:cNvSpPr>
              <p:nvPr/>
            </p:nvSpPr>
            <p:spPr bwMode="auto">
              <a:xfrm>
                <a:off x="4349" y="1589"/>
                <a:ext cx="436" cy="313"/>
              </a:xfrm>
              <a:prstGeom prst="rect">
                <a:avLst/>
              </a:prstGeom>
              <a:noFill/>
              <a:ln>
                <a:noFill/>
              </a:ln>
              <a:effectLst/>
              <a:extLst>
                <a:ext uri="{909E8E84-426E-40DD-AFC4-6F175D3DCCD1}">
                  <a14:hiddenFill xmlns:a14="http://schemas.microsoft.com/office/drawing/2010/main">
                    <a:solidFill>
                      <a:srgbClr val="F0C58C"/>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p>
                <a:r>
                  <a:rPr lang="zh-CN" altLang="en-US" sz="1200" b="1" dirty="0">
                    <a:solidFill>
                      <a:srgbClr val="FFFFFF"/>
                    </a:solidFill>
                    <a:effectLst>
                      <a:outerShdw blurRad="38100" dist="38100" dir="2700000" algn="tl">
                        <a:srgbClr val="C0C0C0"/>
                      </a:outerShdw>
                    </a:effectLst>
                    <a:ea typeface="宋体" charset="-122"/>
                  </a:rPr>
                  <a:t>商业价值</a:t>
                </a:r>
              </a:p>
            </p:txBody>
          </p:sp>
          <p:sp>
            <p:nvSpPr>
              <p:cNvPr id="98" name="Text Box 54"/>
              <p:cNvSpPr txBox="1">
                <a:spLocks noChangeArrowheads="1"/>
              </p:cNvSpPr>
              <p:nvPr/>
            </p:nvSpPr>
            <p:spPr bwMode="auto">
              <a:xfrm>
                <a:off x="3024" y="1208"/>
                <a:ext cx="663" cy="383"/>
              </a:xfrm>
              <a:prstGeom prst="rect">
                <a:avLst/>
              </a:prstGeom>
              <a:noFill/>
              <a:ln>
                <a:noFill/>
              </a:ln>
              <a:effectLst/>
              <a:extLst>
                <a:ext uri="{909E8E84-426E-40DD-AFC4-6F175D3DCCD1}">
                  <a14:hiddenFill xmlns:a14="http://schemas.microsoft.com/office/drawing/2010/main">
                    <a:solidFill>
                      <a:srgbClr val="F0C58C"/>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p>
                <a:r>
                  <a:rPr lang="zh-CN" altLang="en-US" sz="1600" b="1" dirty="0">
                    <a:solidFill>
                      <a:srgbClr val="FFFFFF"/>
                    </a:solidFill>
                    <a:effectLst>
                      <a:outerShdw blurRad="38100" dist="38100" dir="2700000" algn="tl">
                        <a:srgbClr val="C0C0C0"/>
                      </a:outerShdw>
                    </a:effectLst>
                    <a:ea typeface="宋体" charset="-122"/>
                  </a:rPr>
                  <a:t>大数据战略</a:t>
                </a:r>
              </a:p>
            </p:txBody>
          </p:sp>
          <p:sp>
            <p:nvSpPr>
              <p:cNvPr id="99" name="Text Box 55"/>
              <p:cNvSpPr txBox="1">
                <a:spLocks noChangeArrowheads="1"/>
              </p:cNvSpPr>
              <p:nvPr/>
            </p:nvSpPr>
            <p:spPr bwMode="auto">
              <a:xfrm>
                <a:off x="2343" y="1557"/>
                <a:ext cx="1201" cy="313"/>
              </a:xfrm>
              <a:prstGeom prst="rect">
                <a:avLst/>
              </a:prstGeom>
              <a:noFill/>
              <a:ln>
                <a:noFill/>
              </a:ln>
              <a:effectLst/>
              <a:extLst>
                <a:ext uri="{909E8E84-426E-40DD-AFC4-6F175D3DCCD1}">
                  <a14:hiddenFill xmlns:a14="http://schemas.microsoft.com/office/drawing/2010/main">
                    <a:solidFill>
                      <a:srgbClr val="F0C58C"/>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square">
                <a:spAutoFit/>
              </a:bodyPr>
              <a:lstStyle/>
              <a:p>
                <a:r>
                  <a:rPr lang="zh-CN" altLang="en-US" sz="1200" b="1" dirty="0">
                    <a:solidFill>
                      <a:srgbClr val="FFFFFF"/>
                    </a:solidFill>
                    <a:effectLst>
                      <a:outerShdw blurRad="38100" dist="38100" dir="2700000" algn="tl">
                        <a:srgbClr val="C0C0C0"/>
                      </a:outerShdw>
                    </a:effectLst>
                    <a:ea typeface="宋体" charset="-122"/>
                  </a:rPr>
                  <a:t>大数据能力</a:t>
                </a:r>
              </a:p>
            </p:txBody>
          </p:sp>
        </p:grpSp>
        <p:pic>
          <p:nvPicPr>
            <p:cNvPr id="84" name="Picture 5"/>
            <p:cNvPicPr>
              <a:picLocks noChangeAspect="1"/>
            </p:cNvPicPr>
            <p:nvPr/>
          </p:nvPicPr>
          <p:blipFill>
            <a:blip r:embed="rId2"/>
            <a:stretch>
              <a:fillRect/>
            </a:stretch>
          </p:blipFill>
          <p:spPr>
            <a:xfrm>
              <a:off x="6612210" y="1688287"/>
              <a:ext cx="857536" cy="874608"/>
            </a:xfrm>
            <a:prstGeom prst="rect">
              <a:avLst/>
            </a:prstGeom>
            <a:ln w="38100" cmpd="sng">
              <a:solidFill>
                <a:schemeClr val="accent6"/>
              </a:solidFill>
            </a:ln>
            <a:effectLst/>
            <a:scene3d>
              <a:camera prst="orthographicFront"/>
              <a:lightRig rig="threePt" dir="t"/>
            </a:scene3d>
            <a:sp3d>
              <a:bevelT/>
            </a:sp3d>
          </p:spPr>
        </p:pic>
        <p:sp>
          <p:nvSpPr>
            <p:cNvPr id="85" name="矩形 84"/>
            <p:cNvSpPr/>
            <p:nvPr/>
          </p:nvSpPr>
          <p:spPr>
            <a:xfrm>
              <a:off x="3174715" y="1921351"/>
              <a:ext cx="818386" cy="3232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b="1" dirty="0"/>
                <a:t>业务架构</a:t>
              </a:r>
            </a:p>
          </p:txBody>
        </p:sp>
        <p:sp>
          <p:nvSpPr>
            <p:cNvPr id="86" name="矩形 85"/>
            <p:cNvSpPr/>
            <p:nvPr/>
          </p:nvSpPr>
          <p:spPr>
            <a:xfrm>
              <a:off x="4074709" y="1919239"/>
              <a:ext cx="818386" cy="3232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b="1" dirty="0"/>
                <a:t>应用架构</a:t>
              </a:r>
            </a:p>
          </p:txBody>
        </p:sp>
        <p:sp>
          <p:nvSpPr>
            <p:cNvPr id="87" name="矩形 86"/>
            <p:cNvSpPr/>
            <p:nvPr/>
          </p:nvSpPr>
          <p:spPr>
            <a:xfrm>
              <a:off x="3167265" y="2316723"/>
              <a:ext cx="818386" cy="3232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b="1" dirty="0"/>
                <a:t>信息架构</a:t>
              </a:r>
            </a:p>
          </p:txBody>
        </p:sp>
        <p:sp>
          <p:nvSpPr>
            <p:cNvPr id="88" name="矩形 87"/>
            <p:cNvSpPr/>
            <p:nvPr/>
          </p:nvSpPr>
          <p:spPr>
            <a:xfrm>
              <a:off x="4067259" y="2314611"/>
              <a:ext cx="818386" cy="3232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b="1" dirty="0"/>
                <a:t>技术架构</a:t>
              </a:r>
            </a:p>
          </p:txBody>
        </p:sp>
      </p:grpSp>
    </p:spTree>
    <p:extLst>
      <p:ext uri="{BB962C8B-B14F-4D97-AF65-F5344CB8AC3E}">
        <p14:creationId xmlns:p14="http://schemas.microsoft.com/office/powerpoint/2010/main" val="90228260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a:spLocks/>
          </p:cNvSpPr>
          <p:nvPr/>
        </p:nvSpPr>
        <p:spPr>
          <a:xfrm>
            <a:off x="138046" y="129360"/>
            <a:ext cx="7620000" cy="816074"/>
          </a:xfrm>
          <a:prstGeom prst="rect">
            <a:avLst/>
          </a:prstGeom>
        </p:spPr>
        <p:txBody>
          <a:bodyPr anchor="ctr"/>
          <a:lstStyle>
            <a:lvl1pPr algn="ctr" defTabSz="457200" rtl="0" eaLnBrk="1" latinLnBrk="0" hangingPunct="1">
              <a:spcBef>
                <a:spcPct val="0"/>
              </a:spcBef>
              <a:buNone/>
              <a:defRPr sz="4400" kern="1200">
                <a:solidFill>
                  <a:schemeClr val="tx1"/>
                </a:solidFill>
                <a:latin typeface="+mj-lt"/>
                <a:ea typeface="+mj-ea"/>
                <a:cs typeface="+mj-cs"/>
              </a:defRPr>
            </a:lvl1pPr>
          </a:lstStyle>
          <a:p>
            <a:pPr marL="114300" lvl="1" defTabSz="914400">
              <a:buClr>
                <a:schemeClr val="accent1"/>
              </a:buClr>
            </a:pPr>
            <a:r>
              <a:rPr lang="zh-CN" altLang="en-US" sz="2400" kern="1200" dirty="0" smtClean="0">
                <a:solidFill>
                  <a:schemeClr val="accent1"/>
                </a:solidFill>
                <a:latin typeface="微软雅黑"/>
                <a:ea typeface="微软雅黑"/>
                <a:cs typeface="微软雅黑"/>
              </a:rPr>
              <a:t>大数据为化工仓储行业带来的价值</a:t>
            </a:r>
            <a:endParaRPr lang="zh-CN" altLang="en-US" sz="2400" kern="1200" dirty="0">
              <a:solidFill>
                <a:schemeClr val="accent1"/>
              </a:solidFill>
              <a:latin typeface="微软雅黑"/>
              <a:ea typeface="微软雅黑"/>
              <a:cs typeface="微软雅黑"/>
            </a:endParaRPr>
          </a:p>
        </p:txBody>
      </p:sp>
      <p:sp>
        <p:nvSpPr>
          <p:cNvPr id="3" name="AutoShape 13"/>
          <p:cNvSpPr>
            <a:spLocks noChangeArrowheads="1"/>
          </p:cNvSpPr>
          <p:nvPr/>
        </p:nvSpPr>
        <p:spPr bwMode="gray">
          <a:xfrm>
            <a:off x="4197436" y="2143802"/>
            <a:ext cx="4675102" cy="953462"/>
          </a:xfrm>
          <a:prstGeom prst="roundRect">
            <a:avLst>
              <a:gd name="adj" fmla="val 16667"/>
            </a:avLst>
          </a:prstGeom>
          <a:gradFill rotWithShape="1">
            <a:gsLst>
              <a:gs pos="0">
                <a:srgbClr val="DDDDDD"/>
              </a:gs>
              <a:gs pos="50000">
                <a:srgbClr val="DDDDDD">
                  <a:gamma/>
                  <a:tint val="38039"/>
                  <a:invGamma/>
                </a:srgbClr>
              </a:gs>
              <a:gs pos="100000">
                <a:srgbClr val="DDDDDD"/>
              </a:gs>
            </a:gsLst>
            <a:lin ang="2700000" scaled="1"/>
          </a:gradFill>
          <a:ln w="15875">
            <a:solidFill>
              <a:srgbClr val="B2B2B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3C3C3B"/>
              </a:solidFill>
              <a:latin typeface="微软雅黑" pitchFamily="34" charset="-122"/>
              <a:ea typeface="微软雅黑" pitchFamily="34" charset="-122"/>
            </a:endParaRPr>
          </a:p>
        </p:txBody>
      </p:sp>
      <p:sp>
        <p:nvSpPr>
          <p:cNvPr id="4" name="AutoShape 14"/>
          <p:cNvSpPr>
            <a:spLocks noChangeArrowheads="1"/>
          </p:cNvSpPr>
          <p:nvPr/>
        </p:nvSpPr>
        <p:spPr bwMode="gray">
          <a:xfrm>
            <a:off x="4153908" y="1050598"/>
            <a:ext cx="4718630" cy="1031292"/>
          </a:xfrm>
          <a:prstGeom prst="roundRect">
            <a:avLst>
              <a:gd name="adj" fmla="val 16667"/>
            </a:avLst>
          </a:prstGeom>
          <a:gradFill rotWithShape="1">
            <a:gsLst>
              <a:gs pos="0">
                <a:srgbClr val="DDDDDD"/>
              </a:gs>
              <a:gs pos="50000">
                <a:srgbClr val="DDDDDD">
                  <a:gamma/>
                  <a:tint val="38039"/>
                  <a:invGamma/>
                </a:srgbClr>
              </a:gs>
              <a:gs pos="100000">
                <a:srgbClr val="DDDDDD"/>
              </a:gs>
            </a:gsLst>
            <a:lin ang="2700000" scaled="1"/>
          </a:gradFill>
          <a:ln w="15875">
            <a:solidFill>
              <a:srgbClr val="B2B2B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3C3C3B"/>
              </a:solidFill>
              <a:latin typeface="微软雅黑" pitchFamily="34" charset="-122"/>
              <a:ea typeface="微软雅黑" pitchFamily="34" charset="-122"/>
            </a:endParaRPr>
          </a:p>
        </p:txBody>
      </p:sp>
      <p:sp>
        <p:nvSpPr>
          <p:cNvPr id="5" name="AutoShape 20"/>
          <p:cNvSpPr>
            <a:spLocks noChangeArrowheads="1"/>
          </p:cNvSpPr>
          <p:nvPr/>
        </p:nvSpPr>
        <p:spPr bwMode="gray">
          <a:xfrm rot="5400000">
            <a:off x="3746453" y="1257334"/>
            <a:ext cx="522170" cy="532536"/>
          </a:xfrm>
          <a:prstGeom prst="diamond">
            <a:avLst/>
          </a:prstGeom>
          <a:solidFill>
            <a:srgbClr val="F0F6CE"/>
          </a:solidFill>
          <a:ln w="19050">
            <a:solidFill>
              <a:srgbClr val="F8F8F8"/>
            </a:solidFill>
            <a:miter lim="800000"/>
            <a:headEnd/>
            <a:tailEnd/>
          </a:ln>
          <a:effectLst>
            <a:outerShdw sy="50000" rotWithShape="0">
              <a:srgbClr val="000000">
                <a:alpha val="50000"/>
              </a:srgbClr>
            </a:outerShdw>
          </a:effectLst>
        </p:spPr>
        <p:txBody>
          <a:bodyPr wrap="none" anchor="ctr"/>
          <a:lstStyle/>
          <a:p>
            <a:endParaRPr lang="en-US">
              <a:solidFill>
                <a:srgbClr val="3C3C3B"/>
              </a:solidFill>
              <a:latin typeface="微软雅黑" pitchFamily="34" charset="-122"/>
              <a:ea typeface="微软雅黑" pitchFamily="34" charset="-122"/>
            </a:endParaRPr>
          </a:p>
        </p:txBody>
      </p:sp>
      <p:sp>
        <p:nvSpPr>
          <p:cNvPr id="6" name="AutoShape 21"/>
          <p:cNvSpPr>
            <a:spLocks noChangeArrowheads="1"/>
          </p:cNvSpPr>
          <p:nvPr/>
        </p:nvSpPr>
        <p:spPr bwMode="gray">
          <a:xfrm rot="5400000">
            <a:off x="3818461" y="2350538"/>
            <a:ext cx="522170" cy="532536"/>
          </a:xfrm>
          <a:prstGeom prst="diamond">
            <a:avLst/>
          </a:prstGeom>
          <a:solidFill>
            <a:srgbClr val="FCD5D0"/>
          </a:solidFill>
          <a:ln w="19050">
            <a:solidFill>
              <a:srgbClr val="F8F8F8"/>
            </a:solidFill>
            <a:miter lim="800000"/>
            <a:headEnd/>
            <a:tailEnd/>
          </a:ln>
          <a:effectLst>
            <a:outerShdw sy="50000" rotWithShape="0">
              <a:srgbClr val="000000">
                <a:alpha val="50000"/>
              </a:srgbClr>
            </a:outerShdw>
          </a:effectLst>
        </p:spPr>
        <p:txBody>
          <a:bodyPr wrap="none" anchor="ctr"/>
          <a:lstStyle/>
          <a:p>
            <a:endParaRPr lang="en-US">
              <a:solidFill>
                <a:srgbClr val="3C3C3B"/>
              </a:solidFill>
              <a:latin typeface="微软雅黑" pitchFamily="34" charset="-122"/>
              <a:ea typeface="微软雅黑" pitchFamily="34" charset="-122"/>
            </a:endParaRPr>
          </a:p>
        </p:txBody>
      </p:sp>
      <p:sp>
        <p:nvSpPr>
          <p:cNvPr id="7" name="AutoShape 22"/>
          <p:cNvSpPr>
            <a:spLocks noChangeArrowheads="1"/>
          </p:cNvSpPr>
          <p:nvPr/>
        </p:nvSpPr>
        <p:spPr bwMode="gray">
          <a:xfrm>
            <a:off x="4197436" y="4043302"/>
            <a:ext cx="4675102" cy="943035"/>
          </a:xfrm>
          <a:prstGeom prst="roundRect">
            <a:avLst>
              <a:gd name="adj" fmla="val 16667"/>
            </a:avLst>
          </a:prstGeom>
          <a:gradFill rotWithShape="1">
            <a:gsLst>
              <a:gs pos="0">
                <a:srgbClr val="DDDDDD"/>
              </a:gs>
              <a:gs pos="50000">
                <a:srgbClr val="DDDDDD">
                  <a:gamma/>
                  <a:tint val="38039"/>
                  <a:invGamma/>
                </a:srgbClr>
              </a:gs>
              <a:gs pos="100000">
                <a:srgbClr val="DDDDDD"/>
              </a:gs>
            </a:gsLst>
            <a:lin ang="2700000" scaled="1"/>
          </a:gradFill>
          <a:ln w="15875">
            <a:solidFill>
              <a:srgbClr val="B2B2B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3C3C3B"/>
              </a:solidFill>
              <a:latin typeface="微软雅黑" pitchFamily="34" charset="-122"/>
              <a:ea typeface="微软雅黑" pitchFamily="34" charset="-122"/>
            </a:endParaRPr>
          </a:p>
        </p:txBody>
      </p:sp>
      <p:sp>
        <p:nvSpPr>
          <p:cNvPr id="8" name="AutoShape 23"/>
          <p:cNvSpPr>
            <a:spLocks noChangeArrowheads="1"/>
          </p:cNvSpPr>
          <p:nvPr/>
        </p:nvSpPr>
        <p:spPr bwMode="gray">
          <a:xfrm>
            <a:off x="4197436" y="3154767"/>
            <a:ext cx="4675102" cy="834797"/>
          </a:xfrm>
          <a:prstGeom prst="roundRect">
            <a:avLst>
              <a:gd name="adj" fmla="val 16667"/>
            </a:avLst>
          </a:prstGeom>
          <a:gradFill rotWithShape="1">
            <a:gsLst>
              <a:gs pos="0">
                <a:srgbClr val="DDDDDD"/>
              </a:gs>
              <a:gs pos="50000">
                <a:srgbClr val="DDDDDD">
                  <a:gamma/>
                  <a:tint val="38039"/>
                  <a:invGamma/>
                </a:srgbClr>
              </a:gs>
              <a:gs pos="100000">
                <a:srgbClr val="DDDDDD"/>
              </a:gs>
            </a:gsLst>
            <a:lin ang="2700000" scaled="1"/>
          </a:gradFill>
          <a:ln w="15875">
            <a:solidFill>
              <a:srgbClr val="B2B2B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3C3C3B"/>
              </a:solidFill>
              <a:latin typeface="微软雅黑" pitchFamily="34" charset="-122"/>
              <a:ea typeface="微软雅黑" pitchFamily="34" charset="-122"/>
            </a:endParaRPr>
          </a:p>
        </p:txBody>
      </p:sp>
      <p:sp>
        <p:nvSpPr>
          <p:cNvPr id="9" name="AutoShape 25"/>
          <p:cNvSpPr>
            <a:spLocks noChangeArrowheads="1"/>
          </p:cNvSpPr>
          <p:nvPr/>
        </p:nvSpPr>
        <p:spPr bwMode="gray">
          <a:xfrm rot="5400000">
            <a:off x="3789981" y="4199008"/>
            <a:ext cx="522170" cy="532536"/>
          </a:xfrm>
          <a:prstGeom prst="diamond">
            <a:avLst/>
          </a:prstGeom>
          <a:solidFill>
            <a:schemeClr val="accent6">
              <a:lumMod val="20000"/>
              <a:lumOff val="80000"/>
            </a:schemeClr>
          </a:solidFill>
          <a:ln w="19050">
            <a:solidFill>
              <a:srgbClr val="F8F8F8"/>
            </a:solidFill>
            <a:miter lim="800000"/>
            <a:headEnd/>
            <a:tailEnd/>
          </a:ln>
          <a:effectLst>
            <a:outerShdw sy="50000" rotWithShape="0">
              <a:srgbClr val="000000">
                <a:alpha val="50000"/>
              </a:srgbClr>
            </a:outerShdw>
          </a:effectLst>
        </p:spPr>
        <p:txBody>
          <a:bodyPr wrap="none" anchor="ctr"/>
          <a:lstStyle/>
          <a:p>
            <a:endParaRPr lang="en-US">
              <a:solidFill>
                <a:srgbClr val="3C3C3B"/>
              </a:solidFill>
              <a:latin typeface="微软雅黑" pitchFamily="34" charset="-122"/>
              <a:ea typeface="微软雅黑" pitchFamily="34" charset="-122"/>
            </a:endParaRPr>
          </a:p>
        </p:txBody>
      </p:sp>
      <p:sp>
        <p:nvSpPr>
          <p:cNvPr id="10" name="Text Box 26"/>
          <p:cNvSpPr txBox="1">
            <a:spLocks noChangeArrowheads="1"/>
          </p:cNvSpPr>
          <p:nvPr/>
        </p:nvSpPr>
        <p:spPr bwMode="gray">
          <a:xfrm>
            <a:off x="4330958" y="1049432"/>
            <a:ext cx="445425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nSpc>
                <a:spcPct val="120000"/>
              </a:lnSpc>
              <a:defRPr sz="1400" b="1">
                <a:solidFill>
                  <a:srgbClr val="000000"/>
                </a:solidFill>
                <a:latin typeface="Microsoft YaHei" pitchFamily="34" charset="-122"/>
                <a:ea typeface="Microsoft YaHei" pitchFamily="34" charset="-122"/>
              </a:defRPr>
            </a:lvl1pPr>
            <a:lvl2pPr marL="742950" indent="-285750">
              <a:defRPr>
                <a:solidFill>
                  <a:schemeClr val="tx1"/>
                </a:solidFill>
              </a:defRPr>
            </a:lvl2pPr>
            <a:lvl3pPr marL="1143000" indent="-228600">
              <a:defRPr>
                <a:solidFill>
                  <a:schemeClr val="tx1"/>
                </a:solidFill>
              </a:defRPr>
            </a:lvl3pPr>
            <a:lvl4pPr marL="1600200" indent="-228600">
              <a:defRPr>
                <a:solidFill>
                  <a:schemeClr val="tx1"/>
                </a:solidFill>
              </a:defRPr>
            </a:lvl4pPr>
            <a:lvl5pPr marL="2057400" indent="-228600">
              <a:defRPr>
                <a:solidFill>
                  <a:schemeClr val="tx1"/>
                </a:solidFill>
              </a:defRPr>
            </a:lvl5pPr>
            <a:lvl6pPr marL="2514600" indent="-228600" fontAlgn="base">
              <a:spcBef>
                <a:spcPct val="0"/>
              </a:spcBef>
              <a:spcAft>
                <a:spcPct val="0"/>
              </a:spcAft>
              <a:defRPr>
                <a:solidFill>
                  <a:schemeClr val="tx1"/>
                </a:solidFill>
              </a:defRPr>
            </a:lvl6pPr>
            <a:lvl7pPr marL="2971800" indent="-228600" fontAlgn="base">
              <a:spcBef>
                <a:spcPct val="0"/>
              </a:spcBef>
              <a:spcAft>
                <a:spcPct val="0"/>
              </a:spcAft>
              <a:defRPr>
                <a:solidFill>
                  <a:schemeClr val="tx1"/>
                </a:solidFill>
              </a:defRPr>
            </a:lvl7pPr>
            <a:lvl8pPr marL="3429000" indent="-228600" fontAlgn="base">
              <a:spcBef>
                <a:spcPct val="0"/>
              </a:spcBef>
              <a:spcAft>
                <a:spcPct val="0"/>
              </a:spcAft>
              <a:defRPr>
                <a:solidFill>
                  <a:schemeClr val="tx1"/>
                </a:solidFill>
              </a:defRPr>
            </a:lvl8pPr>
            <a:lvl9pPr marL="3886200" indent="-228600" fontAlgn="base">
              <a:spcBef>
                <a:spcPct val="0"/>
              </a:spcBef>
              <a:spcAft>
                <a:spcPct val="0"/>
              </a:spcAft>
              <a:defRPr>
                <a:solidFill>
                  <a:schemeClr val="tx1"/>
                </a:solidFill>
              </a:defRPr>
            </a:lvl9pPr>
          </a:lstStyle>
          <a:p>
            <a:r>
              <a:rPr lang="zh-CN" altLang="en-US" sz="1800" dirty="0">
                <a:solidFill>
                  <a:srgbClr val="C00000"/>
                </a:solidFill>
                <a:latin typeface="微软雅黑" pitchFamily="34" charset="-122"/>
                <a:ea typeface="微软雅黑" pitchFamily="34" charset="-122"/>
              </a:rPr>
              <a:t>营</a:t>
            </a:r>
            <a:r>
              <a:rPr lang="zh-CN" altLang="en-US" sz="1800" dirty="0" smtClean="0">
                <a:solidFill>
                  <a:srgbClr val="C00000"/>
                </a:solidFill>
                <a:latin typeface="微软雅黑" pitchFamily="34" charset="-122"/>
                <a:ea typeface="微软雅黑" pitchFamily="34" charset="-122"/>
              </a:rPr>
              <a:t>销优化</a:t>
            </a:r>
            <a:r>
              <a:rPr lang="zh-CN" altLang="en-US" sz="2200" dirty="0" smtClean="0">
                <a:solidFill>
                  <a:srgbClr val="C00000"/>
                </a:solidFill>
                <a:latin typeface="微软雅黑" pitchFamily="34" charset="-122"/>
                <a:ea typeface="微软雅黑" pitchFamily="34" charset="-122"/>
              </a:rPr>
              <a:t>：</a:t>
            </a:r>
            <a:r>
              <a:rPr lang="zh-CN" altLang="zh-CN" dirty="0">
                <a:solidFill>
                  <a:schemeClr val="tx1"/>
                </a:solidFill>
                <a:latin typeface="Arial" pitchFamily="34" charset="0"/>
                <a:ea typeface="+mn-ea"/>
              </a:rPr>
              <a:t>可以改变原有的营销模式，提高营销的效率，降低营销成本，增强</a:t>
            </a:r>
            <a:r>
              <a:rPr lang="zh-CN" altLang="en-US" dirty="0">
                <a:solidFill>
                  <a:schemeClr val="tx1"/>
                </a:solidFill>
                <a:latin typeface="Arial" pitchFamily="34" charset="0"/>
                <a:ea typeface="+mn-ea"/>
              </a:rPr>
              <a:t>快递</a:t>
            </a:r>
            <a:r>
              <a:rPr lang="zh-CN" altLang="zh-CN" dirty="0">
                <a:solidFill>
                  <a:schemeClr val="tx1"/>
                </a:solidFill>
                <a:latin typeface="Arial" pitchFamily="34" charset="0"/>
                <a:ea typeface="+mn-ea"/>
              </a:rPr>
              <a:t>营销工作的有效性</a:t>
            </a:r>
            <a:r>
              <a:rPr lang="zh-CN" altLang="en-US" dirty="0">
                <a:solidFill>
                  <a:schemeClr val="tx1"/>
                </a:solidFill>
                <a:latin typeface="Arial" pitchFamily="34" charset="0"/>
                <a:ea typeface="+mn-ea"/>
              </a:rPr>
              <a:t>，全面提升服务质量，提高企业品牌声誉。</a:t>
            </a:r>
            <a:endParaRPr lang="en-US" dirty="0">
              <a:solidFill>
                <a:schemeClr val="tx1"/>
              </a:solidFill>
              <a:latin typeface="Arial" pitchFamily="34" charset="0"/>
              <a:ea typeface="+mn-ea"/>
            </a:endParaRPr>
          </a:p>
        </p:txBody>
      </p:sp>
      <p:sp>
        <p:nvSpPr>
          <p:cNvPr id="11" name="Text Box 9"/>
          <p:cNvSpPr txBox="1">
            <a:spLocks noChangeArrowheads="1"/>
          </p:cNvSpPr>
          <p:nvPr/>
        </p:nvSpPr>
        <p:spPr bwMode="gray">
          <a:xfrm>
            <a:off x="4345813" y="2132473"/>
            <a:ext cx="438224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nSpc>
                <a:spcPct val="120000"/>
              </a:lnSpc>
            </a:pPr>
            <a:r>
              <a:rPr lang="zh-CN" altLang="en-US" b="1" dirty="0">
                <a:solidFill>
                  <a:srgbClr val="C00000"/>
                </a:solidFill>
                <a:latin typeface="微软雅黑" pitchFamily="34" charset="-122"/>
                <a:ea typeface="微软雅黑" pitchFamily="34" charset="-122"/>
              </a:rPr>
              <a:t>运</a:t>
            </a:r>
            <a:r>
              <a:rPr lang="zh-CN" altLang="en-US" b="1" dirty="0" smtClean="0">
                <a:solidFill>
                  <a:srgbClr val="C00000"/>
                </a:solidFill>
                <a:latin typeface="微软雅黑" pitchFamily="34" charset="-122"/>
                <a:ea typeface="微软雅黑" pitchFamily="34" charset="-122"/>
              </a:rPr>
              <a:t>营优化：</a:t>
            </a:r>
            <a:r>
              <a:rPr lang="zh-CN" altLang="zh-CN" sz="1400" b="1" dirty="0"/>
              <a:t>对未来市场和竞争对手的行为做出一定的预测，及时调整发展战略，避免盲目的资产投入以减少损失</a:t>
            </a:r>
            <a:r>
              <a:rPr lang="zh-CN" altLang="en-US" sz="1400" b="1" dirty="0"/>
              <a:t>。</a:t>
            </a:r>
            <a:endParaRPr lang="en-US" altLang="zh-CN" sz="1400" b="1" dirty="0"/>
          </a:p>
          <a:p>
            <a:pPr>
              <a:lnSpc>
                <a:spcPct val="120000"/>
              </a:lnSpc>
            </a:pPr>
            <a:endParaRPr lang="en-US" sz="1400" dirty="0">
              <a:solidFill>
                <a:srgbClr val="000000"/>
              </a:solidFill>
              <a:latin typeface="微软雅黑" pitchFamily="34" charset="-122"/>
              <a:ea typeface="微软雅黑" pitchFamily="34" charset="-122"/>
            </a:endParaRPr>
          </a:p>
        </p:txBody>
      </p:sp>
      <p:sp>
        <p:nvSpPr>
          <p:cNvPr id="12" name="Text Box 28"/>
          <p:cNvSpPr txBox="1">
            <a:spLocks noChangeArrowheads="1"/>
          </p:cNvSpPr>
          <p:nvPr/>
        </p:nvSpPr>
        <p:spPr bwMode="gray">
          <a:xfrm>
            <a:off x="4362383" y="3154767"/>
            <a:ext cx="4365675" cy="683264"/>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altLang="en-US" b="1" dirty="0">
                <a:solidFill>
                  <a:srgbClr val="C00000"/>
                </a:solidFill>
                <a:latin typeface="微软雅黑" pitchFamily="34" charset="-122"/>
                <a:ea typeface="微软雅黑" pitchFamily="34" charset="-122"/>
              </a:rPr>
              <a:t>降</a:t>
            </a:r>
            <a:r>
              <a:rPr lang="zh-CN" altLang="en-US" b="1" dirty="0" smtClean="0">
                <a:solidFill>
                  <a:srgbClr val="C00000"/>
                </a:solidFill>
                <a:latin typeface="微软雅黑" pitchFamily="34" charset="-122"/>
                <a:ea typeface="微软雅黑" pitchFamily="34" charset="-122"/>
              </a:rPr>
              <a:t>低成本：</a:t>
            </a:r>
            <a:r>
              <a:rPr lang="zh-CN" altLang="zh-CN" sz="1400" b="1" dirty="0">
                <a:latin typeface="Arial" pitchFamily="34" charset="0"/>
              </a:rPr>
              <a:t>通成本支出项进行汇总分析，从而在较短的时间内发现成本支出的问题所在并及时改进</a:t>
            </a:r>
            <a:r>
              <a:rPr lang="zh-CN" altLang="en-US" sz="1400" b="1" dirty="0">
                <a:latin typeface="Arial" pitchFamily="34" charset="0"/>
              </a:rPr>
              <a:t>。</a:t>
            </a:r>
            <a:endParaRPr lang="en-US" sz="1400" b="1" dirty="0">
              <a:latin typeface="Arial" pitchFamily="34" charset="0"/>
            </a:endParaRPr>
          </a:p>
        </p:txBody>
      </p:sp>
      <p:sp>
        <p:nvSpPr>
          <p:cNvPr id="13" name="Text Box 9"/>
          <p:cNvSpPr txBox="1">
            <a:spLocks noChangeArrowheads="1"/>
          </p:cNvSpPr>
          <p:nvPr/>
        </p:nvSpPr>
        <p:spPr bwMode="gray">
          <a:xfrm>
            <a:off x="4366136" y="4049805"/>
            <a:ext cx="4146916"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nSpc>
                <a:spcPct val="120000"/>
              </a:lnSpc>
            </a:pPr>
            <a:r>
              <a:rPr lang="zh-CN" altLang="en-US" b="1" dirty="0">
                <a:solidFill>
                  <a:srgbClr val="C00000"/>
                </a:solidFill>
                <a:latin typeface="微软雅黑" pitchFamily="34" charset="-122"/>
                <a:ea typeface="微软雅黑" pitchFamily="34" charset="-122"/>
              </a:rPr>
              <a:t>业</a:t>
            </a:r>
            <a:r>
              <a:rPr lang="zh-CN" altLang="en-US" b="1" dirty="0" smtClean="0">
                <a:solidFill>
                  <a:srgbClr val="C00000"/>
                </a:solidFill>
                <a:latin typeface="微软雅黑" pitchFamily="34" charset="-122"/>
                <a:ea typeface="微软雅黑" pitchFamily="34" charset="-122"/>
              </a:rPr>
              <a:t>务创新：</a:t>
            </a:r>
            <a:r>
              <a:rPr lang="zh-CN" altLang="en-US" sz="1400" b="1" dirty="0"/>
              <a:t>通过大数据分析准确把握市场的定位，加快</a:t>
            </a:r>
            <a:r>
              <a:rPr lang="zh-CN" altLang="en-US" sz="1400" b="1" dirty="0" smtClean="0"/>
              <a:t>推进新</a:t>
            </a:r>
            <a:r>
              <a:rPr lang="zh-CN" altLang="en-US" sz="1400" b="1" dirty="0"/>
              <a:t>产品与服务的创新。</a:t>
            </a:r>
            <a:endParaRPr lang="en-US" sz="1400" b="1" dirty="0"/>
          </a:p>
        </p:txBody>
      </p:sp>
      <p:sp>
        <p:nvSpPr>
          <p:cNvPr id="14" name="AutoShape 24"/>
          <p:cNvSpPr>
            <a:spLocks noChangeArrowheads="1"/>
          </p:cNvSpPr>
          <p:nvPr/>
        </p:nvSpPr>
        <p:spPr bwMode="gray">
          <a:xfrm rot="5400000">
            <a:off x="3818461" y="3361946"/>
            <a:ext cx="522170" cy="532536"/>
          </a:xfrm>
          <a:prstGeom prst="diamond">
            <a:avLst/>
          </a:prstGeom>
          <a:solidFill>
            <a:srgbClr val="AACFEF"/>
          </a:solidFill>
          <a:ln w="19050">
            <a:solidFill>
              <a:srgbClr val="F8F8F8"/>
            </a:solidFill>
            <a:miter lim="800000"/>
            <a:headEnd/>
            <a:tailEnd/>
          </a:ln>
          <a:effectLst>
            <a:outerShdw sy="50000" rotWithShape="0">
              <a:srgbClr val="000000">
                <a:alpha val="50000"/>
              </a:srgbClr>
            </a:outerShdw>
          </a:effectLst>
        </p:spPr>
        <p:txBody>
          <a:bodyPr wrap="none" anchor="ctr"/>
          <a:lstStyle/>
          <a:p>
            <a:pPr>
              <a:defRPr/>
            </a:pPr>
            <a:endParaRPr lang="en-US" kern="0">
              <a:solidFill>
                <a:sysClr val="windowText" lastClr="000000"/>
              </a:solidFill>
              <a:latin typeface="微软雅黑" pitchFamily="34" charset="-122"/>
              <a:ea typeface="微软雅黑" pitchFamily="34" charset="-122"/>
            </a:endParaRPr>
          </a:p>
        </p:txBody>
      </p:sp>
      <p:graphicFrame>
        <p:nvGraphicFramePr>
          <p:cNvPr id="15" name="图示 18"/>
          <p:cNvGraphicFramePr/>
          <p:nvPr>
            <p:extLst>
              <p:ext uri="{D42A27DB-BD31-4B8C-83A1-F6EECF244321}">
                <p14:modId xmlns:p14="http://schemas.microsoft.com/office/powerpoint/2010/main" val="826343349"/>
              </p:ext>
            </p:extLst>
          </p:nvPr>
        </p:nvGraphicFramePr>
        <p:xfrm>
          <a:off x="299744" y="1563528"/>
          <a:ext cx="3308897" cy="3226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377410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62400" y="1861458"/>
            <a:ext cx="4386943" cy="863654"/>
          </a:xfrm>
          <a:prstGeom prst="rect">
            <a:avLst/>
          </a:prstGeom>
          <a:noFill/>
        </p:spPr>
        <p:txBody>
          <a:bodyPr wrap="square" rtlCol="0">
            <a:spAutoFit/>
          </a:bodyPr>
          <a:lstStyle/>
          <a:p>
            <a:r>
              <a:rPr kumimoji="1" lang="zh-CN" altLang="en-US" sz="4800" dirty="0" smtClean="0"/>
              <a:t>谢谢！</a:t>
            </a:r>
            <a:endParaRPr kumimoji="1" lang="zh-CN" altLang="en-US" sz="4800" dirty="0"/>
          </a:p>
        </p:txBody>
      </p:sp>
    </p:spTree>
    <p:extLst>
      <p:ext uri="{BB962C8B-B14F-4D97-AF65-F5344CB8AC3E}">
        <p14:creationId xmlns:p14="http://schemas.microsoft.com/office/powerpoint/2010/main" val="62643815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5144330" y="4647744"/>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2" name="矩形 1"/>
          <p:cNvSpPr/>
          <p:nvPr/>
        </p:nvSpPr>
        <p:spPr>
          <a:xfrm>
            <a:off x="13329" y="56854"/>
            <a:ext cx="9144000" cy="5143500"/>
          </a:xfrm>
          <a:prstGeom prst="rect">
            <a:avLst/>
          </a:prstGeom>
          <a:solidFill>
            <a:srgbClr val="1E2327">
              <a:alpha val="62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a:p>
        </p:txBody>
      </p:sp>
      <p:sp>
        <p:nvSpPr>
          <p:cNvPr id="7" name="矩形 6"/>
          <p:cNvSpPr/>
          <p:nvPr/>
        </p:nvSpPr>
        <p:spPr>
          <a:xfrm>
            <a:off x="4585328" y="-3779"/>
            <a:ext cx="4558672"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0" y="222252"/>
            <a:ext cx="262467" cy="658283"/>
          </a:xfrm>
          <a:prstGeom prst="rect">
            <a:avLst/>
          </a:prstGeom>
          <a:solidFill>
            <a:srgbClr val="DD1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文本框 10"/>
          <p:cNvSpPr txBox="1"/>
          <p:nvPr/>
        </p:nvSpPr>
        <p:spPr>
          <a:xfrm>
            <a:off x="262468" y="160360"/>
            <a:ext cx="2015656" cy="523220"/>
          </a:xfrm>
          <a:prstGeom prst="rect">
            <a:avLst/>
          </a:prstGeom>
          <a:noFill/>
        </p:spPr>
        <p:txBody>
          <a:bodyPr wrap="square" rtlCol="0">
            <a:spAutoFit/>
          </a:bodyPr>
          <a:lstStyle/>
          <a:p>
            <a:pPr algn="just"/>
            <a:r>
              <a:rPr kumimoji="1" lang="zh-CN" altLang="en-US" sz="2800" b="1" dirty="0">
                <a:solidFill>
                  <a:srgbClr val="FFFFFF"/>
                </a:solidFill>
              </a:rPr>
              <a:t>目 录</a:t>
            </a:r>
          </a:p>
        </p:txBody>
      </p:sp>
      <p:sp>
        <p:nvSpPr>
          <p:cNvPr id="16" name="文本框 15"/>
          <p:cNvSpPr txBox="1"/>
          <p:nvPr/>
        </p:nvSpPr>
        <p:spPr>
          <a:xfrm>
            <a:off x="5052523" y="629167"/>
            <a:ext cx="800219" cy="830997"/>
          </a:xfrm>
          <a:prstGeom prst="rect">
            <a:avLst/>
          </a:prstGeom>
          <a:noFill/>
        </p:spPr>
        <p:txBody>
          <a:bodyPr wrap="none" rtlCol="0">
            <a:spAutoFit/>
          </a:bodyPr>
          <a:lstStyle/>
          <a:p>
            <a:r>
              <a:rPr kumimoji="1" lang="en-US" altLang="zh-CN" sz="4800" dirty="0">
                <a:solidFill>
                  <a:srgbClr val="1E2327"/>
                </a:solidFill>
              </a:rPr>
              <a:t>01</a:t>
            </a:r>
            <a:endParaRPr kumimoji="1" lang="zh-CN" altLang="en-US" sz="4800" dirty="0">
              <a:solidFill>
                <a:srgbClr val="1E2327"/>
              </a:solidFill>
            </a:endParaRPr>
          </a:p>
        </p:txBody>
      </p:sp>
      <p:sp>
        <p:nvSpPr>
          <p:cNvPr id="17" name="文本框 16"/>
          <p:cNvSpPr txBox="1"/>
          <p:nvPr/>
        </p:nvSpPr>
        <p:spPr>
          <a:xfrm>
            <a:off x="6047979" y="742276"/>
            <a:ext cx="2726962" cy="566309"/>
          </a:xfrm>
          <a:prstGeom prst="rect">
            <a:avLst/>
          </a:prstGeom>
          <a:noFill/>
        </p:spPr>
        <p:txBody>
          <a:bodyPr wrap="square" rtlCol="0" anchor="ctr">
            <a:spAutoFit/>
          </a:bodyPr>
          <a:lstStyle/>
          <a:p>
            <a:pPr>
              <a:lnSpc>
                <a:spcPct val="110000"/>
              </a:lnSpc>
            </a:pPr>
            <a:r>
              <a:rPr kumimoji="1" lang="zh-CN" altLang="en-US" sz="2800" b="1" dirty="0" smtClean="0">
                <a:solidFill>
                  <a:srgbClr val="1E2327"/>
                </a:solidFill>
              </a:rPr>
              <a:t>感知型企业</a:t>
            </a:r>
            <a:endParaRPr kumimoji="1" lang="zh-CN" altLang="en-US" sz="2800" b="1" dirty="0">
              <a:solidFill>
                <a:srgbClr val="1E2327"/>
              </a:solidFill>
            </a:endParaRPr>
          </a:p>
        </p:txBody>
      </p:sp>
      <p:cxnSp>
        <p:nvCxnSpPr>
          <p:cNvPr id="18" name="直线连接符 17"/>
          <p:cNvCxnSpPr/>
          <p:nvPr/>
        </p:nvCxnSpPr>
        <p:spPr>
          <a:xfrm>
            <a:off x="5937969" y="844609"/>
            <a:ext cx="0" cy="48088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文本框 19"/>
          <p:cNvSpPr txBox="1"/>
          <p:nvPr/>
        </p:nvSpPr>
        <p:spPr>
          <a:xfrm>
            <a:off x="6047979" y="1632830"/>
            <a:ext cx="2647669" cy="566309"/>
          </a:xfrm>
          <a:prstGeom prst="rect">
            <a:avLst/>
          </a:prstGeom>
          <a:noFill/>
        </p:spPr>
        <p:txBody>
          <a:bodyPr wrap="square" rtlCol="0" anchor="ctr">
            <a:spAutoFit/>
          </a:bodyPr>
          <a:lstStyle/>
          <a:p>
            <a:pPr>
              <a:lnSpc>
                <a:spcPct val="110000"/>
              </a:lnSpc>
            </a:pPr>
            <a:r>
              <a:rPr kumimoji="1" lang="zh-CN" altLang="en-US" sz="2800" b="1" dirty="0" smtClean="0">
                <a:solidFill>
                  <a:srgbClr val="1E2327"/>
                </a:solidFill>
              </a:rPr>
              <a:t>行业案例</a:t>
            </a:r>
            <a:endParaRPr kumimoji="1" lang="zh-CN" altLang="en-US" sz="2800" b="1" dirty="0">
              <a:solidFill>
                <a:srgbClr val="1E2327"/>
              </a:solidFill>
            </a:endParaRPr>
          </a:p>
        </p:txBody>
      </p:sp>
      <p:sp>
        <p:nvSpPr>
          <p:cNvPr id="21" name="文本框 20"/>
          <p:cNvSpPr txBox="1"/>
          <p:nvPr/>
        </p:nvSpPr>
        <p:spPr>
          <a:xfrm>
            <a:off x="5052523" y="1519722"/>
            <a:ext cx="800219" cy="830997"/>
          </a:xfrm>
          <a:prstGeom prst="rect">
            <a:avLst/>
          </a:prstGeom>
          <a:noFill/>
        </p:spPr>
        <p:txBody>
          <a:bodyPr wrap="none" rtlCol="0">
            <a:spAutoFit/>
          </a:bodyPr>
          <a:lstStyle/>
          <a:p>
            <a:r>
              <a:rPr kumimoji="1" lang="en-US" altLang="zh-CN" sz="4800" dirty="0">
                <a:solidFill>
                  <a:srgbClr val="1E2327"/>
                </a:solidFill>
              </a:rPr>
              <a:t>02</a:t>
            </a:r>
            <a:endParaRPr kumimoji="1" lang="zh-CN" altLang="en-US" sz="4800" dirty="0">
              <a:solidFill>
                <a:srgbClr val="1E2327"/>
              </a:solidFill>
            </a:endParaRPr>
          </a:p>
        </p:txBody>
      </p:sp>
      <p:cxnSp>
        <p:nvCxnSpPr>
          <p:cNvPr id="22" name="直线连接符 21"/>
          <p:cNvCxnSpPr/>
          <p:nvPr/>
        </p:nvCxnSpPr>
        <p:spPr>
          <a:xfrm>
            <a:off x="5937969" y="1694778"/>
            <a:ext cx="0" cy="48088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4" name="文本框 23"/>
          <p:cNvSpPr txBox="1"/>
          <p:nvPr/>
        </p:nvSpPr>
        <p:spPr>
          <a:xfrm>
            <a:off x="6047977" y="2523384"/>
            <a:ext cx="2726964" cy="566309"/>
          </a:xfrm>
          <a:prstGeom prst="rect">
            <a:avLst/>
          </a:prstGeom>
          <a:noFill/>
        </p:spPr>
        <p:txBody>
          <a:bodyPr wrap="square" rtlCol="0" anchor="ctr">
            <a:spAutoFit/>
          </a:bodyPr>
          <a:lstStyle/>
          <a:p>
            <a:pPr>
              <a:lnSpc>
                <a:spcPct val="110000"/>
              </a:lnSpc>
            </a:pPr>
            <a:r>
              <a:rPr kumimoji="1" lang="zh-CN" altLang="en-US" sz="2800" b="1" dirty="0" smtClean="0">
                <a:solidFill>
                  <a:srgbClr val="1E2327"/>
                </a:solidFill>
              </a:rPr>
              <a:t>业务价值探讨</a:t>
            </a:r>
            <a:endParaRPr kumimoji="1" lang="zh-CN" altLang="en-US" sz="2800" b="1" dirty="0">
              <a:solidFill>
                <a:srgbClr val="1E2327"/>
              </a:solidFill>
            </a:endParaRPr>
          </a:p>
        </p:txBody>
      </p:sp>
      <p:sp>
        <p:nvSpPr>
          <p:cNvPr id="25" name="文本框 24"/>
          <p:cNvSpPr txBox="1"/>
          <p:nvPr/>
        </p:nvSpPr>
        <p:spPr>
          <a:xfrm>
            <a:off x="5052523" y="2410277"/>
            <a:ext cx="800219" cy="830997"/>
          </a:xfrm>
          <a:prstGeom prst="rect">
            <a:avLst/>
          </a:prstGeom>
          <a:noFill/>
        </p:spPr>
        <p:txBody>
          <a:bodyPr wrap="none" rtlCol="0">
            <a:spAutoFit/>
          </a:bodyPr>
          <a:lstStyle/>
          <a:p>
            <a:r>
              <a:rPr kumimoji="1" lang="en-US" altLang="zh-CN" sz="4800" dirty="0">
                <a:solidFill>
                  <a:srgbClr val="1E2327"/>
                </a:solidFill>
              </a:rPr>
              <a:t>03</a:t>
            </a:r>
            <a:endParaRPr kumimoji="1" lang="zh-CN" altLang="en-US" sz="4800" dirty="0">
              <a:solidFill>
                <a:srgbClr val="1E2327"/>
              </a:solidFill>
            </a:endParaRPr>
          </a:p>
        </p:txBody>
      </p:sp>
      <p:cxnSp>
        <p:nvCxnSpPr>
          <p:cNvPr id="26" name="直线连接符 25"/>
          <p:cNvCxnSpPr/>
          <p:nvPr/>
        </p:nvCxnSpPr>
        <p:spPr>
          <a:xfrm>
            <a:off x="5937969" y="2585333"/>
            <a:ext cx="0" cy="48088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3" name="组 21"/>
          <p:cNvGrpSpPr/>
          <p:nvPr/>
        </p:nvGrpSpPr>
        <p:grpSpPr>
          <a:xfrm>
            <a:off x="7608319" y="4802983"/>
            <a:ext cx="1506208" cy="292388"/>
            <a:chOff x="7337494" y="4653569"/>
            <a:chExt cx="1506208" cy="292388"/>
          </a:xfrm>
        </p:grpSpPr>
        <p:sp>
          <p:nvSpPr>
            <p:cNvPr id="32" name="文本框 5"/>
            <p:cNvSpPr txBox="1"/>
            <p:nvPr/>
          </p:nvSpPr>
          <p:spPr>
            <a:xfrm>
              <a:off x="7337494" y="4653569"/>
              <a:ext cx="1506208" cy="292388"/>
            </a:xfrm>
            <a:prstGeom prst="rect">
              <a:avLst/>
            </a:prstGeom>
            <a:noFill/>
          </p:spPr>
          <p:txBody>
            <a:bodyPr wrap="square" rtlCol="0">
              <a:sp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30000"/>
                </a:lnSpc>
              </a:pPr>
              <a:r>
                <a:rPr lang="zh-CN" altLang="en-US" sz="800" dirty="0">
                  <a:solidFill>
                    <a:srgbClr val="1E2327"/>
                  </a:solidFill>
                </a:rPr>
                <a:t>思询科技  </a:t>
              </a:r>
              <a:r>
                <a:rPr lang="zh-CN" altLang="zh-CN" sz="1000" dirty="0">
                  <a:solidFill>
                    <a:srgbClr val="1E2327"/>
                  </a:solidFill>
                </a:rPr>
                <a:t>|</a:t>
              </a:r>
              <a:endParaRPr kumimoji="1" lang="zh-CN" altLang="en-US" sz="1000" dirty="0">
                <a:solidFill>
                  <a:srgbClr val="1E2327"/>
                </a:solidFill>
              </a:endParaRPr>
            </a:p>
          </p:txBody>
        </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9694" y="4691174"/>
              <a:ext cx="586661" cy="217178"/>
            </a:xfrm>
            <a:prstGeom prst="rect">
              <a:avLst/>
            </a:prstGeom>
          </p:spPr>
        </p:pic>
      </p:grpSp>
    </p:spTree>
    <p:extLst>
      <p:ext uri="{BB962C8B-B14F-4D97-AF65-F5344CB8AC3E}">
        <p14:creationId xmlns:p14="http://schemas.microsoft.com/office/powerpoint/2010/main" val="3737066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315048" y="75172"/>
            <a:ext cx="8229600" cy="516466"/>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en-US" sz="2000" dirty="0" smtClean="0">
                <a:latin typeface="微软雅黑" pitchFamily="34" charset="-122"/>
                <a:ea typeface="微软雅黑" pitchFamily="34" charset="-122"/>
              </a:rPr>
              <a:t>大数据</a:t>
            </a:r>
            <a:r>
              <a:rPr lang="en-US"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从交易走向交互</a:t>
            </a:r>
            <a:endParaRPr lang="en-US" sz="2000" dirty="0">
              <a:latin typeface="微软雅黑" pitchFamily="34" charset="-122"/>
              <a:ea typeface="微软雅黑" pitchFamily="34" charset="-122"/>
            </a:endParaRPr>
          </a:p>
        </p:txBody>
      </p:sp>
      <p:sp>
        <p:nvSpPr>
          <p:cNvPr id="3" name="Pentagon 45"/>
          <p:cNvSpPr/>
          <p:nvPr/>
        </p:nvSpPr>
        <p:spPr bwMode="auto">
          <a:xfrm>
            <a:off x="351429" y="4495053"/>
            <a:ext cx="8700271" cy="536802"/>
          </a:xfrm>
          <a:prstGeom prst="homePlate">
            <a:avLst>
              <a:gd name="adj" fmla="val 43133"/>
            </a:avLst>
          </a:prstGeom>
          <a:gradFill flip="none" rotWithShape="1">
            <a:gsLst>
              <a:gs pos="0">
                <a:srgbClr val="585B5D">
                  <a:lumMod val="20000"/>
                  <a:lumOff val="80000"/>
                </a:srgbClr>
              </a:gs>
              <a:gs pos="100000">
                <a:srgbClr val="585B5D">
                  <a:alpha val="0"/>
                </a:srgbClr>
              </a:gs>
            </a:gsLst>
            <a:lin ang="10800000" scaled="1"/>
            <a:tileRect/>
          </a:gradFill>
          <a:ln>
            <a:noFill/>
          </a:ln>
          <a:effectLst/>
          <a:scene3d>
            <a:camera prst="orthographicFront" fov="0">
              <a:rot lat="0" lon="0" rev="0"/>
            </a:camera>
            <a:lightRig rig="threePt" dir="t">
              <a:rot lat="0" lon="0" rev="0"/>
            </a:lightRig>
          </a:scene3d>
          <a:sp3d contourW="9525" prstMaterial="matte">
            <a:bevelT w="0" h="0"/>
            <a:contourClr>
              <a:srgbClr val="BBB6A5">
                <a:tint val="55000"/>
                <a:hueOff val="0"/>
                <a:satOff val="0"/>
                <a:lumOff val="0"/>
                <a:alphaOff val="0"/>
                <a:shade val="70000"/>
                <a:satMod val="105000"/>
              </a:srgbClr>
            </a:contourClr>
          </a:sp3d>
        </p:spPr>
        <p:txBody>
          <a:bodyPr vert="horz" wrap="square" lIns="91440" tIns="45720" rIns="91440" bIns="45720" numCol="1" rtlCol="0" anchor="ctr" anchorCtr="0" compatLnSpc="1">
            <a:prstTxWarp prst="textNoShape">
              <a:avLst/>
            </a:prstTxWarp>
          </a:body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FFFFFF"/>
              </a:solidFill>
              <a:effectLst/>
              <a:uLnTx/>
              <a:uFillTx/>
              <a:latin typeface="Verdana"/>
              <a:cs typeface="+mn-cs"/>
            </a:endParaRPr>
          </a:p>
        </p:txBody>
      </p:sp>
      <p:sp>
        <p:nvSpPr>
          <p:cNvPr id="4" name="Rectangle 47"/>
          <p:cNvSpPr/>
          <p:nvPr/>
        </p:nvSpPr>
        <p:spPr bwMode="auto">
          <a:xfrm>
            <a:off x="1456275" y="749880"/>
            <a:ext cx="7166003" cy="3641627"/>
          </a:xfrm>
          <a:prstGeom prst="rect">
            <a:avLst/>
          </a:prstGeom>
          <a:gradFill flip="none" rotWithShape="1">
            <a:gsLst>
              <a:gs pos="0">
                <a:srgbClr val="132748">
                  <a:lumMod val="50000"/>
                  <a:lumOff val="50000"/>
                </a:srgbClr>
              </a:gs>
              <a:gs pos="100000">
                <a:srgbClr val="132748"/>
              </a:gs>
            </a:gsLst>
            <a:lin ang="5400000" scaled="1"/>
            <a:tileRect/>
          </a:gra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r"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Verdana"/>
                <a:ea typeface="ヒラギノ角ゴ Pro W3" pitchFamily="-32" charset="-128"/>
              </a:rPr>
              <a:t>BIG DATA</a:t>
            </a:r>
          </a:p>
        </p:txBody>
      </p:sp>
      <p:sp>
        <p:nvSpPr>
          <p:cNvPr id="5" name="Pentagon 48"/>
          <p:cNvSpPr/>
          <p:nvPr/>
        </p:nvSpPr>
        <p:spPr bwMode="auto">
          <a:xfrm rot="16200000">
            <a:off x="-1456556" y="2332858"/>
            <a:ext cx="4524860" cy="875144"/>
          </a:xfrm>
          <a:prstGeom prst="homePlate">
            <a:avLst>
              <a:gd name="adj" fmla="val 43133"/>
            </a:avLst>
          </a:prstGeom>
          <a:gradFill flip="none" rotWithShape="1">
            <a:gsLst>
              <a:gs pos="0">
                <a:srgbClr val="585B5D">
                  <a:lumMod val="20000"/>
                  <a:lumOff val="80000"/>
                </a:srgbClr>
              </a:gs>
              <a:gs pos="100000">
                <a:srgbClr val="585B5D">
                  <a:alpha val="0"/>
                </a:srgbClr>
              </a:gs>
            </a:gsLst>
            <a:lin ang="10800000" scaled="1"/>
            <a:tileRect/>
          </a:gradFill>
          <a:ln>
            <a:noFill/>
          </a:ln>
          <a:effectLst/>
          <a:scene3d>
            <a:camera prst="orthographicFront" fov="0">
              <a:rot lat="0" lon="0" rev="0"/>
            </a:camera>
            <a:lightRig rig="threePt" dir="t">
              <a:rot lat="0" lon="0" rev="0"/>
            </a:lightRig>
          </a:scene3d>
          <a:sp3d contourW="9525" prstMaterial="matte">
            <a:bevelT w="0" h="0"/>
            <a:contourClr>
              <a:srgbClr val="BBB6A5">
                <a:tint val="55000"/>
                <a:hueOff val="0"/>
                <a:satOff val="0"/>
                <a:lumOff val="0"/>
                <a:alphaOff val="0"/>
                <a:shade val="70000"/>
                <a:satMod val="105000"/>
              </a:srgbClr>
            </a:contourClr>
          </a:sp3d>
        </p:spPr>
        <p:txBody>
          <a:bodyPr vert="horz" wrap="square" lIns="91440" tIns="45720" rIns="91440" bIns="45720" numCol="1" rtlCol="0" anchor="ctr" anchorCtr="0" compatLnSpc="1">
            <a:prstTxWarp prst="textNoShape">
              <a:avLst/>
            </a:prstTxWarp>
          </a:body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FFFFFF"/>
              </a:solidFill>
              <a:effectLst/>
              <a:uLnTx/>
              <a:uFillTx/>
              <a:latin typeface="Verdana"/>
              <a:cs typeface="+mn-cs"/>
            </a:endParaRPr>
          </a:p>
        </p:txBody>
      </p:sp>
      <p:sp>
        <p:nvSpPr>
          <p:cNvPr id="6" name="Rectangle 49"/>
          <p:cNvSpPr/>
          <p:nvPr/>
        </p:nvSpPr>
        <p:spPr bwMode="auto">
          <a:xfrm>
            <a:off x="1456275" y="1660287"/>
            <a:ext cx="5369048" cy="2731220"/>
          </a:xfrm>
          <a:prstGeom prst="rect">
            <a:avLst/>
          </a:prstGeom>
          <a:gradFill>
            <a:gsLst>
              <a:gs pos="0">
                <a:srgbClr val="FFFFFF">
                  <a:lumMod val="95000"/>
                </a:srgbClr>
              </a:gs>
              <a:gs pos="100000">
                <a:srgbClr val="585B5D">
                  <a:lumMod val="40000"/>
                  <a:lumOff val="60000"/>
                </a:srgbClr>
              </a:gs>
            </a:gsLst>
            <a:lin ang="5400000" scaled="1"/>
          </a:gra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585B5D"/>
                </a:solidFill>
                <a:effectLst/>
                <a:uLnTx/>
                <a:uFillTx/>
                <a:latin typeface="Verdana"/>
                <a:ea typeface="ヒラギノ角ゴ Pro W3" pitchFamily="-32" charset="-128"/>
              </a:rPr>
              <a:t>WEB</a:t>
            </a:r>
          </a:p>
        </p:txBody>
      </p:sp>
      <p:sp>
        <p:nvSpPr>
          <p:cNvPr id="7" name="TextBox 50"/>
          <p:cNvSpPr txBox="1"/>
          <p:nvPr/>
        </p:nvSpPr>
        <p:spPr>
          <a:xfrm>
            <a:off x="315048" y="1955749"/>
            <a:ext cx="1040796" cy="276999"/>
          </a:xfrm>
          <a:prstGeom prst="rect">
            <a:avLst/>
          </a:prstGeom>
          <a:noFill/>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Text" lastClr="000000"/>
                </a:solidFill>
                <a:effectLst/>
                <a:uLnTx/>
                <a:uFillTx/>
                <a:latin typeface="Verdana"/>
              </a:rPr>
              <a:t>Petabytes</a:t>
            </a:r>
          </a:p>
        </p:txBody>
      </p:sp>
      <p:sp>
        <p:nvSpPr>
          <p:cNvPr id="8" name="Rectangle 51"/>
          <p:cNvSpPr/>
          <p:nvPr/>
        </p:nvSpPr>
        <p:spPr bwMode="auto">
          <a:xfrm>
            <a:off x="1456277" y="2600960"/>
            <a:ext cx="3579365" cy="1790547"/>
          </a:xfrm>
          <a:prstGeom prst="rect">
            <a:avLst/>
          </a:prstGeom>
          <a:gradFill>
            <a:gsLst>
              <a:gs pos="0">
                <a:srgbClr val="585B5D">
                  <a:lumMod val="60000"/>
                  <a:lumOff val="40000"/>
                </a:srgbClr>
              </a:gs>
              <a:gs pos="100000">
                <a:srgbClr val="585B5D"/>
              </a:gs>
            </a:gsLst>
            <a:lin ang="5400000" scaled="1"/>
          </a:gra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r"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Verdana"/>
                <a:ea typeface="ヒラギノ角ゴ Pro W3" pitchFamily="-32" charset="-128"/>
              </a:rPr>
              <a:t>CRM</a:t>
            </a:r>
          </a:p>
        </p:txBody>
      </p:sp>
      <p:sp>
        <p:nvSpPr>
          <p:cNvPr id="9" name="TextBox 52"/>
          <p:cNvSpPr txBox="1"/>
          <p:nvPr/>
        </p:nvSpPr>
        <p:spPr>
          <a:xfrm>
            <a:off x="315753" y="2913221"/>
            <a:ext cx="1039389" cy="276999"/>
          </a:xfrm>
          <a:prstGeom prst="rect">
            <a:avLst/>
          </a:prstGeom>
          <a:noFill/>
        </p:spPr>
        <p:txBody>
          <a:bodyPr wrap="square" rtlCol="0" anchor="ctr">
            <a:spAutoFit/>
          </a:bodyPr>
          <a:lstStyle>
            <a:defPPr>
              <a:defRPr lang="en-US"/>
            </a:defPPr>
            <a:lvl1pPr marL="0" marR="0" lvl="0" indent="0" defTabSz="914400" eaLnBrk="1" fontAlgn="auto" latinLnBrk="0" hangingPunct="1">
              <a:lnSpc>
                <a:spcPct val="100000"/>
              </a:lnSpc>
              <a:spcBef>
                <a:spcPts val="0"/>
              </a:spcBef>
              <a:spcAft>
                <a:spcPts val="0"/>
              </a:spcAft>
              <a:buClrTx/>
              <a:buSzTx/>
              <a:buFontTx/>
              <a:buNone/>
              <a:tabLst/>
              <a:defRPr kumimoji="0" sz="1400" b="1" u="none" strike="noStrike" kern="0" cap="none" spc="0" normalizeH="0" baseline="0">
                <a:ln>
                  <a:noFill/>
                </a:ln>
                <a:solidFill>
                  <a:sysClr val="windowText" lastClr="000000"/>
                </a:solidFill>
                <a:effectLst/>
                <a:uLnTx/>
                <a:uFillTx/>
                <a:latin typeface="Verdana"/>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Verdana"/>
              </a:rPr>
              <a:t>Terabytes</a:t>
            </a:r>
            <a:endParaRPr kumimoji="0" lang="en-US" sz="1200" b="1" i="0" u="none" strike="noStrike" kern="0" cap="none" spc="0" normalizeH="0" baseline="0" noProof="0" dirty="0">
              <a:ln>
                <a:noFill/>
              </a:ln>
              <a:solidFill>
                <a:srgbClr val="000000"/>
              </a:solidFill>
              <a:effectLst/>
              <a:uLnTx/>
              <a:uFillTx/>
              <a:latin typeface="Verdana"/>
            </a:endParaRPr>
          </a:p>
        </p:txBody>
      </p:sp>
      <p:sp>
        <p:nvSpPr>
          <p:cNvPr id="10" name="TextBox 53"/>
          <p:cNvSpPr txBox="1"/>
          <p:nvPr/>
        </p:nvSpPr>
        <p:spPr>
          <a:xfrm>
            <a:off x="315048" y="3810504"/>
            <a:ext cx="1040796" cy="276999"/>
          </a:xfrm>
          <a:prstGeom prst="rect">
            <a:avLst/>
          </a:prstGeom>
          <a:noFill/>
        </p:spPr>
        <p:txBody>
          <a:bodyPr wrap="square" rtlCol="0" anchor="ctr">
            <a:spAutoFit/>
          </a:bodyPr>
          <a:lstStyle>
            <a:defPPr>
              <a:defRPr lang="en-US"/>
            </a:defPPr>
            <a:lvl1pPr marL="0" marR="0" lvl="0" indent="0" defTabSz="914400" eaLnBrk="1" fontAlgn="auto" latinLnBrk="0" hangingPunct="1">
              <a:lnSpc>
                <a:spcPct val="100000"/>
              </a:lnSpc>
              <a:spcBef>
                <a:spcPts val="0"/>
              </a:spcBef>
              <a:spcAft>
                <a:spcPts val="0"/>
              </a:spcAft>
              <a:buClrTx/>
              <a:buSzTx/>
              <a:buFontTx/>
              <a:buNone/>
              <a:tabLst/>
              <a:defRPr kumimoji="0" sz="1400" b="1" u="none" strike="noStrike" kern="0" cap="none" spc="0" normalizeH="0" baseline="0">
                <a:ln>
                  <a:noFill/>
                </a:ln>
                <a:solidFill>
                  <a:sysClr val="windowText" lastClr="000000"/>
                </a:solidFill>
                <a:effectLst/>
                <a:uLnTx/>
                <a:uFillTx/>
                <a:latin typeface="Verdana"/>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Verdana"/>
              </a:rPr>
              <a:t>Gigabytes</a:t>
            </a:r>
            <a:endParaRPr kumimoji="0" lang="en-US" sz="1200" b="1" i="0" u="none" strike="noStrike" kern="0" cap="none" spc="0" normalizeH="0" baseline="0" noProof="0" dirty="0">
              <a:ln>
                <a:noFill/>
              </a:ln>
              <a:solidFill>
                <a:srgbClr val="000000"/>
              </a:solidFill>
              <a:effectLst/>
              <a:uLnTx/>
              <a:uFillTx/>
              <a:latin typeface="Verdana"/>
            </a:endParaRPr>
          </a:p>
        </p:txBody>
      </p:sp>
      <p:sp>
        <p:nvSpPr>
          <p:cNvPr id="11" name="Rectangle 54"/>
          <p:cNvSpPr/>
          <p:nvPr/>
        </p:nvSpPr>
        <p:spPr bwMode="auto">
          <a:xfrm>
            <a:off x="1456275" y="3481101"/>
            <a:ext cx="1786638" cy="910407"/>
          </a:xfrm>
          <a:prstGeom prst="rect">
            <a:avLst/>
          </a:prstGeom>
          <a:gradFill>
            <a:gsLst>
              <a:gs pos="0">
                <a:srgbClr val="585B5D"/>
              </a:gs>
              <a:gs pos="100000">
                <a:srgbClr val="585B5D">
                  <a:lumMod val="50000"/>
                </a:srgbClr>
              </a:gs>
            </a:gsLst>
            <a:lin ang="5400000" scaled="1"/>
          </a:gra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r"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Verdana"/>
                <a:ea typeface="ヒラギノ角ゴ Pro W3" pitchFamily="-32" charset="-128"/>
              </a:rPr>
              <a:t>ERP</a:t>
            </a:r>
            <a:endParaRPr kumimoji="0" lang="en-US" sz="2800" b="0" i="0" u="none" strike="noStrike" kern="0" cap="none" spc="0" normalizeH="0" baseline="0" noProof="0" dirty="0">
              <a:ln>
                <a:noFill/>
              </a:ln>
              <a:solidFill>
                <a:srgbClr val="FFFFFF"/>
              </a:solidFill>
              <a:effectLst/>
              <a:uLnTx/>
              <a:uFillTx/>
              <a:latin typeface="Verdana"/>
              <a:ea typeface="ヒラギノ角ゴ Pro W3" pitchFamily="-32" charset="-128"/>
            </a:endParaRPr>
          </a:p>
        </p:txBody>
      </p:sp>
      <p:sp>
        <p:nvSpPr>
          <p:cNvPr id="12" name="TextBox 55"/>
          <p:cNvSpPr txBox="1"/>
          <p:nvPr/>
        </p:nvSpPr>
        <p:spPr>
          <a:xfrm>
            <a:off x="328310" y="1079283"/>
            <a:ext cx="1014272" cy="276999"/>
          </a:xfrm>
          <a:prstGeom prst="rect">
            <a:avLst/>
          </a:prstGeom>
          <a:noFill/>
          <a:ln w="11429" cap="flat" cmpd="sng" algn="ctr">
            <a:noFill/>
            <a:prstDash val="sysDash"/>
          </a:ln>
          <a:effectLst/>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Verdana"/>
                <a:cs typeface="+mn-cs"/>
              </a:rPr>
              <a:t>Exabytes</a:t>
            </a:r>
            <a:endParaRPr kumimoji="0" lang="en-US" sz="1200" b="1" i="0" u="none" strike="noStrike" kern="0" cap="none" spc="0" normalizeH="0" baseline="0" noProof="0" dirty="0">
              <a:ln>
                <a:noFill/>
              </a:ln>
              <a:solidFill>
                <a:srgbClr val="000000"/>
              </a:solidFill>
              <a:effectLst/>
              <a:uLnTx/>
              <a:uFillTx/>
              <a:latin typeface="Verdana"/>
              <a:cs typeface="+mn-cs"/>
            </a:endParaRPr>
          </a:p>
        </p:txBody>
      </p:sp>
      <p:sp>
        <p:nvSpPr>
          <p:cNvPr id="13" name="Rectangle 56"/>
          <p:cNvSpPr/>
          <p:nvPr/>
        </p:nvSpPr>
        <p:spPr>
          <a:xfrm>
            <a:off x="797734" y="4640986"/>
            <a:ext cx="7807660" cy="307777"/>
          </a:xfrm>
          <a:prstGeom prst="rect">
            <a:avLst/>
          </a:prstGeom>
        </p:spPr>
        <p:txBody>
          <a:bodyPr wrap="square"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lumMod val="85000"/>
                    <a:lumOff val="15000"/>
                  </a:srgbClr>
                </a:solidFill>
                <a:effectLst/>
                <a:uLnTx/>
                <a:uFillTx/>
                <a:latin typeface="Verdana"/>
              </a:rPr>
              <a:t>Increasing Data Variety and Complexity</a:t>
            </a:r>
            <a:endParaRPr kumimoji="0" lang="en-US" sz="1400" b="1" i="0" u="none" strike="noStrike" kern="0" cap="none" spc="0" normalizeH="0" baseline="0" noProof="0" dirty="0">
              <a:ln>
                <a:noFill/>
              </a:ln>
              <a:solidFill>
                <a:srgbClr val="000000">
                  <a:lumMod val="85000"/>
                  <a:lumOff val="15000"/>
                </a:srgbClr>
              </a:solidFill>
              <a:effectLst/>
              <a:uLnTx/>
              <a:uFillTx/>
              <a:latin typeface="Verdana"/>
            </a:endParaRPr>
          </a:p>
        </p:txBody>
      </p:sp>
      <p:sp>
        <p:nvSpPr>
          <p:cNvPr id="14" name="Right Arrow 57"/>
          <p:cNvSpPr/>
          <p:nvPr/>
        </p:nvSpPr>
        <p:spPr bwMode="auto">
          <a:xfrm rot="19900945">
            <a:off x="2955927" y="3110297"/>
            <a:ext cx="1527586" cy="381000"/>
          </a:xfrm>
          <a:prstGeom prst="rightArrow">
            <a:avLst/>
          </a:prstGeom>
          <a:gradFill flip="none" rotWithShape="1">
            <a:gsLst>
              <a:gs pos="0">
                <a:srgbClr val="FFFFFF">
                  <a:alpha val="0"/>
                </a:srgbClr>
              </a:gs>
              <a:gs pos="100000">
                <a:srgbClr val="585B5D"/>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solidFill>
                <a:srgbClr val="000000"/>
              </a:solidFill>
              <a:effectLst/>
              <a:uLnTx/>
              <a:uFillTx/>
              <a:latin typeface="Verdana"/>
              <a:ea typeface="ＭＳ Ｐゴシック" pitchFamily="48" charset="-128"/>
            </a:endParaRPr>
          </a:p>
        </p:txBody>
      </p:sp>
      <p:sp>
        <p:nvSpPr>
          <p:cNvPr id="15" name="Right Arrow 58"/>
          <p:cNvSpPr/>
          <p:nvPr/>
        </p:nvSpPr>
        <p:spPr bwMode="auto">
          <a:xfrm rot="19900945">
            <a:off x="4708116" y="2161356"/>
            <a:ext cx="1527586" cy="381000"/>
          </a:xfrm>
          <a:prstGeom prst="rightArrow">
            <a:avLst/>
          </a:prstGeom>
          <a:gradFill flip="none" rotWithShape="1">
            <a:gsLst>
              <a:gs pos="0">
                <a:srgbClr val="FFFFFF">
                  <a:alpha val="0"/>
                </a:srgbClr>
              </a:gs>
              <a:gs pos="100000">
                <a:srgbClr val="585B5D"/>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solidFill>
                <a:srgbClr val="000000"/>
              </a:solidFill>
              <a:effectLst/>
              <a:uLnTx/>
              <a:uFillTx/>
              <a:latin typeface="Verdana"/>
              <a:ea typeface="ＭＳ Ｐゴシック" pitchFamily="48" charset="-128"/>
            </a:endParaRPr>
          </a:p>
        </p:txBody>
      </p:sp>
      <p:sp>
        <p:nvSpPr>
          <p:cNvPr id="16" name="Right Arrow 59"/>
          <p:cNvSpPr/>
          <p:nvPr/>
        </p:nvSpPr>
        <p:spPr bwMode="auto">
          <a:xfrm rot="19900945">
            <a:off x="6403418" y="1369348"/>
            <a:ext cx="1097280" cy="381000"/>
          </a:xfrm>
          <a:prstGeom prst="rightArrow">
            <a:avLst/>
          </a:prstGeom>
          <a:gradFill flip="none" rotWithShape="1">
            <a:gsLst>
              <a:gs pos="0">
                <a:srgbClr val="FFFFFF">
                  <a:alpha val="0"/>
                </a:srgbClr>
              </a:gs>
              <a:gs pos="100000">
                <a:srgbClr val="FFFFFF"/>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smtClean="0">
              <a:ln>
                <a:noFill/>
              </a:ln>
              <a:solidFill>
                <a:srgbClr val="000000"/>
              </a:solidFill>
              <a:effectLst/>
              <a:uLnTx/>
              <a:uFillTx/>
              <a:latin typeface="Verdana"/>
              <a:ea typeface="ＭＳ Ｐゴシック" pitchFamily="48" charset="-128"/>
            </a:endParaRPr>
          </a:p>
        </p:txBody>
      </p:sp>
      <p:grpSp>
        <p:nvGrpSpPr>
          <p:cNvPr id="17" name="Group 60"/>
          <p:cNvGrpSpPr/>
          <p:nvPr/>
        </p:nvGrpSpPr>
        <p:grpSpPr>
          <a:xfrm>
            <a:off x="1463547" y="775437"/>
            <a:ext cx="7174772" cy="3518945"/>
            <a:chOff x="1345980" y="1603478"/>
            <a:chExt cx="7174772" cy="3518945"/>
          </a:xfrm>
        </p:grpSpPr>
        <p:sp>
          <p:nvSpPr>
            <p:cNvPr id="18" name="TextBox 61"/>
            <p:cNvSpPr txBox="1"/>
            <p:nvPr/>
          </p:nvSpPr>
          <p:spPr>
            <a:xfrm>
              <a:off x="3145416" y="1603478"/>
              <a:ext cx="1786637" cy="397032"/>
            </a:xfrm>
            <a:prstGeom prst="rect">
              <a:avLst/>
            </a:prstGeom>
            <a:noFill/>
          </p:spPr>
          <p:txBody>
            <a:bodyPr wrap="square" rtlCol="0" anchor="ctr">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Verdana"/>
                </a:rPr>
                <a:t>User Generated Content</a:t>
              </a:r>
            </a:p>
          </p:txBody>
        </p:sp>
        <p:sp>
          <p:nvSpPr>
            <p:cNvPr id="19" name="TextBox 62"/>
            <p:cNvSpPr txBox="1"/>
            <p:nvPr/>
          </p:nvSpPr>
          <p:spPr>
            <a:xfrm>
              <a:off x="3132617" y="2121638"/>
              <a:ext cx="1792728"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Verdana"/>
                </a:rPr>
                <a:t>Mobile Web</a:t>
              </a:r>
            </a:p>
          </p:txBody>
        </p:sp>
        <p:sp>
          <p:nvSpPr>
            <p:cNvPr id="20" name="TextBox 63"/>
            <p:cNvSpPr txBox="1"/>
            <p:nvPr/>
          </p:nvSpPr>
          <p:spPr>
            <a:xfrm>
              <a:off x="6731491" y="4860813"/>
              <a:ext cx="1772799" cy="261610"/>
            </a:xfrm>
            <a:prstGeom prst="rect">
              <a:avLst/>
            </a:prstGeom>
            <a:noFill/>
          </p:spPr>
          <p:txBody>
            <a:bodyPr wrap="square" rtlCol="0">
              <a:spAutoFit/>
            </a:bodyPr>
            <a:lstStyle>
              <a:defPPr>
                <a:defRPr lang="en-US"/>
              </a:defPPr>
              <a:lvl1pPr marL="0" marR="0" lvl="0" indent="0" algn="ctr" defTabSz="914400" eaLnBrk="1" fontAlgn="auto" latinLnBrk="0" hangingPunct="1">
                <a:lnSpc>
                  <a:spcPct val="100000"/>
                </a:lnSpc>
                <a:spcBef>
                  <a:spcPts val="0"/>
                </a:spcBef>
                <a:spcAft>
                  <a:spcPts val="0"/>
                </a:spcAft>
                <a:buClrTx/>
                <a:buSzTx/>
                <a:buFontTx/>
                <a:buNone/>
                <a:tabLst/>
                <a:defRPr sz="1200" b="1">
                  <a:solidFill>
                    <a:srgbClr val="000000">
                      <a:lumMod val="75000"/>
                      <a:lumOff val="25000"/>
                    </a:srgbClr>
                  </a:solidFill>
                  <a:latin typeface="Verdana"/>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Verdana"/>
                </a:rPr>
                <a:t>SMS/MMS</a:t>
              </a:r>
            </a:p>
          </p:txBody>
        </p:sp>
        <p:sp>
          <p:nvSpPr>
            <p:cNvPr id="21" name="TextBox 64"/>
            <p:cNvSpPr txBox="1"/>
            <p:nvPr/>
          </p:nvSpPr>
          <p:spPr>
            <a:xfrm>
              <a:off x="4925345" y="2121638"/>
              <a:ext cx="1789198" cy="261610"/>
            </a:xfrm>
            <a:prstGeom prst="rect">
              <a:avLst/>
            </a:prstGeom>
            <a:noFill/>
          </p:spPr>
          <p:txBody>
            <a:bodyPr wrap="square" rtlCol="0">
              <a:spAutoFit/>
            </a:bodyPr>
            <a:lstStyle>
              <a:defPPr>
                <a:defRPr lang="en-US"/>
              </a:defPPr>
              <a:lvl1pPr marL="0" marR="0" lvl="0" indent="0" algn="ctr" defTabSz="914400" eaLnBrk="1" fontAlgn="auto" latinLnBrk="0" hangingPunct="1">
                <a:lnSpc>
                  <a:spcPct val="100000"/>
                </a:lnSpc>
                <a:spcBef>
                  <a:spcPts val="0"/>
                </a:spcBef>
                <a:spcAft>
                  <a:spcPts val="0"/>
                </a:spcAft>
                <a:buClrTx/>
                <a:buSzTx/>
                <a:buFontTx/>
                <a:buNone/>
                <a:tabLst/>
                <a:defRPr sz="1100" b="1">
                  <a:solidFill>
                    <a:srgbClr val="000000">
                      <a:lumMod val="75000"/>
                      <a:lumOff val="25000"/>
                    </a:srgbClr>
                  </a:solidFill>
                  <a:latin typeface="Verdana"/>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Verdana"/>
                </a:rPr>
                <a:t>Sentiment</a:t>
              </a:r>
            </a:p>
          </p:txBody>
        </p:sp>
        <p:sp>
          <p:nvSpPr>
            <p:cNvPr id="22" name="TextBox 65"/>
            <p:cNvSpPr txBox="1"/>
            <p:nvPr/>
          </p:nvSpPr>
          <p:spPr>
            <a:xfrm>
              <a:off x="6715028" y="2504102"/>
              <a:ext cx="1805724" cy="397032"/>
            </a:xfrm>
            <a:prstGeom prst="rect">
              <a:avLst/>
            </a:prstGeom>
            <a:noFill/>
          </p:spPr>
          <p:txBody>
            <a:bodyPr wrap="square" rtlCol="0">
              <a:spAutoFit/>
            </a:bodyPr>
            <a:lstStyle>
              <a:defPPr>
                <a:defRPr lang="en-US"/>
              </a:defPPr>
              <a:lvl1pPr marL="0" marR="0" lvl="0" indent="0" algn="ctr" defTabSz="914400" eaLnBrk="1" fontAlgn="auto" latinLnBrk="0" hangingPunct="1">
                <a:lnSpc>
                  <a:spcPct val="100000"/>
                </a:lnSpc>
                <a:spcBef>
                  <a:spcPts val="0"/>
                </a:spcBef>
                <a:spcAft>
                  <a:spcPts val="0"/>
                </a:spcAft>
                <a:buClrTx/>
                <a:buSzTx/>
                <a:buFontTx/>
                <a:buNone/>
                <a:tabLst/>
                <a:defRPr sz="1200" b="1">
                  <a:solidFill>
                    <a:srgbClr val="000000">
                      <a:lumMod val="75000"/>
                      <a:lumOff val="25000"/>
                    </a:srgbClr>
                  </a:solidFill>
                  <a:latin typeface="Verdana"/>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Verdana"/>
                </a:rPr>
                <a:t>External Demographics</a:t>
              </a:r>
            </a:p>
          </p:txBody>
        </p:sp>
        <p:sp>
          <p:nvSpPr>
            <p:cNvPr id="23" name="TextBox 66"/>
            <p:cNvSpPr txBox="1"/>
            <p:nvPr/>
          </p:nvSpPr>
          <p:spPr>
            <a:xfrm>
              <a:off x="6731491" y="3493231"/>
              <a:ext cx="1772799" cy="261610"/>
            </a:xfrm>
            <a:prstGeom prst="rect">
              <a:avLst/>
            </a:prstGeom>
            <a:noFill/>
          </p:spPr>
          <p:txBody>
            <a:bodyPr wrap="square" rtlCol="0">
              <a:spAutoFit/>
            </a:bodyPr>
            <a:lstStyle>
              <a:defPPr>
                <a:defRPr lang="en-US"/>
              </a:defPPr>
              <a:lvl1pPr marL="0" marR="0" lvl="0" indent="0" algn="ctr" defTabSz="914400" eaLnBrk="1" fontAlgn="auto" latinLnBrk="0" hangingPunct="1">
                <a:lnSpc>
                  <a:spcPct val="100000"/>
                </a:lnSpc>
                <a:spcBef>
                  <a:spcPts val="0"/>
                </a:spcBef>
                <a:spcAft>
                  <a:spcPts val="0"/>
                </a:spcAft>
                <a:buClrTx/>
                <a:buSzTx/>
                <a:buFontTx/>
                <a:buNone/>
                <a:tabLst/>
                <a:defRPr sz="1200" b="1">
                  <a:solidFill>
                    <a:srgbClr val="000000">
                      <a:lumMod val="75000"/>
                      <a:lumOff val="25000"/>
                    </a:srgbClr>
                  </a:solidFill>
                  <a:latin typeface="Verdana"/>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Verdana"/>
                </a:rPr>
                <a:t>HD Video</a:t>
              </a:r>
            </a:p>
          </p:txBody>
        </p:sp>
        <p:sp>
          <p:nvSpPr>
            <p:cNvPr id="24" name="TextBox 67"/>
            <p:cNvSpPr txBox="1"/>
            <p:nvPr/>
          </p:nvSpPr>
          <p:spPr>
            <a:xfrm>
              <a:off x="6731491" y="3949091"/>
              <a:ext cx="1772799" cy="261610"/>
            </a:xfrm>
            <a:prstGeom prst="rect">
              <a:avLst/>
            </a:prstGeom>
            <a:noFill/>
          </p:spPr>
          <p:txBody>
            <a:bodyPr wrap="square" rtlCol="0">
              <a:spAutoFit/>
            </a:bodyPr>
            <a:lstStyle>
              <a:defPPr>
                <a:defRPr lang="en-US"/>
              </a:defPPr>
              <a:lvl1pPr marL="0" marR="0" lvl="0" indent="0" algn="ctr" defTabSz="914400" eaLnBrk="1" fontAlgn="auto" latinLnBrk="0" hangingPunct="1">
                <a:lnSpc>
                  <a:spcPct val="100000"/>
                </a:lnSpc>
                <a:spcBef>
                  <a:spcPts val="0"/>
                </a:spcBef>
                <a:spcAft>
                  <a:spcPts val="0"/>
                </a:spcAft>
                <a:buClrTx/>
                <a:buSzTx/>
                <a:buFontTx/>
                <a:buNone/>
                <a:tabLst/>
                <a:defRPr sz="1200" b="1">
                  <a:solidFill>
                    <a:srgbClr val="000000">
                      <a:lumMod val="75000"/>
                      <a:lumOff val="25000"/>
                    </a:srgbClr>
                  </a:solidFill>
                  <a:latin typeface="Verdana"/>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Verdana"/>
                </a:rPr>
                <a:t>Speech to Text</a:t>
              </a:r>
            </a:p>
          </p:txBody>
        </p:sp>
        <p:sp>
          <p:nvSpPr>
            <p:cNvPr id="25" name="TextBox 68"/>
            <p:cNvSpPr txBox="1"/>
            <p:nvPr/>
          </p:nvSpPr>
          <p:spPr>
            <a:xfrm>
              <a:off x="6715028" y="4320313"/>
              <a:ext cx="1805724" cy="397032"/>
            </a:xfrm>
            <a:prstGeom prst="rect">
              <a:avLst/>
            </a:prstGeom>
            <a:noFill/>
          </p:spPr>
          <p:txBody>
            <a:bodyPr wrap="square" rtlCol="0">
              <a:spAutoFit/>
            </a:bodyPr>
            <a:lstStyle>
              <a:defPPr>
                <a:defRPr lang="en-US"/>
              </a:defPPr>
              <a:lvl1pPr marL="0" marR="0" lvl="0" indent="0" algn="ctr" defTabSz="914400" eaLnBrk="1" fontAlgn="auto" latinLnBrk="0" hangingPunct="1">
                <a:lnSpc>
                  <a:spcPct val="100000"/>
                </a:lnSpc>
                <a:spcBef>
                  <a:spcPts val="0"/>
                </a:spcBef>
                <a:spcAft>
                  <a:spcPts val="0"/>
                </a:spcAft>
                <a:buClrTx/>
                <a:buSzTx/>
                <a:buFontTx/>
                <a:buNone/>
                <a:tabLst/>
                <a:defRPr sz="1200" b="1">
                  <a:solidFill>
                    <a:srgbClr val="000000">
                      <a:lumMod val="75000"/>
                      <a:lumOff val="25000"/>
                    </a:srgbClr>
                  </a:solidFill>
                  <a:latin typeface="Verdana"/>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Verdana"/>
                </a:rPr>
                <a:t>Product</a:t>
              </a:r>
              <a:r>
                <a:rPr kumimoji="0" lang="en-US" sz="1100" b="1" i="0" u="none" strike="noStrike" kern="0" cap="none" spc="0" normalizeH="0" baseline="0" noProof="0" dirty="0" smtClean="0">
                  <a:ln>
                    <a:noFill/>
                  </a:ln>
                  <a:solidFill>
                    <a:srgbClr val="FFFFFF"/>
                  </a:solidFill>
                  <a:effectLst/>
                  <a:uLnTx/>
                  <a:uFillTx/>
                  <a:latin typeface="Verdana"/>
                </a:rPr>
                <a:t>/</a:t>
              </a:r>
              <a:br>
                <a:rPr kumimoji="0" lang="en-US" sz="1100" b="1" i="0" u="none" strike="noStrike" kern="0" cap="none" spc="0" normalizeH="0" baseline="0" noProof="0" dirty="0" smtClean="0">
                  <a:ln>
                    <a:noFill/>
                  </a:ln>
                  <a:solidFill>
                    <a:srgbClr val="FFFFFF"/>
                  </a:solidFill>
                  <a:effectLst/>
                  <a:uLnTx/>
                  <a:uFillTx/>
                  <a:latin typeface="Verdana"/>
                </a:rPr>
              </a:br>
              <a:r>
                <a:rPr kumimoji="0" lang="en-US" sz="1100" b="1" i="0" u="none" strike="noStrike" kern="0" cap="none" spc="0" normalizeH="0" baseline="0" noProof="0" dirty="0" smtClean="0">
                  <a:ln>
                    <a:noFill/>
                  </a:ln>
                  <a:solidFill>
                    <a:srgbClr val="FFFFFF"/>
                  </a:solidFill>
                  <a:effectLst/>
                  <a:uLnTx/>
                  <a:uFillTx/>
                  <a:latin typeface="Verdana"/>
                </a:rPr>
                <a:t>Service </a:t>
              </a:r>
              <a:r>
                <a:rPr kumimoji="0" lang="en-US" sz="1100" b="1" i="0" u="none" strike="noStrike" kern="0" cap="none" spc="0" normalizeH="0" baseline="0" noProof="0" dirty="0">
                  <a:ln>
                    <a:noFill/>
                  </a:ln>
                  <a:solidFill>
                    <a:srgbClr val="FFFFFF"/>
                  </a:solidFill>
                  <a:effectLst/>
                  <a:uLnTx/>
                  <a:uFillTx/>
                  <a:latin typeface="Verdana"/>
                </a:rPr>
                <a:t>Logs</a:t>
              </a:r>
            </a:p>
          </p:txBody>
        </p:sp>
        <p:sp>
          <p:nvSpPr>
            <p:cNvPr id="26" name="TextBox 69"/>
            <p:cNvSpPr txBox="1"/>
            <p:nvPr/>
          </p:nvSpPr>
          <p:spPr>
            <a:xfrm>
              <a:off x="4925767" y="1671189"/>
              <a:ext cx="1805724" cy="261610"/>
            </a:xfrm>
            <a:prstGeom prst="rect">
              <a:avLst/>
            </a:prstGeom>
            <a:noFill/>
          </p:spPr>
          <p:txBody>
            <a:bodyPr wrap="square" rtlCol="0">
              <a:spAutoFit/>
            </a:bodyPr>
            <a:lstStyle>
              <a:defPPr>
                <a:defRPr lang="en-US"/>
              </a:defPPr>
              <a:lvl1pPr marL="0" marR="0" lvl="0" indent="0" algn="ctr" defTabSz="914400" eaLnBrk="1" fontAlgn="auto" latinLnBrk="0" hangingPunct="1">
                <a:lnSpc>
                  <a:spcPct val="100000"/>
                </a:lnSpc>
                <a:spcBef>
                  <a:spcPts val="0"/>
                </a:spcBef>
                <a:spcAft>
                  <a:spcPts val="0"/>
                </a:spcAft>
                <a:buClrTx/>
                <a:buSzTx/>
                <a:buFontTx/>
                <a:buNone/>
                <a:tabLst/>
                <a:defRPr sz="1200" b="1">
                  <a:solidFill>
                    <a:srgbClr val="000000">
                      <a:lumMod val="75000"/>
                      <a:lumOff val="25000"/>
                    </a:srgbClr>
                  </a:solidFill>
                  <a:latin typeface="Verdana"/>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Verdana"/>
                </a:rPr>
                <a:t>Social Network</a:t>
              </a:r>
            </a:p>
          </p:txBody>
        </p:sp>
        <p:sp>
          <p:nvSpPr>
            <p:cNvPr id="27" name="TextBox 70"/>
            <p:cNvSpPr txBox="1"/>
            <p:nvPr/>
          </p:nvSpPr>
          <p:spPr>
            <a:xfrm>
              <a:off x="6731491" y="2952733"/>
              <a:ext cx="1772799" cy="397032"/>
            </a:xfrm>
            <a:prstGeom prst="rect">
              <a:avLst/>
            </a:prstGeom>
            <a:noFill/>
          </p:spPr>
          <p:txBody>
            <a:bodyPr wrap="square" rtlCol="0">
              <a:spAutoFit/>
            </a:bodyPr>
            <a:lstStyle>
              <a:defPPr>
                <a:defRPr lang="en-US"/>
              </a:defPPr>
              <a:lvl1pPr marL="0" marR="0" lvl="0" indent="0" algn="ctr" defTabSz="914400" eaLnBrk="1" fontAlgn="auto" latinLnBrk="0" hangingPunct="1">
                <a:lnSpc>
                  <a:spcPct val="100000"/>
                </a:lnSpc>
                <a:spcBef>
                  <a:spcPts val="0"/>
                </a:spcBef>
                <a:spcAft>
                  <a:spcPts val="0"/>
                </a:spcAft>
                <a:buClrTx/>
                <a:buSzTx/>
                <a:buFontTx/>
                <a:buNone/>
                <a:tabLst/>
                <a:defRPr sz="1200" b="1">
                  <a:solidFill>
                    <a:srgbClr val="000000">
                      <a:lumMod val="75000"/>
                      <a:lumOff val="25000"/>
                    </a:srgbClr>
                  </a:solidFill>
                  <a:latin typeface="Verdana"/>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Verdana"/>
                </a:rPr>
                <a:t>Business Data Feeds</a:t>
              </a:r>
            </a:p>
          </p:txBody>
        </p:sp>
        <p:sp>
          <p:nvSpPr>
            <p:cNvPr id="28" name="TextBox 71"/>
            <p:cNvSpPr txBox="1"/>
            <p:nvPr/>
          </p:nvSpPr>
          <p:spPr>
            <a:xfrm>
              <a:off x="1345980" y="2121638"/>
              <a:ext cx="1789682" cy="261610"/>
            </a:xfrm>
            <a:prstGeom prst="rect">
              <a:avLst/>
            </a:prstGeom>
            <a:noFill/>
          </p:spPr>
          <p:txBody>
            <a:bodyPr wrap="square" rtlCol="0">
              <a:spAutoFit/>
            </a:bodyPr>
            <a:lstStyle>
              <a:defPPr>
                <a:defRPr lang="en-US"/>
              </a:defPPr>
              <a:lvl1pPr marL="0" marR="0" lvl="0" indent="0" algn="ctr" defTabSz="914400" eaLnBrk="1" fontAlgn="auto" latinLnBrk="0" hangingPunct="1">
                <a:lnSpc>
                  <a:spcPct val="100000"/>
                </a:lnSpc>
                <a:spcBef>
                  <a:spcPts val="0"/>
                </a:spcBef>
                <a:spcAft>
                  <a:spcPts val="0"/>
                </a:spcAft>
                <a:buClrTx/>
                <a:buSzTx/>
                <a:buFontTx/>
                <a:buNone/>
                <a:tabLst/>
                <a:defRPr sz="1100" b="1">
                  <a:solidFill>
                    <a:srgbClr val="000000">
                      <a:lumMod val="75000"/>
                      <a:lumOff val="25000"/>
                    </a:srgbClr>
                  </a:solidFill>
                  <a:latin typeface="Verdana"/>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Verdana"/>
                </a:rPr>
                <a:t>User Click Stream</a:t>
              </a:r>
            </a:p>
          </p:txBody>
        </p:sp>
      </p:grpSp>
      <p:sp>
        <p:nvSpPr>
          <p:cNvPr id="29" name="TextBox 72"/>
          <p:cNvSpPr txBox="1"/>
          <p:nvPr/>
        </p:nvSpPr>
        <p:spPr>
          <a:xfrm>
            <a:off x="1463547" y="1760699"/>
            <a:ext cx="1786637" cy="261610"/>
          </a:xfrm>
          <a:prstGeom prst="rect">
            <a:avLst/>
          </a:prstGeom>
          <a:noFill/>
        </p:spPr>
        <p:txBody>
          <a:bodyPr wrap="square" rtlCol="0">
            <a:spAutoFit/>
          </a:bodyPr>
          <a:lstStyle>
            <a:defPPr>
              <a:defRPr lang="en-US"/>
            </a:defPPr>
            <a:lvl1pPr marL="0" marR="0" lvl="0" indent="0" algn="r" defTabSz="914400" eaLnBrk="1" fontAlgn="auto" latinLnBrk="0" hangingPunct="1">
              <a:lnSpc>
                <a:spcPct val="100000"/>
              </a:lnSpc>
              <a:spcBef>
                <a:spcPts val="0"/>
              </a:spcBef>
              <a:spcAft>
                <a:spcPts val="0"/>
              </a:spcAft>
              <a:buClrTx/>
              <a:buSzTx/>
              <a:buFontTx/>
              <a:buNone/>
              <a:tabLst/>
              <a:defRPr sz="1100" b="1">
                <a:solidFill>
                  <a:srgbClr val="000000">
                    <a:lumMod val="75000"/>
                    <a:lumOff val="25000"/>
                  </a:srgbClr>
                </a:solidFill>
                <a:latin typeface="Verdana"/>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000000">
                    <a:lumMod val="75000"/>
                    <a:lumOff val="25000"/>
                  </a:srgbClr>
                </a:solidFill>
                <a:effectLst/>
                <a:uLnTx/>
                <a:uFillTx/>
                <a:latin typeface="Verdana"/>
              </a:rPr>
              <a:t>Web Logs</a:t>
            </a:r>
            <a:endParaRPr kumimoji="0" lang="en-US" sz="1100" b="1" i="0" u="none" strike="noStrike" kern="0" cap="none" spc="0" normalizeH="0" baseline="0" noProof="0" dirty="0">
              <a:ln>
                <a:noFill/>
              </a:ln>
              <a:solidFill>
                <a:srgbClr val="000000">
                  <a:lumMod val="75000"/>
                  <a:lumOff val="25000"/>
                </a:srgbClr>
              </a:solidFill>
              <a:effectLst/>
              <a:uLnTx/>
              <a:uFillTx/>
              <a:latin typeface="Verdana"/>
            </a:endParaRPr>
          </a:p>
        </p:txBody>
      </p:sp>
      <p:sp>
        <p:nvSpPr>
          <p:cNvPr id="30" name="TextBox 73"/>
          <p:cNvSpPr txBox="1"/>
          <p:nvPr/>
        </p:nvSpPr>
        <p:spPr>
          <a:xfrm>
            <a:off x="1456275" y="2209330"/>
            <a:ext cx="1796954" cy="261610"/>
          </a:xfrm>
          <a:prstGeom prst="rect">
            <a:avLst/>
          </a:prstGeom>
          <a:noFill/>
        </p:spPr>
        <p:txBody>
          <a:bodyPr wrap="square" rtlCol="0">
            <a:spAutoFit/>
          </a:bodyPr>
          <a:lstStyle>
            <a:defPPr>
              <a:defRPr lang="en-US"/>
            </a:defPPr>
            <a:lvl1pPr marL="0" marR="0" lvl="0" indent="0" algn="ctr" defTabSz="914400" eaLnBrk="1" fontAlgn="auto" latinLnBrk="0" hangingPunct="1">
              <a:lnSpc>
                <a:spcPct val="100000"/>
              </a:lnSpc>
              <a:spcBef>
                <a:spcPts val="0"/>
              </a:spcBef>
              <a:spcAft>
                <a:spcPts val="0"/>
              </a:spcAft>
              <a:buClrTx/>
              <a:buSzTx/>
              <a:buFontTx/>
              <a:buNone/>
              <a:tabLst/>
              <a:defRPr sz="1100" b="1">
                <a:solidFill>
                  <a:srgbClr val="000000">
                    <a:lumMod val="75000"/>
                    <a:lumOff val="25000"/>
                  </a:srgbClr>
                </a:solidFill>
                <a:latin typeface="Verdana"/>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000000">
                    <a:lumMod val="75000"/>
                    <a:lumOff val="25000"/>
                  </a:srgbClr>
                </a:solidFill>
                <a:effectLst/>
                <a:uLnTx/>
                <a:uFillTx/>
                <a:latin typeface="Verdana"/>
              </a:rPr>
              <a:t>Offer History</a:t>
            </a:r>
            <a:endParaRPr kumimoji="0" lang="en-US" sz="1100" b="1" i="0" u="none" strike="noStrike" kern="0" cap="none" spc="0" normalizeH="0" baseline="0" noProof="0" dirty="0">
              <a:ln>
                <a:noFill/>
              </a:ln>
              <a:solidFill>
                <a:srgbClr val="000000">
                  <a:lumMod val="75000"/>
                  <a:lumOff val="25000"/>
                </a:srgbClr>
              </a:solidFill>
              <a:effectLst/>
              <a:uLnTx/>
              <a:uFillTx/>
              <a:latin typeface="Verdana"/>
            </a:endParaRPr>
          </a:p>
        </p:txBody>
      </p:sp>
      <p:sp>
        <p:nvSpPr>
          <p:cNvPr id="31" name="TextBox 74"/>
          <p:cNvSpPr txBox="1"/>
          <p:nvPr/>
        </p:nvSpPr>
        <p:spPr>
          <a:xfrm>
            <a:off x="3253229" y="2209330"/>
            <a:ext cx="1806146" cy="261610"/>
          </a:xfrm>
          <a:prstGeom prst="rect">
            <a:avLst/>
          </a:prstGeom>
          <a:noFill/>
        </p:spPr>
        <p:txBody>
          <a:bodyPr wrap="square" rtlCol="0">
            <a:spAutoFit/>
          </a:bodyPr>
          <a:lstStyle>
            <a:defPPr>
              <a:defRPr lang="en-US"/>
            </a:defPPr>
            <a:lvl1pPr marL="0" marR="0" lvl="0" indent="0" algn="ctr" defTabSz="914400" eaLnBrk="1" fontAlgn="auto" latinLnBrk="0" hangingPunct="1">
              <a:lnSpc>
                <a:spcPct val="100000"/>
              </a:lnSpc>
              <a:spcBef>
                <a:spcPts val="0"/>
              </a:spcBef>
              <a:spcAft>
                <a:spcPts val="0"/>
              </a:spcAft>
              <a:buClrTx/>
              <a:buSzTx/>
              <a:buFontTx/>
              <a:buNone/>
              <a:tabLst/>
              <a:defRPr sz="1100" b="1">
                <a:solidFill>
                  <a:srgbClr val="000000">
                    <a:lumMod val="75000"/>
                    <a:lumOff val="25000"/>
                  </a:srgbClr>
                </a:solidFill>
                <a:latin typeface="Verdana"/>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000000">
                    <a:lumMod val="75000"/>
                    <a:lumOff val="25000"/>
                  </a:srgbClr>
                </a:solidFill>
                <a:effectLst/>
                <a:uLnTx/>
                <a:uFillTx/>
                <a:latin typeface="Verdana"/>
              </a:rPr>
              <a:t>A/B Testing</a:t>
            </a:r>
            <a:endParaRPr kumimoji="0" lang="en-US" sz="1100" b="1" i="0" u="none" strike="noStrike" kern="0" cap="none" spc="0" normalizeH="0" baseline="0" noProof="0" dirty="0">
              <a:ln>
                <a:noFill/>
              </a:ln>
              <a:solidFill>
                <a:srgbClr val="000000">
                  <a:lumMod val="75000"/>
                  <a:lumOff val="25000"/>
                </a:srgbClr>
              </a:solidFill>
              <a:effectLst/>
              <a:uLnTx/>
              <a:uFillTx/>
              <a:latin typeface="Verdana"/>
            </a:endParaRPr>
          </a:p>
        </p:txBody>
      </p:sp>
      <p:sp>
        <p:nvSpPr>
          <p:cNvPr id="32" name="TextBox 75"/>
          <p:cNvSpPr txBox="1"/>
          <p:nvPr/>
        </p:nvSpPr>
        <p:spPr>
          <a:xfrm>
            <a:off x="3262983" y="1760699"/>
            <a:ext cx="1796392" cy="261610"/>
          </a:xfrm>
          <a:prstGeom prst="rect">
            <a:avLst/>
          </a:prstGeom>
          <a:noFill/>
        </p:spPr>
        <p:txBody>
          <a:bodyPr wrap="square" rtlCol="0">
            <a:spAutoFit/>
          </a:bodyPr>
          <a:lstStyle>
            <a:defPPr>
              <a:defRPr lang="en-US"/>
            </a:defPPr>
            <a:lvl1pPr marL="0" marR="0" lvl="0" indent="0" algn="r" defTabSz="914400" eaLnBrk="1" fontAlgn="auto" latinLnBrk="0" hangingPunct="1">
              <a:lnSpc>
                <a:spcPct val="100000"/>
              </a:lnSpc>
              <a:spcBef>
                <a:spcPts val="0"/>
              </a:spcBef>
              <a:spcAft>
                <a:spcPts val="0"/>
              </a:spcAft>
              <a:buClrTx/>
              <a:buSzTx/>
              <a:buFontTx/>
              <a:buNone/>
              <a:tabLst/>
              <a:defRPr sz="1100" b="1">
                <a:solidFill>
                  <a:srgbClr val="000000">
                    <a:lumMod val="75000"/>
                    <a:lumOff val="25000"/>
                  </a:srgbClr>
                </a:solidFill>
                <a:latin typeface="Verdana"/>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0000">
                    <a:lumMod val="75000"/>
                    <a:lumOff val="25000"/>
                  </a:srgbClr>
                </a:solidFill>
                <a:effectLst/>
                <a:uLnTx/>
                <a:uFillTx/>
                <a:latin typeface="Verdana"/>
              </a:rPr>
              <a:t>Dynamic Pricing</a:t>
            </a:r>
          </a:p>
        </p:txBody>
      </p:sp>
      <p:sp>
        <p:nvSpPr>
          <p:cNvPr id="33" name="TextBox 76"/>
          <p:cNvSpPr txBox="1"/>
          <p:nvPr/>
        </p:nvSpPr>
        <p:spPr>
          <a:xfrm>
            <a:off x="5042912" y="2665190"/>
            <a:ext cx="1806146" cy="261610"/>
          </a:xfrm>
          <a:prstGeom prst="rect">
            <a:avLst/>
          </a:prstGeom>
          <a:noFill/>
        </p:spPr>
        <p:txBody>
          <a:bodyPr wrap="square" rtlCol="0">
            <a:spAutoFit/>
          </a:bodyPr>
          <a:lstStyle>
            <a:defPPr>
              <a:defRPr lang="en-US"/>
            </a:defPPr>
            <a:lvl1pPr marL="0" marR="0" lvl="0" indent="0" algn="r" defTabSz="914400" eaLnBrk="1" fontAlgn="auto" latinLnBrk="0" hangingPunct="1">
              <a:lnSpc>
                <a:spcPct val="100000"/>
              </a:lnSpc>
              <a:spcBef>
                <a:spcPts val="0"/>
              </a:spcBef>
              <a:spcAft>
                <a:spcPts val="0"/>
              </a:spcAft>
              <a:buClrTx/>
              <a:buSzTx/>
              <a:buFontTx/>
              <a:buNone/>
              <a:tabLst/>
              <a:defRPr sz="1100" b="1">
                <a:solidFill>
                  <a:srgbClr val="000000">
                    <a:lumMod val="75000"/>
                    <a:lumOff val="25000"/>
                  </a:srgbClr>
                </a:solidFill>
                <a:latin typeface="Verdana"/>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0000">
                    <a:lumMod val="75000"/>
                    <a:lumOff val="25000"/>
                  </a:srgbClr>
                </a:solidFill>
                <a:effectLst/>
                <a:uLnTx/>
                <a:uFillTx/>
                <a:latin typeface="Verdana"/>
              </a:rPr>
              <a:t>Affiliate Networks</a:t>
            </a:r>
          </a:p>
        </p:txBody>
      </p:sp>
      <p:sp>
        <p:nvSpPr>
          <p:cNvPr id="34" name="TextBox 77"/>
          <p:cNvSpPr txBox="1"/>
          <p:nvPr/>
        </p:nvSpPr>
        <p:spPr>
          <a:xfrm>
            <a:off x="5042912" y="3121050"/>
            <a:ext cx="1806146" cy="261610"/>
          </a:xfrm>
          <a:prstGeom prst="rect">
            <a:avLst/>
          </a:prstGeom>
          <a:noFill/>
        </p:spPr>
        <p:txBody>
          <a:bodyPr wrap="square" rtlCol="0">
            <a:spAutoFit/>
          </a:bodyPr>
          <a:lstStyle>
            <a:defPPr>
              <a:defRPr lang="en-US"/>
            </a:defPPr>
            <a:lvl1pPr marL="0" marR="0" lvl="0" indent="0" algn="r" defTabSz="914400" eaLnBrk="1" fontAlgn="auto" latinLnBrk="0" hangingPunct="1">
              <a:lnSpc>
                <a:spcPct val="100000"/>
              </a:lnSpc>
              <a:spcBef>
                <a:spcPts val="0"/>
              </a:spcBef>
              <a:spcAft>
                <a:spcPts val="0"/>
              </a:spcAft>
              <a:buClrTx/>
              <a:buSzTx/>
              <a:buFontTx/>
              <a:buNone/>
              <a:tabLst/>
              <a:defRPr sz="1100" b="1">
                <a:solidFill>
                  <a:srgbClr val="000000">
                    <a:lumMod val="75000"/>
                    <a:lumOff val="25000"/>
                  </a:srgbClr>
                </a:solidFill>
                <a:latin typeface="Verdana"/>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000000">
                    <a:lumMod val="75000"/>
                    <a:lumOff val="25000"/>
                  </a:srgbClr>
                </a:solidFill>
                <a:effectLst/>
                <a:uLnTx/>
                <a:uFillTx/>
                <a:latin typeface="Verdana"/>
              </a:rPr>
              <a:t> Search Marketing</a:t>
            </a:r>
            <a:endParaRPr kumimoji="0" lang="en-US" sz="1100" b="1" i="0" u="none" strike="noStrike" kern="0" cap="none" spc="0" normalizeH="0" baseline="0" noProof="0" dirty="0">
              <a:ln>
                <a:noFill/>
              </a:ln>
              <a:solidFill>
                <a:srgbClr val="000000">
                  <a:lumMod val="75000"/>
                  <a:lumOff val="25000"/>
                </a:srgbClr>
              </a:solidFill>
              <a:effectLst/>
              <a:uLnTx/>
              <a:uFillTx/>
              <a:latin typeface="Verdana"/>
            </a:endParaRPr>
          </a:p>
        </p:txBody>
      </p:sp>
      <p:sp>
        <p:nvSpPr>
          <p:cNvPr id="35" name="TextBox 78"/>
          <p:cNvSpPr txBox="1"/>
          <p:nvPr/>
        </p:nvSpPr>
        <p:spPr>
          <a:xfrm>
            <a:off x="5042914" y="3492271"/>
            <a:ext cx="1789683" cy="397032"/>
          </a:xfrm>
          <a:prstGeom prst="rect">
            <a:avLst/>
          </a:prstGeom>
          <a:noFill/>
        </p:spPr>
        <p:txBody>
          <a:bodyPr wrap="square" rtlCol="0">
            <a:spAutoFit/>
          </a:bodyPr>
          <a:lstStyle>
            <a:defPPr>
              <a:defRPr lang="en-US"/>
            </a:defPPr>
            <a:lvl1pPr marL="0" marR="0" lvl="0" indent="0" algn="r" defTabSz="914400" eaLnBrk="1" fontAlgn="auto" latinLnBrk="0" hangingPunct="1">
              <a:lnSpc>
                <a:spcPct val="100000"/>
              </a:lnSpc>
              <a:spcBef>
                <a:spcPts val="0"/>
              </a:spcBef>
              <a:spcAft>
                <a:spcPts val="0"/>
              </a:spcAft>
              <a:buClrTx/>
              <a:buSzTx/>
              <a:buFontTx/>
              <a:buNone/>
              <a:tabLst/>
              <a:defRPr sz="1100" b="1">
                <a:solidFill>
                  <a:srgbClr val="000000">
                    <a:lumMod val="75000"/>
                    <a:lumOff val="25000"/>
                  </a:srgbClr>
                </a:solidFill>
                <a:latin typeface="Verdana"/>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0000">
                    <a:lumMod val="75000"/>
                    <a:lumOff val="25000"/>
                  </a:srgbClr>
                </a:solidFill>
                <a:effectLst/>
                <a:uLnTx/>
                <a:uFillTx/>
                <a:latin typeface="Verdana"/>
              </a:rPr>
              <a:t>Behavioral Targeting</a:t>
            </a:r>
          </a:p>
        </p:txBody>
      </p:sp>
      <p:sp>
        <p:nvSpPr>
          <p:cNvPr id="36" name="TextBox 79"/>
          <p:cNvSpPr txBox="1"/>
          <p:nvPr/>
        </p:nvSpPr>
        <p:spPr>
          <a:xfrm>
            <a:off x="5039278" y="4032771"/>
            <a:ext cx="1793319" cy="261610"/>
          </a:xfrm>
          <a:prstGeom prst="rect">
            <a:avLst/>
          </a:prstGeom>
          <a:noFill/>
        </p:spPr>
        <p:txBody>
          <a:bodyPr wrap="square" rtlCol="0">
            <a:spAutoFit/>
          </a:bodyPr>
          <a:lstStyle>
            <a:defPPr>
              <a:defRPr lang="en-US"/>
            </a:defPPr>
            <a:lvl1pPr marL="0" marR="0" lvl="0" indent="0" algn="r" defTabSz="914400" eaLnBrk="1" fontAlgn="auto" latinLnBrk="0" hangingPunct="1">
              <a:lnSpc>
                <a:spcPct val="100000"/>
              </a:lnSpc>
              <a:spcBef>
                <a:spcPts val="0"/>
              </a:spcBef>
              <a:spcAft>
                <a:spcPts val="0"/>
              </a:spcAft>
              <a:buClrTx/>
              <a:buSzTx/>
              <a:buFontTx/>
              <a:buNone/>
              <a:tabLst/>
              <a:defRPr sz="1100" b="1">
                <a:solidFill>
                  <a:srgbClr val="000000">
                    <a:lumMod val="75000"/>
                    <a:lumOff val="25000"/>
                  </a:srgbClr>
                </a:solidFill>
                <a:latin typeface="Verdana"/>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0000">
                    <a:lumMod val="75000"/>
                    <a:lumOff val="25000"/>
                  </a:srgbClr>
                </a:solidFill>
                <a:effectLst/>
                <a:uLnTx/>
                <a:uFillTx/>
                <a:latin typeface="Verdana"/>
              </a:rPr>
              <a:t>Dynamic </a:t>
            </a:r>
            <a:r>
              <a:rPr kumimoji="0" lang="en-US" sz="1100" b="1" i="0" u="none" strike="noStrike" kern="0" cap="none" spc="0" normalizeH="0" baseline="0" noProof="0" dirty="0" smtClean="0">
                <a:ln>
                  <a:noFill/>
                </a:ln>
                <a:solidFill>
                  <a:srgbClr val="000000">
                    <a:lumMod val="75000"/>
                    <a:lumOff val="25000"/>
                  </a:srgbClr>
                </a:solidFill>
                <a:effectLst/>
                <a:uLnTx/>
                <a:uFillTx/>
                <a:latin typeface="Verdana"/>
              </a:rPr>
              <a:t>Funnels</a:t>
            </a:r>
            <a:endParaRPr kumimoji="0" lang="en-US" sz="1100" b="1" i="0" u="none" strike="noStrike" kern="0" cap="none" spc="0" normalizeH="0" baseline="0" noProof="0" dirty="0">
              <a:ln>
                <a:noFill/>
              </a:ln>
              <a:solidFill>
                <a:srgbClr val="000000">
                  <a:lumMod val="75000"/>
                  <a:lumOff val="25000"/>
                </a:srgbClr>
              </a:solidFill>
              <a:effectLst/>
              <a:uLnTx/>
              <a:uFillTx/>
              <a:latin typeface="Verdana"/>
            </a:endParaRPr>
          </a:p>
        </p:txBody>
      </p:sp>
      <p:sp>
        <p:nvSpPr>
          <p:cNvPr id="37" name="Rectangle 80"/>
          <p:cNvSpPr/>
          <p:nvPr/>
        </p:nvSpPr>
        <p:spPr>
          <a:xfrm>
            <a:off x="2353229" y="3951847"/>
            <a:ext cx="896955" cy="397032"/>
          </a:xfrm>
          <a:prstGeom prst="rect">
            <a:avLst/>
          </a:prstGeom>
          <a:noFill/>
        </p:spPr>
        <p:txBody>
          <a:bodyPr wrap="square" lIns="0" rIns="0"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latin typeface="Verdana"/>
              </a:rPr>
              <a:t>Payment Record</a:t>
            </a:r>
            <a:endParaRPr kumimoji="0" lang="en-US" sz="1100" b="1" i="0" u="none" strike="noStrike" kern="0" cap="none" spc="0" normalizeH="0" baseline="0" noProof="0" dirty="0">
              <a:ln>
                <a:noFill/>
              </a:ln>
              <a:solidFill>
                <a:srgbClr val="FFFFFF"/>
              </a:solidFill>
              <a:effectLst/>
              <a:uLnTx/>
              <a:uFillTx/>
              <a:latin typeface="Verdana"/>
            </a:endParaRPr>
          </a:p>
        </p:txBody>
      </p:sp>
      <p:sp>
        <p:nvSpPr>
          <p:cNvPr id="38" name="TextBox 81"/>
          <p:cNvSpPr txBox="1"/>
          <p:nvPr/>
        </p:nvSpPr>
        <p:spPr>
          <a:xfrm>
            <a:off x="3253230" y="4032771"/>
            <a:ext cx="1789683"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latin typeface="Verdana"/>
              </a:rPr>
              <a:t>Support Contacts</a:t>
            </a:r>
            <a:endParaRPr kumimoji="0" lang="en-US" sz="1100" b="1" i="0" u="none" strike="noStrike" kern="0" cap="none" spc="0" normalizeH="0" baseline="0" noProof="0" dirty="0">
              <a:ln>
                <a:noFill/>
              </a:ln>
              <a:solidFill>
                <a:srgbClr val="FFFFFF"/>
              </a:solidFill>
              <a:effectLst/>
              <a:uLnTx/>
              <a:uFillTx/>
              <a:latin typeface="Verdana"/>
            </a:endParaRPr>
          </a:p>
        </p:txBody>
      </p:sp>
      <p:sp>
        <p:nvSpPr>
          <p:cNvPr id="39" name="TextBox 82"/>
          <p:cNvSpPr txBox="1"/>
          <p:nvPr/>
        </p:nvSpPr>
        <p:spPr>
          <a:xfrm>
            <a:off x="3262985" y="3559982"/>
            <a:ext cx="1789683"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latin typeface="Verdana"/>
              </a:rPr>
              <a:t>Customer Touches</a:t>
            </a:r>
          </a:p>
        </p:txBody>
      </p:sp>
      <p:sp>
        <p:nvSpPr>
          <p:cNvPr id="40" name="Rectangle 83"/>
          <p:cNvSpPr/>
          <p:nvPr/>
        </p:nvSpPr>
        <p:spPr>
          <a:xfrm>
            <a:off x="1463547" y="3517152"/>
            <a:ext cx="889682" cy="397032"/>
          </a:xfrm>
          <a:prstGeom prst="rect">
            <a:avLst/>
          </a:prstGeom>
          <a:noFill/>
        </p:spPr>
        <p:txBody>
          <a:bodyPr wrap="square" lIns="0" rIns="0"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latin typeface="Verdana"/>
              </a:rPr>
              <a:t>Purchase Detail</a:t>
            </a:r>
          </a:p>
        </p:txBody>
      </p:sp>
      <p:sp>
        <p:nvSpPr>
          <p:cNvPr id="41" name="Rectangle 84"/>
          <p:cNvSpPr/>
          <p:nvPr/>
        </p:nvSpPr>
        <p:spPr>
          <a:xfrm>
            <a:off x="1463547" y="3951847"/>
            <a:ext cx="889682" cy="397032"/>
          </a:xfrm>
          <a:prstGeom prst="rect">
            <a:avLst/>
          </a:prstGeom>
          <a:noFill/>
        </p:spPr>
        <p:txBody>
          <a:bodyPr wrap="square" lIns="0" rIns="0"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latin typeface="Verdana"/>
              </a:rPr>
              <a:t>Purchase Record</a:t>
            </a:r>
          </a:p>
        </p:txBody>
      </p:sp>
      <p:sp>
        <p:nvSpPr>
          <p:cNvPr id="42" name="TextBox 85"/>
          <p:cNvSpPr txBox="1"/>
          <p:nvPr/>
        </p:nvSpPr>
        <p:spPr>
          <a:xfrm>
            <a:off x="1473300" y="2665190"/>
            <a:ext cx="1789683"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Verdana"/>
              </a:rPr>
              <a:t>Offer Details</a:t>
            </a:r>
          </a:p>
        </p:txBody>
      </p:sp>
      <p:sp>
        <p:nvSpPr>
          <p:cNvPr id="43" name="TextBox 86"/>
          <p:cNvSpPr txBox="1"/>
          <p:nvPr/>
        </p:nvSpPr>
        <p:spPr>
          <a:xfrm>
            <a:off x="1463550" y="3121050"/>
            <a:ext cx="1789683"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Verdana"/>
              </a:rPr>
              <a:t>Segmentation</a:t>
            </a:r>
          </a:p>
        </p:txBody>
      </p:sp>
    </p:spTree>
    <p:extLst>
      <p:ext uri="{BB962C8B-B14F-4D97-AF65-F5344CB8AC3E}">
        <p14:creationId xmlns:p14="http://schemas.microsoft.com/office/powerpoint/2010/main" val="60241594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669239" y="782075"/>
            <a:ext cx="4293931" cy="3973990"/>
            <a:chOff x="3557396" y="916966"/>
            <a:chExt cx="5725241" cy="5298653"/>
          </a:xfrm>
        </p:grpSpPr>
        <p:cxnSp>
          <p:nvCxnSpPr>
            <p:cNvPr id="3" name="Straight Connector 2"/>
            <p:cNvCxnSpPr/>
            <p:nvPr/>
          </p:nvCxnSpPr>
          <p:spPr>
            <a:xfrm>
              <a:off x="6056343" y="4813905"/>
              <a:ext cx="32128" cy="1116131"/>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237205" y="3903298"/>
              <a:ext cx="729780" cy="392324"/>
            </a:xfrm>
            <a:prstGeom prst="line">
              <a:avLst/>
            </a:prstGeom>
            <a:ln w="3175">
              <a:solidFill>
                <a:schemeClr val="accent5"/>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6508969" y="4295622"/>
              <a:ext cx="1456474" cy="708687"/>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flipV="1">
              <a:off x="6431887" y="2284146"/>
              <a:ext cx="797936" cy="1619152"/>
            </a:xfrm>
            <a:prstGeom prst="line">
              <a:avLst/>
            </a:prstGeom>
            <a:ln w="3175">
              <a:solidFill>
                <a:schemeClr val="accent5">
                  <a:alpha val="3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583680" y="1590766"/>
              <a:ext cx="653525" cy="2312532"/>
            </a:xfrm>
            <a:prstGeom prst="line">
              <a:avLst/>
            </a:prstGeom>
            <a:ln w="3175">
              <a:solidFill>
                <a:schemeClr val="accent5">
                  <a:alpha val="3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6583680" y="1590766"/>
              <a:ext cx="2004227" cy="1839835"/>
            </a:xfrm>
            <a:prstGeom prst="line">
              <a:avLst/>
            </a:prstGeom>
            <a:ln w="6350">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7966439" y="3430601"/>
              <a:ext cx="621468" cy="865021"/>
            </a:xfrm>
            <a:prstGeom prst="line">
              <a:avLst/>
            </a:prstGeom>
            <a:ln w="6350">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7237205" y="3430601"/>
              <a:ext cx="1350702" cy="472697"/>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flipV="1">
              <a:off x="6261557" y="931165"/>
              <a:ext cx="319276" cy="655395"/>
            </a:xfrm>
            <a:prstGeom prst="line">
              <a:avLst/>
            </a:prstGeom>
            <a:ln w="6350">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919864" y="931272"/>
              <a:ext cx="1341693" cy="1081269"/>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6261557" y="931272"/>
              <a:ext cx="173084" cy="1360613"/>
            </a:xfrm>
            <a:prstGeom prst="line">
              <a:avLst/>
            </a:prstGeom>
            <a:ln w="3175">
              <a:solidFill>
                <a:schemeClr val="accent5">
                  <a:alpha val="3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434641" y="1586560"/>
              <a:ext cx="146191" cy="705325"/>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434641" y="2291885"/>
              <a:ext cx="2153266" cy="1138716"/>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4303106" y="2084251"/>
              <a:ext cx="806069" cy="2565714"/>
            </a:xfrm>
            <a:prstGeom prst="line">
              <a:avLst/>
            </a:prstGeom>
            <a:ln w="3175">
              <a:solidFill>
                <a:schemeClr val="accent5">
                  <a:alpha val="3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303105" y="3903298"/>
              <a:ext cx="2934100" cy="746667"/>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4303106" y="4099460"/>
              <a:ext cx="750985" cy="550505"/>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5054092" y="4099460"/>
              <a:ext cx="1002251" cy="1860388"/>
            </a:xfrm>
            <a:prstGeom prst="line">
              <a:avLst/>
            </a:prstGeom>
            <a:ln w="3175">
              <a:solidFill>
                <a:schemeClr val="accent5">
                  <a:alpha val="3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719822" y="2769327"/>
              <a:ext cx="1244064" cy="610984"/>
            </a:xfrm>
            <a:prstGeom prst="line">
              <a:avLst/>
            </a:prstGeom>
            <a:ln w="6350">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3719822" y="3380311"/>
              <a:ext cx="1334270" cy="719150"/>
            </a:xfrm>
            <a:prstGeom prst="line">
              <a:avLst/>
            </a:prstGeom>
            <a:ln w="3175">
              <a:solidFill>
                <a:schemeClr val="accent5">
                  <a:alpha val="3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5109175" y="2084251"/>
              <a:ext cx="1325466" cy="207635"/>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5109175" y="1586561"/>
              <a:ext cx="1471657" cy="497690"/>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913038" y="2015718"/>
              <a:ext cx="50848" cy="753608"/>
            </a:xfrm>
            <a:prstGeom prst="line">
              <a:avLst/>
            </a:prstGeom>
            <a:ln w="3175">
              <a:solidFill>
                <a:schemeClr val="accent5">
                  <a:alpha val="3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3979534" y="2012541"/>
              <a:ext cx="940329" cy="498142"/>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3979534" y="2510683"/>
              <a:ext cx="323572" cy="2139282"/>
            </a:xfrm>
            <a:prstGeom prst="line">
              <a:avLst/>
            </a:prstGeom>
            <a:ln w="6350">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979534" y="2510683"/>
              <a:ext cx="2529435" cy="2493626"/>
            </a:xfrm>
            <a:prstGeom prst="line">
              <a:avLst/>
            </a:prstGeom>
            <a:ln w="6350">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3979534" y="931272"/>
              <a:ext cx="2282023" cy="1579411"/>
            </a:xfrm>
            <a:prstGeom prst="line">
              <a:avLst/>
            </a:prstGeom>
            <a:ln w="6350">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4963886" y="931273"/>
              <a:ext cx="1297671" cy="1838053"/>
            </a:xfrm>
            <a:prstGeom prst="line">
              <a:avLst/>
            </a:prstGeom>
            <a:ln w="3175">
              <a:solidFill>
                <a:schemeClr val="accent5">
                  <a:alpha val="3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7237206" y="2215349"/>
              <a:ext cx="603411" cy="1687949"/>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583680" y="1586560"/>
              <a:ext cx="1256937" cy="628789"/>
            </a:xfrm>
            <a:prstGeom prst="line">
              <a:avLst/>
            </a:prstGeom>
            <a:ln w="3175">
              <a:solidFill>
                <a:schemeClr val="accent5">
                  <a:alpha val="3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840617" y="2215349"/>
              <a:ext cx="125822" cy="2080273"/>
            </a:xfrm>
            <a:prstGeom prst="line">
              <a:avLst/>
            </a:prstGeom>
            <a:ln w="3175">
              <a:solidFill>
                <a:schemeClr val="accent5">
                  <a:alpha val="3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6056343" y="5004309"/>
              <a:ext cx="452627" cy="955539"/>
            </a:xfrm>
            <a:prstGeom prst="line">
              <a:avLst/>
            </a:prstGeom>
            <a:ln w="3175">
              <a:solidFill>
                <a:schemeClr val="accent5"/>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4303105" y="4649965"/>
              <a:ext cx="2205865" cy="354345"/>
            </a:xfrm>
            <a:prstGeom prst="line">
              <a:avLst/>
            </a:prstGeom>
            <a:ln w="3175">
              <a:solidFill>
                <a:schemeClr val="accent5">
                  <a:alpha val="3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6508969" y="4847158"/>
              <a:ext cx="1114807" cy="157151"/>
            </a:xfrm>
            <a:prstGeom prst="line">
              <a:avLst/>
            </a:prstGeom>
            <a:ln w="3175">
              <a:solidFill>
                <a:schemeClr val="bg1">
                  <a:alpha val="54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6508969" y="3903298"/>
              <a:ext cx="728237" cy="1101011"/>
            </a:xfrm>
            <a:prstGeom prst="line">
              <a:avLst/>
            </a:prstGeom>
            <a:ln w="3175">
              <a:solidFill>
                <a:schemeClr val="accent5">
                  <a:alpha val="3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237205" y="3903298"/>
              <a:ext cx="386571" cy="943860"/>
            </a:xfrm>
            <a:prstGeom prst="line">
              <a:avLst/>
            </a:prstGeom>
            <a:ln w="3175">
              <a:solidFill>
                <a:schemeClr val="accent5">
                  <a:alpha val="3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3979534" y="2291886"/>
              <a:ext cx="2455107" cy="218797"/>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979534" y="2510683"/>
              <a:ext cx="984352" cy="258643"/>
            </a:xfrm>
            <a:prstGeom prst="line">
              <a:avLst/>
            </a:prstGeom>
            <a:ln w="3175">
              <a:solidFill>
                <a:schemeClr val="accent5">
                  <a:alpha val="3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303105" y="4649965"/>
              <a:ext cx="1753238" cy="1309883"/>
            </a:xfrm>
            <a:prstGeom prst="line">
              <a:avLst/>
            </a:prstGeom>
            <a:ln w="6350">
              <a:solidFill>
                <a:schemeClr val="accent5"/>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6058663" y="4295622"/>
              <a:ext cx="1906779" cy="1664226"/>
            </a:xfrm>
            <a:prstGeom prst="line">
              <a:avLst/>
            </a:prstGeom>
            <a:ln w="6350">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4963887" y="2769326"/>
              <a:ext cx="1094776" cy="3190522"/>
            </a:xfrm>
            <a:prstGeom prst="line">
              <a:avLst/>
            </a:prstGeom>
            <a:ln w="3175">
              <a:solidFill>
                <a:schemeClr val="accent5">
                  <a:alpha val="3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6365284" y="2221582"/>
              <a:ext cx="143686" cy="143684"/>
            </a:xfrm>
            <a:prstGeom prst="ellipse">
              <a:avLst/>
            </a:prstGeom>
            <a:solidFill>
              <a:schemeClr val="accent3">
                <a:alpha val="29000"/>
              </a:schemeClr>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grpSp>
          <p:nvGrpSpPr>
            <p:cNvPr id="46" name="Group 45"/>
            <p:cNvGrpSpPr/>
            <p:nvPr/>
          </p:nvGrpSpPr>
          <p:grpSpPr>
            <a:xfrm>
              <a:off x="7095767" y="3761859"/>
              <a:ext cx="282878" cy="282878"/>
              <a:chOff x="5570553" y="2905137"/>
              <a:chExt cx="1047750" cy="1047750"/>
            </a:xfrm>
          </p:grpSpPr>
          <p:sp>
            <p:nvSpPr>
              <p:cNvPr id="47" name="Oval 46"/>
              <p:cNvSpPr/>
              <p:nvPr/>
            </p:nvSpPr>
            <p:spPr>
              <a:xfrm rot="9016974">
                <a:off x="5570553" y="2905137"/>
                <a:ext cx="1047750" cy="1047750"/>
              </a:xfrm>
              <a:prstGeom prst="ellipse">
                <a:avLst/>
              </a:prstGeom>
              <a:solidFill>
                <a:schemeClr val="bg1">
                  <a:alpha val="56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sp>
            <p:nvSpPr>
              <p:cNvPr id="48" name="Oval 47"/>
              <p:cNvSpPr/>
              <p:nvPr/>
            </p:nvSpPr>
            <p:spPr>
              <a:xfrm>
                <a:off x="5660984" y="2995568"/>
                <a:ext cx="866885" cy="866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sp>
            <p:nvSpPr>
              <p:cNvPr id="49" name="Oval 48"/>
              <p:cNvSpPr/>
              <p:nvPr/>
            </p:nvSpPr>
            <p:spPr>
              <a:xfrm rot="19235339">
                <a:off x="5737780" y="3072364"/>
                <a:ext cx="713288" cy="713288"/>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sp>
            <p:nvSpPr>
              <p:cNvPr id="50" name="Rectangle 49"/>
              <p:cNvSpPr/>
              <p:nvPr/>
            </p:nvSpPr>
            <p:spPr bwMode="auto">
              <a:xfrm rot="2700000">
                <a:off x="5966895" y="3301483"/>
                <a:ext cx="255035" cy="255035"/>
              </a:xfrm>
              <a:prstGeom prst="rect">
                <a:avLst/>
              </a:prstGeom>
              <a:solidFill>
                <a:schemeClr val="tx2">
                  <a:alpha val="93000"/>
                </a:schemeClr>
              </a:solidFill>
              <a:ln w="6350" cap="rnd">
                <a:noFill/>
                <a:prstDash val="solid"/>
                <a:headEnd type="oval" w="sm" len="sm"/>
                <a:tailEnd type="oval"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endParaRPr lang="en-US" sz="1350" dirty="0"/>
              </a:p>
            </p:txBody>
          </p:sp>
        </p:grpSp>
        <p:grpSp>
          <p:nvGrpSpPr>
            <p:cNvPr id="51" name="Group 50"/>
            <p:cNvGrpSpPr/>
            <p:nvPr/>
          </p:nvGrpSpPr>
          <p:grpSpPr>
            <a:xfrm>
              <a:off x="4963886" y="3951987"/>
              <a:ext cx="191594" cy="191594"/>
              <a:chOff x="5570549" y="2905131"/>
              <a:chExt cx="1047749" cy="1047749"/>
            </a:xfrm>
          </p:grpSpPr>
          <p:sp>
            <p:nvSpPr>
              <p:cNvPr id="52" name="Oval 51"/>
              <p:cNvSpPr/>
              <p:nvPr/>
            </p:nvSpPr>
            <p:spPr>
              <a:xfrm rot="9016974">
                <a:off x="5570549" y="2905131"/>
                <a:ext cx="1047749" cy="1047749"/>
              </a:xfrm>
              <a:prstGeom prst="ellipse">
                <a:avLst/>
              </a:prstGeom>
              <a:solidFill>
                <a:schemeClr val="bg1">
                  <a:alpha val="56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sp>
            <p:nvSpPr>
              <p:cNvPr id="53" name="Oval 52"/>
              <p:cNvSpPr/>
              <p:nvPr/>
            </p:nvSpPr>
            <p:spPr>
              <a:xfrm>
                <a:off x="5660978" y="2995560"/>
                <a:ext cx="866886" cy="86688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sp>
            <p:nvSpPr>
              <p:cNvPr id="54" name="Oval 53"/>
              <p:cNvSpPr/>
              <p:nvPr/>
            </p:nvSpPr>
            <p:spPr>
              <a:xfrm rot="19235339">
                <a:off x="5737773" y="3072361"/>
                <a:ext cx="713290" cy="71329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sp>
            <p:nvSpPr>
              <p:cNvPr id="55" name="Rectangle 54"/>
              <p:cNvSpPr/>
              <p:nvPr/>
            </p:nvSpPr>
            <p:spPr bwMode="auto">
              <a:xfrm rot="2700000">
                <a:off x="5966896" y="3301484"/>
                <a:ext cx="255033" cy="255033"/>
              </a:xfrm>
              <a:prstGeom prst="rect">
                <a:avLst/>
              </a:prstGeom>
              <a:solidFill>
                <a:schemeClr val="tx2">
                  <a:alpha val="93000"/>
                </a:schemeClr>
              </a:solidFill>
              <a:ln w="6350" cap="rnd">
                <a:noFill/>
                <a:prstDash val="solid"/>
                <a:headEnd type="oval" w="sm" len="sm"/>
                <a:tailEnd type="oval"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endParaRPr lang="en-US" sz="1350" dirty="0"/>
              </a:p>
            </p:txBody>
          </p:sp>
        </p:grpSp>
        <p:grpSp>
          <p:nvGrpSpPr>
            <p:cNvPr id="56" name="Group 55"/>
            <p:cNvGrpSpPr/>
            <p:nvPr/>
          </p:nvGrpSpPr>
          <p:grpSpPr>
            <a:xfrm>
              <a:off x="5015493" y="1988454"/>
              <a:ext cx="191594" cy="191594"/>
              <a:chOff x="5570549" y="2905131"/>
              <a:chExt cx="1047749" cy="1047749"/>
            </a:xfrm>
          </p:grpSpPr>
          <p:sp>
            <p:nvSpPr>
              <p:cNvPr id="57" name="Oval 56"/>
              <p:cNvSpPr/>
              <p:nvPr/>
            </p:nvSpPr>
            <p:spPr>
              <a:xfrm rot="9016974">
                <a:off x="5570549" y="2905131"/>
                <a:ext cx="1047749" cy="1047749"/>
              </a:xfrm>
              <a:prstGeom prst="ellipse">
                <a:avLst/>
              </a:prstGeom>
              <a:solidFill>
                <a:schemeClr val="bg1">
                  <a:alpha val="56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sp>
            <p:nvSpPr>
              <p:cNvPr id="58" name="Oval 57"/>
              <p:cNvSpPr/>
              <p:nvPr/>
            </p:nvSpPr>
            <p:spPr>
              <a:xfrm>
                <a:off x="5660978" y="2995560"/>
                <a:ext cx="866886" cy="86688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sp>
            <p:nvSpPr>
              <p:cNvPr id="59" name="Oval 58"/>
              <p:cNvSpPr/>
              <p:nvPr/>
            </p:nvSpPr>
            <p:spPr>
              <a:xfrm rot="19235339">
                <a:off x="5737773" y="3072361"/>
                <a:ext cx="713290" cy="71329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sp>
            <p:nvSpPr>
              <p:cNvPr id="60" name="Rectangle 59"/>
              <p:cNvSpPr/>
              <p:nvPr/>
            </p:nvSpPr>
            <p:spPr bwMode="auto">
              <a:xfrm rot="2700000">
                <a:off x="5966896" y="3301484"/>
                <a:ext cx="255033" cy="255033"/>
              </a:xfrm>
              <a:prstGeom prst="rect">
                <a:avLst/>
              </a:prstGeom>
              <a:solidFill>
                <a:schemeClr val="tx2">
                  <a:alpha val="93000"/>
                </a:schemeClr>
              </a:solidFill>
              <a:ln w="6350" cap="rnd">
                <a:noFill/>
                <a:prstDash val="solid"/>
                <a:headEnd type="oval" w="sm" len="sm"/>
                <a:tailEnd type="oval"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endParaRPr lang="en-US" sz="1350" dirty="0"/>
              </a:p>
            </p:txBody>
          </p:sp>
        </p:grpSp>
        <p:cxnSp>
          <p:nvCxnSpPr>
            <p:cNvPr id="61" name="Straight Connector 60"/>
            <p:cNvCxnSpPr>
              <a:endCxn id="130" idx="0"/>
            </p:cNvCxnSpPr>
            <p:nvPr/>
          </p:nvCxnSpPr>
          <p:spPr>
            <a:xfrm flipH="1">
              <a:off x="6597322" y="1525188"/>
              <a:ext cx="1105940" cy="51936"/>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flipV="1">
              <a:off x="7703262" y="1525188"/>
              <a:ext cx="137355" cy="689750"/>
            </a:xfrm>
            <a:prstGeom prst="line">
              <a:avLst/>
            </a:prstGeom>
            <a:ln w="3175">
              <a:solidFill>
                <a:schemeClr val="accent1">
                  <a:alpha val="3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flipV="1">
              <a:off x="6261559" y="931274"/>
              <a:ext cx="512167" cy="98992"/>
            </a:xfrm>
            <a:prstGeom prst="line">
              <a:avLst/>
            </a:prstGeom>
            <a:ln w="3175">
              <a:solidFill>
                <a:schemeClr val="accent1">
                  <a:alpha val="68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285895" y="1222174"/>
              <a:ext cx="253016" cy="613232"/>
            </a:xfrm>
            <a:prstGeom prst="line">
              <a:avLst/>
            </a:prstGeom>
            <a:ln w="3175">
              <a:solidFill>
                <a:schemeClr val="accent1">
                  <a:alpha val="3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538911" y="1835406"/>
              <a:ext cx="512053" cy="34657"/>
            </a:xfrm>
            <a:prstGeom prst="line">
              <a:avLst/>
            </a:prstGeom>
            <a:ln w="3175">
              <a:solidFill>
                <a:schemeClr val="accent1">
                  <a:alpha val="3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8050964" y="1870063"/>
              <a:ext cx="160794" cy="837453"/>
            </a:xfrm>
            <a:prstGeom prst="line">
              <a:avLst/>
            </a:prstGeom>
            <a:ln w="3175">
              <a:solidFill>
                <a:schemeClr val="accent1">
                  <a:alpha val="3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8211758" y="2707516"/>
              <a:ext cx="285471" cy="61811"/>
            </a:xfrm>
            <a:prstGeom prst="line">
              <a:avLst/>
            </a:prstGeom>
            <a:ln w="3175">
              <a:solidFill>
                <a:schemeClr val="accent1">
                  <a:alpha val="3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8277173" y="2769327"/>
              <a:ext cx="220056" cy="1250994"/>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8277173" y="3968523"/>
              <a:ext cx="255740" cy="51798"/>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7966985" y="3968523"/>
              <a:ext cx="565928" cy="773235"/>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7855839" y="4741758"/>
              <a:ext cx="109603" cy="456210"/>
            </a:xfrm>
            <a:prstGeom prst="line">
              <a:avLst/>
            </a:prstGeom>
            <a:ln w="3175">
              <a:solidFill>
                <a:schemeClr val="bg1">
                  <a:alpha val="54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5078313" y="5197968"/>
              <a:ext cx="2777526" cy="515917"/>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6058663" y="5197968"/>
              <a:ext cx="1797176" cy="761880"/>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5078313" y="5713885"/>
              <a:ext cx="980350" cy="245963"/>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endCxn id="152" idx="1"/>
            </p:cNvCxnSpPr>
            <p:nvPr/>
          </p:nvCxnSpPr>
          <p:spPr>
            <a:xfrm flipH="1" flipV="1">
              <a:off x="4307051" y="4626043"/>
              <a:ext cx="778696" cy="1080408"/>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719822" y="3380311"/>
              <a:ext cx="84974" cy="1073492"/>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endCxn id="152" idx="0"/>
            </p:cNvCxnSpPr>
            <p:nvPr/>
          </p:nvCxnSpPr>
          <p:spPr>
            <a:xfrm>
              <a:off x="3812230" y="4446369"/>
              <a:ext cx="527797" cy="179674"/>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152" idx="0"/>
            </p:cNvCxnSpPr>
            <p:nvPr/>
          </p:nvCxnSpPr>
          <p:spPr>
            <a:xfrm flipH="1">
              <a:off x="4321103" y="4626042"/>
              <a:ext cx="18922" cy="571926"/>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4321103" y="5127735"/>
              <a:ext cx="1291618" cy="70233"/>
            </a:xfrm>
            <a:prstGeom prst="line">
              <a:avLst/>
            </a:prstGeom>
            <a:ln w="3175">
              <a:solidFill>
                <a:schemeClr val="accent1">
                  <a:alpha val="4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5078313" y="5127735"/>
              <a:ext cx="534408" cy="586150"/>
            </a:xfrm>
            <a:prstGeom prst="line">
              <a:avLst/>
            </a:prstGeom>
            <a:ln w="3175">
              <a:solidFill>
                <a:schemeClr val="accent1">
                  <a:alpha val="4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3679902" y="2510683"/>
              <a:ext cx="299632" cy="258644"/>
            </a:xfrm>
            <a:prstGeom prst="line">
              <a:avLst/>
            </a:prstGeom>
            <a:ln w="3175">
              <a:solidFill>
                <a:schemeClr val="accent1">
                  <a:alpha val="43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679902" y="2769327"/>
              <a:ext cx="39920" cy="610984"/>
            </a:xfrm>
            <a:prstGeom prst="line">
              <a:avLst/>
            </a:prstGeom>
            <a:ln w="3175">
              <a:solidFill>
                <a:schemeClr val="accent1">
                  <a:alpha val="43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3589035" y="3380311"/>
              <a:ext cx="130787" cy="50290"/>
            </a:xfrm>
            <a:prstGeom prst="line">
              <a:avLst/>
            </a:prstGeom>
            <a:ln w="3175">
              <a:solidFill>
                <a:schemeClr val="accent1">
                  <a:alpha val="43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589035" y="3430601"/>
              <a:ext cx="552285" cy="1573708"/>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141321" y="5004310"/>
              <a:ext cx="1471400" cy="123425"/>
            </a:xfrm>
            <a:prstGeom prst="line">
              <a:avLst/>
            </a:prstGeom>
            <a:ln w="3175">
              <a:solidFill>
                <a:schemeClr val="accent1">
                  <a:alpha val="4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flipV="1">
              <a:off x="4678598" y="1364909"/>
              <a:ext cx="234440" cy="650809"/>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endCxn id="130" idx="0"/>
            </p:cNvCxnSpPr>
            <p:nvPr/>
          </p:nvCxnSpPr>
          <p:spPr>
            <a:xfrm>
              <a:off x="4678598" y="1364909"/>
              <a:ext cx="1918724" cy="212215"/>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flipV="1">
              <a:off x="4032281" y="1992458"/>
              <a:ext cx="880757" cy="23260"/>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4032281" y="1992458"/>
              <a:ext cx="935609" cy="776869"/>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4032281" y="931165"/>
              <a:ext cx="2056190" cy="1061293"/>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endCxn id="130" idx="0"/>
            </p:cNvCxnSpPr>
            <p:nvPr/>
          </p:nvCxnSpPr>
          <p:spPr>
            <a:xfrm>
              <a:off x="6088471" y="931165"/>
              <a:ext cx="508851" cy="645959"/>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130" idx="0"/>
            </p:cNvCxnSpPr>
            <p:nvPr/>
          </p:nvCxnSpPr>
          <p:spPr>
            <a:xfrm flipV="1">
              <a:off x="6597322" y="1222174"/>
              <a:ext cx="688573" cy="354950"/>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3979534" y="1992458"/>
              <a:ext cx="52747" cy="518225"/>
            </a:xfrm>
            <a:prstGeom prst="line">
              <a:avLst/>
            </a:prstGeom>
            <a:ln w="3175">
              <a:solidFill>
                <a:schemeClr val="accent1">
                  <a:alpha val="43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flipV="1">
              <a:off x="3829718" y="2365266"/>
              <a:ext cx="149816" cy="145417"/>
            </a:xfrm>
            <a:prstGeom prst="line">
              <a:avLst/>
            </a:prstGeom>
            <a:ln w="3175">
              <a:solidFill>
                <a:schemeClr val="accent1">
                  <a:alpha val="43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3829718" y="2365266"/>
              <a:ext cx="1138172" cy="404061"/>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5144267" y="931165"/>
              <a:ext cx="944204" cy="2324320"/>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5151476" y="2401284"/>
              <a:ext cx="92775" cy="854201"/>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244251" y="2392522"/>
              <a:ext cx="1713000" cy="468721"/>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6957251" y="2861243"/>
              <a:ext cx="644844" cy="51456"/>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flipV="1">
              <a:off x="7538912" y="1835407"/>
              <a:ext cx="373644" cy="1831542"/>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6957251" y="1835406"/>
              <a:ext cx="581660" cy="1025837"/>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5138943" y="2861243"/>
              <a:ext cx="1818308" cy="394242"/>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6957251" y="2861243"/>
              <a:ext cx="955305" cy="805706"/>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flipV="1">
              <a:off x="7302106" y="2251570"/>
              <a:ext cx="299989" cy="661129"/>
            </a:xfrm>
            <a:prstGeom prst="line">
              <a:avLst/>
            </a:prstGeom>
            <a:ln w="3175">
              <a:solidFill>
                <a:schemeClr val="accent1">
                  <a:alpha val="3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flipV="1">
              <a:off x="6100751" y="1939222"/>
              <a:ext cx="1201355" cy="312348"/>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6100751" y="1835407"/>
              <a:ext cx="1438161" cy="103815"/>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5450716" y="1939222"/>
              <a:ext cx="650035" cy="322390"/>
            </a:xfrm>
            <a:prstGeom prst="line">
              <a:avLst/>
            </a:prstGeom>
            <a:ln w="3175">
              <a:solidFill>
                <a:schemeClr val="accent1">
                  <a:alpha val="7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4607684" y="2261612"/>
              <a:ext cx="843032" cy="0"/>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4446792" y="2261612"/>
              <a:ext cx="160892" cy="1257713"/>
            </a:xfrm>
            <a:prstGeom prst="line">
              <a:avLst/>
            </a:prstGeom>
            <a:ln w="3175">
              <a:solidFill>
                <a:schemeClr val="accent1">
                  <a:alpha val="43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4446792" y="3255485"/>
              <a:ext cx="704683" cy="263842"/>
            </a:xfrm>
            <a:prstGeom prst="line">
              <a:avLst/>
            </a:prstGeom>
            <a:ln w="3175">
              <a:solidFill>
                <a:schemeClr val="accent1">
                  <a:alpha val="82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4563080" y="3255485"/>
              <a:ext cx="581185" cy="961970"/>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4563079" y="4217455"/>
              <a:ext cx="497297" cy="629703"/>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V="1">
              <a:off x="5059682" y="4276631"/>
              <a:ext cx="710473" cy="570527"/>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V="1">
              <a:off x="6058663" y="4375228"/>
              <a:ext cx="953389" cy="438677"/>
            </a:xfrm>
            <a:prstGeom prst="line">
              <a:avLst/>
            </a:prstGeom>
            <a:ln w="3175">
              <a:solidFill>
                <a:schemeClr val="bg1">
                  <a:alpha val="54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V="1">
              <a:off x="7012052" y="4295622"/>
              <a:ext cx="954387" cy="79606"/>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H="1" flipV="1">
              <a:off x="6957251" y="2861243"/>
              <a:ext cx="1009734" cy="1434379"/>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6957251" y="2214938"/>
              <a:ext cx="883366" cy="646305"/>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H="1" flipV="1">
              <a:off x="4446792" y="3519325"/>
              <a:ext cx="116287" cy="698130"/>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H="1">
              <a:off x="4449698" y="2392522"/>
              <a:ext cx="794553" cy="1126803"/>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H="1" flipV="1">
              <a:off x="6088471" y="931165"/>
              <a:ext cx="12280" cy="1008057"/>
            </a:xfrm>
            <a:prstGeom prst="line">
              <a:avLst/>
            </a:prstGeom>
            <a:ln w="3175">
              <a:solidFill>
                <a:schemeClr val="accent1">
                  <a:alpha val="7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7279673" y="1222174"/>
              <a:ext cx="22433" cy="1029396"/>
            </a:xfrm>
            <a:prstGeom prst="line">
              <a:avLst/>
            </a:prstGeom>
            <a:ln w="3175">
              <a:solidFill>
                <a:schemeClr val="accent1">
                  <a:alpha val="3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7840617" y="2221582"/>
              <a:ext cx="371141" cy="485934"/>
            </a:xfrm>
            <a:prstGeom prst="line">
              <a:avLst/>
            </a:prstGeom>
            <a:ln w="3175">
              <a:solidFill>
                <a:schemeClr val="accent1">
                  <a:alpha val="3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V="1">
              <a:off x="8211758" y="2401284"/>
              <a:ext cx="142735" cy="306232"/>
            </a:xfrm>
            <a:prstGeom prst="line">
              <a:avLst/>
            </a:prstGeom>
            <a:ln w="3175">
              <a:solidFill>
                <a:schemeClr val="accent1">
                  <a:alpha val="3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flipV="1">
              <a:off x="7840617" y="2221582"/>
              <a:ext cx="513876" cy="159310"/>
            </a:xfrm>
            <a:prstGeom prst="line">
              <a:avLst/>
            </a:prstGeom>
            <a:ln w="3175">
              <a:solidFill>
                <a:schemeClr val="accent1">
                  <a:alpha val="3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endCxn id="172" idx="0"/>
            </p:cNvCxnSpPr>
            <p:nvPr/>
          </p:nvCxnSpPr>
          <p:spPr>
            <a:xfrm>
              <a:off x="5775733" y="4276631"/>
              <a:ext cx="321018" cy="1677330"/>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126" name="Group 125"/>
            <p:cNvGrpSpPr/>
            <p:nvPr/>
          </p:nvGrpSpPr>
          <p:grpSpPr>
            <a:xfrm>
              <a:off x="6504420" y="1511506"/>
              <a:ext cx="158520" cy="158520"/>
              <a:chOff x="5570539" y="2905121"/>
              <a:chExt cx="1047746" cy="1047746"/>
            </a:xfrm>
          </p:grpSpPr>
          <p:sp>
            <p:nvSpPr>
              <p:cNvPr id="127" name="Oval 126"/>
              <p:cNvSpPr/>
              <p:nvPr/>
            </p:nvSpPr>
            <p:spPr>
              <a:xfrm rot="9016974">
                <a:off x="5570539" y="2905121"/>
                <a:ext cx="1047746" cy="1047746"/>
              </a:xfrm>
              <a:prstGeom prst="ellipse">
                <a:avLst/>
              </a:prstGeom>
              <a:solidFill>
                <a:schemeClr val="bg1">
                  <a:alpha val="56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sp>
            <p:nvSpPr>
              <p:cNvPr id="128" name="Oval 127"/>
              <p:cNvSpPr/>
              <p:nvPr/>
            </p:nvSpPr>
            <p:spPr>
              <a:xfrm>
                <a:off x="5660971" y="2995553"/>
                <a:ext cx="866882" cy="86688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sp>
            <p:nvSpPr>
              <p:cNvPr id="129" name="Oval 128"/>
              <p:cNvSpPr/>
              <p:nvPr/>
            </p:nvSpPr>
            <p:spPr>
              <a:xfrm rot="19235339">
                <a:off x="5737761" y="3072349"/>
                <a:ext cx="713283" cy="71328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sp>
            <p:nvSpPr>
              <p:cNvPr id="130" name="Rectangle 129"/>
              <p:cNvSpPr/>
              <p:nvPr/>
            </p:nvSpPr>
            <p:spPr bwMode="auto">
              <a:xfrm rot="2700000">
                <a:off x="5966894" y="3301482"/>
                <a:ext cx="255036" cy="255036"/>
              </a:xfrm>
              <a:prstGeom prst="rect">
                <a:avLst/>
              </a:prstGeom>
              <a:solidFill>
                <a:schemeClr val="tx2">
                  <a:alpha val="93000"/>
                </a:schemeClr>
              </a:solidFill>
              <a:ln w="6350" cap="rnd">
                <a:noFill/>
                <a:prstDash val="solid"/>
                <a:headEnd type="oval" w="sm" len="sm"/>
                <a:tailEnd type="oval"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endParaRPr lang="en-US" sz="1350" dirty="0"/>
              </a:p>
            </p:txBody>
          </p:sp>
        </p:grpSp>
        <p:cxnSp>
          <p:nvCxnSpPr>
            <p:cNvPr id="131" name="Straight Connector 130"/>
            <p:cNvCxnSpPr/>
            <p:nvPr/>
          </p:nvCxnSpPr>
          <p:spPr>
            <a:xfrm flipV="1">
              <a:off x="4678598" y="931165"/>
              <a:ext cx="1409873" cy="433744"/>
            </a:xfrm>
            <a:prstGeom prst="line">
              <a:avLst/>
            </a:prstGeom>
            <a:ln w="3175">
              <a:solidFill>
                <a:schemeClr val="accent1">
                  <a:alpha val="4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4678598" y="1030266"/>
              <a:ext cx="704936" cy="334643"/>
            </a:xfrm>
            <a:prstGeom prst="line">
              <a:avLst/>
            </a:prstGeom>
            <a:ln w="3175">
              <a:solidFill>
                <a:schemeClr val="accent1">
                  <a:alpha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5383534" y="931165"/>
              <a:ext cx="704937" cy="99101"/>
            </a:xfrm>
            <a:prstGeom prst="line">
              <a:avLst/>
            </a:prstGeom>
            <a:ln w="3175">
              <a:solidFill>
                <a:schemeClr val="accent1">
                  <a:alpha val="4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4032281" y="1663233"/>
              <a:ext cx="288822" cy="329225"/>
            </a:xfrm>
            <a:prstGeom prst="line">
              <a:avLst/>
            </a:prstGeom>
            <a:ln w="3175">
              <a:solidFill>
                <a:schemeClr val="accent1">
                  <a:alpha val="43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4321103" y="1364909"/>
              <a:ext cx="357495" cy="298324"/>
            </a:xfrm>
            <a:prstGeom prst="line">
              <a:avLst/>
            </a:prstGeom>
            <a:ln w="3175">
              <a:solidFill>
                <a:schemeClr val="accent1">
                  <a:alpha val="43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3829718" y="1992458"/>
              <a:ext cx="202563" cy="372808"/>
            </a:xfrm>
            <a:prstGeom prst="line">
              <a:avLst/>
            </a:prstGeom>
            <a:ln w="3175">
              <a:solidFill>
                <a:schemeClr val="accent1">
                  <a:alpha val="47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3679902" y="2365266"/>
              <a:ext cx="149816" cy="404060"/>
            </a:xfrm>
            <a:prstGeom prst="line">
              <a:avLst/>
            </a:prstGeom>
            <a:ln w="3175">
              <a:solidFill>
                <a:schemeClr val="accent1">
                  <a:alpha val="43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3589035" y="2769326"/>
              <a:ext cx="90867" cy="661275"/>
            </a:xfrm>
            <a:prstGeom prst="line">
              <a:avLst/>
            </a:prstGeom>
            <a:ln w="3175">
              <a:solidFill>
                <a:schemeClr val="accent1">
                  <a:alpha val="43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3589035" y="3430601"/>
              <a:ext cx="65393" cy="589720"/>
            </a:xfrm>
            <a:prstGeom prst="line">
              <a:avLst/>
            </a:prstGeom>
            <a:ln w="3175">
              <a:solidFill>
                <a:schemeClr val="accent1">
                  <a:alpha val="43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3654428" y="4020321"/>
              <a:ext cx="150368" cy="433482"/>
            </a:xfrm>
            <a:prstGeom prst="line">
              <a:avLst/>
            </a:prstGeom>
            <a:ln w="3175">
              <a:solidFill>
                <a:schemeClr val="accent1">
                  <a:alpha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3804796" y="4453803"/>
              <a:ext cx="126203" cy="287955"/>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3930999" y="4741758"/>
              <a:ext cx="210322" cy="262552"/>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4141321" y="5004310"/>
              <a:ext cx="179782" cy="193658"/>
            </a:xfrm>
            <a:prstGeom prst="line">
              <a:avLst/>
            </a:prstGeom>
            <a:ln w="3175">
              <a:solidFill>
                <a:schemeClr val="accent1">
                  <a:alpha val="4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4321103" y="5197968"/>
              <a:ext cx="328956" cy="284110"/>
            </a:xfrm>
            <a:prstGeom prst="line">
              <a:avLst/>
            </a:prstGeom>
            <a:ln w="3175">
              <a:solidFill>
                <a:schemeClr val="accent1">
                  <a:alpha val="4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4650059" y="5482078"/>
              <a:ext cx="428252" cy="231807"/>
            </a:xfrm>
            <a:prstGeom prst="line">
              <a:avLst/>
            </a:prstGeom>
            <a:ln w="3175">
              <a:solidFill>
                <a:schemeClr val="accent1">
                  <a:alpha val="17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5078311" y="5713885"/>
              <a:ext cx="476906" cy="177676"/>
            </a:xfrm>
            <a:prstGeom prst="line">
              <a:avLst/>
            </a:prstGeom>
            <a:ln w="3175">
              <a:solidFill>
                <a:schemeClr val="accent1">
                  <a:alpha val="4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a:endCxn id="172" idx="0"/>
            </p:cNvCxnSpPr>
            <p:nvPr/>
          </p:nvCxnSpPr>
          <p:spPr>
            <a:xfrm>
              <a:off x="5555217" y="5891561"/>
              <a:ext cx="541530" cy="62397"/>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148" name="Group 147"/>
            <p:cNvGrpSpPr/>
            <p:nvPr/>
          </p:nvGrpSpPr>
          <p:grpSpPr>
            <a:xfrm>
              <a:off x="4227742" y="4546734"/>
              <a:ext cx="191594" cy="191594"/>
              <a:chOff x="5570549" y="2905131"/>
              <a:chExt cx="1047749" cy="1047749"/>
            </a:xfrm>
          </p:grpSpPr>
          <p:sp>
            <p:nvSpPr>
              <p:cNvPr id="149" name="Oval 148"/>
              <p:cNvSpPr/>
              <p:nvPr/>
            </p:nvSpPr>
            <p:spPr>
              <a:xfrm rot="9016974">
                <a:off x="5570549" y="2905131"/>
                <a:ext cx="1047749" cy="1047749"/>
              </a:xfrm>
              <a:prstGeom prst="ellipse">
                <a:avLst/>
              </a:prstGeom>
              <a:solidFill>
                <a:schemeClr val="bg1">
                  <a:alpha val="56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sp>
            <p:nvSpPr>
              <p:cNvPr id="150" name="Oval 149"/>
              <p:cNvSpPr/>
              <p:nvPr/>
            </p:nvSpPr>
            <p:spPr>
              <a:xfrm>
                <a:off x="5660978" y="2995560"/>
                <a:ext cx="866886" cy="86688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sp>
            <p:nvSpPr>
              <p:cNvPr id="151" name="Oval 150"/>
              <p:cNvSpPr/>
              <p:nvPr/>
            </p:nvSpPr>
            <p:spPr>
              <a:xfrm rot="19235339">
                <a:off x="5737773" y="3072361"/>
                <a:ext cx="713290" cy="71329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sp>
            <p:nvSpPr>
              <p:cNvPr id="152" name="Rectangle 151"/>
              <p:cNvSpPr/>
              <p:nvPr/>
            </p:nvSpPr>
            <p:spPr bwMode="auto">
              <a:xfrm rot="2700000">
                <a:off x="5966896" y="3301484"/>
                <a:ext cx="255033" cy="255033"/>
              </a:xfrm>
              <a:prstGeom prst="rect">
                <a:avLst/>
              </a:prstGeom>
              <a:solidFill>
                <a:schemeClr val="tx2">
                  <a:alpha val="93000"/>
                </a:schemeClr>
              </a:solidFill>
              <a:ln w="6350" cap="rnd">
                <a:noFill/>
                <a:prstDash val="solid"/>
                <a:headEnd type="oval" w="sm" len="sm"/>
                <a:tailEnd type="oval"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endParaRPr lang="en-US" sz="1350" dirty="0"/>
              </a:p>
            </p:txBody>
          </p:sp>
        </p:grpSp>
        <p:cxnSp>
          <p:nvCxnSpPr>
            <p:cNvPr id="153" name="Straight Connector 152"/>
            <p:cNvCxnSpPr/>
            <p:nvPr/>
          </p:nvCxnSpPr>
          <p:spPr>
            <a:xfrm flipH="1">
              <a:off x="7372731" y="5197968"/>
              <a:ext cx="483108" cy="380940"/>
            </a:xfrm>
            <a:prstGeom prst="line">
              <a:avLst/>
            </a:prstGeom>
            <a:ln w="3175">
              <a:solidFill>
                <a:schemeClr val="accent1">
                  <a:alpha val="4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a:off x="6873087" y="5578908"/>
              <a:ext cx="499644" cy="223815"/>
            </a:xfrm>
            <a:prstGeom prst="line">
              <a:avLst/>
            </a:prstGeom>
            <a:ln w="3175">
              <a:solidFill>
                <a:schemeClr val="accent1">
                  <a:alpha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a:off x="6431887" y="5802723"/>
              <a:ext cx="441200" cy="120036"/>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a:endCxn id="172" idx="0"/>
            </p:cNvCxnSpPr>
            <p:nvPr/>
          </p:nvCxnSpPr>
          <p:spPr>
            <a:xfrm flipH="1">
              <a:off x="6096747" y="5929613"/>
              <a:ext cx="335140" cy="24345"/>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7855839" y="4873034"/>
              <a:ext cx="275522" cy="324934"/>
            </a:xfrm>
            <a:prstGeom prst="line">
              <a:avLst/>
            </a:prstGeom>
            <a:ln w="3175">
              <a:solidFill>
                <a:schemeClr val="accent1">
                  <a:alpha val="47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V="1">
              <a:off x="8131361" y="4419600"/>
              <a:ext cx="255840" cy="453434"/>
            </a:xfrm>
            <a:prstGeom prst="line">
              <a:avLst/>
            </a:prstGeom>
            <a:ln w="3175">
              <a:solidFill>
                <a:schemeClr val="bg1">
                  <a:alpha val="54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flipV="1">
              <a:off x="8387201" y="3968523"/>
              <a:ext cx="145712" cy="451077"/>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8532913" y="3430601"/>
              <a:ext cx="54994" cy="525390"/>
            </a:xfrm>
            <a:prstGeom prst="line">
              <a:avLst/>
            </a:prstGeom>
            <a:ln w="3175">
              <a:solidFill>
                <a:schemeClr val="accent1">
                  <a:alpha val="47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H="1" flipV="1">
              <a:off x="8497229" y="2769327"/>
              <a:ext cx="90678" cy="661274"/>
            </a:xfrm>
            <a:prstGeom prst="line">
              <a:avLst/>
            </a:prstGeom>
            <a:ln w="3175">
              <a:solidFill>
                <a:schemeClr val="accent5">
                  <a:lumMod val="75000"/>
                  <a:alpha val="50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flipV="1">
              <a:off x="8354493" y="2380892"/>
              <a:ext cx="142736" cy="388434"/>
            </a:xfrm>
            <a:prstGeom prst="line">
              <a:avLst/>
            </a:prstGeom>
            <a:ln w="3175">
              <a:solidFill>
                <a:schemeClr val="accent1">
                  <a:alpha val="3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flipV="1">
              <a:off x="8050964" y="1870063"/>
              <a:ext cx="303529" cy="510829"/>
            </a:xfrm>
            <a:prstGeom prst="line">
              <a:avLst/>
            </a:prstGeom>
            <a:ln w="3175">
              <a:solidFill>
                <a:schemeClr val="accent1">
                  <a:alpha val="3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H="1" flipV="1">
              <a:off x="7703262" y="1528790"/>
              <a:ext cx="347702" cy="341273"/>
            </a:xfrm>
            <a:prstGeom prst="line">
              <a:avLst/>
            </a:prstGeom>
            <a:ln w="3175">
              <a:solidFill>
                <a:schemeClr val="accent1">
                  <a:alpha val="47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H="1" flipV="1">
              <a:off x="7279673" y="1222174"/>
              <a:ext cx="423589" cy="306616"/>
            </a:xfrm>
            <a:prstGeom prst="line">
              <a:avLst/>
            </a:prstGeom>
            <a:ln w="3175">
              <a:solidFill>
                <a:schemeClr val="accent1">
                  <a:alpha val="3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flipV="1">
              <a:off x="6773726" y="1030266"/>
              <a:ext cx="517163" cy="191908"/>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H="1" flipV="1">
              <a:off x="6088471" y="931165"/>
              <a:ext cx="173086" cy="109"/>
            </a:xfrm>
            <a:prstGeom prst="line">
              <a:avLst/>
            </a:prstGeom>
            <a:ln w="3175">
              <a:solidFill>
                <a:schemeClr val="accent1">
                  <a:alpha val="4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a:off x="5930968" y="5836866"/>
              <a:ext cx="282878" cy="282878"/>
              <a:chOff x="5570553" y="2905137"/>
              <a:chExt cx="1047750" cy="1047750"/>
            </a:xfrm>
          </p:grpSpPr>
          <p:sp>
            <p:nvSpPr>
              <p:cNvPr id="169" name="Oval 168"/>
              <p:cNvSpPr/>
              <p:nvPr/>
            </p:nvSpPr>
            <p:spPr>
              <a:xfrm rot="9016974">
                <a:off x="5570553" y="2905137"/>
                <a:ext cx="1047750" cy="1047750"/>
              </a:xfrm>
              <a:prstGeom prst="ellipse">
                <a:avLst/>
              </a:prstGeom>
              <a:solidFill>
                <a:schemeClr val="bg1">
                  <a:alpha val="56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sp>
            <p:nvSpPr>
              <p:cNvPr id="170" name="Oval 169"/>
              <p:cNvSpPr/>
              <p:nvPr/>
            </p:nvSpPr>
            <p:spPr>
              <a:xfrm>
                <a:off x="5660984" y="2995568"/>
                <a:ext cx="866885" cy="866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sp>
            <p:nvSpPr>
              <p:cNvPr id="171" name="Oval 170"/>
              <p:cNvSpPr/>
              <p:nvPr/>
            </p:nvSpPr>
            <p:spPr>
              <a:xfrm rot="19235339">
                <a:off x="5737780" y="3072364"/>
                <a:ext cx="713288" cy="713288"/>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sp>
            <p:nvSpPr>
              <p:cNvPr id="172" name="Rectangle 171"/>
              <p:cNvSpPr/>
              <p:nvPr/>
            </p:nvSpPr>
            <p:spPr bwMode="auto">
              <a:xfrm rot="2700000">
                <a:off x="5966895" y="3301483"/>
                <a:ext cx="255035" cy="255035"/>
              </a:xfrm>
              <a:prstGeom prst="rect">
                <a:avLst/>
              </a:prstGeom>
              <a:solidFill>
                <a:schemeClr val="tx2">
                  <a:alpha val="93000"/>
                </a:schemeClr>
              </a:solidFill>
              <a:ln w="6350" cap="rnd">
                <a:noFill/>
                <a:prstDash val="solid"/>
                <a:headEnd type="oval" w="sm" len="sm"/>
                <a:tailEnd type="oval"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endParaRPr lang="en-US" sz="1350" dirty="0"/>
              </a:p>
            </p:txBody>
          </p:sp>
        </p:grpSp>
        <p:sp>
          <p:nvSpPr>
            <p:cNvPr id="173" name="Oval 172"/>
            <p:cNvSpPr/>
            <p:nvPr/>
          </p:nvSpPr>
          <p:spPr>
            <a:xfrm>
              <a:off x="6887928" y="2789401"/>
              <a:ext cx="143686" cy="143684"/>
            </a:xfrm>
            <a:prstGeom prst="ellipse">
              <a:avLst/>
            </a:prstGeom>
            <a:solidFill>
              <a:schemeClr val="accent3">
                <a:alpha val="29000"/>
              </a:schemeClr>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sp>
          <p:nvSpPr>
            <p:cNvPr id="174" name="Oval 173"/>
            <p:cNvSpPr/>
            <p:nvPr/>
          </p:nvSpPr>
          <p:spPr>
            <a:xfrm>
              <a:off x="4896047" y="2697484"/>
              <a:ext cx="143686" cy="143684"/>
            </a:xfrm>
            <a:prstGeom prst="ellipse">
              <a:avLst/>
            </a:prstGeom>
            <a:solidFill>
              <a:schemeClr val="accent3">
                <a:alpha val="29000"/>
              </a:schemeClr>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cxnSp>
          <p:nvCxnSpPr>
            <p:cNvPr id="175" name="Straight Connector 174"/>
            <p:cNvCxnSpPr/>
            <p:nvPr/>
          </p:nvCxnSpPr>
          <p:spPr>
            <a:xfrm flipH="1" flipV="1">
              <a:off x="7623776" y="4847158"/>
              <a:ext cx="232063" cy="350810"/>
            </a:xfrm>
            <a:prstGeom prst="line">
              <a:avLst/>
            </a:prstGeom>
            <a:ln w="3175">
              <a:solidFill>
                <a:schemeClr val="accent1">
                  <a:alpha val="4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V="1">
              <a:off x="7614285" y="4741758"/>
              <a:ext cx="352700" cy="105400"/>
            </a:xfrm>
            <a:prstGeom prst="line">
              <a:avLst/>
            </a:prstGeom>
            <a:ln w="3175">
              <a:solidFill>
                <a:schemeClr val="bg1">
                  <a:alpha val="54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flipH="1" flipV="1">
              <a:off x="7965442" y="4295622"/>
              <a:ext cx="1543" cy="446136"/>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7965442" y="4295622"/>
              <a:ext cx="421759" cy="123978"/>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flipH="1" flipV="1">
              <a:off x="8283125" y="4020321"/>
              <a:ext cx="104076" cy="399279"/>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V="1">
              <a:off x="7372731" y="4847158"/>
              <a:ext cx="241554" cy="731750"/>
            </a:xfrm>
            <a:prstGeom prst="line">
              <a:avLst/>
            </a:prstGeom>
            <a:ln w="3175">
              <a:solidFill>
                <a:schemeClr val="accent1">
                  <a:alpha val="4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flipV="1">
              <a:off x="6508969" y="5004310"/>
              <a:ext cx="863762" cy="574598"/>
            </a:xfrm>
            <a:prstGeom prst="line">
              <a:avLst/>
            </a:prstGeom>
            <a:ln w="3175">
              <a:solidFill>
                <a:schemeClr val="bg1">
                  <a:alpha val="54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H="1" flipV="1">
              <a:off x="7012052" y="4375228"/>
              <a:ext cx="360679" cy="1203680"/>
            </a:xfrm>
            <a:prstGeom prst="line">
              <a:avLst/>
            </a:prstGeom>
            <a:ln w="3175">
              <a:solidFill>
                <a:schemeClr val="bg1">
                  <a:alpha val="54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flipV="1">
              <a:off x="6508969" y="5004309"/>
              <a:ext cx="364118" cy="798414"/>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flipV="1">
              <a:off x="6431887" y="5004310"/>
              <a:ext cx="77082" cy="918449"/>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H="1">
              <a:off x="5616369" y="5004310"/>
              <a:ext cx="901273" cy="123425"/>
            </a:xfrm>
            <a:prstGeom prst="line">
              <a:avLst/>
            </a:prstGeom>
            <a:ln w="3175">
              <a:solidFill>
                <a:schemeClr val="bg1">
                  <a:alpha val="54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a:off x="5555217" y="5127735"/>
              <a:ext cx="57504" cy="763826"/>
            </a:xfrm>
            <a:prstGeom prst="line">
              <a:avLst/>
            </a:prstGeom>
            <a:ln w="3175">
              <a:solidFill>
                <a:schemeClr val="accent1">
                  <a:alpha val="4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V="1">
              <a:off x="5616369" y="4276631"/>
              <a:ext cx="155539" cy="851104"/>
            </a:xfrm>
            <a:prstGeom prst="line">
              <a:avLst/>
            </a:prstGeom>
            <a:ln w="3175">
              <a:solidFill>
                <a:schemeClr val="accent1">
                  <a:alpha val="4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5770155" y="4276631"/>
              <a:ext cx="1241897" cy="98597"/>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flipH="1">
              <a:off x="7602095" y="2769326"/>
              <a:ext cx="895134" cy="143373"/>
            </a:xfrm>
            <a:prstGeom prst="line">
              <a:avLst/>
            </a:prstGeom>
            <a:ln w="3175">
              <a:solidFill>
                <a:schemeClr val="accent1">
                  <a:alpha val="3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H="1">
              <a:off x="7912556" y="2769326"/>
              <a:ext cx="584673" cy="897623"/>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H="1">
              <a:off x="7840617" y="1870063"/>
              <a:ext cx="209045" cy="344875"/>
            </a:xfrm>
            <a:prstGeom prst="line">
              <a:avLst/>
            </a:prstGeom>
            <a:ln w="3175">
              <a:solidFill>
                <a:schemeClr val="accent1">
                  <a:alpha val="3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H="1">
              <a:off x="7602095" y="2707516"/>
              <a:ext cx="609663" cy="205183"/>
            </a:xfrm>
            <a:prstGeom prst="line">
              <a:avLst/>
            </a:prstGeom>
            <a:ln w="3175">
              <a:solidFill>
                <a:schemeClr val="accent1">
                  <a:alpha val="3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H="1">
              <a:off x="7910640" y="2707516"/>
              <a:ext cx="301118" cy="959433"/>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6773726" y="1030266"/>
              <a:ext cx="765186" cy="805141"/>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5450716" y="1030266"/>
              <a:ext cx="1323011" cy="1231346"/>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6773726" y="1030266"/>
              <a:ext cx="528380" cy="1221304"/>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5383534" y="1030266"/>
              <a:ext cx="67182" cy="1231346"/>
            </a:xfrm>
            <a:prstGeom prst="line">
              <a:avLst/>
            </a:prstGeom>
            <a:ln w="3175">
              <a:solidFill>
                <a:schemeClr val="accent1">
                  <a:alpha val="6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flipV="1">
              <a:off x="4650059" y="4847158"/>
              <a:ext cx="410317" cy="634920"/>
            </a:xfrm>
            <a:prstGeom prst="line">
              <a:avLst/>
            </a:prstGeom>
            <a:ln w="3175">
              <a:solidFill>
                <a:schemeClr val="accent1">
                  <a:alpha val="4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5060376" y="4847158"/>
              <a:ext cx="17935" cy="866727"/>
            </a:xfrm>
            <a:prstGeom prst="line">
              <a:avLst/>
            </a:prstGeom>
            <a:ln w="3175">
              <a:solidFill>
                <a:schemeClr val="accent1">
                  <a:alpha val="4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3719822" y="3380311"/>
              <a:ext cx="726970" cy="139016"/>
            </a:xfrm>
            <a:prstGeom prst="line">
              <a:avLst/>
            </a:prstGeom>
            <a:ln w="3175">
              <a:solidFill>
                <a:schemeClr val="accent1">
                  <a:alpha val="43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flipH="1">
              <a:off x="3804796" y="3519327"/>
              <a:ext cx="649430" cy="927042"/>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H="1" flipV="1">
              <a:off x="3679902" y="2769326"/>
              <a:ext cx="774324" cy="750001"/>
            </a:xfrm>
            <a:prstGeom prst="line">
              <a:avLst/>
            </a:prstGeom>
            <a:ln w="3175">
              <a:solidFill>
                <a:schemeClr val="accent1">
                  <a:alpha val="43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flipV="1">
              <a:off x="3654428" y="3519327"/>
              <a:ext cx="799798" cy="500994"/>
            </a:xfrm>
            <a:prstGeom prst="line">
              <a:avLst/>
            </a:prstGeom>
            <a:ln w="3175">
              <a:solidFill>
                <a:schemeClr val="accent1">
                  <a:alpha val="43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flipV="1">
              <a:off x="3804796" y="4217455"/>
              <a:ext cx="758284" cy="236348"/>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H="1">
              <a:off x="3930999" y="4217455"/>
              <a:ext cx="632081" cy="524303"/>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3679902" y="2769327"/>
              <a:ext cx="774324" cy="750000"/>
            </a:xfrm>
            <a:prstGeom prst="line">
              <a:avLst/>
            </a:prstGeom>
            <a:ln w="3175">
              <a:solidFill>
                <a:schemeClr val="accent1">
                  <a:alpha val="43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H="1" flipV="1">
              <a:off x="5383535" y="1030267"/>
              <a:ext cx="737557" cy="1480416"/>
            </a:xfrm>
            <a:prstGeom prst="line">
              <a:avLst/>
            </a:prstGeom>
            <a:ln w="3175">
              <a:solidFill>
                <a:schemeClr val="accent1">
                  <a:alpha val="7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7912556" y="3666949"/>
              <a:ext cx="370569" cy="353372"/>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flipH="1">
              <a:off x="4563080" y="3380311"/>
              <a:ext cx="283894" cy="839649"/>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flipH="1" flipV="1">
              <a:off x="7614285" y="3786274"/>
              <a:ext cx="668840" cy="234047"/>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flipH="1" flipV="1">
              <a:off x="4678598" y="1375482"/>
              <a:ext cx="1422153" cy="563740"/>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3979534" y="2510683"/>
              <a:ext cx="1171942" cy="753413"/>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5450716" y="2261612"/>
              <a:ext cx="1066926" cy="2742697"/>
            </a:xfrm>
            <a:prstGeom prst="line">
              <a:avLst/>
            </a:prstGeom>
            <a:ln w="3175">
              <a:solidFill>
                <a:schemeClr val="accent5">
                  <a:lumMod val="75000"/>
                  <a:alpha val="39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5450716" y="2261612"/>
              <a:ext cx="1323010" cy="1105496"/>
            </a:xfrm>
            <a:prstGeom prst="line">
              <a:avLst/>
            </a:prstGeom>
            <a:ln w="3175">
              <a:solidFill>
                <a:schemeClr val="accent5">
                  <a:lumMod val="75000"/>
                  <a:alpha val="39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flipH="1">
              <a:off x="5775733" y="3367108"/>
              <a:ext cx="997994" cy="909523"/>
            </a:xfrm>
            <a:prstGeom prst="line">
              <a:avLst/>
            </a:prstGeom>
            <a:ln w="3175">
              <a:solidFill>
                <a:schemeClr val="accent5">
                  <a:lumMod val="75000"/>
                  <a:alpha val="39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flipV="1">
              <a:off x="5450716" y="3367108"/>
              <a:ext cx="1323011" cy="82711"/>
            </a:xfrm>
            <a:prstGeom prst="line">
              <a:avLst/>
            </a:prstGeom>
            <a:ln w="3175">
              <a:solidFill>
                <a:schemeClr val="accent5">
                  <a:lumMod val="75000"/>
                  <a:alpha val="39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V="1">
              <a:off x="5450716" y="3218138"/>
              <a:ext cx="616289" cy="231681"/>
            </a:xfrm>
            <a:prstGeom prst="line">
              <a:avLst/>
            </a:prstGeom>
            <a:ln w="3175">
              <a:solidFill>
                <a:schemeClr val="accent5">
                  <a:alpha val="48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6072403" y="3218137"/>
              <a:ext cx="576855" cy="698960"/>
            </a:xfrm>
            <a:prstGeom prst="line">
              <a:avLst/>
            </a:prstGeom>
            <a:ln w="3175">
              <a:solidFill>
                <a:schemeClr val="accent5">
                  <a:lumMod val="75000"/>
                  <a:alpha val="39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flipV="1">
              <a:off x="6649258" y="3472770"/>
              <a:ext cx="362794" cy="444327"/>
            </a:xfrm>
            <a:prstGeom prst="line">
              <a:avLst/>
            </a:prstGeom>
            <a:ln w="3175">
              <a:solidFill>
                <a:schemeClr val="accent5">
                  <a:lumMod val="75000"/>
                  <a:alpha val="39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flipH="1" flipV="1">
              <a:off x="6481273" y="2789401"/>
              <a:ext cx="530780" cy="683370"/>
            </a:xfrm>
            <a:prstGeom prst="line">
              <a:avLst/>
            </a:prstGeom>
            <a:ln w="3175">
              <a:solidFill>
                <a:schemeClr val="accent5">
                  <a:lumMod val="75000"/>
                  <a:alpha val="39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flipH="1">
              <a:off x="5450716" y="2789401"/>
              <a:ext cx="1024837" cy="123298"/>
            </a:xfrm>
            <a:prstGeom prst="line">
              <a:avLst/>
            </a:prstGeom>
            <a:ln w="3175">
              <a:solidFill>
                <a:schemeClr val="accent5">
                  <a:lumMod val="75000"/>
                  <a:alpha val="39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5450716" y="2912699"/>
              <a:ext cx="0" cy="537120"/>
            </a:xfrm>
            <a:prstGeom prst="line">
              <a:avLst/>
            </a:prstGeom>
            <a:ln w="3175">
              <a:solidFill>
                <a:schemeClr val="accent1">
                  <a:alpha val="82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a:off x="5450716" y="3449819"/>
              <a:ext cx="394287" cy="467238"/>
            </a:xfrm>
            <a:prstGeom prst="line">
              <a:avLst/>
            </a:prstGeom>
            <a:ln w="3175">
              <a:solidFill>
                <a:schemeClr val="accent1">
                  <a:alpha val="4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flipV="1">
              <a:off x="5845003" y="3218138"/>
              <a:ext cx="222002" cy="698959"/>
            </a:xfrm>
            <a:prstGeom prst="line">
              <a:avLst/>
            </a:prstGeom>
            <a:ln w="3175">
              <a:solidFill>
                <a:schemeClr val="accent1">
                  <a:alpha val="4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H="1" flipV="1">
              <a:off x="5450716" y="2912699"/>
              <a:ext cx="616289" cy="305438"/>
            </a:xfrm>
            <a:prstGeom prst="line">
              <a:avLst/>
            </a:prstGeom>
            <a:ln w="3175">
              <a:solidFill>
                <a:schemeClr val="accent1">
                  <a:alpha val="82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5144267" y="2789402"/>
              <a:ext cx="1337006" cy="466083"/>
            </a:xfrm>
            <a:prstGeom prst="line">
              <a:avLst/>
            </a:prstGeom>
            <a:ln w="3175">
              <a:solidFill>
                <a:schemeClr val="accent5">
                  <a:lumMod val="75000"/>
                  <a:alpha val="39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a:off x="6072407" y="3218138"/>
              <a:ext cx="117023" cy="568136"/>
            </a:xfrm>
            <a:prstGeom prst="line">
              <a:avLst/>
            </a:prstGeom>
            <a:ln w="3175">
              <a:solidFill>
                <a:schemeClr val="accent5">
                  <a:alpha val="48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flipH="1">
              <a:off x="5845003" y="3786274"/>
              <a:ext cx="344427" cy="130823"/>
            </a:xfrm>
            <a:prstGeom prst="line">
              <a:avLst/>
            </a:prstGeom>
            <a:ln w="3175">
              <a:solidFill>
                <a:schemeClr val="accent1">
                  <a:alpha val="4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a:off x="6189430" y="3786274"/>
              <a:ext cx="463057" cy="130823"/>
            </a:xfrm>
            <a:prstGeom prst="line">
              <a:avLst/>
            </a:prstGeom>
            <a:ln w="3175">
              <a:solidFill>
                <a:schemeClr val="accent5">
                  <a:lumMod val="75000"/>
                  <a:alpha val="39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flipV="1">
              <a:off x="6659625" y="3367108"/>
              <a:ext cx="114102" cy="549989"/>
            </a:xfrm>
            <a:prstGeom prst="line">
              <a:avLst/>
            </a:prstGeom>
            <a:ln w="3175">
              <a:solidFill>
                <a:schemeClr val="accent5">
                  <a:lumMod val="75000"/>
                  <a:alpha val="39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H="1" flipV="1">
              <a:off x="5450716" y="2912699"/>
              <a:ext cx="1323011" cy="454409"/>
            </a:xfrm>
            <a:prstGeom prst="line">
              <a:avLst/>
            </a:prstGeom>
            <a:ln w="3175">
              <a:solidFill>
                <a:schemeClr val="accent5">
                  <a:lumMod val="75000"/>
                  <a:alpha val="39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flipH="1" flipV="1">
              <a:off x="5450716" y="2261612"/>
              <a:ext cx="616289" cy="956526"/>
            </a:xfrm>
            <a:prstGeom prst="line">
              <a:avLst/>
            </a:prstGeom>
            <a:ln w="3175">
              <a:solidFill>
                <a:schemeClr val="accent1">
                  <a:alpha val="4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5450716" y="2261612"/>
              <a:ext cx="0" cy="651087"/>
            </a:xfrm>
            <a:prstGeom prst="line">
              <a:avLst/>
            </a:prstGeom>
            <a:ln w="3175">
              <a:solidFill>
                <a:schemeClr val="accent1">
                  <a:alpha val="7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6100751" y="1939222"/>
              <a:ext cx="11470" cy="571461"/>
            </a:xfrm>
            <a:prstGeom prst="line">
              <a:avLst/>
            </a:prstGeom>
            <a:ln w="3175">
              <a:solidFill>
                <a:schemeClr val="accent1">
                  <a:alpha val="7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a:off x="6106486" y="1939222"/>
              <a:ext cx="374787" cy="850179"/>
            </a:xfrm>
            <a:prstGeom prst="line">
              <a:avLst/>
            </a:prstGeom>
            <a:ln w="3175">
              <a:solidFill>
                <a:schemeClr val="accent5">
                  <a:lumMod val="75000"/>
                  <a:alpha val="39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5244251" y="2392522"/>
              <a:ext cx="206465" cy="520177"/>
            </a:xfrm>
            <a:prstGeom prst="line">
              <a:avLst/>
            </a:prstGeom>
            <a:ln w="3175">
              <a:solidFill>
                <a:schemeClr val="accent5">
                  <a:lumMod val="75000"/>
                  <a:alpha val="39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flipH="1">
              <a:off x="6072407" y="2510683"/>
              <a:ext cx="48685" cy="707455"/>
            </a:xfrm>
            <a:prstGeom prst="line">
              <a:avLst/>
            </a:prstGeom>
            <a:ln w="3175">
              <a:solidFill>
                <a:schemeClr val="accent1">
                  <a:alpha val="11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6106486" y="2510683"/>
              <a:ext cx="959886" cy="129321"/>
            </a:xfrm>
            <a:prstGeom prst="line">
              <a:avLst/>
            </a:prstGeom>
            <a:ln w="3175">
              <a:solidFill>
                <a:schemeClr val="accent5">
                  <a:lumMod val="75000"/>
                  <a:alpha val="39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flipH="1">
              <a:off x="6481273" y="2640005"/>
              <a:ext cx="585099" cy="149396"/>
            </a:xfrm>
            <a:prstGeom prst="line">
              <a:avLst/>
            </a:prstGeom>
            <a:ln w="3175">
              <a:solidFill>
                <a:schemeClr val="accent5">
                  <a:lumMod val="75000"/>
                  <a:alpha val="39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flipH="1">
              <a:off x="6391103" y="2789401"/>
              <a:ext cx="90170" cy="605423"/>
            </a:xfrm>
            <a:prstGeom prst="line">
              <a:avLst/>
            </a:prstGeom>
            <a:ln w="3175">
              <a:solidFill>
                <a:schemeClr val="accent5">
                  <a:lumMod val="75000"/>
                  <a:alpha val="39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flipH="1" flipV="1">
              <a:off x="6056343" y="2933085"/>
              <a:ext cx="334760" cy="461739"/>
            </a:xfrm>
            <a:prstGeom prst="line">
              <a:avLst/>
            </a:prstGeom>
            <a:ln w="3175">
              <a:solidFill>
                <a:schemeClr val="accent5">
                  <a:lumMod val="75000"/>
                  <a:alpha val="39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flipH="1">
              <a:off x="5694138" y="2933085"/>
              <a:ext cx="372868" cy="607234"/>
            </a:xfrm>
            <a:prstGeom prst="line">
              <a:avLst/>
            </a:prstGeom>
            <a:ln w="3175">
              <a:solidFill>
                <a:schemeClr val="accent1">
                  <a:alpha val="11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5694138" y="3540319"/>
              <a:ext cx="599741" cy="101783"/>
            </a:xfrm>
            <a:prstGeom prst="line">
              <a:avLst/>
            </a:prstGeom>
            <a:ln w="3175">
              <a:solidFill>
                <a:schemeClr val="accent5">
                  <a:alpha val="48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V="1">
              <a:off x="6293879" y="3099964"/>
              <a:ext cx="49017" cy="542138"/>
            </a:xfrm>
            <a:prstGeom prst="line">
              <a:avLst/>
            </a:prstGeom>
            <a:ln w="3175">
              <a:solidFill>
                <a:schemeClr val="accent5">
                  <a:alpha val="48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H="1">
              <a:off x="5694138" y="3099963"/>
              <a:ext cx="665209" cy="155522"/>
            </a:xfrm>
            <a:prstGeom prst="line">
              <a:avLst/>
            </a:prstGeom>
            <a:ln w="3175">
              <a:solidFill>
                <a:schemeClr val="accent5">
                  <a:alpha val="48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5694138" y="3255485"/>
              <a:ext cx="185317" cy="312132"/>
            </a:xfrm>
            <a:prstGeom prst="line">
              <a:avLst/>
            </a:prstGeom>
            <a:ln w="3175">
              <a:solidFill>
                <a:schemeClr val="accent5">
                  <a:alpha val="48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flipV="1">
              <a:off x="5879455" y="3502206"/>
              <a:ext cx="344268" cy="76226"/>
            </a:xfrm>
            <a:prstGeom prst="line">
              <a:avLst/>
            </a:prstGeom>
            <a:ln w="3175">
              <a:solidFill>
                <a:schemeClr val="accent5">
                  <a:alpha val="48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flipH="1" flipV="1">
              <a:off x="6189430" y="3283022"/>
              <a:ext cx="34293" cy="219184"/>
            </a:xfrm>
            <a:prstGeom prst="line">
              <a:avLst/>
            </a:prstGeom>
            <a:ln w="3175">
              <a:solidFill>
                <a:schemeClr val="accent5">
                  <a:alpha val="48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flipH="1">
              <a:off x="5956004" y="3283022"/>
              <a:ext cx="233426" cy="84086"/>
            </a:xfrm>
            <a:prstGeom prst="line">
              <a:avLst/>
            </a:prstGeom>
            <a:ln w="3175">
              <a:solidFill>
                <a:schemeClr val="accent5">
                  <a:alpha val="48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flipV="1">
              <a:off x="5956004" y="3218138"/>
              <a:ext cx="116403" cy="148970"/>
            </a:xfrm>
            <a:prstGeom prst="line">
              <a:avLst/>
            </a:prstGeom>
            <a:ln w="3175">
              <a:solidFill>
                <a:schemeClr val="accent5">
                  <a:alpha val="48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flipH="1" flipV="1">
              <a:off x="5151476" y="3255485"/>
              <a:ext cx="693527" cy="661572"/>
            </a:xfrm>
            <a:prstGeom prst="line">
              <a:avLst/>
            </a:prstGeom>
            <a:ln w="3175">
              <a:solidFill>
                <a:schemeClr val="accent5">
                  <a:lumMod val="75000"/>
                  <a:alpha val="39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a:off x="5845003" y="3917097"/>
              <a:ext cx="1167049" cy="458131"/>
            </a:xfrm>
            <a:prstGeom prst="line">
              <a:avLst/>
            </a:prstGeom>
            <a:ln w="3175">
              <a:solidFill>
                <a:schemeClr val="accent5">
                  <a:lumMod val="75000"/>
                  <a:alpha val="39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flipV="1">
              <a:off x="7012053" y="3472771"/>
              <a:ext cx="0" cy="902457"/>
            </a:xfrm>
            <a:prstGeom prst="line">
              <a:avLst/>
            </a:prstGeom>
            <a:ln w="3175">
              <a:solidFill>
                <a:schemeClr val="accent5">
                  <a:lumMod val="75000"/>
                  <a:alpha val="39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flipH="1" flipV="1">
              <a:off x="6773822" y="3367108"/>
              <a:ext cx="238230" cy="105663"/>
            </a:xfrm>
            <a:prstGeom prst="line">
              <a:avLst/>
            </a:prstGeom>
            <a:ln w="3175">
              <a:solidFill>
                <a:schemeClr val="accent5">
                  <a:lumMod val="75000"/>
                  <a:alpha val="39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H="1" flipV="1">
              <a:off x="6470428" y="2789401"/>
              <a:ext cx="303298" cy="577707"/>
            </a:xfrm>
            <a:prstGeom prst="line">
              <a:avLst/>
            </a:prstGeom>
            <a:ln w="3175">
              <a:solidFill>
                <a:schemeClr val="accent5">
                  <a:lumMod val="75000"/>
                  <a:alpha val="39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flipV="1">
              <a:off x="6475553" y="2251570"/>
              <a:ext cx="826553" cy="537831"/>
            </a:xfrm>
            <a:prstGeom prst="line">
              <a:avLst/>
            </a:prstGeom>
            <a:ln w="3175">
              <a:solidFill>
                <a:schemeClr val="accent5">
                  <a:lumMod val="75000"/>
                  <a:alpha val="39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flipH="1" flipV="1">
              <a:off x="5450717" y="2261613"/>
              <a:ext cx="607946" cy="671472"/>
            </a:xfrm>
            <a:prstGeom prst="line">
              <a:avLst/>
            </a:prstGeom>
            <a:ln w="3175">
              <a:solidFill>
                <a:schemeClr val="accent1">
                  <a:alpha val="7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flipH="1">
              <a:off x="5244251" y="2261612"/>
              <a:ext cx="206465" cy="139672"/>
            </a:xfrm>
            <a:prstGeom prst="line">
              <a:avLst/>
            </a:prstGeom>
            <a:ln w="3175">
              <a:solidFill>
                <a:schemeClr val="accent5">
                  <a:lumMod val="75000"/>
                  <a:alpha val="39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flipH="1" flipV="1">
              <a:off x="4607684" y="2261612"/>
              <a:ext cx="636567" cy="139672"/>
            </a:xfrm>
            <a:prstGeom prst="line">
              <a:avLst/>
            </a:prstGeom>
            <a:ln w="3175">
              <a:solidFill>
                <a:schemeClr val="accent5">
                  <a:lumMod val="75000"/>
                  <a:alpha val="39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flipH="1" flipV="1">
              <a:off x="4321103" y="1663233"/>
              <a:ext cx="286581" cy="598379"/>
            </a:xfrm>
            <a:prstGeom prst="line">
              <a:avLst/>
            </a:prstGeom>
            <a:ln w="3175">
              <a:solidFill>
                <a:schemeClr val="accent1">
                  <a:alpha val="43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a:off x="4321103" y="1663233"/>
              <a:ext cx="598760" cy="352485"/>
            </a:xfrm>
            <a:prstGeom prst="line">
              <a:avLst/>
            </a:prstGeom>
            <a:ln w="3175">
              <a:solidFill>
                <a:schemeClr val="accent5">
                  <a:lumMod val="75000"/>
                  <a:alpha val="39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4321103" y="1663233"/>
              <a:ext cx="1775644" cy="275989"/>
            </a:xfrm>
            <a:prstGeom prst="line">
              <a:avLst/>
            </a:prstGeom>
            <a:ln w="3175">
              <a:solidFill>
                <a:schemeClr val="accent5">
                  <a:lumMod val="75000"/>
                  <a:alpha val="39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a:off x="7538912" y="1835406"/>
              <a:ext cx="301705" cy="389546"/>
            </a:xfrm>
            <a:prstGeom prst="line">
              <a:avLst/>
            </a:prstGeom>
            <a:ln w="3175">
              <a:solidFill>
                <a:schemeClr val="accent1">
                  <a:alpha val="3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flipV="1">
              <a:off x="7066372" y="2224952"/>
              <a:ext cx="789467" cy="415052"/>
            </a:xfrm>
            <a:prstGeom prst="line">
              <a:avLst/>
            </a:prstGeom>
            <a:ln w="3175">
              <a:solidFill>
                <a:schemeClr val="accent5">
                  <a:lumMod val="75000"/>
                  <a:alpha val="39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7614285" y="2912699"/>
              <a:ext cx="298271" cy="754250"/>
            </a:xfrm>
            <a:prstGeom prst="line">
              <a:avLst/>
            </a:prstGeom>
            <a:ln w="3175">
              <a:solidFill>
                <a:schemeClr val="accent5">
                  <a:lumMod val="75000"/>
                  <a:alpha val="39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flipH="1">
              <a:off x="7012054" y="2912699"/>
              <a:ext cx="590041" cy="560073"/>
            </a:xfrm>
            <a:prstGeom prst="line">
              <a:avLst/>
            </a:prstGeom>
            <a:ln w="3175">
              <a:solidFill>
                <a:schemeClr val="accent5">
                  <a:lumMod val="75000"/>
                  <a:alpha val="39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flipV="1">
              <a:off x="6342896" y="2789402"/>
              <a:ext cx="138378" cy="310561"/>
            </a:xfrm>
            <a:prstGeom prst="line">
              <a:avLst/>
            </a:prstGeom>
            <a:ln w="3175">
              <a:solidFill>
                <a:schemeClr val="accent5">
                  <a:lumMod val="75000"/>
                  <a:alpha val="39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flipH="1">
              <a:off x="7012054" y="3786274"/>
              <a:ext cx="611722" cy="588438"/>
            </a:xfrm>
            <a:prstGeom prst="line">
              <a:avLst/>
            </a:prstGeom>
            <a:ln w="3175">
              <a:solidFill>
                <a:schemeClr val="accent5">
                  <a:lumMod val="75000"/>
                  <a:alpha val="39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flipH="1" flipV="1">
              <a:off x="6652487" y="3923999"/>
              <a:ext cx="359565" cy="451229"/>
            </a:xfrm>
            <a:prstGeom prst="line">
              <a:avLst/>
            </a:prstGeom>
            <a:ln w="3175">
              <a:solidFill>
                <a:schemeClr val="accent5">
                  <a:lumMod val="75000"/>
                  <a:alpha val="39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a:off x="6892937" y="1887314"/>
              <a:ext cx="173435" cy="752691"/>
            </a:xfrm>
            <a:prstGeom prst="line">
              <a:avLst/>
            </a:prstGeom>
            <a:ln w="3175">
              <a:solidFill>
                <a:schemeClr val="accent5">
                  <a:lumMod val="75000"/>
                  <a:alpha val="39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6892937" y="1887314"/>
              <a:ext cx="1318821" cy="827389"/>
            </a:xfrm>
            <a:prstGeom prst="line">
              <a:avLst/>
            </a:prstGeom>
            <a:ln w="3175">
              <a:solidFill>
                <a:schemeClr val="accent5">
                  <a:lumMod val="75000"/>
                  <a:alpha val="39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flipH="1" flipV="1">
              <a:off x="6091628" y="1528790"/>
              <a:ext cx="801309" cy="358524"/>
            </a:xfrm>
            <a:prstGeom prst="line">
              <a:avLst/>
            </a:prstGeom>
            <a:ln w="3175">
              <a:solidFill>
                <a:schemeClr val="accent5">
                  <a:lumMod val="75000"/>
                  <a:alpha val="39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6088471" y="1528790"/>
              <a:ext cx="977901" cy="1111215"/>
            </a:xfrm>
            <a:prstGeom prst="line">
              <a:avLst/>
            </a:prstGeom>
            <a:ln w="3175">
              <a:solidFill>
                <a:schemeClr val="accent5">
                  <a:lumMod val="75000"/>
                  <a:alpha val="39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flipH="1">
              <a:off x="5450717" y="1939222"/>
              <a:ext cx="661504" cy="973477"/>
            </a:xfrm>
            <a:prstGeom prst="line">
              <a:avLst/>
            </a:prstGeom>
            <a:ln w="3175">
              <a:solidFill>
                <a:schemeClr val="accent1">
                  <a:alpha val="7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flipH="1">
              <a:off x="6481273" y="1887314"/>
              <a:ext cx="411664" cy="902087"/>
            </a:xfrm>
            <a:prstGeom prst="line">
              <a:avLst/>
            </a:prstGeom>
            <a:ln w="3175">
              <a:solidFill>
                <a:schemeClr val="accent5">
                  <a:lumMod val="75000"/>
                  <a:alpha val="39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5244251" y="2401284"/>
              <a:ext cx="1529475" cy="965824"/>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flipH="1">
              <a:off x="5450717" y="2933085"/>
              <a:ext cx="605626" cy="516734"/>
            </a:xfrm>
            <a:prstGeom prst="line">
              <a:avLst/>
            </a:prstGeom>
            <a:ln w="3175">
              <a:solidFill>
                <a:schemeClr val="accent1">
                  <a:alpha val="11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flipH="1" flipV="1">
              <a:off x="4846974" y="3380311"/>
              <a:ext cx="603743" cy="69508"/>
            </a:xfrm>
            <a:prstGeom prst="line">
              <a:avLst/>
            </a:prstGeom>
            <a:ln w="3175">
              <a:solidFill>
                <a:schemeClr val="accent1">
                  <a:alpha val="82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flipH="1">
              <a:off x="5450717" y="2510683"/>
              <a:ext cx="670375" cy="402016"/>
            </a:xfrm>
            <a:prstGeom prst="line">
              <a:avLst/>
            </a:prstGeom>
            <a:ln w="3175">
              <a:solidFill>
                <a:schemeClr val="accent1">
                  <a:alpha val="7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flipH="1">
              <a:off x="5151475" y="2912699"/>
              <a:ext cx="299242" cy="342786"/>
            </a:xfrm>
            <a:prstGeom prst="line">
              <a:avLst/>
            </a:prstGeom>
            <a:ln w="3175">
              <a:solidFill>
                <a:schemeClr val="accent1">
                  <a:alpha val="82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flipH="1">
              <a:off x="6058663" y="2510683"/>
              <a:ext cx="72255" cy="422402"/>
            </a:xfrm>
            <a:prstGeom prst="line">
              <a:avLst/>
            </a:prstGeom>
            <a:ln w="3175">
              <a:solidFill>
                <a:schemeClr val="accent1">
                  <a:alpha val="7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a:off x="6130918" y="2510683"/>
              <a:ext cx="336158" cy="278719"/>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H="1" flipV="1">
              <a:off x="5450717" y="2263659"/>
              <a:ext cx="680201" cy="247024"/>
            </a:xfrm>
            <a:prstGeom prst="line">
              <a:avLst/>
            </a:prstGeom>
            <a:ln w="3175">
              <a:solidFill>
                <a:schemeClr val="accent1">
                  <a:alpha val="7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6130918" y="2251570"/>
              <a:ext cx="1171188" cy="259113"/>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7302106" y="2224952"/>
              <a:ext cx="538511" cy="26618"/>
            </a:xfrm>
            <a:prstGeom prst="line">
              <a:avLst/>
            </a:prstGeom>
            <a:ln w="3175">
              <a:solidFill>
                <a:schemeClr val="accent1">
                  <a:alpha val="3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flipH="1">
              <a:off x="6892937" y="1528790"/>
              <a:ext cx="810325" cy="358524"/>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p:nvCxnSpPr>
          <p:spPr>
            <a:xfrm>
              <a:off x="5383535" y="1030267"/>
              <a:ext cx="708093" cy="494921"/>
            </a:xfrm>
            <a:prstGeom prst="line">
              <a:avLst/>
            </a:prstGeom>
            <a:ln w="3175">
              <a:solidFill>
                <a:schemeClr val="accent1">
                  <a:alpha val="7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flipH="1">
              <a:off x="4913038" y="1030266"/>
              <a:ext cx="470497" cy="985452"/>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a:off x="6652487" y="3917098"/>
              <a:ext cx="359565" cy="51425"/>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flipH="1">
              <a:off x="5845003" y="3405456"/>
              <a:ext cx="546100" cy="511601"/>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flipV="1">
              <a:off x="6391103" y="1887314"/>
              <a:ext cx="501834" cy="1521149"/>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flipH="1" flipV="1">
              <a:off x="6773822" y="1030267"/>
              <a:ext cx="119115" cy="857047"/>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a:off x="6391103" y="3411551"/>
              <a:ext cx="519339" cy="281745"/>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flipV="1">
              <a:off x="6910442" y="3666949"/>
              <a:ext cx="1002114" cy="26347"/>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flipH="1" flipV="1">
              <a:off x="6830655" y="3144327"/>
              <a:ext cx="1079985" cy="522622"/>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flipH="1">
              <a:off x="6773822" y="3144327"/>
              <a:ext cx="56833" cy="226706"/>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p:nvCxnSpPr>
          <p:spPr>
            <a:xfrm flipV="1">
              <a:off x="5770155" y="3917057"/>
              <a:ext cx="74848" cy="359574"/>
            </a:xfrm>
            <a:prstGeom prst="line">
              <a:avLst/>
            </a:prstGeom>
            <a:ln w="3175">
              <a:solidFill>
                <a:schemeClr val="accent1">
                  <a:alpha val="4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flipH="1" flipV="1">
              <a:off x="4846974" y="3380311"/>
              <a:ext cx="998029" cy="536746"/>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flipV="1">
              <a:off x="4846974" y="3257680"/>
              <a:ext cx="847164" cy="122631"/>
            </a:xfrm>
            <a:prstGeom prst="line">
              <a:avLst/>
            </a:prstGeom>
            <a:ln w="3175">
              <a:solidFill>
                <a:schemeClr val="accent1">
                  <a:alpha val="82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flipH="1" flipV="1">
              <a:off x="5450717" y="2912699"/>
              <a:ext cx="243421" cy="351397"/>
            </a:xfrm>
            <a:prstGeom prst="line">
              <a:avLst/>
            </a:prstGeom>
            <a:ln w="3175">
              <a:solidFill>
                <a:schemeClr val="accent1">
                  <a:alpha val="11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p:nvCxnSpPr>
          <p:spPr>
            <a:xfrm flipH="1" flipV="1">
              <a:off x="5244251" y="2392522"/>
              <a:ext cx="206465" cy="520177"/>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flipH="1">
              <a:off x="4846974" y="2387171"/>
              <a:ext cx="397277" cy="993140"/>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p:nvCxnSpPr>
          <p:spPr>
            <a:xfrm flipH="1">
              <a:off x="3804796" y="3380311"/>
              <a:ext cx="1042178" cy="1073492"/>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a:off x="4563080" y="4219960"/>
              <a:ext cx="1207075" cy="56671"/>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p:nvCxnSpPr>
          <p:spPr>
            <a:xfrm flipV="1">
              <a:off x="5775733" y="3917097"/>
              <a:ext cx="876754" cy="359534"/>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flipH="1" flipV="1">
              <a:off x="6298997" y="3642102"/>
              <a:ext cx="353490" cy="274995"/>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flipH="1" flipV="1">
              <a:off x="5694138" y="3264096"/>
              <a:ext cx="599741" cy="378006"/>
            </a:xfrm>
            <a:prstGeom prst="line">
              <a:avLst/>
            </a:prstGeom>
            <a:ln w="3175">
              <a:solidFill>
                <a:schemeClr val="accent5">
                  <a:alpha val="48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a:off x="5694138" y="3255485"/>
              <a:ext cx="150865" cy="661612"/>
            </a:xfrm>
            <a:prstGeom prst="line">
              <a:avLst/>
            </a:prstGeom>
            <a:ln w="3175">
              <a:solidFill>
                <a:schemeClr val="accent1">
                  <a:alpha val="4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flipV="1">
              <a:off x="5694138" y="3218137"/>
              <a:ext cx="372868" cy="37348"/>
            </a:xfrm>
            <a:prstGeom prst="line">
              <a:avLst/>
            </a:prstGeom>
            <a:ln w="3175">
              <a:solidFill>
                <a:schemeClr val="accent5">
                  <a:alpha val="48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6072717" y="3218138"/>
              <a:ext cx="318386" cy="176686"/>
            </a:xfrm>
            <a:prstGeom prst="line">
              <a:avLst/>
            </a:prstGeom>
            <a:ln w="3175">
              <a:solidFill>
                <a:schemeClr val="accent5">
                  <a:alpha val="48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p:nvCxnSpPr>
          <p:spPr>
            <a:xfrm flipH="1" flipV="1">
              <a:off x="6910442" y="3693296"/>
              <a:ext cx="101610" cy="275227"/>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p:nvCxnSpPr>
          <p:spPr>
            <a:xfrm flipH="1" flipV="1">
              <a:off x="6293879" y="3642102"/>
              <a:ext cx="616563" cy="52831"/>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p:nvCxnSpPr>
          <p:spPr>
            <a:xfrm flipV="1">
              <a:off x="6282656" y="3367108"/>
              <a:ext cx="491166" cy="281576"/>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flipV="1">
              <a:off x="6773822" y="2912699"/>
              <a:ext cx="828273" cy="458334"/>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p:nvCxnSpPr>
          <p:spPr>
            <a:xfrm>
              <a:off x="6481273" y="2789401"/>
              <a:ext cx="338558" cy="352465"/>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p:nvCxnSpPr>
          <p:spPr>
            <a:xfrm flipH="1">
              <a:off x="7012054" y="2251570"/>
              <a:ext cx="286045" cy="1221202"/>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p:nvCxnSpPr>
          <p:spPr>
            <a:xfrm>
              <a:off x="7307075" y="2251570"/>
              <a:ext cx="307210" cy="1534704"/>
            </a:xfrm>
            <a:prstGeom prst="line">
              <a:avLst/>
            </a:prstGeom>
            <a:ln w="3175">
              <a:solidFill>
                <a:schemeClr val="accent1">
                  <a:alpha val="3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p:nvCxnSpPr>
          <p:spPr>
            <a:xfrm flipH="1" flipV="1">
              <a:off x="6518102" y="1900954"/>
              <a:ext cx="788973" cy="350616"/>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p:nvCxnSpPr>
          <p:spPr>
            <a:xfrm flipH="1">
              <a:off x="6130918" y="1900954"/>
              <a:ext cx="387184" cy="609729"/>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p:nvCxnSpPr>
          <p:spPr>
            <a:xfrm flipH="1">
              <a:off x="5694138" y="2510683"/>
              <a:ext cx="436780" cy="753413"/>
            </a:xfrm>
            <a:prstGeom prst="line">
              <a:avLst/>
            </a:prstGeom>
            <a:ln w="3175">
              <a:solidFill>
                <a:schemeClr val="accent1">
                  <a:alpha val="4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p:nvCxnSpPr>
          <p:spPr>
            <a:xfrm>
              <a:off x="5694138" y="3264096"/>
              <a:ext cx="495292" cy="522178"/>
            </a:xfrm>
            <a:prstGeom prst="line">
              <a:avLst/>
            </a:prstGeom>
            <a:ln w="3175">
              <a:solidFill>
                <a:schemeClr val="accent5">
                  <a:alpha val="48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p:nvCxnSpPr>
          <p:spPr>
            <a:xfrm flipH="1">
              <a:off x="6058663" y="3800135"/>
              <a:ext cx="130767" cy="1013770"/>
            </a:xfrm>
            <a:prstGeom prst="line">
              <a:avLst/>
            </a:prstGeom>
            <a:ln w="3175">
              <a:solidFill>
                <a:schemeClr val="accent1">
                  <a:alpha val="4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p:nvCxnSpPr>
          <p:spPr>
            <a:xfrm flipV="1">
              <a:off x="6056343" y="3923999"/>
              <a:ext cx="594429" cy="903138"/>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p:nvCxnSpPr>
          <p:spPr>
            <a:xfrm>
              <a:off x="6650772" y="3923999"/>
              <a:ext cx="1316213" cy="371623"/>
            </a:xfrm>
            <a:prstGeom prst="line">
              <a:avLst/>
            </a:prstGeom>
            <a:ln w="3175">
              <a:solidFill>
                <a:schemeClr val="accent5">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p:nvCxnSpPr>
          <p:spPr>
            <a:xfrm flipV="1">
              <a:off x="5054091" y="3449819"/>
              <a:ext cx="396626" cy="1397339"/>
            </a:xfrm>
            <a:prstGeom prst="line">
              <a:avLst/>
            </a:prstGeom>
            <a:ln w="3175">
              <a:solidFill>
                <a:schemeClr val="accent5">
                  <a:lumMod val="75000"/>
                  <a:alpha val="60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p:nvCxnSpPr>
          <p:spPr>
            <a:xfrm flipV="1">
              <a:off x="5054092" y="4813905"/>
              <a:ext cx="1002251" cy="33253"/>
            </a:xfrm>
            <a:prstGeom prst="line">
              <a:avLst/>
            </a:prstGeom>
            <a:ln w="3175">
              <a:solidFill>
                <a:schemeClr val="bg1">
                  <a:alpha val="54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p:nvCxnSpPr>
          <p:spPr>
            <a:xfrm flipH="1" flipV="1">
              <a:off x="5845003" y="3917058"/>
              <a:ext cx="807484" cy="6941"/>
            </a:xfrm>
            <a:prstGeom prst="line">
              <a:avLst/>
            </a:prstGeom>
            <a:ln w="3175">
              <a:solidFill>
                <a:schemeClr val="accent5">
                  <a:lumMod val="75000"/>
                  <a:alpha val="4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p:nvCxnSpPr>
          <p:spPr>
            <a:xfrm>
              <a:off x="5845003" y="3917057"/>
              <a:ext cx="752319" cy="646213"/>
            </a:xfrm>
            <a:prstGeom prst="line">
              <a:avLst/>
            </a:prstGeom>
            <a:ln w="3175">
              <a:solidFill>
                <a:schemeClr val="accent5">
                  <a:lumMod val="75000"/>
                  <a:alpha val="4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p:nvCxnSpPr>
          <p:spPr>
            <a:xfrm flipV="1">
              <a:off x="6602160" y="3917098"/>
              <a:ext cx="50327" cy="646172"/>
            </a:xfrm>
            <a:prstGeom prst="line">
              <a:avLst/>
            </a:prstGeom>
            <a:ln w="3175">
              <a:solidFill>
                <a:schemeClr val="accent5">
                  <a:lumMod val="75000"/>
                  <a:alpha val="4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p:nvCxnSpPr>
          <p:spPr>
            <a:xfrm>
              <a:off x="6610965" y="4563270"/>
              <a:ext cx="1012811" cy="283888"/>
            </a:xfrm>
            <a:prstGeom prst="line">
              <a:avLst/>
            </a:prstGeom>
            <a:ln w="3175">
              <a:solidFill>
                <a:schemeClr val="bg1">
                  <a:alpha val="54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p:nvCxnSpPr>
          <p:spPr>
            <a:xfrm flipH="1" flipV="1">
              <a:off x="7614285" y="3786274"/>
              <a:ext cx="9491" cy="1060884"/>
            </a:xfrm>
            <a:prstGeom prst="line">
              <a:avLst/>
            </a:prstGeom>
            <a:ln w="3175">
              <a:solidFill>
                <a:schemeClr val="accent5">
                  <a:lumMod val="75000"/>
                  <a:alpha val="4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flipH="1">
              <a:off x="7117370" y="3786274"/>
              <a:ext cx="496915" cy="935517"/>
            </a:xfrm>
            <a:prstGeom prst="line">
              <a:avLst/>
            </a:prstGeom>
            <a:ln w="3175">
              <a:solidFill>
                <a:schemeClr val="accent5">
                  <a:lumMod val="75000"/>
                  <a:alpha val="4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flipH="1" flipV="1">
              <a:off x="6652487" y="3917098"/>
              <a:ext cx="464883" cy="804693"/>
            </a:xfrm>
            <a:prstGeom prst="line">
              <a:avLst/>
            </a:prstGeom>
            <a:ln w="3175">
              <a:solidFill>
                <a:schemeClr val="accent5">
                  <a:lumMod val="75000"/>
                  <a:alpha val="4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flipV="1">
              <a:off x="7372731" y="4741758"/>
              <a:ext cx="594254" cy="837150"/>
            </a:xfrm>
            <a:prstGeom prst="line">
              <a:avLst/>
            </a:prstGeom>
            <a:ln w="3175">
              <a:solidFill>
                <a:schemeClr val="bg1">
                  <a:alpha val="54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p:nvCxnSpPr>
          <p:spPr>
            <a:xfrm flipV="1">
              <a:off x="7012054" y="3666950"/>
              <a:ext cx="900502" cy="715157"/>
            </a:xfrm>
            <a:prstGeom prst="line">
              <a:avLst/>
            </a:prstGeom>
            <a:ln w="3175">
              <a:solidFill>
                <a:schemeClr val="accent5">
                  <a:lumMod val="75000"/>
                  <a:alpha val="4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p:nvCxnSpPr>
          <p:spPr>
            <a:xfrm flipV="1">
              <a:off x="5555217" y="5004310"/>
              <a:ext cx="962425" cy="887251"/>
            </a:xfrm>
            <a:prstGeom prst="line">
              <a:avLst/>
            </a:prstGeom>
            <a:ln w="3175">
              <a:solidFill>
                <a:schemeClr val="accent5">
                  <a:lumMod val="75000"/>
                  <a:alpha val="4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p:nvCxnSpPr>
          <p:spPr>
            <a:xfrm>
              <a:off x="5045612" y="4847158"/>
              <a:ext cx="570757" cy="280577"/>
            </a:xfrm>
            <a:prstGeom prst="line">
              <a:avLst/>
            </a:prstGeom>
            <a:ln w="3175">
              <a:solidFill>
                <a:schemeClr val="accent1">
                  <a:alpha val="4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p:nvCxnSpPr>
          <p:spPr>
            <a:xfrm flipV="1">
              <a:off x="5602424" y="4813905"/>
              <a:ext cx="453919" cy="313830"/>
            </a:xfrm>
            <a:prstGeom prst="line">
              <a:avLst/>
            </a:prstGeom>
            <a:ln w="3175">
              <a:solidFill>
                <a:schemeClr val="bg1">
                  <a:alpha val="54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p:nvCxnSpPr>
          <p:spPr>
            <a:xfrm flipH="1" flipV="1">
              <a:off x="4563079" y="4219960"/>
              <a:ext cx="1485018" cy="593945"/>
            </a:xfrm>
            <a:prstGeom prst="line">
              <a:avLst/>
            </a:prstGeom>
            <a:ln w="3175">
              <a:solidFill>
                <a:schemeClr val="accent5">
                  <a:lumMod val="75000"/>
                  <a:alpha val="4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p:nvCxnSpPr>
          <p:spPr>
            <a:xfrm flipV="1">
              <a:off x="6048097" y="4721791"/>
              <a:ext cx="1072085" cy="105346"/>
            </a:xfrm>
            <a:prstGeom prst="line">
              <a:avLst/>
            </a:prstGeom>
            <a:ln w="3175">
              <a:solidFill>
                <a:schemeClr val="bg1">
                  <a:alpha val="54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p:nvCxnSpPr>
          <p:spPr>
            <a:xfrm flipH="1" flipV="1">
              <a:off x="4449698" y="3519325"/>
              <a:ext cx="1395305" cy="397732"/>
            </a:xfrm>
            <a:prstGeom prst="line">
              <a:avLst/>
            </a:prstGeom>
            <a:ln w="3175">
              <a:solidFill>
                <a:schemeClr val="accent5">
                  <a:lumMod val="75000"/>
                  <a:alpha val="4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p:nvCxnSpPr>
          <p:spPr>
            <a:xfrm flipH="1">
              <a:off x="5085747" y="3917058"/>
              <a:ext cx="759256" cy="1796827"/>
            </a:xfrm>
            <a:prstGeom prst="line">
              <a:avLst/>
            </a:prstGeom>
            <a:ln w="3175">
              <a:solidFill>
                <a:schemeClr val="accent5">
                  <a:lumMod val="75000"/>
                  <a:alpha val="46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343" name="Group 342"/>
            <p:cNvGrpSpPr/>
            <p:nvPr/>
          </p:nvGrpSpPr>
          <p:grpSpPr>
            <a:xfrm>
              <a:off x="4875303" y="4665656"/>
              <a:ext cx="366674" cy="366674"/>
              <a:chOff x="4890974" y="2550684"/>
              <a:chExt cx="401994" cy="401994"/>
            </a:xfrm>
          </p:grpSpPr>
          <p:sp>
            <p:nvSpPr>
              <p:cNvPr id="344" name="Oval 343"/>
              <p:cNvSpPr/>
              <p:nvPr/>
            </p:nvSpPr>
            <p:spPr>
              <a:xfrm>
                <a:off x="4890974" y="2550684"/>
                <a:ext cx="401994" cy="401994"/>
              </a:xfrm>
              <a:prstGeom prst="ellipse">
                <a:avLst/>
              </a:prstGeom>
              <a:solidFill>
                <a:schemeClr val="accent3">
                  <a:alpha val="1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sp>
            <p:nvSpPr>
              <p:cNvPr id="345" name="Oval 344"/>
              <p:cNvSpPr/>
              <p:nvPr/>
            </p:nvSpPr>
            <p:spPr>
              <a:xfrm>
                <a:off x="4948610" y="2610767"/>
                <a:ext cx="281828" cy="281828"/>
              </a:xfrm>
              <a:prstGeom prst="ellipse">
                <a:avLst/>
              </a:prstGeom>
              <a:gradFill flip="none" rotWithShape="1">
                <a:gsLst>
                  <a:gs pos="0">
                    <a:srgbClr val="E55202">
                      <a:alpha val="63000"/>
                    </a:srgbClr>
                  </a:gs>
                  <a:gs pos="49000">
                    <a:srgbClr val="FFAA3B">
                      <a:alpha val="61000"/>
                    </a:srgbClr>
                  </a:gs>
                </a:gsLst>
                <a:path path="circle">
                  <a:fillToRect l="50000" t="50000" r="50000" b="50000"/>
                </a:path>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sp>
            <p:nvSpPr>
              <p:cNvPr id="346" name="Oval 345"/>
              <p:cNvSpPr/>
              <p:nvPr/>
            </p:nvSpPr>
            <p:spPr>
              <a:xfrm>
                <a:off x="5049784" y="2711941"/>
                <a:ext cx="79481" cy="79481"/>
              </a:xfrm>
              <a:prstGeom prst="ellipse">
                <a:avLst/>
              </a:prstGeom>
              <a:gradFill flip="none" rotWithShape="1">
                <a:gsLst>
                  <a:gs pos="0">
                    <a:srgbClr val="E55202">
                      <a:alpha val="98000"/>
                    </a:srgbClr>
                  </a:gs>
                  <a:gs pos="90000">
                    <a:srgbClr val="FFAA3B"/>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grpSp>
        <p:grpSp>
          <p:nvGrpSpPr>
            <p:cNvPr id="347" name="Group 346"/>
            <p:cNvGrpSpPr/>
            <p:nvPr/>
          </p:nvGrpSpPr>
          <p:grpSpPr>
            <a:xfrm>
              <a:off x="5940030" y="2810107"/>
              <a:ext cx="244580" cy="244580"/>
              <a:chOff x="870314" y="1739718"/>
              <a:chExt cx="532052" cy="532052"/>
            </a:xfrm>
          </p:grpSpPr>
          <p:sp>
            <p:nvSpPr>
              <p:cNvPr id="348" name="Oval 347"/>
              <p:cNvSpPr/>
              <p:nvPr/>
            </p:nvSpPr>
            <p:spPr>
              <a:xfrm>
                <a:off x="994092" y="1863496"/>
                <a:ext cx="284496" cy="284496"/>
              </a:xfrm>
              <a:prstGeom prst="ellipse">
                <a:avLst/>
              </a:prstGeom>
              <a:gradFill flip="none" rotWithShape="1">
                <a:gsLst>
                  <a:gs pos="0">
                    <a:schemeClr val="bg1">
                      <a:lumMod val="75000"/>
                      <a:lumOff val="25000"/>
                      <a:alpha val="79000"/>
                    </a:schemeClr>
                  </a:gs>
                  <a:gs pos="46000">
                    <a:schemeClr val="bg1">
                      <a:lumMod val="50000"/>
                      <a:lumOff val="50000"/>
                      <a:alpha val="75000"/>
                    </a:schemeClr>
                  </a:gs>
                </a:gsLst>
                <a:path path="circle">
                  <a:fillToRect l="50000" t="50000" r="50000" b="50000"/>
                </a:path>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sp>
            <p:nvSpPr>
              <p:cNvPr id="349" name="Oval 348"/>
              <p:cNvSpPr/>
              <p:nvPr/>
            </p:nvSpPr>
            <p:spPr>
              <a:xfrm>
                <a:off x="870314" y="1739718"/>
                <a:ext cx="532052" cy="532052"/>
              </a:xfrm>
              <a:prstGeom prst="ellipse">
                <a:avLst/>
              </a:prstGeom>
              <a:solidFill>
                <a:schemeClr val="accent5">
                  <a:alpha val="29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sp>
            <p:nvSpPr>
              <p:cNvPr id="350" name="Oval 349"/>
              <p:cNvSpPr/>
              <p:nvPr/>
            </p:nvSpPr>
            <p:spPr>
              <a:xfrm>
                <a:off x="1069889" y="1939293"/>
                <a:ext cx="132902" cy="132902"/>
              </a:xfrm>
              <a:prstGeom prst="ellipse">
                <a:avLst/>
              </a:prstGeom>
              <a:gradFill>
                <a:gsLst>
                  <a:gs pos="0">
                    <a:schemeClr val="bg1">
                      <a:lumMod val="75000"/>
                      <a:lumOff val="25000"/>
                    </a:schemeClr>
                  </a:gs>
                  <a:gs pos="100000">
                    <a:schemeClr val="bg1">
                      <a:lumMod val="50000"/>
                      <a:lumOff val="50000"/>
                    </a:schemeClr>
                  </a:gs>
                </a:gsLst>
                <a:lin ang="162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grpSp>
        <p:grpSp>
          <p:nvGrpSpPr>
            <p:cNvPr id="351" name="Group 350"/>
            <p:cNvGrpSpPr/>
            <p:nvPr/>
          </p:nvGrpSpPr>
          <p:grpSpPr>
            <a:xfrm>
              <a:off x="5986700" y="1814580"/>
              <a:ext cx="244580" cy="244580"/>
              <a:chOff x="870314" y="1739718"/>
              <a:chExt cx="532052" cy="532052"/>
            </a:xfrm>
          </p:grpSpPr>
          <p:sp>
            <p:nvSpPr>
              <p:cNvPr id="352" name="Oval 351"/>
              <p:cNvSpPr/>
              <p:nvPr/>
            </p:nvSpPr>
            <p:spPr>
              <a:xfrm>
                <a:off x="994092" y="1863496"/>
                <a:ext cx="284496" cy="284496"/>
              </a:xfrm>
              <a:prstGeom prst="ellipse">
                <a:avLst/>
              </a:prstGeom>
              <a:gradFill flip="none" rotWithShape="1">
                <a:gsLst>
                  <a:gs pos="0">
                    <a:schemeClr val="bg1">
                      <a:lumMod val="75000"/>
                      <a:lumOff val="25000"/>
                      <a:alpha val="79000"/>
                    </a:schemeClr>
                  </a:gs>
                  <a:gs pos="46000">
                    <a:schemeClr val="bg1">
                      <a:lumMod val="50000"/>
                      <a:lumOff val="50000"/>
                      <a:alpha val="75000"/>
                    </a:schemeClr>
                  </a:gs>
                </a:gsLst>
                <a:path path="circle">
                  <a:fillToRect l="50000" t="50000" r="50000" b="50000"/>
                </a:path>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sp>
            <p:nvSpPr>
              <p:cNvPr id="353" name="Oval 352"/>
              <p:cNvSpPr/>
              <p:nvPr/>
            </p:nvSpPr>
            <p:spPr>
              <a:xfrm>
                <a:off x="870314" y="1739718"/>
                <a:ext cx="532052" cy="532052"/>
              </a:xfrm>
              <a:prstGeom prst="ellipse">
                <a:avLst/>
              </a:prstGeom>
              <a:solidFill>
                <a:schemeClr val="accent5">
                  <a:alpha val="29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sp>
            <p:nvSpPr>
              <p:cNvPr id="354" name="Oval 353"/>
              <p:cNvSpPr/>
              <p:nvPr/>
            </p:nvSpPr>
            <p:spPr>
              <a:xfrm>
                <a:off x="1069889" y="1939293"/>
                <a:ext cx="132902" cy="132902"/>
              </a:xfrm>
              <a:prstGeom prst="ellipse">
                <a:avLst/>
              </a:prstGeom>
              <a:gradFill>
                <a:gsLst>
                  <a:gs pos="0">
                    <a:schemeClr val="bg1">
                      <a:lumMod val="75000"/>
                      <a:lumOff val="25000"/>
                    </a:schemeClr>
                  </a:gs>
                  <a:gs pos="100000">
                    <a:schemeClr val="bg1">
                      <a:lumMod val="50000"/>
                      <a:lumOff val="50000"/>
                    </a:schemeClr>
                  </a:gs>
                </a:gsLst>
                <a:lin ang="162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grpSp>
        <p:grpSp>
          <p:nvGrpSpPr>
            <p:cNvPr id="355" name="Group 354"/>
            <p:cNvGrpSpPr/>
            <p:nvPr/>
          </p:nvGrpSpPr>
          <p:grpSpPr>
            <a:xfrm>
              <a:off x="5074084" y="2219877"/>
              <a:ext cx="343040" cy="343040"/>
              <a:chOff x="913881" y="1783285"/>
              <a:chExt cx="444918" cy="444918"/>
            </a:xfrm>
          </p:grpSpPr>
          <p:sp>
            <p:nvSpPr>
              <p:cNvPr id="356" name="Oval 355"/>
              <p:cNvSpPr/>
              <p:nvPr/>
            </p:nvSpPr>
            <p:spPr>
              <a:xfrm>
                <a:off x="994092" y="1863496"/>
                <a:ext cx="284496" cy="284496"/>
              </a:xfrm>
              <a:prstGeom prst="ellipse">
                <a:avLst/>
              </a:prstGeom>
              <a:gradFill flip="none" rotWithShape="1">
                <a:gsLst>
                  <a:gs pos="0">
                    <a:schemeClr val="bg1">
                      <a:lumMod val="75000"/>
                      <a:lumOff val="25000"/>
                      <a:alpha val="79000"/>
                    </a:schemeClr>
                  </a:gs>
                  <a:gs pos="46000">
                    <a:schemeClr val="bg1">
                      <a:lumMod val="50000"/>
                      <a:lumOff val="50000"/>
                      <a:alpha val="75000"/>
                    </a:schemeClr>
                  </a:gs>
                </a:gsLst>
                <a:path path="circle">
                  <a:fillToRect l="50000" t="50000" r="50000" b="50000"/>
                </a:path>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sp>
            <p:nvSpPr>
              <p:cNvPr id="357" name="Oval 356"/>
              <p:cNvSpPr/>
              <p:nvPr/>
            </p:nvSpPr>
            <p:spPr>
              <a:xfrm>
                <a:off x="913881" y="1783285"/>
                <a:ext cx="444918" cy="444918"/>
              </a:xfrm>
              <a:prstGeom prst="ellipse">
                <a:avLst/>
              </a:prstGeom>
              <a:solidFill>
                <a:schemeClr val="accent5">
                  <a:alpha val="29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sp>
            <p:nvSpPr>
              <p:cNvPr id="358" name="Oval 357"/>
              <p:cNvSpPr/>
              <p:nvPr/>
            </p:nvSpPr>
            <p:spPr>
              <a:xfrm>
                <a:off x="1093632" y="1963036"/>
                <a:ext cx="85417" cy="85417"/>
              </a:xfrm>
              <a:prstGeom prst="ellipse">
                <a:avLst/>
              </a:prstGeom>
              <a:gradFill>
                <a:gsLst>
                  <a:gs pos="0">
                    <a:schemeClr val="bg1">
                      <a:lumMod val="75000"/>
                      <a:lumOff val="25000"/>
                    </a:schemeClr>
                  </a:gs>
                  <a:gs pos="100000">
                    <a:schemeClr val="bg1">
                      <a:lumMod val="50000"/>
                      <a:lumOff val="50000"/>
                    </a:schemeClr>
                  </a:gs>
                </a:gsLst>
                <a:lin ang="162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grpSp>
        <p:grpSp>
          <p:nvGrpSpPr>
            <p:cNvPr id="359" name="Group 358"/>
            <p:cNvGrpSpPr/>
            <p:nvPr/>
          </p:nvGrpSpPr>
          <p:grpSpPr>
            <a:xfrm>
              <a:off x="3557396" y="4198704"/>
              <a:ext cx="509668" cy="509668"/>
              <a:chOff x="4812590" y="2472300"/>
              <a:chExt cx="558762" cy="558762"/>
            </a:xfrm>
          </p:grpSpPr>
          <p:sp>
            <p:nvSpPr>
              <p:cNvPr id="360" name="Oval 359"/>
              <p:cNvSpPr/>
              <p:nvPr/>
            </p:nvSpPr>
            <p:spPr>
              <a:xfrm>
                <a:off x="4812590" y="2472300"/>
                <a:ext cx="558762" cy="558762"/>
              </a:xfrm>
              <a:prstGeom prst="ellipse">
                <a:avLst/>
              </a:prstGeom>
              <a:solidFill>
                <a:schemeClr val="accent3">
                  <a:alpha val="1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sp>
            <p:nvSpPr>
              <p:cNvPr id="361" name="Oval 360"/>
              <p:cNvSpPr/>
              <p:nvPr/>
            </p:nvSpPr>
            <p:spPr>
              <a:xfrm>
                <a:off x="5026048" y="2688205"/>
                <a:ext cx="126952" cy="126952"/>
              </a:xfrm>
              <a:prstGeom prst="ellipse">
                <a:avLst/>
              </a:prstGeom>
              <a:gradFill flip="none" rotWithShape="1">
                <a:gsLst>
                  <a:gs pos="0">
                    <a:srgbClr val="E55202">
                      <a:alpha val="63000"/>
                    </a:srgbClr>
                  </a:gs>
                  <a:gs pos="49000">
                    <a:srgbClr val="FFAA3B">
                      <a:alpha val="61000"/>
                    </a:srgbClr>
                  </a:gs>
                </a:gsLst>
                <a:path path="circle">
                  <a:fillToRect l="50000" t="50000" r="50000" b="50000"/>
                </a:path>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sp>
            <p:nvSpPr>
              <p:cNvPr id="362" name="Oval 361"/>
              <p:cNvSpPr/>
              <p:nvPr/>
            </p:nvSpPr>
            <p:spPr>
              <a:xfrm>
                <a:off x="5049784" y="2711941"/>
                <a:ext cx="79481" cy="79481"/>
              </a:xfrm>
              <a:prstGeom prst="ellipse">
                <a:avLst/>
              </a:prstGeom>
              <a:gradFill flip="none" rotWithShape="1">
                <a:gsLst>
                  <a:gs pos="0">
                    <a:srgbClr val="E55202">
                      <a:alpha val="98000"/>
                    </a:srgbClr>
                  </a:gs>
                  <a:gs pos="90000">
                    <a:srgbClr val="FFAA3B"/>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grpSp>
        <p:grpSp>
          <p:nvGrpSpPr>
            <p:cNvPr id="363" name="Group 362"/>
            <p:cNvGrpSpPr/>
            <p:nvPr/>
          </p:nvGrpSpPr>
          <p:grpSpPr>
            <a:xfrm>
              <a:off x="5934877" y="2319496"/>
              <a:ext cx="378002" cy="378002"/>
              <a:chOff x="870314" y="1739718"/>
              <a:chExt cx="532052" cy="532052"/>
            </a:xfrm>
          </p:grpSpPr>
          <p:sp>
            <p:nvSpPr>
              <p:cNvPr id="364" name="Oval 363"/>
              <p:cNvSpPr/>
              <p:nvPr/>
            </p:nvSpPr>
            <p:spPr>
              <a:xfrm>
                <a:off x="870314" y="1739718"/>
                <a:ext cx="532052" cy="532052"/>
              </a:xfrm>
              <a:prstGeom prst="ellipse">
                <a:avLst/>
              </a:prstGeom>
              <a:solidFill>
                <a:schemeClr val="accent5">
                  <a:alpha val="18000"/>
                </a:schemeClr>
              </a:solidFill>
              <a:ln w="3175">
                <a:solidFill>
                  <a:schemeClr val="accent5">
                    <a:lumMod val="75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sp>
            <p:nvSpPr>
              <p:cNvPr id="365" name="Oval 364"/>
              <p:cNvSpPr/>
              <p:nvPr/>
            </p:nvSpPr>
            <p:spPr>
              <a:xfrm>
                <a:off x="1019938" y="1889343"/>
                <a:ext cx="232804" cy="232801"/>
              </a:xfrm>
              <a:prstGeom prst="ellipse">
                <a:avLst/>
              </a:prstGeom>
              <a:solidFill>
                <a:schemeClr val="accent5">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sp>
            <p:nvSpPr>
              <p:cNvPr id="366" name="Oval 365"/>
              <p:cNvSpPr/>
              <p:nvPr/>
            </p:nvSpPr>
            <p:spPr>
              <a:xfrm>
                <a:off x="1104164" y="1973568"/>
                <a:ext cx="64353" cy="64353"/>
              </a:xfrm>
              <a:prstGeom prst="ellipse">
                <a:avLst/>
              </a:prstGeom>
              <a:gradFill>
                <a:gsLst>
                  <a:gs pos="0">
                    <a:schemeClr val="bg1">
                      <a:lumMod val="75000"/>
                      <a:lumOff val="25000"/>
                    </a:schemeClr>
                  </a:gs>
                  <a:gs pos="100000">
                    <a:schemeClr val="bg1">
                      <a:lumMod val="50000"/>
                      <a:lumOff val="50000"/>
                    </a:schemeClr>
                  </a:gs>
                </a:gsLst>
                <a:lin ang="162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grpSp>
        <p:grpSp>
          <p:nvGrpSpPr>
            <p:cNvPr id="367" name="Group 366"/>
            <p:cNvGrpSpPr/>
            <p:nvPr/>
          </p:nvGrpSpPr>
          <p:grpSpPr>
            <a:xfrm>
              <a:off x="8170001" y="2188357"/>
              <a:ext cx="378002" cy="378002"/>
              <a:chOff x="870314" y="1739718"/>
              <a:chExt cx="532052" cy="532052"/>
            </a:xfrm>
          </p:grpSpPr>
          <p:sp>
            <p:nvSpPr>
              <p:cNvPr id="368" name="Oval 367"/>
              <p:cNvSpPr/>
              <p:nvPr/>
            </p:nvSpPr>
            <p:spPr>
              <a:xfrm>
                <a:off x="870314" y="1739718"/>
                <a:ext cx="532052" cy="532052"/>
              </a:xfrm>
              <a:prstGeom prst="ellipse">
                <a:avLst/>
              </a:prstGeom>
              <a:solidFill>
                <a:schemeClr val="accent5">
                  <a:alpha val="18000"/>
                </a:schemeClr>
              </a:solidFill>
              <a:ln w="3175">
                <a:solidFill>
                  <a:schemeClr val="accent5">
                    <a:lumMod val="75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sp>
            <p:nvSpPr>
              <p:cNvPr id="369" name="Oval 368"/>
              <p:cNvSpPr/>
              <p:nvPr/>
            </p:nvSpPr>
            <p:spPr>
              <a:xfrm>
                <a:off x="1019938" y="1889343"/>
                <a:ext cx="232804" cy="232801"/>
              </a:xfrm>
              <a:prstGeom prst="ellipse">
                <a:avLst/>
              </a:prstGeom>
              <a:solidFill>
                <a:schemeClr val="accent5">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sp>
            <p:nvSpPr>
              <p:cNvPr id="370" name="Oval 369"/>
              <p:cNvSpPr/>
              <p:nvPr/>
            </p:nvSpPr>
            <p:spPr>
              <a:xfrm>
                <a:off x="1104164" y="1973568"/>
                <a:ext cx="64353" cy="64353"/>
              </a:xfrm>
              <a:prstGeom prst="ellipse">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grpSp>
        <p:grpSp>
          <p:nvGrpSpPr>
            <p:cNvPr id="371" name="Group 370"/>
            <p:cNvGrpSpPr/>
            <p:nvPr/>
          </p:nvGrpSpPr>
          <p:grpSpPr>
            <a:xfrm>
              <a:off x="4192853" y="1531069"/>
              <a:ext cx="266784" cy="266784"/>
              <a:chOff x="948586" y="1817990"/>
              <a:chExt cx="375508" cy="375508"/>
            </a:xfrm>
          </p:grpSpPr>
          <p:sp>
            <p:nvSpPr>
              <p:cNvPr id="372" name="Oval 371"/>
              <p:cNvSpPr/>
              <p:nvPr/>
            </p:nvSpPr>
            <p:spPr>
              <a:xfrm>
                <a:off x="948586" y="1817990"/>
                <a:ext cx="375508" cy="375508"/>
              </a:xfrm>
              <a:prstGeom prst="ellipse">
                <a:avLst/>
              </a:prstGeom>
              <a:solidFill>
                <a:schemeClr val="accent5">
                  <a:alpha val="18000"/>
                </a:schemeClr>
              </a:solidFill>
              <a:ln w="3175">
                <a:solidFill>
                  <a:schemeClr val="accent5">
                    <a:lumMod val="75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sp>
            <p:nvSpPr>
              <p:cNvPr id="373" name="Oval 372"/>
              <p:cNvSpPr/>
              <p:nvPr/>
            </p:nvSpPr>
            <p:spPr>
              <a:xfrm>
                <a:off x="1019938" y="1889343"/>
                <a:ext cx="232804" cy="232801"/>
              </a:xfrm>
              <a:prstGeom prst="ellipse">
                <a:avLst/>
              </a:prstGeom>
              <a:solidFill>
                <a:schemeClr val="accent5">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sp>
            <p:nvSpPr>
              <p:cNvPr id="374" name="Oval 373"/>
              <p:cNvSpPr/>
              <p:nvPr/>
            </p:nvSpPr>
            <p:spPr>
              <a:xfrm>
                <a:off x="1104164" y="1973568"/>
                <a:ext cx="64353" cy="64353"/>
              </a:xfrm>
              <a:prstGeom prst="ellipse">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1500" dirty="0">
                  <a:latin typeface="+mj-lt"/>
                </a:endParaRPr>
              </a:p>
            </p:txBody>
          </p:sp>
        </p:grpSp>
        <p:pic>
          <p:nvPicPr>
            <p:cNvPr id="3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32523" y="3739286"/>
              <a:ext cx="116222" cy="115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7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9239" y="3203675"/>
              <a:ext cx="116222" cy="115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7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61720" y="3093943"/>
              <a:ext cx="116222" cy="115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7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2281" y="3136204"/>
              <a:ext cx="116222" cy="115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7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1466" y="2569222"/>
              <a:ext cx="116222" cy="115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8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7040" y="2301297"/>
              <a:ext cx="116222" cy="115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8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36125" y="4461030"/>
              <a:ext cx="116222" cy="115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8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5639" y="3879102"/>
              <a:ext cx="116222" cy="115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8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50859" y="4950702"/>
              <a:ext cx="116222" cy="115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8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3250" y="4815518"/>
              <a:ext cx="116222" cy="115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8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91551" y="1817928"/>
              <a:ext cx="116222" cy="115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8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1440" y="3051742"/>
              <a:ext cx="243619" cy="2428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8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74937" y="1404542"/>
              <a:ext cx="243619" cy="2428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8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64774" y="2894165"/>
              <a:ext cx="243619" cy="2428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89"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06311" y="1802647"/>
              <a:ext cx="173252" cy="1727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90" name="Oval 389"/>
            <p:cNvSpPr/>
            <p:nvPr/>
          </p:nvSpPr>
          <p:spPr bwMode="auto">
            <a:xfrm>
              <a:off x="5616041" y="3181259"/>
              <a:ext cx="156254" cy="156254"/>
            </a:xfrm>
            <a:prstGeom prst="ellipse">
              <a:avLst/>
            </a:prstGeom>
            <a:solidFill>
              <a:schemeClr val="tx2">
                <a:alpha val="88000"/>
              </a:schemeClr>
            </a:solidFill>
            <a:ln w="3175" cap="rnd">
              <a:solidFill>
                <a:schemeClr val="accent1">
                  <a:alpha val="53000"/>
                </a:schemeClr>
              </a:solidFill>
              <a:prstDash val="solid"/>
              <a:headEnd type="oval" w="sm" len="sm"/>
              <a:tailEnd type="oval" w="sm" len="sm"/>
            </a:ln>
          </p:spPr>
          <p:style>
            <a:lnRef idx="1">
              <a:schemeClr val="accent1"/>
            </a:lnRef>
            <a:fillRef idx="0">
              <a:schemeClr val="accent1"/>
            </a:fillRef>
            <a:effectRef idx="0">
              <a:schemeClr val="accent1"/>
            </a:effectRef>
            <a:fontRef idx="minor">
              <a:schemeClr val="tx1"/>
            </a:fontRef>
          </p:style>
          <p:txBody>
            <a:bodyPr vert="horz" wrap="square" lIns="68580" tIns="34290" rIns="68580" bIns="34290" numCol="1" rtlCol="0" anchor="t" anchorCtr="0" compatLnSpc="1">
              <a:prstTxWarp prst="textNoShape">
                <a:avLst/>
              </a:prstTxWarp>
            </a:bodyPr>
            <a:lstStyle/>
            <a:p>
              <a:pPr algn="ctr"/>
              <a:endParaRPr lang="en-US" sz="1350" dirty="0"/>
            </a:p>
          </p:txBody>
        </p:sp>
        <p:sp>
          <p:nvSpPr>
            <p:cNvPr id="391" name="Oval 390"/>
            <p:cNvSpPr/>
            <p:nvPr/>
          </p:nvSpPr>
          <p:spPr bwMode="auto">
            <a:xfrm>
              <a:off x="5911603" y="3325065"/>
              <a:ext cx="84086" cy="84086"/>
            </a:xfrm>
            <a:prstGeom prst="ellipse">
              <a:avLst/>
            </a:prstGeom>
            <a:solidFill>
              <a:schemeClr val="tx2">
                <a:alpha val="88000"/>
              </a:schemeClr>
            </a:solidFill>
            <a:ln w="3175" cap="rnd">
              <a:solidFill>
                <a:schemeClr val="accent1">
                  <a:alpha val="53000"/>
                </a:schemeClr>
              </a:solidFill>
              <a:prstDash val="solid"/>
              <a:headEnd type="oval" w="sm" len="sm"/>
              <a:tailEnd type="oval" w="sm" len="sm"/>
            </a:ln>
          </p:spPr>
          <p:style>
            <a:lnRef idx="1">
              <a:schemeClr val="accent1"/>
            </a:lnRef>
            <a:fillRef idx="0">
              <a:schemeClr val="accent1"/>
            </a:fillRef>
            <a:effectRef idx="0">
              <a:schemeClr val="accent1"/>
            </a:effectRef>
            <a:fontRef idx="minor">
              <a:schemeClr val="tx1"/>
            </a:fontRef>
          </p:style>
          <p:txBody>
            <a:bodyPr vert="horz" wrap="square" lIns="68580" tIns="34290" rIns="68580" bIns="34290" numCol="1" rtlCol="0" anchor="t" anchorCtr="0" compatLnSpc="1">
              <a:prstTxWarp prst="textNoShape">
                <a:avLst/>
              </a:prstTxWarp>
            </a:bodyPr>
            <a:lstStyle/>
            <a:p>
              <a:pPr algn="ctr"/>
              <a:endParaRPr lang="en-US" sz="1350" dirty="0"/>
            </a:p>
          </p:txBody>
        </p:sp>
        <p:sp>
          <p:nvSpPr>
            <p:cNvPr id="392" name="Oval 391"/>
            <p:cNvSpPr/>
            <p:nvPr/>
          </p:nvSpPr>
          <p:spPr bwMode="auto">
            <a:xfrm>
              <a:off x="5653495" y="3498555"/>
              <a:ext cx="84086" cy="84086"/>
            </a:xfrm>
            <a:prstGeom prst="ellipse">
              <a:avLst/>
            </a:prstGeom>
            <a:solidFill>
              <a:schemeClr val="tx2">
                <a:alpha val="88000"/>
              </a:schemeClr>
            </a:solidFill>
            <a:ln w="3175" cap="rnd">
              <a:solidFill>
                <a:schemeClr val="accent1">
                  <a:alpha val="53000"/>
                </a:schemeClr>
              </a:solidFill>
              <a:prstDash val="solid"/>
              <a:headEnd type="oval" w="sm" len="sm"/>
              <a:tailEnd type="oval" w="sm" len="sm"/>
            </a:ln>
          </p:spPr>
          <p:style>
            <a:lnRef idx="1">
              <a:schemeClr val="accent1"/>
            </a:lnRef>
            <a:fillRef idx="0">
              <a:schemeClr val="accent1"/>
            </a:fillRef>
            <a:effectRef idx="0">
              <a:schemeClr val="accent1"/>
            </a:effectRef>
            <a:fontRef idx="minor">
              <a:schemeClr val="tx1"/>
            </a:fontRef>
          </p:style>
          <p:txBody>
            <a:bodyPr vert="horz" wrap="square" lIns="68580" tIns="34290" rIns="68580" bIns="34290" numCol="1" rtlCol="0" anchor="t" anchorCtr="0" compatLnSpc="1">
              <a:prstTxWarp prst="textNoShape">
                <a:avLst/>
              </a:prstTxWarp>
            </a:bodyPr>
            <a:lstStyle/>
            <a:p>
              <a:pPr algn="ctr"/>
              <a:endParaRPr lang="en-US" sz="1350" dirty="0"/>
            </a:p>
          </p:txBody>
        </p:sp>
        <p:sp>
          <p:nvSpPr>
            <p:cNvPr id="393" name="Oval 392"/>
            <p:cNvSpPr/>
            <p:nvPr/>
          </p:nvSpPr>
          <p:spPr bwMode="auto">
            <a:xfrm>
              <a:off x="6012888" y="3161621"/>
              <a:ext cx="113744" cy="113744"/>
            </a:xfrm>
            <a:prstGeom prst="ellipse">
              <a:avLst/>
            </a:prstGeom>
            <a:solidFill>
              <a:schemeClr val="tx2">
                <a:alpha val="88000"/>
              </a:schemeClr>
            </a:solidFill>
            <a:ln w="3175" cap="rnd">
              <a:solidFill>
                <a:schemeClr val="accent1">
                  <a:alpha val="53000"/>
                </a:schemeClr>
              </a:solidFill>
              <a:prstDash val="solid"/>
              <a:headEnd type="oval" w="sm" len="sm"/>
              <a:tailEnd type="oval" w="sm" len="sm"/>
            </a:ln>
          </p:spPr>
          <p:style>
            <a:lnRef idx="1">
              <a:schemeClr val="accent1"/>
            </a:lnRef>
            <a:fillRef idx="0">
              <a:schemeClr val="accent1"/>
            </a:fillRef>
            <a:effectRef idx="0">
              <a:schemeClr val="accent1"/>
            </a:effectRef>
            <a:fontRef idx="minor">
              <a:schemeClr val="tx1"/>
            </a:fontRef>
          </p:style>
          <p:txBody>
            <a:bodyPr vert="horz" wrap="square" lIns="68580" tIns="34290" rIns="68580" bIns="34290" numCol="1" rtlCol="0" anchor="t" anchorCtr="0" compatLnSpc="1">
              <a:prstTxWarp prst="textNoShape">
                <a:avLst/>
              </a:prstTxWarp>
            </a:bodyPr>
            <a:lstStyle/>
            <a:p>
              <a:pPr algn="ctr"/>
              <a:endParaRPr lang="en-US" sz="1350" dirty="0"/>
            </a:p>
          </p:txBody>
        </p:sp>
        <p:sp>
          <p:nvSpPr>
            <p:cNvPr id="394" name="Oval 393"/>
            <p:cNvSpPr/>
            <p:nvPr/>
          </p:nvSpPr>
          <p:spPr bwMode="auto">
            <a:xfrm>
              <a:off x="4428709" y="3696145"/>
              <a:ext cx="113744" cy="113744"/>
            </a:xfrm>
            <a:prstGeom prst="ellipse">
              <a:avLst/>
            </a:prstGeom>
            <a:solidFill>
              <a:schemeClr val="tx2">
                <a:alpha val="88000"/>
              </a:schemeClr>
            </a:solidFill>
            <a:ln w="3175" cap="rnd">
              <a:solidFill>
                <a:schemeClr val="accent1">
                  <a:alpha val="53000"/>
                </a:schemeClr>
              </a:solidFill>
              <a:prstDash val="solid"/>
              <a:headEnd type="oval" w="sm" len="sm"/>
              <a:tailEnd type="oval" w="sm" len="sm"/>
            </a:ln>
          </p:spPr>
          <p:style>
            <a:lnRef idx="1">
              <a:schemeClr val="accent1"/>
            </a:lnRef>
            <a:fillRef idx="0">
              <a:schemeClr val="accent1"/>
            </a:fillRef>
            <a:effectRef idx="0">
              <a:schemeClr val="accent1"/>
            </a:effectRef>
            <a:fontRef idx="minor">
              <a:schemeClr val="tx1"/>
            </a:fontRef>
          </p:style>
          <p:txBody>
            <a:bodyPr vert="horz" wrap="square" lIns="68580" tIns="34290" rIns="68580" bIns="34290" numCol="1" rtlCol="0" anchor="t" anchorCtr="0" compatLnSpc="1">
              <a:prstTxWarp prst="textNoShape">
                <a:avLst/>
              </a:prstTxWarp>
            </a:bodyPr>
            <a:lstStyle/>
            <a:p>
              <a:pPr algn="ctr"/>
              <a:endParaRPr lang="en-US" sz="1350" dirty="0"/>
            </a:p>
          </p:txBody>
        </p:sp>
        <p:sp>
          <p:nvSpPr>
            <p:cNvPr id="395" name="Oval 394"/>
            <p:cNvSpPr/>
            <p:nvPr/>
          </p:nvSpPr>
          <p:spPr bwMode="auto">
            <a:xfrm>
              <a:off x="6955126" y="2278994"/>
              <a:ext cx="74164" cy="74164"/>
            </a:xfrm>
            <a:prstGeom prst="ellipse">
              <a:avLst/>
            </a:prstGeom>
            <a:solidFill>
              <a:schemeClr val="tx2">
                <a:alpha val="88000"/>
              </a:schemeClr>
            </a:solidFill>
            <a:ln w="3175" cap="rnd">
              <a:solidFill>
                <a:schemeClr val="accent1">
                  <a:alpha val="53000"/>
                </a:schemeClr>
              </a:solidFill>
              <a:prstDash val="solid"/>
              <a:headEnd type="oval" w="sm" len="sm"/>
              <a:tailEnd type="oval" w="sm" len="sm"/>
            </a:ln>
          </p:spPr>
          <p:style>
            <a:lnRef idx="1">
              <a:schemeClr val="accent1"/>
            </a:lnRef>
            <a:fillRef idx="0">
              <a:schemeClr val="accent1"/>
            </a:fillRef>
            <a:effectRef idx="0">
              <a:schemeClr val="accent1"/>
            </a:effectRef>
            <a:fontRef idx="minor">
              <a:schemeClr val="tx1"/>
            </a:fontRef>
          </p:style>
          <p:txBody>
            <a:bodyPr vert="horz" wrap="square" lIns="68580" tIns="34290" rIns="68580" bIns="34290" numCol="1" rtlCol="0" anchor="t" anchorCtr="0" compatLnSpc="1">
              <a:prstTxWarp prst="textNoShape">
                <a:avLst/>
              </a:prstTxWarp>
            </a:bodyPr>
            <a:lstStyle/>
            <a:p>
              <a:pPr algn="ctr"/>
              <a:endParaRPr lang="en-US" sz="1350" dirty="0"/>
            </a:p>
          </p:txBody>
        </p:sp>
        <p:sp>
          <p:nvSpPr>
            <p:cNvPr id="396" name="Oval 395"/>
            <p:cNvSpPr/>
            <p:nvPr/>
          </p:nvSpPr>
          <p:spPr bwMode="auto">
            <a:xfrm>
              <a:off x="8200667" y="3944666"/>
              <a:ext cx="156254" cy="156254"/>
            </a:xfrm>
            <a:prstGeom prst="ellipse">
              <a:avLst/>
            </a:prstGeom>
            <a:solidFill>
              <a:schemeClr val="tx2">
                <a:alpha val="88000"/>
              </a:schemeClr>
            </a:solidFill>
            <a:ln w="3175" cap="rnd">
              <a:solidFill>
                <a:schemeClr val="accent1">
                  <a:alpha val="53000"/>
                </a:schemeClr>
              </a:solidFill>
              <a:prstDash val="solid"/>
              <a:headEnd type="oval" w="sm" len="sm"/>
              <a:tailEnd type="oval" w="sm" len="sm"/>
            </a:ln>
          </p:spPr>
          <p:style>
            <a:lnRef idx="1">
              <a:schemeClr val="accent1"/>
            </a:lnRef>
            <a:fillRef idx="0">
              <a:schemeClr val="accent1"/>
            </a:fillRef>
            <a:effectRef idx="0">
              <a:schemeClr val="accent1"/>
            </a:effectRef>
            <a:fontRef idx="minor">
              <a:schemeClr val="tx1"/>
            </a:fontRef>
          </p:style>
          <p:txBody>
            <a:bodyPr vert="horz" wrap="square" lIns="68580" tIns="34290" rIns="68580" bIns="34290" numCol="1" rtlCol="0" anchor="t" anchorCtr="0" compatLnSpc="1">
              <a:prstTxWarp prst="textNoShape">
                <a:avLst/>
              </a:prstTxWarp>
            </a:bodyPr>
            <a:lstStyle/>
            <a:p>
              <a:pPr algn="ctr"/>
              <a:endParaRPr lang="en-US" sz="1350" dirty="0"/>
            </a:p>
          </p:txBody>
        </p:sp>
        <p:sp>
          <p:nvSpPr>
            <p:cNvPr id="397" name="Oval 396"/>
            <p:cNvSpPr/>
            <p:nvPr/>
          </p:nvSpPr>
          <p:spPr bwMode="auto">
            <a:xfrm>
              <a:off x="8537228" y="3381887"/>
              <a:ext cx="94708" cy="94708"/>
            </a:xfrm>
            <a:prstGeom prst="ellipse">
              <a:avLst/>
            </a:prstGeom>
            <a:solidFill>
              <a:schemeClr val="tx2">
                <a:alpha val="88000"/>
              </a:schemeClr>
            </a:solidFill>
            <a:ln w="3175" cap="rnd">
              <a:solidFill>
                <a:schemeClr val="accent1">
                  <a:alpha val="53000"/>
                </a:schemeClr>
              </a:solidFill>
              <a:prstDash val="solid"/>
              <a:headEnd type="oval" w="sm" len="sm"/>
              <a:tailEnd type="oval" w="sm" len="sm"/>
            </a:ln>
          </p:spPr>
          <p:style>
            <a:lnRef idx="1">
              <a:schemeClr val="accent1"/>
            </a:lnRef>
            <a:fillRef idx="0">
              <a:schemeClr val="accent1"/>
            </a:fillRef>
            <a:effectRef idx="0">
              <a:schemeClr val="accent1"/>
            </a:effectRef>
            <a:fontRef idx="minor">
              <a:schemeClr val="tx1"/>
            </a:fontRef>
          </p:style>
          <p:txBody>
            <a:bodyPr vert="horz" wrap="square" lIns="68580" tIns="34290" rIns="68580" bIns="34290" numCol="1" rtlCol="0" anchor="t" anchorCtr="0" compatLnSpc="1">
              <a:prstTxWarp prst="textNoShape">
                <a:avLst/>
              </a:prstTxWarp>
            </a:bodyPr>
            <a:lstStyle/>
            <a:p>
              <a:pPr algn="ctr"/>
              <a:endParaRPr lang="en-US" sz="1350" dirty="0"/>
            </a:p>
          </p:txBody>
        </p:sp>
        <p:sp>
          <p:nvSpPr>
            <p:cNvPr id="398" name="Oval 397"/>
            <p:cNvSpPr/>
            <p:nvPr/>
          </p:nvSpPr>
          <p:spPr bwMode="auto">
            <a:xfrm>
              <a:off x="7703262" y="3222814"/>
              <a:ext cx="94708" cy="94708"/>
            </a:xfrm>
            <a:prstGeom prst="ellipse">
              <a:avLst/>
            </a:prstGeom>
            <a:solidFill>
              <a:schemeClr val="tx2">
                <a:alpha val="88000"/>
              </a:schemeClr>
            </a:solidFill>
            <a:ln w="3175" cap="rnd">
              <a:solidFill>
                <a:schemeClr val="accent1">
                  <a:alpha val="53000"/>
                </a:schemeClr>
              </a:solidFill>
              <a:prstDash val="solid"/>
              <a:headEnd type="oval" w="sm" len="sm"/>
              <a:tailEnd type="oval" w="sm" len="sm"/>
            </a:ln>
          </p:spPr>
          <p:style>
            <a:lnRef idx="1">
              <a:schemeClr val="accent1"/>
            </a:lnRef>
            <a:fillRef idx="0">
              <a:schemeClr val="accent1"/>
            </a:fillRef>
            <a:effectRef idx="0">
              <a:schemeClr val="accent1"/>
            </a:effectRef>
            <a:fontRef idx="minor">
              <a:schemeClr val="tx1"/>
            </a:fontRef>
          </p:style>
          <p:txBody>
            <a:bodyPr vert="horz" wrap="square" lIns="68580" tIns="34290" rIns="68580" bIns="34290" numCol="1" rtlCol="0" anchor="t" anchorCtr="0" compatLnSpc="1">
              <a:prstTxWarp prst="textNoShape">
                <a:avLst/>
              </a:prstTxWarp>
            </a:bodyPr>
            <a:lstStyle/>
            <a:p>
              <a:pPr algn="ctr"/>
              <a:endParaRPr lang="en-US" sz="1350" dirty="0"/>
            </a:p>
          </p:txBody>
        </p:sp>
        <p:sp>
          <p:nvSpPr>
            <p:cNvPr id="399" name="Oval 398"/>
            <p:cNvSpPr/>
            <p:nvPr/>
          </p:nvSpPr>
          <p:spPr bwMode="auto">
            <a:xfrm>
              <a:off x="5591013" y="1525188"/>
              <a:ext cx="156254" cy="156254"/>
            </a:xfrm>
            <a:prstGeom prst="ellipse">
              <a:avLst/>
            </a:prstGeom>
            <a:solidFill>
              <a:schemeClr val="tx2">
                <a:alpha val="88000"/>
              </a:schemeClr>
            </a:solidFill>
            <a:ln w="3175" cap="rnd">
              <a:solidFill>
                <a:schemeClr val="accent1">
                  <a:alpha val="53000"/>
                </a:schemeClr>
              </a:solidFill>
              <a:prstDash val="solid"/>
              <a:headEnd type="oval" w="sm" len="sm"/>
              <a:tailEnd type="oval" w="sm" len="sm"/>
            </a:ln>
          </p:spPr>
          <p:style>
            <a:lnRef idx="1">
              <a:schemeClr val="accent1"/>
            </a:lnRef>
            <a:fillRef idx="0">
              <a:schemeClr val="accent1"/>
            </a:fillRef>
            <a:effectRef idx="0">
              <a:schemeClr val="accent1"/>
            </a:effectRef>
            <a:fontRef idx="minor">
              <a:schemeClr val="tx1"/>
            </a:fontRef>
          </p:style>
          <p:txBody>
            <a:bodyPr vert="horz" wrap="square" lIns="68580" tIns="34290" rIns="68580" bIns="34290" numCol="1" rtlCol="0" anchor="t" anchorCtr="0" compatLnSpc="1">
              <a:prstTxWarp prst="textNoShape">
                <a:avLst/>
              </a:prstTxWarp>
            </a:bodyPr>
            <a:lstStyle/>
            <a:p>
              <a:pPr algn="ctr"/>
              <a:endParaRPr lang="en-US" sz="1350" dirty="0"/>
            </a:p>
          </p:txBody>
        </p:sp>
        <p:sp>
          <p:nvSpPr>
            <p:cNvPr id="400" name="Oval 399"/>
            <p:cNvSpPr/>
            <p:nvPr/>
          </p:nvSpPr>
          <p:spPr bwMode="auto">
            <a:xfrm>
              <a:off x="4098565" y="3817067"/>
              <a:ext cx="156254" cy="156254"/>
            </a:xfrm>
            <a:prstGeom prst="ellipse">
              <a:avLst/>
            </a:prstGeom>
            <a:solidFill>
              <a:schemeClr val="tx2">
                <a:alpha val="88000"/>
              </a:schemeClr>
            </a:solidFill>
            <a:ln w="3175" cap="rnd">
              <a:solidFill>
                <a:schemeClr val="accent1">
                  <a:alpha val="53000"/>
                </a:schemeClr>
              </a:solidFill>
              <a:prstDash val="solid"/>
              <a:headEnd type="oval" w="sm" len="sm"/>
              <a:tailEnd type="oval" w="sm" len="sm"/>
            </a:ln>
          </p:spPr>
          <p:style>
            <a:lnRef idx="1">
              <a:schemeClr val="accent1"/>
            </a:lnRef>
            <a:fillRef idx="0">
              <a:schemeClr val="accent1"/>
            </a:fillRef>
            <a:effectRef idx="0">
              <a:schemeClr val="accent1"/>
            </a:effectRef>
            <a:fontRef idx="minor">
              <a:schemeClr val="tx1"/>
            </a:fontRef>
          </p:style>
          <p:txBody>
            <a:bodyPr vert="horz" wrap="square" lIns="68580" tIns="34290" rIns="68580" bIns="34290" numCol="1" rtlCol="0" anchor="t" anchorCtr="0" compatLnSpc="1">
              <a:prstTxWarp prst="textNoShape">
                <a:avLst/>
              </a:prstTxWarp>
            </a:bodyPr>
            <a:lstStyle/>
            <a:p>
              <a:pPr algn="ctr"/>
              <a:endParaRPr lang="en-US" sz="1350" dirty="0"/>
            </a:p>
          </p:txBody>
        </p:sp>
        <p:pic>
          <p:nvPicPr>
            <p:cNvPr id="401" name="Picture 40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00917" y="916966"/>
              <a:ext cx="4986990" cy="5024067"/>
            </a:xfrm>
            <a:prstGeom prst="rect">
              <a:avLst/>
            </a:prstGeom>
          </p:spPr>
        </p:pic>
        <p:pic>
          <p:nvPicPr>
            <p:cNvPr id="402" name="Picture 40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42896" y="4382107"/>
              <a:ext cx="1819982" cy="1833512"/>
            </a:xfrm>
            <a:prstGeom prst="rect">
              <a:avLst/>
            </a:prstGeom>
          </p:spPr>
        </p:pic>
        <p:pic>
          <p:nvPicPr>
            <p:cNvPr id="403" name="Picture 40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5303" y="2526083"/>
              <a:ext cx="2130940" cy="2146780"/>
            </a:xfrm>
            <a:prstGeom prst="rect">
              <a:avLst/>
            </a:prstGeom>
          </p:spPr>
        </p:pic>
        <p:pic>
          <p:nvPicPr>
            <p:cNvPr id="404" name="Picture 40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49649" y="2874089"/>
              <a:ext cx="809014" cy="815028"/>
            </a:xfrm>
            <a:prstGeom prst="rect">
              <a:avLst/>
            </a:prstGeom>
          </p:spPr>
        </p:pic>
        <p:pic>
          <p:nvPicPr>
            <p:cNvPr id="405" name="Picture 40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66670" y="2693481"/>
              <a:ext cx="1221438" cy="1230518"/>
            </a:xfrm>
            <a:prstGeom prst="rect">
              <a:avLst/>
            </a:prstGeom>
          </p:spPr>
        </p:pic>
        <p:pic>
          <p:nvPicPr>
            <p:cNvPr id="406" name="Picture 40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061199" y="2881825"/>
              <a:ext cx="1221438" cy="1230518"/>
            </a:xfrm>
            <a:prstGeom prst="rect">
              <a:avLst/>
            </a:prstGeom>
          </p:spPr>
        </p:pic>
        <p:pic>
          <p:nvPicPr>
            <p:cNvPr id="407" name="Picture 40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815142" y="2868615"/>
              <a:ext cx="1221438" cy="1230518"/>
            </a:xfrm>
            <a:prstGeom prst="rect">
              <a:avLst/>
            </a:prstGeom>
          </p:spPr>
        </p:pic>
        <p:pic>
          <p:nvPicPr>
            <p:cNvPr id="408" name="Picture 40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648562" y="2841168"/>
              <a:ext cx="1221438" cy="1230518"/>
            </a:xfrm>
            <a:prstGeom prst="rect">
              <a:avLst/>
            </a:prstGeom>
          </p:spPr>
        </p:pic>
        <p:pic>
          <p:nvPicPr>
            <p:cNvPr id="409" name="Picture 40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023854" y="5233429"/>
              <a:ext cx="653732" cy="658592"/>
            </a:xfrm>
            <a:prstGeom prst="rect">
              <a:avLst/>
            </a:prstGeom>
          </p:spPr>
        </p:pic>
        <p:pic>
          <p:nvPicPr>
            <p:cNvPr id="410" name="Picture 40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016126" y="5224609"/>
              <a:ext cx="653732" cy="658592"/>
            </a:xfrm>
            <a:prstGeom prst="rect">
              <a:avLst/>
            </a:prstGeom>
          </p:spPr>
        </p:pic>
        <p:pic>
          <p:nvPicPr>
            <p:cNvPr id="411" name="Picture 41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115239" y="5249612"/>
              <a:ext cx="653732" cy="658592"/>
            </a:xfrm>
            <a:prstGeom prst="rect">
              <a:avLst/>
            </a:prstGeom>
          </p:spPr>
        </p:pic>
        <p:pic>
          <p:nvPicPr>
            <p:cNvPr id="412" name="Picture 41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086075" y="5249612"/>
              <a:ext cx="653732" cy="658592"/>
            </a:xfrm>
            <a:prstGeom prst="rect">
              <a:avLst/>
            </a:prstGeom>
          </p:spPr>
        </p:pic>
        <p:pic>
          <p:nvPicPr>
            <p:cNvPr id="416" name="Picture 4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387607" y="5071545"/>
              <a:ext cx="653732" cy="658592"/>
            </a:xfrm>
            <a:prstGeom prst="rect">
              <a:avLst/>
            </a:prstGeom>
          </p:spPr>
        </p:pic>
        <p:pic>
          <p:nvPicPr>
            <p:cNvPr id="417" name="Picture 41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326871" y="5137457"/>
              <a:ext cx="653732" cy="658592"/>
            </a:xfrm>
            <a:prstGeom prst="rect">
              <a:avLst/>
            </a:prstGeom>
          </p:spPr>
        </p:pic>
        <p:pic>
          <p:nvPicPr>
            <p:cNvPr id="418" name="Picture 41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309540" y="5144131"/>
              <a:ext cx="653732" cy="658592"/>
            </a:xfrm>
            <a:prstGeom prst="rect">
              <a:avLst/>
            </a:prstGeom>
          </p:spPr>
        </p:pic>
        <p:pic>
          <p:nvPicPr>
            <p:cNvPr id="419" name="Picture 41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284730" y="5167380"/>
              <a:ext cx="653732" cy="658592"/>
            </a:xfrm>
            <a:prstGeom prst="rect">
              <a:avLst/>
            </a:prstGeom>
          </p:spPr>
        </p:pic>
      </p:grpSp>
      <p:sp>
        <p:nvSpPr>
          <p:cNvPr id="413" name="Rectangle 412"/>
          <p:cNvSpPr/>
          <p:nvPr/>
        </p:nvSpPr>
        <p:spPr>
          <a:xfrm>
            <a:off x="3217564" y="2295891"/>
            <a:ext cx="2907421" cy="541174"/>
          </a:xfrm>
          <a:prstGeom prst="rect">
            <a:avLst/>
          </a:prstGeom>
        </p:spPr>
        <p:txBody>
          <a:bodyPr wrap="square">
            <a:spAutoFit/>
          </a:bodyPr>
          <a:lstStyle/>
          <a:p>
            <a:pPr>
              <a:lnSpc>
                <a:spcPts val="3450"/>
              </a:lnSpc>
              <a:spcBef>
                <a:spcPts val="600"/>
              </a:spcBef>
              <a:spcAft>
                <a:spcPts val="150"/>
              </a:spcAft>
              <a:defRPr/>
            </a:pPr>
            <a:r>
              <a:rPr lang="zh-CN" altLang="en-US" sz="4500" spc="-225" dirty="0" smtClean="0">
                <a:solidFill>
                  <a:schemeClr val="accent6">
                    <a:lumMod val="50000"/>
                  </a:schemeClr>
                </a:solidFill>
                <a:effectLst>
                  <a:glow rad="355600">
                    <a:schemeClr val="tx2">
                      <a:alpha val="18000"/>
                    </a:schemeClr>
                  </a:glow>
                </a:effectLst>
                <a:latin typeface="Gotham Bold" pitchFamily="50" charset="0"/>
                <a:cs typeface="Gotham Bold" pitchFamily="50" charset="0"/>
              </a:rPr>
              <a:t>感知型企业</a:t>
            </a:r>
            <a:endParaRPr lang="en-US" sz="3000" spc="-225" dirty="0">
              <a:solidFill>
                <a:schemeClr val="accent6">
                  <a:lumMod val="50000"/>
                </a:schemeClr>
              </a:solidFill>
              <a:effectLst>
                <a:glow rad="355600">
                  <a:schemeClr val="tx2">
                    <a:alpha val="18000"/>
                  </a:schemeClr>
                </a:glow>
              </a:effectLst>
              <a:latin typeface="Gotham Bold" pitchFamily="50" charset="0"/>
              <a:cs typeface="Gotham Bold" pitchFamily="50" charset="0"/>
            </a:endParaRPr>
          </a:p>
        </p:txBody>
      </p:sp>
      <p:sp>
        <p:nvSpPr>
          <p:cNvPr id="420" name="1000"/>
          <p:cNvSpPr txBox="1"/>
          <p:nvPr/>
        </p:nvSpPr>
        <p:spPr>
          <a:xfrm>
            <a:off x="5406974" y="4276470"/>
            <a:ext cx="1665343" cy="387286"/>
          </a:xfrm>
          <a:prstGeom prst="rect">
            <a:avLst/>
          </a:prstGeom>
          <a:noFill/>
        </p:spPr>
        <p:txBody>
          <a:bodyPr wrap="square" rtlCol="0">
            <a:spAutoFit/>
          </a:bodyPr>
          <a:lstStyle/>
          <a:p>
            <a:pPr>
              <a:lnSpc>
                <a:spcPts val="2250"/>
              </a:lnSpc>
            </a:pPr>
            <a:r>
              <a:rPr lang="zh-CN" altLang="en-US" sz="2700" spc="-113" dirty="0" smtClean="0">
                <a:solidFill>
                  <a:srgbClr val="132748">
                    <a:lumMod val="75000"/>
                    <a:lumOff val="25000"/>
                  </a:srgbClr>
                </a:solidFill>
                <a:latin typeface="Gotham Book"/>
                <a:cs typeface="Gotham Book"/>
              </a:rPr>
              <a:t>积极主动</a:t>
            </a:r>
            <a:endParaRPr lang="en-US" sz="2700" spc="-113" dirty="0">
              <a:solidFill>
                <a:srgbClr val="132748">
                  <a:lumMod val="75000"/>
                  <a:lumOff val="25000"/>
                </a:srgbClr>
              </a:solidFill>
              <a:latin typeface="Gotham Book"/>
              <a:cs typeface="Gotham Book"/>
            </a:endParaRPr>
          </a:p>
        </p:txBody>
      </p:sp>
      <p:sp>
        <p:nvSpPr>
          <p:cNvPr id="421" name="1000"/>
          <p:cNvSpPr txBox="1"/>
          <p:nvPr/>
        </p:nvSpPr>
        <p:spPr>
          <a:xfrm>
            <a:off x="1549104" y="3964999"/>
            <a:ext cx="2108565" cy="387286"/>
          </a:xfrm>
          <a:prstGeom prst="rect">
            <a:avLst/>
          </a:prstGeom>
          <a:noFill/>
        </p:spPr>
        <p:txBody>
          <a:bodyPr wrap="square" rtlCol="0">
            <a:spAutoFit/>
          </a:bodyPr>
          <a:lstStyle/>
          <a:p>
            <a:pPr>
              <a:lnSpc>
                <a:spcPts val="2250"/>
              </a:lnSpc>
            </a:pPr>
            <a:r>
              <a:rPr lang="zh-CN" altLang="en-US" sz="2700" spc="-113" dirty="0" smtClean="0">
                <a:solidFill>
                  <a:srgbClr val="132748">
                    <a:lumMod val="75000"/>
                    <a:lumOff val="25000"/>
                  </a:srgbClr>
                </a:solidFill>
                <a:latin typeface="Gotham Book"/>
                <a:cs typeface="Gotham Book"/>
              </a:rPr>
              <a:t>柔性治理</a:t>
            </a:r>
            <a:endParaRPr lang="en-US" sz="2700" spc="-113" dirty="0">
              <a:solidFill>
                <a:srgbClr val="132748">
                  <a:lumMod val="75000"/>
                  <a:lumOff val="25000"/>
                </a:srgbClr>
              </a:solidFill>
              <a:latin typeface="Gotham Book"/>
              <a:cs typeface="Gotham Book"/>
            </a:endParaRPr>
          </a:p>
        </p:txBody>
      </p:sp>
      <p:sp>
        <p:nvSpPr>
          <p:cNvPr id="422" name="1000"/>
          <p:cNvSpPr txBox="1"/>
          <p:nvPr/>
        </p:nvSpPr>
        <p:spPr>
          <a:xfrm>
            <a:off x="1012370" y="1454905"/>
            <a:ext cx="1973471" cy="387286"/>
          </a:xfrm>
          <a:prstGeom prst="rect">
            <a:avLst/>
          </a:prstGeom>
          <a:noFill/>
        </p:spPr>
        <p:txBody>
          <a:bodyPr wrap="square" rtlCol="0">
            <a:spAutoFit/>
          </a:bodyPr>
          <a:lstStyle/>
          <a:p>
            <a:pPr>
              <a:lnSpc>
                <a:spcPts val="2250"/>
              </a:lnSpc>
            </a:pPr>
            <a:r>
              <a:rPr lang="zh-CN" altLang="en-US" sz="2700" spc="-113" dirty="0" smtClean="0">
                <a:solidFill>
                  <a:srgbClr val="132748">
                    <a:lumMod val="75000"/>
                    <a:lumOff val="25000"/>
                  </a:srgbClr>
                </a:solidFill>
                <a:latin typeface="Gotham Book"/>
                <a:cs typeface="Gotham Book"/>
              </a:rPr>
              <a:t>自主独立</a:t>
            </a:r>
            <a:endParaRPr lang="en-US" sz="2700" spc="-113" dirty="0">
              <a:solidFill>
                <a:srgbClr val="132748">
                  <a:lumMod val="75000"/>
                  <a:lumOff val="25000"/>
                </a:srgbClr>
              </a:solidFill>
              <a:latin typeface="Gotham Book"/>
              <a:cs typeface="Gotham Book"/>
            </a:endParaRPr>
          </a:p>
        </p:txBody>
      </p:sp>
      <p:sp>
        <p:nvSpPr>
          <p:cNvPr id="423" name="1000"/>
          <p:cNvSpPr txBox="1"/>
          <p:nvPr/>
        </p:nvSpPr>
        <p:spPr>
          <a:xfrm>
            <a:off x="4699302" y="394789"/>
            <a:ext cx="2108565" cy="387286"/>
          </a:xfrm>
          <a:prstGeom prst="rect">
            <a:avLst/>
          </a:prstGeom>
          <a:noFill/>
        </p:spPr>
        <p:txBody>
          <a:bodyPr wrap="square" rtlCol="0">
            <a:spAutoFit/>
          </a:bodyPr>
          <a:lstStyle/>
          <a:p>
            <a:pPr>
              <a:lnSpc>
                <a:spcPts val="2250"/>
              </a:lnSpc>
            </a:pPr>
            <a:r>
              <a:rPr lang="zh-CN" altLang="en-US" sz="2700" spc="-113" dirty="0" smtClean="0">
                <a:solidFill>
                  <a:srgbClr val="132748">
                    <a:lumMod val="75000"/>
                    <a:lumOff val="25000"/>
                  </a:srgbClr>
                </a:solidFill>
                <a:latin typeface="Gotham Book"/>
                <a:cs typeface="Gotham Book"/>
              </a:rPr>
              <a:t>规模扩展</a:t>
            </a:r>
            <a:endParaRPr lang="en-US" sz="2700" spc="-113" dirty="0">
              <a:solidFill>
                <a:srgbClr val="132748">
                  <a:lumMod val="75000"/>
                  <a:lumOff val="25000"/>
                </a:srgbClr>
              </a:solidFill>
              <a:latin typeface="Gotham Book"/>
              <a:cs typeface="Gotham Book"/>
            </a:endParaRPr>
          </a:p>
        </p:txBody>
      </p:sp>
      <p:sp>
        <p:nvSpPr>
          <p:cNvPr id="424" name="1000"/>
          <p:cNvSpPr txBox="1"/>
          <p:nvPr/>
        </p:nvSpPr>
        <p:spPr>
          <a:xfrm>
            <a:off x="6505130" y="1830273"/>
            <a:ext cx="2108565" cy="387286"/>
          </a:xfrm>
          <a:prstGeom prst="rect">
            <a:avLst/>
          </a:prstGeom>
          <a:noFill/>
        </p:spPr>
        <p:txBody>
          <a:bodyPr wrap="square" rtlCol="0">
            <a:spAutoFit/>
          </a:bodyPr>
          <a:lstStyle/>
          <a:p>
            <a:pPr>
              <a:lnSpc>
                <a:spcPts val="2250"/>
              </a:lnSpc>
            </a:pPr>
            <a:r>
              <a:rPr lang="zh-CN" altLang="en-US" sz="2700" spc="-113" dirty="0" smtClean="0">
                <a:solidFill>
                  <a:srgbClr val="132748">
                    <a:lumMod val="75000"/>
                    <a:lumOff val="25000"/>
                  </a:srgbClr>
                </a:solidFill>
                <a:latin typeface="Gotham Book"/>
                <a:cs typeface="Gotham Book"/>
              </a:rPr>
              <a:t>逐步成长</a:t>
            </a:r>
            <a:endParaRPr lang="en-US" sz="2700" spc="-113" dirty="0">
              <a:solidFill>
                <a:srgbClr val="132748">
                  <a:lumMod val="75000"/>
                  <a:lumOff val="25000"/>
                </a:srgbClr>
              </a:solidFill>
              <a:latin typeface="Gotham Book"/>
              <a:cs typeface="Gotham Book"/>
            </a:endParaRPr>
          </a:p>
        </p:txBody>
      </p:sp>
    </p:spTree>
    <p:extLst>
      <p:ext uri="{BB962C8B-B14F-4D97-AF65-F5344CB8AC3E}">
        <p14:creationId xmlns:p14="http://schemas.microsoft.com/office/powerpoint/2010/main" val="2150656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420"/>
                                        </p:tgtEl>
                                        <p:attrNameLst>
                                          <p:attrName>style.visibility</p:attrName>
                                        </p:attrNameLst>
                                      </p:cBhvr>
                                      <p:to>
                                        <p:strVal val="visible"/>
                                      </p:to>
                                    </p:set>
                                    <p:anim calcmode="lin" valueType="num">
                                      <p:cBhvr additive="base">
                                        <p:cTn id="7" dur="2000" fill="hold"/>
                                        <p:tgtEl>
                                          <p:spTgt spid="420"/>
                                        </p:tgtEl>
                                        <p:attrNameLst>
                                          <p:attrName>ppt_x</p:attrName>
                                        </p:attrNameLst>
                                      </p:cBhvr>
                                      <p:tavLst>
                                        <p:tav tm="0">
                                          <p:val>
                                            <p:strVal val="1+#ppt_w/2"/>
                                          </p:val>
                                        </p:tav>
                                        <p:tav tm="100000">
                                          <p:val>
                                            <p:strVal val="#ppt_x"/>
                                          </p:val>
                                        </p:tav>
                                      </p:tavLst>
                                    </p:anim>
                                    <p:anim calcmode="lin" valueType="num">
                                      <p:cBhvr additive="base">
                                        <p:cTn id="8" dur="2000" fill="hold"/>
                                        <p:tgtEl>
                                          <p:spTgt spid="420"/>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421"/>
                                        </p:tgtEl>
                                        <p:attrNameLst>
                                          <p:attrName>style.visibility</p:attrName>
                                        </p:attrNameLst>
                                      </p:cBhvr>
                                      <p:to>
                                        <p:strVal val="visible"/>
                                      </p:to>
                                    </p:set>
                                    <p:anim calcmode="lin" valueType="num">
                                      <p:cBhvr additive="base">
                                        <p:cTn id="11" dur="2000" fill="hold"/>
                                        <p:tgtEl>
                                          <p:spTgt spid="421"/>
                                        </p:tgtEl>
                                        <p:attrNameLst>
                                          <p:attrName>ppt_x</p:attrName>
                                        </p:attrNameLst>
                                      </p:cBhvr>
                                      <p:tavLst>
                                        <p:tav tm="0">
                                          <p:val>
                                            <p:strVal val="1+#ppt_w/2"/>
                                          </p:val>
                                        </p:tav>
                                        <p:tav tm="100000">
                                          <p:val>
                                            <p:strVal val="#ppt_x"/>
                                          </p:val>
                                        </p:tav>
                                      </p:tavLst>
                                    </p:anim>
                                    <p:anim calcmode="lin" valueType="num">
                                      <p:cBhvr additive="base">
                                        <p:cTn id="12" dur="2000" fill="hold"/>
                                        <p:tgtEl>
                                          <p:spTgt spid="42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422"/>
                                        </p:tgtEl>
                                        <p:attrNameLst>
                                          <p:attrName>style.visibility</p:attrName>
                                        </p:attrNameLst>
                                      </p:cBhvr>
                                      <p:to>
                                        <p:strVal val="visible"/>
                                      </p:to>
                                    </p:set>
                                    <p:anim calcmode="lin" valueType="num">
                                      <p:cBhvr additive="base">
                                        <p:cTn id="15" dur="2000" fill="hold"/>
                                        <p:tgtEl>
                                          <p:spTgt spid="422"/>
                                        </p:tgtEl>
                                        <p:attrNameLst>
                                          <p:attrName>ppt_x</p:attrName>
                                        </p:attrNameLst>
                                      </p:cBhvr>
                                      <p:tavLst>
                                        <p:tav tm="0">
                                          <p:val>
                                            <p:strVal val="1+#ppt_w/2"/>
                                          </p:val>
                                        </p:tav>
                                        <p:tav tm="100000">
                                          <p:val>
                                            <p:strVal val="#ppt_x"/>
                                          </p:val>
                                        </p:tav>
                                      </p:tavLst>
                                    </p:anim>
                                    <p:anim calcmode="lin" valueType="num">
                                      <p:cBhvr additive="base">
                                        <p:cTn id="16" dur="2000" fill="hold"/>
                                        <p:tgtEl>
                                          <p:spTgt spid="422"/>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423"/>
                                        </p:tgtEl>
                                        <p:attrNameLst>
                                          <p:attrName>style.visibility</p:attrName>
                                        </p:attrNameLst>
                                      </p:cBhvr>
                                      <p:to>
                                        <p:strVal val="visible"/>
                                      </p:to>
                                    </p:set>
                                    <p:anim calcmode="lin" valueType="num">
                                      <p:cBhvr additive="base">
                                        <p:cTn id="19" dur="2000" fill="hold"/>
                                        <p:tgtEl>
                                          <p:spTgt spid="423"/>
                                        </p:tgtEl>
                                        <p:attrNameLst>
                                          <p:attrName>ppt_x</p:attrName>
                                        </p:attrNameLst>
                                      </p:cBhvr>
                                      <p:tavLst>
                                        <p:tav tm="0">
                                          <p:val>
                                            <p:strVal val="1+#ppt_w/2"/>
                                          </p:val>
                                        </p:tav>
                                        <p:tav tm="100000">
                                          <p:val>
                                            <p:strVal val="#ppt_x"/>
                                          </p:val>
                                        </p:tav>
                                      </p:tavLst>
                                    </p:anim>
                                    <p:anim calcmode="lin" valueType="num">
                                      <p:cBhvr additive="base">
                                        <p:cTn id="20" dur="2000" fill="hold"/>
                                        <p:tgtEl>
                                          <p:spTgt spid="423"/>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424"/>
                                        </p:tgtEl>
                                        <p:attrNameLst>
                                          <p:attrName>style.visibility</p:attrName>
                                        </p:attrNameLst>
                                      </p:cBhvr>
                                      <p:to>
                                        <p:strVal val="visible"/>
                                      </p:to>
                                    </p:set>
                                    <p:anim calcmode="lin" valueType="num">
                                      <p:cBhvr additive="base">
                                        <p:cTn id="23" dur="2000" fill="hold"/>
                                        <p:tgtEl>
                                          <p:spTgt spid="424"/>
                                        </p:tgtEl>
                                        <p:attrNameLst>
                                          <p:attrName>ppt_x</p:attrName>
                                        </p:attrNameLst>
                                      </p:cBhvr>
                                      <p:tavLst>
                                        <p:tav tm="0">
                                          <p:val>
                                            <p:strVal val="1+#ppt_w/2"/>
                                          </p:val>
                                        </p:tav>
                                        <p:tav tm="100000">
                                          <p:val>
                                            <p:strVal val="#ppt_x"/>
                                          </p:val>
                                        </p:tav>
                                      </p:tavLst>
                                    </p:anim>
                                    <p:anim calcmode="lin" valueType="num">
                                      <p:cBhvr additive="base">
                                        <p:cTn id="24" dur="2000" fill="hold"/>
                                        <p:tgtEl>
                                          <p:spTgt spid="4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 grpId="0"/>
      <p:bldP spid="421" grpId="0"/>
      <p:bldP spid="422" grpId="0"/>
      <p:bldP spid="423" grpId="0"/>
      <p:bldP spid="4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30"/>
          <p:cNvSpPr txBox="1">
            <a:spLocks/>
          </p:cNvSpPr>
          <p:nvPr/>
        </p:nvSpPr>
        <p:spPr>
          <a:xfrm>
            <a:off x="140936" y="118412"/>
            <a:ext cx="8237538" cy="412750"/>
          </a:xfrm>
          <a:prstGeom prst="rect">
            <a:avLst/>
          </a:prstGeom>
        </p:spPr>
        <p:txBody>
          <a:bodyPr vert="horz" lIns="0" tIns="0" rIns="0" bIns="0" rtlCol="0" anchor="b" anchorCtr="0">
            <a:noAutofit/>
          </a:bodyPr>
          <a:lstStyle>
            <a:lvl1pPr algn="l" defTabSz="914400" rtl="0" eaLnBrk="1" latinLnBrk="0" hangingPunct="1">
              <a:lnSpc>
                <a:spcPct val="95000"/>
              </a:lnSpc>
              <a:spcBef>
                <a:spcPct val="0"/>
              </a:spcBef>
              <a:buNone/>
              <a:defRPr sz="2400" kern="1200" baseline="0">
                <a:solidFill>
                  <a:schemeClr val="accent1"/>
                </a:solidFill>
                <a:latin typeface="微软雅黑" panose="020B0503020204020204" pitchFamily="34" charset="-122"/>
                <a:ea typeface="微软雅黑" panose="020B0503020204020204" pitchFamily="34" charset="-122"/>
                <a:cs typeface="+mj-cs"/>
              </a:defRPr>
            </a:lvl1pPr>
          </a:lstStyle>
          <a:p>
            <a:r>
              <a:rPr lang="en-US" altLang="zh-CN" dirty="0" smtClean="0"/>
              <a:t>UPS</a:t>
            </a:r>
            <a:r>
              <a:rPr lang="zh-CN" altLang="en-US" dirty="0" smtClean="0"/>
              <a:t>车辆维修预测</a:t>
            </a:r>
            <a:endParaRPr lang="zh-CN" altLang="en-US" dirty="0"/>
          </a:p>
        </p:txBody>
      </p:sp>
      <p:pic>
        <p:nvPicPr>
          <p:cNvPr id="3"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614612" y="531162"/>
            <a:ext cx="5600698" cy="431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1"/>
          <p:cNvSpPr/>
          <p:nvPr/>
        </p:nvSpPr>
        <p:spPr>
          <a:xfrm>
            <a:off x="512750" y="2239391"/>
            <a:ext cx="1230664" cy="1015663"/>
          </a:xfrm>
          <a:prstGeom prst="rect">
            <a:avLst/>
          </a:prstGeom>
        </p:spPr>
        <p:txBody>
          <a:bodyPr wrap="square">
            <a:spAutoFit/>
          </a:bodyPr>
          <a:lstStyle/>
          <a:p>
            <a:r>
              <a:rPr lang="zh-CN" altLang="zh-CN" sz="2000" b="1" dirty="0">
                <a:solidFill>
                  <a:srgbClr val="002060"/>
                </a:solidFill>
                <a:latin typeface="微软雅黑" panose="020B0503020204020204" pitchFamily="34" charset="-122"/>
                <a:ea typeface="微软雅黑" panose="020B0503020204020204" pitchFamily="34" charset="-122"/>
              </a:rPr>
              <a:t>预测</a:t>
            </a:r>
            <a:r>
              <a:rPr lang="zh-CN" altLang="zh-CN" sz="2000" b="1" dirty="0" smtClean="0">
                <a:solidFill>
                  <a:srgbClr val="002060"/>
                </a:solidFill>
                <a:latin typeface="微软雅黑" panose="020B0503020204020204" pitchFamily="34" charset="-122"/>
                <a:ea typeface="微软雅黑" panose="020B0503020204020204" pitchFamily="34" charset="-122"/>
              </a:rPr>
              <a:t>性</a:t>
            </a:r>
            <a:r>
              <a:rPr lang="zh-CN" altLang="en-US" sz="2000" b="1" dirty="0" smtClean="0">
                <a:solidFill>
                  <a:srgbClr val="002060"/>
                </a:solidFill>
                <a:latin typeface="微软雅黑" panose="020B0503020204020204" pitchFamily="34" charset="-122"/>
                <a:ea typeface="微软雅黑" panose="020B0503020204020204" pitchFamily="34" charset="-122"/>
              </a:rPr>
              <a:t>维修全</a:t>
            </a:r>
            <a:r>
              <a:rPr lang="zh-CN" altLang="en-US" sz="2000" b="1" dirty="0">
                <a:solidFill>
                  <a:srgbClr val="002060"/>
                </a:solidFill>
                <a:latin typeface="微软雅黑" panose="020B0503020204020204" pitchFamily="34" charset="-122"/>
                <a:ea typeface="微软雅黑" panose="020B0503020204020204" pitchFamily="34" charset="-122"/>
              </a:rPr>
              <a:t>美</a:t>
            </a:r>
            <a:r>
              <a:rPr lang="zh-CN" altLang="zh-CN" sz="2000" b="1" dirty="0" smtClean="0">
                <a:solidFill>
                  <a:srgbClr val="002060"/>
                </a:solidFill>
                <a:latin typeface="微软雅黑" panose="020B0503020204020204" pitchFamily="34" charset="-122"/>
                <a:ea typeface="微软雅黑" panose="020B0503020204020204" pitchFamily="34" charset="-122"/>
              </a:rPr>
              <a:t>6</a:t>
            </a:r>
            <a:endParaRPr lang="en-US" altLang="zh-CN" sz="2000" b="1" dirty="0" smtClean="0">
              <a:solidFill>
                <a:srgbClr val="002060"/>
              </a:solidFill>
              <a:latin typeface="微软雅黑" panose="020B0503020204020204" pitchFamily="34" charset="-122"/>
              <a:ea typeface="微软雅黑" panose="020B0503020204020204" pitchFamily="34" charset="-122"/>
            </a:endParaRPr>
          </a:p>
          <a:p>
            <a:r>
              <a:rPr lang="zh-CN" altLang="en-US" sz="2000" b="1" dirty="0" smtClean="0">
                <a:solidFill>
                  <a:srgbClr val="002060"/>
                </a:solidFill>
                <a:latin typeface="微软雅黑" panose="020B0503020204020204" pitchFamily="34" charset="-122"/>
                <a:ea typeface="微软雅黑" panose="020B0503020204020204" pitchFamily="34" charset="-122"/>
              </a:rPr>
              <a:t>万</a:t>
            </a:r>
            <a:r>
              <a:rPr lang="zh-CN" altLang="zh-CN" sz="2000" b="1" dirty="0" smtClean="0">
                <a:solidFill>
                  <a:srgbClr val="002060"/>
                </a:solidFill>
                <a:latin typeface="微软雅黑" panose="020B0503020204020204" pitchFamily="34" charset="-122"/>
                <a:ea typeface="微软雅黑" panose="020B0503020204020204" pitchFamily="34" charset="-122"/>
              </a:rPr>
              <a:t>辆</a:t>
            </a:r>
            <a:r>
              <a:rPr lang="zh-CN" altLang="en-US" sz="2000" b="1" dirty="0">
                <a:solidFill>
                  <a:srgbClr val="002060"/>
                </a:solidFill>
                <a:latin typeface="微软雅黑" panose="020B0503020204020204" pitchFamily="34" charset="-122"/>
                <a:ea typeface="微软雅黑" panose="020B0503020204020204" pitchFamily="34" charset="-122"/>
              </a:rPr>
              <a:t>货车</a:t>
            </a:r>
          </a:p>
        </p:txBody>
      </p:sp>
      <p:pic>
        <p:nvPicPr>
          <p:cNvPr id="5" name="Picture 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5516" y="819669"/>
            <a:ext cx="1105034" cy="1246705"/>
          </a:xfrm>
          <a:prstGeom prst="rect">
            <a:avLst/>
          </a:prstGeom>
        </p:spPr>
      </p:pic>
    </p:spTree>
    <p:extLst>
      <p:ext uri="{BB962C8B-B14F-4D97-AF65-F5344CB8AC3E}">
        <p14:creationId xmlns:p14="http://schemas.microsoft.com/office/powerpoint/2010/main" val="167620639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30"/>
          <p:cNvSpPr txBox="1">
            <a:spLocks/>
          </p:cNvSpPr>
          <p:nvPr/>
        </p:nvSpPr>
        <p:spPr>
          <a:xfrm>
            <a:off x="140936" y="232716"/>
            <a:ext cx="8237538" cy="412750"/>
          </a:xfrm>
          <a:prstGeom prst="rect">
            <a:avLst/>
          </a:prstGeom>
        </p:spPr>
        <p:txBody>
          <a:bodyPr vert="horz" lIns="0" tIns="0" rIns="0" bIns="0" rtlCol="0" anchor="b" anchorCtr="0">
            <a:noAutofit/>
          </a:bodyPr>
          <a:lstStyle>
            <a:lvl1pPr algn="l" defTabSz="914400" rtl="0" eaLnBrk="1" latinLnBrk="0" hangingPunct="1">
              <a:lnSpc>
                <a:spcPct val="95000"/>
              </a:lnSpc>
              <a:spcBef>
                <a:spcPct val="0"/>
              </a:spcBef>
              <a:buNone/>
              <a:defRPr sz="2400" kern="1200" baseline="0">
                <a:solidFill>
                  <a:schemeClr val="accent1"/>
                </a:solidFill>
                <a:latin typeface="微软雅黑" panose="020B0503020204020204" pitchFamily="34" charset="-122"/>
                <a:ea typeface="微软雅黑" panose="020B0503020204020204" pitchFamily="34" charset="-122"/>
                <a:cs typeface="+mj-cs"/>
              </a:defRPr>
            </a:lvl1pPr>
          </a:lstStyle>
          <a:p>
            <a:r>
              <a:rPr lang="en-US" altLang="zh-CN" dirty="0"/>
              <a:t>DHL Resilience360</a:t>
            </a:r>
            <a:endParaRPr lang="zh-CN" altLang="en-US" dirty="0"/>
          </a:p>
        </p:txBody>
      </p:sp>
      <p:sp>
        <p:nvSpPr>
          <p:cNvPr id="10" name="Rectangle 1"/>
          <p:cNvSpPr/>
          <p:nvPr/>
        </p:nvSpPr>
        <p:spPr>
          <a:xfrm>
            <a:off x="355248" y="2399983"/>
            <a:ext cx="1487839" cy="1015663"/>
          </a:xfrm>
          <a:prstGeom prst="rect">
            <a:avLst/>
          </a:prstGeom>
        </p:spPr>
        <p:txBody>
          <a:bodyPr wrap="square">
            <a:spAutoFit/>
          </a:bodyPr>
          <a:lstStyle/>
          <a:p>
            <a:r>
              <a:rPr lang="en-US" altLang="zh-CN" sz="2000" b="1" dirty="0" smtClean="0">
                <a:solidFill>
                  <a:srgbClr val="002060"/>
                </a:solidFill>
                <a:latin typeface="微软雅黑" panose="020B0503020204020204" pitchFamily="34" charset="-122"/>
                <a:ea typeface="微软雅黑" panose="020B0503020204020204" pitchFamily="34" charset="-122"/>
              </a:rPr>
              <a:t>Resilience</a:t>
            </a:r>
          </a:p>
          <a:p>
            <a:r>
              <a:rPr lang="en-US" altLang="zh-CN" sz="2000" b="1" dirty="0" smtClean="0">
                <a:solidFill>
                  <a:srgbClr val="002060"/>
                </a:solidFill>
                <a:latin typeface="微软雅黑" panose="020B0503020204020204" pitchFamily="34" charset="-122"/>
                <a:ea typeface="微软雅黑" panose="020B0503020204020204" pitchFamily="34" charset="-122"/>
              </a:rPr>
              <a:t>360</a:t>
            </a:r>
            <a:endParaRPr lang="zh-CN" altLang="en-US" sz="2000" b="1" dirty="0">
              <a:solidFill>
                <a:srgbClr val="002060"/>
              </a:solidFill>
              <a:latin typeface="微软雅黑" panose="020B0503020204020204" pitchFamily="34" charset="-122"/>
              <a:ea typeface="微软雅黑" panose="020B0503020204020204" pitchFamily="34" charset="-122"/>
            </a:endParaRPr>
          </a:p>
          <a:p>
            <a:endParaRPr lang="zh-CN" altLang="en-US" sz="2000" b="1" dirty="0">
              <a:solidFill>
                <a:srgbClr val="002060"/>
              </a:solidFill>
              <a:latin typeface="微软雅黑" panose="020B0503020204020204" pitchFamily="34" charset="-122"/>
              <a:ea typeface="微软雅黑" panose="020B0503020204020204" pitchFamily="34" charset="-122"/>
            </a:endParaRPr>
          </a:p>
        </p:txBody>
      </p:sp>
      <p:pic>
        <p:nvPicPr>
          <p:cNvPr id="12"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4626" y="1319789"/>
            <a:ext cx="5272086" cy="2923643"/>
          </a:xfrm>
          <a:prstGeom prst="rect">
            <a:avLst/>
          </a:prstGeom>
        </p:spPr>
      </p:pic>
      <p:sp>
        <p:nvSpPr>
          <p:cNvPr id="13" name="Rectangle 4"/>
          <p:cNvSpPr/>
          <p:nvPr/>
        </p:nvSpPr>
        <p:spPr>
          <a:xfrm>
            <a:off x="1983623" y="678482"/>
            <a:ext cx="6946065" cy="584775"/>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rPr>
              <a:t>Resilience360</a:t>
            </a:r>
            <a:r>
              <a:rPr lang="zh-CN" altLang="en-US" sz="1600" dirty="0">
                <a:latin typeface="微软雅黑" panose="020B0503020204020204" pitchFamily="34" charset="-122"/>
                <a:ea typeface="微软雅黑" panose="020B0503020204020204" pitchFamily="34" charset="-122"/>
              </a:rPr>
              <a:t>帮</a:t>
            </a:r>
            <a:r>
              <a:rPr lang="zh-CN" altLang="en-US" sz="1600" dirty="0" smtClean="0">
                <a:latin typeface="微软雅黑" panose="020B0503020204020204" pitchFamily="34" charset="-122"/>
                <a:ea typeface="微软雅黑" panose="020B0503020204020204" pitchFamily="34" charset="-122"/>
              </a:rPr>
              <a:t>助</a:t>
            </a:r>
            <a:r>
              <a:rPr lang="en-US" altLang="zh-CN" sz="1600" dirty="0" smtClean="0">
                <a:latin typeface="微软雅黑" panose="020B0503020204020204" pitchFamily="34" charset="-122"/>
                <a:ea typeface="微软雅黑" panose="020B0503020204020204" pitchFamily="34" charset="-122"/>
              </a:rPr>
              <a:t>DHL</a:t>
            </a:r>
            <a:r>
              <a:rPr lang="zh-CN" altLang="en-US" sz="1600" dirty="0" smtClean="0">
                <a:latin typeface="微软雅黑" panose="020B0503020204020204" pitchFamily="34" charset="-122"/>
                <a:ea typeface="微软雅黑" panose="020B0503020204020204" pitchFamily="34" charset="-122"/>
              </a:rPr>
              <a:t>客户</a:t>
            </a:r>
            <a:r>
              <a:rPr lang="en-US" altLang="zh-CN" sz="1600" dirty="0" smtClean="0">
                <a:latin typeface="微软雅黑" panose="020B0503020204020204" pitchFamily="34" charset="-122"/>
                <a:ea typeface="微软雅黑" panose="020B0503020204020204" pitchFamily="34" charset="-122"/>
              </a:rPr>
              <a:t>ZF</a:t>
            </a:r>
            <a:r>
              <a:rPr lang="zh-CN" altLang="en-US" sz="1600" dirty="0" smtClean="0">
                <a:latin typeface="微软雅黑" panose="020B0503020204020204" pitchFamily="34" charset="-122"/>
                <a:ea typeface="微软雅黑" panose="020B0503020204020204" pitchFamily="34" charset="-122"/>
              </a:rPr>
              <a:t>对</a:t>
            </a:r>
            <a:r>
              <a:rPr lang="zh-CN" altLang="en-US" sz="1600" dirty="0">
                <a:latin typeface="微软雅黑" panose="020B0503020204020204" pitchFamily="34" charset="-122"/>
                <a:ea typeface="微软雅黑" panose="020B0503020204020204" pitchFamily="34" charset="-122"/>
              </a:rPr>
              <a:t>供应链环节各种潜在风险进行了可视化，使管理层有直观的方式了解和控制可能的风险点</a:t>
            </a:r>
          </a:p>
        </p:txBody>
      </p:sp>
      <p:sp>
        <p:nvSpPr>
          <p:cNvPr id="14" name="Rectangle 5"/>
          <p:cNvSpPr/>
          <p:nvPr/>
        </p:nvSpPr>
        <p:spPr>
          <a:xfrm>
            <a:off x="1919328" y="4277914"/>
            <a:ext cx="7074654" cy="830997"/>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rPr>
              <a:t>DHL</a:t>
            </a:r>
            <a:r>
              <a:rPr lang="zh-CN" altLang="en-US" sz="1600" dirty="0">
                <a:latin typeface="微软雅黑" panose="020B0503020204020204" pitchFamily="34" charset="-122"/>
                <a:ea typeface="微软雅黑" panose="020B0503020204020204" pitchFamily="34" charset="-122"/>
              </a:rPr>
              <a:t>从社交媒体、博客、天气预报、新闻、股市等公开的海量信息中抓取地区政治、经济、自然、卫生等数据；建立一个模型包括描述供应链所有因素及其关系的拓扑图，持续监控对供应链的绩效产生影响的各种因素。</a:t>
            </a:r>
          </a:p>
        </p:txBody>
      </p:sp>
      <p:pic>
        <p:nvPicPr>
          <p:cNvPr id="15"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888" y="1142997"/>
            <a:ext cx="1697871" cy="1113076"/>
          </a:xfrm>
          <a:prstGeom prst="rect">
            <a:avLst/>
          </a:prstGeom>
        </p:spPr>
      </p:pic>
    </p:spTree>
    <p:extLst>
      <p:ext uri="{BB962C8B-B14F-4D97-AF65-F5344CB8AC3E}">
        <p14:creationId xmlns:p14="http://schemas.microsoft.com/office/powerpoint/2010/main" val="174426415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20798" y="1013225"/>
            <a:ext cx="3482277" cy="815566"/>
          </a:xfrm>
          <a:custGeom>
            <a:avLst/>
            <a:gdLst>
              <a:gd name="T0" fmla="*/ 0 w 4572000"/>
              <a:gd name="T1" fmla="*/ 0 h 6867144"/>
              <a:gd name="T2" fmla="*/ 4573260 w 4572000"/>
              <a:gd name="T3" fmla="*/ 0 h 6867144"/>
              <a:gd name="T4" fmla="*/ 2442121 w 4572000"/>
              <a:gd name="T5" fmla="*/ 692150 h 6867144"/>
              <a:gd name="T6" fmla="*/ 0 w 4572000"/>
              <a:gd name="T7" fmla="*/ 691228 h 6867144"/>
              <a:gd name="T8" fmla="*/ 0 w 4572000"/>
              <a:gd name="T9" fmla="*/ 0 h 6867144"/>
              <a:gd name="T10" fmla="*/ 0 60000 65536"/>
              <a:gd name="T11" fmla="*/ 0 60000 65536"/>
              <a:gd name="T12" fmla="*/ 0 60000 65536"/>
              <a:gd name="T13" fmla="*/ 0 60000 65536"/>
              <a:gd name="T14" fmla="*/ 0 60000 65536"/>
              <a:gd name="T15" fmla="*/ 0 w 4572000"/>
              <a:gd name="T16" fmla="*/ 0 h 6867144"/>
              <a:gd name="T17" fmla="*/ 4572000 w 4572000"/>
              <a:gd name="T18" fmla="*/ 6867144 h 6867144"/>
            </a:gdLst>
            <a:ahLst/>
            <a:cxnLst>
              <a:cxn ang="T10">
                <a:pos x="T0" y="T1"/>
              </a:cxn>
              <a:cxn ang="T11">
                <a:pos x="T2" y="T3"/>
              </a:cxn>
              <a:cxn ang="T12">
                <a:pos x="T4" y="T5"/>
              </a:cxn>
              <a:cxn ang="T13">
                <a:pos x="T6" y="T7"/>
              </a:cxn>
              <a:cxn ang="T14">
                <a:pos x="T8" y="T9"/>
              </a:cxn>
            </a:cxnLst>
            <a:rect l="T15" t="T16" r="T17" b="T18"/>
            <a:pathLst>
              <a:path w="4572000" h="6867144">
                <a:moveTo>
                  <a:pt x="0" y="0"/>
                </a:moveTo>
                <a:lnTo>
                  <a:pt x="4572000" y="0"/>
                </a:lnTo>
                <a:lnTo>
                  <a:pt x="2441448" y="6867144"/>
                </a:lnTo>
                <a:lnTo>
                  <a:pt x="0" y="6858000"/>
                </a:lnTo>
                <a:lnTo>
                  <a:pt x="0" y="0"/>
                </a:lnTo>
                <a:close/>
              </a:path>
            </a:pathLst>
          </a:custGeom>
          <a:solidFill>
            <a:srgbClr val="A20202"/>
          </a:solidFill>
          <a:ln>
            <a:noFill/>
          </a:ln>
          <a:effectLst/>
          <a:extLst/>
        </p:spPr>
        <p:txBody>
          <a:bodyPr lIns="115214" tIns="57607" rIns="115214" bIns="57607" anchor="ctr"/>
          <a:lstStyle/>
          <a:p>
            <a:endParaRPr lang="zh-CN" altLang="en-US"/>
          </a:p>
        </p:txBody>
      </p:sp>
      <p:pic>
        <p:nvPicPr>
          <p:cNvPr id="3"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456097" y="993123"/>
            <a:ext cx="6657975" cy="2363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descr="D:\公司logo\logo白字.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44300" y="1174647"/>
            <a:ext cx="1511111" cy="457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标题 130"/>
          <p:cNvSpPr txBox="1">
            <a:spLocks/>
          </p:cNvSpPr>
          <p:nvPr/>
        </p:nvSpPr>
        <p:spPr>
          <a:xfrm>
            <a:off x="144300" y="398757"/>
            <a:ext cx="8237538" cy="412750"/>
          </a:xfrm>
          <a:prstGeom prst="rect">
            <a:avLst/>
          </a:prstGeom>
        </p:spPr>
        <p:txBody>
          <a:bodyPr vert="horz" lIns="0" tIns="0" rIns="0" bIns="0" rtlCol="0" anchor="b" anchorCtr="0">
            <a:noAutofit/>
          </a:bodyPr>
          <a:lstStyle>
            <a:lvl1pPr algn="l" defTabSz="914400" rtl="0" eaLnBrk="1" latinLnBrk="0" hangingPunct="1">
              <a:lnSpc>
                <a:spcPct val="95000"/>
              </a:lnSpc>
              <a:spcBef>
                <a:spcPct val="0"/>
              </a:spcBef>
              <a:buNone/>
              <a:defRPr sz="2400" kern="1200" baseline="0">
                <a:solidFill>
                  <a:schemeClr val="accent1"/>
                </a:solidFill>
                <a:latin typeface="微软雅黑" panose="020B0503020204020204" pitchFamily="34" charset="-122"/>
                <a:ea typeface="微软雅黑" panose="020B0503020204020204" pitchFamily="34" charset="-122"/>
                <a:cs typeface="+mj-cs"/>
              </a:defRPr>
            </a:lvl1pPr>
          </a:lstStyle>
          <a:p>
            <a:r>
              <a:rPr lang="zh-CN" altLang="en-US" dirty="0"/>
              <a:t>京</a:t>
            </a:r>
            <a:r>
              <a:rPr lang="zh-CN" altLang="en-US" dirty="0" smtClean="0"/>
              <a:t>东精准营销</a:t>
            </a:r>
            <a:r>
              <a:rPr lang="en-US" altLang="zh-CN" dirty="0" smtClean="0"/>
              <a:t>/</a:t>
            </a:r>
            <a:r>
              <a:rPr lang="zh-CN" altLang="en-US" dirty="0" smtClean="0"/>
              <a:t>用户画像</a:t>
            </a:r>
            <a:endParaRPr lang="zh-CN" altLang="en-US" dirty="0"/>
          </a:p>
        </p:txBody>
      </p:sp>
      <p:sp>
        <p:nvSpPr>
          <p:cNvPr id="6" name="TextBox 6"/>
          <p:cNvSpPr txBox="1"/>
          <p:nvPr/>
        </p:nvSpPr>
        <p:spPr>
          <a:xfrm>
            <a:off x="561301" y="1917718"/>
            <a:ext cx="677108" cy="2950021"/>
          </a:xfrm>
          <a:prstGeom prst="rect">
            <a:avLst/>
          </a:prstGeom>
          <a:noFill/>
        </p:spPr>
        <p:txBody>
          <a:bodyPr vert="eaVert" wrap="square" rtlCol="0">
            <a:spAutoFit/>
          </a:bodyPr>
          <a:lstStyle/>
          <a:p>
            <a:r>
              <a:rPr lang="zh-CN" altLang="en-US" sz="3200" b="1" dirty="0" smtClean="0">
                <a:solidFill>
                  <a:srgbClr val="002060"/>
                </a:solidFill>
                <a:latin typeface="微软雅黑" panose="020B0503020204020204" pitchFamily="34" charset="-122"/>
                <a:ea typeface="微软雅黑" panose="020B0503020204020204" pitchFamily="34" charset="-122"/>
              </a:rPr>
              <a:t>生活圈用户画像</a:t>
            </a:r>
            <a:endParaRPr lang="zh-CN" altLang="en-US" sz="3200" b="1" dirty="0">
              <a:solidFill>
                <a:srgbClr val="002060"/>
              </a:solidFill>
              <a:latin typeface="微软雅黑" panose="020B0503020204020204" pitchFamily="34" charset="-122"/>
              <a:ea typeface="微软雅黑" panose="020B0503020204020204" pitchFamily="34" charset="-122"/>
            </a:endParaRPr>
          </a:p>
        </p:txBody>
      </p:sp>
      <p:grpSp>
        <p:nvGrpSpPr>
          <p:cNvPr id="7" name="Group 7"/>
          <p:cNvGrpSpPr/>
          <p:nvPr/>
        </p:nvGrpSpPr>
        <p:grpSpPr>
          <a:xfrm>
            <a:off x="1792833" y="3488047"/>
            <a:ext cx="7351167" cy="1583530"/>
            <a:chOff x="-445182" y="1310176"/>
            <a:chExt cx="9481678" cy="4351072"/>
          </a:xfrm>
        </p:grpSpPr>
        <p:pic>
          <p:nvPicPr>
            <p:cNvPr id="8" name="图片 6"/>
            <p:cNvPicPr preferRelativeResize="0">
              <a:picLocks/>
            </p:cNvPicPr>
            <p:nvPr/>
          </p:nvPicPr>
          <p:blipFill rotWithShape="1">
            <a:blip r:embed="rId4" cstate="email">
              <a:extLst>
                <a:ext uri="{28A0092B-C50C-407E-A947-70E740481C1C}">
                  <a14:useLocalDpi xmlns:a14="http://schemas.microsoft.com/office/drawing/2010/main"/>
                </a:ext>
              </a:extLst>
            </a:blip>
            <a:srcRect/>
            <a:stretch/>
          </p:blipFill>
          <p:spPr>
            <a:xfrm>
              <a:off x="98774" y="1449248"/>
              <a:ext cx="4896000" cy="4212000"/>
            </a:xfrm>
            <a:prstGeom prst="rect">
              <a:avLst/>
            </a:prstGeom>
          </p:spPr>
        </p:pic>
        <p:sp>
          <p:nvSpPr>
            <p:cNvPr id="9" name="TextBox 9"/>
            <p:cNvSpPr txBox="1"/>
            <p:nvPr/>
          </p:nvSpPr>
          <p:spPr>
            <a:xfrm>
              <a:off x="1340012" y="1640953"/>
              <a:ext cx="802254" cy="338554"/>
            </a:xfrm>
            <a:prstGeom prst="rect">
              <a:avLst/>
            </a:prstGeom>
            <a:noFill/>
          </p:spPr>
          <p:txBody>
            <a:bodyPr wrap="square" rtlCol="0">
              <a:spAutoFit/>
            </a:bodyPr>
            <a:lstStyle/>
            <a:p>
              <a:r>
                <a:rPr lang="zh-CN" altLang="en-US" sz="1600" b="1" dirty="0" smtClean="0">
                  <a:solidFill>
                    <a:srgbClr val="C00000"/>
                  </a:solidFill>
                  <a:latin typeface="微软雅黑" pitchFamily="34" charset="-122"/>
                  <a:ea typeface="微软雅黑" pitchFamily="34" charset="-122"/>
                </a:rPr>
                <a:t>同事</a:t>
              </a:r>
              <a:endParaRPr lang="zh-CN" altLang="en-US" sz="1600" b="1" dirty="0">
                <a:solidFill>
                  <a:srgbClr val="C00000"/>
                </a:solidFill>
                <a:latin typeface="微软雅黑" pitchFamily="34" charset="-122"/>
                <a:ea typeface="微软雅黑" pitchFamily="34" charset="-122"/>
              </a:endParaRPr>
            </a:p>
          </p:txBody>
        </p:sp>
        <p:sp>
          <p:nvSpPr>
            <p:cNvPr id="10" name="TextBox 10"/>
            <p:cNvSpPr txBox="1"/>
            <p:nvPr/>
          </p:nvSpPr>
          <p:spPr>
            <a:xfrm>
              <a:off x="3347864" y="2427936"/>
              <a:ext cx="676243" cy="338554"/>
            </a:xfrm>
            <a:prstGeom prst="rect">
              <a:avLst/>
            </a:prstGeom>
            <a:noFill/>
          </p:spPr>
          <p:txBody>
            <a:bodyPr wrap="square" rtlCol="0">
              <a:spAutoFit/>
            </a:bodyPr>
            <a:lstStyle/>
            <a:p>
              <a:r>
                <a:rPr lang="zh-CN" altLang="en-US" sz="1600" b="1" dirty="0" smtClean="0">
                  <a:solidFill>
                    <a:srgbClr val="C00000"/>
                  </a:solidFill>
                  <a:latin typeface="微软雅黑" pitchFamily="34" charset="-122"/>
                  <a:ea typeface="微软雅黑" pitchFamily="34" charset="-122"/>
                </a:rPr>
                <a:t>同学</a:t>
              </a:r>
              <a:endParaRPr lang="zh-CN" altLang="en-US" sz="1600" b="1" dirty="0">
                <a:solidFill>
                  <a:srgbClr val="C00000"/>
                </a:solidFill>
                <a:latin typeface="微软雅黑" pitchFamily="34" charset="-122"/>
                <a:ea typeface="微软雅黑" pitchFamily="34" charset="-122"/>
              </a:endParaRPr>
            </a:p>
          </p:txBody>
        </p:sp>
        <p:sp>
          <p:nvSpPr>
            <p:cNvPr id="11" name="TextBox 11"/>
            <p:cNvSpPr txBox="1"/>
            <p:nvPr/>
          </p:nvSpPr>
          <p:spPr>
            <a:xfrm>
              <a:off x="1214930" y="3984085"/>
              <a:ext cx="655782" cy="338554"/>
            </a:xfrm>
            <a:prstGeom prst="rect">
              <a:avLst/>
            </a:prstGeom>
            <a:noFill/>
          </p:spPr>
          <p:txBody>
            <a:bodyPr wrap="square" rtlCol="0">
              <a:spAutoFit/>
            </a:bodyPr>
            <a:lstStyle/>
            <a:p>
              <a:r>
                <a:rPr lang="zh-CN" altLang="en-US" sz="1600" b="1" dirty="0">
                  <a:solidFill>
                    <a:srgbClr val="C00000"/>
                  </a:solidFill>
                  <a:latin typeface="微软雅黑" pitchFamily="34" charset="-122"/>
                  <a:ea typeface="微软雅黑" pitchFamily="34" charset="-122"/>
                </a:rPr>
                <a:t>家人</a:t>
              </a:r>
            </a:p>
          </p:txBody>
        </p:sp>
        <p:sp>
          <p:nvSpPr>
            <p:cNvPr id="12" name="TextBox 12"/>
            <p:cNvSpPr txBox="1"/>
            <p:nvPr/>
          </p:nvSpPr>
          <p:spPr>
            <a:xfrm>
              <a:off x="-445182" y="3277752"/>
              <a:ext cx="2106707" cy="930246"/>
            </a:xfrm>
            <a:prstGeom prst="rect">
              <a:avLst/>
            </a:prstGeom>
            <a:noFill/>
          </p:spPr>
          <p:txBody>
            <a:bodyPr wrap="square" rtlCol="0">
              <a:spAutoFit/>
            </a:bodyPr>
            <a:lstStyle/>
            <a:p>
              <a:r>
                <a:rPr lang="zh-CN" altLang="en-US" sz="1600" b="1" dirty="0" smtClean="0">
                  <a:solidFill>
                    <a:srgbClr val="C00000"/>
                  </a:solidFill>
                  <a:latin typeface="微软雅黑" pitchFamily="34" charset="-122"/>
                  <a:ea typeface="微软雅黑" pitchFamily="34" charset="-122"/>
                </a:rPr>
                <a:t>可能认识的人</a:t>
              </a:r>
              <a:endParaRPr lang="zh-CN" altLang="en-US" sz="1600" b="1" dirty="0">
                <a:solidFill>
                  <a:srgbClr val="C00000"/>
                </a:solidFill>
                <a:latin typeface="微软雅黑" pitchFamily="34" charset="-122"/>
                <a:ea typeface="微软雅黑" pitchFamily="34" charset="-122"/>
              </a:endParaRPr>
            </a:p>
          </p:txBody>
        </p:sp>
        <p:sp>
          <p:nvSpPr>
            <p:cNvPr id="13" name="TextBox 13"/>
            <p:cNvSpPr txBox="1"/>
            <p:nvPr/>
          </p:nvSpPr>
          <p:spPr>
            <a:xfrm>
              <a:off x="2261596" y="4039487"/>
              <a:ext cx="1410366" cy="930246"/>
            </a:xfrm>
            <a:prstGeom prst="rect">
              <a:avLst/>
            </a:prstGeom>
            <a:noFill/>
          </p:spPr>
          <p:txBody>
            <a:bodyPr wrap="square" rtlCol="0">
              <a:spAutoFit/>
            </a:bodyPr>
            <a:lstStyle/>
            <a:p>
              <a:r>
                <a:rPr lang="zh-CN" altLang="en-US" sz="1600" b="1" dirty="0" smtClean="0">
                  <a:solidFill>
                    <a:srgbClr val="C00000"/>
                  </a:solidFill>
                  <a:latin typeface="微软雅黑" pitchFamily="34" charset="-122"/>
                  <a:ea typeface="微软雅黑" pitchFamily="34" charset="-122"/>
                </a:rPr>
                <a:t>朋友圈子</a:t>
              </a:r>
              <a:endParaRPr lang="zh-CN" altLang="en-US" sz="1600" b="1" dirty="0">
                <a:solidFill>
                  <a:srgbClr val="C00000"/>
                </a:solidFill>
                <a:latin typeface="微软雅黑" pitchFamily="34" charset="-122"/>
                <a:ea typeface="微软雅黑" pitchFamily="34" charset="-122"/>
              </a:endParaRPr>
            </a:p>
          </p:txBody>
        </p:sp>
        <p:sp>
          <p:nvSpPr>
            <p:cNvPr id="14" name="椭圆 13"/>
            <p:cNvSpPr/>
            <p:nvPr/>
          </p:nvSpPr>
          <p:spPr>
            <a:xfrm>
              <a:off x="4932040" y="1556792"/>
              <a:ext cx="3960000" cy="3960000"/>
            </a:xfrm>
            <a:prstGeom prst="ellipse">
              <a:avLst/>
            </a:prstGeom>
            <a:solidFill>
              <a:srgbClr val="F0F0F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292080" y="1916832"/>
              <a:ext cx="3240000" cy="3240000"/>
            </a:xfrm>
            <a:prstGeom prst="ellipse">
              <a:avLst/>
            </a:prstGeom>
            <a:solidFill>
              <a:srgbClr val="F0F0F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652120" y="2277152"/>
              <a:ext cx="2520000" cy="2520000"/>
            </a:xfrm>
            <a:prstGeom prst="ellipse">
              <a:avLst/>
            </a:prstGeom>
            <a:solidFill>
              <a:srgbClr val="F0F0F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084168" y="2745104"/>
              <a:ext cx="1620000" cy="1620000"/>
            </a:xfrm>
            <a:prstGeom prst="ellipse">
              <a:avLst/>
            </a:prstGeom>
            <a:solidFill>
              <a:srgbClr val="F0F0F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660232" y="3285048"/>
              <a:ext cx="576000" cy="576000"/>
            </a:xfrm>
            <a:prstGeom prst="ellipse">
              <a:avLst/>
            </a:prstGeom>
            <a:solidFill>
              <a:srgbClr val="F0F0F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stCxn id="15" idx="0"/>
              <a:endCxn id="15" idx="4"/>
            </p:cNvCxnSpPr>
            <p:nvPr/>
          </p:nvCxnSpPr>
          <p:spPr>
            <a:xfrm>
              <a:off x="6912040" y="1556792"/>
              <a:ext cx="0" cy="39600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5" idx="2"/>
              <a:endCxn id="15" idx="6"/>
            </p:cNvCxnSpPr>
            <p:nvPr/>
          </p:nvCxnSpPr>
          <p:spPr>
            <a:xfrm>
              <a:off x="4932040" y="3536792"/>
              <a:ext cx="39600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5" idx="7"/>
              <a:endCxn id="15" idx="3"/>
            </p:cNvCxnSpPr>
            <p:nvPr/>
          </p:nvCxnSpPr>
          <p:spPr>
            <a:xfrm flipH="1">
              <a:off x="5511969" y="2136721"/>
              <a:ext cx="2800142" cy="2800142"/>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5" idx="1"/>
              <a:endCxn id="15" idx="5"/>
            </p:cNvCxnSpPr>
            <p:nvPr/>
          </p:nvCxnSpPr>
          <p:spPr>
            <a:xfrm>
              <a:off x="5511969" y="2136721"/>
              <a:ext cx="2800142" cy="2800142"/>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3" name="TextBox 23"/>
            <p:cNvSpPr txBox="1"/>
            <p:nvPr/>
          </p:nvSpPr>
          <p:spPr>
            <a:xfrm>
              <a:off x="7059470" y="3006924"/>
              <a:ext cx="526502" cy="246221"/>
            </a:xfrm>
            <a:prstGeom prst="rect">
              <a:avLst/>
            </a:prstGeom>
            <a:noFill/>
          </p:spPr>
          <p:txBody>
            <a:bodyPr wrap="square" rtlCol="0">
              <a:spAutoFit/>
            </a:bodyPr>
            <a:lstStyle/>
            <a:p>
              <a:r>
                <a:rPr lang="en-US" altLang="zh-CN" sz="1000" dirty="0" smtClean="0">
                  <a:latin typeface="微软雅黑" panose="020B0503020204020204" pitchFamily="34" charset="-122"/>
                  <a:ea typeface="微软雅黑" panose="020B0503020204020204" pitchFamily="34" charset="-122"/>
                </a:rPr>
                <a:t>N km</a:t>
              </a:r>
            </a:p>
          </p:txBody>
        </p:sp>
        <p:sp>
          <p:nvSpPr>
            <p:cNvPr id="24" name="TextBox 24"/>
            <p:cNvSpPr txBox="1"/>
            <p:nvPr/>
          </p:nvSpPr>
          <p:spPr>
            <a:xfrm>
              <a:off x="7435846" y="3008053"/>
              <a:ext cx="592538" cy="246221"/>
            </a:xfrm>
            <a:prstGeom prst="rect">
              <a:avLst/>
            </a:prstGeom>
            <a:noFill/>
          </p:spPr>
          <p:txBody>
            <a:bodyPr wrap="square" rtlCol="0">
              <a:spAutoFit/>
            </a:bodyPr>
            <a:lstStyle/>
            <a:p>
              <a:r>
                <a:rPr lang="en-US" altLang="zh-CN" sz="1000" dirty="0" smtClean="0">
                  <a:latin typeface="微软雅黑" panose="020B0503020204020204" pitchFamily="34" charset="-122"/>
                  <a:ea typeface="微软雅黑" panose="020B0503020204020204" pitchFamily="34" charset="-122"/>
                </a:rPr>
                <a:t>2N km</a:t>
              </a:r>
              <a:endParaRPr lang="zh-CN" altLang="en-US" sz="1000" dirty="0">
                <a:latin typeface="微软雅黑" panose="020B0503020204020204" pitchFamily="34" charset="-122"/>
                <a:ea typeface="微软雅黑" panose="020B0503020204020204" pitchFamily="34" charset="-122"/>
              </a:endParaRPr>
            </a:p>
          </p:txBody>
        </p:sp>
        <p:sp>
          <p:nvSpPr>
            <p:cNvPr id="25" name="TextBox 25"/>
            <p:cNvSpPr txBox="1"/>
            <p:nvPr/>
          </p:nvSpPr>
          <p:spPr>
            <a:xfrm>
              <a:off x="7863016" y="3011981"/>
              <a:ext cx="669424" cy="246221"/>
            </a:xfrm>
            <a:prstGeom prst="rect">
              <a:avLst/>
            </a:prstGeom>
            <a:noFill/>
          </p:spPr>
          <p:txBody>
            <a:bodyPr wrap="square" rtlCol="0">
              <a:spAutoFit/>
            </a:bodyPr>
            <a:lstStyle/>
            <a:p>
              <a:r>
                <a:rPr lang="en-US" altLang="zh-CN" sz="1000" dirty="0" smtClean="0">
                  <a:latin typeface="微软雅黑" panose="020B0503020204020204" pitchFamily="34" charset="-122"/>
                  <a:ea typeface="微软雅黑" panose="020B0503020204020204" pitchFamily="34" charset="-122"/>
                </a:rPr>
                <a:t>3N km</a:t>
              </a:r>
              <a:endParaRPr lang="zh-CN" altLang="en-US" sz="1000" dirty="0">
                <a:latin typeface="微软雅黑" panose="020B0503020204020204" pitchFamily="34" charset="-122"/>
                <a:ea typeface="微软雅黑" panose="020B0503020204020204" pitchFamily="34" charset="-122"/>
              </a:endParaRPr>
            </a:p>
          </p:txBody>
        </p:sp>
        <p:sp>
          <p:nvSpPr>
            <p:cNvPr id="26" name="TextBox 26"/>
            <p:cNvSpPr txBox="1"/>
            <p:nvPr/>
          </p:nvSpPr>
          <p:spPr>
            <a:xfrm>
              <a:off x="8305957" y="3009050"/>
              <a:ext cx="730539" cy="246221"/>
            </a:xfrm>
            <a:prstGeom prst="rect">
              <a:avLst/>
            </a:prstGeom>
            <a:noFill/>
          </p:spPr>
          <p:txBody>
            <a:bodyPr wrap="square" rtlCol="0">
              <a:spAutoFit/>
            </a:bodyPr>
            <a:lstStyle/>
            <a:p>
              <a:r>
                <a:rPr lang="en-US" altLang="zh-CN" sz="1000" dirty="0" smtClean="0">
                  <a:latin typeface="微软雅黑" panose="020B0503020204020204" pitchFamily="34" charset="-122"/>
                  <a:ea typeface="微软雅黑" panose="020B0503020204020204" pitchFamily="34" charset="-122"/>
                </a:rPr>
                <a:t>4N km</a:t>
              </a:r>
              <a:endParaRPr lang="zh-CN" altLang="en-US" sz="1000" dirty="0">
                <a:latin typeface="微软雅黑" panose="020B0503020204020204" pitchFamily="34" charset="-122"/>
                <a:ea typeface="微软雅黑" panose="020B0503020204020204" pitchFamily="34" charset="-122"/>
              </a:endParaRPr>
            </a:p>
          </p:txBody>
        </p:sp>
        <p:sp>
          <p:nvSpPr>
            <p:cNvPr id="27" name="等腰三角形 26"/>
            <p:cNvSpPr/>
            <p:nvPr/>
          </p:nvSpPr>
          <p:spPr>
            <a:xfrm>
              <a:off x="6279977" y="3051319"/>
              <a:ext cx="110899" cy="192406"/>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8"/>
            <p:cNvSpPr txBox="1"/>
            <p:nvPr/>
          </p:nvSpPr>
          <p:spPr>
            <a:xfrm>
              <a:off x="5657775" y="2843658"/>
              <a:ext cx="742900"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香山</a:t>
              </a:r>
              <a:endParaRPr lang="zh-CN" altLang="en-US" sz="1400" dirty="0">
                <a:latin typeface="微软雅黑" panose="020B0503020204020204" pitchFamily="34" charset="-122"/>
                <a:ea typeface="微软雅黑" panose="020B0503020204020204" pitchFamily="34" charset="-122"/>
              </a:endParaRPr>
            </a:p>
          </p:txBody>
        </p:sp>
        <p:sp>
          <p:nvSpPr>
            <p:cNvPr id="29" name="TextBox 29"/>
            <p:cNvSpPr txBox="1"/>
            <p:nvPr/>
          </p:nvSpPr>
          <p:spPr>
            <a:xfrm>
              <a:off x="6372200" y="3447029"/>
              <a:ext cx="1427525" cy="338554"/>
            </a:xfrm>
            <a:prstGeom prst="rect">
              <a:avLst/>
            </a:prstGeom>
            <a:noFill/>
          </p:spPr>
          <p:txBody>
            <a:bodyPr wrap="square" rtlCol="0">
              <a:spAutoFit/>
            </a:bodyPr>
            <a:lstStyle/>
            <a:p>
              <a:r>
                <a:rPr lang="zh-CN" altLang="en-US" sz="1600" b="1" dirty="0" smtClean="0">
                  <a:solidFill>
                    <a:srgbClr val="C00000"/>
                  </a:solidFill>
                  <a:latin typeface="微软雅黑" panose="020B0503020204020204" pitchFamily="34" charset="-122"/>
                  <a:ea typeface="微软雅黑" panose="020B0503020204020204" pitchFamily="34" charset="-122"/>
                </a:rPr>
                <a:t>用户常住住址</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30" name="椭圆 29"/>
            <p:cNvSpPr/>
            <p:nvPr/>
          </p:nvSpPr>
          <p:spPr>
            <a:xfrm>
              <a:off x="6799275" y="3243605"/>
              <a:ext cx="58567" cy="68144"/>
            </a:xfrm>
            <a:prstGeom prst="ellipse">
              <a:avLst/>
            </a:prstGeom>
            <a:solidFill>
              <a:srgbClr val="C0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a:off x="6713753" y="2670287"/>
              <a:ext cx="110899" cy="192406"/>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2"/>
            <p:cNvSpPr txBox="1"/>
            <p:nvPr/>
          </p:nvSpPr>
          <p:spPr>
            <a:xfrm>
              <a:off x="6565708" y="2397272"/>
              <a:ext cx="568595"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长城</a:t>
              </a:r>
              <a:endParaRPr lang="zh-CN" altLang="en-US" sz="1400" dirty="0">
                <a:latin typeface="微软雅黑" panose="020B0503020204020204" pitchFamily="34" charset="-122"/>
                <a:ea typeface="微软雅黑" panose="020B0503020204020204" pitchFamily="34" charset="-122"/>
              </a:endParaRPr>
            </a:p>
          </p:txBody>
        </p:sp>
        <p:sp>
          <p:nvSpPr>
            <p:cNvPr id="33" name="TextBox 33"/>
            <p:cNvSpPr txBox="1"/>
            <p:nvPr/>
          </p:nvSpPr>
          <p:spPr>
            <a:xfrm>
              <a:off x="5657774" y="1310176"/>
              <a:ext cx="2205242" cy="930246"/>
            </a:xfrm>
            <a:prstGeom prst="rect">
              <a:avLst/>
            </a:prstGeom>
            <a:noFill/>
          </p:spPr>
          <p:txBody>
            <a:bodyPr wrap="square" rtlCol="0">
              <a:spAutoFit/>
            </a:bodyPr>
            <a:lstStyle/>
            <a:p>
              <a:r>
                <a:rPr lang="zh-CN" altLang="en-US" sz="1600" b="1" dirty="0" smtClean="0">
                  <a:solidFill>
                    <a:srgbClr val="002060"/>
                  </a:solidFill>
                  <a:latin typeface="微软雅黑" panose="020B0503020204020204" pitchFamily="34" charset="-122"/>
                  <a:ea typeface="微软雅黑" panose="020B0503020204020204" pitchFamily="34" charset="-122"/>
                </a:rPr>
                <a:t>用户家乡地址</a:t>
              </a:r>
              <a:endParaRPr lang="zh-CN" altLang="en-US" sz="1600" b="1" dirty="0">
                <a:solidFill>
                  <a:srgbClr val="002060"/>
                </a:solidFill>
                <a:latin typeface="微软雅黑" panose="020B0503020204020204" pitchFamily="34" charset="-122"/>
                <a:ea typeface="微软雅黑" panose="020B0503020204020204" pitchFamily="34" charset="-122"/>
              </a:endParaRPr>
            </a:p>
          </p:txBody>
        </p:sp>
        <p:sp>
          <p:nvSpPr>
            <p:cNvPr id="34" name="椭圆 33"/>
            <p:cNvSpPr/>
            <p:nvPr/>
          </p:nvSpPr>
          <p:spPr>
            <a:xfrm>
              <a:off x="6263181" y="2329128"/>
              <a:ext cx="58567" cy="68144"/>
            </a:xfrm>
            <a:prstGeom prst="ellipse">
              <a:avLst/>
            </a:prstGeom>
            <a:solidFill>
              <a:srgbClr val="002060"/>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5966330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30"/>
          <p:cNvSpPr txBox="1">
            <a:spLocks/>
          </p:cNvSpPr>
          <p:nvPr/>
        </p:nvSpPr>
        <p:spPr>
          <a:xfrm>
            <a:off x="257174" y="156612"/>
            <a:ext cx="8237538" cy="412750"/>
          </a:xfrm>
          <a:prstGeom prst="rect">
            <a:avLst/>
          </a:prstGeom>
        </p:spPr>
        <p:txBody>
          <a:bodyPr vert="horz" lIns="0" tIns="0" rIns="0" bIns="0" rtlCol="0" anchor="b" anchorCtr="0">
            <a:noAutofit/>
          </a:bodyPr>
          <a:lstStyle>
            <a:lvl1pPr algn="l" defTabSz="914400" rtl="0" eaLnBrk="1" latinLnBrk="0" hangingPunct="1">
              <a:lnSpc>
                <a:spcPct val="95000"/>
              </a:lnSpc>
              <a:spcBef>
                <a:spcPct val="0"/>
              </a:spcBef>
              <a:buNone/>
              <a:defRPr sz="2400" kern="1200" baseline="0">
                <a:solidFill>
                  <a:schemeClr val="accent1"/>
                </a:solidFill>
                <a:latin typeface="微软雅黑" panose="020B0503020204020204" pitchFamily="34" charset="-122"/>
                <a:ea typeface="微软雅黑" panose="020B0503020204020204" pitchFamily="34" charset="-122"/>
                <a:cs typeface="+mj-cs"/>
              </a:defRPr>
            </a:lvl1pPr>
          </a:lstStyle>
          <a:p>
            <a:r>
              <a:rPr lang="zh-CN" altLang="en-US" dirty="0" smtClean="0"/>
              <a:t>韵达运用大数据分析治理跑冒滴漏</a:t>
            </a:r>
            <a:endParaRPr lang="zh-CN" altLang="en-US" dirty="0"/>
          </a:p>
        </p:txBody>
      </p:sp>
      <p:sp>
        <p:nvSpPr>
          <p:cNvPr id="3" name="TextBox 5"/>
          <p:cNvSpPr txBox="1"/>
          <p:nvPr/>
        </p:nvSpPr>
        <p:spPr>
          <a:xfrm>
            <a:off x="1029342" y="1443033"/>
            <a:ext cx="553998" cy="2171695"/>
          </a:xfrm>
          <a:prstGeom prst="rect">
            <a:avLst/>
          </a:prstGeom>
          <a:noFill/>
        </p:spPr>
        <p:txBody>
          <a:bodyPr vert="eaVert" wrap="square" rtlCol="0">
            <a:spAutoFit/>
          </a:bodyPr>
          <a:lstStyle/>
          <a:p>
            <a:r>
              <a:rPr lang="zh-CN" altLang="en-US" sz="2400" b="1" dirty="0" smtClean="0">
                <a:solidFill>
                  <a:srgbClr val="002060"/>
                </a:solidFill>
                <a:latin typeface="微软雅黑" panose="020B0503020204020204" pitchFamily="34" charset="-122"/>
                <a:ea typeface="微软雅黑" panose="020B0503020204020204" pitchFamily="34" charset="-122"/>
              </a:rPr>
              <a:t>堵跑冒滴漏</a:t>
            </a:r>
            <a:endParaRPr lang="zh-CN" altLang="en-US" sz="2400" b="1" dirty="0">
              <a:solidFill>
                <a:srgbClr val="002060"/>
              </a:solidFill>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69554" y="798507"/>
            <a:ext cx="1730727" cy="625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728910" y="825480"/>
            <a:ext cx="5886450" cy="4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85793" y="3158429"/>
            <a:ext cx="1643064" cy="1764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145081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79189" y="0"/>
            <a:ext cx="6172200" cy="636842"/>
          </a:xfrm>
        </p:spPr>
        <p:txBody>
          <a:bodyPr anchor="ctr"/>
          <a:lstStyle/>
          <a:p>
            <a:pPr algn="l"/>
            <a:r>
              <a:rPr lang="zh-CN" altLang="en-US" sz="2400" dirty="0"/>
              <a:t>费率定价体系优化</a:t>
            </a:r>
          </a:p>
        </p:txBody>
      </p:sp>
      <p:sp>
        <p:nvSpPr>
          <p:cNvPr id="59" name="矩形 58"/>
          <p:cNvSpPr/>
          <p:nvPr/>
        </p:nvSpPr>
        <p:spPr bwMode="auto">
          <a:xfrm>
            <a:off x="1301354" y="957261"/>
            <a:ext cx="2989287" cy="2017961"/>
          </a:xfrm>
          <a:prstGeom prst="rect">
            <a:avLst/>
          </a:prstGeom>
          <a:solidFill>
            <a:sysClr val="window" lastClr="FFFFFF"/>
          </a:solidFill>
          <a:ln w="9525" cap="flat" cmpd="sng" algn="ctr">
            <a:solidFill>
              <a:srgbClr val="3C3C3B"/>
            </a:solidFill>
            <a:prstDash val="solid"/>
            <a:round/>
            <a:headEnd type="none" w="med" len="med"/>
            <a:tailEnd type="none" w="med" len="med"/>
          </a:ln>
          <a:effectLst/>
        </p:spPr>
        <p:txBody>
          <a:bodyPr/>
          <a:lstStyle/>
          <a:p>
            <a:pPr marL="214313" indent="-214313" eaLnBrk="0" hangingPunct="0">
              <a:spcBef>
                <a:spcPct val="20000"/>
              </a:spcBef>
              <a:buClr>
                <a:srgbClr val="FF9900"/>
              </a:buClr>
              <a:buFont typeface="Wingdings" pitchFamily="2" charset="2"/>
              <a:buChar char="Ø"/>
              <a:defRPr/>
            </a:pPr>
            <a:r>
              <a:rPr lang="zh-CN" altLang="en-US" sz="1050" b="1" kern="0" dirty="0">
                <a:solidFill>
                  <a:srgbClr val="000000"/>
                </a:solidFill>
                <a:latin typeface="微软雅黑" pitchFamily="34" charset="-122"/>
                <a:ea typeface="微软雅黑" pitchFamily="34" charset="-122"/>
              </a:rPr>
              <a:t>背景</a:t>
            </a:r>
            <a:endParaRPr lang="en-US" altLang="zh-CN" sz="900" kern="0" dirty="0">
              <a:solidFill>
                <a:srgbClr val="000000"/>
              </a:solidFill>
              <a:latin typeface="微软雅黑" pitchFamily="34" charset="-122"/>
              <a:ea typeface="微软雅黑" pitchFamily="34" charset="-122"/>
            </a:endParaRPr>
          </a:p>
          <a:p>
            <a:pPr marL="86916" indent="-86916" eaLnBrk="0" hangingPunct="0">
              <a:spcBef>
                <a:spcPct val="20000"/>
              </a:spcBef>
              <a:buClr>
                <a:srgbClr val="FF9900"/>
              </a:buClr>
              <a:buFontTx/>
              <a:buChar char="•"/>
              <a:defRPr/>
            </a:pPr>
            <a:r>
              <a:rPr lang="zh-CN" altLang="en-US" sz="1050" kern="0" dirty="0">
                <a:solidFill>
                  <a:srgbClr val="000000"/>
                </a:solidFill>
                <a:latin typeface="微软雅黑" pitchFamily="34" charset="-122"/>
                <a:ea typeface="微软雅黑" pitchFamily="34" charset="-122"/>
              </a:rPr>
              <a:t>民营快递通过加盟制实现“跑马圈地”和规模的快速扩张，但不同地域的票件量分布不均匀，区域间的快递收入</a:t>
            </a:r>
            <a:r>
              <a:rPr lang="en-US" altLang="zh-CN" sz="1050" kern="0" dirty="0">
                <a:solidFill>
                  <a:srgbClr val="000000"/>
                </a:solidFill>
                <a:latin typeface="微软雅黑" pitchFamily="34" charset="-122"/>
                <a:ea typeface="微软雅黑" pitchFamily="34" charset="-122"/>
              </a:rPr>
              <a:t>/</a:t>
            </a:r>
            <a:r>
              <a:rPr lang="zh-CN" altLang="en-US" sz="1050" kern="0" dirty="0">
                <a:solidFill>
                  <a:srgbClr val="000000"/>
                </a:solidFill>
                <a:latin typeface="微软雅黑" pitchFamily="34" charset="-122"/>
                <a:ea typeface="微软雅黑" pitchFamily="34" charset="-122"/>
              </a:rPr>
              <a:t>成本差异大，为了支持各地域的业务平衡发展，差异化的费率体系在调节、平衡各地域业务发展起了关键作用。</a:t>
            </a:r>
            <a:endParaRPr lang="en-US" altLang="zh-CN" sz="1050" kern="0" dirty="0">
              <a:solidFill>
                <a:srgbClr val="000000"/>
              </a:solidFill>
              <a:latin typeface="微软雅黑" pitchFamily="34" charset="-122"/>
              <a:ea typeface="微软雅黑" pitchFamily="34" charset="-122"/>
            </a:endParaRPr>
          </a:p>
          <a:p>
            <a:pPr marL="86916" indent="-86916" eaLnBrk="0" hangingPunct="0">
              <a:spcBef>
                <a:spcPct val="20000"/>
              </a:spcBef>
              <a:buClr>
                <a:srgbClr val="FF9900"/>
              </a:buClr>
              <a:buFontTx/>
              <a:buChar char="•"/>
              <a:defRPr/>
            </a:pPr>
            <a:endParaRPr lang="en-US" altLang="zh-CN" sz="900" kern="0" dirty="0">
              <a:solidFill>
                <a:srgbClr val="000000"/>
              </a:solidFill>
              <a:latin typeface="微软雅黑" pitchFamily="34" charset="-122"/>
              <a:ea typeface="微软雅黑" pitchFamily="34" charset="-122"/>
            </a:endParaRPr>
          </a:p>
          <a:p>
            <a:pPr marL="214313" indent="-214313" eaLnBrk="0" hangingPunct="0">
              <a:spcBef>
                <a:spcPct val="20000"/>
              </a:spcBef>
              <a:buClr>
                <a:srgbClr val="FF9900"/>
              </a:buClr>
              <a:buFont typeface="Wingdings" pitchFamily="2" charset="2"/>
              <a:buChar char="Ø"/>
              <a:defRPr/>
            </a:pPr>
            <a:r>
              <a:rPr lang="zh-CN" altLang="en-US" sz="1050" b="1" kern="0" dirty="0">
                <a:solidFill>
                  <a:srgbClr val="000000"/>
                </a:solidFill>
                <a:latin typeface="微软雅黑" pitchFamily="34" charset="-122"/>
                <a:ea typeface="微软雅黑" pitchFamily="34" charset="-122"/>
              </a:rPr>
              <a:t>目标</a:t>
            </a:r>
            <a:r>
              <a:rPr lang="zh-CN" altLang="en-US" sz="900" kern="0" dirty="0">
                <a:solidFill>
                  <a:srgbClr val="000000"/>
                </a:solidFill>
                <a:latin typeface="微软雅黑" pitchFamily="34" charset="-122"/>
                <a:ea typeface="微软雅黑" pitchFamily="34" charset="-122"/>
              </a:rPr>
              <a:t>：</a:t>
            </a:r>
            <a:endParaRPr lang="en-US" altLang="zh-CN" sz="900" kern="0" dirty="0">
              <a:solidFill>
                <a:srgbClr val="000000"/>
              </a:solidFill>
              <a:latin typeface="微软雅黑" pitchFamily="34" charset="-122"/>
              <a:ea typeface="微软雅黑" pitchFamily="34" charset="-122"/>
            </a:endParaRPr>
          </a:p>
          <a:p>
            <a:pPr marL="86916" indent="-86916" eaLnBrk="0" hangingPunct="0">
              <a:spcBef>
                <a:spcPct val="20000"/>
              </a:spcBef>
              <a:buClr>
                <a:srgbClr val="FF9900"/>
              </a:buClr>
              <a:buFontTx/>
              <a:buChar char="•"/>
              <a:defRPr/>
            </a:pPr>
            <a:r>
              <a:rPr lang="zh-CN" altLang="en-US" sz="1050" b="1" kern="0" dirty="0">
                <a:solidFill>
                  <a:srgbClr val="D56D23"/>
                </a:solidFill>
                <a:latin typeface="微软雅黑" pitchFamily="34" charset="-122"/>
                <a:ea typeface="微软雅黑" pitchFamily="34" charset="-122"/>
              </a:rPr>
              <a:t>分析企业的整个费率体系结构，为优化费率体系结构提供合理科学的解决方案。</a:t>
            </a:r>
            <a:endParaRPr lang="en-US" altLang="zh-CN" sz="1050" b="1" kern="0" dirty="0">
              <a:solidFill>
                <a:srgbClr val="D56D23"/>
              </a:solidFill>
              <a:latin typeface="微软雅黑" pitchFamily="34" charset="-122"/>
              <a:ea typeface="微软雅黑" pitchFamily="34" charset="-122"/>
            </a:endParaRPr>
          </a:p>
        </p:txBody>
      </p:sp>
      <p:sp>
        <p:nvSpPr>
          <p:cNvPr id="60" name="矩形 59"/>
          <p:cNvSpPr/>
          <p:nvPr/>
        </p:nvSpPr>
        <p:spPr bwMode="auto">
          <a:xfrm>
            <a:off x="4530328" y="957261"/>
            <a:ext cx="3413522" cy="3757613"/>
          </a:xfrm>
          <a:prstGeom prst="rect">
            <a:avLst/>
          </a:prstGeom>
          <a:solidFill>
            <a:sysClr val="window" lastClr="FFFFFF"/>
          </a:solidFill>
          <a:ln w="9525" cap="flat" cmpd="sng" algn="ctr">
            <a:solidFill>
              <a:srgbClr val="3C3C3B"/>
            </a:solidFill>
            <a:prstDash val="solid"/>
            <a:round/>
            <a:headEnd type="none" w="med" len="med"/>
            <a:tailEnd type="none" w="med" len="med"/>
          </a:ln>
          <a:effectLst/>
        </p:spPr>
        <p:txBody>
          <a:bodyPr/>
          <a:lstStyle/>
          <a:p>
            <a:pPr marL="214313" indent="-214313" eaLnBrk="0" hangingPunct="0">
              <a:spcBef>
                <a:spcPct val="20000"/>
              </a:spcBef>
              <a:buClr>
                <a:srgbClr val="FF9900"/>
              </a:buClr>
              <a:buFont typeface="Wingdings" pitchFamily="2" charset="2"/>
              <a:buChar char="Ø"/>
              <a:defRPr/>
            </a:pPr>
            <a:r>
              <a:rPr lang="zh-CN" altLang="en-US" sz="1050" b="1" kern="0" dirty="0">
                <a:solidFill>
                  <a:srgbClr val="000000"/>
                </a:solidFill>
                <a:latin typeface="微软雅黑" pitchFamily="34" charset="-122"/>
                <a:ea typeface="微软雅黑" pitchFamily="34" charset="-122"/>
              </a:rPr>
              <a:t>费率定价体系优化原则</a:t>
            </a:r>
            <a:endParaRPr lang="en-US" altLang="zh-CN" sz="1050" dirty="0">
              <a:latin typeface="Times New Roman" pitchFamily="18" charset="0"/>
              <a:cs typeface="Times New Roman" pitchFamily="18" charset="0"/>
            </a:endParaRPr>
          </a:p>
          <a:p>
            <a:pPr marL="270272" lvl="1" indent="-270272">
              <a:lnSpc>
                <a:spcPct val="150000"/>
              </a:lnSpc>
              <a:buClr>
                <a:srgbClr val="FF9900"/>
              </a:buClr>
              <a:buFont typeface="Wingdings" pitchFamily="2" charset="2"/>
              <a:buChar char="v"/>
              <a:defRPr/>
            </a:pPr>
            <a:r>
              <a:rPr lang="zh-CN" altLang="en-US" sz="1050" dirty="0">
                <a:latin typeface="Times New Roman" pitchFamily="18" charset="0"/>
                <a:cs typeface="Times New Roman" pitchFamily="18" charset="0"/>
              </a:rPr>
              <a:t>收入</a:t>
            </a:r>
            <a:r>
              <a:rPr lang="en-US" altLang="zh-CN" sz="1050" dirty="0">
                <a:latin typeface="Times New Roman" pitchFamily="18" charset="0"/>
                <a:cs typeface="Times New Roman" pitchFamily="18" charset="0"/>
              </a:rPr>
              <a:t>/</a:t>
            </a:r>
            <a:r>
              <a:rPr lang="zh-CN" altLang="en-US" sz="1050" dirty="0">
                <a:latin typeface="Times New Roman" pitchFamily="18" charset="0"/>
                <a:cs typeface="Times New Roman" pitchFamily="18" charset="0"/>
              </a:rPr>
              <a:t>成本配比原则</a:t>
            </a:r>
            <a:endParaRPr lang="en-US" altLang="zh-CN" sz="1050" dirty="0">
              <a:latin typeface="Times New Roman" pitchFamily="18" charset="0"/>
              <a:cs typeface="Times New Roman" pitchFamily="18" charset="0"/>
            </a:endParaRPr>
          </a:p>
          <a:p>
            <a:pPr marL="270272" lvl="1" indent="-270272">
              <a:lnSpc>
                <a:spcPct val="150000"/>
              </a:lnSpc>
              <a:buClr>
                <a:srgbClr val="FF9900"/>
              </a:buClr>
              <a:buFont typeface="Wingdings" pitchFamily="2" charset="2"/>
              <a:buChar char="v"/>
              <a:defRPr/>
            </a:pPr>
            <a:r>
              <a:rPr lang="zh-CN" altLang="en-US" sz="1050" dirty="0">
                <a:latin typeface="Times New Roman" pitchFamily="18" charset="0"/>
                <a:cs typeface="Times New Roman" pitchFamily="18" charset="0"/>
              </a:rPr>
              <a:t>体系统一化，区域差异化原则</a:t>
            </a:r>
            <a:endParaRPr lang="en-US" altLang="zh-CN" sz="1050" dirty="0">
              <a:latin typeface="Times New Roman" pitchFamily="18" charset="0"/>
              <a:cs typeface="Times New Roman" pitchFamily="18" charset="0"/>
            </a:endParaRPr>
          </a:p>
          <a:p>
            <a:pPr marL="214313" indent="-214313" eaLnBrk="0" hangingPunct="0">
              <a:spcBef>
                <a:spcPct val="20000"/>
              </a:spcBef>
              <a:buClr>
                <a:srgbClr val="FF9900"/>
              </a:buClr>
              <a:buFont typeface="Wingdings" pitchFamily="2" charset="2"/>
              <a:buChar char="Ø"/>
              <a:defRPr/>
            </a:pPr>
            <a:r>
              <a:rPr lang="zh-CN" altLang="en-US" sz="1050" b="1" kern="0" dirty="0">
                <a:solidFill>
                  <a:srgbClr val="000000"/>
                </a:solidFill>
                <a:latin typeface="微软雅黑" pitchFamily="34" charset="-122"/>
                <a:ea typeface="微软雅黑" pitchFamily="34" charset="-122"/>
              </a:rPr>
              <a:t>费率体系结构优化解决方案流程：</a:t>
            </a:r>
            <a:endParaRPr lang="en-US" altLang="zh-CN" sz="1050" b="1" kern="0" dirty="0">
              <a:solidFill>
                <a:srgbClr val="000000"/>
              </a:solidFill>
              <a:latin typeface="微软雅黑" pitchFamily="34" charset="-122"/>
              <a:ea typeface="微软雅黑" pitchFamily="34" charset="-122"/>
            </a:endParaRPr>
          </a:p>
          <a:p>
            <a:pPr marL="214313" indent="-214313" eaLnBrk="0" hangingPunct="0">
              <a:spcBef>
                <a:spcPct val="20000"/>
              </a:spcBef>
              <a:buClr>
                <a:srgbClr val="FF9900"/>
              </a:buClr>
              <a:buFont typeface="Wingdings" pitchFamily="2" charset="2"/>
              <a:buChar char="Ø"/>
              <a:defRPr/>
            </a:pPr>
            <a:endParaRPr lang="en-US" altLang="zh-CN" sz="1050" b="1" kern="0" dirty="0">
              <a:solidFill>
                <a:srgbClr val="000000"/>
              </a:solidFill>
              <a:latin typeface="微软雅黑" pitchFamily="34" charset="-122"/>
              <a:ea typeface="微软雅黑" pitchFamily="34" charset="-122"/>
            </a:endParaRPr>
          </a:p>
          <a:p>
            <a:pPr marL="257175" indent="-257175" eaLnBrk="0" hangingPunct="0">
              <a:spcBef>
                <a:spcPct val="20000"/>
              </a:spcBef>
              <a:buClr>
                <a:srgbClr val="FF9900"/>
              </a:buClr>
              <a:buFont typeface="+mj-ea"/>
              <a:buAutoNum type="circleNumDbPlain"/>
              <a:defRPr/>
            </a:pPr>
            <a:endParaRPr lang="en-US" altLang="zh-CN" sz="1050" kern="0" dirty="0">
              <a:solidFill>
                <a:srgbClr val="000000"/>
              </a:solidFill>
              <a:latin typeface="微软雅黑" pitchFamily="34" charset="-122"/>
              <a:ea typeface="微软雅黑" pitchFamily="34" charset="-122"/>
            </a:endParaRPr>
          </a:p>
          <a:p>
            <a:pPr marL="257175" indent="-257175" eaLnBrk="0" hangingPunct="0">
              <a:spcBef>
                <a:spcPct val="20000"/>
              </a:spcBef>
              <a:buClr>
                <a:srgbClr val="FF9900"/>
              </a:buClr>
              <a:buFont typeface="+mj-ea"/>
              <a:buAutoNum type="circleNumDbPlain"/>
              <a:defRPr/>
            </a:pPr>
            <a:endParaRPr lang="en-US" altLang="zh-CN" sz="1050" b="1" kern="0" dirty="0">
              <a:solidFill>
                <a:srgbClr val="000000"/>
              </a:solidFill>
              <a:latin typeface="微软雅黑" pitchFamily="34" charset="-122"/>
              <a:ea typeface="微软雅黑" pitchFamily="34" charset="-122"/>
            </a:endParaRPr>
          </a:p>
          <a:p>
            <a:pPr marL="257175" indent="-257175" eaLnBrk="0" hangingPunct="0">
              <a:spcBef>
                <a:spcPct val="20000"/>
              </a:spcBef>
              <a:buClr>
                <a:srgbClr val="FF9900"/>
              </a:buClr>
              <a:buFont typeface="+mj-ea"/>
              <a:buAutoNum type="circleNumDbPlain"/>
              <a:defRPr/>
            </a:pPr>
            <a:endParaRPr lang="en-US" altLang="zh-CN" sz="1050" kern="0" dirty="0">
              <a:solidFill>
                <a:srgbClr val="000000"/>
              </a:solidFill>
              <a:latin typeface="微软雅黑" pitchFamily="34" charset="-122"/>
              <a:ea typeface="微软雅黑" pitchFamily="34" charset="-122"/>
            </a:endParaRPr>
          </a:p>
          <a:p>
            <a:pPr marL="257175" indent="-257175" eaLnBrk="0" hangingPunct="0">
              <a:spcBef>
                <a:spcPct val="20000"/>
              </a:spcBef>
              <a:buClr>
                <a:srgbClr val="FF9900"/>
              </a:buClr>
              <a:buFont typeface="+mj-ea"/>
              <a:buAutoNum type="circleNumDbPlain"/>
              <a:defRPr/>
            </a:pPr>
            <a:endParaRPr lang="en-US" altLang="zh-CN" sz="900" kern="0" dirty="0">
              <a:solidFill>
                <a:srgbClr val="000000"/>
              </a:solidFill>
              <a:latin typeface="微软雅黑" pitchFamily="34" charset="-122"/>
              <a:ea typeface="微软雅黑" pitchFamily="34" charset="-122"/>
            </a:endParaRPr>
          </a:p>
          <a:p>
            <a:pPr marL="86916" indent="-86916" eaLnBrk="0" hangingPunct="0">
              <a:spcBef>
                <a:spcPct val="20000"/>
              </a:spcBef>
              <a:buClr>
                <a:srgbClr val="FF9900"/>
              </a:buClr>
              <a:buFontTx/>
              <a:buChar char="•"/>
              <a:defRPr/>
            </a:pPr>
            <a:endParaRPr lang="en-US" altLang="zh-CN" sz="1050" kern="0" dirty="0">
              <a:solidFill>
                <a:srgbClr val="000000"/>
              </a:solidFill>
              <a:latin typeface="PMingLiU" pitchFamily="18" charset="-120"/>
              <a:ea typeface="PMingLiU" pitchFamily="18" charset="-120"/>
            </a:endParaRPr>
          </a:p>
          <a:p>
            <a:pPr>
              <a:spcBef>
                <a:spcPct val="20000"/>
              </a:spcBef>
              <a:buClr>
                <a:srgbClr val="FF9900"/>
              </a:buClr>
              <a:defRPr/>
            </a:pPr>
            <a:endParaRPr lang="en-US" altLang="zh-CN" sz="1050" b="1" kern="0" dirty="0">
              <a:solidFill>
                <a:srgbClr val="000000"/>
              </a:solidFill>
              <a:latin typeface="微软雅黑" pitchFamily="34" charset="-122"/>
              <a:ea typeface="微软雅黑" pitchFamily="34" charset="-122"/>
            </a:endParaRPr>
          </a:p>
          <a:p>
            <a:pPr marL="214313" indent="-214313">
              <a:spcBef>
                <a:spcPct val="20000"/>
              </a:spcBef>
              <a:buClr>
                <a:srgbClr val="FF9900"/>
              </a:buClr>
              <a:buFont typeface="Wingdings" pitchFamily="2" charset="2"/>
              <a:buChar char="Ø"/>
              <a:defRPr/>
            </a:pPr>
            <a:r>
              <a:rPr lang="zh-CN" altLang="en-US" sz="1050" b="1" kern="0" dirty="0">
                <a:solidFill>
                  <a:srgbClr val="000000"/>
                </a:solidFill>
                <a:latin typeface="微软雅黑" pitchFamily="34" charset="-122"/>
                <a:ea typeface="微软雅黑" pitchFamily="34" charset="-122"/>
              </a:rPr>
              <a:t>基于</a:t>
            </a:r>
            <a:r>
              <a:rPr lang="zh-CN" altLang="en-US" sz="1050" b="1" kern="0" dirty="0">
                <a:solidFill>
                  <a:srgbClr val="000000"/>
                </a:solidFill>
                <a:latin typeface="微软雅黑" pitchFamily="34" charset="-122"/>
                <a:ea typeface="微软雅黑" pitchFamily="34" charset="-122"/>
              </a:rPr>
              <a:t>成本匹配的费率定价体系样例：</a:t>
            </a:r>
            <a:endParaRPr lang="en-US" altLang="zh-CN" sz="1050" b="1" kern="0" dirty="0">
              <a:solidFill>
                <a:srgbClr val="000000"/>
              </a:solidFill>
              <a:latin typeface="微软雅黑" pitchFamily="34" charset="-122"/>
              <a:ea typeface="微软雅黑" pitchFamily="34" charset="-122"/>
            </a:endParaRPr>
          </a:p>
          <a:p>
            <a:pPr marL="86916" indent="-86916" eaLnBrk="0" hangingPunct="0">
              <a:spcBef>
                <a:spcPct val="20000"/>
              </a:spcBef>
              <a:buClr>
                <a:srgbClr val="FF9900"/>
              </a:buClr>
              <a:buFontTx/>
              <a:buChar char="•"/>
              <a:defRPr/>
            </a:pPr>
            <a:endParaRPr lang="en-US" altLang="zh-CN" sz="1050" kern="0" dirty="0">
              <a:solidFill>
                <a:srgbClr val="000000"/>
              </a:solidFill>
              <a:latin typeface="PMingLiU" pitchFamily="18" charset="-120"/>
              <a:ea typeface="PMingLiU" pitchFamily="18" charset="-120"/>
            </a:endParaRPr>
          </a:p>
        </p:txBody>
      </p:sp>
      <p:sp>
        <p:nvSpPr>
          <p:cNvPr id="61" name="矩形 4"/>
          <p:cNvSpPr>
            <a:spLocks noChangeArrowheads="1"/>
          </p:cNvSpPr>
          <p:nvPr/>
        </p:nvSpPr>
        <p:spPr bwMode="auto">
          <a:xfrm>
            <a:off x="1301353" y="3153965"/>
            <a:ext cx="2994422" cy="1560909"/>
          </a:xfrm>
          <a:prstGeom prst="rect">
            <a:avLst/>
          </a:prstGeom>
          <a:solidFill>
            <a:sysClr val="window" lastClr="FFFFFF"/>
          </a:solidFill>
          <a:ln w="9525" algn="ctr">
            <a:solidFill>
              <a:srgbClr val="3C3C3B"/>
            </a:solidFill>
            <a:round/>
            <a:headEnd/>
            <a:tailEnd/>
          </a:ln>
        </p:spPr>
        <p:txBody>
          <a:bodyPr/>
          <a:lstStyle/>
          <a:p>
            <a:pPr eaLnBrk="0" hangingPunct="0">
              <a:spcBef>
                <a:spcPct val="20000"/>
              </a:spcBef>
              <a:buClr>
                <a:srgbClr val="FF9900"/>
              </a:buClr>
              <a:defRPr/>
            </a:pPr>
            <a:endParaRPr lang="zh-CN" altLang="en-US" sz="1050" b="1" kern="0">
              <a:solidFill>
                <a:srgbClr val="000000"/>
              </a:solidFill>
              <a:latin typeface="PMingLiU" pitchFamily="18" charset="-120"/>
              <a:ea typeface="PMingLiU" pitchFamily="18" charset="-120"/>
            </a:endParaRPr>
          </a:p>
        </p:txBody>
      </p:sp>
      <p:sp>
        <p:nvSpPr>
          <p:cNvPr id="62" name="矩形 5"/>
          <p:cNvSpPr>
            <a:spLocks noChangeArrowheads="1"/>
          </p:cNvSpPr>
          <p:nvPr/>
        </p:nvSpPr>
        <p:spPr bwMode="auto">
          <a:xfrm>
            <a:off x="1301353" y="685799"/>
            <a:ext cx="2994422" cy="271463"/>
          </a:xfrm>
          <a:prstGeom prst="rect">
            <a:avLst/>
          </a:prstGeom>
          <a:solidFill>
            <a:srgbClr val="C00000"/>
          </a:solidFill>
          <a:ln w="9525" algn="ctr">
            <a:solidFill>
              <a:srgbClr val="000000"/>
            </a:solidFill>
            <a:round/>
            <a:headEnd/>
            <a:tailEnd/>
          </a:ln>
        </p:spPr>
        <p:txBody>
          <a:bodyPr anchor="ctr"/>
          <a:lstStyle/>
          <a:p>
            <a:pPr eaLnBrk="0" hangingPunct="0">
              <a:spcBef>
                <a:spcPct val="50000"/>
              </a:spcBef>
              <a:defRPr/>
            </a:pPr>
            <a:r>
              <a:rPr lang="zh-CN" altLang="en-US" sz="1350" kern="0" dirty="0">
                <a:solidFill>
                  <a:sysClr val="window" lastClr="FFFFFF"/>
                </a:solidFill>
                <a:latin typeface="Arial" pitchFamily="34" charset="0"/>
                <a:ea typeface="华文细黑" pitchFamily="2" charset="-122"/>
              </a:rPr>
              <a:t>问题目标定位</a:t>
            </a:r>
            <a:endParaRPr lang="en-US" altLang="zh-CN" sz="1350" kern="0" dirty="0">
              <a:solidFill>
                <a:sysClr val="window" lastClr="FFFFFF"/>
              </a:solidFill>
              <a:latin typeface="Arial" pitchFamily="34" charset="0"/>
              <a:ea typeface="华文细黑" pitchFamily="2" charset="-122"/>
            </a:endParaRPr>
          </a:p>
        </p:txBody>
      </p:sp>
      <p:sp>
        <p:nvSpPr>
          <p:cNvPr id="63" name="Freeform 4"/>
          <p:cNvSpPr>
            <a:spLocks/>
          </p:cNvSpPr>
          <p:nvPr/>
        </p:nvSpPr>
        <p:spPr bwMode="auto">
          <a:xfrm>
            <a:off x="4295775" y="3284934"/>
            <a:ext cx="234554" cy="1054894"/>
          </a:xfrm>
          <a:custGeom>
            <a:avLst/>
            <a:gdLst>
              <a:gd name="T0" fmla="*/ 40 w 54"/>
              <a:gd name="T1" fmla="*/ 380 h 380"/>
              <a:gd name="T2" fmla="*/ 40 w 54"/>
              <a:gd name="T3" fmla="*/ 291 h 380"/>
              <a:gd name="T4" fmla="*/ 54 w 54"/>
              <a:gd name="T5" fmla="*/ 291 h 380"/>
              <a:gd name="T6" fmla="*/ 54 w 54"/>
              <a:gd name="T7" fmla="*/ 89 h 380"/>
              <a:gd name="T8" fmla="*/ 40 w 54"/>
              <a:gd name="T9" fmla="*/ 89 h 380"/>
              <a:gd name="T10" fmla="*/ 40 w 54"/>
              <a:gd name="T11" fmla="*/ 0 h 380"/>
              <a:gd name="T12" fmla="*/ 0 w 54"/>
              <a:gd name="T13" fmla="*/ 190 h 380"/>
              <a:gd name="T14" fmla="*/ 40 w 54"/>
              <a:gd name="T15" fmla="*/ 380 h 3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380">
                <a:moveTo>
                  <a:pt x="40" y="380"/>
                </a:moveTo>
                <a:lnTo>
                  <a:pt x="40" y="291"/>
                </a:lnTo>
                <a:lnTo>
                  <a:pt x="54" y="291"/>
                </a:lnTo>
                <a:lnTo>
                  <a:pt x="54" y="89"/>
                </a:lnTo>
                <a:lnTo>
                  <a:pt x="40" y="89"/>
                </a:lnTo>
                <a:lnTo>
                  <a:pt x="40" y="0"/>
                </a:lnTo>
                <a:lnTo>
                  <a:pt x="0" y="190"/>
                </a:lnTo>
                <a:lnTo>
                  <a:pt x="40" y="380"/>
                </a:lnTo>
                <a:close/>
              </a:path>
            </a:pathLst>
          </a:custGeom>
          <a:solidFill>
            <a:srgbClr val="FF99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defRPr/>
            </a:pPr>
            <a:endParaRPr lang="zh-CN" altLang="en-US" sz="1650" kern="0">
              <a:solidFill>
                <a:sysClr val="windowText" lastClr="000000"/>
              </a:solidFill>
              <a:ea typeface="黑体" pitchFamily="49" charset="-122"/>
            </a:endParaRPr>
          </a:p>
        </p:txBody>
      </p:sp>
      <p:sp>
        <p:nvSpPr>
          <p:cNvPr id="64" name="Freeform 46"/>
          <p:cNvSpPr>
            <a:spLocks/>
          </p:cNvSpPr>
          <p:nvPr/>
        </p:nvSpPr>
        <p:spPr bwMode="auto">
          <a:xfrm flipH="1">
            <a:off x="4295776" y="1127522"/>
            <a:ext cx="241697" cy="997744"/>
          </a:xfrm>
          <a:custGeom>
            <a:avLst/>
            <a:gdLst>
              <a:gd name="T0" fmla="*/ 40 w 54"/>
              <a:gd name="T1" fmla="*/ 380 h 380"/>
              <a:gd name="T2" fmla="*/ 40 w 54"/>
              <a:gd name="T3" fmla="*/ 291 h 380"/>
              <a:gd name="T4" fmla="*/ 54 w 54"/>
              <a:gd name="T5" fmla="*/ 291 h 380"/>
              <a:gd name="T6" fmla="*/ 54 w 54"/>
              <a:gd name="T7" fmla="*/ 89 h 380"/>
              <a:gd name="T8" fmla="*/ 40 w 54"/>
              <a:gd name="T9" fmla="*/ 89 h 380"/>
              <a:gd name="T10" fmla="*/ 40 w 54"/>
              <a:gd name="T11" fmla="*/ 0 h 380"/>
              <a:gd name="T12" fmla="*/ 0 w 54"/>
              <a:gd name="T13" fmla="*/ 190 h 380"/>
              <a:gd name="T14" fmla="*/ 40 w 54"/>
              <a:gd name="T15" fmla="*/ 380 h 3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380">
                <a:moveTo>
                  <a:pt x="40" y="380"/>
                </a:moveTo>
                <a:lnTo>
                  <a:pt x="40" y="291"/>
                </a:lnTo>
                <a:lnTo>
                  <a:pt x="54" y="291"/>
                </a:lnTo>
                <a:lnTo>
                  <a:pt x="54" y="89"/>
                </a:lnTo>
                <a:lnTo>
                  <a:pt x="40" y="89"/>
                </a:lnTo>
                <a:lnTo>
                  <a:pt x="40" y="0"/>
                </a:lnTo>
                <a:lnTo>
                  <a:pt x="0" y="190"/>
                </a:lnTo>
                <a:lnTo>
                  <a:pt x="40" y="380"/>
                </a:lnTo>
                <a:close/>
              </a:path>
            </a:pathLst>
          </a:custGeom>
          <a:solidFill>
            <a:srgbClr val="FF99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defRPr/>
            </a:pPr>
            <a:endParaRPr lang="zh-CN" altLang="en-US" sz="1650" kern="0">
              <a:solidFill>
                <a:sysClr val="windowText" lastClr="000000"/>
              </a:solidFill>
              <a:ea typeface="黑体" pitchFamily="49" charset="-122"/>
            </a:endParaRPr>
          </a:p>
        </p:txBody>
      </p:sp>
      <p:sp>
        <p:nvSpPr>
          <p:cNvPr id="65" name="矩形 64"/>
          <p:cNvSpPr/>
          <p:nvPr/>
        </p:nvSpPr>
        <p:spPr bwMode="auto">
          <a:xfrm>
            <a:off x="4530328" y="685799"/>
            <a:ext cx="3413522" cy="271463"/>
          </a:xfrm>
          <a:prstGeom prst="rect">
            <a:avLst/>
          </a:prstGeom>
          <a:solidFill>
            <a:srgbClr val="00547D"/>
          </a:solidFill>
          <a:ln w="9525" cap="flat" cmpd="sng" algn="ctr">
            <a:solidFill>
              <a:srgbClr val="000000"/>
            </a:solidFill>
            <a:prstDash val="solid"/>
            <a:round/>
            <a:headEnd type="none" w="med" len="med"/>
            <a:tailEnd type="none" w="med" len="med"/>
          </a:ln>
          <a:effectLst/>
        </p:spPr>
        <p:txBody>
          <a:bodyPr anchor="ctr"/>
          <a:lstStyle/>
          <a:p>
            <a:pPr eaLnBrk="0" fontAlgn="base" hangingPunct="0">
              <a:spcBef>
                <a:spcPct val="50000"/>
              </a:spcBef>
              <a:spcAft>
                <a:spcPct val="0"/>
              </a:spcAft>
              <a:defRPr/>
            </a:pPr>
            <a:r>
              <a:rPr lang="zh-CN" altLang="en-US" sz="1350" kern="0" dirty="0" smtClean="0">
                <a:solidFill>
                  <a:sysClr val="window" lastClr="FFFFFF"/>
                </a:solidFill>
                <a:latin typeface="Arial" pitchFamily="34" charset="0"/>
                <a:ea typeface="华文细黑" pitchFamily="2" charset="-122"/>
              </a:rPr>
              <a:t>方案</a:t>
            </a:r>
            <a:r>
              <a:rPr lang="zh-CN" altLang="en-US" sz="1350" kern="0" dirty="0">
                <a:solidFill>
                  <a:sysClr val="window" lastClr="FFFFFF"/>
                </a:solidFill>
                <a:latin typeface="Arial" pitchFamily="34" charset="0"/>
                <a:ea typeface="华文细黑" pitchFamily="2" charset="-122"/>
              </a:rPr>
              <a:t>概述</a:t>
            </a:r>
            <a:endParaRPr lang="en-US" altLang="zh-CN" sz="1350" kern="0" dirty="0">
              <a:solidFill>
                <a:sysClr val="window" lastClr="FFFFFF"/>
              </a:solidFill>
              <a:latin typeface="Arial" pitchFamily="34" charset="0"/>
              <a:ea typeface="华文细黑" pitchFamily="2" charset="-122"/>
            </a:endParaRPr>
          </a:p>
        </p:txBody>
      </p:sp>
      <p:sp>
        <p:nvSpPr>
          <p:cNvPr id="66" name="矩形 9"/>
          <p:cNvSpPr>
            <a:spLocks noChangeArrowheads="1"/>
          </p:cNvSpPr>
          <p:nvPr/>
        </p:nvSpPr>
        <p:spPr bwMode="auto">
          <a:xfrm>
            <a:off x="1301353" y="2975222"/>
            <a:ext cx="2994422" cy="271463"/>
          </a:xfrm>
          <a:prstGeom prst="rect">
            <a:avLst/>
          </a:prstGeom>
          <a:solidFill>
            <a:srgbClr val="FF6600"/>
          </a:solidFill>
          <a:ln w="9525" algn="ctr">
            <a:solidFill>
              <a:srgbClr val="000000"/>
            </a:solidFill>
            <a:round/>
            <a:headEnd/>
            <a:tailEnd/>
          </a:ln>
        </p:spPr>
        <p:txBody>
          <a:bodyPr anchor="ctr"/>
          <a:lstStyle/>
          <a:p>
            <a:pPr eaLnBrk="0" hangingPunct="0">
              <a:spcBef>
                <a:spcPct val="50000"/>
              </a:spcBef>
              <a:defRPr/>
            </a:pPr>
            <a:r>
              <a:rPr lang="zh-CN" altLang="en-US" sz="1350" kern="0" dirty="0">
                <a:solidFill>
                  <a:sysClr val="window" lastClr="FFFFFF"/>
                </a:solidFill>
                <a:latin typeface="Arial" pitchFamily="34" charset="0"/>
                <a:ea typeface="华文细黑" pitchFamily="2" charset="-122"/>
              </a:rPr>
              <a:t>收益分析</a:t>
            </a:r>
            <a:endParaRPr lang="zh-CN" altLang="en-US" sz="1350" kern="0" dirty="0">
              <a:solidFill>
                <a:sysClr val="window" lastClr="FFFFFF"/>
              </a:solidFill>
              <a:latin typeface="Arial" pitchFamily="34" charset="0"/>
              <a:ea typeface="华文细黑" pitchFamily="2" charset="-122"/>
            </a:endParaRPr>
          </a:p>
        </p:txBody>
      </p:sp>
      <p:sp>
        <p:nvSpPr>
          <p:cNvPr id="106" name="矩形 31"/>
          <p:cNvSpPr>
            <a:spLocks noChangeArrowheads="1"/>
          </p:cNvSpPr>
          <p:nvPr/>
        </p:nvSpPr>
        <p:spPr bwMode="auto">
          <a:xfrm>
            <a:off x="1314450" y="3174559"/>
            <a:ext cx="2895600" cy="2086725"/>
          </a:xfrm>
          <a:prstGeom prst="rect">
            <a:avLst/>
          </a:prstGeom>
          <a:extLst/>
        </p:spPr>
        <p:txBody>
          <a:bodyPr>
            <a:spAutoFit/>
          </a:bodyPr>
          <a:lstStyle/>
          <a:p>
            <a:pPr marL="86916" indent="-86916" eaLnBrk="0" hangingPunct="0">
              <a:lnSpc>
                <a:spcPct val="150000"/>
              </a:lnSpc>
              <a:spcBef>
                <a:spcPct val="20000"/>
              </a:spcBef>
              <a:buClr>
                <a:srgbClr val="FF9900"/>
              </a:buClr>
              <a:buFontTx/>
              <a:buChar char="•"/>
              <a:defRPr/>
            </a:pPr>
            <a:endParaRPr lang="en-US" altLang="zh-CN" sz="450" b="1" kern="0" dirty="0">
              <a:solidFill>
                <a:srgbClr val="D56D23"/>
              </a:solidFill>
              <a:latin typeface="PMingLiU" pitchFamily="18" charset="-120"/>
              <a:ea typeface="PMingLiU" pitchFamily="18" charset="-120"/>
            </a:endParaRPr>
          </a:p>
          <a:p>
            <a:pPr marL="257175" indent="-257175" eaLnBrk="0" hangingPunct="0">
              <a:spcBef>
                <a:spcPct val="20000"/>
              </a:spcBef>
              <a:buClr>
                <a:srgbClr val="FF9900"/>
              </a:buClr>
              <a:buFont typeface="+mj-ea"/>
              <a:buAutoNum type="circleNumDbPlain"/>
              <a:defRPr/>
            </a:pPr>
            <a:r>
              <a:rPr lang="zh-CN" altLang="en-US" sz="1050" b="1" kern="0" dirty="0">
                <a:solidFill>
                  <a:srgbClr val="D56D23"/>
                </a:solidFill>
                <a:latin typeface="PMingLiU" pitchFamily="18" charset="-120"/>
                <a:ea typeface="PMingLiU" pitchFamily="18" charset="-120"/>
              </a:rPr>
              <a:t>解决了企业票件级别的收入</a:t>
            </a:r>
            <a:r>
              <a:rPr lang="en-US" altLang="zh-CN" sz="1050" b="1" kern="0" dirty="0">
                <a:solidFill>
                  <a:srgbClr val="D56D23"/>
                </a:solidFill>
                <a:latin typeface="PMingLiU" pitchFamily="18" charset="-120"/>
                <a:ea typeface="PMingLiU" pitchFamily="18" charset="-120"/>
              </a:rPr>
              <a:t>/</a:t>
            </a:r>
            <a:r>
              <a:rPr lang="zh-CN" altLang="en-US" sz="1050" b="1" kern="0" dirty="0">
                <a:solidFill>
                  <a:srgbClr val="D56D23"/>
                </a:solidFill>
                <a:latin typeface="PMingLiU" pitchFamily="18" charset="-120"/>
                <a:ea typeface="PMingLiU" pitchFamily="18" charset="-120"/>
              </a:rPr>
              <a:t>成本精确匹配问题</a:t>
            </a:r>
            <a:endParaRPr lang="en-US" altLang="zh-CN" sz="1050" b="1" kern="0" dirty="0">
              <a:solidFill>
                <a:srgbClr val="D56D23"/>
              </a:solidFill>
              <a:latin typeface="PMingLiU" pitchFamily="18" charset="-120"/>
              <a:ea typeface="PMingLiU" pitchFamily="18" charset="-120"/>
            </a:endParaRPr>
          </a:p>
          <a:p>
            <a:pPr marL="257175" indent="-257175" eaLnBrk="0" hangingPunct="0">
              <a:spcBef>
                <a:spcPct val="20000"/>
              </a:spcBef>
              <a:buClr>
                <a:srgbClr val="FF9900"/>
              </a:buClr>
              <a:buFont typeface="+mj-ea"/>
              <a:buAutoNum type="circleNumDbPlain"/>
              <a:defRPr/>
            </a:pPr>
            <a:r>
              <a:rPr lang="zh-CN" altLang="en-US" sz="1050" b="1" kern="0" dirty="0">
                <a:solidFill>
                  <a:srgbClr val="D56D23"/>
                </a:solidFill>
                <a:latin typeface="PMingLiU" pitchFamily="18" charset="-120"/>
                <a:ea typeface="PMingLiU" pitchFamily="18" charset="-120"/>
              </a:rPr>
              <a:t>改变当前费率体系设置以人手工核算加经验判断的模式，摸索出一种基于实时反映业务经营现状的动态费率体系</a:t>
            </a:r>
            <a:endParaRPr lang="en-US" altLang="zh-CN" sz="1050" b="1" kern="0" dirty="0">
              <a:solidFill>
                <a:srgbClr val="D56D23"/>
              </a:solidFill>
              <a:latin typeface="PMingLiU" pitchFamily="18" charset="-120"/>
              <a:ea typeface="PMingLiU" pitchFamily="18" charset="-120"/>
            </a:endParaRPr>
          </a:p>
          <a:p>
            <a:pPr marL="257175" indent="-257175" eaLnBrk="0" hangingPunct="0">
              <a:spcBef>
                <a:spcPct val="20000"/>
              </a:spcBef>
              <a:buClr>
                <a:srgbClr val="FF9900"/>
              </a:buClr>
              <a:buFont typeface="+mj-ea"/>
              <a:buAutoNum type="circleNumDbPlain"/>
              <a:defRPr/>
            </a:pPr>
            <a:r>
              <a:rPr lang="zh-CN" altLang="en-US" sz="1050" b="1" kern="0" dirty="0">
                <a:solidFill>
                  <a:srgbClr val="D56D23"/>
                </a:solidFill>
                <a:latin typeface="PMingLiU" pitchFamily="18" charset="-120"/>
                <a:ea typeface="PMingLiU" pitchFamily="18" charset="-120"/>
              </a:rPr>
              <a:t>通过</a:t>
            </a:r>
            <a:r>
              <a:rPr lang="zh-CN" altLang="en-US" sz="1050" b="1" kern="0" dirty="0">
                <a:solidFill>
                  <a:srgbClr val="D56D23"/>
                </a:solidFill>
                <a:latin typeface="PMingLiU" pitchFamily="18" charset="-120"/>
                <a:ea typeface="PMingLiU" pitchFamily="18" charset="-120"/>
              </a:rPr>
              <a:t>费率体系的</a:t>
            </a:r>
            <a:r>
              <a:rPr lang="zh-CN" altLang="en-US" sz="1050" b="1" kern="0" dirty="0">
                <a:solidFill>
                  <a:srgbClr val="D56D23"/>
                </a:solidFill>
                <a:latin typeface="PMingLiU" pitchFamily="18" charset="-120"/>
                <a:ea typeface="PMingLiU" pitchFamily="18" charset="-120"/>
              </a:rPr>
              <a:t>统计</a:t>
            </a:r>
            <a:r>
              <a:rPr lang="zh-CN" altLang="en-US" sz="1050" b="1" kern="0" dirty="0">
                <a:solidFill>
                  <a:srgbClr val="D56D23"/>
                </a:solidFill>
                <a:latin typeface="PMingLiU" pitchFamily="18" charset="-120"/>
                <a:ea typeface="PMingLiU" pitchFamily="18" charset="-120"/>
              </a:rPr>
              <a:t>分析，能够发现某些路由规划</a:t>
            </a:r>
            <a:r>
              <a:rPr lang="zh-CN" altLang="en-US" sz="1050" b="1" kern="0" dirty="0">
                <a:solidFill>
                  <a:srgbClr val="D56D23"/>
                </a:solidFill>
                <a:latin typeface="PMingLiU" pitchFamily="18" charset="-120"/>
                <a:ea typeface="PMingLiU" pitchFamily="18" charset="-120"/>
              </a:rPr>
              <a:t>路线</a:t>
            </a:r>
            <a:r>
              <a:rPr lang="zh-CN" altLang="en-US" sz="1050" b="1" kern="0" dirty="0">
                <a:solidFill>
                  <a:srgbClr val="D56D23"/>
                </a:solidFill>
                <a:latin typeface="PMingLiU" pitchFamily="18" charset="-120"/>
                <a:ea typeface="PMingLiU" pitchFamily="18" charset="-120"/>
              </a:rPr>
              <a:t>存在平均成本过高的问题</a:t>
            </a:r>
            <a:endParaRPr lang="en-US" altLang="zh-CN" sz="1050" b="1" kern="0" dirty="0">
              <a:solidFill>
                <a:srgbClr val="D56D23"/>
              </a:solidFill>
              <a:latin typeface="PMingLiU" pitchFamily="18" charset="-120"/>
              <a:ea typeface="PMingLiU" pitchFamily="18" charset="-120"/>
            </a:endParaRPr>
          </a:p>
          <a:p>
            <a:pPr marL="257175" indent="-257175" eaLnBrk="0" hangingPunct="0">
              <a:spcBef>
                <a:spcPct val="20000"/>
              </a:spcBef>
              <a:buClr>
                <a:srgbClr val="FF9900"/>
              </a:buClr>
              <a:buFont typeface="+mj-ea"/>
              <a:buAutoNum type="circleNumDbPlain"/>
              <a:defRPr/>
            </a:pPr>
            <a:endParaRPr lang="en-US" altLang="zh-CN" sz="1050" b="1" kern="0" dirty="0">
              <a:solidFill>
                <a:srgbClr val="D56D23"/>
              </a:solidFill>
              <a:latin typeface="PMingLiU" pitchFamily="18" charset="-120"/>
              <a:ea typeface="PMingLiU" pitchFamily="18" charset="-120"/>
            </a:endParaRPr>
          </a:p>
          <a:p>
            <a:pPr marL="257175" indent="-257175" eaLnBrk="0" hangingPunct="0">
              <a:spcBef>
                <a:spcPct val="20000"/>
              </a:spcBef>
              <a:buClr>
                <a:srgbClr val="FF9900"/>
              </a:buClr>
              <a:buFont typeface="+mj-ea"/>
              <a:buAutoNum type="circleNumDbPlain"/>
              <a:defRPr/>
            </a:pPr>
            <a:endParaRPr lang="en-US" altLang="zh-CN" sz="1050" b="1" kern="0" dirty="0">
              <a:solidFill>
                <a:srgbClr val="D56D23"/>
              </a:solidFill>
              <a:latin typeface="PMingLiU" pitchFamily="18" charset="-120"/>
              <a:ea typeface="PMingLiU" pitchFamily="18" charset="-120"/>
            </a:endParaRPr>
          </a:p>
          <a:p>
            <a:pPr marL="86916" indent="-86916" eaLnBrk="0" hangingPunct="0">
              <a:lnSpc>
                <a:spcPct val="150000"/>
              </a:lnSpc>
              <a:spcBef>
                <a:spcPct val="20000"/>
              </a:spcBef>
              <a:buClr>
                <a:srgbClr val="FF9900"/>
              </a:buClr>
              <a:buFontTx/>
              <a:buChar char="•"/>
              <a:defRPr/>
            </a:pPr>
            <a:endParaRPr lang="en-US" altLang="zh-CN" sz="1050" b="1" kern="0" dirty="0">
              <a:solidFill>
                <a:srgbClr val="D56D23"/>
              </a:solidFill>
              <a:latin typeface="PMingLiU" pitchFamily="18" charset="-120"/>
              <a:ea typeface="PMingLiU" pitchFamily="18" charset="-120"/>
            </a:endParaRPr>
          </a:p>
        </p:txBody>
      </p:sp>
      <p:pic>
        <p:nvPicPr>
          <p:cNvPr id="3075"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701406" y="1915919"/>
            <a:ext cx="2678906" cy="1238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611504" y="3363500"/>
            <a:ext cx="3149677" cy="128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4763438"/>
      </p:ext>
    </p:extLst>
  </p:cSld>
  <p:clrMapOvr>
    <a:masterClrMapping/>
  </p:clrMapOvr>
  <p:timing>
    <p:tnLst>
      <p:par>
        <p:cTn id="1" dur="indefinite" restart="never" nodeType="tmRoot"/>
      </p:par>
    </p:tnLst>
  </p:timing>
</p:sld>
</file>

<file path=ppt/theme/theme1.xml><?xml version="1.0" encoding="utf-8"?>
<a:theme xmlns:a="http://schemas.openxmlformats.org/drawingml/2006/main" name="第一PPT模板网-WWW.1PPT.COM">
  <a:themeElements>
    <a:clrScheme name="像素">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3136</TotalTime>
  <Words>1339</Words>
  <Application>Microsoft Macintosh PowerPoint</Application>
  <PresentationFormat>全屏显示(16:9)</PresentationFormat>
  <Paragraphs>238</Paragraphs>
  <Slides>14</Slides>
  <Notes>3</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14</vt:i4>
      </vt:variant>
    </vt:vector>
  </HeadingPairs>
  <TitlesOfParts>
    <vt:vector size="32" baseType="lpstr">
      <vt:lpstr>Calibri</vt:lpstr>
      <vt:lpstr>Century Gothic</vt:lpstr>
      <vt:lpstr>Gotham Bold</vt:lpstr>
      <vt:lpstr>Gotham Book</vt:lpstr>
      <vt:lpstr>ＭＳ Ｐゴシック</vt:lpstr>
      <vt:lpstr>PMingLiU</vt:lpstr>
      <vt:lpstr>STSong</vt:lpstr>
      <vt:lpstr>Times New Roman</vt:lpstr>
      <vt:lpstr>Verdana</vt:lpstr>
      <vt:lpstr>Wingdings</vt:lpstr>
      <vt:lpstr>ヒラギノ角ゴ Pro W3</vt:lpstr>
      <vt:lpstr>等线</vt:lpstr>
      <vt:lpstr>黑体</vt:lpstr>
      <vt:lpstr>华文细黑</vt:lpstr>
      <vt:lpstr>宋体</vt:lpstr>
      <vt:lpstr>微软雅黑</vt:lpstr>
      <vt:lpstr>Arial</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费率定价体系优化</vt:lpstr>
      <vt:lpstr>财务及量本利分析</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xin li</dc:creator>
  <cp:lastModifiedBy>Microsoft Office 用户</cp:lastModifiedBy>
  <cp:revision>527</cp:revision>
  <cp:lastPrinted>2016-10-14T08:07:34Z</cp:lastPrinted>
  <dcterms:created xsi:type="dcterms:W3CDTF">2015-04-26T00:57:12Z</dcterms:created>
  <dcterms:modified xsi:type="dcterms:W3CDTF">2017-02-26T10:16:45Z</dcterms:modified>
</cp:coreProperties>
</file>