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handoutMasterIdLst>
    <p:handoutMasterId r:id="rId27"/>
  </p:handoutMasterIdLst>
  <p:sldIdLst>
    <p:sldId id="278" r:id="rId2"/>
    <p:sldId id="296" r:id="rId3"/>
    <p:sldId id="320" r:id="rId4"/>
    <p:sldId id="347" r:id="rId5"/>
    <p:sldId id="367" r:id="rId6"/>
    <p:sldId id="366" r:id="rId7"/>
    <p:sldId id="365" r:id="rId8"/>
    <p:sldId id="368" r:id="rId9"/>
    <p:sldId id="361" r:id="rId10"/>
    <p:sldId id="362" r:id="rId11"/>
    <p:sldId id="349" r:id="rId12"/>
    <p:sldId id="357" r:id="rId13"/>
    <p:sldId id="355" r:id="rId14"/>
    <p:sldId id="358" r:id="rId15"/>
    <p:sldId id="369" r:id="rId16"/>
    <p:sldId id="372" r:id="rId17"/>
    <p:sldId id="359" r:id="rId18"/>
    <p:sldId id="370" r:id="rId19"/>
    <p:sldId id="363" r:id="rId20"/>
    <p:sldId id="371" r:id="rId21"/>
    <p:sldId id="364" r:id="rId22"/>
    <p:sldId id="350" r:id="rId23"/>
    <p:sldId id="373" r:id="rId24"/>
    <p:sldId id="339" r:id="rId25"/>
  </p:sldIdLst>
  <p:sldSz cx="9144000" cy="5143500" type="screen16x9"/>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C74B4"/>
    <a:srgbClr val="1E2327"/>
    <a:srgbClr val="0000FF"/>
    <a:srgbClr val="DD1C3E"/>
    <a:srgbClr val="707B87"/>
    <a:srgbClr val="5B6974"/>
    <a:srgbClr val="424A5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04" autoAdjust="0"/>
    <p:restoredTop sz="86131" autoAdjust="0"/>
  </p:normalViewPr>
  <p:slideViewPr>
    <p:cSldViewPr snapToGrid="0" snapToObjects="1">
      <p:cViewPr>
        <p:scale>
          <a:sx n="130" d="100"/>
          <a:sy n="130" d="100"/>
        </p:scale>
        <p:origin x="472" y="-176"/>
      </p:cViewPr>
      <p:guideLst>
        <p:guide orient="horz" pos="162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50" d="100"/>
        <a:sy n="150" d="100"/>
      </p:scale>
      <p:origin x="0" y="-756"/>
    </p:cViewPr>
  </p:sorterViewPr>
  <p:notesViewPr>
    <p:cSldViewPr snapToGrid="0" snapToObjects="1">
      <p:cViewPr varScale="1">
        <p:scale>
          <a:sx n="67" d="100"/>
          <a:sy n="67" d="100"/>
        </p:scale>
        <p:origin x="2613" y="51"/>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_rels/data5.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1" Type="http://schemas.openxmlformats.org/officeDocument/2006/relationships/image" Target="../media/image16.png"/><Relationship Id="rId2" Type="http://schemas.openxmlformats.org/officeDocument/2006/relationships/image" Target="../media/image17.jpeg"/></Relationships>
</file>

<file path=ppt/diagrams/_rels/drawing5.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1" Type="http://schemas.openxmlformats.org/officeDocument/2006/relationships/image" Target="../media/image16.png"/><Relationship Id="rId2" Type="http://schemas.openxmlformats.org/officeDocument/2006/relationships/image" Target="../media/image17.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A18D2D-FD6A-4E55-80EF-DB356F02176F}" type="doc">
      <dgm:prSet loTypeId="urn:microsoft.com/office/officeart/2005/8/layout/arrow2" loCatId="process" qsTypeId="urn:microsoft.com/office/officeart/2005/8/quickstyle/simple1" qsCatId="simple" csTypeId="urn:microsoft.com/office/officeart/2005/8/colors/accent1_2" csCatId="accent1" phldr="1"/>
      <dgm:spPr/>
      <dgm:t>
        <a:bodyPr/>
        <a:lstStyle/>
        <a:p>
          <a:endParaRPr lang="zh-CN" altLang="en-US"/>
        </a:p>
      </dgm:t>
    </dgm:pt>
    <dgm:pt modelId="{B5A574A4-4DE6-40B8-9AC1-93FAAFB27997}">
      <dgm:prSet phldrT="[文本]" custT="1"/>
      <dgm:spPr/>
      <dgm:t>
        <a:bodyPr/>
        <a:lstStyle/>
        <a:p>
          <a:endParaRPr lang="zh-CN" altLang="en-US" sz="2400" dirty="0">
            <a:latin typeface="微软雅黑" pitchFamily="34" charset="-122"/>
            <a:ea typeface="微软雅黑" pitchFamily="34" charset="-122"/>
          </a:endParaRPr>
        </a:p>
      </dgm:t>
    </dgm:pt>
    <dgm:pt modelId="{037BC2F0-7BF3-4C9B-96B5-C6E73518EBF5}" type="parTrans" cxnId="{3F3706D4-E7C1-443D-957E-A407324F95D4}">
      <dgm:prSet/>
      <dgm:spPr/>
      <dgm:t>
        <a:bodyPr/>
        <a:lstStyle/>
        <a:p>
          <a:endParaRPr lang="zh-CN" altLang="en-US" sz="1800">
            <a:latin typeface="微软雅黑" pitchFamily="34" charset="-122"/>
            <a:ea typeface="微软雅黑" pitchFamily="34" charset="-122"/>
          </a:endParaRPr>
        </a:p>
      </dgm:t>
    </dgm:pt>
    <dgm:pt modelId="{2702E9B4-3F42-47B9-8C59-394B56D06422}" type="sibTrans" cxnId="{3F3706D4-E7C1-443D-957E-A407324F95D4}">
      <dgm:prSet/>
      <dgm:spPr/>
      <dgm:t>
        <a:bodyPr/>
        <a:lstStyle/>
        <a:p>
          <a:endParaRPr lang="zh-CN" altLang="en-US" sz="1800">
            <a:latin typeface="微软雅黑" pitchFamily="34" charset="-122"/>
            <a:ea typeface="微软雅黑" pitchFamily="34" charset="-122"/>
          </a:endParaRPr>
        </a:p>
      </dgm:t>
    </dgm:pt>
    <dgm:pt modelId="{F73156D4-7C5D-4597-9F69-E5959A4626E1}">
      <dgm:prSet phldrT="[文本]" custT="1"/>
      <dgm:spPr/>
      <dgm:t>
        <a:bodyPr/>
        <a:lstStyle/>
        <a:p>
          <a:endParaRPr lang="zh-CN" altLang="en-US" sz="2400" dirty="0">
            <a:latin typeface="微软雅黑" pitchFamily="34" charset="-122"/>
            <a:ea typeface="微软雅黑" pitchFamily="34" charset="-122"/>
          </a:endParaRPr>
        </a:p>
      </dgm:t>
    </dgm:pt>
    <dgm:pt modelId="{315C4E0D-7065-42CC-8F5C-7612026D469C}" type="sibTrans" cxnId="{4AD2DDB4-CAA8-43EA-AFAD-BFB00B4EEA3D}">
      <dgm:prSet/>
      <dgm:spPr/>
      <dgm:t>
        <a:bodyPr/>
        <a:lstStyle/>
        <a:p>
          <a:endParaRPr lang="zh-CN" altLang="en-US" sz="1800">
            <a:latin typeface="微软雅黑" pitchFamily="34" charset="-122"/>
            <a:ea typeface="微软雅黑" pitchFamily="34" charset="-122"/>
          </a:endParaRPr>
        </a:p>
      </dgm:t>
    </dgm:pt>
    <dgm:pt modelId="{D29F6DE7-D9AA-4034-A483-063E58EDF9F2}" type="parTrans" cxnId="{4AD2DDB4-CAA8-43EA-AFAD-BFB00B4EEA3D}">
      <dgm:prSet/>
      <dgm:spPr/>
      <dgm:t>
        <a:bodyPr/>
        <a:lstStyle/>
        <a:p>
          <a:endParaRPr lang="zh-CN" altLang="en-US" sz="1800">
            <a:latin typeface="微软雅黑" pitchFamily="34" charset="-122"/>
            <a:ea typeface="微软雅黑" pitchFamily="34" charset="-122"/>
          </a:endParaRPr>
        </a:p>
      </dgm:t>
    </dgm:pt>
    <dgm:pt modelId="{22BC9140-4BE6-4C8A-BF63-9598B47F45F5}">
      <dgm:prSet phldrT="[文本]" custT="1"/>
      <dgm:spPr/>
      <dgm:t>
        <a:bodyPr/>
        <a:lstStyle/>
        <a:p>
          <a:endParaRPr lang="zh-CN" altLang="en-US" sz="1400" dirty="0">
            <a:latin typeface="微软雅黑" pitchFamily="34" charset="-122"/>
            <a:ea typeface="微软雅黑" pitchFamily="34" charset="-122"/>
          </a:endParaRPr>
        </a:p>
      </dgm:t>
    </dgm:pt>
    <dgm:pt modelId="{4567AEAF-CF84-40A1-96D5-50ABB72E1780}" type="sibTrans" cxnId="{B515289C-64DE-4BE7-A9B9-10F8285EFE7A}">
      <dgm:prSet/>
      <dgm:spPr/>
      <dgm:t>
        <a:bodyPr/>
        <a:lstStyle/>
        <a:p>
          <a:endParaRPr lang="zh-CN" altLang="en-US"/>
        </a:p>
      </dgm:t>
    </dgm:pt>
    <dgm:pt modelId="{8092B201-1AAA-40F2-AE08-B706E0211518}" type="parTrans" cxnId="{B515289C-64DE-4BE7-A9B9-10F8285EFE7A}">
      <dgm:prSet/>
      <dgm:spPr/>
      <dgm:t>
        <a:bodyPr/>
        <a:lstStyle/>
        <a:p>
          <a:endParaRPr lang="zh-CN" altLang="en-US"/>
        </a:p>
      </dgm:t>
    </dgm:pt>
    <dgm:pt modelId="{138DAA6F-144E-4CB8-A74F-E9141E4E686A}" type="pres">
      <dgm:prSet presAssocID="{88A18D2D-FD6A-4E55-80EF-DB356F02176F}" presName="arrowDiagram" presStyleCnt="0">
        <dgm:presLayoutVars>
          <dgm:chMax val="5"/>
          <dgm:dir/>
          <dgm:resizeHandles val="exact"/>
        </dgm:presLayoutVars>
      </dgm:prSet>
      <dgm:spPr/>
      <dgm:t>
        <a:bodyPr/>
        <a:lstStyle/>
        <a:p>
          <a:endParaRPr lang="zh-CN" altLang="en-US"/>
        </a:p>
      </dgm:t>
    </dgm:pt>
    <dgm:pt modelId="{7945205E-8C58-4657-A3B1-5DB1E5E9A033}" type="pres">
      <dgm:prSet presAssocID="{88A18D2D-FD6A-4E55-80EF-DB356F02176F}" presName="arrow" presStyleLbl="bgShp" presStyleIdx="0" presStyleCnt="1" custScaleX="119643"/>
      <dgm:spPr/>
    </dgm:pt>
    <dgm:pt modelId="{BD1951DD-EEF2-43B4-AFB9-0A1BE528C38C}" type="pres">
      <dgm:prSet presAssocID="{88A18D2D-FD6A-4E55-80EF-DB356F02176F}" presName="arrowDiagram3" presStyleCnt="0"/>
      <dgm:spPr/>
    </dgm:pt>
    <dgm:pt modelId="{F8DE4894-B344-4EA7-94EB-70171A92C97B}" type="pres">
      <dgm:prSet presAssocID="{22BC9140-4BE6-4C8A-BF63-9598B47F45F5}" presName="bullet3a" presStyleLbl="node1" presStyleIdx="0" presStyleCnt="3" custScaleX="161051" custScaleY="161051" custLinFactY="-100000" custLinFactNeighborX="75716" custLinFactNeighborY="-117284"/>
      <dgm:spPr/>
    </dgm:pt>
    <dgm:pt modelId="{1B3B5FE3-2738-44A8-8798-F9DC537DBB0E}" type="pres">
      <dgm:prSet presAssocID="{22BC9140-4BE6-4C8A-BF63-9598B47F45F5}" presName="textBox3a" presStyleLbl="revTx" presStyleIdx="0" presStyleCnt="3" custScaleX="150670" custLinFactNeighborX="-96470" custLinFactNeighborY="-29396">
        <dgm:presLayoutVars>
          <dgm:bulletEnabled val="1"/>
        </dgm:presLayoutVars>
      </dgm:prSet>
      <dgm:spPr/>
      <dgm:t>
        <a:bodyPr/>
        <a:lstStyle/>
        <a:p>
          <a:endParaRPr lang="zh-CN" altLang="en-US"/>
        </a:p>
      </dgm:t>
    </dgm:pt>
    <dgm:pt modelId="{A09C2BA7-D094-462C-99BB-AE9EDD3E42BA}" type="pres">
      <dgm:prSet presAssocID="{F73156D4-7C5D-4597-9F69-E5959A4626E1}" presName="bullet3b" presStyleLbl="node1" presStyleIdx="1" presStyleCnt="3" custScaleX="121000" custScaleY="121000" custLinFactX="100000" custLinFactNeighborX="133563" custLinFactNeighborY="-61122"/>
      <dgm:spPr/>
    </dgm:pt>
    <dgm:pt modelId="{82564588-EA8B-4326-89C5-4D03E486BD8C}" type="pres">
      <dgm:prSet presAssocID="{F73156D4-7C5D-4597-9F69-E5959A4626E1}" presName="textBox3b" presStyleLbl="revTx" presStyleIdx="1" presStyleCnt="3" custScaleX="183716" custLinFactNeighborX="-6128" custLinFactNeighborY="-10994">
        <dgm:presLayoutVars>
          <dgm:bulletEnabled val="1"/>
        </dgm:presLayoutVars>
      </dgm:prSet>
      <dgm:spPr/>
      <dgm:t>
        <a:bodyPr/>
        <a:lstStyle/>
        <a:p>
          <a:endParaRPr lang="zh-CN" altLang="en-US"/>
        </a:p>
      </dgm:t>
    </dgm:pt>
    <dgm:pt modelId="{919027B3-A1C4-4C21-8E29-B08CAF4197E2}" type="pres">
      <dgm:prSet presAssocID="{B5A574A4-4DE6-40B8-9AC1-93FAAFB27997}" presName="bullet3c" presStyleLbl="node1" presStyleIdx="2" presStyleCnt="3" custLinFactX="137340" custLinFactNeighborX="200000" custLinFactNeighborY="-40751"/>
      <dgm:spPr/>
    </dgm:pt>
    <dgm:pt modelId="{5F0EB34D-8842-4E9A-9225-A454AA516967}" type="pres">
      <dgm:prSet presAssocID="{B5A574A4-4DE6-40B8-9AC1-93FAAFB27997}" presName="textBox3c" presStyleLbl="revTx" presStyleIdx="2" presStyleCnt="3" custScaleX="181292" custLinFactNeighborX="54273" custLinFactNeighborY="-10015">
        <dgm:presLayoutVars>
          <dgm:bulletEnabled val="1"/>
        </dgm:presLayoutVars>
      </dgm:prSet>
      <dgm:spPr/>
      <dgm:t>
        <a:bodyPr/>
        <a:lstStyle/>
        <a:p>
          <a:endParaRPr lang="zh-CN" altLang="en-US"/>
        </a:p>
      </dgm:t>
    </dgm:pt>
  </dgm:ptLst>
  <dgm:cxnLst>
    <dgm:cxn modelId="{3F3706D4-E7C1-443D-957E-A407324F95D4}" srcId="{88A18D2D-FD6A-4E55-80EF-DB356F02176F}" destId="{B5A574A4-4DE6-40B8-9AC1-93FAAFB27997}" srcOrd="2" destOrd="0" parTransId="{037BC2F0-7BF3-4C9B-96B5-C6E73518EBF5}" sibTransId="{2702E9B4-3F42-47B9-8C59-394B56D06422}"/>
    <dgm:cxn modelId="{4AD2DDB4-CAA8-43EA-AFAD-BFB00B4EEA3D}" srcId="{88A18D2D-FD6A-4E55-80EF-DB356F02176F}" destId="{F73156D4-7C5D-4597-9F69-E5959A4626E1}" srcOrd="1" destOrd="0" parTransId="{D29F6DE7-D9AA-4034-A483-063E58EDF9F2}" sibTransId="{315C4E0D-7065-42CC-8F5C-7612026D469C}"/>
    <dgm:cxn modelId="{B515289C-64DE-4BE7-A9B9-10F8285EFE7A}" srcId="{88A18D2D-FD6A-4E55-80EF-DB356F02176F}" destId="{22BC9140-4BE6-4C8A-BF63-9598B47F45F5}" srcOrd="0" destOrd="0" parTransId="{8092B201-1AAA-40F2-AE08-B706E0211518}" sibTransId="{4567AEAF-CF84-40A1-96D5-50ABB72E1780}"/>
    <dgm:cxn modelId="{B2A81378-BA6E-4883-9724-69FB03C30C4E}" type="presOf" srcId="{22BC9140-4BE6-4C8A-BF63-9598B47F45F5}" destId="{1B3B5FE3-2738-44A8-8798-F9DC537DBB0E}" srcOrd="0" destOrd="0" presId="urn:microsoft.com/office/officeart/2005/8/layout/arrow2"/>
    <dgm:cxn modelId="{F8D80061-5724-4DCA-8CDE-F623A777C3F6}" type="presOf" srcId="{B5A574A4-4DE6-40B8-9AC1-93FAAFB27997}" destId="{5F0EB34D-8842-4E9A-9225-A454AA516967}" srcOrd="0" destOrd="0" presId="urn:microsoft.com/office/officeart/2005/8/layout/arrow2"/>
    <dgm:cxn modelId="{101DD76B-C2DA-4AAF-8877-9DF41D05E275}" type="presOf" srcId="{88A18D2D-FD6A-4E55-80EF-DB356F02176F}" destId="{138DAA6F-144E-4CB8-A74F-E9141E4E686A}" srcOrd="0" destOrd="0" presId="urn:microsoft.com/office/officeart/2005/8/layout/arrow2"/>
    <dgm:cxn modelId="{15DA5694-EAA4-4C49-B8AD-897F571A5499}" type="presOf" srcId="{F73156D4-7C5D-4597-9F69-E5959A4626E1}" destId="{82564588-EA8B-4326-89C5-4D03E486BD8C}" srcOrd="0" destOrd="0" presId="urn:microsoft.com/office/officeart/2005/8/layout/arrow2"/>
    <dgm:cxn modelId="{32CC6B17-CC57-4677-8EEF-1066F238CB5C}" type="presParOf" srcId="{138DAA6F-144E-4CB8-A74F-E9141E4E686A}" destId="{7945205E-8C58-4657-A3B1-5DB1E5E9A033}" srcOrd="0" destOrd="0" presId="urn:microsoft.com/office/officeart/2005/8/layout/arrow2"/>
    <dgm:cxn modelId="{F00D3584-95D4-4358-AA8A-2EC3E55B4958}" type="presParOf" srcId="{138DAA6F-144E-4CB8-A74F-E9141E4E686A}" destId="{BD1951DD-EEF2-43B4-AFB9-0A1BE528C38C}" srcOrd="1" destOrd="0" presId="urn:microsoft.com/office/officeart/2005/8/layout/arrow2"/>
    <dgm:cxn modelId="{AD486CC0-D653-4F3C-905F-553B65FB3A79}" type="presParOf" srcId="{BD1951DD-EEF2-43B4-AFB9-0A1BE528C38C}" destId="{F8DE4894-B344-4EA7-94EB-70171A92C97B}" srcOrd="0" destOrd="0" presId="urn:microsoft.com/office/officeart/2005/8/layout/arrow2"/>
    <dgm:cxn modelId="{446D6F0D-A1F3-473E-87DD-28D5C9A503AF}" type="presParOf" srcId="{BD1951DD-EEF2-43B4-AFB9-0A1BE528C38C}" destId="{1B3B5FE3-2738-44A8-8798-F9DC537DBB0E}" srcOrd="1" destOrd="0" presId="urn:microsoft.com/office/officeart/2005/8/layout/arrow2"/>
    <dgm:cxn modelId="{A4503096-F3AF-460A-B2FC-DE233A99FC9F}" type="presParOf" srcId="{BD1951DD-EEF2-43B4-AFB9-0A1BE528C38C}" destId="{A09C2BA7-D094-462C-99BB-AE9EDD3E42BA}" srcOrd="2" destOrd="0" presId="urn:microsoft.com/office/officeart/2005/8/layout/arrow2"/>
    <dgm:cxn modelId="{37016D65-0135-4A5C-9877-DE7F1C42AEA0}" type="presParOf" srcId="{BD1951DD-EEF2-43B4-AFB9-0A1BE528C38C}" destId="{82564588-EA8B-4326-89C5-4D03E486BD8C}" srcOrd="3" destOrd="0" presId="urn:microsoft.com/office/officeart/2005/8/layout/arrow2"/>
    <dgm:cxn modelId="{2E627881-C6C2-4541-81E5-038684E65BBC}" type="presParOf" srcId="{BD1951DD-EEF2-43B4-AFB9-0A1BE528C38C}" destId="{919027B3-A1C4-4C21-8E29-B08CAF4197E2}" srcOrd="4" destOrd="0" presId="urn:microsoft.com/office/officeart/2005/8/layout/arrow2"/>
    <dgm:cxn modelId="{D5EF4C5D-4D96-49C6-9AAB-076CEE386E9E}" type="presParOf" srcId="{BD1951DD-EEF2-43B4-AFB9-0A1BE528C38C}" destId="{5F0EB34D-8842-4E9A-9225-A454AA516967}" srcOrd="5"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5A30C8-0C53-4F62-82BE-303F3BCE923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70BF1753-E429-49C5-BFA4-CD0179B80D68}">
      <dgm:prSet phldrT="[文本]"/>
      <dgm:spPr/>
      <dgm:t>
        <a:bodyPr/>
        <a:lstStyle/>
        <a:p>
          <a:r>
            <a:rPr lang="zh-CN" altLang="en-US" dirty="0" smtClean="0"/>
            <a:t>提升数据质量</a:t>
          </a:r>
          <a:endParaRPr lang="zh-CN" altLang="en-US" dirty="0"/>
        </a:p>
      </dgm:t>
    </dgm:pt>
    <dgm:pt modelId="{EAB04965-8B68-40C7-86E3-7357C06147A4}" type="parTrans" cxnId="{E4C9DFB2-24DA-46F9-B623-D8653EDAE5C2}">
      <dgm:prSet/>
      <dgm:spPr/>
      <dgm:t>
        <a:bodyPr/>
        <a:lstStyle/>
        <a:p>
          <a:endParaRPr lang="zh-CN" altLang="en-US"/>
        </a:p>
      </dgm:t>
    </dgm:pt>
    <dgm:pt modelId="{F91FEBEA-B6DC-43B6-A333-81F954CFE3E9}" type="sibTrans" cxnId="{E4C9DFB2-24DA-46F9-B623-D8653EDAE5C2}">
      <dgm:prSet/>
      <dgm:spPr/>
      <dgm:t>
        <a:bodyPr/>
        <a:lstStyle/>
        <a:p>
          <a:endParaRPr lang="zh-CN" altLang="en-US"/>
        </a:p>
      </dgm:t>
    </dgm:pt>
    <dgm:pt modelId="{90447F74-B549-4470-8FB3-F66C55C1AD41}">
      <dgm:prSet phldrT="[文本]"/>
      <dgm:spPr/>
      <dgm:t>
        <a:bodyPr/>
        <a:lstStyle/>
        <a:p>
          <a:r>
            <a:rPr lang="zh-CN" altLang="en-US" dirty="0" smtClean="0"/>
            <a:t>统一管控全公司主数据</a:t>
          </a:r>
          <a:endParaRPr lang="zh-CN" altLang="en-US" dirty="0"/>
        </a:p>
      </dgm:t>
    </dgm:pt>
    <dgm:pt modelId="{2FAD976D-C994-4BAC-8600-41D30288540F}" type="parTrans" cxnId="{D4987AEB-E989-41D4-965A-ABD835D6A79E}">
      <dgm:prSet/>
      <dgm:spPr/>
      <dgm:t>
        <a:bodyPr/>
        <a:lstStyle/>
        <a:p>
          <a:endParaRPr lang="zh-CN" altLang="en-US"/>
        </a:p>
      </dgm:t>
    </dgm:pt>
    <dgm:pt modelId="{0BC0BC96-2E34-4517-97B3-B44D9D571F75}" type="sibTrans" cxnId="{D4987AEB-E989-41D4-965A-ABD835D6A79E}">
      <dgm:prSet/>
      <dgm:spPr/>
      <dgm:t>
        <a:bodyPr/>
        <a:lstStyle/>
        <a:p>
          <a:endParaRPr lang="zh-CN" altLang="en-US"/>
        </a:p>
      </dgm:t>
    </dgm:pt>
    <dgm:pt modelId="{89AE14AF-CE2E-4BDB-9D01-DF43ED73110F}">
      <dgm:prSet phldrT="[文本]"/>
      <dgm:spPr/>
      <dgm:t>
        <a:bodyPr/>
        <a:lstStyle/>
        <a:p>
          <a:r>
            <a:rPr lang="zh-CN" altLang="en-US" dirty="0" smtClean="0"/>
            <a:t>全面数据整合</a:t>
          </a:r>
          <a:endParaRPr lang="zh-CN" altLang="en-US" dirty="0"/>
        </a:p>
      </dgm:t>
    </dgm:pt>
    <dgm:pt modelId="{42BA6C39-1558-4C7A-BB11-01261FD82253}" type="parTrans" cxnId="{BDFCADCE-203E-4B94-8171-9610195287FC}">
      <dgm:prSet/>
      <dgm:spPr/>
      <dgm:t>
        <a:bodyPr/>
        <a:lstStyle/>
        <a:p>
          <a:endParaRPr lang="zh-CN" altLang="en-US"/>
        </a:p>
      </dgm:t>
    </dgm:pt>
    <dgm:pt modelId="{7FD36A6C-CF00-4B7E-93D8-1BAD6CE39125}" type="sibTrans" cxnId="{BDFCADCE-203E-4B94-8171-9610195287FC}">
      <dgm:prSet/>
      <dgm:spPr/>
      <dgm:t>
        <a:bodyPr/>
        <a:lstStyle/>
        <a:p>
          <a:endParaRPr lang="zh-CN" altLang="en-US"/>
        </a:p>
      </dgm:t>
    </dgm:pt>
    <dgm:pt modelId="{8AA94CAF-2716-4608-ACF4-59CAF18ECC5E}">
      <dgm:prSet phldrT="[文本]"/>
      <dgm:spPr/>
      <dgm:t>
        <a:bodyPr/>
        <a:lstStyle/>
        <a:p>
          <a:r>
            <a:rPr lang="zh-CN" altLang="en-US" dirty="0" smtClean="0"/>
            <a:t>以核心仓储业务为出发，整合全公司内部数据</a:t>
          </a:r>
          <a:endParaRPr lang="zh-CN" altLang="en-US" dirty="0"/>
        </a:p>
      </dgm:t>
    </dgm:pt>
    <dgm:pt modelId="{FC15E3AD-75CA-4C80-A73F-BFD958D6F8B2}" type="parTrans" cxnId="{2FA2B7BB-5249-4B3F-BEA6-5B30C38E857F}">
      <dgm:prSet/>
      <dgm:spPr/>
      <dgm:t>
        <a:bodyPr/>
        <a:lstStyle/>
        <a:p>
          <a:endParaRPr lang="zh-CN" altLang="en-US"/>
        </a:p>
      </dgm:t>
    </dgm:pt>
    <dgm:pt modelId="{201061DF-C687-4FED-99F7-BE7FBF1DAABC}" type="sibTrans" cxnId="{2FA2B7BB-5249-4B3F-BEA6-5B30C38E857F}">
      <dgm:prSet/>
      <dgm:spPr/>
      <dgm:t>
        <a:bodyPr/>
        <a:lstStyle/>
        <a:p>
          <a:endParaRPr lang="zh-CN" altLang="en-US"/>
        </a:p>
      </dgm:t>
    </dgm:pt>
    <dgm:pt modelId="{AD6DF5BE-56B6-432B-A33E-1C85ADBA09E1}">
      <dgm:prSet phldrT="[文本]"/>
      <dgm:spPr/>
      <dgm:t>
        <a:bodyPr/>
        <a:lstStyle/>
        <a:p>
          <a:r>
            <a:rPr lang="zh-CN" altLang="en-US" dirty="0" smtClean="0"/>
            <a:t>整合更多企业外部数据</a:t>
          </a:r>
          <a:endParaRPr lang="zh-CN" altLang="en-US" dirty="0"/>
        </a:p>
      </dgm:t>
    </dgm:pt>
    <dgm:pt modelId="{18A829FC-6236-456E-B774-D80C5C760243}" type="parTrans" cxnId="{FECAEABF-ABB9-4D13-9073-0716232D70F7}">
      <dgm:prSet/>
      <dgm:spPr/>
      <dgm:t>
        <a:bodyPr/>
        <a:lstStyle/>
        <a:p>
          <a:endParaRPr lang="zh-CN" altLang="en-US"/>
        </a:p>
      </dgm:t>
    </dgm:pt>
    <dgm:pt modelId="{144B7586-147D-4FD4-999E-277E602B1623}" type="sibTrans" cxnId="{FECAEABF-ABB9-4D13-9073-0716232D70F7}">
      <dgm:prSet/>
      <dgm:spPr/>
      <dgm:t>
        <a:bodyPr/>
        <a:lstStyle/>
        <a:p>
          <a:endParaRPr lang="zh-CN" altLang="en-US"/>
        </a:p>
      </dgm:t>
    </dgm:pt>
    <dgm:pt modelId="{A2ED0C36-F13E-44B6-AE2A-596DB29C7F51}">
      <dgm:prSet phldrT="[文本]"/>
      <dgm:spPr/>
      <dgm:t>
        <a:bodyPr/>
        <a:lstStyle/>
        <a:p>
          <a:r>
            <a:rPr lang="zh-CN" altLang="en-US" dirty="0" smtClean="0"/>
            <a:t>支撑业务发展</a:t>
          </a:r>
          <a:endParaRPr lang="zh-CN" altLang="en-US" dirty="0"/>
        </a:p>
      </dgm:t>
    </dgm:pt>
    <dgm:pt modelId="{51CAF378-FF38-4FDA-BBC1-E92A9D070CA8}" type="parTrans" cxnId="{82492906-A9E9-4650-B372-12AFC5C3BEF8}">
      <dgm:prSet/>
      <dgm:spPr/>
      <dgm:t>
        <a:bodyPr/>
        <a:lstStyle/>
        <a:p>
          <a:endParaRPr lang="zh-CN" altLang="en-US"/>
        </a:p>
      </dgm:t>
    </dgm:pt>
    <dgm:pt modelId="{A52FDCE0-A166-41B9-9344-14368A8AF6E0}" type="sibTrans" cxnId="{82492906-A9E9-4650-B372-12AFC5C3BEF8}">
      <dgm:prSet/>
      <dgm:spPr/>
      <dgm:t>
        <a:bodyPr/>
        <a:lstStyle/>
        <a:p>
          <a:endParaRPr lang="zh-CN" altLang="en-US"/>
        </a:p>
      </dgm:t>
    </dgm:pt>
    <dgm:pt modelId="{B7A46789-0679-4F5B-8D98-A728A7A14543}">
      <dgm:prSet phldrT="[文本]"/>
      <dgm:spPr/>
      <dgm:t>
        <a:bodyPr/>
        <a:lstStyle/>
        <a:p>
          <a:r>
            <a:rPr lang="zh-CN" altLang="en-US" dirty="0" smtClean="0"/>
            <a:t>满足公司全国范围布局发展业务需要</a:t>
          </a:r>
          <a:endParaRPr lang="zh-CN" altLang="en-US" dirty="0"/>
        </a:p>
      </dgm:t>
    </dgm:pt>
    <dgm:pt modelId="{B7F0FFA8-92F5-4030-9EC9-E799C4E24B6E}" type="parTrans" cxnId="{7EDC99D0-402A-4256-A685-29A56BF232B8}">
      <dgm:prSet/>
      <dgm:spPr/>
      <dgm:t>
        <a:bodyPr/>
        <a:lstStyle/>
        <a:p>
          <a:endParaRPr lang="zh-CN" altLang="en-US"/>
        </a:p>
      </dgm:t>
    </dgm:pt>
    <dgm:pt modelId="{AAAF50D3-E395-45D1-B66E-ED12261B669C}" type="sibTrans" cxnId="{7EDC99D0-402A-4256-A685-29A56BF232B8}">
      <dgm:prSet/>
      <dgm:spPr/>
      <dgm:t>
        <a:bodyPr/>
        <a:lstStyle/>
        <a:p>
          <a:endParaRPr lang="zh-CN" altLang="en-US"/>
        </a:p>
      </dgm:t>
    </dgm:pt>
    <dgm:pt modelId="{874B73C6-679D-4F17-8E41-07C51523937D}">
      <dgm:prSet phldrT="[文本]"/>
      <dgm:spPr/>
      <dgm:t>
        <a:bodyPr/>
        <a:lstStyle/>
        <a:p>
          <a:r>
            <a:rPr lang="zh-CN" altLang="en-US" dirty="0" smtClean="0"/>
            <a:t>为创新业务提供数据支持</a:t>
          </a:r>
          <a:endParaRPr lang="zh-CN" altLang="en-US" dirty="0"/>
        </a:p>
      </dgm:t>
    </dgm:pt>
    <dgm:pt modelId="{FEBB9043-65FD-45A5-BBF0-9948D61692A3}" type="parTrans" cxnId="{097FE4D4-F94F-4792-8848-ED0733439BD3}">
      <dgm:prSet/>
      <dgm:spPr/>
      <dgm:t>
        <a:bodyPr/>
        <a:lstStyle/>
        <a:p>
          <a:endParaRPr lang="zh-CN" altLang="en-US"/>
        </a:p>
      </dgm:t>
    </dgm:pt>
    <dgm:pt modelId="{F2055984-3B10-4D2F-9E36-9FEB7B37CD4E}" type="sibTrans" cxnId="{097FE4D4-F94F-4792-8848-ED0733439BD3}">
      <dgm:prSet/>
      <dgm:spPr/>
      <dgm:t>
        <a:bodyPr/>
        <a:lstStyle/>
        <a:p>
          <a:endParaRPr lang="zh-CN" altLang="en-US"/>
        </a:p>
      </dgm:t>
    </dgm:pt>
    <dgm:pt modelId="{9A326573-D02F-4058-B62C-E39C442CF594}">
      <dgm:prSet phldrT="[文本]"/>
      <dgm:spPr/>
      <dgm:t>
        <a:bodyPr/>
        <a:lstStyle/>
        <a:p>
          <a:r>
            <a:rPr lang="zh-CN" altLang="en-US" dirty="0" smtClean="0"/>
            <a:t>构建数据质量管理机制和流程</a:t>
          </a:r>
          <a:endParaRPr lang="zh-CN" altLang="en-US" dirty="0"/>
        </a:p>
      </dgm:t>
    </dgm:pt>
    <dgm:pt modelId="{3A261352-9215-4F17-AEF9-21F21663C230}" type="parTrans" cxnId="{0F08C1D1-CCDE-4CF0-A995-1252DA489D9C}">
      <dgm:prSet/>
      <dgm:spPr/>
      <dgm:t>
        <a:bodyPr/>
        <a:lstStyle/>
        <a:p>
          <a:endParaRPr lang="zh-CN" altLang="en-US"/>
        </a:p>
      </dgm:t>
    </dgm:pt>
    <dgm:pt modelId="{21A4D32A-7555-4546-BDAD-0B1A72A26520}" type="sibTrans" cxnId="{0F08C1D1-CCDE-4CF0-A995-1252DA489D9C}">
      <dgm:prSet/>
      <dgm:spPr/>
      <dgm:t>
        <a:bodyPr/>
        <a:lstStyle/>
        <a:p>
          <a:endParaRPr lang="zh-CN" altLang="en-US"/>
        </a:p>
      </dgm:t>
    </dgm:pt>
    <dgm:pt modelId="{BA98D39B-23E5-408B-A885-C5D207BB2CAC}" type="pres">
      <dgm:prSet presAssocID="{875A30C8-0C53-4F62-82BE-303F3BCE923D}" presName="Name0" presStyleCnt="0">
        <dgm:presLayoutVars>
          <dgm:dir/>
          <dgm:animLvl val="lvl"/>
          <dgm:resizeHandles val="exact"/>
        </dgm:presLayoutVars>
      </dgm:prSet>
      <dgm:spPr/>
      <dgm:t>
        <a:bodyPr/>
        <a:lstStyle/>
        <a:p>
          <a:endParaRPr lang="zh-CN" altLang="en-US"/>
        </a:p>
      </dgm:t>
    </dgm:pt>
    <dgm:pt modelId="{D4580846-E57C-454F-AF4B-2A8383EC05AD}" type="pres">
      <dgm:prSet presAssocID="{70BF1753-E429-49C5-BFA4-CD0179B80D68}" presName="linNode" presStyleCnt="0"/>
      <dgm:spPr/>
    </dgm:pt>
    <dgm:pt modelId="{AAE3D2AB-46C6-4BFC-8398-DF8EA7CFA784}" type="pres">
      <dgm:prSet presAssocID="{70BF1753-E429-49C5-BFA4-CD0179B80D68}" presName="parentText" presStyleLbl="node1" presStyleIdx="0" presStyleCnt="3">
        <dgm:presLayoutVars>
          <dgm:chMax val="1"/>
          <dgm:bulletEnabled val="1"/>
        </dgm:presLayoutVars>
      </dgm:prSet>
      <dgm:spPr/>
      <dgm:t>
        <a:bodyPr/>
        <a:lstStyle/>
        <a:p>
          <a:endParaRPr lang="zh-CN" altLang="en-US"/>
        </a:p>
      </dgm:t>
    </dgm:pt>
    <dgm:pt modelId="{9EDBC94C-529B-4BDE-94E3-AD12841C029B}" type="pres">
      <dgm:prSet presAssocID="{70BF1753-E429-49C5-BFA4-CD0179B80D68}" presName="descendantText" presStyleLbl="alignAccFollowNode1" presStyleIdx="0" presStyleCnt="3">
        <dgm:presLayoutVars>
          <dgm:bulletEnabled val="1"/>
        </dgm:presLayoutVars>
      </dgm:prSet>
      <dgm:spPr/>
      <dgm:t>
        <a:bodyPr/>
        <a:lstStyle/>
        <a:p>
          <a:endParaRPr lang="zh-CN" altLang="en-US"/>
        </a:p>
      </dgm:t>
    </dgm:pt>
    <dgm:pt modelId="{280EFC63-24D5-452D-B9A8-8A598647A447}" type="pres">
      <dgm:prSet presAssocID="{F91FEBEA-B6DC-43B6-A333-81F954CFE3E9}" presName="sp" presStyleCnt="0"/>
      <dgm:spPr/>
    </dgm:pt>
    <dgm:pt modelId="{783657A3-C3CA-4FF8-B8E7-EAF6A9B47814}" type="pres">
      <dgm:prSet presAssocID="{89AE14AF-CE2E-4BDB-9D01-DF43ED73110F}" presName="linNode" presStyleCnt="0"/>
      <dgm:spPr/>
    </dgm:pt>
    <dgm:pt modelId="{E90FED0F-8A98-4082-8151-15231E59FE6A}" type="pres">
      <dgm:prSet presAssocID="{89AE14AF-CE2E-4BDB-9D01-DF43ED73110F}" presName="parentText" presStyleLbl="node1" presStyleIdx="1" presStyleCnt="3">
        <dgm:presLayoutVars>
          <dgm:chMax val="1"/>
          <dgm:bulletEnabled val="1"/>
        </dgm:presLayoutVars>
      </dgm:prSet>
      <dgm:spPr/>
      <dgm:t>
        <a:bodyPr/>
        <a:lstStyle/>
        <a:p>
          <a:endParaRPr lang="zh-CN" altLang="en-US"/>
        </a:p>
      </dgm:t>
    </dgm:pt>
    <dgm:pt modelId="{95E3E6E2-43CE-4C9E-9A04-8C9B252D01B6}" type="pres">
      <dgm:prSet presAssocID="{89AE14AF-CE2E-4BDB-9D01-DF43ED73110F}" presName="descendantText" presStyleLbl="alignAccFollowNode1" presStyleIdx="1" presStyleCnt="3">
        <dgm:presLayoutVars>
          <dgm:bulletEnabled val="1"/>
        </dgm:presLayoutVars>
      </dgm:prSet>
      <dgm:spPr/>
      <dgm:t>
        <a:bodyPr/>
        <a:lstStyle/>
        <a:p>
          <a:endParaRPr lang="zh-CN" altLang="en-US"/>
        </a:p>
      </dgm:t>
    </dgm:pt>
    <dgm:pt modelId="{C79744CC-BBEE-4295-92E9-B7F485DB1598}" type="pres">
      <dgm:prSet presAssocID="{7FD36A6C-CF00-4B7E-93D8-1BAD6CE39125}" presName="sp" presStyleCnt="0"/>
      <dgm:spPr/>
    </dgm:pt>
    <dgm:pt modelId="{20D7EB3C-7736-4A2F-B00B-A44B9AB3ED11}" type="pres">
      <dgm:prSet presAssocID="{A2ED0C36-F13E-44B6-AE2A-596DB29C7F51}" presName="linNode" presStyleCnt="0"/>
      <dgm:spPr/>
    </dgm:pt>
    <dgm:pt modelId="{61E55655-4205-43EA-ABE7-E2F249BE6215}" type="pres">
      <dgm:prSet presAssocID="{A2ED0C36-F13E-44B6-AE2A-596DB29C7F51}" presName="parentText" presStyleLbl="node1" presStyleIdx="2" presStyleCnt="3">
        <dgm:presLayoutVars>
          <dgm:chMax val="1"/>
          <dgm:bulletEnabled val="1"/>
        </dgm:presLayoutVars>
      </dgm:prSet>
      <dgm:spPr/>
      <dgm:t>
        <a:bodyPr/>
        <a:lstStyle/>
        <a:p>
          <a:endParaRPr lang="zh-CN" altLang="en-US"/>
        </a:p>
      </dgm:t>
    </dgm:pt>
    <dgm:pt modelId="{A8823BAB-2DDA-48BA-BF9A-3BA99712E440}" type="pres">
      <dgm:prSet presAssocID="{A2ED0C36-F13E-44B6-AE2A-596DB29C7F51}" presName="descendantText" presStyleLbl="alignAccFollowNode1" presStyleIdx="2" presStyleCnt="3">
        <dgm:presLayoutVars>
          <dgm:bulletEnabled val="1"/>
        </dgm:presLayoutVars>
      </dgm:prSet>
      <dgm:spPr/>
      <dgm:t>
        <a:bodyPr/>
        <a:lstStyle/>
        <a:p>
          <a:endParaRPr lang="zh-CN" altLang="en-US"/>
        </a:p>
      </dgm:t>
    </dgm:pt>
  </dgm:ptLst>
  <dgm:cxnLst>
    <dgm:cxn modelId="{BDFCADCE-203E-4B94-8171-9610195287FC}" srcId="{875A30C8-0C53-4F62-82BE-303F3BCE923D}" destId="{89AE14AF-CE2E-4BDB-9D01-DF43ED73110F}" srcOrd="1" destOrd="0" parTransId="{42BA6C39-1558-4C7A-BB11-01261FD82253}" sibTransId="{7FD36A6C-CF00-4B7E-93D8-1BAD6CE39125}"/>
    <dgm:cxn modelId="{E4C9DFB2-24DA-46F9-B623-D8653EDAE5C2}" srcId="{875A30C8-0C53-4F62-82BE-303F3BCE923D}" destId="{70BF1753-E429-49C5-BFA4-CD0179B80D68}" srcOrd="0" destOrd="0" parTransId="{EAB04965-8B68-40C7-86E3-7357C06147A4}" sibTransId="{F91FEBEA-B6DC-43B6-A333-81F954CFE3E9}"/>
    <dgm:cxn modelId="{91572069-BB0D-4037-A411-1EECD38A72EF}" type="presOf" srcId="{89AE14AF-CE2E-4BDB-9D01-DF43ED73110F}" destId="{E90FED0F-8A98-4082-8151-15231E59FE6A}" srcOrd="0" destOrd="0" presId="urn:microsoft.com/office/officeart/2005/8/layout/vList5"/>
    <dgm:cxn modelId="{FECAEABF-ABB9-4D13-9073-0716232D70F7}" srcId="{89AE14AF-CE2E-4BDB-9D01-DF43ED73110F}" destId="{AD6DF5BE-56B6-432B-A33E-1C85ADBA09E1}" srcOrd="1" destOrd="0" parTransId="{18A829FC-6236-456E-B774-D80C5C760243}" sibTransId="{144B7586-147D-4FD4-999E-277E602B1623}"/>
    <dgm:cxn modelId="{79FF2775-5879-4D26-AA82-30FEFD882935}" type="presOf" srcId="{B7A46789-0679-4F5B-8D98-A728A7A14543}" destId="{A8823BAB-2DDA-48BA-BF9A-3BA99712E440}" srcOrd="0" destOrd="0" presId="urn:microsoft.com/office/officeart/2005/8/layout/vList5"/>
    <dgm:cxn modelId="{97E58F6E-3483-4C74-B8B6-82CBB0099F44}" type="presOf" srcId="{90447F74-B549-4470-8FB3-F66C55C1AD41}" destId="{9EDBC94C-529B-4BDE-94E3-AD12841C029B}" srcOrd="0" destOrd="0" presId="urn:microsoft.com/office/officeart/2005/8/layout/vList5"/>
    <dgm:cxn modelId="{FBFA9DFE-0D8A-4E8A-8EA1-470427184C88}" type="presOf" srcId="{875A30C8-0C53-4F62-82BE-303F3BCE923D}" destId="{BA98D39B-23E5-408B-A885-C5D207BB2CAC}" srcOrd="0" destOrd="0" presId="urn:microsoft.com/office/officeart/2005/8/layout/vList5"/>
    <dgm:cxn modelId="{2FA2B7BB-5249-4B3F-BEA6-5B30C38E857F}" srcId="{89AE14AF-CE2E-4BDB-9D01-DF43ED73110F}" destId="{8AA94CAF-2716-4608-ACF4-59CAF18ECC5E}" srcOrd="0" destOrd="0" parTransId="{FC15E3AD-75CA-4C80-A73F-BFD958D6F8B2}" sibTransId="{201061DF-C687-4FED-99F7-BE7FBF1DAABC}"/>
    <dgm:cxn modelId="{7D402794-C348-469A-9222-85A45B87CAB1}" type="presOf" srcId="{70BF1753-E429-49C5-BFA4-CD0179B80D68}" destId="{AAE3D2AB-46C6-4BFC-8398-DF8EA7CFA784}" srcOrd="0" destOrd="0" presId="urn:microsoft.com/office/officeart/2005/8/layout/vList5"/>
    <dgm:cxn modelId="{097FE4D4-F94F-4792-8848-ED0733439BD3}" srcId="{A2ED0C36-F13E-44B6-AE2A-596DB29C7F51}" destId="{874B73C6-679D-4F17-8E41-07C51523937D}" srcOrd="1" destOrd="0" parTransId="{FEBB9043-65FD-45A5-BBF0-9948D61692A3}" sibTransId="{F2055984-3B10-4D2F-9E36-9FEB7B37CD4E}"/>
    <dgm:cxn modelId="{D4987AEB-E989-41D4-965A-ABD835D6A79E}" srcId="{70BF1753-E429-49C5-BFA4-CD0179B80D68}" destId="{90447F74-B549-4470-8FB3-F66C55C1AD41}" srcOrd="0" destOrd="0" parTransId="{2FAD976D-C994-4BAC-8600-41D30288540F}" sibTransId="{0BC0BC96-2E34-4517-97B3-B44D9D571F75}"/>
    <dgm:cxn modelId="{7EDC99D0-402A-4256-A685-29A56BF232B8}" srcId="{A2ED0C36-F13E-44B6-AE2A-596DB29C7F51}" destId="{B7A46789-0679-4F5B-8D98-A728A7A14543}" srcOrd="0" destOrd="0" parTransId="{B7F0FFA8-92F5-4030-9EC9-E799C4E24B6E}" sibTransId="{AAAF50D3-E395-45D1-B66E-ED12261B669C}"/>
    <dgm:cxn modelId="{7D4169A5-11BC-4F78-8079-594369C52582}" type="presOf" srcId="{AD6DF5BE-56B6-432B-A33E-1C85ADBA09E1}" destId="{95E3E6E2-43CE-4C9E-9A04-8C9B252D01B6}" srcOrd="0" destOrd="1" presId="urn:microsoft.com/office/officeart/2005/8/layout/vList5"/>
    <dgm:cxn modelId="{1596D317-4DD7-49A2-BD09-37D25869EC41}" type="presOf" srcId="{9A326573-D02F-4058-B62C-E39C442CF594}" destId="{9EDBC94C-529B-4BDE-94E3-AD12841C029B}" srcOrd="0" destOrd="1" presId="urn:microsoft.com/office/officeart/2005/8/layout/vList5"/>
    <dgm:cxn modelId="{FB7CE9CE-715A-4FD4-BB8B-FF8B61A9E124}" type="presOf" srcId="{874B73C6-679D-4F17-8E41-07C51523937D}" destId="{A8823BAB-2DDA-48BA-BF9A-3BA99712E440}" srcOrd="0" destOrd="1" presId="urn:microsoft.com/office/officeart/2005/8/layout/vList5"/>
    <dgm:cxn modelId="{0F08C1D1-CCDE-4CF0-A995-1252DA489D9C}" srcId="{70BF1753-E429-49C5-BFA4-CD0179B80D68}" destId="{9A326573-D02F-4058-B62C-E39C442CF594}" srcOrd="1" destOrd="0" parTransId="{3A261352-9215-4F17-AEF9-21F21663C230}" sibTransId="{21A4D32A-7555-4546-BDAD-0B1A72A26520}"/>
    <dgm:cxn modelId="{82492906-A9E9-4650-B372-12AFC5C3BEF8}" srcId="{875A30C8-0C53-4F62-82BE-303F3BCE923D}" destId="{A2ED0C36-F13E-44B6-AE2A-596DB29C7F51}" srcOrd="2" destOrd="0" parTransId="{51CAF378-FF38-4FDA-BBC1-E92A9D070CA8}" sibTransId="{A52FDCE0-A166-41B9-9344-14368A8AF6E0}"/>
    <dgm:cxn modelId="{A5AFC9F1-D3FF-42AC-9364-08C4C8E74D1E}" type="presOf" srcId="{8AA94CAF-2716-4608-ACF4-59CAF18ECC5E}" destId="{95E3E6E2-43CE-4C9E-9A04-8C9B252D01B6}" srcOrd="0" destOrd="0" presId="urn:microsoft.com/office/officeart/2005/8/layout/vList5"/>
    <dgm:cxn modelId="{C9CE8230-3E1B-4D2F-B115-9004BA691D7C}" type="presOf" srcId="{A2ED0C36-F13E-44B6-AE2A-596DB29C7F51}" destId="{61E55655-4205-43EA-ABE7-E2F249BE6215}" srcOrd="0" destOrd="0" presId="urn:microsoft.com/office/officeart/2005/8/layout/vList5"/>
    <dgm:cxn modelId="{1F36213C-2236-4E7F-BD58-41F5010F6008}" type="presParOf" srcId="{BA98D39B-23E5-408B-A885-C5D207BB2CAC}" destId="{D4580846-E57C-454F-AF4B-2A8383EC05AD}" srcOrd="0" destOrd="0" presId="urn:microsoft.com/office/officeart/2005/8/layout/vList5"/>
    <dgm:cxn modelId="{B10244BF-FEEB-44D2-A8EA-5D85D3800B3F}" type="presParOf" srcId="{D4580846-E57C-454F-AF4B-2A8383EC05AD}" destId="{AAE3D2AB-46C6-4BFC-8398-DF8EA7CFA784}" srcOrd="0" destOrd="0" presId="urn:microsoft.com/office/officeart/2005/8/layout/vList5"/>
    <dgm:cxn modelId="{1BA24EBE-D9FD-4BC7-B325-2898D9DA6F50}" type="presParOf" srcId="{D4580846-E57C-454F-AF4B-2A8383EC05AD}" destId="{9EDBC94C-529B-4BDE-94E3-AD12841C029B}" srcOrd="1" destOrd="0" presId="urn:microsoft.com/office/officeart/2005/8/layout/vList5"/>
    <dgm:cxn modelId="{E890A61E-CE24-4313-A99A-B27F98A67A80}" type="presParOf" srcId="{BA98D39B-23E5-408B-A885-C5D207BB2CAC}" destId="{280EFC63-24D5-452D-B9A8-8A598647A447}" srcOrd="1" destOrd="0" presId="urn:microsoft.com/office/officeart/2005/8/layout/vList5"/>
    <dgm:cxn modelId="{C7869AA7-18F2-4551-B6EB-2518B2DFB3C6}" type="presParOf" srcId="{BA98D39B-23E5-408B-A885-C5D207BB2CAC}" destId="{783657A3-C3CA-4FF8-B8E7-EAF6A9B47814}" srcOrd="2" destOrd="0" presId="urn:microsoft.com/office/officeart/2005/8/layout/vList5"/>
    <dgm:cxn modelId="{92F26EE1-3B77-4E50-BA89-F208AAC0CA3C}" type="presParOf" srcId="{783657A3-C3CA-4FF8-B8E7-EAF6A9B47814}" destId="{E90FED0F-8A98-4082-8151-15231E59FE6A}" srcOrd="0" destOrd="0" presId="urn:microsoft.com/office/officeart/2005/8/layout/vList5"/>
    <dgm:cxn modelId="{EA22FE12-9DFB-4352-8019-6CC46C3F30BE}" type="presParOf" srcId="{783657A3-C3CA-4FF8-B8E7-EAF6A9B47814}" destId="{95E3E6E2-43CE-4C9E-9A04-8C9B252D01B6}" srcOrd="1" destOrd="0" presId="urn:microsoft.com/office/officeart/2005/8/layout/vList5"/>
    <dgm:cxn modelId="{CD356EBF-1979-403C-8B27-A09D7092B260}" type="presParOf" srcId="{BA98D39B-23E5-408B-A885-C5D207BB2CAC}" destId="{C79744CC-BBEE-4295-92E9-B7F485DB1598}" srcOrd="3" destOrd="0" presId="urn:microsoft.com/office/officeart/2005/8/layout/vList5"/>
    <dgm:cxn modelId="{07754B04-2C59-4089-80B4-6BC2BCC4CA47}" type="presParOf" srcId="{BA98D39B-23E5-408B-A885-C5D207BB2CAC}" destId="{20D7EB3C-7736-4A2F-B00B-A44B9AB3ED11}" srcOrd="4" destOrd="0" presId="urn:microsoft.com/office/officeart/2005/8/layout/vList5"/>
    <dgm:cxn modelId="{5E89E9BD-F465-4572-BE4B-DAA323A124C8}" type="presParOf" srcId="{20D7EB3C-7736-4A2F-B00B-A44B9AB3ED11}" destId="{61E55655-4205-43EA-ABE7-E2F249BE6215}" srcOrd="0" destOrd="0" presId="urn:microsoft.com/office/officeart/2005/8/layout/vList5"/>
    <dgm:cxn modelId="{369D1855-D180-4C90-9DA8-2FCDB9F428AC}" type="presParOf" srcId="{20D7EB3C-7736-4A2F-B00B-A44B9AB3ED11}" destId="{A8823BAB-2DDA-48BA-BF9A-3BA99712E44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24EEFA9-4931-4662-AA18-19F226E2874E}" type="doc">
      <dgm:prSet loTypeId="urn:microsoft.com/office/officeart/2005/8/layout/radial5" loCatId="relationship" qsTypeId="urn:microsoft.com/office/officeart/2005/8/quickstyle/simple1" qsCatId="simple" csTypeId="urn:microsoft.com/office/officeart/2005/8/colors/accent2_2" csCatId="accent2" phldr="1"/>
      <dgm:spPr/>
      <dgm:t>
        <a:bodyPr/>
        <a:lstStyle/>
        <a:p>
          <a:endParaRPr lang="zh-CN" altLang="en-US"/>
        </a:p>
      </dgm:t>
    </dgm:pt>
    <dgm:pt modelId="{B8582217-6DB9-4871-B365-743B934ADEEB}">
      <dgm:prSet phldrT="[文本]"/>
      <dgm:spPr/>
      <dgm:t>
        <a:bodyPr/>
        <a:lstStyle/>
        <a:p>
          <a:r>
            <a:rPr lang="zh-CN" altLang="en-US" dirty="0" smtClean="0"/>
            <a:t>数据质量</a:t>
          </a:r>
          <a:endParaRPr lang="zh-CN" altLang="en-US" dirty="0"/>
        </a:p>
      </dgm:t>
    </dgm:pt>
    <dgm:pt modelId="{33E2C931-D564-4F66-96BD-7CFE542477CD}" type="parTrans" cxnId="{354635CE-A451-4B82-A1D1-55E9502C3A93}">
      <dgm:prSet/>
      <dgm:spPr/>
      <dgm:t>
        <a:bodyPr/>
        <a:lstStyle/>
        <a:p>
          <a:endParaRPr lang="zh-CN" altLang="en-US"/>
        </a:p>
      </dgm:t>
    </dgm:pt>
    <dgm:pt modelId="{EAE54841-7CE0-490C-8D54-E65DCB3D4025}" type="sibTrans" cxnId="{354635CE-A451-4B82-A1D1-55E9502C3A93}">
      <dgm:prSet/>
      <dgm:spPr/>
      <dgm:t>
        <a:bodyPr/>
        <a:lstStyle/>
        <a:p>
          <a:endParaRPr lang="zh-CN" altLang="en-US"/>
        </a:p>
      </dgm:t>
    </dgm:pt>
    <dgm:pt modelId="{3DE0962F-B7E5-4B4F-A51C-1497AECC73A4}">
      <dgm:prSet phldrT="[文本]"/>
      <dgm:spPr/>
      <dgm:t>
        <a:bodyPr/>
        <a:lstStyle/>
        <a:p>
          <a:r>
            <a:rPr lang="zh-CN" altLang="en-US" dirty="0" smtClean="0"/>
            <a:t>完整性</a:t>
          </a:r>
          <a:endParaRPr lang="zh-CN" altLang="en-US" dirty="0"/>
        </a:p>
      </dgm:t>
    </dgm:pt>
    <dgm:pt modelId="{75F06832-752D-4513-BEFF-6E48D2ECB74C}" type="parTrans" cxnId="{F0B8B001-66ED-4E3F-AC7C-3D07D847D7DE}">
      <dgm:prSet/>
      <dgm:spPr/>
      <dgm:t>
        <a:bodyPr/>
        <a:lstStyle/>
        <a:p>
          <a:endParaRPr lang="zh-CN" altLang="en-US"/>
        </a:p>
      </dgm:t>
    </dgm:pt>
    <dgm:pt modelId="{3E373A1E-2CBE-41A5-9461-0E82E1AF43B5}" type="sibTrans" cxnId="{F0B8B001-66ED-4E3F-AC7C-3D07D847D7DE}">
      <dgm:prSet/>
      <dgm:spPr/>
      <dgm:t>
        <a:bodyPr/>
        <a:lstStyle/>
        <a:p>
          <a:endParaRPr lang="zh-CN" altLang="en-US"/>
        </a:p>
      </dgm:t>
    </dgm:pt>
    <dgm:pt modelId="{68C9EA59-51E6-4FA2-BB6C-5153561C7089}">
      <dgm:prSet phldrT="[文本]"/>
      <dgm:spPr/>
      <dgm:t>
        <a:bodyPr/>
        <a:lstStyle/>
        <a:p>
          <a:r>
            <a:rPr lang="zh-CN" altLang="en-US" dirty="0" smtClean="0"/>
            <a:t>准确性</a:t>
          </a:r>
          <a:endParaRPr lang="zh-CN" altLang="en-US" dirty="0"/>
        </a:p>
      </dgm:t>
    </dgm:pt>
    <dgm:pt modelId="{84D69EC5-8CBF-45BD-9969-4A3AEF9F5C71}" type="parTrans" cxnId="{95BF3236-85EE-47BB-87F7-F2F66EB048DF}">
      <dgm:prSet/>
      <dgm:spPr/>
      <dgm:t>
        <a:bodyPr/>
        <a:lstStyle/>
        <a:p>
          <a:endParaRPr lang="zh-CN" altLang="en-US"/>
        </a:p>
      </dgm:t>
    </dgm:pt>
    <dgm:pt modelId="{999CCE02-68CF-4BFF-8B90-3E9FEDE65D37}" type="sibTrans" cxnId="{95BF3236-85EE-47BB-87F7-F2F66EB048DF}">
      <dgm:prSet/>
      <dgm:spPr/>
      <dgm:t>
        <a:bodyPr/>
        <a:lstStyle/>
        <a:p>
          <a:endParaRPr lang="zh-CN" altLang="en-US"/>
        </a:p>
      </dgm:t>
    </dgm:pt>
    <dgm:pt modelId="{D0113E1F-42C1-49BA-B6E0-477D62C0B490}">
      <dgm:prSet phldrT="[文本]"/>
      <dgm:spPr/>
      <dgm:t>
        <a:bodyPr/>
        <a:lstStyle/>
        <a:p>
          <a:r>
            <a:rPr lang="zh-CN" altLang="en-US" dirty="0" smtClean="0"/>
            <a:t>一致性</a:t>
          </a:r>
          <a:endParaRPr lang="zh-CN" altLang="en-US" dirty="0"/>
        </a:p>
      </dgm:t>
    </dgm:pt>
    <dgm:pt modelId="{0136C693-CB70-4FDA-8508-6B28F3E66C40}" type="parTrans" cxnId="{63168FDB-D671-4ED3-950A-527126B515E7}">
      <dgm:prSet/>
      <dgm:spPr/>
      <dgm:t>
        <a:bodyPr/>
        <a:lstStyle/>
        <a:p>
          <a:endParaRPr lang="zh-CN" altLang="en-US"/>
        </a:p>
      </dgm:t>
    </dgm:pt>
    <dgm:pt modelId="{C52640CC-AD17-483F-B3FB-8013F5C31F0F}" type="sibTrans" cxnId="{63168FDB-D671-4ED3-950A-527126B515E7}">
      <dgm:prSet/>
      <dgm:spPr/>
      <dgm:t>
        <a:bodyPr/>
        <a:lstStyle/>
        <a:p>
          <a:endParaRPr lang="zh-CN" altLang="en-US"/>
        </a:p>
      </dgm:t>
    </dgm:pt>
    <dgm:pt modelId="{BB85A6BF-CCE8-4147-90C9-F46C140EE0E7}">
      <dgm:prSet phldrT="[文本]"/>
      <dgm:spPr/>
      <dgm:t>
        <a:bodyPr/>
        <a:lstStyle/>
        <a:p>
          <a:r>
            <a:rPr lang="zh-CN" altLang="en-US" dirty="0" smtClean="0"/>
            <a:t>及时性</a:t>
          </a:r>
          <a:endParaRPr lang="zh-CN" altLang="en-US" dirty="0"/>
        </a:p>
      </dgm:t>
    </dgm:pt>
    <dgm:pt modelId="{A0C8A767-E141-445D-B2D4-86D07BEB3F59}" type="parTrans" cxnId="{B0AC0905-6FAF-484C-A8ED-2709CEF6C147}">
      <dgm:prSet/>
      <dgm:spPr/>
      <dgm:t>
        <a:bodyPr/>
        <a:lstStyle/>
        <a:p>
          <a:endParaRPr lang="zh-CN" altLang="en-US"/>
        </a:p>
      </dgm:t>
    </dgm:pt>
    <dgm:pt modelId="{263EEFA6-E503-4AC0-8676-0FDABC1CD050}" type="sibTrans" cxnId="{B0AC0905-6FAF-484C-A8ED-2709CEF6C147}">
      <dgm:prSet/>
      <dgm:spPr/>
      <dgm:t>
        <a:bodyPr/>
        <a:lstStyle/>
        <a:p>
          <a:endParaRPr lang="zh-CN" altLang="en-US"/>
        </a:p>
      </dgm:t>
    </dgm:pt>
    <dgm:pt modelId="{560635FD-21AC-4B54-A12D-B205CF1619DB}" type="pres">
      <dgm:prSet presAssocID="{924EEFA9-4931-4662-AA18-19F226E2874E}" presName="Name0" presStyleCnt="0">
        <dgm:presLayoutVars>
          <dgm:chMax val="1"/>
          <dgm:dir/>
          <dgm:animLvl val="ctr"/>
          <dgm:resizeHandles val="exact"/>
        </dgm:presLayoutVars>
      </dgm:prSet>
      <dgm:spPr/>
      <dgm:t>
        <a:bodyPr/>
        <a:lstStyle/>
        <a:p>
          <a:endParaRPr lang="zh-CN" altLang="en-US"/>
        </a:p>
      </dgm:t>
    </dgm:pt>
    <dgm:pt modelId="{D72A0271-EE44-4E8D-A2CB-0FAAB4659F1E}" type="pres">
      <dgm:prSet presAssocID="{B8582217-6DB9-4871-B365-743B934ADEEB}" presName="centerShape" presStyleLbl="node0" presStyleIdx="0" presStyleCnt="1"/>
      <dgm:spPr/>
      <dgm:t>
        <a:bodyPr/>
        <a:lstStyle/>
        <a:p>
          <a:endParaRPr lang="zh-CN" altLang="en-US"/>
        </a:p>
      </dgm:t>
    </dgm:pt>
    <dgm:pt modelId="{81991DD5-C0FB-4CC1-96DD-2AEB46F8D11C}" type="pres">
      <dgm:prSet presAssocID="{75F06832-752D-4513-BEFF-6E48D2ECB74C}" presName="parTrans" presStyleLbl="sibTrans2D1" presStyleIdx="0" presStyleCnt="4"/>
      <dgm:spPr/>
      <dgm:t>
        <a:bodyPr/>
        <a:lstStyle/>
        <a:p>
          <a:endParaRPr lang="zh-CN" altLang="en-US"/>
        </a:p>
      </dgm:t>
    </dgm:pt>
    <dgm:pt modelId="{7E8994C0-C506-4B9D-8612-57554E72207B}" type="pres">
      <dgm:prSet presAssocID="{75F06832-752D-4513-BEFF-6E48D2ECB74C}" presName="connectorText" presStyleLbl="sibTrans2D1" presStyleIdx="0" presStyleCnt="4"/>
      <dgm:spPr/>
      <dgm:t>
        <a:bodyPr/>
        <a:lstStyle/>
        <a:p>
          <a:endParaRPr lang="zh-CN" altLang="en-US"/>
        </a:p>
      </dgm:t>
    </dgm:pt>
    <dgm:pt modelId="{A0D9135D-9E52-4365-9BC1-BE33FA310B74}" type="pres">
      <dgm:prSet presAssocID="{3DE0962F-B7E5-4B4F-A51C-1497AECC73A4}" presName="node" presStyleLbl="node1" presStyleIdx="0" presStyleCnt="4">
        <dgm:presLayoutVars>
          <dgm:bulletEnabled val="1"/>
        </dgm:presLayoutVars>
      </dgm:prSet>
      <dgm:spPr/>
      <dgm:t>
        <a:bodyPr/>
        <a:lstStyle/>
        <a:p>
          <a:endParaRPr lang="zh-CN" altLang="en-US"/>
        </a:p>
      </dgm:t>
    </dgm:pt>
    <dgm:pt modelId="{5EA4B118-BD0B-418F-A60F-D34AFE943350}" type="pres">
      <dgm:prSet presAssocID="{84D69EC5-8CBF-45BD-9969-4A3AEF9F5C71}" presName="parTrans" presStyleLbl="sibTrans2D1" presStyleIdx="1" presStyleCnt="4"/>
      <dgm:spPr/>
      <dgm:t>
        <a:bodyPr/>
        <a:lstStyle/>
        <a:p>
          <a:endParaRPr lang="zh-CN" altLang="en-US"/>
        </a:p>
      </dgm:t>
    </dgm:pt>
    <dgm:pt modelId="{716FB6CE-552F-4E39-9E59-D80282407557}" type="pres">
      <dgm:prSet presAssocID="{84D69EC5-8CBF-45BD-9969-4A3AEF9F5C71}" presName="connectorText" presStyleLbl="sibTrans2D1" presStyleIdx="1" presStyleCnt="4"/>
      <dgm:spPr/>
      <dgm:t>
        <a:bodyPr/>
        <a:lstStyle/>
        <a:p>
          <a:endParaRPr lang="zh-CN" altLang="en-US"/>
        </a:p>
      </dgm:t>
    </dgm:pt>
    <dgm:pt modelId="{9A9AA6FD-2DA1-4AB7-B9E2-B6C162320DC0}" type="pres">
      <dgm:prSet presAssocID="{68C9EA59-51E6-4FA2-BB6C-5153561C7089}" presName="node" presStyleLbl="node1" presStyleIdx="1" presStyleCnt="4">
        <dgm:presLayoutVars>
          <dgm:bulletEnabled val="1"/>
        </dgm:presLayoutVars>
      </dgm:prSet>
      <dgm:spPr/>
      <dgm:t>
        <a:bodyPr/>
        <a:lstStyle/>
        <a:p>
          <a:endParaRPr lang="zh-CN" altLang="en-US"/>
        </a:p>
      </dgm:t>
    </dgm:pt>
    <dgm:pt modelId="{DEC6C781-2933-42EF-8F5C-4113B05E784D}" type="pres">
      <dgm:prSet presAssocID="{0136C693-CB70-4FDA-8508-6B28F3E66C40}" presName="parTrans" presStyleLbl="sibTrans2D1" presStyleIdx="2" presStyleCnt="4"/>
      <dgm:spPr/>
      <dgm:t>
        <a:bodyPr/>
        <a:lstStyle/>
        <a:p>
          <a:endParaRPr lang="zh-CN" altLang="en-US"/>
        </a:p>
      </dgm:t>
    </dgm:pt>
    <dgm:pt modelId="{6D7BD239-B6F8-4FEA-8F92-5FC305D57F0B}" type="pres">
      <dgm:prSet presAssocID="{0136C693-CB70-4FDA-8508-6B28F3E66C40}" presName="connectorText" presStyleLbl="sibTrans2D1" presStyleIdx="2" presStyleCnt="4"/>
      <dgm:spPr/>
      <dgm:t>
        <a:bodyPr/>
        <a:lstStyle/>
        <a:p>
          <a:endParaRPr lang="zh-CN" altLang="en-US"/>
        </a:p>
      </dgm:t>
    </dgm:pt>
    <dgm:pt modelId="{94644E23-EB9C-4E8B-BB33-1D29D5A88573}" type="pres">
      <dgm:prSet presAssocID="{D0113E1F-42C1-49BA-B6E0-477D62C0B490}" presName="node" presStyleLbl="node1" presStyleIdx="2" presStyleCnt="4">
        <dgm:presLayoutVars>
          <dgm:bulletEnabled val="1"/>
        </dgm:presLayoutVars>
      </dgm:prSet>
      <dgm:spPr/>
      <dgm:t>
        <a:bodyPr/>
        <a:lstStyle/>
        <a:p>
          <a:endParaRPr lang="zh-CN" altLang="en-US"/>
        </a:p>
      </dgm:t>
    </dgm:pt>
    <dgm:pt modelId="{6D67741F-6C99-4959-AA58-39ACB249E5A9}" type="pres">
      <dgm:prSet presAssocID="{A0C8A767-E141-445D-B2D4-86D07BEB3F59}" presName="parTrans" presStyleLbl="sibTrans2D1" presStyleIdx="3" presStyleCnt="4"/>
      <dgm:spPr/>
      <dgm:t>
        <a:bodyPr/>
        <a:lstStyle/>
        <a:p>
          <a:endParaRPr lang="zh-CN" altLang="en-US"/>
        </a:p>
      </dgm:t>
    </dgm:pt>
    <dgm:pt modelId="{E4A5DEF9-844E-43BF-BE43-2FBCC0BAEBC2}" type="pres">
      <dgm:prSet presAssocID="{A0C8A767-E141-445D-B2D4-86D07BEB3F59}" presName="connectorText" presStyleLbl="sibTrans2D1" presStyleIdx="3" presStyleCnt="4"/>
      <dgm:spPr/>
      <dgm:t>
        <a:bodyPr/>
        <a:lstStyle/>
        <a:p>
          <a:endParaRPr lang="zh-CN" altLang="en-US"/>
        </a:p>
      </dgm:t>
    </dgm:pt>
    <dgm:pt modelId="{D7A735B8-0528-4039-958F-008A112D99EC}" type="pres">
      <dgm:prSet presAssocID="{BB85A6BF-CCE8-4147-90C9-F46C140EE0E7}" presName="node" presStyleLbl="node1" presStyleIdx="3" presStyleCnt="4">
        <dgm:presLayoutVars>
          <dgm:bulletEnabled val="1"/>
        </dgm:presLayoutVars>
      </dgm:prSet>
      <dgm:spPr/>
      <dgm:t>
        <a:bodyPr/>
        <a:lstStyle/>
        <a:p>
          <a:endParaRPr lang="zh-CN" altLang="en-US"/>
        </a:p>
      </dgm:t>
    </dgm:pt>
  </dgm:ptLst>
  <dgm:cxnLst>
    <dgm:cxn modelId="{63168FDB-D671-4ED3-950A-527126B515E7}" srcId="{B8582217-6DB9-4871-B365-743B934ADEEB}" destId="{D0113E1F-42C1-49BA-B6E0-477D62C0B490}" srcOrd="2" destOrd="0" parTransId="{0136C693-CB70-4FDA-8508-6B28F3E66C40}" sibTransId="{C52640CC-AD17-483F-B3FB-8013F5C31F0F}"/>
    <dgm:cxn modelId="{FA2B3E96-9D19-4E75-918B-AF3BE302C0E6}" type="presOf" srcId="{924EEFA9-4931-4662-AA18-19F226E2874E}" destId="{560635FD-21AC-4B54-A12D-B205CF1619DB}" srcOrd="0" destOrd="0" presId="urn:microsoft.com/office/officeart/2005/8/layout/radial5"/>
    <dgm:cxn modelId="{F0B8B001-66ED-4E3F-AC7C-3D07D847D7DE}" srcId="{B8582217-6DB9-4871-B365-743B934ADEEB}" destId="{3DE0962F-B7E5-4B4F-A51C-1497AECC73A4}" srcOrd="0" destOrd="0" parTransId="{75F06832-752D-4513-BEFF-6E48D2ECB74C}" sibTransId="{3E373A1E-2CBE-41A5-9461-0E82E1AF43B5}"/>
    <dgm:cxn modelId="{7B7AA81E-DF2D-48BE-AD48-D0ECA5D8C91B}" type="presOf" srcId="{84D69EC5-8CBF-45BD-9969-4A3AEF9F5C71}" destId="{5EA4B118-BD0B-418F-A60F-D34AFE943350}" srcOrd="0" destOrd="0" presId="urn:microsoft.com/office/officeart/2005/8/layout/radial5"/>
    <dgm:cxn modelId="{70AABFB7-044F-408D-8A42-6301552C9226}" type="presOf" srcId="{68C9EA59-51E6-4FA2-BB6C-5153561C7089}" destId="{9A9AA6FD-2DA1-4AB7-B9E2-B6C162320DC0}" srcOrd="0" destOrd="0" presId="urn:microsoft.com/office/officeart/2005/8/layout/radial5"/>
    <dgm:cxn modelId="{197A89DA-15D7-446B-88A0-38A964143C77}" type="presOf" srcId="{B8582217-6DB9-4871-B365-743B934ADEEB}" destId="{D72A0271-EE44-4E8D-A2CB-0FAAB4659F1E}" srcOrd="0" destOrd="0" presId="urn:microsoft.com/office/officeart/2005/8/layout/radial5"/>
    <dgm:cxn modelId="{E6B4553D-ECB6-47CA-AA86-BC0D909F9BB7}" type="presOf" srcId="{D0113E1F-42C1-49BA-B6E0-477D62C0B490}" destId="{94644E23-EB9C-4E8B-BB33-1D29D5A88573}" srcOrd="0" destOrd="0" presId="urn:microsoft.com/office/officeart/2005/8/layout/radial5"/>
    <dgm:cxn modelId="{76DC0E46-20AB-4D47-9363-767CD13EDF9A}" type="presOf" srcId="{75F06832-752D-4513-BEFF-6E48D2ECB74C}" destId="{81991DD5-C0FB-4CC1-96DD-2AEB46F8D11C}" srcOrd="0" destOrd="0" presId="urn:microsoft.com/office/officeart/2005/8/layout/radial5"/>
    <dgm:cxn modelId="{FF6BC22F-2323-4E68-9E9A-F2CAE18DBF12}" type="presOf" srcId="{0136C693-CB70-4FDA-8508-6B28F3E66C40}" destId="{DEC6C781-2933-42EF-8F5C-4113B05E784D}" srcOrd="0" destOrd="0" presId="urn:microsoft.com/office/officeart/2005/8/layout/radial5"/>
    <dgm:cxn modelId="{2FE35A93-3529-4AAF-8490-4AD8045D6152}" type="presOf" srcId="{A0C8A767-E141-445D-B2D4-86D07BEB3F59}" destId="{E4A5DEF9-844E-43BF-BE43-2FBCC0BAEBC2}" srcOrd="1" destOrd="0" presId="urn:microsoft.com/office/officeart/2005/8/layout/radial5"/>
    <dgm:cxn modelId="{12FFC365-079F-4A95-865B-3A8808357C80}" type="presOf" srcId="{A0C8A767-E141-445D-B2D4-86D07BEB3F59}" destId="{6D67741F-6C99-4959-AA58-39ACB249E5A9}" srcOrd="0" destOrd="0" presId="urn:microsoft.com/office/officeart/2005/8/layout/radial5"/>
    <dgm:cxn modelId="{EC7BF7C7-672D-44C2-B7C7-16ABEB57D222}" type="presOf" srcId="{75F06832-752D-4513-BEFF-6E48D2ECB74C}" destId="{7E8994C0-C506-4B9D-8612-57554E72207B}" srcOrd="1" destOrd="0" presId="urn:microsoft.com/office/officeart/2005/8/layout/radial5"/>
    <dgm:cxn modelId="{1C8215CD-33E7-4C19-A9EA-C7AD4B53527C}" type="presOf" srcId="{BB85A6BF-CCE8-4147-90C9-F46C140EE0E7}" destId="{D7A735B8-0528-4039-958F-008A112D99EC}" srcOrd="0" destOrd="0" presId="urn:microsoft.com/office/officeart/2005/8/layout/radial5"/>
    <dgm:cxn modelId="{5B67F9F5-2AFC-4A65-8344-3F35AB222207}" type="presOf" srcId="{0136C693-CB70-4FDA-8508-6B28F3E66C40}" destId="{6D7BD239-B6F8-4FEA-8F92-5FC305D57F0B}" srcOrd="1" destOrd="0" presId="urn:microsoft.com/office/officeart/2005/8/layout/radial5"/>
    <dgm:cxn modelId="{6503CAC9-6B5E-4970-B38E-0E79FB4AB6F5}" type="presOf" srcId="{84D69EC5-8CBF-45BD-9969-4A3AEF9F5C71}" destId="{716FB6CE-552F-4E39-9E59-D80282407557}" srcOrd="1" destOrd="0" presId="urn:microsoft.com/office/officeart/2005/8/layout/radial5"/>
    <dgm:cxn modelId="{1EB9FAD1-2084-4023-9904-2118A4BBF078}" type="presOf" srcId="{3DE0962F-B7E5-4B4F-A51C-1497AECC73A4}" destId="{A0D9135D-9E52-4365-9BC1-BE33FA310B74}" srcOrd="0" destOrd="0" presId="urn:microsoft.com/office/officeart/2005/8/layout/radial5"/>
    <dgm:cxn modelId="{B0AC0905-6FAF-484C-A8ED-2709CEF6C147}" srcId="{B8582217-6DB9-4871-B365-743B934ADEEB}" destId="{BB85A6BF-CCE8-4147-90C9-F46C140EE0E7}" srcOrd="3" destOrd="0" parTransId="{A0C8A767-E141-445D-B2D4-86D07BEB3F59}" sibTransId="{263EEFA6-E503-4AC0-8676-0FDABC1CD050}"/>
    <dgm:cxn modelId="{95BF3236-85EE-47BB-87F7-F2F66EB048DF}" srcId="{B8582217-6DB9-4871-B365-743B934ADEEB}" destId="{68C9EA59-51E6-4FA2-BB6C-5153561C7089}" srcOrd="1" destOrd="0" parTransId="{84D69EC5-8CBF-45BD-9969-4A3AEF9F5C71}" sibTransId="{999CCE02-68CF-4BFF-8B90-3E9FEDE65D37}"/>
    <dgm:cxn modelId="{354635CE-A451-4B82-A1D1-55E9502C3A93}" srcId="{924EEFA9-4931-4662-AA18-19F226E2874E}" destId="{B8582217-6DB9-4871-B365-743B934ADEEB}" srcOrd="0" destOrd="0" parTransId="{33E2C931-D564-4F66-96BD-7CFE542477CD}" sibTransId="{EAE54841-7CE0-490C-8D54-E65DCB3D4025}"/>
    <dgm:cxn modelId="{F674E7B7-C3DC-4EEA-B1F9-61721484F2DA}" type="presParOf" srcId="{560635FD-21AC-4B54-A12D-B205CF1619DB}" destId="{D72A0271-EE44-4E8D-A2CB-0FAAB4659F1E}" srcOrd="0" destOrd="0" presId="urn:microsoft.com/office/officeart/2005/8/layout/radial5"/>
    <dgm:cxn modelId="{5034DF9D-CB3A-482C-9934-73EF7233BB6F}" type="presParOf" srcId="{560635FD-21AC-4B54-A12D-B205CF1619DB}" destId="{81991DD5-C0FB-4CC1-96DD-2AEB46F8D11C}" srcOrd="1" destOrd="0" presId="urn:microsoft.com/office/officeart/2005/8/layout/radial5"/>
    <dgm:cxn modelId="{56FB5820-755E-40AE-8347-7B7F1EDB9507}" type="presParOf" srcId="{81991DD5-C0FB-4CC1-96DD-2AEB46F8D11C}" destId="{7E8994C0-C506-4B9D-8612-57554E72207B}" srcOrd="0" destOrd="0" presId="urn:microsoft.com/office/officeart/2005/8/layout/radial5"/>
    <dgm:cxn modelId="{F903B9A9-8306-4C1E-B584-4F744038F5C3}" type="presParOf" srcId="{560635FD-21AC-4B54-A12D-B205CF1619DB}" destId="{A0D9135D-9E52-4365-9BC1-BE33FA310B74}" srcOrd="2" destOrd="0" presId="urn:microsoft.com/office/officeart/2005/8/layout/radial5"/>
    <dgm:cxn modelId="{371004AC-B4A4-4684-8A6E-5F70BB41BA8D}" type="presParOf" srcId="{560635FD-21AC-4B54-A12D-B205CF1619DB}" destId="{5EA4B118-BD0B-418F-A60F-D34AFE943350}" srcOrd="3" destOrd="0" presId="urn:microsoft.com/office/officeart/2005/8/layout/radial5"/>
    <dgm:cxn modelId="{48685037-1C12-4421-A057-E8DD239DE136}" type="presParOf" srcId="{5EA4B118-BD0B-418F-A60F-D34AFE943350}" destId="{716FB6CE-552F-4E39-9E59-D80282407557}" srcOrd="0" destOrd="0" presId="urn:microsoft.com/office/officeart/2005/8/layout/radial5"/>
    <dgm:cxn modelId="{8F5C7FB8-ECF6-4E57-A053-3083126FDCDE}" type="presParOf" srcId="{560635FD-21AC-4B54-A12D-B205CF1619DB}" destId="{9A9AA6FD-2DA1-4AB7-B9E2-B6C162320DC0}" srcOrd="4" destOrd="0" presId="urn:microsoft.com/office/officeart/2005/8/layout/radial5"/>
    <dgm:cxn modelId="{2672CFD2-2A50-4807-8341-6D72D53D7C66}" type="presParOf" srcId="{560635FD-21AC-4B54-A12D-B205CF1619DB}" destId="{DEC6C781-2933-42EF-8F5C-4113B05E784D}" srcOrd="5" destOrd="0" presId="urn:microsoft.com/office/officeart/2005/8/layout/radial5"/>
    <dgm:cxn modelId="{0C2AFAFD-6E08-494C-8F3E-0F366D6FB58B}" type="presParOf" srcId="{DEC6C781-2933-42EF-8F5C-4113B05E784D}" destId="{6D7BD239-B6F8-4FEA-8F92-5FC305D57F0B}" srcOrd="0" destOrd="0" presId="urn:microsoft.com/office/officeart/2005/8/layout/radial5"/>
    <dgm:cxn modelId="{84F5BE34-C970-446E-83D4-27D4754512A8}" type="presParOf" srcId="{560635FD-21AC-4B54-A12D-B205CF1619DB}" destId="{94644E23-EB9C-4E8B-BB33-1D29D5A88573}" srcOrd="6" destOrd="0" presId="urn:microsoft.com/office/officeart/2005/8/layout/radial5"/>
    <dgm:cxn modelId="{16C41FAC-A125-42A2-A593-3014C0D81CA7}" type="presParOf" srcId="{560635FD-21AC-4B54-A12D-B205CF1619DB}" destId="{6D67741F-6C99-4959-AA58-39ACB249E5A9}" srcOrd="7" destOrd="0" presId="urn:microsoft.com/office/officeart/2005/8/layout/radial5"/>
    <dgm:cxn modelId="{C6FA6847-057B-41C8-A2F8-B62DBEEF8EA5}" type="presParOf" srcId="{6D67741F-6C99-4959-AA58-39ACB249E5A9}" destId="{E4A5DEF9-844E-43BF-BE43-2FBCC0BAEBC2}" srcOrd="0" destOrd="0" presId="urn:microsoft.com/office/officeart/2005/8/layout/radial5"/>
    <dgm:cxn modelId="{C17789A2-C82D-4988-8321-D67561EEB879}" type="presParOf" srcId="{560635FD-21AC-4B54-A12D-B205CF1619DB}" destId="{D7A735B8-0528-4039-958F-008A112D99EC}"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F95DE4A-77E4-43AA-A7A9-31E26ECA0B38}" type="doc">
      <dgm:prSet loTypeId="urn:microsoft.com/office/officeart/2005/8/layout/venn2" loCatId="relationship" qsTypeId="urn:microsoft.com/office/officeart/2005/8/quickstyle/simple1" qsCatId="simple" csTypeId="urn:microsoft.com/office/officeart/2005/8/colors/accent1_2" csCatId="accent1" phldr="1"/>
      <dgm:spPr/>
    </dgm:pt>
    <dgm:pt modelId="{479BB2F8-7FD8-407D-B6A6-DAE09D3A4659}">
      <dgm:prSet phldrT="[文本]"/>
      <dgm:spPr/>
      <dgm:t>
        <a:bodyPr/>
        <a:lstStyle/>
        <a:p>
          <a:r>
            <a:rPr lang="zh-CN" altLang="en-US" dirty="0" smtClean="0"/>
            <a:t>股权投资</a:t>
          </a:r>
          <a:endParaRPr lang="zh-CN" altLang="en-US" dirty="0"/>
        </a:p>
      </dgm:t>
    </dgm:pt>
    <dgm:pt modelId="{4890EF06-9112-439F-B104-40F50F8AF62D}" type="parTrans" cxnId="{9BA3D8C3-52AB-4371-864B-D3EF4FE0CFAC}">
      <dgm:prSet/>
      <dgm:spPr/>
      <dgm:t>
        <a:bodyPr/>
        <a:lstStyle/>
        <a:p>
          <a:endParaRPr lang="zh-CN" altLang="en-US"/>
        </a:p>
      </dgm:t>
    </dgm:pt>
    <dgm:pt modelId="{E446E039-86B8-4749-8C53-2D4664375117}" type="sibTrans" cxnId="{9BA3D8C3-52AB-4371-864B-D3EF4FE0CFAC}">
      <dgm:prSet/>
      <dgm:spPr/>
      <dgm:t>
        <a:bodyPr/>
        <a:lstStyle/>
        <a:p>
          <a:endParaRPr lang="zh-CN" altLang="en-US"/>
        </a:p>
      </dgm:t>
    </dgm:pt>
    <dgm:pt modelId="{55963C27-12A6-46FD-9CFB-9240E89AA40F}">
      <dgm:prSet phldrT="[文本]"/>
      <dgm:spPr/>
      <dgm:t>
        <a:bodyPr/>
        <a:lstStyle/>
        <a:p>
          <a:r>
            <a:rPr lang="zh-CN" altLang="en-US" dirty="0" smtClean="0"/>
            <a:t>供应链金融</a:t>
          </a:r>
          <a:endParaRPr lang="zh-CN" altLang="en-US" dirty="0"/>
        </a:p>
      </dgm:t>
    </dgm:pt>
    <dgm:pt modelId="{CA497375-FE09-4A51-AD3B-48778DDE3507}" type="parTrans" cxnId="{F41AF38C-66A1-42EE-90E7-BD0EEAD3490B}">
      <dgm:prSet/>
      <dgm:spPr/>
      <dgm:t>
        <a:bodyPr/>
        <a:lstStyle/>
        <a:p>
          <a:endParaRPr lang="zh-CN" altLang="en-US"/>
        </a:p>
      </dgm:t>
    </dgm:pt>
    <dgm:pt modelId="{D751B61D-7443-4F13-8B42-331439D13C43}" type="sibTrans" cxnId="{F41AF38C-66A1-42EE-90E7-BD0EEAD3490B}">
      <dgm:prSet/>
      <dgm:spPr/>
      <dgm:t>
        <a:bodyPr/>
        <a:lstStyle/>
        <a:p>
          <a:endParaRPr lang="zh-CN" altLang="en-US"/>
        </a:p>
      </dgm:t>
    </dgm:pt>
    <dgm:pt modelId="{0A9927AE-CF92-4374-BCD3-42C0E93F98ED}">
      <dgm:prSet phldrT="[文本]"/>
      <dgm:spPr/>
      <dgm:t>
        <a:bodyPr/>
        <a:lstStyle/>
        <a:p>
          <a:r>
            <a:rPr lang="zh-CN" altLang="en-US" dirty="0" smtClean="0"/>
            <a:t>仓储核心业务</a:t>
          </a:r>
          <a:endParaRPr lang="zh-CN" altLang="en-US" dirty="0"/>
        </a:p>
      </dgm:t>
    </dgm:pt>
    <dgm:pt modelId="{5148071E-E0DF-4D78-9838-D12A87BE0D5D}" type="parTrans" cxnId="{9D744443-CBA7-4929-ADFB-96B642398EFF}">
      <dgm:prSet/>
      <dgm:spPr/>
      <dgm:t>
        <a:bodyPr/>
        <a:lstStyle/>
        <a:p>
          <a:endParaRPr lang="zh-CN" altLang="en-US"/>
        </a:p>
      </dgm:t>
    </dgm:pt>
    <dgm:pt modelId="{C222F8E4-7E9A-48DD-9DCC-B5198BC7404A}" type="sibTrans" cxnId="{9D744443-CBA7-4929-ADFB-96B642398EFF}">
      <dgm:prSet/>
      <dgm:spPr/>
      <dgm:t>
        <a:bodyPr/>
        <a:lstStyle/>
        <a:p>
          <a:endParaRPr lang="zh-CN" altLang="en-US"/>
        </a:p>
      </dgm:t>
    </dgm:pt>
    <dgm:pt modelId="{C9EC646A-933D-4D97-AC7B-855BC129D65F}" type="pres">
      <dgm:prSet presAssocID="{FF95DE4A-77E4-43AA-A7A9-31E26ECA0B38}" presName="Name0" presStyleCnt="0">
        <dgm:presLayoutVars>
          <dgm:chMax val="7"/>
          <dgm:resizeHandles val="exact"/>
        </dgm:presLayoutVars>
      </dgm:prSet>
      <dgm:spPr/>
    </dgm:pt>
    <dgm:pt modelId="{D74F5529-508F-47B9-B212-43D538329480}" type="pres">
      <dgm:prSet presAssocID="{FF95DE4A-77E4-43AA-A7A9-31E26ECA0B38}" presName="comp1" presStyleCnt="0"/>
      <dgm:spPr/>
    </dgm:pt>
    <dgm:pt modelId="{D4A979B9-A522-4F6F-A6B3-B9D9655530DC}" type="pres">
      <dgm:prSet presAssocID="{FF95DE4A-77E4-43AA-A7A9-31E26ECA0B38}" presName="circle1" presStyleLbl="node1" presStyleIdx="0" presStyleCnt="3"/>
      <dgm:spPr/>
      <dgm:t>
        <a:bodyPr/>
        <a:lstStyle/>
        <a:p>
          <a:endParaRPr lang="zh-CN" altLang="en-US"/>
        </a:p>
      </dgm:t>
    </dgm:pt>
    <dgm:pt modelId="{91D25779-385A-4A36-BFF0-771C230F697D}" type="pres">
      <dgm:prSet presAssocID="{FF95DE4A-77E4-43AA-A7A9-31E26ECA0B38}" presName="c1text" presStyleLbl="node1" presStyleIdx="0" presStyleCnt="3">
        <dgm:presLayoutVars>
          <dgm:bulletEnabled val="1"/>
        </dgm:presLayoutVars>
      </dgm:prSet>
      <dgm:spPr/>
      <dgm:t>
        <a:bodyPr/>
        <a:lstStyle/>
        <a:p>
          <a:endParaRPr lang="zh-CN" altLang="en-US"/>
        </a:p>
      </dgm:t>
    </dgm:pt>
    <dgm:pt modelId="{BF77A400-DF6C-4221-8581-1E3C10140685}" type="pres">
      <dgm:prSet presAssocID="{FF95DE4A-77E4-43AA-A7A9-31E26ECA0B38}" presName="comp2" presStyleCnt="0"/>
      <dgm:spPr/>
    </dgm:pt>
    <dgm:pt modelId="{5F12CC69-7249-48AF-821E-AC3D57F99823}" type="pres">
      <dgm:prSet presAssocID="{FF95DE4A-77E4-43AA-A7A9-31E26ECA0B38}" presName="circle2" presStyleLbl="node1" presStyleIdx="1" presStyleCnt="3"/>
      <dgm:spPr/>
      <dgm:t>
        <a:bodyPr/>
        <a:lstStyle/>
        <a:p>
          <a:endParaRPr lang="zh-CN" altLang="en-US"/>
        </a:p>
      </dgm:t>
    </dgm:pt>
    <dgm:pt modelId="{7C429AB7-203E-4B94-997C-F92FEA2B3435}" type="pres">
      <dgm:prSet presAssocID="{FF95DE4A-77E4-43AA-A7A9-31E26ECA0B38}" presName="c2text" presStyleLbl="node1" presStyleIdx="1" presStyleCnt="3">
        <dgm:presLayoutVars>
          <dgm:bulletEnabled val="1"/>
        </dgm:presLayoutVars>
      </dgm:prSet>
      <dgm:spPr/>
      <dgm:t>
        <a:bodyPr/>
        <a:lstStyle/>
        <a:p>
          <a:endParaRPr lang="zh-CN" altLang="en-US"/>
        </a:p>
      </dgm:t>
    </dgm:pt>
    <dgm:pt modelId="{DAADFF4D-DA5A-4BF9-A402-0E58BBB24FC6}" type="pres">
      <dgm:prSet presAssocID="{FF95DE4A-77E4-43AA-A7A9-31E26ECA0B38}" presName="comp3" presStyleCnt="0"/>
      <dgm:spPr/>
    </dgm:pt>
    <dgm:pt modelId="{170A41A5-ED79-4C23-9C13-15A1BDF309D6}" type="pres">
      <dgm:prSet presAssocID="{FF95DE4A-77E4-43AA-A7A9-31E26ECA0B38}" presName="circle3" presStyleLbl="node1" presStyleIdx="2" presStyleCnt="3"/>
      <dgm:spPr/>
      <dgm:t>
        <a:bodyPr/>
        <a:lstStyle/>
        <a:p>
          <a:endParaRPr lang="zh-CN" altLang="en-US"/>
        </a:p>
      </dgm:t>
    </dgm:pt>
    <dgm:pt modelId="{F4D681A3-6CBD-495A-B6CA-7DD237F0AF4A}" type="pres">
      <dgm:prSet presAssocID="{FF95DE4A-77E4-43AA-A7A9-31E26ECA0B38}" presName="c3text" presStyleLbl="node1" presStyleIdx="2" presStyleCnt="3">
        <dgm:presLayoutVars>
          <dgm:bulletEnabled val="1"/>
        </dgm:presLayoutVars>
      </dgm:prSet>
      <dgm:spPr/>
      <dgm:t>
        <a:bodyPr/>
        <a:lstStyle/>
        <a:p>
          <a:endParaRPr lang="zh-CN" altLang="en-US"/>
        </a:p>
      </dgm:t>
    </dgm:pt>
  </dgm:ptLst>
  <dgm:cxnLst>
    <dgm:cxn modelId="{65AC8B3A-4DD5-423C-87E9-ED7E94A532A3}" type="presOf" srcId="{479BB2F8-7FD8-407D-B6A6-DAE09D3A4659}" destId="{D4A979B9-A522-4F6F-A6B3-B9D9655530DC}" srcOrd="0" destOrd="0" presId="urn:microsoft.com/office/officeart/2005/8/layout/venn2"/>
    <dgm:cxn modelId="{359AFEC1-6F4B-465F-8541-6EF6746B0B05}" type="presOf" srcId="{0A9927AE-CF92-4374-BCD3-42C0E93F98ED}" destId="{170A41A5-ED79-4C23-9C13-15A1BDF309D6}" srcOrd="0" destOrd="0" presId="urn:microsoft.com/office/officeart/2005/8/layout/venn2"/>
    <dgm:cxn modelId="{57D392CA-94D6-445B-AD74-C8C9AF28900C}" type="presOf" srcId="{55963C27-12A6-46FD-9CFB-9240E89AA40F}" destId="{7C429AB7-203E-4B94-997C-F92FEA2B3435}" srcOrd="1" destOrd="0" presId="urn:microsoft.com/office/officeart/2005/8/layout/venn2"/>
    <dgm:cxn modelId="{AD402160-2DD8-4775-8A42-F09096F18A11}" type="presOf" srcId="{FF95DE4A-77E4-43AA-A7A9-31E26ECA0B38}" destId="{C9EC646A-933D-4D97-AC7B-855BC129D65F}" srcOrd="0" destOrd="0" presId="urn:microsoft.com/office/officeart/2005/8/layout/venn2"/>
    <dgm:cxn modelId="{217D0C1A-1D11-42F3-902E-42CF510A1461}" type="presOf" srcId="{55963C27-12A6-46FD-9CFB-9240E89AA40F}" destId="{5F12CC69-7249-48AF-821E-AC3D57F99823}" srcOrd="0" destOrd="0" presId="urn:microsoft.com/office/officeart/2005/8/layout/venn2"/>
    <dgm:cxn modelId="{A9DB6464-4B8D-41A7-ADDB-54F09946F99B}" type="presOf" srcId="{0A9927AE-CF92-4374-BCD3-42C0E93F98ED}" destId="{F4D681A3-6CBD-495A-B6CA-7DD237F0AF4A}" srcOrd="1" destOrd="0" presId="urn:microsoft.com/office/officeart/2005/8/layout/venn2"/>
    <dgm:cxn modelId="{9BA3D8C3-52AB-4371-864B-D3EF4FE0CFAC}" srcId="{FF95DE4A-77E4-43AA-A7A9-31E26ECA0B38}" destId="{479BB2F8-7FD8-407D-B6A6-DAE09D3A4659}" srcOrd="0" destOrd="0" parTransId="{4890EF06-9112-439F-B104-40F50F8AF62D}" sibTransId="{E446E039-86B8-4749-8C53-2D4664375117}"/>
    <dgm:cxn modelId="{18E46752-3ED9-43D7-9CC3-7FF6E68C8191}" type="presOf" srcId="{479BB2F8-7FD8-407D-B6A6-DAE09D3A4659}" destId="{91D25779-385A-4A36-BFF0-771C230F697D}" srcOrd="1" destOrd="0" presId="urn:microsoft.com/office/officeart/2005/8/layout/venn2"/>
    <dgm:cxn modelId="{F41AF38C-66A1-42EE-90E7-BD0EEAD3490B}" srcId="{FF95DE4A-77E4-43AA-A7A9-31E26ECA0B38}" destId="{55963C27-12A6-46FD-9CFB-9240E89AA40F}" srcOrd="1" destOrd="0" parTransId="{CA497375-FE09-4A51-AD3B-48778DDE3507}" sibTransId="{D751B61D-7443-4F13-8B42-331439D13C43}"/>
    <dgm:cxn modelId="{9D744443-CBA7-4929-ADFB-96B642398EFF}" srcId="{FF95DE4A-77E4-43AA-A7A9-31E26ECA0B38}" destId="{0A9927AE-CF92-4374-BCD3-42C0E93F98ED}" srcOrd="2" destOrd="0" parTransId="{5148071E-E0DF-4D78-9838-D12A87BE0D5D}" sibTransId="{C222F8E4-7E9A-48DD-9DCC-B5198BC7404A}"/>
    <dgm:cxn modelId="{7D021304-A2D2-42FC-8C5F-638523CE592A}" type="presParOf" srcId="{C9EC646A-933D-4D97-AC7B-855BC129D65F}" destId="{D74F5529-508F-47B9-B212-43D538329480}" srcOrd="0" destOrd="0" presId="urn:microsoft.com/office/officeart/2005/8/layout/venn2"/>
    <dgm:cxn modelId="{E90E9574-2193-4980-9A6C-18D00B7CB63C}" type="presParOf" srcId="{D74F5529-508F-47B9-B212-43D538329480}" destId="{D4A979B9-A522-4F6F-A6B3-B9D9655530DC}" srcOrd="0" destOrd="0" presId="urn:microsoft.com/office/officeart/2005/8/layout/venn2"/>
    <dgm:cxn modelId="{84607B77-A9EE-471E-8AF7-7B32CC7E017E}" type="presParOf" srcId="{D74F5529-508F-47B9-B212-43D538329480}" destId="{91D25779-385A-4A36-BFF0-771C230F697D}" srcOrd="1" destOrd="0" presId="urn:microsoft.com/office/officeart/2005/8/layout/venn2"/>
    <dgm:cxn modelId="{83161E84-8601-43E2-B4E0-9A625F05FACB}" type="presParOf" srcId="{C9EC646A-933D-4D97-AC7B-855BC129D65F}" destId="{BF77A400-DF6C-4221-8581-1E3C10140685}" srcOrd="1" destOrd="0" presId="urn:microsoft.com/office/officeart/2005/8/layout/venn2"/>
    <dgm:cxn modelId="{782127B8-8AFB-45EC-B770-26AEBAE57E98}" type="presParOf" srcId="{BF77A400-DF6C-4221-8581-1E3C10140685}" destId="{5F12CC69-7249-48AF-821E-AC3D57F99823}" srcOrd="0" destOrd="0" presId="urn:microsoft.com/office/officeart/2005/8/layout/venn2"/>
    <dgm:cxn modelId="{C103C440-1246-4FEE-A2AC-51A0395AA0B9}" type="presParOf" srcId="{BF77A400-DF6C-4221-8581-1E3C10140685}" destId="{7C429AB7-203E-4B94-997C-F92FEA2B3435}" srcOrd="1" destOrd="0" presId="urn:microsoft.com/office/officeart/2005/8/layout/venn2"/>
    <dgm:cxn modelId="{5285BB77-4A0D-4BFD-9F66-D4DB6E821CB4}" type="presParOf" srcId="{C9EC646A-933D-4D97-AC7B-855BC129D65F}" destId="{DAADFF4D-DA5A-4BF9-A402-0E58BBB24FC6}" srcOrd="2" destOrd="0" presId="urn:microsoft.com/office/officeart/2005/8/layout/venn2"/>
    <dgm:cxn modelId="{3B922425-ECE2-44FD-AB88-CCC699B83A5A}" type="presParOf" srcId="{DAADFF4D-DA5A-4BF9-A402-0E58BBB24FC6}" destId="{170A41A5-ED79-4C23-9C13-15A1BDF309D6}" srcOrd="0" destOrd="0" presId="urn:microsoft.com/office/officeart/2005/8/layout/venn2"/>
    <dgm:cxn modelId="{0CC1F367-6AEE-4AFE-8506-7386D17D1924}" type="presParOf" srcId="{DAADFF4D-DA5A-4BF9-A402-0E58BBB24FC6}" destId="{F4D681A3-6CBD-495A-B6CA-7DD237F0AF4A}"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57D41FB-DF52-4B20-A169-7503CD9056FB}" type="doc">
      <dgm:prSet loTypeId="urn:microsoft.com/office/officeart/2005/8/layout/bList2" loCatId="list" qsTypeId="urn:microsoft.com/office/officeart/2005/8/quickstyle/simple1" qsCatId="simple" csTypeId="urn:microsoft.com/office/officeart/2005/8/colors/accent1_2" csCatId="accent1" phldr="1"/>
      <dgm:spPr/>
    </dgm:pt>
    <dgm:pt modelId="{7C0E90D1-9E82-4A69-AF0B-51B96B01C9A6}">
      <dgm:prSet phldrT="[文本]" custT="1"/>
      <dgm:spPr/>
      <dgm:t>
        <a:bodyPr/>
        <a:lstStyle/>
        <a:p>
          <a:r>
            <a:rPr lang="zh-CN" altLang="en-US" sz="1400" dirty="0" smtClean="0">
              <a:latin typeface="微软雅黑" pitchFamily="34" charset="-122"/>
              <a:ea typeface="微软雅黑" pitchFamily="34" charset="-122"/>
            </a:rPr>
            <a:t>指标体系搭建</a:t>
          </a:r>
          <a:endParaRPr lang="en-US" sz="1400" dirty="0">
            <a:latin typeface="微软雅黑" pitchFamily="34" charset="-122"/>
            <a:ea typeface="微软雅黑" pitchFamily="34" charset="-122"/>
          </a:endParaRPr>
        </a:p>
      </dgm:t>
    </dgm:pt>
    <dgm:pt modelId="{A57A0B19-8ADF-43A5-B36A-7271228F39EC}" type="parTrans" cxnId="{0E9E9B9B-471A-491A-9530-A66DD914599C}">
      <dgm:prSet/>
      <dgm:spPr/>
      <dgm:t>
        <a:bodyPr/>
        <a:lstStyle/>
        <a:p>
          <a:endParaRPr lang="en-US"/>
        </a:p>
      </dgm:t>
    </dgm:pt>
    <dgm:pt modelId="{1D9DCA4B-7C3D-4363-A1A1-2C4053AB3797}" type="sibTrans" cxnId="{0E9E9B9B-471A-491A-9530-A66DD914599C}">
      <dgm:prSet/>
      <dgm:spPr/>
      <dgm:t>
        <a:bodyPr/>
        <a:lstStyle/>
        <a:p>
          <a:endParaRPr lang="en-US"/>
        </a:p>
      </dgm:t>
    </dgm:pt>
    <dgm:pt modelId="{C6577595-A605-4450-B335-669476FCEF9E}">
      <dgm:prSet phldrT="[文本]" custT="1"/>
      <dgm:spPr/>
      <dgm:t>
        <a:bodyPr/>
        <a:lstStyle/>
        <a:p>
          <a:r>
            <a:rPr lang="zh-CN" altLang="en-US" sz="1400" dirty="0" smtClean="0">
              <a:latin typeface="微软雅黑" pitchFamily="34" charset="-122"/>
              <a:ea typeface="微软雅黑" pitchFamily="34" charset="-122"/>
            </a:rPr>
            <a:t>指标定义</a:t>
          </a:r>
          <a:endParaRPr lang="en-US" sz="1400" dirty="0">
            <a:latin typeface="微软雅黑" pitchFamily="34" charset="-122"/>
            <a:ea typeface="微软雅黑" pitchFamily="34" charset="-122"/>
          </a:endParaRPr>
        </a:p>
      </dgm:t>
    </dgm:pt>
    <dgm:pt modelId="{40FE244B-83E6-48DB-9E04-AD866ACB08AD}" type="parTrans" cxnId="{40DEEA7F-D9FD-4541-9490-6ACDC21132ED}">
      <dgm:prSet/>
      <dgm:spPr/>
      <dgm:t>
        <a:bodyPr/>
        <a:lstStyle/>
        <a:p>
          <a:endParaRPr lang="en-US"/>
        </a:p>
      </dgm:t>
    </dgm:pt>
    <dgm:pt modelId="{33C63AA6-A8ED-43C4-9248-E9C59ECC2980}" type="sibTrans" cxnId="{40DEEA7F-D9FD-4541-9490-6ACDC21132ED}">
      <dgm:prSet/>
      <dgm:spPr/>
      <dgm:t>
        <a:bodyPr/>
        <a:lstStyle/>
        <a:p>
          <a:endParaRPr lang="en-US"/>
        </a:p>
      </dgm:t>
    </dgm:pt>
    <dgm:pt modelId="{553546E0-D2C8-4A2A-AB38-24E02316FD7C}">
      <dgm:prSet phldrT="[文本]" custT="1"/>
      <dgm:spPr/>
      <dgm:t>
        <a:bodyPr/>
        <a:lstStyle/>
        <a:p>
          <a:r>
            <a:rPr lang="zh-CN" altLang="en-US" sz="1400" dirty="0" smtClean="0">
              <a:latin typeface="微软雅黑" pitchFamily="34" charset="-122"/>
              <a:ea typeface="微软雅黑" pitchFamily="34" charset="-122"/>
            </a:rPr>
            <a:t>指标数据加工</a:t>
          </a:r>
          <a:endParaRPr lang="en-US" altLang="zh-CN" sz="1400" dirty="0" smtClean="0">
            <a:latin typeface="微软雅黑" pitchFamily="34" charset="-122"/>
            <a:ea typeface="微软雅黑" pitchFamily="34" charset="-122"/>
          </a:endParaRPr>
        </a:p>
      </dgm:t>
    </dgm:pt>
    <dgm:pt modelId="{EE45B607-00A8-4858-BF19-D40C876C43BB}" type="sibTrans" cxnId="{936F2B2F-862F-4EDC-8DDA-CBBC01EA8B0C}">
      <dgm:prSet/>
      <dgm:spPr/>
      <dgm:t>
        <a:bodyPr/>
        <a:lstStyle/>
        <a:p>
          <a:endParaRPr lang="en-US"/>
        </a:p>
      </dgm:t>
    </dgm:pt>
    <dgm:pt modelId="{8D5B04FF-0555-45E9-A47E-3FA1E4162985}" type="parTrans" cxnId="{936F2B2F-862F-4EDC-8DDA-CBBC01EA8B0C}">
      <dgm:prSet/>
      <dgm:spPr/>
      <dgm:t>
        <a:bodyPr/>
        <a:lstStyle/>
        <a:p>
          <a:endParaRPr lang="en-US"/>
        </a:p>
      </dgm:t>
    </dgm:pt>
    <dgm:pt modelId="{9A100C14-10F9-4B74-B14A-F3F03F6041F2}">
      <dgm:prSet phldrT="[文本]" custT="1"/>
      <dgm:spPr/>
      <dgm:t>
        <a:bodyPr/>
        <a:lstStyle/>
        <a:p>
          <a:r>
            <a:rPr lang="zh-CN" altLang="en-US" sz="1400" dirty="0" smtClean="0">
              <a:latin typeface="微软雅黑" pitchFamily="34" charset="-122"/>
              <a:ea typeface="微软雅黑" pitchFamily="34" charset="-122"/>
            </a:rPr>
            <a:t>指标展现方式</a:t>
          </a:r>
          <a:endParaRPr lang="en-US" altLang="zh-CN" sz="1400" dirty="0" smtClean="0">
            <a:latin typeface="微软雅黑" pitchFamily="34" charset="-122"/>
            <a:ea typeface="微软雅黑" pitchFamily="34" charset="-122"/>
          </a:endParaRPr>
        </a:p>
      </dgm:t>
    </dgm:pt>
    <dgm:pt modelId="{D37CC81D-D542-4624-83A1-9E714909C44A}" type="parTrans" cxnId="{8361B093-04E5-48A0-9C21-E268E71D3015}">
      <dgm:prSet/>
      <dgm:spPr/>
      <dgm:t>
        <a:bodyPr/>
        <a:lstStyle/>
        <a:p>
          <a:endParaRPr lang="en-US"/>
        </a:p>
      </dgm:t>
    </dgm:pt>
    <dgm:pt modelId="{7A2AEDA3-D6FE-4FD2-9488-13B291FA0FCA}" type="sibTrans" cxnId="{8361B093-04E5-48A0-9C21-E268E71D3015}">
      <dgm:prSet/>
      <dgm:spPr/>
      <dgm:t>
        <a:bodyPr/>
        <a:lstStyle/>
        <a:p>
          <a:endParaRPr lang="en-US"/>
        </a:p>
      </dgm:t>
    </dgm:pt>
    <dgm:pt modelId="{52A7867F-E809-4232-B7F7-91CC7EDDDD8D}" type="pres">
      <dgm:prSet presAssocID="{857D41FB-DF52-4B20-A169-7503CD9056FB}" presName="diagram" presStyleCnt="0">
        <dgm:presLayoutVars>
          <dgm:dir/>
          <dgm:animLvl val="lvl"/>
          <dgm:resizeHandles val="exact"/>
        </dgm:presLayoutVars>
      </dgm:prSet>
      <dgm:spPr/>
    </dgm:pt>
    <dgm:pt modelId="{96A6CB16-34D4-43CD-831C-09F7F518E3B3}" type="pres">
      <dgm:prSet presAssocID="{7C0E90D1-9E82-4A69-AF0B-51B96B01C9A6}" presName="compNode" presStyleCnt="0"/>
      <dgm:spPr/>
    </dgm:pt>
    <dgm:pt modelId="{49B7CF10-59B0-4B00-A1B3-B21F53ACBC45}" type="pres">
      <dgm:prSet presAssocID="{7C0E90D1-9E82-4A69-AF0B-51B96B01C9A6}" presName="childRect" presStyleLbl="bgAcc1" presStyleIdx="0" presStyleCnt="4">
        <dgm:presLayoutVars>
          <dgm:bulletEnabled val="1"/>
        </dgm:presLayoutVars>
      </dgm:prSet>
      <dgm:spPr>
        <a:blipFill rotWithShape="0">
          <a:blip xmlns:r="http://schemas.openxmlformats.org/officeDocument/2006/relationships" r:embed="rId1" cstate="email">
            <a:extLst>
              <a:ext uri="{28A0092B-C50C-407E-A947-70E740481C1C}">
                <a14:useLocalDpi xmlns:a14="http://schemas.microsoft.com/office/drawing/2010/main"/>
              </a:ext>
            </a:extLst>
          </a:blip>
          <a:stretch>
            <a:fillRect/>
          </a:stretch>
        </a:blipFill>
      </dgm:spPr>
    </dgm:pt>
    <dgm:pt modelId="{941E224A-0DC8-46C9-A4F4-18536A3F19E4}" type="pres">
      <dgm:prSet presAssocID="{7C0E90D1-9E82-4A69-AF0B-51B96B01C9A6}" presName="parentText" presStyleLbl="node1" presStyleIdx="0" presStyleCnt="0">
        <dgm:presLayoutVars>
          <dgm:chMax val="0"/>
          <dgm:bulletEnabled val="1"/>
        </dgm:presLayoutVars>
      </dgm:prSet>
      <dgm:spPr/>
      <dgm:t>
        <a:bodyPr/>
        <a:lstStyle/>
        <a:p>
          <a:endParaRPr lang="en-US"/>
        </a:p>
      </dgm:t>
    </dgm:pt>
    <dgm:pt modelId="{3C2EED16-3C93-461A-984A-86E69751ACF0}" type="pres">
      <dgm:prSet presAssocID="{7C0E90D1-9E82-4A69-AF0B-51B96B01C9A6}" presName="parentRect" presStyleLbl="alignNode1" presStyleIdx="0" presStyleCnt="4"/>
      <dgm:spPr/>
      <dgm:t>
        <a:bodyPr/>
        <a:lstStyle/>
        <a:p>
          <a:endParaRPr lang="en-US"/>
        </a:p>
      </dgm:t>
    </dgm:pt>
    <dgm:pt modelId="{005AA9A7-05A6-450D-B034-AA0C6D00465F}" type="pres">
      <dgm:prSet presAssocID="{7C0E90D1-9E82-4A69-AF0B-51B96B01C9A6}" presName="adorn" presStyleLbl="fgAccFollowNode1" presStyleIdx="0" presStyleCnt="4"/>
      <dgm:spPr>
        <a:blipFill>
          <a:blip xmlns:r="http://schemas.openxmlformats.org/officeDocument/2006/relationships" r:embed="rId2" cstate="email">
            <a:extLst>
              <a:ext uri="{28A0092B-C50C-407E-A947-70E740481C1C}">
                <a14:useLocalDpi xmlns:a14="http://schemas.microsoft.com/office/drawing/2010/main"/>
              </a:ext>
            </a:extLst>
          </a:blip>
          <a:srcRect/>
          <a:stretch>
            <a:fillRect/>
          </a:stretch>
        </a:blipFill>
      </dgm:spPr>
      <dgm:t>
        <a:bodyPr/>
        <a:lstStyle/>
        <a:p>
          <a:endParaRPr lang="en-US"/>
        </a:p>
      </dgm:t>
    </dgm:pt>
    <dgm:pt modelId="{CBA76165-77CD-48FC-82D5-2002B271AE8E}" type="pres">
      <dgm:prSet presAssocID="{1D9DCA4B-7C3D-4363-A1A1-2C4053AB3797}" presName="sibTrans" presStyleLbl="sibTrans2D1" presStyleIdx="0" presStyleCnt="0"/>
      <dgm:spPr/>
      <dgm:t>
        <a:bodyPr/>
        <a:lstStyle/>
        <a:p>
          <a:endParaRPr lang="en-US"/>
        </a:p>
      </dgm:t>
    </dgm:pt>
    <dgm:pt modelId="{11434012-5325-4FAB-B3EF-B57D45F783E0}" type="pres">
      <dgm:prSet presAssocID="{C6577595-A605-4450-B335-669476FCEF9E}" presName="compNode" presStyleCnt="0"/>
      <dgm:spPr/>
    </dgm:pt>
    <dgm:pt modelId="{D6719D35-DE98-4BD6-AEAC-42B127AC72CF}" type="pres">
      <dgm:prSet presAssocID="{C6577595-A605-4450-B335-669476FCEF9E}" presName="childRect" presStyleLbl="bgAcc1" presStyleIdx="1" presStyleCnt="4">
        <dgm:presLayoutVars>
          <dgm:bulletEnabled val="1"/>
        </dgm:presLayoutVars>
      </dgm:prSet>
      <dgm:spPr>
        <a:blipFill rotWithShape="0">
          <a:blip xmlns:r="http://schemas.openxmlformats.org/officeDocument/2006/relationships" r:embed="rId3" cstate="email">
            <a:extLst>
              <a:ext uri="{28A0092B-C50C-407E-A947-70E740481C1C}">
                <a14:useLocalDpi xmlns:a14="http://schemas.microsoft.com/office/drawing/2010/main"/>
              </a:ext>
            </a:extLst>
          </a:blip>
          <a:stretch>
            <a:fillRect/>
          </a:stretch>
        </a:blipFill>
      </dgm:spPr>
    </dgm:pt>
    <dgm:pt modelId="{2238D8E6-4BF3-4501-9316-BA11A8400234}" type="pres">
      <dgm:prSet presAssocID="{C6577595-A605-4450-B335-669476FCEF9E}" presName="parentText" presStyleLbl="node1" presStyleIdx="0" presStyleCnt="0">
        <dgm:presLayoutVars>
          <dgm:chMax val="0"/>
          <dgm:bulletEnabled val="1"/>
        </dgm:presLayoutVars>
      </dgm:prSet>
      <dgm:spPr/>
      <dgm:t>
        <a:bodyPr/>
        <a:lstStyle/>
        <a:p>
          <a:endParaRPr lang="en-US"/>
        </a:p>
      </dgm:t>
    </dgm:pt>
    <dgm:pt modelId="{1404062C-A096-43E7-8198-9FC96D89C7F2}" type="pres">
      <dgm:prSet presAssocID="{C6577595-A605-4450-B335-669476FCEF9E}" presName="parentRect" presStyleLbl="alignNode1" presStyleIdx="1" presStyleCnt="4"/>
      <dgm:spPr/>
      <dgm:t>
        <a:bodyPr/>
        <a:lstStyle/>
        <a:p>
          <a:endParaRPr lang="en-US"/>
        </a:p>
      </dgm:t>
    </dgm:pt>
    <dgm:pt modelId="{5386C910-5FC7-4102-9BC0-259704DCDF26}" type="pres">
      <dgm:prSet presAssocID="{C6577595-A605-4450-B335-669476FCEF9E}" presName="adorn" presStyleLbl="fgAccFollowNode1" presStyleIdx="1" presStyleCnt="4" custLinFactNeighborX="-4333"/>
      <dgm:spPr>
        <a:blipFill rotWithShape="1">
          <a:blip xmlns:r="http://schemas.openxmlformats.org/officeDocument/2006/relationships" r:embed="rId4" cstate="email">
            <a:extLst>
              <a:ext uri="{28A0092B-C50C-407E-A947-70E740481C1C}">
                <a14:useLocalDpi xmlns:a14="http://schemas.microsoft.com/office/drawing/2010/main"/>
              </a:ext>
            </a:extLst>
          </a:blip>
          <a:stretch>
            <a:fillRect/>
          </a:stretch>
        </a:blipFill>
      </dgm:spPr>
    </dgm:pt>
    <dgm:pt modelId="{62E03E83-CEC9-4EAC-9D18-D48CEFD25D71}" type="pres">
      <dgm:prSet presAssocID="{33C63AA6-A8ED-43C4-9248-E9C59ECC2980}" presName="sibTrans" presStyleLbl="sibTrans2D1" presStyleIdx="0" presStyleCnt="0"/>
      <dgm:spPr/>
      <dgm:t>
        <a:bodyPr/>
        <a:lstStyle/>
        <a:p>
          <a:endParaRPr lang="en-US"/>
        </a:p>
      </dgm:t>
    </dgm:pt>
    <dgm:pt modelId="{3B298C69-1E90-4EE5-9464-2F6733ED055B}" type="pres">
      <dgm:prSet presAssocID="{553546E0-D2C8-4A2A-AB38-24E02316FD7C}" presName="compNode" presStyleCnt="0"/>
      <dgm:spPr/>
    </dgm:pt>
    <dgm:pt modelId="{28E21E94-41CC-4E25-AD5C-5C73DB002D41}" type="pres">
      <dgm:prSet presAssocID="{553546E0-D2C8-4A2A-AB38-24E02316FD7C}" presName="childRect" presStyleLbl="bgAcc1" presStyleIdx="2" presStyleCnt="4">
        <dgm:presLayoutVars>
          <dgm:bulletEnabled val="1"/>
        </dgm:presLayoutVars>
      </dgm:prSet>
      <dgm:spPr>
        <a:blipFill rotWithShape="0">
          <a:blip xmlns:r="http://schemas.openxmlformats.org/officeDocument/2006/relationships" r:embed="rId5" cstate="email">
            <a:extLst>
              <a:ext uri="{28A0092B-C50C-407E-A947-70E740481C1C}">
                <a14:useLocalDpi xmlns:a14="http://schemas.microsoft.com/office/drawing/2010/main"/>
              </a:ext>
            </a:extLst>
          </a:blip>
          <a:stretch>
            <a:fillRect/>
          </a:stretch>
        </a:blipFill>
      </dgm:spPr>
    </dgm:pt>
    <dgm:pt modelId="{72DE8B4A-ED5C-4376-AF5B-0D11BCD92AC0}" type="pres">
      <dgm:prSet presAssocID="{553546E0-D2C8-4A2A-AB38-24E02316FD7C}" presName="parentText" presStyleLbl="node1" presStyleIdx="0" presStyleCnt="0">
        <dgm:presLayoutVars>
          <dgm:chMax val="0"/>
          <dgm:bulletEnabled val="1"/>
        </dgm:presLayoutVars>
      </dgm:prSet>
      <dgm:spPr/>
      <dgm:t>
        <a:bodyPr/>
        <a:lstStyle/>
        <a:p>
          <a:endParaRPr lang="en-US"/>
        </a:p>
      </dgm:t>
    </dgm:pt>
    <dgm:pt modelId="{475E6B8A-DB6D-4FEB-925B-A00C3D518049}" type="pres">
      <dgm:prSet presAssocID="{553546E0-D2C8-4A2A-AB38-24E02316FD7C}" presName="parentRect" presStyleLbl="alignNode1" presStyleIdx="2" presStyleCnt="4"/>
      <dgm:spPr/>
      <dgm:t>
        <a:bodyPr/>
        <a:lstStyle/>
        <a:p>
          <a:endParaRPr lang="en-US"/>
        </a:p>
      </dgm:t>
    </dgm:pt>
    <dgm:pt modelId="{D3EC204B-3F2B-4D6F-9337-38921A4AA4EB}" type="pres">
      <dgm:prSet presAssocID="{553546E0-D2C8-4A2A-AB38-24E02316FD7C}" presName="adorn" presStyleLbl="fgAccFollowNode1" presStyleIdx="2" presStyleCnt="4"/>
      <dgm:spPr>
        <a:blipFill rotWithShape="1">
          <a:blip xmlns:r="http://schemas.openxmlformats.org/officeDocument/2006/relationships" r:embed="rId4" cstate="email">
            <a:extLst>
              <a:ext uri="{28A0092B-C50C-407E-A947-70E740481C1C}">
                <a14:useLocalDpi xmlns:a14="http://schemas.microsoft.com/office/drawing/2010/main"/>
              </a:ext>
            </a:extLst>
          </a:blip>
          <a:stretch>
            <a:fillRect/>
          </a:stretch>
        </a:blipFill>
      </dgm:spPr>
      <dgm:t>
        <a:bodyPr/>
        <a:lstStyle/>
        <a:p>
          <a:endParaRPr lang="en-US"/>
        </a:p>
      </dgm:t>
    </dgm:pt>
    <dgm:pt modelId="{04497A31-534C-47D8-81E2-D8E84DD0B075}" type="pres">
      <dgm:prSet presAssocID="{EE45B607-00A8-4858-BF19-D40C876C43BB}" presName="sibTrans" presStyleLbl="sibTrans2D1" presStyleIdx="0" presStyleCnt="0"/>
      <dgm:spPr/>
      <dgm:t>
        <a:bodyPr/>
        <a:lstStyle/>
        <a:p>
          <a:endParaRPr lang="en-US"/>
        </a:p>
      </dgm:t>
    </dgm:pt>
    <dgm:pt modelId="{569F297B-C083-47AB-94FD-33D4153555D9}" type="pres">
      <dgm:prSet presAssocID="{9A100C14-10F9-4B74-B14A-F3F03F6041F2}" presName="compNode" presStyleCnt="0"/>
      <dgm:spPr/>
    </dgm:pt>
    <dgm:pt modelId="{74B066DD-0936-4126-BA4D-2365D9F3CD40}" type="pres">
      <dgm:prSet presAssocID="{9A100C14-10F9-4B74-B14A-F3F03F6041F2}" presName="childRect" presStyleLbl="bgAcc1" presStyleIdx="3" presStyleCnt="4">
        <dgm:presLayoutVars>
          <dgm:bulletEnabled val="1"/>
        </dgm:presLayoutVars>
      </dgm:prSet>
      <dgm:spPr>
        <a:blipFill rotWithShape="0">
          <a:blip xmlns:r="http://schemas.openxmlformats.org/officeDocument/2006/relationships" r:embed="rId6" cstate="email">
            <a:extLst>
              <a:ext uri="{28A0092B-C50C-407E-A947-70E740481C1C}">
                <a14:useLocalDpi xmlns:a14="http://schemas.microsoft.com/office/drawing/2010/main"/>
              </a:ext>
            </a:extLst>
          </a:blip>
          <a:stretch>
            <a:fillRect/>
          </a:stretch>
        </a:blipFill>
      </dgm:spPr>
    </dgm:pt>
    <dgm:pt modelId="{49D042A9-9208-46F8-86DE-1AED481DBABE}" type="pres">
      <dgm:prSet presAssocID="{9A100C14-10F9-4B74-B14A-F3F03F6041F2}" presName="parentText" presStyleLbl="node1" presStyleIdx="0" presStyleCnt="0">
        <dgm:presLayoutVars>
          <dgm:chMax val="0"/>
          <dgm:bulletEnabled val="1"/>
        </dgm:presLayoutVars>
      </dgm:prSet>
      <dgm:spPr/>
      <dgm:t>
        <a:bodyPr/>
        <a:lstStyle/>
        <a:p>
          <a:endParaRPr lang="en-US"/>
        </a:p>
      </dgm:t>
    </dgm:pt>
    <dgm:pt modelId="{D8F52E69-974A-4D7F-A631-372D0271A2E5}" type="pres">
      <dgm:prSet presAssocID="{9A100C14-10F9-4B74-B14A-F3F03F6041F2}" presName="parentRect" presStyleLbl="alignNode1" presStyleIdx="3" presStyleCnt="4"/>
      <dgm:spPr/>
      <dgm:t>
        <a:bodyPr/>
        <a:lstStyle/>
        <a:p>
          <a:endParaRPr lang="en-US"/>
        </a:p>
      </dgm:t>
    </dgm:pt>
    <dgm:pt modelId="{EB81A6EF-5369-427E-90C2-2D3F5DB7DA88}" type="pres">
      <dgm:prSet presAssocID="{9A100C14-10F9-4B74-B14A-F3F03F6041F2}" presName="adorn" presStyleLbl="fgAccFollowNode1" presStyleIdx="3" presStyleCnt="4"/>
      <dgm:spPr>
        <a:blipFill rotWithShape="1">
          <a:blip xmlns:r="http://schemas.openxmlformats.org/officeDocument/2006/relationships" r:embed="rId7" cstate="email">
            <a:extLst>
              <a:ext uri="{28A0092B-C50C-407E-A947-70E740481C1C}">
                <a14:useLocalDpi xmlns:a14="http://schemas.microsoft.com/office/drawing/2010/main"/>
              </a:ext>
            </a:extLst>
          </a:blip>
          <a:stretch>
            <a:fillRect/>
          </a:stretch>
        </a:blipFill>
      </dgm:spPr>
    </dgm:pt>
  </dgm:ptLst>
  <dgm:cxnLst>
    <dgm:cxn modelId="{D375E3E6-623F-4011-8C20-D7FAD8A3B74F}" type="presOf" srcId="{553546E0-D2C8-4A2A-AB38-24E02316FD7C}" destId="{475E6B8A-DB6D-4FEB-925B-A00C3D518049}" srcOrd="1" destOrd="0" presId="urn:microsoft.com/office/officeart/2005/8/layout/bList2"/>
    <dgm:cxn modelId="{AB032FCC-5AD8-47D5-838D-6F1A2DDF4100}" type="presOf" srcId="{C6577595-A605-4450-B335-669476FCEF9E}" destId="{1404062C-A096-43E7-8198-9FC96D89C7F2}" srcOrd="1" destOrd="0" presId="urn:microsoft.com/office/officeart/2005/8/layout/bList2"/>
    <dgm:cxn modelId="{0E9E9B9B-471A-491A-9530-A66DD914599C}" srcId="{857D41FB-DF52-4B20-A169-7503CD9056FB}" destId="{7C0E90D1-9E82-4A69-AF0B-51B96B01C9A6}" srcOrd="0" destOrd="0" parTransId="{A57A0B19-8ADF-43A5-B36A-7271228F39EC}" sibTransId="{1D9DCA4B-7C3D-4363-A1A1-2C4053AB3797}"/>
    <dgm:cxn modelId="{40DEEA7F-D9FD-4541-9490-6ACDC21132ED}" srcId="{857D41FB-DF52-4B20-A169-7503CD9056FB}" destId="{C6577595-A605-4450-B335-669476FCEF9E}" srcOrd="1" destOrd="0" parTransId="{40FE244B-83E6-48DB-9E04-AD866ACB08AD}" sibTransId="{33C63AA6-A8ED-43C4-9248-E9C59ECC2980}"/>
    <dgm:cxn modelId="{7FE2BF5B-797E-4C3C-93C4-1F9FE8277103}" type="presOf" srcId="{9A100C14-10F9-4B74-B14A-F3F03F6041F2}" destId="{D8F52E69-974A-4D7F-A631-372D0271A2E5}" srcOrd="1" destOrd="0" presId="urn:microsoft.com/office/officeart/2005/8/layout/bList2"/>
    <dgm:cxn modelId="{936F2B2F-862F-4EDC-8DDA-CBBC01EA8B0C}" srcId="{857D41FB-DF52-4B20-A169-7503CD9056FB}" destId="{553546E0-D2C8-4A2A-AB38-24E02316FD7C}" srcOrd="2" destOrd="0" parTransId="{8D5B04FF-0555-45E9-A47E-3FA1E4162985}" sibTransId="{EE45B607-00A8-4858-BF19-D40C876C43BB}"/>
    <dgm:cxn modelId="{0EC69E47-5F17-46E4-AFA3-747F9C66D849}" type="presOf" srcId="{7C0E90D1-9E82-4A69-AF0B-51B96B01C9A6}" destId="{941E224A-0DC8-46C9-A4F4-18536A3F19E4}" srcOrd="0" destOrd="0" presId="urn:microsoft.com/office/officeart/2005/8/layout/bList2"/>
    <dgm:cxn modelId="{131A4DA3-242A-4900-86A7-2DE85C680941}" type="presOf" srcId="{1D9DCA4B-7C3D-4363-A1A1-2C4053AB3797}" destId="{CBA76165-77CD-48FC-82D5-2002B271AE8E}" srcOrd="0" destOrd="0" presId="urn:microsoft.com/office/officeart/2005/8/layout/bList2"/>
    <dgm:cxn modelId="{AF093510-C0DF-42EE-84B7-3B499465797D}" type="presOf" srcId="{EE45B607-00A8-4858-BF19-D40C876C43BB}" destId="{04497A31-534C-47D8-81E2-D8E84DD0B075}" srcOrd="0" destOrd="0" presId="urn:microsoft.com/office/officeart/2005/8/layout/bList2"/>
    <dgm:cxn modelId="{D8B50C17-7257-44D9-831E-37E01F37A2F7}" type="presOf" srcId="{33C63AA6-A8ED-43C4-9248-E9C59ECC2980}" destId="{62E03E83-CEC9-4EAC-9D18-D48CEFD25D71}" srcOrd="0" destOrd="0" presId="urn:microsoft.com/office/officeart/2005/8/layout/bList2"/>
    <dgm:cxn modelId="{8CEE26A2-15E6-4F79-A44D-C1BB3FD681A0}" type="presOf" srcId="{9A100C14-10F9-4B74-B14A-F3F03F6041F2}" destId="{49D042A9-9208-46F8-86DE-1AED481DBABE}" srcOrd="0" destOrd="0" presId="urn:microsoft.com/office/officeart/2005/8/layout/bList2"/>
    <dgm:cxn modelId="{41109724-33EF-4226-B83E-E8123CDAF01F}" type="presOf" srcId="{7C0E90D1-9E82-4A69-AF0B-51B96B01C9A6}" destId="{3C2EED16-3C93-461A-984A-86E69751ACF0}" srcOrd="1" destOrd="0" presId="urn:microsoft.com/office/officeart/2005/8/layout/bList2"/>
    <dgm:cxn modelId="{8361B093-04E5-48A0-9C21-E268E71D3015}" srcId="{857D41FB-DF52-4B20-A169-7503CD9056FB}" destId="{9A100C14-10F9-4B74-B14A-F3F03F6041F2}" srcOrd="3" destOrd="0" parTransId="{D37CC81D-D542-4624-83A1-9E714909C44A}" sibTransId="{7A2AEDA3-D6FE-4FD2-9488-13B291FA0FCA}"/>
    <dgm:cxn modelId="{0C3C3F5F-84C8-49C7-8C6C-08F7540DAD9F}" type="presOf" srcId="{553546E0-D2C8-4A2A-AB38-24E02316FD7C}" destId="{72DE8B4A-ED5C-4376-AF5B-0D11BCD92AC0}" srcOrd="0" destOrd="0" presId="urn:microsoft.com/office/officeart/2005/8/layout/bList2"/>
    <dgm:cxn modelId="{4DA91CD0-2621-4027-A86F-CACE5C703161}" type="presOf" srcId="{C6577595-A605-4450-B335-669476FCEF9E}" destId="{2238D8E6-4BF3-4501-9316-BA11A8400234}" srcOrd="0" destOrd="0" presId="urn:microsoft.com/office/officeart/2005/8/layout/bList2"/>
    <dgm:cxn modelId="{8B1C28D6-DF4D-4E94-8BC4-F9CD7B2CC32B}" type="presOf" srcId="{857D41FB-DF52-4B20-A169-7503CD9056FB}" destId="{52A7867F-E809-4232-B7F7-91CC7EDDDD8D}" srcOrd="0" destOrd="0" presId="urn:microsoft.com/office/officeart/2005/8/layout/bList2"/>
    <dgm:cxn modelId="{6E3D8389-6CED-4518-93C2-429BA366407F}" type="presParOf" srcId="{52A7867F-E809-4232-B7F7-91CC7EDDDD8D}" destId="{96A6CB16-34D4-43CD-831C-09F7F518E3B3}" srcOrd="0" destOrd="0" presId="urn:microsoft.com/office/officeart/2005/8/layout/bList2"/>
    <dgm:cxn modelId="{FF2A195D-51CF-46A7-8ABD-A9B6F9240CF7}" type="presParOf" srcId="{96A6CB16-34D4-43CD-831C-09F7F518E3B3}" destId="{49B7CF10-59B0-4B00-A1B3-B21F53ACBC45}" srcOrd="0" destOrd="0" presId="urn:microsoft.com/office/officeart/2005/8/layout/bList2"/>
    <dgm:cxn modelId="{FCDD63E3-2AC9-43A0-BE7D-296FA89BF109}" type="presParOf" srcId="{96A6CB16-34D4-43CD-831C-09F7F518E3B3}" destId="{941E224A-0DC8-46C9-A4F4-18536A3F19E4}" srcOrd="1" destOrd="0" presId="urn:microsoft.com/office/officeart/2005/8/layout/bList2"/>
    <dgm:cxn modelId="{08376FEC-5AE1-491B-ADDA-C8328EFFA1D2}" type="presParOf" srcId="{96A6CB16-34D4-43CD-831C-09F7F518E3B3}" destId="{3C2EED16-3C93-461A-984A-86E69751ACF0}" srcOrd="2" destOrd="0" presId="urn:microsoft.com/office/officeart/2005/8/layout/bList2"/>
    <dgm:cxn modelId="{406174C5-52A0-45BF-84D8-80BD21F79605}" type="presParOf" srcId="{96A6CB16-34D4-43CD-831C-09F7F518E3B3}" destId="{005AA9A7-05A6-450D-B034-AA0C6D00465F}" srcOrd="3" destOrd="0" presId="urn:microsoft.com/office/officeart/2005/8/layout/bList2"/>
    <dgm:cxn modelId="{D741DE7E-509E-4B61-A403-1589274FB136}" type="presParOf" srcId="{52A7867F-E809-4232-B7F7-91CC7EDDDD8D}" destId="{CBA76165-77CD-48FC-82D5-2002B271AE8E}" srcOrd="1" destOrd="0" presId="urn:microsoft.com/office/officeart/2005/8/layout/bList2"/>
    <dgm:cxn modelId="{44F396F4-E8D8-4072-B689-930D8A765984}" type="presParOf" srcId="{52A7867F-E809-4232-B7F7-91CC7EDDDD8D}" destId="{11434012-5325-4FAB-B3EF-B57D45F783E0}" srcOrd="2" destOrd="0" presId="urn:microsoft.com/office/officeart/2005/8/layout/bList2"/>
    <dgm:cxn modelId="{0B1F166B-9BE0-45C3-BC35-394FDCB1C12F}" type="presParOf" srcId="{11434012-5325-4FAB-B3EF-B57D45F783E0}" destId="{D6719D35-DE98-4BD6-AEAC-42B127AC72CF}" srcOrd="0" destOrd="0" presId="urn:microsoft.com/office/officeart/2005/8/layout/bList2"/>
    <dgm:cxn modelId="{8894D23A-6DAC-4BBD-80F3-EC9D1C7C5B76}" type="presParOf" srcId="{11434012-5325-4FAB-B3EF-B57D45F783E0}" destId="{2238D8E6-4BF3-4501-9316-BA11A8400234}" srcOrd="1" destOrd="0" presId="urn:microsoft.com/office/officeart/2005/8/layout/bList2"/>
    <dgm:cxn modelId="{301C232A-295F-4579-83A0-E5935FB52371}" type="presParOf" srcId="{11434012-5325-4FAB-B3EF-B57D45F783E0}" destId="{1404062C-A096-43E7-8198-9FC96D89C7F2}" srcOrd="2" destOrd="0" presId="urn:microsoft.com/office/officeart/2005/8/layout/bList2"/>
    <dgm:cxn modelId="{B082B81B-2C11-4A10-A3AC-9705740446A9}" type="presParOf" srcId="{11434012-5325-4FAB-B3EF-B57D45F783E0}" destId="{5386C910-5FC7-4102-9BC0-259704DCDF26}" srcOrd="3" destOrd="0" presId="urn:microsoft.com/office/officeart/2005/8/layout/bList2"/>
    <dgm:cxn modelId="{C8509BC0-CBA9-4C17-BFCE-57D91EA3EA85}" type="presParOf" srcId="{52A7867F-E809-4232-B7F7-91CC7EDDDD8D}" destId="{62E03E83-CEC9-4EAC-9D18-D48CEFD25D71}" srcOrd="3" destOrd="0" presId="urn:microsoft.com/office/officeart/2005/8/layout/bList2"/>
    <dgm:cxn modelId="{2F73EBAD-A72E-4A9F-AFCD-B2E73ED571A4}" type="presParOf" srcId="{52A7867F-E809-4232-B7F7-91CC7EDDDD8D}" destId="{3B298C69-1E90-4EE5-9464-2F6733ED055B}" srcOrd="4" destOrd="0" presId="urn:microsoft.com/office/officeart/2005/8/layout/bList2"/>
    <dgm:cxn modelId="{943F8557-28E6-44FD-ACED-412EDB98F097}" type="presParOf" srcId="{3B298C69-1E90-4EE5-9464-2F6733ED055B}" destId="{28E21E94-41CC-4E25-AD5C-5C73DB002D41}" srcOrd="0" destOrd="0" presId="urn:microsoft.com/office/officeart/2005/8/layout/bList2"/>
    <dgm:cxn modelId="{25A8B404-607C-4C06-8414-DF131A7E394C}" type="presParOf" srcId="{3B298C69-1E90-4EE5-9464-2F6733ED055B}" destId="{72DE8B4A-ED5C-4376-AF5B-0D11BCD92AC0}" srcOrd="1" destOrd="0" presId="urn:microsoft.com/office/officeart/2005/8/layout/bList2"/>
    <dgm:cxn modelId="{436E1BAF-B6E6-4E45-8F43-3FEE3AF8F046}" type="presParOf" srcId="{3B298C69-1E90-4EE5-9464-2F6733ED055B}" destId="{475E6B8A-DB6D-4FEB-925B-A00C3D518049}" srcOrd="2" destOrd="0" presId="urn:microsoft.com/office/officeart/2005/8/layout/bList2"/>
    <dgm:cxn modelId="{1BE109AB-DC77-4689-A5F6-C04B3B9995BB}" type="presParOf" srcId="{3B298C69-1E90-4EE5-9464-2F6733ED055B}" destId="{D3EC204B-3F2B-4D6F-9337-38921A4AA4EB}" srcOrd="3" destOrd="0" presId="urn:microsoft.com/office/officeart/2005/8/layout/bList2"/>
    <dgm:cxn modelId="{328456A6-F084-42F4-A3C4-2AEFC2642087}" type="presParOf" srcId="{52A7867F-E809-4232-B7F7-91CC7EDDDD8D}" destId="{04497A31-534C-47D8-81E2-D8E84DD0B075}" srcOrd="5" destOrd="0" presId="urn:microsoft.com/office/officeart/2005/8/layout/bList2"/>
    <dgm:cxn modelId="{8BFAF918-54CB-4F36-A8F7-F76CEBD2A914}" type="presParOf" srcId="{52A7867F-E809-4232-B7F7-91CC7EDDDD8D}" destId="{569F297B-C083-47AB-94FD-33D4153555D9}" srcOrd="6" destOrd="0" presId="urn:microsoft.com/office/officeart/2005/8/layout/bList2"/>
    <dgm:cxn modelId="{5E4FCE91-2B28-433B-BD8A-7633E6810FB9}" type="presParOf" srcId="{569F297B-C083-47AB-94FD-33D4153555D9}" destId="{74B066DD-0936-4126-BA4D-2365D9F3CD40}" srcOrd="0" destOrd="0" presId="urn:microsoft.com/office/officeart/2005/8/layout/bList2"/>
    <dgm:cxn modelId="{6B3EC8D3-A31C-48EC-B101-92B282397D6A}" type="presParOf" srcId="{569F297B-C083-47AB-94FD-33D4153555D9}" destId="{49D042A9-9208-46F8-86DE-1AED481DBABE}" srcOrd="1" destOrd="0" presId="urn:microsoft.com/office/officeart/2005/8/layout/bList2"/>
    <dgm:cxn modelId="{DF43E668-D1BE-4208-8B4E-E0878F82F43A}" type="presParOf" srcId="{569F297B-C083-47AB-94FD-33D4153555D9}" destId="{D8F52E69-974A-4D7F-A631-372D0271A2E5}" srcOrd="2" destOrd="0" presId="urn:microsoft.com/office/officeart/2005/8/layout/bList2"/>
    <dgm:cxn modelId="{A2DA04BD-C8C1-4A3A-BB8C-B9268EBD1005}" type="presParOf" srcId="{569F297B-C083-47AB-94FD-33D4153555D9}" destId="{EB81A6EF-5369-427E-90C2-2D3F5DB7DA88}"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3C0CCF9-342B-466B-A724-F83E3F02E166}" type="doc">
      <dgm:prSet loTypeId="urn:microsoft.com/office/officeart/2005/8/layout/pyramid2" loCatId="pyramid" qsTypeId="urn:microsoft.com/office/officeart/2005/8/quickstyle/simple4" qsCatId="simple" csTypeId="urn:microsoft.com/office/officeart/2005/8/colors/accent1_2" csCatId="accent1" phldr="1"/>
      <dgm:spPr/>
      <dgm:t>
        <a:bodyPr/>
        <a:lstStyle/>
        <a:p>
          <a:endParaRPr lang="en-US"/>
        </a:p>
      </dgm:t>
    </dgm:pt>
    <dgm:pt modelId="{302E2416-71F6-4F50-93DA-A716A3AE354C}">
      <dgm:prSet/>
      <dgm:spPr/>
      <dgm:t>
        <a:bodyPr/>
        <a:lstStyle/>
        <a:p>
          <a:pPr rtl="0"/>
          <a:r>
            <a:rPr lang="zh-CN" dirty="0" smtClean="0"/>
            <a:t>决策管理层用户</a:t>
          </a:r>
          <a:endParaRPr lang="en-US" dirty="0"/>
        </a:p>
      </dgm:t>
    </dgm:pt>
    <dgm:pt modelId="{6CA68014-AFEC-4313-9607-2D105B94B013}" type="parTrans" cxnId="{00C9F3A2-28A1-4C1F-8620-D91F3C5EBD44}">
      <dgm:prSet/>
      <dgm:spPr/>
      <dgm:t>
        <a:bodyPr/>
        <a:lstStyle/>
        <a:p>
          <a:endParaRPr lang="en-US"/>
        </a:p>
      </dgm:t>
    </dgm:pt>
    <dgm:pt modelId="{7EB7C2C5-5985-480D-B0D8-793AC94C4702}" type="sibTrans" cxnId="{00C9F3A2-28A1-4C1F-8620-D91F3C5EBD44}">
      <dgm:prSet/>
      <dgm:spPr/>
      <dgm:t>
        <a:bodyPr/>
        <a:lstStyle/>
        <a:p>
          <a:endParaRPr lang="en-US"/>
        </a:p>
      </dgm:t>
    </dgm:pt>
    <dgm:pt modelId="{0193FF1E-7673-4197-92DB-7E9EBA2C3105}">
      <dgm:prSet/>
      <dgm:spPr/>
      <dgm:t>
        <a:bodyPr/>
        <a:lstStyle/>
        <a:p>
          <a:pPr rtl="0"/>
          <a:r>
            <a:rPr lang="zh-CN" dirty="0" smtClean="0"/>
            <a:t>信息分析型用户</a:t>
          </a:r>
          <a:endParaRPr lang="en-US" dirty="0"/>
        </a:p>
      </dgm:t>
    </dgm:pt>
    <dgm:pt modelId="{1017DB78-4BE3-4E9B-82B4-D0F30C15A796}" type="parTrans" cxnId="{8B84B467-0719-4C88-8BA6-8677F1AD60E1}">
      <dgm:prSet/>
      <dgm:spPr/>
      <dgm:t>
        <a:bodyPr/>
        <a:lstStyle/>
        <a:p>
          <a:endParaRPr lang="en-US"/>
        </a:p>
      </dgm:t>
    </dgm:pt>
    <dgm:pt modelId="{A26EC9C2-D109-495E-9FA2-2B8CFAD7740D}" type="sibTrans" cxnId="{8B84B467-0719-4C88-8BA6-8677F1AD60E1}">
      <dgm:prSet/>
      <dgm:spPr/>
      <dgm:t>
        <a:bodyPr/>
        <a:lstStyle/>
        <a:p>
          <a:endParaRPr lang="en-US"/>
        </a:p>
      </dgm:t>
    </dgm:pt>
    <dgm:pt modelId="{672E5FC6-397B-4CDD-9A72-77389817563E}">
      <dgm:prSet/>
      <dgm:spPr/>
      <dgm:t>
        <a:bodyPr/>
        <a:lstStyle/>
        <a:p>
          <a:pPr rtl="0"/>
          <a:r>
            <a:rPr lang="zh-CN" altLang="en-US" dirty="0" smtClean="0"/>
            <a:t>一般操作用户</a:t>
          </a:r>
          <a:endParaRPr lang="en-US" dirty="0"/>
        </a:p>
      </dgm:t>
    </dgm:pt>
    <dgm:pt modelId="{E758A7F9-FFBB-4E84-8512-0C41A8B37B64}" type="parTrans" cxnId="{D5CD8424-FC3F-4211-ADB0-65FAAB93407C}">
      <dgm:prSet/>
      <dgm:spPr/>
      <dgm:t>
        <a:bodyPr/>
        <a:lstStyle/>
        <a:p>
          <a:endParaRPr lang="en-US"/>
        </a:p>
      </dgm:t>
    </dgm:pt>
    <dgm:pt modelId="{28FD16AE-7902-4B04-9AD7-EB9E8ABB8890}" type="sibTrans" cxnId="{D5CD8424-FC3F-4211-ADB0-65FAAB93407C}">
      <dgm:prSet/>
      <dgm:spPr/>
      <dgm:t>
        <a:bodyPr/>
        <a:lstStyle/>
        <a:p>
          <a:endParaRPr lang="en-US"/>
        </a:p>
      </dgm:t>
    </dgm:pt>
    <dgm:pt modelId="{F972B395-DCA5-4B60-8FCC-C5800CF73D92}">
      <dgm:prSet/>
      <dgm:spPr/>
      <dgm:t>
        <a:bodyPr/>
        <a:lstStyle/>
        <a:p>
          <a:pPr rtl="0"/>
          <a:r>
            <a:rPr lang="zh-CN" smtClean="0"/>
            <a:t>部门</a:t>
          </a:r>
          <a:r>
            <a:rPr lang="zh-CN" dirty="0" smtClean="0"/>
            <a:t>专业用户</a:t>
          </a:r>
          <a:endParaRPr lang="en-US" dirty="0"/>
        </a:p>
      </dgm:t>
    </dgm:pt>
    <dgm:pt modelId="{70CC06E6-A2B0-4BFF-83B2-C463B4E54D0C}" type="parTrans" cxnId="{CD00FD46-ACFF-4E1D-8A8C-712A0BDB39C5}">
      <dgm:prSet/>
      <dgm:spPr/>
      <dgm:t>
        <a:bodyPr/>
        <a:lstStyle/>
        <a:p>
          <a:endParaRPr lang="en-US"/>
        </a:p>
      </dgm:t>
    </dgm:pt>
    <dgm:pt modelId="{1481C160-E037-47EE-97AB-B59F1AC9E9FA}" type="sibTrans" cxnId="{CD00FD46-ACFF-4E1D-8A8C-712A0BDB39C5}">
      <dgm:prSet/>
      <dgm:spPr/>
      <dgm:t>
        <a:bodyPr/>
        <a:lstStyle/>
        <a:p>
          <a:endParaRPr lang="en-US"/>
        </a:p>
      </dgm:t>
    </dgm:pt>
    <dgm:pt modelId="{72C057DE-B7D5-4DA9-990B-1C307A5612F4}" type="pres">
      <dgm:prSet presAssocID="{A3C0CCF9-342B-466B-A724-F83E3F02E166}" presName="compositeShape" presStyleCnt="0">
        <dgm:presLayoutVars>
          <dgm:dir/>
          <dgm:resizeHandles/>
        </dgm:presLayoutVars>
      </dgm:prSet>
      <dgm:spPr/>
      <dgm:t>
        <a:bodyPr/>
        <a:lstStyle/>
        <a:p>
          <a:endParaRPr lang="en-US"/>
        </a:p>
      </dgm:t>
    </dgm:pt>
    <dgm:pt modelId="{00B3039B-7159-44F3-889E-332B966E9E01}" type="pres">
      <dgm:prSet presAssocID="{A3C0CCF9-342B-466B-A724-F83E3F02E166}" presName="pyramid" presStyleLbl="node1" presStyleIdx="0" presStyleCnt="1"/>
      <dgm:spPr/>
    </dgm:pt>
    <dgm:pt modelId="{C9B156F1-BAD3-471E-BEE1-3822D0257BC8}" type="pres">
      <dgm:prSet presAssocID="{A3C0CCF9-342B-466B-A724-F83E3F02E166}" presName="theList" presStyleCnt="0"/>
      <dgm:spPr/>
    </dgm:pt>
    <dgm:pt modelId="{E8FF60EC-6CFF-42AE-9160-C20FD5BE2745}" type="pres">
      <dgm:prSet presAssocID="{302E2416-71F6-4F50-93DA-A716A3AE354C}" presName="aNode" presStyleLbl="fgAcc1" presStyleIdx="0" presStyleCnt="4">
        <dgm:presLayoutVars>
          <dgm:bulletEnabled val="1"/>
        </dgm:presLayoutVars>
      </dgm:prSet>
      <dgm:spPr/>
      <dgm:t>
        <a:bodyPr/>
        <a:lstStyle/>
        <a:p>
          <a:endParaRPr lang="en-US"/>
        </a:p>
      </dgm:t>
    </dgm:pt>
    <dgm:pt modelId="{765D6714-6CD7-445B-870E-023295A23594}" type="pres">
      <dgm:prSet presAssocID="{302E2416-71F6-4F50-93DA-A716A3AE354C}" presName="aSpace" presStyleCnt="0"/>
      <dgm:spPr/>
    </dgm:pt>
    <dgm:pt modelId="{47E17E2E-6303-4E80-A75D-9E835CF00FCB}" type="pres">
      <dgm:prSet presAssocID="{0193FF1E-7673-4197-92DB-7E9EBA2C3105}" presName="aNode" presStyleLbl="fgAcc1" presStyleIdx="1" presStyleCnt="4">
        <dgm:presLayoutVars>
          <dgm:bulletEnabled val="1"/>
        </dgm:presLayoutVars>
      </dgm:prSet>
      <dgm:spPr/>
      <dgm:t>
        <a:bodyPr/>
        <a:lstStyle/>
        <a:p>
          <a:endParaRPr lang="en-US"/>
        </a:p>
      </dgm:t>
    </dgm:pt>
    <dgm:pt modelId="{4505C448-1C4B-47B2-A296-FC2DE3FD67C1}" type="pres">
      <dgm:prSet presAssocID="{0193FF1E-7673-4197-92DB-7E9EBA2C3105}" presName="aSpace" presStyleCnt="0"/>
      <dgm:spPr/>
    </dgm:pt>
    <dgm:pt modelId="{9D7CFF85-BFDD-40BD-AA73-C44E00BA78F1}" type="pres">
      <dgm:prSet presAssocID="{F972B395-DCA5-4B60-8FCC-C5800CF73D92}" presName="aNode" presStyleLbl="fgAcc1" presStyleIdx="2" presStyleCnt="4">
        <dgm:presLayoutVars>
          <dgm:bulletEnabled val="1"/>
        </dgm:presLayoutVars>
      </dgm:prSet>
      <dgm:spPr/>
      <dgm:t>
        <a:bodyPr/>
        <a:lstStyle/>
        <a:p>
          <a:endParaRPr lang="en-US"/>
        </a:p>
      </dgm:t>
    </dgm:pt>
    <dgm:pt modelId="{C2A78704-1031-4423-8EB1-9CC17BCDEDCA}" type="pres">
      <dgm:prSet presAssocID="{F972B395-DCA5-4B60-8FCC-C5800CF73D92}" presName="aSpace" presStyleCnt="0"/>
      <dgm:spPr/>
    </dgm:pt>
    <dgm:pt modelId="{5196AC85-2882-4C28-B565-CA5569AE3A3F}" type="pres">
      <dgm:prSet presAssocID="{672E5FC6-397B-4CDD-9A72-77389817563E}" presName="aNode" presStyleLbl="fgAcc1" presStyleIdx="3" presStyleCnt="4">
        <dgm:presLayoutVars>
          <dgm:bulletEnabled val="1"/>
        </dgm:presLayoutVars>
      </dgm:prSet>
      <dgm:spPr/>
      <dgm:t>
        <a:bodyPr/>
        <a:lstStyle/>
        <a:p>
          <a:endParaRPr lang="en-US"/>
        </a:p>
      </dgm:t>
    </dgm:pt>
    <dgm:pt modelId="{556627A1-076E-448C-9C7F-B8143F021695}" type="pres">
      <dgm:prSet presAssocID="{672E5FC6-397B-4CDD-9A72-77389817563E}" presName="aSpace" presStyleCnt="0"/>
      <dgm:spPr/>
    </dgm:pt>
  </dgm:ptLst>
  <dgm:cxnLst>
    <dgm:cxn modelId="{3AA6E35B-685D-4B7E-B781-F9751D25F2A4}" type="presOf" srcId="{0193FF1E-7673-4197-92DB-7E9EBA2C3105}" destId="{47E17E2E-6303-4E80-A75D-9E835CF00FCB}" srcOrd="0" destOrd="0" presId="urn:microsoft.com/office/officeart/2005/8/layout/pyramid2"/>
    <dgm:cxn modelId="{D5CD8424-FC3F-4211-ADB0-65FAAB93407C}" srcId="{A3C0CCF9-342B-466B-A724-F83E3F02E166}" destId="{672E5FC6-397B-4CDD-9A72-77389817563E}" srcOrd="3" destOrd="0" parTransId="{E758A7F9-FFBB-4E84-8512-0C41A8B37B64}" sibTransId="{28FD16AE-7902-4B04-9AD7-EB9E8ABB8890}"/>
    <dgm:cxn modelId="{8B84B467-0719-4C88-8BA6-8677F1AD60E1}" srcId="{A3C0CCF9-342B-466B-A724-F83E3F02E166}" destId="{0193FF1E-7673-4197-92DB-7E9EBA2C3105}" srcOrd="1" destOrd="0" parTransId="{1017DB78-4BE3-4E9B-82B4-D0F30C15A796}" sibTransId="{A26EC9C2-D109-495E-9FA2-2B8CFAD7740D}"/>
    <dgm:cxn modelId="{CD00FD46-ACFF-4E1D-8A8C-712A0BDB39C5}" srcId="{A3C0CCF9-342B-466B-A724-F83E3F02E166}" destId="{F972B395-DCA5-4B60-8FCC-C5800CF73D92}" srcOrd="2" destOrd="0" parTransId="{70CC06E6-A2B0-4BFF-83B2-C463B4E54D0C}" sibTransId="{1481C160-E037-47EE-97AB-B59F1AC9E9FA}"/>
    <dgm:cxn modelId="{00E0AE93-9613-4499-A44B-5A0873742CD9}" type="presOf" srcId="{302E2416-71F6-4F50-93DA-A716A3AE354C}" destId="{E8FF60EC-6CFF-42AE-9160-C20FD5BE2745}" srcOrd="0" destOrd="0" presId="urn:microsoft.com/office/officeart/2005/8/layout/pyramid2"/>
    <dgm:cxn modelId="{0EA3CAAA-2449-44F7-8B5E-BE833B1E9E70}" type="presOf" srcId="{A3C0CCF9-342B-466B-A724-F83E3F02E166}" destId="{72C057DE-B7D5-4DA9-990B-1C307A5612F4}" srcOrd="0" destOrd="0" presId="urn:microsoft.com/office/officeart/2005/8/layout/pyramid2"/>
    <dgm:cxn modelId="{E9B7BF3A-B900-4E77-B6A1-D6F4FEFFDD9A}" type="presOf" srcId="{672E5FC6-397B-4CDD-9A72-77389817563E}" destId="{5196AC85-2882-4C28-B565-CA5569AE3A3F}" srcOrd="0" destOrd="0" presId="urn:microsoft.com/office/officeart/2005/8/layout/pyramid2"/>
    <dgm:cxn modelId="{7B6B771E-B652-4194-B495-FD644D3F95CF}" type="presOf" srcId="{F972B395-DCA5-4B60-8FCC-C5800CF73D92}" destId="{9D7CFF85-BFDD-40BD-AA73-C44E00BA78F1}" srcOrd="0" destOrd="0" presId="urn:microsoft.com/office/officeart/2005/8/layout/pyramid2"/>
    <dgm:cxn modelId="{00C9F3A2-28A1-4C1F-8620-D91F3C5EBD44}" srcId="{A3C0CCF9-342B-466B-A724-F83E3F02E166}" destId="{302E2416-71F6-4F50-93DA-A716A3AE354C}" srcOrd="0" destOrd="0" parTransId="{6CA68014-AFEC-4313-9607-2D105B94B013}" sibTransId="{7EB7C2C5-5985-480D-B0D8-793AC94C4702}"/>
    <dgm:cxn modelId="{0FD14B1D-A517-4C7D-962A-DC2AB6E10723}" type="presParOf" srcId="{72C057DE-B7D5-4DA9-990B-1C307A5612F4}" destId="{00B3039B-7159-44F3-889E-332B966E9E01}" srcOrd="0" destOrd="0" presId="urn:microsoft.com/office/officeart/2005/8/layout/pyramid2"/>
    <dgm:cxn modelId="{AE96115E-1929-4924-8109-61E3D18676CA}" type="presParOf" srcId="{72C057DE-B7D5-4DA9-990B-1C307A5612F4}" destId="{C9B156F1-BAD3-471E-BEE1-3822D0257BC8}" srcOrd="1" destOrd="0" presId="urn:microsoft.com/office/officeart/2005/8/layout/pyramid2"/>
    <dgm:cxn modelId="{16E74CC1-2E4A-417D-87F5-A0B1070D83B1}" type="presParOf" srcId="{C9B156F1-BAD3-471E-BEE1-3822D0257BC8}" destId="{E8FF60EC-6CFF-42AE-9160-C20FD5BE2745}" srcOrd="0" destOrd="0" presId="urn:microsoft.com/office/officeart/2005/8/layout/pyramid2"/>
    <dgm:cxn modelId="{9115347F-1AEB-4264-99EC-23344C4CFD4A}" type="presParOf" srcId="{C9B156F1-BAD3-471E-BEE1-3822D0257BC8}" destId="{765D6714-6CD7-445B-870E-023295A23594}" srcOrd="1" destOrd="0" presId="urn:microsoft.com/office/officeart/2005/8/layout/pyramid2"/>
    <dgm:cxn modelId="{24DD2EE6-35CD-496D-861A-093C41FA0F96}" type="presParOf" srcId="{C9B156F1-BAD3-471E-BEE1-3822D0257BC8}" destId="{47E17E2E-6303-4E80-A75D-9E835CF00FCB}" srcOrd="2" destOrd="0" presId="urn:microsoft.com/office/officeart/2005/8/layout/pyramid2"/>
    <dgm:cxn modelId="{778907BC-25EA-4E86-A834-4DCA97CEE283}" type="presParOf" srcId="{C9B156F1-BAD3-471E-BEE1-3822D0257BC8}" destId="{4505C448-1C4B-47B2-A296-FC2DE3FD67C1}" srcOrd="3" destOrd="0" presId="urn:microsoft.com/office/officeart/2005/8/layout/pyramid2"/>
    <dgm:cxn modelId="{80E4DB23-EBC3-4321-95E6-7BE825CA5A04}" type="presParOf" srcId="{C9B156F1-BAD3-471E-BEE1-3822D0257BC8}" destId="{9D7CFF85-BFDD-40BD-AA73-C44E00BA78F1}" srcOrd="4" destOrd="0" presId="urn:microsoft.com/office/officeart/2005/8/layout/pyramid2"/>
    <dgm:cxn modelId="{3A468F1C-5AC7-4FDB-ABF3-5CF640191B29}" type="presParOf" srcId="{C9B156F1-BAD3-471E-BEE1-3822D0257BC8}" destId="{C2A78704-1031-4423-8EB1-9CC17BCDEDCA}" srcOrd="5" destOrd="0" presId="urn:microsoft.com/office/officeart/2005/8/layout/pyramid2"/>
    <dgm:cxn modelId="{7E3FE652-34E2-4BEA-9C36-5F0B1951DF75}" type="presParOf" srcId="{C9B156F1-BAD3-471E-BEE1-3822D0257BC8}" destId="{5196AC85-2882-4C28-B565-CA5569AE3A3F}" srcOrd="6" destOrd="0" presId="urn:microsoft.com/office/officeart/2005/8/layout/pyramid2"/>
    <dgm:cxn modelId="{90CB13BB-40AF-4984-A0B4-73C93BDDAF22}" type="presParOf" srcId="{C9B156F1-BAD3-471E-BEE1-3822D0257BC8}" destId="{556627A1-076E-448C-9C7F-B8143F021695}"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B709365-E074-4B0A-AA43-8C738E464706}"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zh-CN" altLang="en-US"/>
        </a:p>
      </dgm:t>
    </dgm:pt>
    <dgm:pt modelId="{523C7C13-FC4D-4991-B537-20C2E654A6D8}">
      <dgm:prSet phldrT="[文本]"/>
      <dgm:spPr/>
      <dgm:t>
        <a:bodyPr/>
        <a:lstStyle/>
        <a:p>
          <a:r>
            <a:rPr lang="zh-CN" altLang="en-US" dirty="0" smtClean="0"/>
            <a:t>净资产收益率</a:t>
          </a:r>
          <a:endParaRPr lang="zh-CN" altLang="en-US" dirty="0"/>
        </a:p>
      </dgm:t>
    </dgm:pt>
    <dgm:pt modelId="{40E44960-F6FF-406B-AF7B-C809D21C991E}" type="parTrans" cxnId="{CF79D24D-4F93-4716-8D45-114E9E73EF32}">
      <dgm:prSet/>
      <dgm:spPr/>
      <dgm:t>
        <a:bodyPr/>
        <a:lstStyle/>
        <a:p>
          <a:endParaRPr lang="zh-CN" altLang="en-US"/>
        </a:p>
      </dgm:t>
    </dgm:pt>
    <dgm:pt modelId="{FD258BFE-A96F-47EA-9569-77F9FFE04771}" type="sibTrans" cxnId="{CF79D24D-4F93-4716-8D45-114E9E73EF32}">
      <dgm:prSet/>
      <dgm:spPr/>
      <dgm:t>
        <a:bodyPr/>
        <a:lstStyle/>
        <a:p>
          <a:endParaRPr lang="zh-CN" altLang="en-US"/>
        </a:p>
      </dgm:t>
    </dgm:pt>
    <dgm:pt modelId="{3F2B1380-99D0-49C5-AA0F-299DC75D4F6F}">
      <dgm:prSet phldrT="[文本]"/>
      <dgm:spPr/>
      <dgm:t>
        <a:bodyPr/>
        <a:lstStyle/>
        <a:p>
          <a:r>
            <a:rPr lang="zh-CN" altLang="en-US" dirty="0" smtClean="0"/>
            <a:t>总资产净利率</a:t>
          </a:r>
          <a:endParaRPr lang="zh-CN" altLang="en-US" dirty="0"/>
        </a:p>
      </dgm:t>
    </dgm:pt>
    <dgm:pt modelId="{EC8F446E-5086-405A-A175-F4CB12E1E514}" type="parTrans" cxnId="{58E4A8CC-C6E6-4E99-A096-6CB668FEB717}">
      <dgm:prSet/>
      <dgm:spPr/>
      <dgm:t>
        <a:bodyPr/>
        <a:lstStyle/>
        <a:p>
          <a:endParaRPr lang="zh-CN" altLang="en-US"/>
        </a:p>
      </dgm:t>
    </dgm:pt>
    <dgm:pt modelId="{EA2886AC-8681-433D-848E-155862B4B2FD}" type="sibTrans" cxnId="{58E4A8CC-C6E6-4E99-A096-6CB668FEB717}">
      <dgm:prSet/>
      <dgm:spPr/>
      <dgm:t>
        <a:bodyPr/>
        <a:lstStyle/>
        <a:p>
          <a:endParaRPr lang="zh-CN" altLang="en-US"/>
        </a:p>
      </dgm:t>
    </dgm:pt>
    <dgm:pt modelId="{8E6875D4-A3D7-4761-A959-A58E28ACF69E}">
      <dgm:prSet phldrT="[文本]"/>
      <dgm:spPr/>
      <dgm:t>
        <a:bodyPr/>
        <a:lstStyle/>
        <a:p>
          <a:r>
            <a:rPr lang="zh-CN" altLang="en-US" dirty="0" smtClean="0"/>
            <a:t>销售净利率</a:t>
          </a:r>
          <a:endParaRPr lang="zh-CN" altLang="en-US" dirty="0"/>
        </a:p>
      </dgm:t>
    </dgm:pt>
    <dgm:pt modelId="{60EC1D6B-37B0-4729-A7DB-013809B3BFED}" type="parTrans" cxnId="{C469AAA7-362B-411E-9CDE-6FB71A911147}">
      <dgm:prSet/>
      <dgm:spPr/>
      <dgm:t>
        <a:bodyPr/>
        <a:lstStyle/>
        <a:p>
          <a:endParaRPr lang="zh-CN" altLang="en-US"/>
        </a:p>
      </dgm:t>
    </dgm:pt>
    <dgm:pt modelId="{C1A9AA9A-42B7-4E8C-A305-C8DAD5921116}" type="sibTrans" cxnId="{C469AAA7-362B-411E-9CDE-6FB71A911147}">
      <dgm:prSet/>
      <dgm:spPr/>
      <dgm:t>
        <a:bodyPr/>
        <a:lstStyle/>
        <a:p>
          <a:endParaRPr lang="zh-CN" altLang="en-US"/>
        </a:p>
      </dgm:t>
    </dgm:pt>
    <dgm:pt modelId="{A275EECA-0F18-48DA-A654-86D6AAE188F6}">
      <dgm:prSet phldrT="[文本]"/>
      <dgm:spPr/>
      <dgm:t>
        <a:bodyPr/>
        <a:lstStyle/>
        <a:p>
          <a:r>
            <a:rPr lang="zh-CN" altLang="en-US" dirty="0" smtClean="0"/>
            <a:t>总资产周转率</a:t>
          </a:r>
          <a:endParaRPr lang="zh-CN" altLang="en-US" dirty="0"/>
        </a:p>
      </dgm:t>
    </dgm:pt>
    <dgm:pt modelId="{F77C1B4E-BC80-475D-BC6A-E52BAE7A1B92}" type="parTrans" cxnId="{B824534C-9BFB-4533-827C-1D6EEBC16D13}">
      <dgm:prSet/>
      <dgm:spPr/>
      <dgm:t>
        <a:bodyPr/>
        <a:lstStyle/>
        <a:p>
          <a:endParaRPr lang="zh-CN" altLang="en-US"/>
        </a:p>
      </dgm:t>
    </dgm:pt>
    <dgm:pt modelId="{BAC04259-70C3-4EF2-9F0E-7622C71E3D40}" type="sibTrans" cxnId="{B824534C-9BFB-4533-827C-1D6EEBC16D13}">
      <dgm:prSet/>
      <dgm:spPr/>
      <dgm:t>
        <a:bodyPr/>
        <a:lstStyle/>
        <a:p>
          <a:endParaRPr lang="zh-CN" altLang="en-US"/>
        </a:p>
      </dgm:t>
    </dgm:pt>
    <dgm:pt modelId="{E1BDD40E-B560-47AD-8884-9CB3C4CAF6BA}">
      <dgm:prSet phldrT="[文本]"/>
      <dgm:spPr/>
      <dgm:t>
        <a:bodyPr/>
        <a:lstStyle/>
        <a:p>
          <a:r>
            <a:rPr lang="zh-CN" altLang="en-US" dirty="0" smtClean="0"/>
            <a:t>权益乘数</a:t>
          </a:r>
          <a:endParaRPr lang="zh-CN" altLang="en-US" dirty="0"/>
        </a:p>
      </dgm:t>
    </dgm:pt>
    <dgm:pt modelId="{6B1B402D-A9AA-4C82-835F-58E2B1854FDA}" type="parTrans" cxnId="{0461929E-BD73-4136-A8CA-B6E13D58A209}">
      <dgm:prSet/>
      <dgm:spPr/>
      <dgm:t>
        <a:bodyPr/>
        <a:lstStyle/>
        <a:p>
          <a:endParaRPr lang="zh-CN" altLang="en-US"/>
        </a:p>
      </dgm:t>
    </dgm:pt>
    <dgm:pt modelId="{A9FA182B-004B-4811-9AAF-FF051C80976C}" type="sibTrans" cxnId="{0461929E-BD73-4136-A8CA-B6E13D58A209}">
      <dgm:prSet/>
      <dgm:spPr/>
      <dgm:t>
        <a:bodyPr/>
        <a:lstStyle/>
        <a:p>
          <a:endParaRPr lang="zh-CN" altLang="en-US"/>
        </a:p>
      </dgm:t>
    </dgm:pt>
    <dgm:pt modelId="{98EA8DEA-E212-4693-B4EB-791D851248A9}">
      <dgm:prSet phldrT="[文本]"/>
      <dgm:spPr/>
      <dgm:t>
        <a:bodyPr/>
        <a:lstStyle/>
        <a:p>
          <a:r>
            <a:rPr lang="zh-CN" altLang="en-US" dirty="0" smtClean="0"/>
            <a:t>净利率</a:t>
          </a:r>
          <a:endParaRPr lang="zh-CN" altLang="en-US" dirty="0"/>
        </a:p>
      </dgm:t>
    </dgm:pt>
    <dgm:pt modelId="{C5C95230-2DB1-4E38-B7BE-4F88B904AE84}" type="parTrans" cxnId="{FCEF8306-C9D6-4690-A257-FAD057B2CB36}">
      <dgm:prSet/>
      <dgm:spPr/>
      <dgm:t>
        <a:bodyPr/>
        <a:lstStyle/>
        <a:p>
          <a:endParaRPr lang="zh-CN" altLang="en-US"/>
        </a:p>
      </dgm:t>
    </dgm:pt>
    <dgm:pt modelId="{DE358144-DD9A-40CA-977F-9FB180DAE5D2}" type="sibTrans" cxnId="{FCEF8306-C9D6-4690-A257-FAD057B2CB36}">
      <dgm:prSet/>
      <dgm:spPr/>
      <dgm:t>
        <a:bodyPr/>
        <a:lstStyle/>
        <a:p>
          <a:endParaRPr lang="zh-CN" altLang="en-US"/>
        </a:p>
      </dgm:t>
    </dgm:pt>
    <dgm:pt modelId="{5269E4DD-92F2-4BE5-A491-EF8DB6C99B4F}">
      <dgm:prSet phldrT="[文本]"/>
      <dgm:spPr/>
      <dgm:t>
        <a:bodyPr/>
        <a:lstStyle/>
        <a:p>
          <a:r>
            <a:rPr lang="zh-CN" altLang="en-US" dirty="0" smtClean="0"/>
            <a:t>销售收入</a:t>
          </a:r>
          <a:endParaRPr lang="zh-CN" altLang="en-US" dirty="0"/>
        </a:p>
      </dgm:t>
    </dgm:pt>
    <dgm:pt modelId="{47BBB38E-A707-4F5B-BA8E-12C6909F626C}" type="parTrans" cxnId="{4D161F29-0E49-4362-80FC-7FCEB924D8E5}">
      <dgm:prSet/>
      <dgm:spPr/>
      <dgm:t>
        <a:bodyPr/>
        <a:lstStyle/>
        <a:p>
          <a:endParaRPr lang="zh-CN" altLang="en-US"/>
        </a:p>
      </dgm:t>
    </dgm:pt>
    <dgm:pt modelId="{68E17FC9-6327-48EA-8C2C-9FFAA1A61435}" type="sibTrans" cxnId="{4D161F29-0E49-4362-80FC-7FCEB924D8E5}">
      <dgm:prSet/>
      <dgm:spPr/>
      <dgm:t>
        <a:bodyPr/>
        <a:lstStyle/>
        <a:p>
          <a:endParaRPr lang="zh-CN" altLang="en-US"/>
        </a:p>
      </dgm:t>
    </dgm:pt>
    <dgm:pt modelId="{4571DC01-7EE3-4C22-951F-C3D735DA5DF6}">
      <dgm:prSet phldrT="[文本]"/>
      <dgm:spPr/>
      <dgm:t>
        <a:bodyPr/>
        <a:lstStyle/>
        <a:p>
          <a:r>
            <a:rPr lang="zh-CN" altLang="en-US" dirty="0" smtClean="0"/>
            <a:t>销售收入</a:t>
          </a:r>
          <a:endParaRPr lang="zh-CN" altLang="en-US" dirty="0"/>
        </a:p>
      </dgm:t>
    </dgm:pt>
    <dgm:pt modelId="{1E982392-CB7C-4A7E-A5A1-89E90727265B}" type="parTrans" cxnId="{4B47A083-F9C5-429F-9851-D975C58EEBC3}">
      <dgm:prSet/>
      <dgm:spPr/>
      <dgm:t>
        <a:bodyPr/>
        <a:lstStyle/>
        <a:p>
          <a:endParaRPr lang="zh-CN" altLang="en-US"/>
        </a:p>
      </dgm:t>
    </dgm:pt>
    <dgm:pt modelId="{8320B76D-E8A1-4197-86C2-4F2FD27E07B0}" type="sibTrans" cxnId="{4B47A083-F9C5-429F-9851-D975C58EEBC3}">
      <dgm:prSet/>
      <dgm:spPr/>
      <dgm:t>
        <a:bodyPr/>
        <a:lstStyle/>
        <a:p>
          <a:endParaRPr lang="zh-CN" altLang="en-US"/>
        </a:p>
      </dgm:t>
    </dgm:pt>
    <dgm:pt modelId="{CC427DA1-4339-454D-86F3-F695DE21482A}">
      <dgm:prSet phldrT="[文本]"/>
      <dgm:spPr/>
      <dgm:t>
        <a:bodyPr/>
        <a:lstStyle/>
        <a:p>
          <a:r>
            <a:rPr lang="zh-CN" altLang="en-US" dirty="0" smtClean="0"/>
            <a:t>成本总额</a:t>
          </a:r>
          <a:endParaRPr lang="zh-CN" altLang="en-US" dirty="0"/>
        </a:p>
      </dgm:t>
    </dgm:pt>
    <dgm:pt modelId="{45355B7D-16E0-4468-AAA9-DEA853A7FC5E}" type="parTrans" cxnId="{59A365DA-F810-4A84-8603-16ABBB1CEAB8}">
      <dgm:prSet/>
      <dgm:spPr/>
      <dgm:t>
        <a:bodyPr/>
        <a:lstStyle/>
        <a:p>
          <a:endParaRPr lang="zh-CN" altLang="en-US"/>
        </a:p>
      </dgm:t>
    </dgm:pt>
    <dgm:pt modelId="{F5197C5D-1692-4FF6-A494-C5EFEF127958}" type="sibTrans" cxnId="{59A365DA-F810-4A84-8603-16ABBB1CEAB8}">
      <dgm:prSet/>
      <dgm:spPr/>
      <dgm:t>
        <a:bodyPr/>
        <a:lstStyle/>
        <a:p>
          <a:endParaRPr lang="zh-CN" altLang="en-US"/>
        </a:p>
      </dgm:t>
    </dgm:pt>
    <dgm:pt modelId="{3233DD12-7E8B-4A82-A051-14824127DAD2}">
      <dgm:prSet phldrT="[文本]"/>
      <dgm:spPr/>
      <dgm:t>
        <a:bodyPr/>
        <a:lstStyle/>
        <a:p>
          <a:r>
            <a:rPr lang="zh-CN" altLang="en-US" dirty="0" smtClean="0"/>
            <a:t>销售成本</a:t>
          </a:r>
          <a:endParaRPr lang="zh-CN" altLang="en-US" dirty="0"/>
        </a:p>
      </dgm:t>
    </dgm:pt>
    <dgm:pt modelId="{3DD443BB-F856-4DE8-A887-46441FF38166}" type="parTrans" cxnId="{BE7CCF60-A9EE-42CD-8D78-C5ED96E8FC04}">
      <dgm:prSet/>
      <dgm:spPr/>
      <dgm:t>
        <a:bodyPr/>
        <a:lstStyle/>
        <a:p>
          <a:endParaRPr lang="zh-CN" altLang="en-US"/>
        </a:p>
      </dgm:t>
    </dgm:pt>
    <dgm:pt modelId="{C470EAFB-B2C3-4017-A4F0-A4093E0A92CB}" type="sibTrans" cxnId="{BE7CCF60-A9EE-42CD-8D78-C5ED96E8FC04}">
      <dgm:prSet/>
      <dgm:spPr/>
      <dgm:t>
        <a:bodyPr/>
        <a:lstStyle/>
        <a:p>
          <a:endParaRPr lang="zh-CN" altLang="en-US"/>
        </a:p>
      </dgm:t>
    </dgm:pt>
    <dgm:pt modelId="{5A800ACD-7F38-467B-BFAE-7300C15FE04B}">
      <dgm:prSet phldrT="[文本]"/>
      <dgm:spPr/>
      <dgm:t>
        <a:bodyPr/>
        <a:lstStyle/>
        <a:p>
          <a:r>
            <a:rPr lang="zh-CN" altLang="en-US" dirty="0" smtClean="0"/>
            <a:t>期间费用</a:t>
          </a:r>
          <a:endParaRPr lang="zh-CN" altLang="en-US" dirty="0"/>
        </a:p>
      </dgm:t>
    </dgm:pt>
    <dgm:pt modelId="{67DBEF67-D369-4398-AF6B-29EECD3F481E}" type="parTrans" cxnId="{E66E1997-AF3E-484F-BC56-2593504B8A41}">
      <dgm:prSet/>
      <dgm:spPr/>
      <dgm:t>
        <a:bodyPr/>
        <a:lstStyle/>
        <a:p>
          <a:endParaRPr lang="zh-CN" altLang="en-US"/>
        </a:p>
      </dgm:t>
    </dgm:pt>
    <dgm:pt modelId="{59EFEA59-C010-4413-B655-0042515B4EE3}" type="sibTrans" cxnId="{E66E1997-AF3E-484F-BC56-2593504B8A41}">
      <dgm:prSet/>
      <dgm:spPr/>
      <dgm:t>
        <a:bodyPr/>
        <a:lstStyle/>
        <a:p>
          <a:endParaRPr lang="zh-CN" altLang="en-US"/>
        </a:p>
      </dgm:t>
    </dgm:pt>
    <dgm:pt modelId="{DFE24AAD-7E41-4AD4-864C-212174FC4580}">
      <dgm:prSet phldrT="[文本]"/>
      <dgm:spPr/>
      <dgm:t>
        <a:bodyPr/>
        <a:lstStyle/>
        <a:p>
          <a:r>
            <a:rPr lang="zh-CN" altLang="en-US" dirty="0" smtClean="0"/>
            <a:t>其他支出</a:t>
          </a:r>
          <a:endParaRPr lang="zh-CN" altLang="en-US" dirty="0"/>
        </a:p>
      </dgm:t>
    </dgm:pt>
    <dgm:pt modelId="{6A831794-9A6C-4F35-B45E-08894C12FD4A}" type="parTrans" cxnId="{B78B81AA-9F42-41AF-AD8A-6BAD0FD133E0}">
      <dgm:prSet/>
      <dgm:spPr/>
      <dgm:t>
        <a:bodyPr/>
        <a:lstStyle/>
        <a:p>
          <a:endParaRPr lang="zh-CN" altLang="en-US"/>
        </a:p>
      </dgm:t>
    </dgm:pt>
    <dgm:pt modelId="{B0E8C609-D1A2-4F52-9E6C-C768287D142C}" type="sibTrans" cxnId="{B78B81AA-9F42-41AF-AD8A-6BAD0FD133E0}">
      <dgm:prSet/>
      <dgm:spPr/>
      <dgm:t>
        <a:bodyPr/>
        <a:lstStyle/>
        <a:p>
          <a:endParaRPr lang="zh-CN" altLang="en-US"/>
        </a:p>
      </dgm:t>
    </dgm:pt>
    <dgm:pt modelId="{D84A5A65-D976-4493-94C7-482236D24BB4}">
      <dgm:prSet phldrT="[文本]"/>
      <dgm:spPr/>
      <dgm:t>
        <a:bodyPr/>
        <a:lstStyle/>
        <a:p>
          <a:r>
            <a:rPr lang="zh-CN" altLang="en-US" dirty="0" smtClean="0"/>
            <a:t>销售收入</a:t>
          </a:r>
          <a:endParaRPr lang="zh-CN" altLang="en-US" dirty="0"/>
        </a:p>
      </dgm:t>
    </dgm:pt>
    <dgm:pt modelId="{80338722-4C78-4448-A2C4-F44631D8D50A}" type="parTrans" cxnId="{580B1092-1FAA-4A17-9BAA-F1204B033474}">
      <dgm:prSet/>
      <dgm:spPr/>
      <dgm:t>
        <a:bodyPr/>
        <a:lstStyle/>
        <a:p>
          <a:endParaRPr lang="zh-CN" altLang="en-US"/>
        </a:p>
      </dgm:t>
    </dgm:pt>
    <dgm:pt modelId="{14A12120-B761-4D70-B9BB-3F702855E9C1}" type="sibTrans" cxnId="{580B1092-1FAA-4A17-9BAA-F1204B033474}">
      <dgm:prSet/>
      <dgm:spPr/>
      <dgm:t>
        <a:bodyPr/>
        <a:lstStyle/>
        <a:p>
          <a:endParaRPr lang="zh-CN" altLang="en-US"/>
        </a:p>
      </dgm:t>
    </dgm:pt>
    <dgm:pt modelId="{B39C56E3-93A4-454C-A05C-504EAAEBD145}">
      <dgm:prSet phldrT="[文本]"/>
      <dgm:spPr/>
      <dgm:t>
        <a:bodyPr/>
        <a:lstStyle/>
        <a:p>
          <a:r>
            <a:rPr lang="zh-CN" altLang="en-US" dirty="0" smtClean="0"/>
            <a:t>总资产</a:t>
          </a:r>
          <a:endParaRPr lang="zh-CN" altLang="en-US" dirty="0"/>
        </a:p>
      </dgm:t>
    </dgm:pt>
    <dgm:pt modelId="{85BD7C6C-BB2E-41ED-B7C3-16A84E43469A}" type="parTrans" cxnId="{7A7AE327-FC21-4546-BEA0-F0F23567EA77}">
      <dgm:prSet/>
      <dgm:spPr/>
      <dgm:t>
        <a:bodyPr/>
        <a:lstStyle/>
        <a:p>
          <a:endParaRPr lang="zh-CN" altLang="en-US"/>
        </a:p>
      </dgm:t>
    </dgm:pt>
    <dgm:pt modelId="{57943FB2-1821-4D99-A301-0BFF71D58115}" type="sibTrans" cxnId="{7A7AE327-FC21-4546-BEA0-F0F23567EA77}">
      <dgm:prSet/>
      <dgm:spPr/>
      <dgm:t>
        <a:bodyPr/>
        <a:lstStyle/>
        <a:p>
          <a:endParaRPr lang="zh-CN" altLang="en-US"/>
        </a:p>
      </dgm:t>
    </dgm:pt>
    <dgm:pt modelId="{D5D2211B-DBE0-4064-AC08-E3E500066499}">
      <dgm:prSet phldrT="[文本]"/>
      <dgm:spPr/>
      <dgm:t>
        <a:bodyPr/>
        <a:lstStyle/>
        <a:p>
          <a:r>
            <a:rPr lang="zh-CN" altLang="en-US" dirty="0" smtClean="0"/>
            <a:t>流动资产</a:t>
          </a:r>
          <a:endParaRPr lang="zh-CN" altLang="en-US" dirty="0"/>
        </a:p>
      </dgm:t>
    </dgm:pt>
    <dgm:pt modelId="{326DCF6E-3935-423E-B590-BB60326D9B4E}" type="parTrans" cxnId="{F67081E4-9853-4AF8-BAB2-7F65DC609F3D}">
      <dgm:prSet/>
      <dgm:spPr/>
      <dgm:t>
        <a:bodyPr/>
        <a:lstStyle/>
        <a:p>
          <a:endParaRPr lang="zh-CN" altLang="en-US"/>
        </a:p>
      </dgm:t>
    </dgm:pt>
    <dgm:pt modelId="{6BCCB2C1-FA85-4F9D-995F-48E127754D87}" type="sibTrans" cxnId="{F67081E4-9853-4AF8-BAB2-7F65DC609F3D}">
      <dgm:prSet/>
      <dgm:spPr/>
      <dgm:t>
        <a:bodyPr/>
        <a:lstStyle/>
        <a:p>
          <a:endParaRPr lang="zh-CN" altLang="en-US"/>
        </a:p>
      </dgm:t>
    </dgm:pt>
    <dgm:pt modelId="{B4774271-7E33-4379-8A95-7EB489424966}">
      <dgm:prSet phldrT="[文本]"/>
      <dgm:spPr/>
      <dgm:t>
        <a:bodyPr/>
        <a:lstStyle/>
        <a:p>
          <a:r>
            <a:rPr lang="zh-CN" altLang="en-US" dirty="0" smtClean="0"/>
            <a:t>长期资产</a:t>
          </a:r>
          <a:endParaRPr lang="zh-CN" altLang="en-US" dirty="0"/>
        </a:p>
      </dgm:t>
    </dgm:pt>
    <dgm:pt modelId="{76F5BA84-D3F9-43C4-825B-9FD5094F30AC}" type="parTrans" cxnId="{025ABB49-552D-49C1-AC2B-C3954E3C7077}">
      <dgm:prSet/>
      <dgm:spPr/>
      <dgm:t>
        <a:bodyPr/>
        <a:lstStyle/>
        <a:p>
          <a:endParaRPr lang="zh-CN" altLang="en-US"/>
        </a:p>
      </dgm:t>
    </dgm:pt>
    <dgm:pt modelId="{888E9509-E444-47C9-AE3B-FC7152E558F7}" type="sibTrans" cxnId="{025ABB49-552D-49C1-AC2B-C3954E3C7077}">
      <dgm:prSet/>
      <dgm:spPr/>
      <dgm:t>
        <a:bodyPr/>
        <a:lstStyle/>
        <a:p>
          <a:endParaRPr lang="zh-CN" altLang="en-US"/>
        </a:p>
      </dgm:t>
    </dgm:pt>
    <dgm:pt modelId="{20F48E32-CD44-40C7-900F-6B1000680134}" type="pres">
      <dgm:prSet presAssocID="{3B709365-E074-4B0A-AA43-8C738E464706}" presName="hierChild1" presStyleCnt="0">
        <dgm:presLayoutVars>
          <dgm:orgChart val="1"/>
          <dgm:chPref val="1"/>
          <dgm:dir/>
          <dgm:animOne val="branch"/>
          <dgm:animLvl val="lvl"/>
          <dgm:resizeHandles/>
        </dgm:presLayoutVars>
      </dgm:prSet>
      <dgm:spPr/>
      <dgm:t>
        <a:bodyPr/>
        <a:lstStyle/>
        <a:p>
          <a:endParaRPr lang="zh-CN" altLang="en-US"/>
        </a:p>
      </dgm:t>
    </dgm:pt>
    <dgm:pt modelId="{41810F3E-16E9-4E00-A59E-AF55DD9824A5}" type="pres">
      <dgm:prSet presAssocID="{523C7C13-FC4D-4991-B537-20C2E654A6D8}" presName="hierRoot1" presStyleCnt="0">
        <dgm:presLayoutVars>
          <dgm:hierBranch val="init"/>
        </dgm:presLayoutVars>
      </dgm:prSet>
      <dgm:spPr/>
    </dgm:pt>
    <dgm:pt modelId="{C79D20C7-6691-4B1E-ACA5-D08238177798}" type="pres">
      <dgm:prSet presAssocID="{523C7C13-FC4D-4991-B537-20C2E654A6D8}" presName="rootComposite1" presStyleCnt="0"/>
      <dgm:spPr/>
    </dgm:pt>
    <dgm:pt modelId="{783F8731-A3B9-46E6-BCCE-7B4851EDAA74}" type="pres">
      <dgm:prSet presAssocID="{523C7C13-FC4D-4991-B537-20C2E654A6D8}" presName="rootText1" presStyleLbl="node0" presStyleIdx="0" presStyleCnt="1">
        <dgm:presLayoutVars>
          <dgm:chPref val="3"/>
        </dgm:presLayoutVars>
      </dgm:prSet>
      <dgm:spPr/>
      <dgm:t>
        <a:bodyPr/>
        <a:lstStyle/>
        <a:p>
          <a:endParaRPr lang="zh-CN" altLang="en-US"/>
        </a:p>
      </dgm:t>
    </dgm:pt>
    <dgm:pt modelId="{DCDD8ECD-378E-49A0-A426-F045F7325E6F}" type="pres">
      <dgm:prSet presAssocID="{523C7C13-FC4D-4991-B537-20C2E654A6D8}" presName="rootConnector1" presStyleLbl="node1" presStyleIdx="0" presStyleCnt="0"/>
      <dgm:spPr/>
      <dgm:t>
        <a:bodyPr/>
        <a:lstStyle/>
        <a:p>
          <a:endParaRPr lang="zh-CN" altLang="en-US"/>
        </a:p>
      </dgm:t>
    </dgm:pt>
    <dgm:pt modelId="{91E2A54C-C7E4-4914-B703-B8B52D5ED335}" type="pres">
      <dgm:prSet presAssocID="{523C7C13-FC4D-4991-B537-20C2E654A6D8}" presName="hierChild2" presStyleCnt="0"/>
      <dgm:spPr/>
    </dgm:pt>
    <dgm:pt modelId="{1D1AE3DF-DADC-42A8-869A-92EBCFBD0B91}" type="pres">
      <dgm:prSet presAssocID="{EC8F446E-5086-405A-A175-F4CB12E1E514}" presName="Name37" presStyleLbl="parChTrans1D2" presStyleIdx="0" presStyleCnt="2"/>
      <dgm:spPr/>
      <dgm:t>
        <a:bodyPr/>
        <a:lstStyle/>
        <a:p>
          <a:endParaRPr lang="zh-CN" altLang="en-US"/>
        </a:p>
      </dgm:t>
    </dgm:pt>
    <dgm:pt modelId="{9425CDFB-B59B-4C08-A6A3-2707A162ECBF}" type="pres">
      <dgm:prSet presAssocID="{3F2B1380-99D0-49C5-AA0F-299DC75D4F6F}" presName="hierRoot2" presStyleCnt="0">
        <dgm:presLayoutVars>
          <dgm:hierBranch val="init"/>
        </dgm:presLayoutVars>
      </dgm:prSet>
      <dgm:spPr/>
    </dgm:pt>
    <dgm:pt modelId="{9D603638-BE46-4C96-96DE-BEA97D838FA6}" type="pres">
      <dgm:prSet presAssocID="{3F2B1380-99D0-49C5-AA0F-299DC75D4F6F}" presName="rootComposite" presStyleCnt="0"/>
      <dgm:spPr/>
    </dgm:pt>
    <dgm:pt modelId="{8BF7886E-F312-4EA4-945A-74C3505E8E14}" type="pres">
      <dgm:prSet presAssocID="{3F2B1380-99D0-49C5-AA0F-299DC75D4F6F}" presName="rootText" presStyleLbl="node2" presStyleIdx="0" presStyleCnt="2">
        <dgm:presLayoutVars>
          <dgm:chPref val="3"/>
        </dgm:presLayoutVars>
      </dgm:prSet>
      <dgm:spPr/>
      <dgm:t>
        <a:bodyPr/>
        <a:lstStyle/>
        <a:p>
          <a:endParaRPr lang="zh-CN" altLang="en-US"/>
        </a:p>
      </dgm:t>
    </dgm:pt>
    <dgm:pt modelId="{ACDCFFC7-3228-45F5-B9A6-DE837D851447}" type="pres">
      <dgm:prSet presAssocID="{3F2B1380-99D0-49C5-AA0F-299DC75D4F6F}" presName="rootConnector" presStyleLbl="node2" presStyleIdx="0" presStyleCnt="2"/>
      <dgm:spPr/>
      <dgm:t>
        <a:bodyPr/>
        <a:lstStyle/>
        <a:p>
          <a:endParaRPr lang="zh-CN" altLang="en-US"/>
        </a:p>
      </dgm:t>
    </dgm:pt>
    <dgm:pt modelId="{054845CE-F9EC-4931-AA5A-9CDA226A1873}" type="pres">
      <dgm:prSet presAssocID="{3F2B1380-99D0-49C5-AA0F-299DC75D4F6F}" presName="hierChild4" presStyleCnt="0"/>
      <dgm:spPr/>
    </dgm:pt>
    <dgm:pt modelId="{A40037CE-974C-4FC7-BD28-D0460A170546}" type="pres">
      <dgm:prSet presAssocID="{60EC1D6B-37B0-4729-A7DB-013809B3BFED}" presName="Name37" presStyleLbl="parChTrans1D3" presStyleIdx="0" presStyleCnt="2"/>
      <dgm:spPr/>
      <dgm:t>
        <a:bodyPr/>
        <a:lstStyle/>
        <a:p>
          <a:endParaRPr lang="zh-CN" altLang="en-US"/>
        </a:p>
      </dgm:t>
    </dgm:pt>
    <dgm:pt modelId="{8ACEF4D0-3557-4DC6-A7EF-434A2E80D927}" type="pres">
      <dgm:prSet presAssocID="{8E6875D4-A3D7-4761-A959-A58E28ACF69E}" presName="hierRoot2" presStyleCnt="0">
        <dgm:presLayoutVars>
          <dgm:hierBranch val="init"/>
        </dgm:presLayoutVars>
      </dgm:prSet>
      <dgm:spPr/>
    </dgm:pt>
    <dgm:pt modelId="{EA93D6E9-98D1-465B-BFD7-B72B4A765EF2}" type="pres">
      <dgm:prSet presAssocID="{8E6875D4-A3D7-4761-A959-A58E28ACF69E}" presName="rootComposite" presStyleCnt="0"/>
      <dgm:spPr/>
    </dgm:pt>
    <dgm:pt modelId="{4BCA7FEA-C444-4F2C-B00C-DA38BB275A10}" type="pres">
      <dgm:prSet presAssocID="{8E6875D4-A3D7-4761-A959-A58E28ACF69E}" presName="rootText" presStyleLbl="node3" presStyleIdx="0" presStyleCnt="2">
        <dgm:presLayoutVars>
          <dgm:chPref val="3"/>
        </dgm:presLayoutVars>
      </dgm:prSet>
      <dgm:spPr/>
      <dgm:t>
        <a:bodyPr/>
        <a:lstStyle/>
        <a:p>
          <a:endParaRPr lang="zh-CN" altLang="en-US"/>
        </a:p>
      </dgm:t>
    </dgm:pt>
    <dgm:pt modelId="{DE5B5E0A-1C8E-4330-A126-2603716CA3D9}" type="pres">
      <dgm:prSet presAssocID="{8E6875D4-A3D7-4761-A959-A58E28ACF69E}" presName="rootConnector" presStyleLbl="node3" presStyleIdx="0" presStyleCnt="2"/>
      <dgm:spPr/>
      <dgm:t>
        <a:bodyPr/>
        <a:lstStyle/>
        <a:p>
          <a:endParaRPr lang="zh-CN" altLang="en-US"/>
        </a:p>
      </dgm:t>
    </dgm:pt>
    <dgm:pt modelId="{96B39A0F-735F-4AE9-B06E-FA81436E70BC}" type="pres">
      <dgm:prSet presAssocID="{8E6875D4-A3D7-4761-A959-A58E28ACF69E}" presName="hierChild4" presStyleCnt="0"/>
      <dgm:spPr/>
    </dgm:pt>
    <dgm:pt modelId="{755D0352-3350-4473-9A8D-1191378AA50B}" type="pres">
      <dgm:prSet presAssocID="{C5C95230-2DB1-4E38-B7BE-4F88B904AE84}" presName="Name37" presStyleLbl="parChTrans1D4" presStyleIdx="0" presStyleCnt="11"/>
      <dgm:spPr/>
      <dgm:t>
        <a:bodyPr/>
        <a:lstStyle/>
        <a:p>
          <a:endParaRPr lang="zh-CN" altLang="en-US"/>
        </a:p>
      </dgm:t>
    </dgm:pt>
    <dgm:pt modelId="{98D4E2BF-266E-444B-BB3F-3D87645AF096}" type="pres">
      <dgm:prSet presAssocID="{98EA8DEA-E212-4693-B4EB-791D851248A9}" presName="hierRoot2" presStyleCnt="0">
        <dgm:presLayoutVars>
          <dgm:hierBranch val="init"/>
        </dgm:presLayoutVars>
      </dgm:prSet>
      <dgm:spPr/>
    </dgm:pt>
    <dgm:pt modelId="{61B199F6-99CF-4830-907F-E91896DA344D}" type="pres">
      <dgm:prSet presAssocID="{98EA8DEA-E212-4693-B4EB-791D851248A9}" presName="rootComposite" presStyleCnt="0"/>
      <dgm:spPr/>
    </dgm:pt>
    <dgm:pt modelId="{76AFC793-0B5F-46CE-BB05-9E4C235EA31C}" type="pres">
      <dgm:prSet presAssocID="{98EA8DEA-E212-4693-B4EB-791D851248A9}" presName="rootText" presStyleLbl="node4" presStyleIdx="0" presStyleCnt="11">
        <dgm:presLayoutVars>
          <dgm:chPref val="3"/>
        </dgm:presLayoutVars>
      </dgm:prSet>
      <dgm:spPr/>
      <dgm:t>
        <a:bodyPr/>
        <a:lstStyle/>
        <a:p>
          <a:endParaRPr lang="zh-CN" altLang="en-US"/>
        </a:p>
      </dgm:t>
    </dgm:pt>
    <dgm:pt modelId="{4A9ABEDD-7ED8-4C65-B00D-FFBE9C60E0A9}" type="pres">
      <dgm:prSet presAssocID="{98EA8DEA-E212-4693-B4EB-791D851248A9}" presName="rootConnector" presStyleLbl="node4" presStyleIdx="0" presStyleCnt="11"/>
      <dgm:spPr/>
      <dgm:t>
        <a:bodyPr/>
        <a:lstStyle/>
        <a:p>
          <a:endParaRPr lang="zh-CN" altLang="en-US"/>
        </a:p>
      </dgm:t>
    </dgm:pt>
    <dgm:pt modelId="{AEC6D214-8269-4558-89E3-D48D36F73ADC}" type="pres">
      <dgm:prSet presAssocID="{98EA8DEA-E212-4693-B4EB-791D851248A9}" presName="hierChild4" presStyleCnt="0"/>
      <dgm:spPr/>
    </dgm:pt>
    <dgm:pt modelId="{4DBA8EC0-4D77-4048-932A-281D03F9759C}" type="pres">
      <dgm:prSet presAssocID="{1E982392-CB7C-4A7E-A5A1-89E90727265B}" presName="Name37" presStyleLbl="parChTrans1D4" presStyleIdx="1" presStyleCnt="11"/>
      <dgm:spPr/>
      <dgm:t>
        <a:bodyPr/>
        <a:lstStyle/>
        <a:p>
          <a:endParaRPr lang="zh-CN" altLang="en-US"/>
        </a:p>
      </dgm:t>
    </dgm:pt>
    <dgm:pt modelId="{6919082A-B807-4997-B22C-AB8DD7EC6A4F}" type="pres">
      <dgm:prSet presAssocID="{4571DC01-7EE3-4C22-951F-C3D735DA5DF6}" presName="hierRoot2" presStyleCnt="0">
        <dgm:presLayoutVars>
          <dgm:hierBranch val="init"/>
        </dgm:presLayoutVars>
      </dgm:prSet>
      <dgm:spPr/>
    </dgm:pt>
    <dgm:pt modelId="{49942C91-3E8B-41C9-BDDF-6F698F1016C0}" type="pres">
      <dgm:prSet presAssocID="{4571DC01-7EE3-4C22-951F-C3D735DA5DF6}" presName="rootComposite" presStyleCnt="0"/>
      <dgm:spPr/>
    </dgm:pt>
    <dgm:pt modelId="{50367EA2-4A45-4E3D-90DD-3A9A75A503CF}" type="pres">
      <dgm:prSet presAssocID="{4571DC01-7EE3-4C22-951F-C3D735DA5DF6}" presName="rootText" presStyleLbl="node4" presStyleIdx="1" presStyleCnt="11">
        <dgm:presLayoutVars>
          <dgm:chPref val="3"/>
        </dgm:presLayoutVars>
      </dgm:prSet>
      <dgm:spPr/>
      <dgm:t>
        <a:bodyPr/>
        <a:lstStyle/>
        <a:p>
          <a:endParaRPr lang="zh-CN" altLang="en-US"/>
        </a:p>
      </dgm:t>
    </dgm:pt>
    <dgm:pt modelId="{B7DCBEEC-4E76-43A3-A9AA-7A105D7BFD92}" type="pres">
      <dgm:prSet presAssocID="{4571DC01-7EE3-4C22-951F-C3D735DA5DF6}" presName="rootConnector" presStyleLbl="node4" presStyleIdx="1" presStyleCnt="11"/>
      <dgm:spPr/>
      <dgm:t>
        <a:bodyPr/>
        <a:lstStyle/>
        <a:p>
          <a:endParaRPr lang="zh-CN" altLang="en-US"/>
        </a:p>
      </dgm:t>
    </dgm:pt>
    <dgm:pt modelId="{520A4204-0F22-4653-9993-32976199F73F}" type="pres">
      <dgm:prSet presAssocID="{4571DC01-7EE3-4C22-951F-C3D735DA5DF6}" presName="hierChild4" presStyleCnt="0"/>
      <dgm:spPr/>
    </dgm:pt>
    <dgm:pt modelId="{1225504D-E95C-4CFF-88D0-57CED3C3BB21}" type="pres">
      <dgm:prSet presAssocID="{4571DC01-7EE3-4C22-951F-C3D735DA5DF6}" presName="hierChild5" presStyleCnt="0"/>
      <dgm:spPr/>
    </dgm:pt>
    <dgm:pt modelId="{94AB70E0-E853-4B3C-8817-B15486175F24}" type="pres">
      <dgm:prSet presAssocID="{45355B7D-16E0-4468-AAA9-DEA853A7FC5E}" presName="Name37" presStyleLbl="parChTrans1D4" presStyleIdx="2" presStyleCnt="11"/>
      <dgm:spPr/>
      <dgm:t>
        <a:bodyPr/>
        <a:lstStyle/>
        <a:p>
          <a:endParaRPr lang="zh-CN" altLang="en-US"/>
        </a:p>
      </dgm:t>
    </dgm:pt>
    <dgm:pt modelId="{6398979C-B49B-4E45-ABCB-7791432B8198}" type="pres">
      <dgm:prSet presAssocID="{CC427DA1-4339-454D-86F3-F695DE21482A}" presName="hierRoot2" presStyleCnt="0">
        <dgm:presLayoutVars>
          <dgm:hierBranch val="init"/>
        </dgm:presLayoutVars>
      </dgm:prSet>
      <dgm:spPr/>
    </dgm:pt>
    <dgm:pt modelId="{814CDCC5-67B8-4AC4-B310-9EAC321FD6A5}" type="pres">
      <dgm:prSet presAssocID="{CC427DA1-4339-454D-86F3-F695DE21482A}" presName="rootComposite" presStyleCnt="0"/>
      <dgm:spPr/>
    </dgm:pt>
    <dgm:pt modelId="{B1B096F4-1E30-4FAC-9EE8-823BAB5D350A}" type="pres">
      <dgm:prSet presAssocID="{CC427DA1-4339-454D-86F3-F695DE21482A}" presName="rootText" presStyleLbl="node4" presStyleIdx="2" presStyleCnt="11">
        <dgm:presLayoutVars>
          <dgm:chPref val="3"/>
        </dgm:presLayoutVars>
      </dgm:prSet>
      <dgm:spPr/>
      <dgm:t>
        <a:bodyPr/>
        <a:lstStyle/>
        <a:p>
          <a:endParaRPr lang="zh-CN" altLang="en-US"/>
        </a:p>
      </dgm:t>
    </dgm:pt>
    <dgm:pt modelId="{70480ABC-DF13-48DA-9713-2E534618F051}" type="pres">
      <dgm:prSet presAssocID="{CC427DA1-4339-454D-86F3-F695DE21482A}" presName="rootConnector" presStyleLbl="node4" presStyleIdx="2" presStyleCnt="11"/>
      <dgm:spPr/>
      <dgm:t>
        <a:bodyPr/>
        <a:lstStyle/>
        <a:p>
          <a:endParaRPr lang="zh-CN" altLang="en-US"/>
        </a:p>
      </dgm:t>
    </dgm:pt>
    <dgm:pt modelId="{A16F195B-531D-42C8-9A8B-B61966FF9E6B}" type="pres">
      <dgm:prSet presAssocID="{CC427DA1-4339-454D-86F3-F695DE21482A}" presName="hierChild4" presStyleCnt="0"/>
      <dgm:spPr/>
    </dgm:pt>
    <dgm:pt modelId="{25609583-EA06-4C6E-87C3-C05D2E444AEF}" type="pres">
      <dgm:prSet presAssocID="{3DD443BB-F856-4DE8-A887-46441FF38166}" presName="Name37" presStyleLbl="parChTrans1D4" presStyleIdx="3" presStyleCnt="11"/>
      <dgm:spPr/>
      <dgm:t>
        <a:bodyPr/>
        <a:lstStyle/>
        <a:p>
          <a:endParaRPr lang="zh-CN" altLang="en-US"/>
        </a:p>
      </dgm:t>
    </dgm:pt>
    <dgm:pt modelId="{AAF7D243-8042-4B3D-8E5F-06441AC02EBE}" type="pres">
      <dgm:prSet presAssocID="{3233DD12-7E8B-4A82-A051-14824127DAD2}" presName="hierRoot2" presStyleCnt="0">
        <dgm:presLayoutVars>
          <dgm:hierBranch val="init"/>
        </dgm:presLayoutVars>
      </dgm:prSet>
      <dgm:spPr/>
    </dgm:pt>
    <dgm:pt modelId="{B77F92C9-5F0B-4E94-8059-2B4E6A02B6B5}" type="pres">
      <dgm:prSet presAssocID="{3233DD12-7E8B-4A82-A051-14824127DAD2}" presName="rootComposite" presStyleCnt="0"/>
      <dgm:spPr/>
    </dgm:pt>
    <dgm:pt modelId="{4796617F-9E8C-439C-9C9B-B7DEBCA57E8C}" type="pres">
      <dgm:prSet presAssocID="{3233DD12-7E8B-4A82-A051-14824127DAD2}" presName="rootText" presStyleLbl="node4" presStyleIdx="3" presStyleCnt="11">
        <dgm:presLayoutVars>
          <dgm:chPref val="3"/>
        </dgm:presLayoutVars>
      </dgm:prSet>
      <dgm:spPr/>
      <dgm:t>
        <a:bodyPr/>
        <a:lstStyle/>
        <a:p>
          <a:endParaRPr lang="zh-CN" altLang="en-US"/>
        </a:p>
      </dgm:t>
    </dgm:pt>
    <dgm:pt modelId="{F3132635-0E5C-4167-8559-4E128F9E8DD9}" type="pres">
      <dgm:prSet presAssocID="{3233DD12-7E8B-4A82-A051-14824127DAD2}" presName="rootConnector" presStyleLbl="node4" presStyleIdx="3" presStyleCnt="11"/>
      <dgm:spPr/>
      <dgm:t>
        <a:bodyPr/>
        <a:lstStyle/>
        <a:p>
          <a:endParaRPr lang="zh-CN" altLang="en-US"/>
        </a:p>
      </dgm:t>
    </dgm:pt>
    <dgm:pt modelId="{3B59406A-0128-4D58-AB15-336523B382B2}" type="pres">
      <dgm:prSet presAssocID="{3233DD12-7E8B-4A82-A051-14824127DAD2}" presName="hierChild4" presStyleCnt="0"/>
      <dgm:spPr/>
    </dgm:pt>
    <dgm:pt modelId="{44DF50A0-939E-40A4-8F06-54C8DF4A48DB}" type="pres">
      <dgm:prSet presAssocID="{3233DD12-7E8B-4A82-A051-14824127DAD2}" presName="hierChild5" presStyleCnt="0"/>
      <dgm:spPr/>
    </dgm:pt>
    <dgm:pt modelId="{277CB54B-FB06-405E-A062-BFD426766E1E}" type="pres">
      <dgm:prSet presAssocID="{67DBEF67-D369-4398-AF6B-29EECD3F481E}" presName="Name37" presStyleLbl="parChTrans1D4" presStyleIdx="4" presStyleCnt="11"/>
      <dgm:spPr/>
      <dgm:t>
        <a:bodyPr/>
        <a:lstStyle/>
        <a:p>
          <a:endParaRPr lang="zh-CN" altLang="en-US"/>
        </a:p>
      </dgm:t>
    </dgm:pt>
    <dgm:pt modelId="{61A94A76-80C2-4013-8400-FCE541974D22}" type="pres">
      <dgm:prSet presAssocID="{5A800ACD-7F38-467B-BFAE-7300C15FE04B}" presName="hierRoot2" presStyleCnt="0">
        <dgm:presLayoutVars>
          <dgm:hierBranch val="init"/>
        </dgm:presLayoutVars>
      </dgm:prSet>
      <dgm:spPr/>
    </dgm:pt>
    <dgm:pt modelId="{DC054592-37C0-4F64-ACDF-7D0E4A6E97A2}" type="pres">
      <dgm:prSet presAssocID="{5A800ACD-7F38-467B-BFAE-7300C15FE04B}" presName="rootComposite" presStyleCnt="0"/>
      <dgm:spPr/>
    </dgm:pt>
    <dgm:pt modelId="{F802D7F1-731A-44E6-B336-F8D0D704D5F7}" type="pres">
      <dgm:prSet presAssocID="{5A800ACD-7F38-467B-BFAE-7300C15FE04B}" presName="rootText" presStyleLbl="node4" presStyleIdx="4" presStyleCnt="11">
        <dgm:presLayoutVars>
          <dgm:chPref val="3"/>
        </dgm:presLayoutVars>
      </dgm:prSet>
      <dgm:spPr/>
      <dgm:t>
        <a:bodyPr/>
        <a:lstStyle/>
        <a:p>
          <a:endParaRPr lang="zh-CN" altLang="en-US"/>
        </a:p>
      </dgm:t>
    </dgm:pt>
    <dgm:pt modelId="{3637DE7F-93DE-41A5-9460-FD20FC916D6B}" type="pres">
      <dgm:prSet presAssocID="{5A800ACD-7F38-467B-BFAE-7300C15FE04B}" presName="rootConnector" presStyleLbl="node4" presStyleIdx="4" presStyleCnt="11"/>
      <dgm:spPr/>
      <dgm:t>
        <a:bodyPr/>
        <a:lstStyle/>
        <a:p>
          <a:endParaRPr lang="zh-CN" altLang="en-US"/>
        </a:p>
      </dgm:t>
    </dgm:pt>
    <dgm:pt modelId="{B315C06D-0FAF-4491-832D-BAC39D0A56AD}" type="pres">
      <dgm:prSet presAssocID="{5A800ACD-7F38-467B-BFAE-7300C15FE04B}" presName="hierChild4" presStyleCnt="0"/>
      <dgm:spPr/>
    </dgm:pt>
    <dgm:pt modelId="{CE0E273E-FCF6-41F5-B77D-957B2354ECAD}" type="pres">
      <dgm:prSet presAssocID="{5A800ACD-7F38-467B-BFAE-7300C15FE04B}" presName="hierChild5" presStyleCnt="0"/>
      <dgm:spPr/>
    </dgm:pt>
    <dgm:pt modelId="{7B18FF9C-BA01-48EE-8A5E-51EEE6BDEF61}" type="pres">
      <dgm:prSet presAssocID="{6A831794-9A6C-4F35-B45E-08894C12FD4A}" presName="Name37" presStyleLbl="parChTrans1D4" presStyleIdx="5" presStyleCnt="11"/>
      <dgm:spPr/>
      <dgm:t>
        <a:bodyPr/>
        <a:lstStyle/>
        <a:p>
          <a:endParaRPr lang="zh-CN" altLang="en-US"/>
        </a:p>
      </dgm:t>
    </dgm:pt>
    <dgm:pt modelId="{14CA0A48-66DE-4975-AEC8-5AE8F2A57109}" type="pres">
      <dgm:prSet presAssocID="{DFE24AAD-7E41-4AD4-864C-212174FC4580}" presName="hierRoot2" presStyleCnt="0">
        <dgm:presLayoutVars>
          <dgm:hierBranch val="init"/>
        </dgm:presLayoutVars>
      </dgm:prSet>
      <dgm:spPr/>
    </dgm:pt>
    <dgm:pt modelId="{AC7B43CA-17E4-4053-A39F-FEF6D38B7B12}" type="pres">
      <dgm:prSet presAssocID="{DFE24AAD-7E41-4AD4-864C-212174FC4580}" presName="rootComposite" presStyleCnt="0"/>
      <dgm:spPr/>
    </dgm:pt>
    <dgm:pt modelId="{096C0BC3-2A41-4AD4-AF54-8940D0F0F2C4}" type="pres">
      <dgm:prSet presAssocID="{DFE24AAD-7E41-4AD4-864C-212174FC4580}" presName="rootText" presStyleLbl="node4" presStyleIdx="5" presStyleCnt="11">
        <dgm:presLayoutVars>
          <dgm:chPref val="3"/>
        </dgm:presLayoutVars>
      </dgm:prSet>
      <dgm:spPr/>
      <dgm:t>
        <a:bodyPr/>
        <a:lstStyle/>
        <a:p>
          <a:endParaRPr lang="zh-CN" altLang="en-US"/>
        </a:p>
      </dgm:t>
    </dgm:pt>
    <dgm:pt modelId="{904D7D54-C466-4ED4-BDC5-3FE4EA40E326}" type="pres">
      <dgm:prSet presAssocID="{DFE24AAD-7E41-4AD4-864C-212174FC4580}" presName="rootConnector" presStyleLbl="node4" presStyleIdx="5" presStyleCnt="11"/>
      <dgm:spPr/>
      <dgm:t>
        <a:bodyPr/>
        <a:lstStyle/>
        <a:p>
          <a:endParaRPr lang="zh-CN" altLang="en-US"/>
        </a:p>
      </dgm:t>
    </dgm:pt>
    <dgm:pt modelId="{4496C1E3-D9A5-4E7D-821D-2864019A2F0A}" type="pres">
      <dgm:prSet presAssocID="{DFE24AAD-7E41-4AD4-864C-212174FC4580}" presName="hierChild4" presStyleCnt="0"/>
      <dgm:spPr/>
    </dgm:pt>
    <dgm:pt modelId="{ABAFE0BB-2E45-4065-9223-054F2696F31B}" type="pres">
      <dgm:prSet presAssocID="{DFE24AAD-7E41-4AD4-864C-212174FC4580}" presName="hierChild5" presStyleCnt="0"/>
      <dgm:spPr/>
    </dgm:pt>
    <dgm:pt modelId="{8F7ADC91-B041-415E-AB23-361E88FA8EDB}" type="pres">
      <dgm:prSet presAssocID="{CC427DA1-4339-454D-86F3-F695DE21482A}" presName="hierChild5" presStyleCnt="0"/>
      <dgm:spPr/>
    </dgm:pt>
    <dgm:pt modelId="{4F7FE7BD-61FD-4691-8862-CA8761837E62}" type="pres">
      <dgm:prSet presAssocID="{98EA8DEA-E212-4693-B4EB-791D851248A9}" presName="hierChild5" presStyleCnt="0"/>
      <dgm:spPr/>
    </dgm:pt>
    <dgm:pt modelId="{37B57DA1-2763-4FFE-B9D3-C2BD7875C1DE}" type="pres">
      <dgm:prSet presAssocID="{47BBB38E-A707-4F5B-BA8E-12C6909F626C}" presName="Name37" presStyleLbl="parChTrans1D4" presStyleIdx="6" presStyleCnt="11"/>
      <dgm:spPr/>
      <dgm:t>
        <a:bodyPr/>
        <a:lstStyle/>
        <a:p>
          <a:endParaRPr lang="zh-CN" altLang="en-US"/>
        </a:p>
      </dgm:t>
    </dgm:pt>
    <dgm:pt modelId="{53C95EC2-9259-4EB7-8040-466C9D97C768}" type="pres">
      <dgm:prSet presAssocID="{5269E4DD-92F2-4BE5-A491-EF8DB6C99B4F}" presName="hierRoot2" presStyleCnt="0">
        <dgm:presLayoutVars>
          <dgm:hierBranch val="init"/>
        </dgm:presLayoutVars>
      </dgm:prSet>
      <dgm:spPr/>
    </dgm:pt>
    <dgm:pt modelId="{0BD5E5EE-F446-4774-9CE1-16032CC3F080}" type="pres">
      <dgm:prSet presAssocID="{5269E4DD-92F2-4BE5-A491-EF8DB6C99B4F}" presName="rootComposite" presStyleCnt="0"/>
      <dgm:spPr/>
    </dgm:pt>
    <dgm:pt modelId="{1C1D8199-54BC-4216-81BB-8C8AB6A20B26}" type="pres">
      <dgm:prSet presAssocID="{5269E4DD-92F2-4BE5-A491-EF8DB6C99B4F}" presName="rootText" presStyleLbl="node4" presStyleIdx="6" presStyleCnt="11">
        <dgm:presLayoutVars>
          <dgm:chPref val="3"/>
        </dgm:presLayoutVars>
      </dgm:prSet>
      <dgm:spPr/>
      <dgm:t>
        <a:bodyPr/>
        <a:lstStyle/>
        <a:p>
          <a:endParaRPr lang="zh-CN" altLang="en-US"/>
        </a:p>
      </dgm:t>
    </dgm:pt>
    <dgm:pt modelId="{B84C8D0B-1F4B-4B14-92DE-005A63CA11C4}" type="pres">
      <dgm:prSet presAssocID="{5269E4DD-92F2-4BE5-A491-EF8DB6C99B4F}" presName="rootConnector" presStyleLbl="node4" presStyleIdx="6" presStyleCnt="11"/>
      <dgm:spPr/>
      <dgm:t>
        <a:bodyPr/>
        <a:lstStyle/>
        <a:p>
          <a:endParaRPr lang="zh-CN" altLang="en-US"/>
        </a:p>
      </dgm:t>
    </dgm:pt>
    <dgm:pt modelId="{524F603F-5E31-4359-8068-35844E4E74C0}" type="pres">
      <dgm:prSet presAssocID="{5269E4DD-92F2-4BE5-A491-EF8DB6C99B4F}" presName="hierChild4" presStyleCnt="0"/>
      <dgm:spPr/>
    </dgm:pt>
    <dgm:pt modelId="{A096E883-FBDA-4BBF-B769-E764BB0478F0}" type="pres">
      <dgm:prSet presAssocID="{5269E4DD-92F2-4BE5-A491-EF8DB6C99B4F}" presName="hierChild5" presStyleCnt="0"/>
      <dgm:spPr/>
    </dgm:pt>
    <dgm:pt modelId="{C88F655E-43F4-46A9-8D2B-9878FDE4D43A}" type="pres">
      <dgm:prSet presAssocID="{8E6875D4-A3D7-4761-A959-A58E28ACF69E}" presName="hierChild5" presStyleCnt="0"/>
      <dgm:spPr/>
    </dgm:pt>
    <dgm:pt modelId="{D5056C68-079B-4629-8979-2DA0DCC47C1F}" type="pres">
      <dgm:prSet presAssocID="{F77C1B4E-BC80-475D-BC6A-E52BAE7A1B92}" presName="Name37" presStyleLbl="parChTrans1D3" presStyleIdx="1" presStyleCnt="2"/>
      <dgm:spPr/>
      <dgm:t>
        <a:bodyPr/>
        <a:lstStyle/>
        <a:p>
          <a:endParaRPr lang="zh-CN" altLang="en-US"/>
        </a:p>
      </dgm:t>
    </dgm:pt>
    <dgm:pt modelId="{029FC1B1-BC0C-4A76-901A-900EEA2B8706}" type="pres">
      <dgm:prSet presAssocID="{A275EECA-0F18-48DA-A654-86D6AAE188F6}" presName="hierRoot2" presStyleCnt="0">
        <dgm:presLayoutVars>
          <dgm:hierBranch val="init"/>
        </dgm:presLayoutVars>
      </dgm:prSet>
      <dgm:spPr/>
    </dgm:pt>
    <dgm:pt modelId="{28604C80-1FC6-4010-98B3-B613132AC46C}" type="pres">
      <dgm:prSet presAssocID="{A275EECA-0F18-48DA-A654-86D6AAE188F6}" presName="rootComposite" presStyleCnt="0"/>
      <dgm:spPr/>
    </dgm:pt>
    <dgm:pt modelId="{3DB66527-9E16-435A-937A-57FEAF3898E3}" type="pres">
      <dgm:prSet presAssocID="{A275EECA-0F18-48DA-A654-86D6AAE188F6}" presName="rootText" presStyleLbl="node3" presStyleIdx="1" presStyleCnt="2">
        <dgm:presLayoutVars>
          <dgm:chPref val="3"/>
        </dgm:presLayoutVars>
      </dgm:prSet>
      <dgm:spPr/>
      <dgm:t>
        <a:bodyPr/>
        <a:lstStyle/>
        <a:p>
          <a:endParaRPr lang="zh-CN" altLang="en-US"/>
        </a:p>
      </dgm:t>
    </dgm:pt>
    <dgm:pt modelId="{AF15A3E1-D8FD-43A4-9B70-8FA661AC0823}" type="pres">
      <dgm:prSet presAssocID="{A275EECA-0F18-48DA-A654-86D6AAE188F6}" presName="rootConnector" presStyleLbl="node3" presStyleIdx="1" presStyleCnt="2"/>
      <dgm:spPr/>
      <dgm:t>
        <a:bodyPr/>
        <a:lstStyle/>
        <a:p>
          <a:endParaRPr lang="zh-CN" altLang="en-US"/>
        </a:p>
      </dgm:t>
    </dgm:pt>
    <dgm:pt modelId="{2629D31D-B4A5-4196-A71B-A1989081BADA}" type="pres">
      <dgm:prSet presAssocID="{A275EECA-0F18-48DA-A654-86D6AAE188F6}" presName="hierChild4" presStyleCnt="0"/>
      <dgm:spPr/>
    </dgm:pt>
    <dgm:pt modelId="{C59791D6-D8AF-4D71-8C9E-A7D33319D0D1}" type="pres">
      <dgm:prSet presAssocID="{80338722-4C78-4448-A2C4-F44631D8D50A}" presName="Name37" presStyleLbl="parChTrans1D4" presStyleIdx="7" presStyleCnt="11"/>
      <dgm:spPr/>
      <dgm:t>
        <a:bodyPr/>
        <a:lstStyle/>
        <a:p>
          <a:endParaRPr lang="zh-CN" altLang="en-US"/>
        </a:p>
      </dgm:t>
    </dgm:pt>
    <dgm:pt modelId="{B7266A88-EC7B-473E-9641-DA633A7397FD}" type="pres">
      <dgm:prSet presAssocID="{D84A5A65-D976-4493-94C7-482236D24BB4}" presName="hierRoot2" presStyleCnt="0">
        <dgm:presLayoutVars>
          <dgm:hierBranch val="init"/>
        </dgm:presLayoutVars>
      </dgm:prSet>
      <dgm:spPr/>
    </dgm:pt>
    <dgm:pt modelId="{344BCD2E-8113-4BBF-8FF6-4EA22A5447AA}" type="pres">
      <dgm:prSet presAssocID="{D84A5A65-D976-4493-94C7-482236D24BB4}" presName="rootComposite" presStyleCnt="0"/>
      <dgm:spPr/>
    </dgm:pt>
    <dgm:pt modelId="{DA8AB568-07C6-4CB0-B5C0-D178487246EB}" type="pres">
      <dgm:prSet presAssocID="{D84A5A65-D976-4493-94C7-482236D24BB4}" presName="rootText" presStyleLbl="node4" presStyleIdx="7" presStyleCnt="11">
        <dgm:presLayoutVars>
          <dgm:chPref val="3"/>
        </dgm:presLayoutVars>
      </dgm:prSet>
      <dgm:spPr/>
      <dgm:t>
        <a:bodyPr/>
        <a:lstStyle/>
        <a:p>
          <a:endParaRPr lang="zh-CN" altLang="en-US"/>
        </a:p>
      </dgm:t>
    </dgm:pt>
    <dgm:pt modelId="{D045B348-0508-47E3-A1E7-1C9EF20637EE}" type="pres">
      <dgm:prSet presAssocID="{D84A5A65-D976-4493-94C7-482236D24BB4}" presName="rootConnector" presStyleLbl="node4" presStyleIdx="7" presStyleCnt="11"/>
      <dgm:spPr/>
      <dgm:t>
        <a:bodyPr/>
        <a:lstStyle/>
        <a:p>
          <a:endParaRPr lang="zh-CN" altLang="en-US"/>
        </a:p>
      </dgm:t>
    </dgm:pt>
    <dgm:pt modelId="{5B5F5A84-0107-4C1F-86AB-34C66082B965}" type="pres">
      <dgm:prSet presAssocID="{D84A5A65-D976-4493-94C7-482236D24BB4}" presName="hierChild4" presStyleCnt="0"/>
      <dgm:spPr/>
    </dgm:pt>
    <dgm:pt modelId="{7775EEAC-50A0-45E1-B992-937C242591FC}" type="pres">
      <dgm:prSet presAssocID="{D84A5A65-D976-4493-94C7-482236D24BB4}" presName="hierChild5" presStyleCnt="0"/>
      <dgm:spPr/>
    </dgm:pt>
    <dgm:pt modelId="{285A85B9-9C8D-4531-870E-DD816B28CEA7}" type="pres">
      <dgm:prSet presAssocID="{85BD7C6C-BB2E-41ED-B7C3-16A84E43469A}" presName="Name37" presStyleLbl="parChTrans1D4" presStyleIdx="8" presStyleCnt="11"/>
      <dgm:spPr/>
      <dgm:t>
        <a:bodyPr/>
        <a:lstStyle/>
        <a:p>
          <a:endParaRPr lang="zh-CN" altLang="en-US"/>
        </a:p>
      </dgm:t>
    </dgm:pt>
    <dgm:pt modelId="{1A709152-443A-4DBA-8C5B-7838921A0B1D}" type="pres">
      <dgm:prSet presAssocID="{B39C56E3-93A4-454C-A05C-504EAAEBD145}" presName="hierRoot2" presStyleCnt="0">
        <dgm:presLayoutVars>
          <dgm:hierBranch val="init"/>
        </dgm:presLayoutVars>
      </dgm:prSet>
      <dgm:spPr/>
    </dgm:pt>
    <dgm:pt modelId="{D15E1BC5-BA7A-4D65-9C70-897667393B8A}" type="pres">
      <dgm:prSet presAssocID="{B39C56E3-93A4-454C-A05C-504EAAEBD145}" presName="rootComposite" presStyleCnt="0"/>
      <dgm:spPr/>
    </dgm:pt>
    <dgm:pt modelId="{D38180FB-3CD0-4557-A9E3-5755DF251065}" type="pres">
      <dgm:prSet presAssocID="{B39C56E3-93A4-454C-A05C-504EAAEBD145}" presName="rootText" presStyleLbl="node4" presStyleIdx="8" presStyleCnt="11">
        <dgm:presLayoutVars>
          <dgm:chPref val="3"/>
        </dgm:presLayoutVars>
      </dgm:prSet>
      <dgm:spPr/>
      <dgm:t>
        <a:bodyPr/>
        <a:lstStyle/>
        <a:p>
          <a:endParaRPr lang="zh-CN" altLang="en-US"/>
        </a:p>
      </dgm:t>
    </dgm:pt>
    <dgm:pt modelId="{805AE972-05A0-4E86-8FE1-C09520A9633D}" type="pres">
      <dgm:prSet presAssocID="{B39C56E3-93A4-454C-A05C-504EAAEBD145}" presName="rootConnector" presStyleLbl="node4" presStyleIdx="8" presStyleCnt="11"/>
      <dgm:spPr/>
      <dgm:t>
        <a:bodyPr/>
        <a:lstStyle/>
        <a:p>
          <a:endParaRPr lang="zh-CN" altLang="en-US"/>
        </a:p>
      </dgm:t>
    </dgm:pt>
    <dgm:pt modelId="{18843AFF-DCBB-4FDF-AB4B-10BE1CF3F746}" type="pres">
      <dgm:prSet presAssocID="{B39C56E3-93A4-454C-A05C-504EAAEBD145}" presName="hierChild4" presStyleCnt="0"/>
      <dgm:spPr/>
    </dgm:pt>
    <dgm:pt modelId="{8F1A8E12-9310-40AB-AF02-2BFEC72E621B}" type="pres">
      <dgm:prSet presAssocID="{326DCF6E-3935-423E-B590-BB60326D9B4E}" presName="Name37" presStyleLbl="parChTrans1D4" presStyleIdx="9" presStyleCnt="11"/>
      <dgm:spPr/>
      <dgm:t>
        <a:bodyPr/>
        <a:lstStyle/>
        <a:p>
          <a:endParaRPr lang="zh-CN" altLang="en-US"/>
        </a:p>
      </dgm:t>
    </dgm:pt>
    <dgm:pt modelId="{E7CB55EA-23BF-43C1-AEA4-C6AE81D1A71D}" type="pres">
      <dgm:prSet presAssocID="{D5D2211B-DBE0-4064-AC08-E3E500066499}" presName="hierRoot2" presStyleCnt="0">
        <dgm:presLayoutVars>
          <dgm:hierBranch val="init"/>
        </dgm:presLayoutVars>
      </dgm:prSet>
      <dgm:spPr/>
    </dgm:pt>
    <dgm:pt modelId="{419CC370-7679-42D7-AD36-36CAFBA6E996}" type="pres">
      <dgm:prSet presAssocID="{D5D2211B-DBE0-4064-AC08-E3E500066499}" presName="rootComposite" presStyleCnt="0"/>
      <dgm:spPr/>
    </dgm:pt>
    <dgm:pt modelId="{6D773C6A-E3C0-433C-9E7B-9F14FA18674B}" type="pres">
      <dgm:prSet presAssocID="{D5D2211B-DBE0-4064-AC08-E3E500066499}" presName="rootText" presStyleLbl="node4" presStyleIdx="9" presStyleCnt="11">
        <dgm:presLayoutVars>
          <dgm:chPref val="3"/>
        </dgm:presLayoutVars>
      </dgm:prSet>
      <dgm:spPr/>
      <dgm:t>
        <a:bodyPr/>
        <a:lstStyle/>
        <a:p>
          <a:endParaRPr lang="zh-CN" altLang="en-US"/>
        </a:p>
      </dgm:t>
    </dgm:pt>
    <dgm:pt modelId="{0CC9FCFC-4E11-4CF8-8420-5B79152950D0}" type="pres">
      <dgm:prSet presAssocID="{D5D2211B-DBE0-4064-AC08-E3E500066499}" presName="rootConnector" presStyleLbl="node4" presStyleIdx="9" presStyleCnt="11"/>
      <dgm:spPr/>
      <dgm:t>
        <a:bodyPr/>
        <a:lstStyle/>
        <a:p>
          <a:endParaRPr lang="zh-CN" altLang="en-US"/>
        </a:p>
      </dgm:t>
    </dgm:pt>
    <dgm:pt modelId="{FB3F48C9-6C27-4624-8B7C-7278B2BC2F7A}" type="pres">
      <dgm:prSet presAssocID="{D5D2211B-DBE0-4064-AC08-E3E500066499}" presName="hierChild4" presStyleCnt="0"/>
      <dgm:spPr/>
    </dgm:pt>
    <dgm:pt modelId="{8CB10480-A26C-4669-B10F-CDF155BADE75}" type="pres">
      <dgm:prSet presAssocID="{D5D2211B-DBE0-4064-AC08-E3E500066499}" presName="hierChild5" presStyleCnt="0"/>
      <dgm:spPr/>
    </dgm:pt>
    <dgm:pt modelId="{4738CDED-1390-4307-9657-59710FA9CBA8}" type="pres">
      <dgm:prSet presAssocID="{76F5BA84-D3F9-43C4-825B-9FD5094F30AC}" presName="Name37" presStyleLbl="parChTrans1D4" presStyleIdx="10" presStyleCnt="11"/>
      <dgm:spPr/>
      <dgm:t>
        <a:bodyPr/>
        <a:lstStyle/>
        <a:p>
          <a:endParaRPr lang="zh-CN" altLang="en-US"/>
        </a:p>
      </dgm:t>
    </dgm:pt>
    <dgm:pt modelId="{958EF765-DD35-426C-909C-F8A41A218717}" type="pres">
      <dgm:prSet presAssocID="{B4774271-7E33-4379-8A95-7EB489424966}" presName="hierRoot2" presStyleCnt="0">
        <dgm:presLayoutVars>
          <dgm:hierBranch val="init"/>
        </dgm:presLayoutVars>
      </dgm:prSet>
      <dgm:spPr/>
    </dgm:pt>
    <dgm:pt modelId="{0CDC8BA8-BE3A-467B-A21C-381EF68F57B1}" type="pres">
      <dgm:prSet presAssocID="{B4774271-7E33-4379-8A95-7EB489424966}" presName="rootComposite" presStyleCnt="0"/>
      <dgm:spPr/>
    </dgm:pt>
    <dgm:pt modelId="{D16A9ACB-6260-4BF5-930B-0CD606C7CAA2}" type="pres">
      <dgm:prSet presAssocID="{B4774271-7E33-4379-8A95-7EB489424966}" presName="rootText" presStyleLbl="node4" presStyleIdx="10" presStyleCnt="11">
        <dgm:presLayoutVars>
          <dgm:chPref val="3"/>
        </dgm:presLayoutVars>
      </dgm:prSet>
      <dgm:spPr/>
      <dgm:t>
        <a:bodyPr/>
        <a:lstStyle/>
        <a:p>
          <a:endParaRPr lang="zh-CN" altLang="en-US"/>
        </a:p>
      </dgm:t>
    </dgm:pt>
    <dgm:pt modelId="{0DA63A1B-4EE9-400C-8C78-72DCF0974049}" type="pres">
      <dgm:prSet presAssocID="{B4774271-7E33-4379-8A95-7EB489424966}" presName="rootConnector" presStyleLbl="node4" presStyleIdx="10" presStyleCnt="11"/>
      <dgm:spPr/>
      <dgm:t>
        <a:bodyPr/>
        <a:lstStyle/>
        <a:p>
          <a:endParaRPr lang="zh-CN" altLang="en-US"/>
        </a:p>
      </dgm:t>
    </dgm:pt>
    <dgm:pt modelId="{58ABD405-8ED6-4117-8996-A0FFF2783FE9}" type="pres">
      <dgm:prSet presAssocID="{B4774271-7E33-4379-8A95-7EB489424966}" presName="hierChild4" presStyleCnt="0"/>
      <dgm:spPr/>
    </dgm:pt>
    <dgm:pt modelId="{453AF04F-2372-44AB-934C-EF7875C0C6E0}" type="pres">
      <dgm:prSet presAssocID="{B4774271-7E33-4379-8A95-7EB489424966}" presName="hierChild5" presStyleCnt="0"/>
      <dgm:spPr/>
    </dgm:pt>
    <dgm:pt modelId="{24F43EBD-0222-4EC9-957C-E39C7640D83A}" type="pres">
      <dgm:prSet presAssocID="{B39C56E3-93A4-454C-A05C-504EAAEBD145}" presName="hierChild5" presStyleCnt="0"/>
      <dgm:spPr/>
    </dgm:pt>
    <dgm:pt modelId="{54CA922F-ECEF-47D2-9EE3-228A0EE3B661}" type="pres">
      <dgm:prSet presAssocID="{A275EECA-0F18-48DA-A654-86D6AAE188F6}" presName="hierChild5" presStyleCnt="0"/>
      <dgm:spPr/>
    </dgm:pt>
    <dgm:pt modelId="{BCFBDC3E-DF18-41E4-93C1-61925F16A15C}" type="pres">
      <dgm:prSet presAssocID="{3F2B1380-99D0-49C5-AA0F-299DC75D4F6F}" presName="hierChild5" presStyleCnt="0"/>
      <dgm:spPr/>
    </dgm:pt>
    <dgm:pt modelId="{31643F2E-396F-40D9-9A6D-D7FF6CEFCDD2}" type="pres">
      <dgm:prSet presAssocID="{6B1B402D-A9AA-4C82-835F-58E2B1854FDA}" presName="Name37" presStyleLbl="parChTrans1D2" presStyleIdx="1" presStyleCnt="2"/>
      <dgm:spPr/>
      <dgm:t>
        <a:bodyPr/>
        <a:lstStyle/>
        <a:p>
          <a:endParaRPr lang="zh-CN" altLang="en-US"/>
        </a:p>
      </dgm:t>
    </dgm:pt>
    <dgm:pt modelId="{5FFC4B22-B808-4255-8C7B-9AFAEAFC7680}" type="pres">
      <dgm:prSet presAssocID="{E1BDD40E-B560-47AD-8884-9CB3C4CAF6BA}" presName="hierRoot2" presStyleCnt="0">
        <dgm:presLayoutVars>
          <dgm:hierBranch val="init"/>
        </dgm:presLayoutVars>
      </dgm:prSet>
      <dgm:spPr/>
    </dgm:pt>
    <dgm:pt modelId="{1922A8E8-85B4-401D-92D8-C3390B5808DF}" type="pres">
      <dgm:prSet presAssocID="{E1BDD40E-B560-47AD-8884-9CB3C4CAF6BA}" presName="rootComposite" presStyleCnt="0"/>
      <dgm:spPr/>
    </dgm:pt>
    <dgm:pt modelId="{C4222B04-E86B-4681-9114-9EC1AE9B7582}" type="pres">
      <dgm:prSet presAssocID="{E1BDD40E-B560-47AD-8884-9CB3C4CAF6BA}" presName="rootText" presStyleLbl="node2" presStyleIdx="1" presStyleCnt="2">
        <dgm:presLayoutVars>
          <dgm:chPref val="3"/>
        </dgm:presLayoutVars>
      </dgm:prSet>
      <dgm:spPr/>
      <dgm:t>
        <a:bodyPr/>
        <a:lstStyle/>
        <a:p>
          <a:endParaRPr lang="zh-CN" altLang="en-US"/>
        </a:p>
      </dgm:t>
    </dgm:pt>
    <dgm:pt modelId="{4B6BA875-8151-4F4B-8163-9566860B451B}" type="pres">
      <dgm:prSet presAssocID="{E1BDD40E-B560-47AD-8884-9CB3C4CAF6BA}" presName="rootConnector" presStyleLbl="node2" presStyleIdx="1" presStyleCnt="2"/>
      <dgm:spPr/>
      <dgm:t>
        <a:bodyPr/>
        <a:lstStyle/>
        <a:p>
          <a:endParaRPr lang="zh-CN" altLang="en-US"/>
        </a:p>
      </dgm:t>
    </dgm:pt>
    <dgm:pt modelId="{C9C35818-F88A-4029-81E6-645C62430888}" type="pres">
      <dgm:prSet presAssocID="{E1BDD40E-B560-47AD-8884-9CB3C4CAF6BA}" presName="hierChild4" presStyleCnt="0"/>
      <dgm:spPr/>
    </dgm:pt>
    <dgm:pt modelId="{0663ECFD-814E-4C42-88D4-CC3F772DA67C}" type="pres">
      <dgm:prSet presAssocID="{E1BDD40E-B560-47AD-8884-9CB3C4CAF6BA}" presName="hierChild5" presStyleCnt="0"/>
      <dgm:spPr/>
    </dgm:pt>
    <dgm:pt modelId="{F097A607-0E3B-4BE5-8928-0C988B68A5DA}" type="pres">
      <dgm:prSet presAssocID="{523C7C13-FC4D-4991-B537-20C2E654A6D8}" presName="hierChild3" presStyleCnt="0"/>
      <dgm:spPr/>
    </dgm:pt>
  </dgm:ptLst>
  <dgm:cxnLst>
    <dgm:cxn modelId="{99109036-AC65-4B93-9B07-520CE384750F}" type="presOf" srcId="{F77C1B4E-BC80-475D-BC6A-E52BAE7A1B92}" destId="{D5056C68-079B-4629-8979-2DA0DCC47C1F}" srcOrd="0" destOrd="0" presId="urn:microsoft.com/office/officeart/2005/8/layout/orgChart1"/>
    <dgm:cxn modelId="{6C3F36C9-E81B-453E-8A5D-F7A32E904C54}" type="presOf" srcId="{326DCF6E-3935-423E-B590-BB60326D9B4E}" destId="{8F1A8E12-9310-40AB-AF02-2BFEC72E621B}" srcOrd="0" destOrd="0" presId="urn:microsoft.com/office/officeart/2005/8/layout/orgChart1"/>
    <dgm:cxn modelId="{D9FA2745-178D-4234-8BD6-F5DF1B5B63B2}" type="presOf" srcId="{4571DC01-7EE3-4C22-951F-C3D735DA5DF6}" destId="{50367EA2-4A45-4E3D-90DD-3A9A75A503CF}" srcOrd="0" destOrd="0" presId="urn:microsoft.com/office/officeart/2005/8/layout/orgChart1"/>
    <dgm:cxn modelId="{E2737830-28FF-49FC-BE43-B417D305BEDB}" type="presOf" srcId="{45355B7D-16E0-4468-AAA9-DEA853A7FC5E}" destId="{94AB70E0-E853-4B3C-8817-B15486175F24}" srcOrd="0" destOrd="0" presId="urn:microsoft.com/office/officeart/2005/8/layout/orgChart1"/>
    <dgm:cxn modelId="{E30F9F90-639D-4878-8DC3-780306E51B41}" type="presOf" srcId="{67DBEF67-D369-4398-AF6B-29EECD3F481E}" destId="{277CB54B-FB06-405E-A062-BFD426766E1E}" srcOrd="0" destOrd="0" presId="urn:microsoft.com/office/officeart/2005/8/layout/orgChart1"/>
    <dgm:cxn modelId="{1F153F62-FB10-4E92-A5C6-9B47003AA00C}" type="presOf" srcId="{5269E4DD-92F2-4BE5-A491-EF8DB6C99B4F}" destId="{1C1D8199-54BC-4216-81BB-8C8AB6A20B26}" srcOrd="0" destOrd="0" presId="urn:microsoft.com/office/officeart/2005/8/layout/orgChart1"/>
    <dgm:cxn modelId="{3ACDB548-96F3-4315-AA16-005DA1E19283}" type="presOf" srcId="{8E6875D4-A3D7-4761-A959-A58E28ACF69E}" destId="{DE5B5E0A-1C8E-4330-A126-2603716CA3D9}" srcOrd="1" destOrd="0" presId="urn:microsoft.com/office/officeart/2005/8/layout/orgChart1"/>
    <dgm:cxn modelId="{8F7084B8-4D76-4EB7-99D1-81E28F361C57}" type="presOf" srcId="{D84A5A65-D976-4493-94C7-482236D24BB4}" destId="{DA8AB568-07C6-4CB0-B5C0-D178487246EB}" srcOrd="0" destOrd="0" presId="urn:microsoft.com/office/officeart/2005/8/layout/orgChart1"/>
    <dgm:cxn modelId="{3836F66C-C408-4FB7-8A22-5B08F4943BE5}" type="presOf" srcId="{B39C56E3-93A4-454C-A05C-504EAAEBD145}" destId="{D38180FB-3CD0-4557-A9E3-5755DF251065}" srcOrd="0" destOrd="0" presId="urn:microsoft.com/office/officeart/2005/8/layout/orgChart1"/>
    <dgm:cxn modelId="{7A7AE327-FC21-4546-BEA0-F0F23567EA77}" srcId="{A275EECA-0F18-48DA-A654-86D6AAE188F6}" destId="{B39C56E3-93A4-454C-A05C-504EAAEBD145}" srcOrd="1" destOrd="0" parTransId="{85BD7C6C-BB2E-41ED-B7C3-16A84E43469A}" sibTransId="{57943FB2-1821-4D99-A301-0BFF71D58115}"/>
    <dgm:cxn modelId="{4D9E9076-1617-43C7-9955-B962F9843367}" type="presOf" srcId="{D5D2211B-DBE0-4064-AC08-E3E500066499}" destId="{0CC9FCFC-4E11-4CF8-8420-5B79152950D0}" srcOrd="1" destOrd="0" presId="urn:microsoft.com/office/officeart/2005/8/layout/orgChart1"/>
    <dgm:cxn modelId="{580B1092-1FAA-4A17-9BAA-F1204B033474}" srcId="{A275EECA-0F18-48DA-A654-86D6AAE188F6}" destId="{D84A5A65-D976-4493-94C7-482236D24BB4}" srcOrd="0" destOrd="0" parTransId="{80338722-4C78-4448-A2C4-F44631D8D50A}" sibTransId="{14A12120-B761-4D70-B9BB-3F702855E9C1}"/>
    <dgm:cxn modelId="{383D5F97-6D58-4EAC-BECF-6D9CAAE13AC0}" type="presOf" srcId="{3F2B1380-99D0-49C5-AA0F-299DC75D4F6F}" destId="{ACDCFFC7-3228-45F5-B9A6-DE837D851447}" srcOrd="1" destOrd="0" presId="urn:microsoft.com/office/officeart/2005/8/layout/orgChart1"/>
    <dgm:cxn modelId="{87E63819-B887-43C7-9026-44FC21AEF14F}" type="presOf" srcId="{3233DD12-7E8B-4A82-A051-14824127DAD2}" destId="{F3132635-0E5C-4167-8559-4E128F9E8DD9}" srcOrd="1" destOrd="0" presId="urn:microsoft.com/office/officeart/2005/8/layout/orgChart1"/>
    <dgm:cxn modelId="{3F0DB9A1-1509-4024-B814-351F75DCC591}" type="presOf" srcId="{3F2B1380-99D0-49C5-AA0F-299DC75D4F6F}" destId="{8BF7886E-F312-4EA4-945A-74C3505E8E14}" srcOrd="0" destOrd="0" presId="urn:microsoft.com/office/officeart/2005/8/layout/orgChart1"/>
    <dgm:cxn modelId="{577C0ACD-5064-4630-A6AD-7014DF2A8793}" type="presOf" srcId="{6A831794-9A6C-4F35-B45E-08894C12FD4A}" destId="{7B18FF9C-BA01-48EE-8A5E-51EEE6BDEF61}" srcOrd="0" destOrd="0" presId="urn:microsoft.com/office/officeart/2005/8/layout/orgChart1"/>
    <dgm:cxn modelId="{6DF57AF9-980A-4610-BF5A-E34199BA17C8}" type="presOf" srcId="{3233DD12-7E8B-4A82-A051-14824127DAD2}" destId="{4796617F-9E8C-439C-9C9B-B7DEBCA57E8C}" srcOrd="0" destOrd="0" presId="urn:microsoft.com/office/officeart/2005/8/layout/orgChart1"/>
    <dgm:cxn modelId="{44EBB48D-3295-4DB0-B572-2AE50447A623}" type="presOf" srcId="{47BBB38E-A707-4F5B-BA8E-12C6909F626C}" destId="{37B57DA1-2763-4FFE-B9D3-C2BD7875C1DE}" srcOrd="0" destOrd="0" presId="urn:microsoft.com/office/officeart/2005/8/layout/orgChart1"/>
    <dgm:cxn modelId="{D739DF1C-2E87-4B9C-AA70-CB0437263241}" type="presOf" srcId="{5A800ACD-7F38-467B-BFAE-7300C15FE04B}" destId="{3637DE7F-93DE-41A5-9460-FD20FC916D6B}" srcOrd="1" destOrd="0" presId="urn:microsoft.com/office/officeart/2005/8/layout/orgChart1"/>
    <dgm:cxn modelId="{BC4DC2C3-9269-4DB7-A73D-1A0DDA8FBAFF}" type="presOf" srcId="{5269E4DD-92F2-4BE5-A491-EF8DB6C99B4F}" destId="{B84C8D0B-1F4B-4B14-92DE-005A63CA11C4}" srcOrd="1" destOrd="0" presId="urn:microsoft.com/office/officeart/2005/8/layout/orgChart1"/>
    <dgm:cxn modelId="{2DB5649F-BB89-4A6F-9CD7-BFB44DAF4FB2}" type="presOf" srcId="{A275EECA-0F18-48DA-A654-86D6AAE188F6}" destId="{AF15A3E1-D8FD-43A4-9B70-8FA661AC0823}" srcOrd="1" destOrd="0" presId="urn:microsoft.com/office/officeart/2005/8/layout/orgChart1"/>
    <dgm:cxn modelId="{733ED1F1-09AB-41C4-9FC2-BE89A4410AF1}" type="presOf" srcId="{98EA8DEA-E212-4693-B4EB-791D851248A9}" destId="{76AFC793-0B5F-46CE-BB05-9E4C235EA31C}" srcOrd="0" destOrd="0" presId="urn:microsoft.com/office/officeart/2005/8/layout/orgChart1"/>
    <dgm:cxn modelId="{453926B7-58AB-4F31-A40B-54BA7E1EC5D1}" type="presOf" srcId="{1E982392-CB7C-4A7E-A5A1-89E90727265B}" destId="{4DBA8EC0-4D77-4048-932A-281D03F9759C}" srcOrd="0" destOrd="0" presId="urn:microsoft.com/office/officeart/2005/8/layout/orgChart1"/>
    <dgm:cxn modelId="{D4C8A94D-9B91-43CC-8D1A-8D91DEF703B8}" type="presOf" srcId="{523C7C13-FC4D-4991-B537-20C2E654A6D8}" destId="{DCDD8ECD-378E-49A0-A426-F045F7325E6F}" srcOrd="1" destOrd="0" presId="urn:microsoft.com/office/officeart/2005/8/layout/orgChart1"/>
    <dgm:cxn modelId="{EA0D4345-5617-4271-9F1C-D34A6ECC6CE6}" type="presOf" srcId="{3B709365-E074-4B0A-AA43-8C738E464706}" destId="{20F48E32-CD44-40C7-900F-6B1000680134}" srcOrd="0" destOrd="0" presId="urn:microsoft.com/office/officeart/2005/8/layout/orgChart1"/>
    <dgm:cxn modelId="{0FD23CA0-AB89-42C7-BBE0-355947F55DCA}" type="presOf" srcId="{EC8F446E-5086-405A-A175-F4CB12E1E514}" destId="{1D1AE3DF-DADC-42A8-869A-92EBCFBD0B91}" srcOrd="0" destOrd="0" presId="urn:microsoft.com/office/officeart/2005/8/layout/orgChart1"/>
    <dgm:cxn modelId="{4B47A083-F9C5-429F-9851-D975C58EEBC3}" srcId="{98EA8DEA-E212-4693-B4EB-791D851248A9}" destId="{4571DC01-7EE3-4C22-951F-C3D735DA5DF6}" srcOrd="0" destOrd="0" parTransId="{1E982392-CB7C-4A7E-A5A1-89E90727265B}" sibTransId="{8320B76D-E8A1-4197-86C2-4F2FD27E07B0}"/>
    <dgm:cxn modelId="{B527F43C-E591-46BC-B311-1C61D92AADF6}" type="presOf" srcId="{C5C95230-2DB1-4E38-B7BE-4F88B904AE84}" destId="{755D0352-3350-4473-9A8D-1191378AA50B}" srcOrd="0" destOrd="0" presId="urn:microsoft.com/office/officeart/2005/8/layout/orgChart1"/>
    <dgm:cxn modelId="{4918BD20-F77B-451D-A26C-B2C56BDA7B06}" type="presOf" srcId="{4571DC01-7EE3-4C22-951F-C3D735DA5DF6}" destId="{B7DCBEEC-4E76-43A3-A9AA-7A105D7BFD92}" srcOrd="1" destOrd="0" presId="urn:microsoft.com/office/officeart/2005/8/layout/orgChart1"/>
    <dgm:cxn modelId="{2DD9CE5D-E559-4640-80FE-594F8384D1FD}" type="presOf" srcId="{E1BDD40E-B560-47AD-8884-9CB3C4CAF6BA}" destId="{4B6BA875-8151-4F4B-8163-9566860B451B}" srcOrd="1" destOrd="0" presId="urn:microsoft.com/office/officeart/2005/8/layout/orgChart1"/>
    <dgm:cxn modelId="{B824534C-9BFB-4533-827C-1D6EEBC16D13}" srcId="{3F2B1380-99D0-49C5-AA0F-299DC75D4F6F}" destId="{A275EECA-0F18-48DA-A654-86D6AAE188F6}" srcOrd="1" destOrd="0" parTransId="{F77C1B4E-BC80-475D-BC6A-E52BAE7A1B92}" sibTransId="{BAC04259-70C3-4EF2-9F0E-7622C71E3D40}"/>
    <dgm:cxn modelId="{F98A26DB-1F54-4C28-BEAA-A98D99536D6F}" type="presOf" srcId="{B39C56E3-93A4-454C-A05C-504EAAEBD145}" destId="{805AE972-05A0-4E86-8FE1-C09520A9633D}" srcOrd="1" destOrd="0" presId="urn:microsoft.com/office/officeart/2005/8/layout/orgChart1"/>
    <dgm:cxn modelId="{59A365DA-F810-4A84-8603-16ABBB1CEAB8}" srcId="{98EA8DEA-E212-4693-B4EB-791D851248A9}" destId="{CC427DA1-4339-454D-86F3-F695DE21482A}" srcOrd="1" destOrd="0" parTransId="{45355B7D-16E0-4468-AAA9-DEA853A7FC5E}" sibTransId="{F5197C5D-1692-4FF6-A494-C5EFEF127958}"/>
    <dgm:cxn modelId="{53AE0C57-2C4D-461E-A84E-3E032023D191}" type="presOf" srcId="{60EC1D6B-37B0-4729-A7DB-013809B3BFED}" destId="{A40037CE-974C-4FC7-BD28-D0460A170546}" srcOrd="0" destOrd="0" presId="urn:microsoft.com/office/officeart/2005/8/layout/orgChart1"/>
    <dgm:cxn modelId="{C469AAA7-362B-411E-9CDE-6FB71A911147}" srcId="{3F2B1380-99D0-49C5-AA0F-299DC75D4F6F}" destId="{8E6875D4-A3D7-4761-A959-A58E28ACF69E}" srcOrd="0" destOrd="0" parTransId="{60EC1D6B-37B0-4729-A7DB-013809B3BFED}" sibTransId="{C1A9AA9A-42B7-4E8C-A305-C8DAD5921116}"/>
    <dgm:cxn modelId="{B78B81AA-9F42-41AF-AD8A-6BAD0FD133E0}" srcId="{CC427DA1-4339-454D-86F3-F695DE21482A}" destId="{DFE24AAD-7E41-4AD4-864C-212174FC4580}" srcOrd="2" destOrd="0" parTransId="{6A831794-9A6C-4F35-B45E-08894C12FD4A}" sibTransId="{B0E8C609-D1A2-4F52-9E6C-C768287D142C}"/>
    <dgm:cxn modelId="{904C0145-2D3F-4508-8924-62BF6CB959DB}" type="presOf" srcId="{523C7C13-FC4D-4991-B537-20C2E654A6D8}" destId="{783F8731-A3B9-46E6-BCCE-7B4851EDAA74}" srcOrd="0" destOrd="0" presId="urn:microsoft.com/office/officeart/2005/8/layout/orgChart1"/>
    <dgm:cxn modelId="{F67081E4-9853-4AF8-BAB2-7F65DC609F3D}" srcId="{B39C56E3-93A4-454C-A05C-504EAAEBD145}" destId="{D5D2211B-DBE0-4064-AC08-E3E500066499}" srcOrd="0" destOrd="0" parTransId="{326DCF6E-3935-423E-B590-BB60326D9B4E}" sibTransId="{6BCCB2C1-FA85-4F9D-995F-48E127754D87}"/>
    <dgm:cxn modelId="{BE7CCF60-A9EE-42CD-8D78-C5ED96E8FC04}" srcId="{CC427DA1-4339-454D-86F3-F695DE21482A}" destId="{3233DD12-7E8B-4A82-A051-14824127DAD2}" srcOrd="0" destOrd="0" parTransId="{3DD443BB-F856-4DE8-A887-46441FF38166}" sibTransId="{C470EAFB-B2C3-4017-A4F0-A4093E0A92CB}"/>
    <dgm:cxn modelId="{6DCEFADE-1CA1-405C-B485-2431884C3300}" type="presOf" srcId="{76F5BA84-D3F9-43C4-825B-9FD5094F30AC}" destId="{4738CDED-1390-4307-9657-59710FA9CBA8}" srcOrd="0" destOrd="0" presId="urn:microsoft.com/office/officeart/2005/8/layout/orgChart1"/>
    <dgm:cxn modelId="{58E4A8CC-C6E6-4E99-A096-6CB668FEB717}" srcId="{523C7C13-FC4D-4991-B537-20C2E654A6D8}" destId="{3F2B1380-99D0-49C5-AA0F-299DC75D4F6F}" srcOrd="0" destOrd="0" parTransId="{EC8F446E-5086-405A-A175-F4CB12E1E514}" sibTransId="{EA2886AC-8681-433D-848E-155862B4B2FD}"/>
    <dgm:cxn modelId="{0461929E-BD73-4136-A8CA-B6E13D58A209}" srcId="{523C7C13-FC4D-4991-B537-20C2E654A6D8}" destId="{E1BDD40E-B560-47AD-8884-9CB3C4CAF6BA}" srcOrd="1" destOrd="0" parTransId="{6B1B402D-A9AA-4C82-835F-58E2B1854FDA}" sibTransId="{A9FA182B-004B-4811-9AAF-FF051C80976C}"/>
    <dgm:cxn modelId="{E66E1997-AF3E-484F-BC56-2593504B8A41}" srcId="{CC427DA1-4339-454D-86F3-F695DE21482A}" destId="{5A800ACD-7F38-467B-BFAE-7300C15FE04B}" srcOrd="1" destOrd="0" parTransId="{67DBEF67-D369-4398-AF6B-29EECD3F481E}" sibTransId="{59EFEA59-C010-4413-B655-0042515B4EE3}"/>
    <dgm:cxn modelId="{6F001FF9-8CF5-42EF-AFF2-F59864B4CDD6}" type="presOf" srcId="{B4774271-7E33-4379-8A95-7EB489424966}" destId="{0DA63A1B-4EE9-400C-8C78-72DCF0974049}" srcOrd="1" destOrd="0" presId="urn:microsoft.com/office/officeart/2005/8/layout/orgChart1"/>
    <dgm:cxn modelId="{23B611E4-DE30-4D5B-92CD-06C8DB38538C}" type="presOf" srcId="{85BD7C6C-BB2E-41ED-B7C3-16A84E43469A}" destId="{285A85B9-9C8D-4531-870E-DD816B28CEA7}" srcOrd="0" destOrd="0" presId="urn:microsoft.com/office/officeart/2005/8/layout/orgChart1"/>
    <dgm:cxn modelId="{D6548520-01B9-465B-8BE5-6F5741AA52AC}" type="presOf" srcId="{80338722-4C78-4448-A2C4-F44631D8D50A}" destId="{C59791D6-D8AF-4D71-8C9E-A7D33319D0D1}" srcOrd="0" destOrd="0" presId="urn:microsoft.com/office/officeart/2005/8/layout/orgChart1"/>
    <dgm:cxn modelId="{C0E19D5C-BF32-4FFB-8664-147934275EC0}" type="presOf" srcId="{B4774271-7E33-4379-8A95-7EB489424966}" destId="{D16A9ACB-6260-4BF5-930B-0CD606C7CAA2}" srcOrd="0" destOrd="0" presId="urn:microsoft.com/office/officeart/2005/8/layout/orgChart1"/>
    <dgm:cxn modelId="{01868F06-D43F-4A59-A000-A020C4D9C165}" type="presOf" srcId="{DFE24AAD-7E41-4AD4-864C-212174FC4580}" destId="{096C0BC3-2A41-4AD4-AF54-8940D0F0F2C4}" srcOrd="0" destOrd="0" presId="urn:microsoft.com/office/officeart/2005/8/layout/orgChart1"/>
    <dgm:cxn modelId="{51CC2678-2E5F-4D12-8E52-D8B64A6AC883}" type="presOf" srcId="{D84A5A65-D976-4493-94C7-482236D24BB4}" destId="{D045B348-0508-47E3-A1E7-1C9EF20637EE}" srcOrd="1" destOrd="0" presId="urn:microsoft.com/office/officeart/2005/8/layout/orgChart1"/>
    <dgm:cxn modelId="{C5E1DE1B-846D-4F36-8824-EE874419412E}" type="presOf" srcId="{5A800ACD-7F38-467B-BFAE-7300C15FE04B}" destId="{F802D7F1-731A-44E6-B336-F8D0D704D5F7}" srcOrd="0" destOrd="0" presId="urn:microsoft.com/office/officeart/2005/8/layout/orgChart1"/>
    <dgm:cxn modelId="{65822B2C-2182-44FC-BC21-F2D609A338E9}" type="presOf" srcId="{DFE24AAD-7E41-4AD4-864C-212174FC4580}" destId="{904D7D54-C466-4ED4-BDC5-3FE4EA40E326}" srcOrd="1" destOrd="0" presId="urn:microsoft.com/office/officeart/2005/8/layout/orgChart1"/>
    <dgm:cxn modelId="{025ABB49-552D-49C1-AC2B-C3954E3C7077}" srcId="{B39C56E3-93A4-454C-A05C-504EAAEBD145}" destId="{B4774271-7E33-4379-8A95-7EB489424966}" srcOrd="1" destOrd="0" parTransId="{76F5BA84-D3F9-43C4-825B-9FD5094F30AC}" sibTransId="{888E9509-E444-47C9-AE3B-FC7152E558F7}"/>
    <dgm:cxn modelId="{99C14157-9E12-41B2-8578-7FBA2D7C178E}" type="presOf" srcId="{6B1B402D-A9AA-4C82-835F-58E2B1854FDA}" destId="{31643F2E-396F-40D9-9A6D-D7FF6CEFCDD2}" srcOrd="0" destOrd="0" presId="urn:microsoft.com/office/officeart/2005/8/layout/orgChart1"/>
    <dgm:cxn modelId="{E1938F74-D58B-4532-A011-CED3753EBD8C}" type="presOf" srcId="{8E6875D4-A3D7-4761-A959-A58E28ACF69E}" destId="{4BCA7FEA-C444-4F2C-B00C-DA38BB275A10}" srcOrd="0" destOrd="0" presId="urn:microsoft.com/office/officeart/2005/8/layout/orgChart1"/>
    <dgm:cxn modelId="{F852297B-F0D8-4EA9-B34A-129811CA32A2}" type="presOf" srcId="{98EA8DEA-E212-4693-B4EB-791D851248A9}" destId="{4A9ABEDD-7ED8-4C65-B00D-FFBE9C60E0A9}" srcOrd="1" destOrd="0" presId="urn:microsoft.com/office/officeart/2005/8/layout/orgChart1"/>
    <dgm:cxn modelId="{CF79D24D-4F93-4716-8D45-114E9E73EF32}" srcId="{3B709365-E074-4B0A-AA43-8C738E464706}" destId="{523C7C13-FC4D-4991-B537-20C2E654A6D8}" srcOrd="0" destOrd="0" parTransId="{40E44960-F6FF-406B-AF7B-C809D21C991E}" sibTransId="{FD258BFE-A96F-47EA-9569-77F9FFE04771}"/>
    <dgm:cxn modelId="{0D43AA7A-E7CC-448F-846A-AB38300195F1}" type="presOf" srcId="{CC427DA1-4339-454D-86F3-F695DE21482A}" destId="{B1B096F4-1E30-4FAC-9EE8-823BAB5D350A}" srcOrd="0" destOrd="0" presId="urn:microsoft.com/office/officeart/2005/8/layout/orgChart1"/>
    <dgm:cxn modelId="{CE19E117-0237-49FD-B4A1-FD15E24105A2}" type="presOf" srcId="{E1BDD40E-B560-47AD-8884-9CB3C4CAF6BA}" destId="{C4222B04-E86B-4681-9114-9EC1AE9B7582}" srcOrd="0" destOrd="0" presId="urn:microsoft.com/office/officeart/2005/8/layout/orgChart1"/>
    <dgm:cxn modelId="{ECA62E68-D492-4117-BC6E-071076C749FC}" type="presOf" srcId="{D5D2211B-DBE0-4064-AC08-E3E500066499}" destId="{6D773C6A-E3C0-433C-9E7B-9F14FA18674B}" srcOrd="0" destOrd="0" presId="urn:microsoft.com/office/officeart/2005/8/layout/orgChart1"/>
    <dgm:cxn modelId="{3D8B5993-482D-465B-99AD-99F679225AB3}" type="presOf" srcId="{3DD443BB-F856-4DE8-A887-46441FF38166}" destId="{25609583-EA06-4C6E-87C3-C05D2E444AEF}" srcOrd="0" destOrd="0" presId="urn:microsoft.com/office/officeart/2005/8/layout/orgChart1"/>
    <dgm:cxn modelId="{4D161F29-0E49-4362-80FC-7FCEB924D8E5}" srcId="{8E6875D4-A3D7-4761-A959-A58E28ACF69E}" destId="{5269E4DD-92F2-4BE5-A491-EF8DB6C99B4F}" srcOrd="1" destOrd="0" parTransId="{47BBB38E-A707-4F5B-BA8E-12C6909F626C}" sibTransId="{68E17FC9-6327-48EA-8C2C-9FFAA1A61435}"/>
    <dgm:cxn modelId="{45CDCDDF-762B-41F4-A579-CC65ECD812B5}" type="presOf" srcId="{A275EECA-0F18-48DA-A654-86D6AAE188F6}" destId="{3DB66527-9E16-435A-937A-57FEAF3898E3}" srcOrd="0" destOrd="0" presId="urn:microsoft.com/office/officeart/2005/8/layout/orgChart1"/>
    <dgm:cxn modelId="{FCEF8306-C9D6-4690-A257-FAD057B2CB36}" srcId="{8E6875D4-A3D7-4761-A959-A58E28ACF69E}" destId="{98EA8DEA-E212-4693-B4EB-791D851248A9}" srcOrd="0" destOrd="0" parTransId="{C5C95230-2DB1-4E38-B7BE-4F88B904AE84}" sibTransId="{DE358144-DD9A-40CA-977F-9FB180DAE5D2}"/>
    <dgm:cxn modelId="{156EA44A-6396-4843-AE14-257DD0A2783B}" type="presOf" srcId="{CC427DA1-4339-454D-86F3-F695DE21482A}" destId="{70480ABC-DF13-48DA-9713-2E534618F051}" srcOrd="1" destOrd="0" presId="urn:microsoft.com/office/officeart/2005/8/layout/orgChart1"/>
    <dgm:cxn modelId="{55349319-D5AC-41C7-95C0-82FF8B7277E1}" type="presParOf" srcId="{20F48E32-CD44-40C7-900F-6B1000680134}" destId="{41810F3E-16E9-4E00-A59E-AF55DD9824A5}" srcOrd="0" destOrd="0" presId="urn:microsoft.com/office/officeart/2005/8/layout/orgChart1"/>
    <dgm:cxn modelId="{85B4FA92-994F-43C8-BF11-784872658F9B}" type="presParOf" srcId="{41810F3E-16E9-4E00-A59E-AF55DD9824A5}" destId="{C79D20C7-6691-4B1E-ACA5-D08238177798}" srcOrd="0" destOrd="0" presId="urn:microsoft.com/office/officeart/2005/8/layout/orgChart1"/>
    <dgm:cxn modelId="{CFD96731-2F10-402E-8099-9BC7DC791FFA}" type="presParOf" srcId="{C79D20C7-6691-4B1E-ACA5-D08238177798}" destId="{783F8731-A3B9-46E6-BCCE-7B4851EDAA74}" srcOrd="0" destOrd="0" presId="urn:microsoft.com/office/officeart/2005/8/layout/orgChart1"/>
    <dgm:cxn modelId="{9A79AC4A-0A0C-48CC-A4C1-5B316721BFCD}" type="presParOf" srcId="{C79D20C7-6691-4B1E-ACA5-D08238177798}" destId="{DCDD8ECD-378E-49A0-A426-F045F7325E6F}" srcOrd="1" destOrd="0" presId="urn:microsoft.com/office/officeart/2005/8/layout/orgChart1"/>
    <dgm:cxn modelId="{2DE708B8-D8BD-4D21-A01C-091CAD58BF37}" type="presParOf" srcId="{41810F3E-16E9-4E00-A59E-AF55DD9824A5}" destId="{91E2A54C-C7E4-4914-B703-B8B52D5ED335}" srcOrd="1" destOrd="0" presId="urn:microsoft.com/office/officeart/2005/8/layout/orgChart1"/>
    <dgm:cxn modelId="{DEADA30B-5265-4413-BC67-6471D07636BE}" type="presParOf" srcId="{91E2A54C-C7E4-4914-B703-B8B52D5ED335}" destId="{1D1AE3DF-DADC-42A8-869A-92EBCFBD0B91}" srcOrd="0" destOrd="0" presId="urn:microsoft.com/office/officeart/2005/8/layout/orgChart1"/>
    <dgm:cxn modelId="{BA644A11-FEDC-4B63-9CFE-0D8B6CA61C7A}" type="presParOf" srcId="{91E2A54C-C7E4-4914-B703-B8B52D5ED335}" destId="{9425CDFB-B59B-4C08-A6A3-2707A162ECBF}" srcOrd="1" destOrd="0" presId="urn:microsoft.com/office/officeart/2005/8/layout/orgChart1"/>
    <dgm:cxn modelId="{463D7EAC-663F-47FC-8155-079F60AA4897}" type="presParOf" srcId="{9425CDFB-B59B-4C08-A6A3-2707A162ECBF}" destId="{9D603638-BE46-4C96-96DE-BEA97D838FA6}" srcOrd="0" destOrd="0" presId="urn:microsoft.com/office/officeart/2005/8/layout/orgChart1"/>
    <dgm:cxn modelId="{156ECA8C-5ECC-4738-8454-6788BB2C92BF}" type="presParOf" srcId="{9D603638-BE46-4C96-96DE-BEA97D838FA6}" destId="{8BF7886E-F312-4EA4-945A-74C3505E8E14}" srcOrd="0" destOrd="0" presId="urn:microsoft.com/office/officeart/2005/8/layout/orgChart1"/>
    <dgm:cxn modelId="{8F3C3556-5A63-4BAA-AAB8-40656A45A6F1}" type="presParOf" srcId="{9D603638-BE46-4C96-96DE-BEA97D838FA6}" destId="{ACDCFFC7-3228-45F5-B9A6-DE837D851447}" srcOrd="1" destOrd="0" presId="urn:microsoft.com/office/officeart/2005/8/layout/orgChart1"/>
    <dgm:cxn modelId="{C866CFA6-A9FA-4F5F-9E86-E49F36E424DA}" type="presParOf" srcId="{9425CDFB-B59B-4C08-A6A3-2707A162ECBF}" destId="{054845CE-F9EC-4931-AA5A-9CDA226A1873}" srcOrd="1" destOrd="0" presId="urn:microsoft.com/office/officeart/2005/8/layout/orgChart1"/>
    <dgm:cxn modelId="{6B3D4EB3-1226-44BB-80C6-9632EE981E64}" type="presParOf" srcId="{054845CE-F9EC-4931-AA5A-9CDA226A1873}" destId="{A40037CE-974C-4FC7-BD28-D0460A170546}" srcOrd="0" destOrd="0" presId="urn:microsoft.com/office/officeart/2005/8/layout/orgChart1"/>
    <dgm:cxn modelId="{8BA2F873-4797-44CC-A56C-2C3186A3E001}" type="presParOf" srcId="{054845CE-F9EC-4931-AA5A-9CDA226A1873}" destId="{8ACEF4D0-3557-4DC6-A7EF-434A2E80D927}" srcOrd="1" destOrd="0" presId="urn:microsoft.com/office/officeart/2005/8/layout/orgChart1"/>
    <dgm:cxn modelId="{3FBF5418-5771-400C-BE03-314BF13AC941}" type="presParOf" srcId="{8ACEF4D0-3557-4DC6-A7EF-434A2E80D927}" destId="{EA93D6E9-98D1-465B-BFD7-B72B4A765EF2}" srcOrd="0" destOrd="0" presId="urn:microsoft.com/office/officeart/2005/8/layout/orgChart1"/>
    <dgm:cxn modelId="{6868CD68-15EE-41CC-B171-C74724FC330B}" type="presParOf" srcId="{EA93D6E9-98D1-465B-BFD7-B72B4A765EF2}" destId="{4BCA7FEA-C444-4F2C-B00C-DA38BB275A10}" srcOrd="0" destOrd="0" presId="urn:microsoft.com/office/officeart/2005/8/layout/orgChart1"/>
    <dgm:cxn modelId="{62C7FFE4-2E20-471D-9E70-9B9BFB02D8CA}" type="presParOf" srcId="{EA93D6E9-98D1-465B-BFD7-B72B4A765EF2}" destId="{DE5B5E0A-1C8E-4330-A126-2603716CA3D9}" srcOrd="1" destOrd="0" presId="urn:microsoft.com/office/officeart/2005/8/layout/orgChart1"/>
    <dgm:cxn modelId="{1E61433C-88B7-4D31-888E-C45BFF4FCF96}" type="presParOf" srcId="{8ACEF4D0-3557-4DC6-A7EF-434A2E80D927}" destId="{96B39A0F-735F-4AE9-B06E-FA81436E70BC}" srcOrd="1" destOrd="0" presId="urn:microsoft.com/office/officeart/2005/8/layout/orgChart1"/>
    <dgm:cxn modelId="{BC71705B-08E8-4B68-8CB1-4D51746EF96B}" type="presParOf" srcId="{96B39A0F-735F-4AE9-B06E-FA81436E70BC}" destId="{755D0352-3350-4473-9A8D-1191378AA50B}" srcOrd="0" destOrd="0" presId="urn:microsoft.com/office/officeart/2005/8/layout/orgChart1"/>
    <dgm:cxn modelId="{A0580114-146B-421E-9D93-754A470FF824}" type="presParOf" srcId="{96B39A0F-735F-4AE9-B06E-FA81436E70BC}" destId="{98D4E2BF-266E-444B-BB3F-3D87645AF096}" srcOrd="1" destOrd="0" presId="urn:microsoft.com/office/officeart/2005/8/layout/orgChart1"/>
    <dgm:cxn modelId="{79B066EE-0AC8-493F-8E90-509B62ECC7CE}" type="presParOf" srcId="{98D4E2BF-266E-444B-BB3F-3D87645AF096}" destId="{61B199F6-99CF-4830-907F-E91896DA344D}" srcOrd="0" destOrd="0" presId="urn:microsoft.com/office/officeart/2005/8/layout/orgChart1"/>
    <dgm:cxn modelId="{618F1118-9BDC-46AF-8EA0-4B7B1677B3AE}" type="presParOf" srcId="{61B199F6-99CF-4830-907F-E91896DA344D}" destId="{76AFC793-0B5F-46CE-BB05-9E4C235EA31C}" srcOrd="0" destOrd="0" presId="urn:microsoft.com/office/officeart/2005/8/layout/orgChart1"/>
    <dgm:cxn modelId="{7A34FAF7-4782-4B39-B27E-5772C9DABD37}" type="presParOf" srcId="{61B199F6-99CF-4830-907F-E91896DA344D}" destId="{4A9ABEDD-7ED8-4C65-B00D-FFBE9C60E0A9}" srcOrd="1" destOrd="0" presId="urn:microsoft.com/office/officeart/2005/8/layout/orgChart1"/>
    <dgm:cxn modelId="{2CD3E3C0-DA72-4FAD-AA3B-22315130ABED}" type="presParOf" srcId="{98D4E2BF-266E-444B-BB3F-3D87645AF096}" destId="{AEC6D214-8269-4558-89E3-D48D36F73ADC}" srcOrd="1" destOrd="0" presId="urn:microsoft.com/office/officeart/2005/8/layout/orgChart1"/>
    <dgm:cxn modelId="{B26DAD7A-E87C-41BD-BE6D-9536CC014CB3}" type="presParOf" srcId="{AEC6D214-8269-4558-89E3-D48D36F73ADC}" destId="{4DBA8EC0-4D77-4048-932A-281D03F9759C}" srcOrd="0" destOrd="0" presId="urn:microsoft.com/office/officeart/2005/8/layout/orgChart1"/>
    <dgm:cxn modelId="{1B6E8B76-E5D0-4E25-B757-E5F380D8785E}" type="presParOf" srcId="{AEC6D214-8269-4558-89E3-D48D36F73ADC}" destId="{6919082A-B807-4997-B22C-AB8DD7EC6A4F}" srcOrd="1" destOrd="0" presId="urn:microsoft.com/office/officeart/2005/8/layout/orgChart1"/>
    <dgm:cxn modelId="{1E902A63-5147-41F8-84FC-9C1984764F3D}" type="presParOf" srcId="{6919082A-B807-4997-B22C-AB8DD7EC6A4F}" destId="{49942C91-3E8B-41C9-BDDF-6F698F1016C0}" srcOrd="0" destOrd="0" presId="urn:microsoft.com/office/officeart/2005/8/layout/orgChart1"/>
    <dgm:cxn modelId="{51FC905C-4F09-47DD-91A6-455EB205FD71}" type="presParOf" srcId="{49942C91-3E8B-41C9-BDDF-6F698F1016C0}" destId="{50367EA2-4A45-4E3D-90DD-3A9A75A503CF}" srcOrd="0" destOrd="0" presId="urn:microsoft.com/office/officeart/2005/8/layout/orgChart1"/>
    <dgm:cxn modelId="{09ED9A96-C4AE-485C-8D84-B1257EEB9901}" type="presParOf" srcId="{49942C91-3E8B-41C9-BDDF-6F698F1016C0}" destId="{B7DCBEEC-4E76-43A3-A9AA-7A105D7BFD92}" srcOrd="1" destOrd="0" presId="urn:microsoft.com/office/officeart/2005/8/layout/orgChart1"/>
    <dgm:cxn modelId="{09ED5A2E-0B02-49CD-89E8-7F978B64B6E2}" type="presParOf" srcId="{6919082A-B807-4997-B22C-AB8DD7EC6A4F}" destId="{520A4204-0F22-4653-9993-32976199F73F}" srcOrd="1" destOrd="0" presId="urn:microsoft.com/office/officeart/2005/8/layout/orgChart1"/>
    <dgm:cxn modelId="{D54858B0-9D99-4A57-AF8C-71D03D07971C}" type="presParOf" srcId="{6919082A-B807-4997-B22C-AB8DD7EC6A4F}" destId="{1225504D-E95C-4CFF-88D0-57CED3C3BB21}" srcOrd="2" destOrd="0" presId="urn:microsoft.com/office/officeart/2005/8/layout/orgChart1"/>
    <dgm:cxn modelId="{B56D3AB9-EE72-433D-84F4-7AA7926848CE}" type="presParOf" srcId="{AEC6D214-8269-4558-89E3-D48D36F73ADC}" destId="{94AB70E0-E853-4B3C-8817-B15486175F24}" srcOrd="2" destOrd="0" presId="urn:microsoft.com/office/officeart/2005/8/layout/orgChart1"/>
    <dgm:cxn modelId="{AEE92798-8A2D-4203-BFD7-861A2C369570}" type="presParOf" srcId="{AEC6D214-8269-4558-89E3-D48D36F73ADC}" destId="{6398979C-B49B-4E45-ABCB-7791432B8198}" srcOrd="3" destOrd="0" presId="urn:microsoft.com/office/officeart/2005/8/layout/orgChart1"/>
    <dgm:cxn modelId="{36DE6863-38E2-450D-90EC-130CBB77098C}" type="presParOf" srcId="{6398979C-B49B-4E45-ABCB-7791432B8198}" destId="{814CDCC5-67B8-4AC4-B310-9EAC321FD6A5}" srcOrd="0" destOrd="0" presId="urn:microsoft.com/office/officeart/2005/8/layout/orgChart1"/>
    <dgm:cxn modelId="{73DF07BF-E35D-405A-B5E1-92F83672B84F}" type="presParOf" srcId="{814CDCC5-67B8-4AC4-B310-9EAC321FD6A5}" destId="{B1B096F4-1E30-4FAC-9EE8-823BAB5D350A}" srcOrd="0" destOrd="0" presId="urn:microsoft.com/office/officeart/2005/8/layout/orgChart1"/>
    <dgm:cxn modelId="{AA7AB1C6-1196-40DB-8F39-E50E0FD6247A}" type="presParOf" srcId="{814CDCC5-67B8-4AC4-B310-9EAC321FD6A5}" destId="{70480ABC-DF13-48DA-9713-2E534618F051}" srcOrd="1" destOrd="0" presId="urn:microsoft.com/office/officeart/2005/8/layout/orgChart1"/>
    <dgm:cxn modelId="{4BF9AFA4-9E54-4E3E-BC74-CD84AFCBCD2A}" type="presParOf" srcId="{6398979C-B49B-4E45-ABCB-7791432B8198}" destId="{A16F195B-531D-42C8-9A8B-B61966FF9E6B}" srcOrd="1" destOrd="0" presId="urn:microsoft.com/office/officeart/2005/8/layout/orgChart1"/>
    <dgm:cxn modelId="{47208A98-443A-4A3F-8350-6B4127C95597}" type="presParOf" srcId="{A16F195B-531D-42C8-9A8B-B61966FF9E6B}" destId="{25609583-EA06-4C6E-87C3-C05D2E444AEF}" srcOrd="0" destOrd="0" presId="urn:microsoft.com/office/officeart/2005/8/layout/orgChart1"/>
    <dgm:cxn modelId="{ED28296B-AB59-4515-89AF-4DA1AD78D8BE}" type="presParOf" srcId="{A16F195B-531D-42C8-9A8B-B61966FF9E6B}" destId="{AAF7D243-8042-4B3D-8E5F-06441AC02EBE}" srcOrd="1" destOrd="0" presId="urn:microsoft.com/office/officeart/2005/8/layout/orgChart1"/>
    <dgm:cxn modelId="{5DF283BC-AEAD-4010-989B-AC7BDB60BFC0}" type="presParOf" srcId="{AAF7D243-8042-4B3D-8E5F-06441AC02EBE}" destId="{B77F92C9-5F0B-4E94-8059-2B4E6A02B6B5}" srcOrd="0" destOrd="0" presId="urn:microsoft.com/office/officeart/2005/8/layout/orgChart1"/>
    <dgm:cxn modelId="{D203BAA3-05B4-44A8-81ED-C56CFCF04943}" type="presParOf" srcId="{B77F92C9-5F0B-4E94-8059-2B4E6A02B6B5}" destId="{4796617F-9E8C-439C-9C9B-B7DEBCA57E8C}" srcOrd="0" destOrd="0" presId="urn:microsoft.com/office/officeart/2005/8/layout/orgChart1"/>
    <dgm:cxn modelId="{5CF8123F-1195-4411-A5A6-2332891B04D0}" type="presParOf" srcId="{B77F92C9-5F0B-4E94-8059-2B4E6A02B6B5}" destId="{F3132635-0E5C-4167-8559-4E128F9E8DD9}" srcOrd="1" destOrd="0" presId="urn:microsoft.com/office/officeart/2005/8/layout/orgChart1"/>
    <dgm:cxn modelId="{CD7C633C-32C5-4274-A29B-2F023EDFFF93}" type="presParOf" srcId="{AAF7D243-8042-4B3D-8E5F-06441AC02EBE}" destId="{3B59406A-0128-4D58-AB15-336523B382B2}" srcOrd="1" destOrd="0" presId="urn:microsoft.com/office/officeart/2005/8/layout/orgChart1"/>
    <dgm:cxn modelId="{559A9A24-EB78-47C2-A2B0-255DD771DD25}" type="presParOf" srcId="{AAF7D243-8042-4B3D-8E5F-06441AC02EBE}" destId="{44DF50A0-939E-40A4-8F06-54C8DF4A48DB}" srcOrd="2" destOrd="0" presId="urn:microsoft.com/office/officeart/2005/8/layout/orgChart1"/>
    <dgm:cxn modelId="{3D232C59-FE95-4506-B55B-92581D7363E3}" type="presParOf" srcId="{A16F195B-531D-42C8-9A8B-B61966FF9E6B}" destId="{277CB54B-FB06-405E-A062-BFD426766E1E}" srcOrd="2" destOrd="0" presId="urn:microsoft.com/office/officeart/2005/8/layout/orgChart1"/>
    <dgm:cxn modelId="{C89E72B6-F521-4F81-B13D-22F33780A5A7}" type="presParOf" srcId="{A16F195B-531D-42C8-9A8B-B61966FF9E6B}" destId="{61A94A76-80C2-4013-8400-FCE541974D22}" srcOrd="3" destOrd="0" presId="urn:microsoft.com/office/officeart/2005/8/layout/orgChart1"/>
    <dgm:cxn modelId="{02611B01-33D0-4F4C-AEE4-BE0E67535CB0}" type="presParOf" srcId="{61A94A76-80C2-4013-8400-FCE541974D22}" destId="{DC054592-37C0-4F64-ACDF-7D0E4A6E97A2}" srcOrd="0" destOrd="0" presId="urn:microsoft.com/office/officeart/2005/8/layout/orgChart1"/>
    <dgm:cxn modelId="{26FFE653-B098-45F5-ABD9-878DD90FD7A7}" type="presParOf" srcId="{DC054592-37C0-4F64-ACDF-7D0E4A6E97A2}" destId="{F802D7F1-731A-44E6-B336-F8D0D704D5F7}" srcOrd="0" destOrd="0" presId="urn:microsoft.com/office/officeart/2005/8/layout/orgChart1"/>
    <dgm:cxn modelId="{4F2C27D1-DE43-4399-B79A-CA4090858EEF}" type="presParOf" srcId="{DC054592-37C0-4F64-ACDF-7D0E4A6E97A2}" destId="{3637DE7F-93DE-41A5-9460-FD20FC916D6B}" srcOrd="1" destOrd="0" presId="urn:microsoft.com/office/officeart/2005/8/layout/orgChart1"/>
    <dgm:cxn modelId="{3E91CD9B-200A-41C0-9DA0-2EF4E2B8FA00}" type="presParOf" srcId="{61A94A76-80C2-4013-8400-FCE541974D22}" destId="{B315C06D-0FAF-4491-832D-BAC39D0A56AD}" srcOrd="1" destOrd="0" presId="urn:microsoft.com/office/officeart/2005/8/layout/orgChart1"/>
    <dgm:cxn modelId="{18A79BFF-8A39-451F-BF2B-2FE68746071E}" type="presParOf" srcId="{61A94A76-80C2-4013-8400-FCE541974D22}" destId="{CE0E273E-FCF6-41F5-B77D-957B2354ECAD}" srcOrd="2" destOrd="0" presId="urn:microsoft.com/office/officeart/2005/8/layout/orgChart1"/>
    <dgm:cxn modelId="{E953E5F1-1BCD-4993-9728-B5A4D0C9F27D}" type="presParOf" srcId="{A16F195B-531D-42C8-9A8B-B61966FF9E6B}" destId="{7B18FF9C-BA01-48EE-8A5E-51EEE6BDEF61}" srcOrd="4" destOrd="0" presId="urn:microsoft.com/office/officeart/2005/8/layout/orgChart1"/>
    <dgm:cxn modelId="{91CB2939-A26F-42A5-B6A9-92D16DA9A1D0}" type="presParOf" srcId="{A16F195B-531D-42C8-9A8B-B61966FF9E6B}" destId="{14CA0A48-66DE-4975-AEC8-5AE8F2A57109}" srcOrd="5" destOrd="0" presId="urn:microsoft.com/office/officeart/2005/8/layout/orgChart1"/>
    <dgm:cxn modelId="{D51193B8-DF97-487D-BF23-6355E8391D02}" type="presParOf" srcId="{14CA0A48-66DE-4975-AEC8-5AE8F2A57109}" destId="{AC7B43CA-17E4-4053-A39F-FEF6D38B7B12}" srcOrd="0" destOrd="0" presId="urn:microsoft.com/office/officeart/2005/8/layout/orgChart1"/>
    <dgm:cxn modelId="{0B1E0AD5-9ABF-4791-8C04-C2FCEE506F45}" type="presParOf" srcId="{AC7B43CA-17E4-4053-A39F-FEF6D38B7B12}" destId="{096C0BC3-2A41-4AD4-AF54-8940D0F0F2C4}" srcOrd="0" destOrd="0" presId="urn:microsoft.com/office/officeart/2005/8/layout/orgChart1"/>
    <dgm:cxn modelId="{ADA797FD-F329-41EE-8BDE-2E2AC981D69E}" type="presParOf" srcId="{AC7B43CA-17E4-4053-A39F-FEF6D38B7B12}" destId="{904D7D54-C466-4ED4-BDC5-3FE4EA40E326}" srcOrd="1" destOrd="0" presId="urn:microsoft.com/office/officeart/2005/8/layout/orgChart1"/>
    <dgm:cxn modelId="{4CEEC664-C69D-4927-A65F-B5E484BAA012}" type="presParOf" srcId="{14CA0A48-66DE-4975-AEC8-5AE8F2A57109}" destId="{4496C1E3-D9A5-4E7D-821D-2864019A2F0A}" srcOrd="1" destOrd="0" presId="urn:microsoft.com/office/officeart/2005/8/layout/orgChart1"/>
    <dgm:cxn modelId="{DB86A786-04BF-4555-9339-1A772C82D880}" type="presParOf" srcId="{14CA0A48-66DE-4975-AEC8-5AE8F2A57109}" destId="{ABAFE0BB-2E45-4065-9223-054F2696F31B}" srcOrd="2" destOrd="0" presId="urn:microsoft.com/office/officeart/2005/8/layout/orgChart1"/>
    <dgm:cxn modelId="{2BB08541-268D-46E9-A8B1-37FC2D01232C}" type="presParOf" srcId="{6398979C-B49B-4E45-ABCB-7791432B8198}" destId="{8F7ADC91-B041-415E-AB23-361E88FA8EDB}" srcOrd="2" destOrd="0" presId="urn:microsoft.com/office/officeart/2005/8/layout/orgChart1"/>
    <dgm:cxn modelId="{3BBE1012-BF7B-4FAA-A953-DEEE592418C3}" type="presParOf" srcId="{98D4E2BF-266E-444B-BB3F-3D87645AF096}" destId="{4F7FE7BD-61FD-4691-8862-CA8761837E62}" srcOrd="2" destOrd="0" presId="urn:microsoft.com/office/officeart/2005/8/layout/orgChart1"/>
    <dgm:cxn modelId="{2AEA1936-B8A4-4CEF-896F-13E2EBE23633}" type="presParOf" srcId="{96B39A0F-735F-4AE9-B06E-FA81436E70BC}" destId="{37B57DA1-2763-4FFE-B9D3-C2BD7875C1DE}" srcOrd="2" destOrd="0" presId="urn:microsoft.com/office/officeart/2005/8/layout/orgChart1"/>
    <dgm:cxn modelId="{9778ED9B-F153-4C5D-A73C-C4AA02033C8D}" type="presParOf" srcId="{96B39A0F-735F-4AE9-B06E-FA81436E70BC}" destId="{53C95EC2-9259-4EB7-8040-466C9D97C768}" srcOrd="3" destOrd="0" presId="urn:microsoft.com/office/officeart/2005/8/layout/orgChart1"/>
    <dgm:cxn modelId="{CD247A74-A207-4A10-B3BB-0C79B437860F}" type="presParOf" srcId="{53C95EC2-9259-4EB7-8040-466C9D97C768}" destId="{0BD5E5EE-F446-4774-9CE1-16032CC3F080}" srcOrd="0" destOrd="0" presId="urn:microsoft.com/office/officeart/2005/8/layout/orgChart1"/>
    <dgm:cxn modelId="{EE861C90-9DE2-44EF-96E5-E0EDF6CA50F9}" type="presParOf" srcId="{0BD5E5EE-F446-4774-9CE1-16032CC3F080}" destId="{1C1D8199-54BC-4216-81BB-8C8AB6A20B26}" srcOrd="0" destOrd="0" presId="urn:microsoft.com/office/officeart/2005/8/layout/orgChart1"/>
    <dgm:cxn modelId="{97BCEB83-BF1A-47E8-B5A5-4CC85E021008}" type="presParOf" srcId="{0BD5E5EE-F446-4774-9CE1-16032CC3F080}" destId="{B84C8D0B-1F4B-4B14-92DE-005A63CA11C4}" srcOrd="1" destOrd="0" presId="urn:microsoft.com/office/officeart/2005/8/layout/orgChart1"/>
    <dgm:cxn modelId="{7B0947BD-2B9D-43C4-9083-437249951AF3}" type="presParOf" srcId="{53C95EC2-9259-4EB7-8040-466C9D97C768}" destId="{524F603F-5E31-4359-8068-35844E4E74C0}" srcOrd="1" destOrd="0" presId="urn:microsoft.com/office/officeart/2005/8/layout/orgChart1"/>
    <dgm:cxn modelId="{8CCF0261-BA65-4447-94FA-2556C845ACD3}" type="presParOf" srcId="{53C95EC2-9259-4EB7-8040-466C9D97C768}" destId="{A096E883-FBDA-4BBF-B769-E764BB0478F0}" srcOrd="2" destOrd="0" presId="urn:microsoft.com/office/officeart/2005/8/layout/orgChart1"/>
    <dgm:cxn modelId="{BD9F8103-2A39-4645-A3EB-5545917DA73A}" type="presParOf" srcId="{8ACEF4D0-3557-4DC6-A7EF-434A2E80D927}" destId="{C88F655E-43F4-46A9-8D2B-9878FDE4D43A}" srcOrd="2" destOrd="0" presId="urn:microsoft.com/office/officeart/2005/8/layout/orgChart1"/>
    <dgm:cxn modelId="{36BEFE92-E8F1-4258-A9FA-3E967022BEFB}" type="presParOf" srcId="{054845CE-F9EC-4931-AA5A-9CDA226A1873}" destId="{D5056C68-079B-4629-8979-2DA0DCC47C1F}" srcOrd="2" destOrd="0" presId="urn:microsoft.com/office/officeart/2005/8/layout/orgChart1"/>
    <dgm:cxn modelId="{8D45E967-1E97-463F-BCA5-A9229EA3FAE7}" type="presParOf" srcId="{054845CE-F9EC-4931-AA5A-9CDA226A1873}" destId="{029FC1B1-BC0C-4A76-901A-900EEA2B8706}" srcOrd="3" destOrd="0" presId="urn:microsoft.com/office/officeart/2005/8/layout/orgChart1"/>
    <dgm:cxn modelId="{9354EB41-4090-444A-AACA-B425F5A2B0CE}" type="presParOf" srcId="{029FC1B1-BC0C-4A76-901A-900EEA2B8706}" destId="{28604C80-1FC6-4010-98B3-B613132AC46C}" srcOrd="0" destOrd="0" presId="urn:microsoft.com/office/officeart/2005/8/layout/orgChart1"/>
    <dgm:cxn modelId="{411D94DC-3928-49CC-B505-D05CDC077012}" type="presParOf" srcId="{28604C80-1FC6-4010-98B3-B613132AC46C}" destId="{3DB66527-9E16-435A-937A-57FEAF3898E3}" srcOrd="0" destOrd="0" presId="urn:microsoft.com/office/officeart/2005/8/layout/orgChart1"/>
    <dgm:cxn modelId="{034C37C2-0B50-4450-A2DD-8175956C66D9}" type="presParOf" srcId="{28604C80-1FC6-4010-98B3-B613132AC46C}" destId="{AF15A3E1-D8FD-43A4-9B70-8FA661AC0823}" srcOrd="1" destOrd="0" presId="urn:microsoft.com/office/officeart/2005/8/layout/orgChart1"/>
    <dgm:cxn modelId="{462784D3-CC58-467F-A424-507AF7F565B5}" type="presParOf" srcId="{029FC1B1-BC0C-4A76-901A-900EEA2B8706}" destId="{2629D31D-B4A5-4196-A71B-A1989081BADA}" srcOrd="1" destOrd="0" presId="urn:microsoft.com/office/officeart/2005/8/layout/orgChart1"/>
    <dgm:cxn modelId="{01E499E5-C033-4E49-82EE-1279999326C6}" type="presParOf" srcId="{2629D31D-B4A5-4196-A71B-A1989081BADA}" destId="{C59791D6-D8AF-4D71-8C9E-A7D33319D0D1}" srcOrd="0" destOrd="0" presId="urn:microsoft.com/office/officeart/2005/8/layout/orgChart1"/>
    <dgm:cxn modelId="{4945316A-1347-4A0E-A0E5-97483A5AD372}" type="presParOf" srcId="{2629D31D-B4A5-4196-A71B-A1989081BADA}" destId="{B7266A88-EC7B-473E-9641-DA633A7397FD}" srcOrd="1" destOrd="0" presId="urn:microsoft.com/office/officeart/2005/8/layout/orgChart1"/>
    <dgm:cxn modelId="{BFC6E64E-31FB-4A36-8FB3-3984523EC445}" type="presParOf" srcId="{B7266A88-EC7B-473E-9641-DA633A7397FD}" destId="{344BCD2E-8113-4BBF-8FF6-4EA22A5447AA}" srcOrd="0" destOrd="0" presId="urn:microsoft.com/office/officeart/2005/8/layout/orgChart1"/>
    <dgm:cxn modelId="{5A001C07-C8B1-4803-9775-0275A52AF11A}" type="presParOf" srcId="{344BCD2E-8113-4BBF-8FF6-4EA22A5447AA}" destId="{DA8AB568-07C6-4CB0-B5C0-D178487246EB}" srcOrd="0" destOrd="0" presId="urn:microsoft.com/office/officeart/2005/8/layout/orgChart1"/>
    <dgm:cxn modelId="{4031ED85-10EC-4AD9-A68E-3E1EFED8D073}" type="presParOf" srcId="{344BCD2E-8113-4BBF-8FF6-4EA22A5447AA}" destId="{D045B348-0508-47E3-A1E7-1C9EF20637EE}" srcOrd="1" destOrd="0" presId="urn:microsoft.com/office/officeart/2005/8/layout/orgChart1"/>
    <dgm:cxn modelId="{D9C2725D-007E-458B-AA1C-CA18B5DF41C7}" type="presParOf" srcId="{B7266A88-EC7B-473E-9641-DA633A7397FD}" destId="{5B5F5A84-0107-4C1F-86AB-34C66082B965}" srcOrd="1" destOrd="0" presId="urn:microsoft.com/office/officeart/2005/8/layout/orgChart1"/>
    <dgm:cxn modelId="{B645B1D2-7C21-427C-A495-DCB3013C4A0D}" type="presParOf" srcId="{B7266A88-EC7B-473E-9641-DA633A7397FD}" destId="{7775EEAC-50A0-45E1-B992-937C242591FC}" srcOrd="2" destOrd="0" presId="urn:microsoft.com/office/officeart/2005/8/layout/orgChart1"/>
    <dgm:cxn modelId="{407D9C69-1B18-4461-A73A-FB4BDBD693E7}" type="presParOf" srcId="{2629D31D-B4A5-4196-A71B-A1989081BADA}" destId="{285A85B9-9C8D-4531-870E-DD816B28CEA7}" srcOrd="2" destOrd="0" presId="urn:microsoft.com/office/officeart/2005/8/layout/orgChart1"/>
    <dgm:cxn modelId="{72F6CE14-24B1-4589-9664-DDC3EA6BB0E8}" type="presParOf" srcId="{2629D31D-B4A5-4196-A71B-A1989081BADA}" destId="{1A709152-443A-4DBA-8C5B-7838921A0B1D}" srcOrd="3" destOrd="0" presId="urn:microsoft.com/office/officeart/2005/8/layout/orgChart1"/>
    <dgm:cxn modelId="{7E0F4283-BFFD-4F3E-B094-AFFA66D35489}" type="presParOf" srcId="{1A709152-443A-4DBA-8C5B-7838921A0B1D}" destId="{D15E1BC5-BA7A-4D65-9C70-897667393B8A}" srcOrd="0" destOrd="0" presId="urn:microsoft.com/office/officeart/2005/8/layout/orgChart1"/>
    <dgm:cxn modelId="{C0F05250-DACD-406A-887E-4B0F973712A8}" type="presParOf" srcId="{D15E1BC5-BA7A-4D65-9C70-897667393B8A}" destId="{D38180FB-3CD0-4557-A9E3-5755DF251065}" srcOrd="0" destOrd="0" presId="urn:microsoft.com/office/officeart/2005/8/layout/orgChart1"/>
    <dgm:cxn modelId="{449E8144-6CD7-48AB-B275-CC89E4E12319}" type="presParOf" srcId="{D15E1BC5-BA7A-4D65-9C70-897667393B8A}" destId="{805AE972-05A0-4E86-8FE1-C09520A9633D}" srcOrd="1" destOrd="0" presId="urn:microsoft.com/office/officeart/2005/8/layout/orgChart1"/>
    <dgm:cxn modelId="{B3048DD8-ADAB-47DE-9826-DCBCAAA418B4}" type="presParOf" srcId="{1A709152-443A-4DBA-8C5B-7838921A0B1D}" destId="{18843AFF-DCBB-4FDF-AB4B-10BE1CF3F746}" srcOrd="1" destOrd="0" presId="urn:microsoft.com/office/officeart/2005/8/layout/orgChart1"/>
    <dgm:cxn modelId="{103EE556-9516-4872-BF07-9F94D07EAB8C}" type="presParOf" srcId="{18843AFF-DCBB-4FDF-AB4B-10BE1CF3F746}" destId="{8F1A8E12-9310-40AB-AF02-2BFEC72E621B}" srcOrd="0" destOrd="0" presId="urn:microsoft.com/office/officeart/2005/8/layout/orgChart1"/>
    <dgm:cxn modelId="{9D5C76FE-605E-4C33-BA98-916D06057611}" type="presParOf" srcId="{18843AFF-DCBB-4FDF-AB4B-10BE1CF3F746}" destId="{E7CB55EA-23BF-43C1-AEA4-C6AE81D1A71D}" srcOrd="1" destOrd="0" presId="urn:microsoft.com/office/officeart/2005/8/layout/orgChart1"/>
    <dgm:cxn modelId="{2E21B9BA-667E-48C4-B13E-9B7064CB2184}" type="presParOf" srcId="{E7CB55EA-23BF-43C1-AEA4-C6AE81D1A71D}" destId="{419CC370-7679-42D7-AD36-36CAFBA6E996}" srcOrd="0" destOrd="0" presId="urn:microsoft.com/office/officeart/2005/8/layout/orgChart1"/>
    <dgm:cxn modelId="{43AC0278-B451-47B7-9CF5-4638183C79FE}" type="presParOf" srcId="{419CC370-7679-42D7-AD36-36CAFBA6E996}" destId="{6D773C6A-E3C0-433C-9E7B-9F14FA18674B}" srcOrd="0" destOrd="0" presId="urn:microsoft.com/office/officeart/2005/8/layout/orgChart1"/>
    <dgm:cxn modelId="{268D437F-6BEE-4CBB-B133-48C79E347B8F}" type="presParOf" srcId="{419CC370-7679-42D7-AD36-36CAFBA6E996}" destId="{0CC9FCFC-4E11-4CF8-8420-5B79152950D0}" srcOrd="1" destOrd="0" presId="urn:microsoft.com/office/officeart/2005/8/layout/orgChart1"/>
    <dgm:cxn modelId="{6B2BA24E-6C4D-42E6-8143-A88FA94089F6}" type="presParOf" srcId="{E7CB55EA-23BF-43C1-AEA4-C6AE81D1A71D}" destId="{FB3F48C9-6C27-4624-8B7C-7278B2BC2F7A}" srcOrd="1" destOrd="0" presId="urn:microsoft.com/office/officeart/2005/8/layout/orgChart1"/>
    <dgm:cxn modelId="{F62FF016-90E0-4A1D-B89C-C9398C0862A7}" type="presParOf" srcId="{E7CB55EA-23BF-43C1-AEA4-C6AE81D1A71D}" destId="{8CB10480-A26C-4669-B10F-CDF155BADE75}" srcOrd="2" destOrd="0" presId="urn:microsoft.com/office/officeart/2005/8/layout/orgChart1"/>
    <dgm:cxn modelId="{B1F6098E-7E2F-4A7B-9328-4E8D55FD1459}" type="presParOf" srcId="{18843AFF-DCBB-4FDF-AB4B-10BE1CF3F746}" destId="{4738CDED-1390-4307-9657-59710FA9CBA8}" srcOrd="2" destOrd="0" presId="urn:microsoft.com/office/officeart/2005/8/layout/orgChart1"/>
    <dgm:cxn modelId="{A9466A4B-CE57-48AB-A79D-43CEA292D841}" type="presParOf" srcId="{18843AFF-DCBB-4FDF-AB4B-10BE1CF3F746}" destId="{958EF765-DD35-426C-909C-F8A41A218717}" srcOrd="3" destOrd="0" presId="urn:microsoft.com/office/officeart/2005/8/layout/orgChart1"/>
    <dgm:cxn modelId="{AF6EDF5D-FF07-4D2E-A07C-EB022194E502}" type="presParOf" srcId="{958EF765-DD35-426C-909C-F8A41A218717}" destId="{0CDC8BA8-BE3A-467B-A21C-381EF68F57B1}" srcOrd="0" destOrd="0" presId="urn:microsoft.com/office/officeart/2005/8/layout/orgChart1"/>
    <dgm:cxn modelId="{82E12BDE-708D-4B77-AA91-16BA8649EC4E}" type="presParOf" srcId="{0CDC8BA8-BE3A-467B-A21C-381EF68F57B1}" destId="{D16A9ACB-6260-4BF5-930B-0CD606C7CAA2}" srcOrd="0" destOrd="0" presId="urn:microsoft.com/office/officeart/2005/8/layout/orgChart1"/>
    <dgm:cxn modelId="{DC42D9D6-4741-4722-8A32-0AF507A3FD84}" type="presParOf" srcId="{0CDC8BA8-BE3A-467B-A21C-381EF68F57B1}" destId="{0DA63A1B-4EE9-400C-8C78-72DCF0974049}" srcOrd="1" destOrd="0" presId="urn:microsoft.com/office/officeart/2005/8/layout/orgChart1"/>
    <dgm:cxn modelId="{4F9A3947-E4F6-437C-A520-F0DBB41925A4}" type="presParOf" srcId="{958EF765-DD35-426C-909C-F8A41A218717}" destId="{58ABD405-8ED6-4117-8996-A0FFF2783FE9}" srcOrd="1" destOrd="0" presId="urn:microsoft.com/office/officeart/2005/8/layout/orgChart1"/>
    <dgm:cxn modelId="{7E53B7BA-FB26-40FE-806E-F554A81E4578}" type="presParOf" srcId="{958EF765-DD35-426C-909C-F8A41A218717}" destId="{453AF04F-2372-44AB-934C-EF7875C0C6E0}" srcOrd="2" destOrd="0" presId="urn:microsoft.com/office/officeart/2005/8/layout/orgChart1"/>
    <dgm:cxn modelId="{5F32B4E8-F245-4003-8F88-A011173FB9AD}" type="presParOf" srcId="{1A709152-443A-4DBA-8C5B-7838921A0B1D}" destId="{24F43EBD-0222-4EC9-957C-E39C7640D83A}" srcOrd="2" destOrd="0" presId="urn:microsoft.com/office/officeart/2005/8/layout/orgChart1"/>
    <dgm:cxn modelId="{24A48D64-39C3-42D1-B04A-B8DBB271A077}" type="presParOf" srcId="{029FC1B1-BC0C-4A76-901A-900EEA2B8706}" destId="{54CA922F-ECEF-47D2-9EE3-228A0EE3B661}" srcOrd="2" destOrd="0" presId="urn:microsoft.com/office/officeart/2005/8/layout/orgChart1"/>
    <dgm:cxn modelId="{3B97EB36-D178-45E1-953F-440616F4394F}" type="presParOf" srcId="{9425CDFB-B59B-4C08-A6A3-2707A162ECBF}" destId="{BCFBDC3E-DF18-41E4-93C1-61925F16A15C}" srcOrd="2" destOrd="0" presId="urn:microsoft.com/office/officeart/2005/8/layout/orgChart1"/>
    <dgm:cxn modelId="{866A5B84-1003-4D5E-AC88-E6057A32556A}" type="presParOf" srcId="{91E2A54C-C7E4-4914-B703-B8B52D5ED335}" destId="{31643F2E-396F-40D9-9A6D-D7FF6CEFCDD2}" srcOrd="2" destOrd="0" presId="urn:microsoft.com/office/officeart/2005/8/layout/orgChart1"/>
    <dgm:cxn modelId="{53A5FBBA-DEDE-4B31-85FF-6491C8B5FA37}" type="presParOf" srcId="{91E2A54C-C7E4-4914-B703-B8B52D5ED335}" destId="{5FFC4B22-B808-4255-8C7B-9AFAEAFC7680}" srcOrd="3" destOrd="0" presId="urn:microsoft.com/office/officeart/2005/8/layout/orgChart1"/>
    <dgm:cxn modelId="{2FBC5E84-8C9F-4ABF-B272-2F352317FF91}" type="presParOf" srcId="{5FFC4B22-B808-4255-8C7B-9AFAEAFC7680}" destId="{1922A8E8-85B4-401D-92D8-C3390B5808DF}" srcOrd="0" destOrd="0" presId="urn:microsoft.com/office/officeart/2005/8/layout/orgChart1"/>
    <dgm:cxn modelId="{41471CED-66FF-45FC-B2D5-63EBF956281D}" type="presParOf" srcId="{1922A8E8-85B4-401D-92D8-C3390B5808DF}" destId="{C4222B04-E86B-4681-9114-9EC1AE9B7582}" srcOrd="0" destOrd="0" presId="urn:microsoft.com/office/officeart/2005/8/layout/orgChart1"/>
    <dgm:cxn modelId="{AD3E680D-F208-42A0-B41D-6CB360FBFB85}" type="presParOf" srcId="{1922A8E8-85B4-401D-92D8-C3390B5808DF}" destId="{4B6BA875-8151-4F4B-8163-9566860B451B}" srcOrd="1" destOrd="0" presId="urn:microsoft.com/office/officeart/2005/8/layout/orgChart1"/>
    <dgm:cxn modelId="{F5A5C31D-E9DD-4BF0-A6E9-2F64991B1975}" type="presParOf" srcId="{5FFC4B22-B808-4255-8C7B-9AFAEAFC7680}" destId="{C9C35818-F88A-4029-81E6-645C62430888}" srcOrd="1" destOrd="0" presId="urn:microsoft.com/office/officeart/2005/8/layout/orgChart1"/>
    <dgm:cxn modelId="{E3CD3836-09A9-42B3-A915-91865B7B696B}" type="presParOf" srcId="{5FFC4B22-B808-4255-8C7B-9AFAEAFC7680}" destId="{0663ECFD-814E-4C42-88D4-CC3F772DA67C}" srcOrd="2" destOrd="0" presId="urn:microsoft.com/office/officeart/2005/8/layout/orgChart1"/>
    <dgm:cxn modelId="{66C14D09-1617-44E3-8F7D-9C3D923B9F35}" type="presParOf" srcId="{41810F3E-16E9-4E00-A59E-AF55DD9824A5}" destId="{F097A607-0E3B-4BE5-8928-0C988B68A5D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45205E-8C58-4657-A3B1-5DB1E5E9A033}">
      <dsp:nvSpPr>
        <dsp:cNvPr id="0" name=""/>
        <dsp:cNvSpPr/>
      </dsp:nvSpPr>
      <dsp:spPr>
        <a:xfrm>
          <a:off x="757006" y="0"/>
          <a:ext cx="6867986" cy="3587750"/>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DE4894-B344-4EA7-94EB-70171A92C97B}">
      <dsp:nvSpPr>
        <dsp:cNvPr id="0" name=""/>
        <dsp:cNvSpPr/>
      </dsp:nvSpPr>
      <dsp:spPr>
        <a:xfrm>
          <a:off x="2117277" y="2106408"/>
          <a:ext cx="240369" cy="24036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3B5FE3-2738-44A8-8798-F9DC537DBB0E}">
      <dsp:nvSpPr>
        <dsp:cNvPr id="0" name=""/>
        <dsp:cNvSpPr/>
      </dsp:nvSpPr>
      <dsp:spPr>
        <a:xfrm>
          <a:off x="495298" y="2246094"/>
          <a:ext cx="2015231" cy="1036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085" tIns="0" rIns="0" bIns="0" numCol="1" spcCol="1270" anchor="t" anchorCtr="0">
          <a:noAutofit/>
        </a:bodyPr>
        <a:lstStyle/>
        <a:p>
          <a:pPr lvl="0" algn="l" defTabSz="622300">
            <a:lnSpc>
              <a:spcPct val="90000"/>
            </a:lnSpc>
            <a:spcBef>
              <a:spcPct val="0"/>
            </a:spcBef>
            <a:spcAft>
              <a:spcPct val="35000"/>
            </a:spcAft>
          </a:pPr>
          <a:endParaRPr lang="zh-CN" altLang="en-US" sz="1400" kern="1200" dirty="0">
            <a:latin typeface="微软雅黑" pitchFamily="34" charset="-122"/>
            <a:ea typeface="微软雅黑" pitchFamily="34" charset="-122"/>
          </a:endParaRPr>
        </a:p>
      </dsp:txBody>
      <dsp:txXfrm>
        <a:off x="495298" y="2246094"/>
        <a:ext cx="2015231" cy="1036859"/>
      </dsp:txXfrm>
    </dsp:sp>
    <dsp:sp modelId="{A09C2BA7-D094-462C-99BB-AE9EDD3E42BA}">
      <dsp:nvSpPr>
        <dsp:cNvPr id="0" name=""/>
        <dsp:cNvSpPr/>
      </dsp:nvSpPr>
      <dsp:spPr>
        <a:xfrm>
          <a:off x="3969073" y="1307879"/>
          <a:ext cx="326456" cy="32645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564588-EA8B-4326-89C5-4D03E486BD8C}">
      <dsp:nvSpPr>
        <dsp:cNvPr id="0" name=""/>
        <dsp:cNvSpPr/>
      </dsp:nvSpPr>
      <dsp:spPr>
        <a:xfrm>
          <a:off x="2841050" y="1421440"/>
          <a:ext cx="2531047" cy="1951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961" tIns="0" rIns="0" bIns="0" numCol="1" spcCol="1270" anchor="t" anchorCtr="0">
          <a:noAutofit/>
        </a:bodyPr>
        <a:lstStyle/>
        <a:p>
          <a:pPr lvl="0" algn="l" defTabSz="1066800">
            <a:lnSpc>
              <a:spcPct val="90000"/>
            </a:lnSpc>
            <a:spcBef>
              <a:spcPct val="0"/>
            </a:spcBef>
            <a:spcAft>
              <a:spcPct val="35000"/>
            </a:spcAft>
          </a:pPr>
          <a:endParaRPr lang="zh-CN" altLang="en-US" sz="2400" kern="1200" dirty="0">
            <a:latin typeface="微软雅黑" pitchFamily="34" charset="-122"/>
            <a:ea typeface="微软雅黑" pitchFamily="34" charset="-122"/>
          </a:endParaRPr>
        </a:p>
      </dsp:txBody>
      <dsp:txXfrm>
        <a:off x="2841050" y="1421440"/>
        <a:ext cx="2531047" cy="1951736"/>
      </dsp:txXfrm>
    </dsp:sp>
    <dsp:sp modelId="{919027B3-A1C4-4C21-8E29-B08CAF4197E2}">
      <dsp:nvSpPr>
        <dsp:cNvPr id="0" name=""/>
        <dsp:cNvSpPr/>
      </dsp:nvSpPr>
      <dsp:spPr>
        <a:xfrm>
          <a:off x="6210306" y="755648"/>
          <a:ext cx="373126" cy="37312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0EB34D-8842-4E9A-9225-A454AA516967}">
      <dsp:nvSpPr>
        <dsp:cNvPr id="0" name=""/>
        <dsp:cNvSpPr/>
      </dsp:nvSpPr>
      <dsp:spPr>
        <a:xfrm>
          <a:off x="5325904" y="844541"/>
          <a:ext cx="2497652" cy="2493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7712" tIns="0" rIns="0" bIns="0" numCol="1" spcCol="1270" anchor="t" anchorCtr="0">
          <a:noAutofit/>
        </a:bodyPr>
        <a:lstStyle/>
        <a:p>
          <a:pPr lvl="0" algn="l" defTabSz="1066800">
            <a:lnSpc>
              <a:spcPct val="90000"/>
            </a:lnSpc>
            <a:spcBef>
              <a:spcPct val="0"/>
            </a:spcBef>
            <a:spcAft>
              <a:spcPct val="35000"/>
            </a:spcAft>
          </a:pPr>
          <a:endParaRPr lang="zh-CN" altLang="en-US" sz="2400" kern="1200" dirty="0">
            <a:latin typeface="微软雅黑" pitchFamily="34" charset="-122"/>
            <a:ea typeface="微软雅黑" pitchFamily="34" charset="-122"/>
          </a:endParaRPr>
        </a:p>
      </dsp:txBody>
      <dsp:txXfrm>
        <a:off x="5325904" y="844541"/>
        <a:ext cx="2497652" cy="24934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BC94C-529B-4BDE-94E3-AD12841C029B}">
      <dsp:nvSpPr>
        <dsp:cNvPr id="0" name=""/>
        <dsp:cNvSpPr/>
      </dsp:nvSpPr>
      <dsp:spPr>
        <a:xfrm rot="5400000">
          <a:off x="5227700" y="-2049795"/>
          <a:ext cx="1047750" cy="541324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zh-CN" altLang="en-US" sz="1900" kern="1200" dirty="0" smtClean="0"/>
            <a:t>统一管控全公司主数据</a:t>
          </a:r>
          <a:endParaRPr lang="zh-CN" altLang="en-US" sz="1900" kern="1200" dirty="0"/>
        </a:p>
        <a:p>
          <a:pPr marL="171450" lvl="1" indent="-171450" algn="l" defTabSz="844550">
            <a:lnSpc>
              <a:spcPct val="90000"/>
            </a:lnSpc>
            <a:spcBef>
              <a:spcPct val="0"/>
            </a:spcBef>
            <a:spcAft>
              <a:spcPct val="15000"/>
            </a:spcAft>
            <a:buChar char="••"/>
          </a:pPr>
          <a:r>
            <a:rPr lang="zh-CN" altLang="en-US" sz="1900" kern="1200" dirty="0" smtClean="0"/>
            <a:t>构建数据质量管理机制和流程</a:t>
          </a:r>
          <a:endParaRPr lang="zh-CN" altLang="en-US" sz="1900" kern="1200" dirty="0"/>
        </a:p>
      </dsp:txBody>
      <dsp:txXfrm rot="-5400000">
        <a:off x="3044952" y="184100"/>
        <a:ext cx="5362101" cy="945456"/>
      </dsp:txXfrm>
    </dsp:sp>
    <dsp:sp modelId="{AAE3D2AB-46C6-4BFC-8398-DF8EA7CFA784}">
      <dsp:nvSpPr>
        <dsp:cNvPr id="0" name=""/>
        <dsp:cNvSpPr/>
      </dsp:nvSpPr>
      <dsp:spPr>
        <a:xfrm>
          <a:off x="0" y="1984"/>
          <a:ext cx="3044952" cy="130968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r>
            <a:rPr lang="zh-CN" altLang="en-US" sz="3400" kern="1200" dirty="0" smtClean="0"/>
            <a:t>提升数据质量</a:t>
          </a:r>
          <a:endParaRPr lang="zh-CN" altLang="en-US" sz="3400" kern="1200" dirty="0"/>
        </a:p>
      </dsp:txBody>
      <dsp:txXfrm>
        <a:off x="63934" y="65918"/>
        <a:ext cx="2917084" cy="1181819"/>
      </dsp:txXfrm>
    </dsp:sp>
    <dsp:sp modelId="{95E3E6E2-43CE-4C9E-9A04-8C9B252D01B6}">
      <dsp:nvSpPr>
        <dsp:cNvPr id="0" name=""/>
        <dsp:cNvSpPr/>
      </dsp:nvSpPr>
      <dsp:spPr>
        <a:xfrm rot="5400000">
          <a:off x="5227701" y="-674624"/>
          <a:ext cx="1047750" cy="541324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zh-CN" altLang="en-US" sz="1900" kern="1200" dirty="0" smtClean="0"/>
            <a:t>以核心仓储业务为出发，整合全公司内部数据</a:t>
          </a:r>
          <a:endParaRPr lang="zh-CN" altLang="en-US" sz="1900" kern="1200" dirty="0"/>
        </a:p>
        <a:p>
          <a:pPr marL="171450" lvl="1" indent="-171450" algn="l" defTabSz="844550">
            <a:lnSpc>
              <a:spcPct val="90000"/>
            </a:lnSpc>
            <a:spcBef>
              <a:spcPct val="0"/>
            </a:spcBef>
            <a:spcAft>
              <a:spcPct val="15000"/>
            </a:spcAft>
            <a:buChar char="••"/>
          </a:pPr>
          <a:r>
            <a:rPr lang="zh-CN" altLang="en-US" sz="1900" kern="1200" dirty="0" smtClean="0"/>
            <a:t>整合更多企业外部数据</a:t>
          </a:r>
          <a:endParaRPr lang="zh-CN" altLang="en-US" sz="1900" kern="1200" dirty="0"/>
        </a:p>
      </dsp:txBody>
      <dsp:txXfrm rot="-5400000">
        <a:off x="3044953" y="1559271"/>
        <a:ext cx="5362101" cy="945456"/>
      </dsp:txXfrm>
    </dsp:sp>
    <dsp:sp modelId="{E90FED0F-8A98-4082-8151-15231E59FE6A}">
      <dsp:nvSpPr>
        <dsp:cNvPr id="0" name=""/>
        <dsp:cNvSpPr/>
      </dsp:nvSpPr>
      <dsp:spPr>
        <a:xfrm>
          <a:off x="0" y="1377156"/>
          <a:ext cx="3044952" cy="130968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r>
            <a:rPr lang="zh-CN" altLang="en-US" sz="3400" kern="1200" dirty="0" smtClean="0"/>
            <a:t>全面数据整合</a:t>
          </a:r>
          <a:endParaRPr lang="zh-CN" altLang="en-US" sz="3400" kern="1200" dirty="0"/>
        </a:p>
      </dsp:txBody>
      <dsp:txXfrm>
        <a:off x="63934" y="1441090"/>
        <a:ext cx="2917084" cy="1181819"/>
      </dsp:txXfrm>
    </dsp:sp>
    <dsp:sp modelId="{A8823BAB-2DDA-48BA-BF9A-3BA99712E440}">
      <dsp:nvSpPr>
        <dsp:cNvPr id="0" name=""/>
        <dsp:cNvSpPr/>
      </dsp:nvSpPr>
      <dsp:spPr>
        <a:xfrm rot="5400000">
          <a:off x="5227701" y="700547"/>
          <a:ext cx="1047750" cy="541324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zh-CN" altLang="en-US" sz="1900" kern="1200" dirty="0" smtClean="0"/>
            <a:t>满足公司全国范围布局发展业务需要</a:t>
          </a:r>
          <a:endParaRPr lang="zh-CN" altLang="en-US" sz="1900" kern="1200" dirty="0"/>
        </a:p>
        <a:p>
          <a:pPr marL="171450" lvl="1" indent="-171450" algn="l" defTabSz="844550">
            <a:lnSpc>
              <a:spcPct val="90000"/>
            </a:lnSpc>
            <a:spcBef>
              <a:spcPct val="0"/>
            </a:spcBef>
            <a:spcAft>
              <a:spcPct val="15000"/>
            </a:spcAft>
            <a:buChar char="••"/>
          </a:pPr>
          <a:r>
            <a:rPr lang="zh-CN" altLang="en-US" sz="1900" kern="1200" dirty="0" smtClean="0"/>
            <a:t>为创新业务提供数据支持</a:t>
          </a:r>
          <a:endParaRPr lang="zh-CN" altLang="en-US" sz="1900" kern="1200" dirty="0"/>
        </a:p>
      </dsp:txBody>
      <dsp:txXfrm rot="-5400000">
        <a:off x="3044953" y="2934443"/>
        <a:ext cx="5362101" cy="945456"/>
      </dsp:txXfrm>
    </dsp:sp>
    <dsp:sp modelId="{61E55655-4205-43EA-ABE7-E2F249BE6215}">
      <dsp:nvSpPr>
        <dsp:cNvPr id="0" name=""/>
        <dsp:cNvSpPr/>
      </dsp:nvSpPr>
      <dsp:spPr>
        <a:xfrm>
          <a:off x="0" y="2752328"/>
          <a:ext cx="3044952" cy="130968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r>
            <a:rPr lang="zh-CN" altLang="en-US" sz="3400" kern="1200" dirty="0" smtClean="0"/>
            <a:t>支撑业务发展</a:t>
          </a:r>
          <a:endParaRPr lang="zh-CN" altLang="en-US" sz="3400" kern="1200" dirty="0"/>
        </a:p>
      </dsp:txBody>
      <dsp:txXfrm>
        <a:off x="63934" y="2816262"/>
        <a:ext cx="2917084" cy="11818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2A0271-EE44-4E8D-A2CB-0FAAB4659F1E}">
      <dsp:nvSpPr>
        <dsp:cNvPr id="0" name=""/>
        <dsp:cNvSpPr/>
      </dsp:nvSpPr>
      <dsp:spPr>
        <a:xfrm>
          <a:off x="2391549" y="1258001"/>
          <a:ext cx="897264" cy="897264"/>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zh-CN" altLang="en-US" sz="1500" kern="1200" dirty="0" smtClean="0"/>
            <a:t>数据质量</a:t>
          </a:r>
          <a:endParaRPr lang="zh-CN" altLang="en-US" sz="1500" kern="1200" dirty="0"/>
        </a:p>
      </dsp:txBody>
      <dsp:txXfrm>
        <a:off x="2522950" y="1389402"/>
        <a:ext cx="634462" cy="634462"/>
      </dsp:txXfrm>
    </dsp:sp>
    <dsp:sp modelId="{81991DD5-C0FB-4CC1-96DD-2AEB46F8D11C}">
      <dsp:nvSpPr>
        <dsp:cNvPr id="0" name=""/>
        <dsp:cNvSpPr/>
      </dsp:nvSpPr>
      <dsp:spPr>
        <a:xfrm rot="16200000">
          <a:off x="2745250" y="931724"/>
          <a:ext cx="189862" cy="30506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2773730" y="1021218"/>
        <a:ext cx="132903" cy="183041"/>
      </dsp:txXfrm>
    </dsp:sp>
    <dsp:sp modelId="{A0D9135D-9E52-4365-9BC1-BE33FA310B74}">
      <dsp:nvSpPr>
        <dsp:cNvPr id="0" name=""/>
        <dsp:cNvSpPr/>
      </dsp:nvSpPr>
      <dsp:spPr>
        <a:xfrm>
          <a:off x="2391549" y="2505"/>
          <a:ext cx="897264" cy="897264"/>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zh-CN" altLang="en-US" sz="1500" kern="1200" dirty="0" smtClean="0"/>
            <a:t>完整性</a:t>
          </a:r>
          <a:endParaRPr lang="zh-CN" altLang="en-US" sz="1500" kern="1200" dirty="0"/>
        </a:p>
      </dsp:txBody>
      <dsp:txXfrm>
        <a:off x="2522950" y="133906"/>
        <a:ext cx="634462" cy="634462"/>
      </dsp:txXfrm>
    </dsp:sp>
    <dsp:sp modelId="{5EA4B118-BD0B-418F-A60F-D34AFE943350}">
      <dsp:nvSpPr>
        <dsp:cNvPr id="0" name=""/>
        <dsp:cNvSpPr/>
      </dsp:nvSpPr>
      <dsp:spPr>
        <a:xfrm>
          <a:off x="3367625" y="1554099"/>
          <a:ext cx="189862" cy="30506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3367625" y="1615113"/>
        <a:ext cx="132903" cy="183041"/>
      </dsp:txXfrm>
    </dsp:sp>
    <dsp:sp modelId="{9A9AA6FD-2DA1-4AB7-B9E2-B6C162320DC0}">
      <dsp:nvSpPr>
        <dsp:cNvPr id="0" name=""/>
        <dsp:cNvSpPr/>
      </dsp:nvSpPr>
      <dsp:spPr>
        <a:xfrm>
          <a:off x="3647045" y="1258001"/>
          <a:ext cx="897264" cy="897264"/>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zh-CN" altLang="en-US" sz="1500" kern="1200" dirty="0" smtClean="0"/>
            <a:t>准确性</a:t>
          </a:r>
          <a:endParaRPr lang="zh-CN" altLang="en-US" sz="1500" kern="1200" dirty="0"/>
        </a:p>
      </dsp:txBody>
      <dsp:txXfrm>
        <a:off x="3778446" y="1389402"/>
        <a:ext cx="634462" cy="634462"/>
      </dsp:txXfrm>
    </dsp:sp>
    <dsp:sp modelId="{DEC6C781-2933-42EF-8F5C-4113B05E784D}">
      <dsp:nvSpPr>
        <dsp:cNvPr id="0" name=""/>
        <dsp:cNvSpPr/>
      </dsp:nvSpPr>
      <dsp:spPr>
        <a:xfrm rot="5400000">
          <a:off x="2745250" y="2176473"/>
          <a:ext cx="189862" cy="30506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2773730" y="2209008"/>
        <a:ext cx="132903" cy="183041"/>
      </dsp:txXfrm>
    </dsp:sp>
    <dsp:sp modelId="{94644E23-EB9C-4E8B-BB33-1D29D5A88573}">
      <dsp:nvSpPr>
        <dsp:cNvPr id="0" name=""/>
        <dsp:cNvSpPr/>
      </dsp:nvSpPr>
      <dsp:spPr>
        <a:xfrm>
          <a:off x="2391549" y="2513497"/>
          <a:ext cx="897264" cy="897264"/>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zh-CN" altLang="en-US" sz="1500" kern="1200" dirty="0" smtClean="0"/>
            <a:t>一致性</a:t>
          </a:r>
          <a:endParaRPr lang="zh-CN" altLang="en-US" sz="1500" kern="1200" dirty="0"/>
        </a:p>
      </dsp:txBody>
      <dsp:txXfrm>
        <a:off x="2522950" y="2644898"/>
        <a:ext cx="634462" cy="634462"/>
      </dsp:txXfrm>
    </dsp:sp>
    <dsp:sp modelId="{6D67741F-6C99-4959-AA58-39ACB249E5A9}">
      <dsp:nvSpPr>
        <dsp:cNvPr id="0" name=""/>
        <dsp:cNvSpPr/>
      </dsp:nvSpPr>
      <dsp:spPr>
        <a:xfrm rot="10800000">
          <a:off x="2122875" y="1554099"/>
          <a:ext cx="189862" cy="30506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rot="10800000">
        <a:off x="2179834" y="1615113"/>
        <a:ext cx="132903" cy="183041"/>
      </dsp:txXfrm>
    </dsp:sp>
    <dsp:sp modelId="{D7A735B8-0528-4039-958F-008A112D99EC}">
      <dsp:nvSpPr>
        <dsp:cNvPr id="0" name=""/>
        <dsp:cNvSpPr/>
      </dsp:nvSpPr>
      <dsp:spPr>
        <a:xfrm>
          <a:off x="1136053" y="1258001"/>
          <a:ext cx="897264" cy="897264"/>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zh-CN" altLang="en-US" sz="1500" kern="1200" dirty="0" smtClean="0"/>
            <a:t>及时性</a:t>
          </a:r>
          <a:endParaRPr lang="zh-CN" altLang="en-US" sz="1500" kern="1200" dirty="0"/>
        </a:p>
      </dsp:txBody>
      <dsp:txXfrm>
        <a:off x="1267454" y="1389402"/>
        <a:ext cx="634462" cy="6344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A979B9-A522-4F6F-A6B3-B9D9655530DC}">
      <dsp:nvSpPr>
        <dsp:cNvPr id="0" name=""/>
        <dsp:cNvSpPr/>
      </dsp:nvSpPr>
      <dsp:spPr>
        <a:xfrm>
          <a:off x="899757" y="0"/>
          <a:ext cx="3330129" cy="333012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zh-CN" altLang="en-US" sz="1300" kern="1200" dirty="0" smtClean="0"/>
            <a:t>股权投资</a:t>
          </a:r>
          <a:endParaRPr lang="zh-CN" altLang="en-US" sz="1300" kern="1200" dirty="0"/>
        </a:p>
      </dsp:txBody>
      <dsp:txXfrm>
        <a:off x="1982882" y="166506"/>
        <a:ext cx="1163880" cy="499519"/>
      </dsp:txXfrm>
    </dsp:sp>
    <dsp:sp modelId="{5F12CC69-7249-48AF-821E-AC3D57F99823}">
      <dsp:nvSpPr>
        <dsp:cNvPr id="0" name=""/>
        <dsp:cNvSpPr/>
      </dsp:nvSpPr>
      <dsp:spPr>
        <a:xfrm>
          <a:off x="1316024" y="832532"/>
          <a:ext cx="2497596" cy="249759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zh-CN" altLang="en-US" sz="1300" kern="1200" dirty="0" smtClean="0"/>
            <a:t>供应链金融</a:t>
          </a:r>
          <a:endParaRPr lang="zh-CN" altLang="en-US" sz="1300" kern="1200" dirty="0"/>
        </a:p>
      </dsp:txBody>
      <dsp:txXfrm>
        <a:off x="1982882" y="988632"/>
        <a:ext cx="1163880" cy="468299"/>
      </dsp:txXfrm>
    </dsp:sp>
    <dsp:sp modelId="{170A41A5-ED79-4C23-9C13-15A1BDF309D6}">
      <dsp:nvSpPr>
        <dsp:cNvPr id="0" name=""/>
        <dsp:cNvSpPr/>
      </dsp:nvSpPr>
      <dsp:spPr>
        <a:xfrm>
          <a:off x="1732290" y="1665064"/>
          <a:ext cx="1665064" cy="166506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zh-CN" altLang="en-US" sz="1300" kern="1200" dirty="0" smtClean="0"/>
            <a:t>仓储核心业务</a:t>
          </a:r>
          <a:endParaRPr lang="zh-CN" altLang="en-US" sz="1300" kern="1200" dirty="0"/>
        </a:p>
      </dsp:txBody>
      <dsp:txXfrm>
        <a:off x="1976133" y="2081330"/>
        <a:ext cx="1177378" cy="8325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B7CF10-59B0-4B00-A1B3-B21F53ACBC45}">
      <dsp:nvSpPr>
        <dsp:cNvPr id="0" name=""/>
        <dsp:cNvSpPr/>
      </dsp:nvSpPr>
      <dsp:spPr>
        <a:xfrm>
          <a:off x="4728" y="1069898"/>
          <a:ext cx="1676916" cy="1251782"/>
        </a:xfrm>
        <a:prstGeom prst="round2SameRect">
          <a:avLst>
            <a:gd name="adj1" fmla="val 8000"/>
            <a:gd name="adj2" fmla="val 0"/>
          </a:avLst>
        </a:prstGeom>
        <a:blipFill rotWithShape="0">
          <a:blip xmlns:r="http://schemas.openxmlformats.org/officeDocument/2006/relationships" r:embed="rId1" cstate="email">
            <a:extLst>
              <a:ext uri="{28A0092B-C50C-407E-A947-70E740481C1C}">
                <a14:useLocalDpi xmlns:a14="http://schemas.microsoft.com/office/drawing/2010/main"/>
              </a:ext>
            </a:extLst>
          </a:blip>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2EED16-3C93-461A-984A-86E69751ACF0}">
      <dsp:nvSpPr>
        <dsp:cNvPr id="0" name=""/>
        <dsp:cNvSpPr/>
      </dsp:nvSpPr>
      <dsp:spPr>
        <a:xfrm>
          <a:off x="4728" y="2321681"/>
          <a:ext cx="1676916" cy="53826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0" rIns="17780" bIns="0"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指标体系搭建</a:t>
          </a:r>
          <a:endParaRPr lang="en-US" sz="1400" kern="1200" dirty="0">
            <a:latin typeface="微软雅黑" pitchFamily="34" charset="-122"/>
            <a:ea typeface="微软雅黑" pitchFamily="34" charset="-122"/>
          </a:endParaRPr>
        </a:p>
      </dsp:txBody>
      <dsp:txXfrm>
        <a:off x="4728" y="2321681"/>
        <a:ext cx="1180927" cy="538266"/>
      </dsp:txXfrm>
    </dsp:sp>
    <dsp:sp modelId="{005AA9A7-05A6-450D-B034-AA0C6D00465F}">
      <dsp:nvSpPr>
        <dsp:cNvPr id="0" name=""/>
        <dsp:cNvSpPr/>
      </dsp:nvSpPr>
      <dsp:spPr>
        <a:xfrm>
          <a:off x="1233093" y="2407180"/>
          <a:ext cx="586920" cy="586920"/>
        </a:xfrm>
        <a:prstGeom prst="ellipse">
          <a:avLst/>
        </a:prstGeom>
        <a:blipFill>
          <a:blip xmlns:r="http://schemas.openxmlformats.org/officeDocument/2006/relationships" r:embed="rId2" cstate="email">
            <a:extLst>
              <a:ext uri="{28A0092B-C50C-407E-A947-70E740481C1C}">
                <a14:useLocalDpi xmlns:a14="http://schemas.microsoft.com/office/drawing/2010/main"/>
              </a:ext>
            </a:extLst>
          </a:blip>
          <a:srcRect/>
          <a:stretch>
            <a:fillRect/>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719D35-DE98-4BD6-AEAC-42B127AC72CF}">
      <dsp:nvSpPr>
        <dsp:cNvPr id="0" name=""/>
        <dsp:cNvSpPr/>
      </dsp:nvSpPr>
      <dsp:spPr>
        <a:xfrm>
          <a:off x="1965419" y="1069898"/>
          <a:ext cx="1676916" cy="1251782"/>
        </a:xfrm>
        <a:prstGeom prst="round2SameRect">
          <a:avLst>
            <a:gd name="adj1" fmla="val 8000"/>
            <a:gd name="adj2" fmla="val 0"/>
          </a:avLst>
        </a:prstGeom>
        <a:blipFill rotWithShape="0">
          <a:blip xmlns:r="http://schemas.openxmlformats.org/officeDocument/2006/relationships" r:embed="rId3" cstate="email">
            <a:extLst>
              <a:ext uri="{28A0092B-C50C-407E-A947-70E740481C1C}">
                <a14:useLocalDpi xmlns:a14="http://schemas.microsoft.com/office/drawing/2010/main"/>
              </a:ext>
            </a:extLst>
          </a:blip>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04062C-A096-43E7-8198-9FC96D89C7F2}">
      <dsp:nvSpPr>
        <dsp:cNvPr id="0" name=""/>
        <dsp:cNvSpPr/>
      </dsp:nvSpPr>
      <dsp:spPr>
        <a:xfrm>
          <a:off x="1965419" y="2321681"/>
          <a:ext cx="1676916" cy="53826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0" rIns="17780" bIns="0"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指标定义</a:t>
          </a:r>
          <a:endParaRPr lang="en-US" sz="1400" kern="1200" dirty="0">
            <a:latin typeface="微软雅黑" pitchFamily="34" charset="-122"/>
            <a:ea typeface="微软雅黑" pitchFamily="34" charset="-122"/>
          </a:endParaRPr>
        </a:p>
      </dsp:txBody>
      <dsp:txXfrm>
        <a:off x="1965419" y="2321681"/>
        <a:ext cx="1180927" cy="538266"/>
      </dsp:txXfrm>
    </dsp:sp>
    <dsp:sp modelId="{5386C910-5FC7-4102-9BC0-259704DCDF26}">
      <dsp:nvSpPr>
        <dsp:cNvPr id="0" name=""/>
        <dsp:cNvSpPr/>
      </dsp:nvSpPr>
      <dsp:spPr>
        <a:xfrm>
          <a:off x="3168352" y="2407180"/>
          <a:ext cx="586920" cy="586920"/>
        </a:xfrm>
        <a:prstGeom prst="ellipse">
          <a:avLst/>
        </a:prstGeom>
        <a:blipFill rotWithShape="1">
          <a:blip xmlns:r="http://schemas.openxmlformats.org/officeDocument/2006/relationships" r:embed="rId4" cstate="email">
            <a:extLst>
              <a:ext uri="{28A0092B-C50C-407E-A947-70E740481C1C}">
                <a14:useLocalDpi xmlns:a14="http://schemas.microsoft.com/office/drawing/2010/main"/>
              </a:ext>
            </a:extLst>
          </a:blip>
          <a:stretch>
            <a:fillRect/>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E21E94-41CC-4E25-AD5C-5C73DB002D41}">
      <dsp:nvSpPr>
        <dsp:cNvPr id="0" name=""/>
        <dsp:cNvSpPr/>
      </dsp:nvSpPr>
      <dsp:spPr>
        <a:xfrm>
          <a:off x="3926110" y="1069898"/>
          <a:ext cx="1676916" cy="1251782"/>
        </a:xfrm>
        <a:prstGeom prst="round2SameRect">
          <a:avLst>
            <a:gd name="adj1" fmla="val 8000"/>
            <a:gd name="adj2" fmla="val 0"/>
          </a:avLst>
        </a:prstGeom>
        <a:blipFill rotWithShape="0">
          <a:blip xmlns:r="http://schemas.openxmlformats.org/officeDocument/2006/relationships" r:embed="rId5" cstate="email">
            <a:extLst>
              <a:ext uri="{28A0092B-C50C-407E-A947-70E740481C1C}">
                <a14:useLocalDpi xmlns:a14="http://schemas.microsoft.com/office/drawing/2010/main"/>
              </a:ext>
            </a:extLst>
          </a:blip>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5E6B8A-DB6D-4FEB-925B-A00C3D518049}">
      <dsp:nvSpPr>
        <dsp:cNvPr id="0" name=""/>
        <dsp:cNvSpPr/>
      </dsp:nvSpPr>
      <dsp:spPr>
        <a:xfrm>
          <a:off x="3926110" y="2321681"/>
          <a:ext cx="1676916" cy="53826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0" rIns="17780" bIns="0"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指标数据加工</a:t>
          </a:r>
          <a:endParaRPr lang="en-US" altLang="zh-CN" sz="1400" kern="1200" dirty="0" smtClean="0">
            <a:latin typeface="微软雅黑" pitchFamily="34" charset="-122"/>
            <a:ea typeface="微软雅黑" pitchFamily="34" charset="-122"/>
          </a:endParaRPr>
        </a:p>
      </dsp:txBody>
      <dsp:txXfrm>
        <a:off x="3926110" y="2321681"/>
        <a:ext cx="1180927" cy="538266"/>
      </dsp:txXfrm>
    </dsp:sp>
    <dsp:sp modelId="{D3EC204B-3F2B-4D6F-9337-38921A4AA4EB}">
      <dsp:nvSpPr>
        <dsp:cNvPr id="0" name=""/>
        <dsp:cNvSpPr/>
      </dsp:nvSpPr>
      <dsp:spPr>
        <a:xfrm>
          <a:off x="5154475" y="2407180"/>
          <a:ext cx="586920" cy="586920"/>
        </a:xfrm>
        <a:prstGeom prst="ellipse">
          <a:avLst/>
        </a:prstGeom>
        <a:blipFill rotWithShape="1">
          <a:blip xmlns:r="http://schemas.openxmlformats.org/officeDocument/2006/relationships" r:embed="rId4" cstate="email">
            <a:extLst>
              <a:ext uri="{28A0092B-C50C-407E-A947-70E740481C1C}">
                <a14:useLocalDpi xmlns:a14="http://schemas.microsoft.com/office/drawing/2010/main"/>
              </a:ext>
            </a:extLst>
          </a:blip>
          <a:stretch>
            <a:fillRect/>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4B066DD-0936-4126-BA4D-2365D9F3CD40}">
      <dsp:nvSpPr>
        <dsp:cNvPr id="0" name=""/>
        <dsp:cNvSpPr/>
      </dsp:nvSpPr>
      <dsp:spPr>
        <a:xfrm>
          <a:off x="5886802" y="1069898"/>
          <a:ext cx="1676916" cy="1251782"/>
        </a:xfrm>
        <a:prstGeom prst="round2SameRect">
          <a:avLst>
            <a:gd name="adj1" fmla="val 8000"/>
            <a:gd name="adj2" fmla="val 0"/>
          </a:avLst>
        </a:prstGeom>
        <a:blipFill rotWithShape="0">
          <a:blip xmlns:r="http://schemas.openxmlformats.org/officeDocument/2006/relationships" r:embed="rId6" cstate="email">
            <a:extLst>
              <a:ext uri="{28A0092B-C50C-407E-A947-70E740481C1C}">
                <a14:useLocalDpi xmlns:a14="http://schemas.microsoft.com/office/drawing/2010/main"/>
              </a:ext>
            </a:extLst>
          </a:blip>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F52E69-974A-4D7F-A631-372D0271A2E5}">
      <dsp:nvSpPr>
        <dsp:cNvPr id="0" name=""/>
        <dsp:cNvSpPr/>
      </dsp:nvSpPr>
      <dsp:spPr>
        <a:xfrm>
          <a:off x="5886802" y="2321681"/>
          <a:ext cx="1676916" cy="53826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0" rIns="17780" bIns="0"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指标展现方式</a:t>
          </a:r>
          <a:endParaRPr lang="en-US" altLang="zh-CN" sz="1400" kern="1200" dirty="0" smtClean="0">
            <a:latin typeface="微软雅黑" pitchFamily="34" charset="-122"/>
            <a:ea typeface="微软雅黑" pitchFamily="34" charset="-122"/>
          </a:endParaRPr>
        </a:p>
      </dsp:txBody>
      <dsp:txXfrm>
        <a:off x="5886802" y="2321681"/>
        <a:ext cx="1180927" cy="538266"/>
      </dsp:txXfrm>
    </dsp:sp>
    <dsp:sp modelId="{EB81A6EF-5369-427E-90C2-2D3F5DB7DA88}">
      <dsp:nvSpPr>
        <dsp:cNvPr id="0" name=""/>
        <dsp:cNvSpPr/>
      </dsp:nvSpPr>
      <dsp:spPr>
        <a:xfrm>
          <a:off x="7115166" y="2407180"/>
          <a:ext cx="586920" cy="586920"/>
        </a:xfrm>
        <a:prstGeom prst="ellipse">
          <a:avLst/>
        </a:prstGeom>
        <a:blipFill rotWithShape="1">
          <a:blip xmlns:r="http://schemas.openxmlformats.org/officeDocument/2006/relationships" r:embed="rId7" cstate="email">
            <a:extLst>
              <a:ext uri="{28A0092B-C50C-407E-A947-70E740481C1C}">
                <a14:useLocalDpi xmlns:a14="http://schemas.microsoft.com/office/drawing/2010/main"/>
              </a:ext>
            </a:extLst>
          </a:blip>
          <a:stretch>
            <a:fillRect/>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B3039B-7159-44F3-889E-332B966E9E01}">
      <dsp:nvSpPr>
        <dsp:cNvPr id="0" name=""/>
        <dsp:cNvSpPr/>
      </dsp:nvSpPr>
      <dsp:spPr>
        <a:xfrm>
          <a:off x="0" y="0"/>
          <a:ext cx="2692473" cy="4104456"/>
        </a:xfrm>
        <a:prstGeom prst="triangl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8FF60EC-6CFF-42AE-9160-C20FD5BE2745}">
      <dsp:nvSpPr>
        <dsp:cNvPr id="0" name=""/>
        <dsp:cNvSpPr/>
      </dsp:nvSpPr>
      <dsp:spPr>
        <a:xfrm>
          <a:off x="1346236" y="410846"/>
          <a:ext cx="1750107" cy="729502"/>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zh-CN" sz="1700" kern="1200" dirty="0" smtClean="0"/>
            <a:t>决策管理层用户</a:t>
          </a:r>
          <a:endParaRPr lang="en-US" sz="1700" kern="1200" dirty="0"/>
        </a:p>
      </dsp:txBody>
      <dsp:txXfrm>
        <a:off x="1381847" y="446457"/>
        <a:ext cx="1678885" cy="658280"/>
      </dsp:txXfrm>
    </dsp:sp>
    <dsp:sp modelId="{47E17E2E-6303-4E80-A75D-9E835CF00FCB}">
      <dsp:nvSpPr>
        <dsp:cNvPr id="0" name=""/>
        <dsp:cNvSpPr/>
      </dsp:nvSpPr>
      <dsp:spPr>
        <a:xfrm>
          <a:off x="1346236" y="1231537"/>
          <a:ext cx="1750107" cy="729502"/>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zh-CN" sz="1700" kern="1200" dirty="0" smtClean="0"/>
            <a:t>信息分析型用户</a:t>
          </a:r>
          <a:endParaRPr lang="en-US" sz="1700" kern="1200" dirty="0"/>
        </a:p>
      </dsp:txBody>
      <dsp:txXfrm>
        <a:off x="1381847" y="1267148"/>
        <a:ext cx="1678885" cy="658280"/>
      </dsp:txXfrm>
    </dsp:sp>
    <dsp:sp modelId="{9D7CFF85-BFDD-40BD-AA73-C44E00BA78F1}">
      <dsp:nvSpPr>
        <dsp:cNvPr id="0" name=""/>
        <dsp:cNvSpPr/>
      </dsp:nvSpPr>
      <dsp:spPr>
        <a:xfrm>
          <a:off x="1346236" y="2052228"/>
          <a:ext cx="1750107" cy="729502"/>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zh-CN" sz="1700" kern="1200" smtClean="0"/>
            <a:t>部门</a:t>
          </a:r>
          <a:r>
            <a:rPr lang="zh-CN" sz="1700" kern="1200" dirty="0" smtClean="0"/>
            <a:t>专业用户</a:t>
          </a:r>
          <a:endParaRPr lang="en-US" sz="1700" kern="1200" dirty="0"/>
        </a:p>
      </dsp:txBody>
      <dsp:txXfrm>
        <a:off x="1381847" y="2087839"/>
        <a:ext cx="1678885" cy="658280"/>
      </dsp:txXfrm>
    </dsp:sp>
    <dsp:sp modelId="{5196AC85-2882-4C28-B565-CA5569AE3A3F}">
      <dsp:nvSpPr>
        <dsp:cNvPr id="0" name=""/>
        <dsp:cNvSpPr/>
      </dsp:nvSpPr>
      <dsp:spPr>
        <a:xfrm>
          <a:off x="1346236" y="2872918"/>
          <a:ext cx="1750107" cy="729502"/>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zh-CN" altLang="en-US" sz="1700" kern="1200" dirty="0" smtClean="0"/>
            <a:t>一般操作用户</a:t>
          </a:r>
          <a:endParaRPr lang="en-US" sz="1700" kern="1200" dirty="0"/>
        </a:p>
      </dsp:txBody>
      <dsp:txXfrm>
        <a:off x="1381847" y="2908529"/>
        <a:ext cx="1678885" cy="6582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643F2E-396F-40D9-9A6D-D7FF6CEFCDD2}">
      <dsp:nvSpPr>
        <dsp:cNvPr id="0" name=""/>
        <dsp:cNvSpPr/>
      </dsp:nvSpPr>
      <dsp:spPr>
        <a:xfrm>
          <a:off x="2918903" y="351782"/>
          <a:ext cx="423727" cy="147078"/>
        </a:xfrm>
        <a:custGeom>
          <a:avLst/>
          <a:gdLst/>
          <a:ahLst/>
          <a:cxnLst/>
          <a:rect l="0" t="0" r="0" b="0"/>
          <a:pathLst>
            <a:path>
              <a:moveTo>
                <a:pt x="0" y="0"/>
              </a:moveTo>
              <a:lnTo>
                <a:pt x="0" y="73539"/>
              </a:lnTo>
              <a:lnTo>
                <a:pt x="423727" y="73539"/>
              </a:lnTo>
              <a:lnTo>
                <a:pt x="423727" y="1470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38CDED-1390-4307-9657-59710FA9CBA8}">
      <dsp:nvSpPr>
        <dsp:cNvPr id="0" name=""/>
        <dsp:cNvSpPr/>
      </dsp:nvSpPr>
      <dsp:spPr>
        <a:xfrm>
          <a:off x="3486207" y="1843583"/>
          <a:ext cx="105056" cy="819439"/>
        </a:xfrm>
        <a:custGeom>
          <a:avLst/>
          <a:gdLst/>
          <a:ahLst/>
          <a:cxnLst/>
          <a:rect l="0" t="0" r="0" b="0"/>
          <a:pathLst>
            <a:path>
              <a:moveTo>
                <a:pt x="0" y="0"/>
              </a:moveTo>
              <a:lnTo>
                <a:pt x="0" y="819439"/>
              </a:lnTo>
              <a:lnTo>
                <a:pt x="105056" y="81943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1A8E12-9310-40AB-AF02-2BFEC72E621B}">
      <dsp:nvSpPr>
        <dsp:cNvPr id="0" name=""/>
        <dsp:cNvSpPr/>
      </dsp:nvSpPr>
      <dsp:spPr>
        <a:xfrm>
          <a:off x="3486207" y="1843583"/>
          <a:ext cx="105056" cy="322172"/>
        </a:xfrm>
        <a:custGeom>
          <a:avLst/>
          <a:gdLst/>
          <a:ahLst/>
          <a:cxnLst/>
          <a:rect l="0" t="0" r="0" b="0"/>
          <a:pathLst>
            <a:path>
              <a:moveTo>
                <a:pt x="0" y="0"/>
              </a:moveTo>
              <a:lnTo>
                <a:pt x="0" y="322172"/>
              </a:lnTo>
              <a:lnTo>
                <a:pt x="105056" y="32217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5A85B9-9C8D-4531-870E-DD816B28CEA7}">
      <dsp:nvSpPr>
        <dsp:cNvPr id="0" name=""/>
        <dsp:cNvSpPr/>
      </dsp:nvSpPr>
      <dsp:spPr>
        <a:xfrm>
          <a:off x="3342630" y="1346316"/>
          <a:ext cx="423727" cy="147078"/>
        </a:xfrm>
        <a:custGeom>
          <a:avLst/>
          <a:gdLst/>
          <a:ahLst/>
          <a:cxnLst/>
          <a:rect l="0" t="0" r="0" b="0"/>
          <a:pathLst>
            <a:path>
              <a:moveTo>
                <a:pt x="0" y="0"/>
              </a:moveTo>
              <a:lnTo>
                <a:pt x="0" y="73539"/>
              </a:lnTo>
              <a:lnTo>
                <a:pt x="423727" y="73539"/>
              </a:lnTo>
              <a:lnTo>
                <a:pt x="423727" y="14707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9791D6-D8AF-4D71-8C9E-A7D33319D0D1}">
      <dsp:nvSpPr>
        <dsp:cNvPr id="0" name=""/>
        <dsp:cNvSpPr/>
      </dsp:nvSpPr>
      <dsp:spPr>
        <a:xfrm>
          <a:off x="2918903" y="1346316"/>
          <a:ext cx="423727" cy="147078"/>
        </a:xfrm>
        <a:custGeom>
          <a:avLst/>
          <a:gdLst/>
          <a:ahLst/>
          <a:cxnLst/>
          <a:rect l="0" t="0" r="0" b="0"/>
          <a:pathLst>
            <a:path>
              <a:moveTo>
                <a:pt x="423727" y="0"/>
              </a:moveTo>
              <a:lnTo>
                <a:pt x="423727" y="73539"/>
              </a:lnTo>
              <a:lnTo>
                <a:pt x="0" y="73539"/>
              </a:lnTo>
              <a:lnTo>
                <a:pt x="0" y="14707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056C68-079B-4629-8979-2DA0DCC47C1F}">
      <dsp:nvSpPr>
        <dsp:cNvPr id="0" name=""/>
        <dsp:cNvSpPr/>
      </dsp:nvSpPr>
      <dsp:spPr>
        <a:xfrm>
          <a:off x="2495175" y="849049"/>
          <a:ext cx="847454" cy="147078"/>
        </a:xfrm>
        <a:custGeom>
          <a:avLst/>
          <a:gdLst/>
          <a:ahLst/>
          <a:cxnLst/>
          <a:rect l="0" t="0" r="0" b="0"/>
          <a:pathLst>
            <a:path>
              <a:moveTo>
                <a:pt x="0" y="0"/>
              </a:moveTo>
              <a:lnTo>
                <a:pt x="0" y="73539"/>
              </a:lnTo>
              <a:lnTo>
                <a:pt x="847454" y="73539"/>
              </a:lnTo>
              <a:lnTo>
                <a:pt x="847454" y="14707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B57DA1-2763-4FFE-B9D3-C2BD7875C1DE}">
      <dsp:nvSpPr>
        <dsp:cNvPr id="0" name=""/>
        <dsp:cNvSpPr/>
      </dsp:nvSpPr>
      <dsp:spPr>
        <a:xfrm>
          <a:off x="1647720" y="1346316"/>
          <a:ext cx="423727" cy="147078"/>
        </a:xfrm>
        <a:custGeom>
          <a:avLst/>
          <a:gdLst/>
          <a:ahLst/>
          <a:cxnLst/>
          <a:rect l="0" t="0" r="0" b="0"/>
          <a:pathLst>
            <a:path>
              <a:moveTo>
                <a:pt x="0" y="0"/>
              </a:moveTo>
              <a:lnTo>
                <a:pt x="0" y="73539"/>
              </a:lnTo>
              <a:lnTo>
                <a:pt x="423727" y="73539"/>
              </a:lnTo>
              <a:lnTo>
                <a:pt x="423727" y="14707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18FF9C-BA01-48EE-8A5E-51EEE6BDEF61}">
      <dsp:nvSpPr>
        <dsp:cNvPr id="0" name=""/>
        <dsp:cNvSpPr/>
      </dsp:nvSpPr>
      <dsp:spPr>
        <a:xfrm>
          <a:off x="1367570" y="2340849"/>
          <a:ext cx="105056" cy="1316706"/>
        </a:xfrm>
        <a:custGeom>
          <a:avLst/>
          <a:gdLst/>
          <a:ahLst/>
          <a:cxnLst/>
          <a:rect l="0" t="0" r="0" b="0"/>
          <a:pathLst>
            <a:path>
              <a:moveTo>
                <a:pt x="0" y="0"/>
              </a:moveTo>
              <a:lnTo>
                <a:pt x="0" y="1316706"/>
              </a:lnTo>
              <a:lnTo>
                <a:pt x="105056" y="131670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7CB54B-FB06-405E-A062-BFD426766E1E}">
      <dsp:nvSpPr>
        <dsp:cNvPr id="0" name=""/>
        <dsp:cNvSpPr/>
      </dsp:nvSpPr>
      <dsp:spPr>
        <a:xfrm>
          <a:off x="1367570" y="2340849"/>
          <a:ext cx="105056" cy="819439"/>
        </a:xfrm>
        <a:custGeom>
          <a:avLst/>
          <a:gdLst/>
          <a:ahLst/>
          <a:cxnLst/>
          <a:rect l="0" t="0" r="0" b="0"/>
          <a:pathLst>
            <a:path>
              <a:moveTo>
                <a:pt x="0" y="0"/>
              </a:moveTo>
              <a:lnTo>
                <a:pt x="0" y="819439"/>
              </a:lnTo>
              <a:lnTo>
                <a:pt x="105056" y="81943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609583-EA06-4C6E-87C3-C05D2E444AEF}">
      <dsp:nvSpPr>
        <dsp:cNvPr id="0" name=""/>
        <dsp:cNvSpPr/>
      </dsp:nvSpPr>
      <dsp:spPr>
        <a:xfrm>
          <a:off x="1367570" y="2340849"/>
          <a:ext cx="105056" cy="322172"/>
        </a:xfrm>
        <a:custGeom>
          <a:avLst/>
          <a:gdLst/>
          <a:ahLst/>
          <a:cxnLst/>
          <a:rect l="0" t="0" r="0" b="0"/>
          <a:pathLst>
            <a:path>
              <a:moveTo>
                <a:pt x="0" y="0"/>
              </a:moveTo>
              <a:lnTo>
                <a:pt x="0" y="322172"/>
              </a:lnTo>
              <a:lnTo>
                <a:pt x="105056" y="32217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AB70E0-E853-4B3C-8817-B15486175F24}">
      <dsp:nvSpPr>
        <dsp:cNvPr id="0" name=""/>
        <dsp:cNvSpPr/>
      </dsp:nvSpPr>
      <dsp:spPr>
        <a:xfrm>
          <a:off x="1223993" y="1843583"/>
          <a:ext cx="423727" cy="147078"/>
        </a:xfrm>
        <a:custGeom>
          <a:avLst/>
          <a:gdLst/>
          <a:ahLst/>
          <a:cxnLst/>
          <a:rect l="0" t="0" r="0" b="0"/>
          <a:pathLst>
            <a:path>
              <a:moveTo>
                <a:pt x="0" y="0"/>
              </a:moveTo>
              <a:lnTo>
                <a:pt x="0" y="73539"/>
              </a:lnTo>
              <a:lnTo>
                <a:pt x="423727" y="73539"/>
              </a:lnTo>
              <a:lnTo>
                <a:pt x="423727" y="14707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BA8EC0-4D77-4048-932A-281D03F9759C}">
      <dsp:nvSpPr>
        <dsp:cNvPr id="0" name=""/>
        <dsp:cNvSpPr/>
      </dsp:nvSpPr>
      <dsp:spPr>
        <a:xfrm>
          <a:off x="800266" y="1843583"/>
          <a:ext cx="423727" cy="147078"/>
        </a:xfrm>
        <a:custGeom>
          <a:avLst/>
          <a:gdLst/>
          <a:ahLst/>
          <a:cxnLst/>
          <a:rect l="0" t="0" r="0" b="0"/>
          <a:pathLst>
            <a:path>
              <a:moveTo>
                <a:pt x="423727" y="0"/>
              </a:moveTo>
              <a:lnTo>
                <a:pt x="423727" y="73539"/>
              </a:lnTo>
              <a:lnTo>
                <a:pt x="0" y="73539"/>
              </a:lnTo>
              <a:lnTo>
                <a:pt x="0" y="14707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5D0352-3350-4473-9A8D-1191378AA50B}">
      <dsp:nvSpPr>
        <dsp:cNvPr id="0" name=""/>
        <dsp:cNvSpPr/>
      </dsp:nvSpPr>
      <dsp:spPr>
        <a:xfrm>
          <a:off x="1223993" y="1346316"/>
          <a:ext cx="423727" cy="147078"/>
        </a:xfrm>
        <a:custGeom>
          <a:avLst/>
          <a:gdLst/>
          <a:ahLst/>
          <a:cxnLst/>
          <a:rect l="0" t="0" r="0" b="0"/>
          <a:pathLst>
            <a:path>
              <a:moveTo>
                <a:pt x="423727" y="0"/>
              </a:moveTo>
              <a:lnTo>
                <a:pt x="423727" y="73539"/>
              </a:lnTo>
              <a:lnTo>
                <a:pt x="0" y="73539"/>
              </a:lnTo>
              <a:lnTo>
                <a:pt x="0" y="14707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0037CE-974C-4FC7-BD28-D0460A170546}">
      <dsp:nvSpPr>
        <dsp:cNvPr id="0" name=""/>
        <dsp:cNvSpPr/>
      </dsp:nvSpPr>
      <dsp:spPr>
        <a:xfrm>
          <a:off x="1647720" y="849049"/>
          <a:ext cx="847454" cy="147078"/>
        </a:xfrm>
        <a:custGeom>
          <a:avLst/>
          <a:gdLst/>
          <a:ahLst/>
          <a:cxnLst/>
          <a:rect l="0" t="0" r="0" b="0"/>
          <a:pathLst>
            <a:path>
              <a:moveTo>
                <a:pt x="847454" y="0"/>
              </a:moveTo>
              <a:lnTo>
                <a:pt x="847454" y="73539"/>
              </a:lnTo>
              <a:lnTo>
                <a:pt x="0" y="73539"/>
              </a:lnTo>
              <a:lnTo>
                <a:pt x="0" y="14707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1AE3DF-DADC-42A8-869A-92EBCFBD0B91}">
      <dsp:nvSpPr>
        <dsp:cNvPr id="0" name=""/>
        <dsp:cNvSpPr/>
      </dsp:nvSpPr>
      <dsp:spPr>
        <a:xfrm>
          <a:off x="2495175" y="351782"/>
          <a:ext cx="423727" cy="147078"/>
        </a:xfrm>
        <a:custGeom>
          <a:avLst/>
          <a:gdLst/>
          <a:ahLst/>
          <a:cxnLst/>
          <a:rect l="0" t="0" r="0" b="0"/>
          <a:pathLst>
            <a:path>
              <a:moveTo>
                <a:pt x="423727" y="0"/>
              </a:moveTo>
              <a:lnTo>
                <a:pt x="423727" y="73539"/>
              </a:lnTo>
              <a:lnTo>
                <a:pt x="0" y="73539"/>
              </a:lnTo>
              <a:lnTo>
                <a:pt x="0" y="1470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3F8731-A3B9-46E6-BCCE-7B4851EDAA74}">
      <dsp:nvSpPr>
        <dsp:cNvPr id="0" name=""/>
        <dsp:cNvSpPr/>
      </dsp:nvSpPr>
      <dsp:spPr>
        <a:xfrm>
          <a:off x="2568715" y="1594"/>
          <a:ext cx="700375" cy="35018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t>净资产收益率</a:t>
          </a:r>
          <a:endParaRPr lang="zh-CN" altLang="en-US" sz="900" kern="1200" dirty="0"/>
        </a:p>
      </dsp:txBody>
      <dsp:txXfrm>
        <a:off x="2568715" y="1594"/>
        <a:ext cx="700375" cy="350187"/>
      </dsp:txXfrm>
    </dsp:sp>
    <dsp:sp modelId="{8BF7886E-F312-4EA4-945A-74C3505E8E14}">
      <dsp:nvSpPr>
        <dsp:cNvPr id="0" name=""/>
        <dsp:cNvSpPr/>
      </dsp:nvSpPr>
      <dsp:spPr>
        <a:xfrm>
          <a:off x="2144987" y="498861"/>
          <a:ext cx="700375" cy="35018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t>总资产净利率</a:t>
          </a:r>
          <a:endParaRPr lang="zh-CN" altLang="en-US" sz="900" kern="1200" dirty="0"/>
        </a:p>
      </dsp:txBody>
      <dsp:txXfrm>
        <a:off x="2144987" y="498861"/>
        <a:ext cx="700375" cy="350187"/>
      </dsp:txXfrm>
    </dsp:sp>
    <dsp:sp modelId="{4BCA7FEA-C444-4F2C-B00C-DA38BB275A10}">
      <dsp:nvSpPr>
        <dsp:cNvPr id="0" name=""/>
        <dsp:cNvSpPr/>
      </dsp:nvSpPr>
      <dsp:spPr>
        <a:xfrm>
          <a:off x="1297533" y="996128"/>
          <a:ext cx="700375" cy="35018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t>销售净利率</a:t>
          </a:r>
          <a:endParaRPr lang="zh-CN" altLang="en-US" sz="900" kern="1200" dirty="0"/>
        </a:p>
      </dsp:txBody>
      <dsp:txXfrm>
        <a:off x="1297533" y="996128"/>
        <a:ext cx="700375" cy="350187"/>
      </dsp:txXfrm>
    </dsp:sp>
    <dsp:sp modelId="{76AFC793-0B5F-46CE-BB05-9E4C235EA31C}">
      <dsp:nvSpPr>
        <dsp:cNvPr id="0" name=""/>
        <dsp:cNvSpPr/>
      </dsp:nvSpPr>
      <dsp:spPr>
        <a:xfrm>
          <a:off x="873805" y="1493395"/>
          <a:ext cx="700375" cy="35018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t>净利率</a:t>
          </a:r>
          <a:endParaRPr lang="zh-CN" altLang="en-US" sz="900" kern="1200" dirty="0"/>
        </a:p>
      </dsp:txBody>
      <dsp:txXfrm>
        <a:off x="873805" y="1493395"/>
        <a:ext cx="700375" cy="350187"/>
      </dsp:txXfrm>
    </dsp:sp>
    <dsp:sp modelId="{50367EA2-4A45-4E3D-90DD-3A9A75A503CF}">
      <dsp:nvSpPr>
        <dsp:cNvPr id="0" name=""/>
        <dsp:cNvSpPr/>
      </dsp:nvSpPr>
      <dsp:spPr>
        <a:xfrm>
          <a:off x="450078" y="1990661"/>
          <a:ext cx="700375" cy="35018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t>销售收入</a:t>
          </a:r>
          <a:endParaRPr lang="zh-CN" altLang="en-US" sz="900" kern="1200" dirty="0"/>
        </a:p>
      </dsp:txBody>
      <dsp:txXfrm>
        <a:off x="450078" y="1990661"/>
        <a:ext cx="700375" cy="350187"/>
      </dsp:txXfrm>
    </dsp:sp>
    <dsp:sp modelId="{B1B096F4-1E30-4FAC-9EE8-823BAB5D350A}">
      <dsp:nvSpPr>
        <dsp:cNvPr id="0" name=""/>
        <dsp:cNvSpPr/>
      </dsp:nvSpPr>
      <dsp:spPr>
        <a:xfrm>
          <a:off x="1297533" y="1990661"/>
          <a:ext cx="700375" cy="35018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t>成本总额</a:t>
          </a:r>
          <a:endParaRPr lang="zh-CN" altLang="en-US" sz="900" kern="1200" dirty="0"/>
        </a:p>
      </dsp:txBody>
      <dsp:txXfrm>
        <a:off x="1297533" y="1990661"/>
        <a:ext cx="700375" cy="350187"/>
      </dsp:txXfrm>
    </dsp:sp>
    <dsp:sp modelId="{4796617F-9E8C-439C-9C9B-B7DEBCA57E8C}">
      <dsp:nvSpPr>
        <dsp:cNvPr id="0" name=""/>
        <dsp:cNvSpPr/>
      </dsp:nvSpPr>
      <dsp:spPr>
        <a:xfrm>
          <a:off x="1472627" y="2487928"/>
          <a:ext cx="700375" cy="35018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t>销售成本</a:t>
          </a:r>
          <a:endParaRPr lang="zh-CN" altLang="en-US" sz="900" kern="1200" dirty="0"/>
        </a:p>
      </dsp:txBody>
      <dsp:txXfrm>
        <a:off x="1472627" y="2487928"/>
        <a:ext cx="700375" cy="350187"/>
      </dsp:txXfrm>
    </dsp:sp>
    <dsp:sp modelId="{F802D7F1-731A-44E6-B336-F8D0D704D5F7}">
      <dsp:nvSpPr>
        <dsp:cNvPr id="0" name=""/>
        <dsp:cNvSpPr/>
      </dsp:nvSpPr>
      <dsp:spPr>
        <a:xfrm>
          <a:off x="1472627" y="2985195"/>
          <a:ext cx="700375" cy="35018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t>期间费用</a:t>
          </a:r>
          <a:endParaRPr lang="zh-CN" altLang="en-US" sz="900" kern="1200" dirty="0"/>
        </a:p>
      </dsp:txBody>
      <dsp:txXfrm>
        <a:off x="1472627" y="2985195"/>
        <a:ext cx="700375" cy="350187"/>
      </dsp:txXfrm>
    </dsp:sp>
    <dsp:sp modelId="{096C0BC3-2A41-4AD4-AF54-8940D0F0F2C4}">
      <dsp:nvSpPr>
        <dsp:cNvPr id="0" name=""/>
        <dsp:cNvSpPr/>
      </dsp:nvSpPr>
      <dsp:spPr>
        <a:xfrm>
          <a:off x="1472627" y="3482462"/>
          <a:ext cx="700375" cy="35018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t>其他支出</a:t>
          </a:r>
          <a:endParaRPr lang="zh-CN" altLang="en-US" sz="900" kern="1200" dirty="0"/>
        </a:p>
      </dsp:txBody>
      <dsp:txXfrm>
        <a:off x="1472627" y="3482462"/>
        <a:ext cx="700375" cy="350187"/>
      </dsp:txXfrm>
    </dsp:sp>
    <dsp:sp modelId="{1C1D8199-54BC-4216-81BB-8C8AB6A20B26}">
      <dsp:nvSpPr>
        <dsp:cNvPr id="0" name=""/>
        <dsp:cNvSpPr/>
      </dsp:nvSpPr>
      <dsp:spPr>
        <a:xfrm>
          <a:off x="1721260" y="1493395"/>
          <a:ext cx="700375" cy="35018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t>销售收入</a:t>
          </a:r>
          <a:endParaRPr lang="zh-CN" altLang="en-US" sz="900" kern="1200" dirty="0"/>
        </a:p>
      </dsp:txBody>
      <dsp:txXfrm>
        <a:off x="1721260" y="1493395"/>
        <a:ext cx="700375" cy="350187"/>
      </dsp:txXfrm>
    </dsp:sp>
    <dsp:sp modelId="{3DB66527-9E16-435A-937A-57FEAF3898E3}">
      <dsp:nvSpPr>
        <dsp:cNvPr id="0" name=""/>
        <dsp:cNvSpPr/>
      </dsp:nvSpPr>
      <dsp:spPr>
        <a:xfrm>
          <a:off x="2992442" y="996128"/>
          <a:ext cx="700375" cy="35018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t>总资产周转率</a:t>
          </a:r>
          <a:endParaRPr lang="zh-CN" altLang="en-US" sz="900" kern="1200" dirty="0"/>
        </a:p>
      </dsp:txBody>
      <dsp:txXfrm>
        <a:off x="2992442" y="996128"/>
        <a:ext cx="700375" cy="350187"/>
      </dsp:txXfrm>
    </dsp:sp>
    <dsp:sp modelId="{DA8AB568-07C6-4CB0-B5C0-D178487246EB}">
      <dsp:nvSpPr>
        <dsp:cNvPr id="0" name=""/>
        <dsp:cNvSpPr/>
      </dsp:nvSpPr>
      <dsp:spPr>
        <a:xfrm>
          <a:off x="2568715" y="1493395"/>
          <a:ext cx="700375" cy="35018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t>销售收入</a:t>
          </a:r>
          <a:endParaRPr lang="zh-CN" altLang="en-US" sz="900" kern="1200" dirty="0"/>
        </a:p>
      </dsp:txBody>
      <dsp:txXfrm>
        <a:off x="2568715" y="1493395"/>
        <a:ext cx="700375" cy="350187"/>
      </dsp:txXfrm>
    </dsp:sp>
    <dsp:sp modelId="{D38180FB-3CD0-4557-A9E3-5755DF251065}">
      <dsp:nvSpPr>
        <dsp:cNvPr id="0" name=""/>
        <dsp:cNvSpPr/>
      </dsp:nvSpPr>
      <dsp:spPr>
        <a:xfrm>
          <a:off x="3416169" y="1493395"/>
          <a:ext cx="700375" cy="35018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t>总资产</a:t>
          </a:r>
          <a:endParaRPr lang="zh-CN" altLang="en-US" sz="900" kern="1200" dirty="0"/>
        </a:p>
      </dsp:txBody>
      <dsp:txXfrm>
        <a:off x="3416169" y="1493395"/>
        <a:ext cx="700375" cy="350187"/>
      </dsp:txXfrm>
    </dsp:sp>
    <dsp:sp modelId="{6D773C6A-E3C0-433C-9E7B-9F14FA18674B}">
      <dsp:nvSpPr>
        <dsp:cNvPr id="0" name=""/>
        <dsp:cNvSpPr/>
      </dsp:nvSpPr>
      <dsp:spPr>
        <a:xfrm>
          <a:off x="3591263" y="1990661"/>
          <a:ext cx="700375" cy="35018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t>流动资产</a:t>
          </a:r>
          <a:endParaRPr lang="zh-CN" altLang="en-US" sz="900" kern="1200" dirty="0"/>
        </a:p>
      </dsp:txBody>
      <dsp:txXfrm>
        <a:off x="3591263" y="1990661"/>
        <a:ext cx="700375" cy="350187"/>
      </dsp:txXfrm>
    </dsp:sp>
    <dsp:sp modelId="{D16A9ACB-6260-4BF5-930B-0CD606C7CAA2}">
      <dsp:nvSpPr>
        <dsp:cNvPr id="0" name=""/>
        <dsp:cNvSpPr/>
      </dsp:nvSpPr>
      <dsp:spPr>
        <a:xfrm>
          <a:off x="3591263" y="2487928"/>
          <a:ext cx="700375" cy="35018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t>长期资产</a:t>
          </a:r>
          <a:endParaRPr lang="zh-CN" altLang="en-US" sz="900" kern="1200" dirty="0"/>
        </a:p>
      </dsp:txBody>
      <dsp:txXfrm>
        <a:off x="3591263" y="2487928"/>
        <a:ext cx="700375" cy="350187"/>
      </dsp:txXfrm>
    </dsp:sp>
    <dsp:sp modelId="{C4222B04-E86B-4681-9114-9EC1AE9B7582}">
      <dsp:nvSpPr>
        <dsp:cNvPr id="0" name=""/>
        <dsp:cNvSpPr/>
      </dsp:nvSpPr>
      <dsp:spPr>
        <a:xfrm>
          <a:off x="2992442" y="498861"/>
          <a:ext cx="700375" cy="35018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t>权益乘数</a:t>
          </a:r>
          <a:endParaRPr lang="zh-CN" altLang="en-US" sz="900" kern="1200" dirty="0"/>
        </a:p>
      </dsp:txBody>
      <dsp:txXfrm>
        <a:off x="2992442" y="498861"/>
        <a:ext cx="700375" cy="350187"/>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5.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845AF8-7501-46C7-9BEC-D75838DC76EC}" type="datetimeFigureOut">
              <a:rPr lang="zh-CN" altLang="en-US" smtClean="0"/>
              <a:t>17/2/26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E5B772A-986A-49EF-A14F-ADBF5D5F8CE2}" type="slidenum">
              <a:rPr lang="zh-CN" altLang="en-US" smtClean="0"/>
              <a:t>‹#›</a:t>
            </a:fld>
            <a:endParaRPr lang="zh-CN" altLang="en-US"/>
          </a:p>
        </p:txBody>
      </p:sp>
    </p:spTree>
    <p:extLst>
      <p:ext uri="{BB962C8B-B14F-4D97-AF65-F5344CB8AC3E}">
        <p14:creationId xmlns:p14="http://schemas.microsoft.com/office/powerpoint/2010/main" val="6921596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73B58E-BD60-4418-87EB-B88F2BEC1437}" type="datetimeFigureOut">
              <a:rPr lang="zh-CN" altLang="en-US" smtClean="0"/>
              <a:t>17/2/26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7AA65F-E5CB-4CC7-BA6E-75EFD3FE750A}" type="slidenum">
              <a:rPr lang="zh-CN" altLang="en-US" smtClean="0"/>
              <a:t>‹#›</a:t>
            </a:fld>
            <a:endParaRPr lang="zh-CN" altLang="en-US"/>
          </a:p>
        </p:txBody>
      </p:sp>
    </p:spTree>
    <p:extLst>
      <p:ext uri="{BB962C8B-B14F-4D97-AF65-F5344CB8AC3E}">
        <p14:creationId xmlns:p14="http://schemas.microsoft.com/office/powerpoint/2010/main" val="513061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txBox="1">
            <a:spLocks noGrp="1" noChangeArrowheads="1"/>
          </p:cNvSpPr>
          <p:nvPr/>
        </p:nvSpPr>
        <p:spPr bwMode="auto">
          <a:xfrm>
            <a:off x="3850838" y="9428010"/>
            <a:ext cx="2945659" cy="496332"/>
          </a:xfrm>
          <a:prstGeom prst="rect">
            <a:avLst/>
          </a:prstGeom>
          <a:noFill/>
          <a:ln w="9525">
            <a:noFill/>
            <a:miter lim="800000"/>
            <a:headEnd/>
            <a:tailEnd/>
          </a:ln>
        </p:spPr>
        <p:txBody>
          <a:bodyPr anchor="b"/>
          <a:lstStyle/>
          <a:p>
            <a:pPr algn="r" eaLnBrk="0" fontAlgn="base" hangingPunct="0">
              <a:spcBef>
                <a:spcPct val="0"/>
              </a:spcBef>
              <a:spcAft>
                <a:spcPct val="0"/>
              </a:spcAft>
            </a:pPr>
            <a:fld id="{BD3D99A7-150F-43F6-A524-F6A1CEE16DA2}" type="slidenum">
              <a:rPr lang="zh-CN" altLang="en-US" sz="1200">
                <a:solidFill>
                  <a:prstClr val="black"/>
                </a:solidFill>
                <a:latin typeface="Times New Roman" pitchFamily="18" charset="0"/>
                <a:ea typeface="微软雅黑"/>
                <a:cs typeface="微软雅黑"/>
              </a:rPr>
              <a:pPr algn="r" eaLnBrk="0" fontAlgn="base" hangingPunct="0">
                <a:spcBef>
                  <a:spcPct val="0"/>
                </a:spcBef>
                <a:spcAft>
                  <a:spcPct val="0"/>
                </a:spcAft>
              </a:pPr>
              <a:t>23</a:t>
            </a:fld>
            <a:endParaRPr lang="en-US" altLang="zh-CN" sz="1200">
              <a:solidFill>
                <a:prstClr val="black"/>
              </a:solidFill>
              <a:latin typeface="Times New Roman" pitchFamily="18" charset="0"/>
              <a:ea typeface="微软雅黑"/>
              <a:cs typeface="微软雅黑"/>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endParaRPr lang="zh-CN" altLang="en-US" smtClean="0">
              <a:latin typeface="Times" pitchFamily="18" charset="0"/>
            </a:endParaRPr>
          </a:p>
        </p:txBody>
      </p:sp>
    </p:spTree>
    <p:extLst>
      <p:ext uri="{BB962C8B-B14F-4D97-AF65-F5344CB8AC3E}">
        <p14:creationId xmlns:p14="http://schemas.microsoft.com/office/powerpoint/2010/main" val="1408306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5" name="组 21"/>
          <p:cNvGrpSpPr/>
          <p:nvPr userDrawn="1"/>
        </p:nvGrpSpPr>
        <p:grpSpPr>
          <a:xfrm>
            <a:off x="3884692" y="4688124"/>
            <a:ext cx="1506208" cy="292388"/>
            <a:chOff x="7337494" y="4653569"/>
            <a:chExt cx="1506208" cy="292388"/>
          </a:xfrm>
        </p:grpSpPr>
        <p:sp>
          <p:nvSpPr>
            <p:cNvPr id="6" name="文本框 5"/>
            <p:cNvSpPr txBox="1"/>
            <p:nvPr/>
          </p:nvSpPr>
          <p:spPr>
            <a:xfrm>
              <a:off x="7337494" y="4653569"/>
              <a:ext cx="1506208" cy="292388"/>
            </a:xfrm>
            <a:prstGeom prst="rect">
              <a:avLst/>
            </a:prstGeom>
            <a:noFill/>
          </p:spPr>
          <p:txBody>
            <a:bodyPr wrap="square" rtlCol="0">
              <a:spAutoFit/>
            </a:bodyPr>
            <a:lstStyle/>
            <a:p>
              <a:pPr>
                <a:lnSpc>
                  <a:spcPct val="130000"/>
                </a:lnSpc>
              </a:pPr>
              <a:r>
                <a:rPr lang="zh-CN" altLang="en-US" sz="800" dirty="0">
                  <a:solidFill>
                    <a:srgbClr val="1E2327"/>
                  </a:solidFill>
                </a:rPr>
                <a:t>思询科技  </a:t>
              </a:r>
              <a:r>
                <a:rPr lang="zh-CN" altLang="zh-CN" sz="1000" dirty="0">
                  <a:solidFill>
                    <a:srgbClr val="1E2327"/>
                  </a:solidFill>
                </a:rPr>
                <a:t>|</a:t>
              </a:r>
              <a:endParaRPr kumimoji="1" lang="zh-CN" altLang="en-US" sz="1000" dirty="0">
                <a:solidFill>
                  <a:srgbClr val="1E2327"/>
                </a:solidFill>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9694" y="4691174"/>
              <a:ext cx="586661" cy="217178"/>
            </a:xfrm>
            <a:prstGeom prst="rect">
              <a:avLst/>
            </a:prstGeom>
          </p:spPr>
        </p:pic>
      </p:grpSp>
    </p:spTree>
    <p:extLst>
      <p:ext uri="{BB962C8B-B14F-4D97-AF65-F5344CB8AC3E}">
        <p14:creationId xmlns:p14="http://schemas.microsoft.com/office/powerpoint/2010/main" val="14193799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799423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17355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幻灯片">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1629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标题幻灯片">
    <p:bg>
      <p:bgPr>
        <a:solidFill>
          <a:srgbClr val="DD1C3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17355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424A5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17355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标题幻灯片">
    <p:bg>
      <p:bgPr>
        <a:solidFill>
          <a:srgbClr val="5B697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17355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标题幻灯片">
    <p:bg>
      <p:bgPr>
        <a:solidFill>
          <a:srgbClr val="707B8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1735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534400" cy="857250"/>
          </a:xfrm>
          <a:prstGeom prst="rect">
            <a:avLst/>
          </a:prstGeom>
        </p:spPr>
        <p:txBody>
          <a:bodyPr/>
          <a:lstStyle/>
          <a:p>
            <a:r>
              <a:rPr lang="en-US" altLang="zh-CN" smtClean="0"/>
              <a:t>Click to edit Master title style</a:t>
            </a:r>
            <a:endParaRPr lang="zh-CN" altLang="en-US"/>
          </a:p>
        </p:txBody>
      </p:sp>
      <p:sp>
        <p:nvSpPr>
          <p:cNvPr id="3" name="Table Placeholder 2"/>
          <p:cNvSpPr>
            <a:spLocks noGrp="1"/>
          </p:cNvSpPr>
          <p:nvPr>
            <p:ph type="tbl" idx="1"/>
          </p:nvPr>
        </p:nvSpPr>
        <p:spPr>
          <a:xfrm>
            <a:off x="381000" y="1028700"/>
            <a:ext cx="8534400" cy="3600450"/>
          </a:xfrm>
          <a:prstGeom prst="rect">
            <a:avLst/>
          </a:prstGeom>
        </p:spPr>
        <p:txBody>
          <a:bodyPr/>
          <a:lstStyle/>
          <a:p>
            <a:pPr lvl="0"/>
            <a:endParaRPr lang="zh-CN" altLang="en-US" noProof="0" smtClean="0"/>
          </a:p>
        </p:txBody>
      </p:sp>
    </p:spTree>
    <p:extLst>
      <p:ext uri="{BB962C8B-B14F-4D97-AF65-F5344CB8AC3E}">
        <p14:creationId xmlns:p14="http://schemas.microsoft.com/office/powerpoint/2010/main" val="210361635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6500035"/>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1" r:id="rId3"/>
    <p:sldLayoutId id="2147483650" r:id="rId4"/>
    <p:sldLayoutId id="2147483652" r:id="rId5"/>
    <p:sldLayoutId id="2147483653" r:id="rId6"/>
    <p:sldLayoutId id="2147483654" r:id="rId7"/>
    <p:sldLayoutId id="2147483655" r:id="rId8"/>
    <p:sldLayoutId id="2147483657"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1.xml"/><Relationship Id="rId2"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image" Target="../media/image11.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diagramData" Target="../diagrams/data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7" Type="http://schemas.openxmlformats.org/officeDocument/2006/relationships/image" Target="../media/image23.png"/><Relationship Id="rId8" Type="http://schemas.openxmlformats.org/officeDocument/2006/relationships/image" Target="../media/image24.wmf"/><Relationship Id="rId1" Type="http://schemas.openxmlformats.org/officeDocument/2006/relationships/slideLayout" Target="../slideLayouts/slideLayout1.xml"/><Relationship Id="rId2" Type="http://schemas.openxmlformats.org/officeDocument/2006/relationships/diagramData" Target="../diagrams/data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1" Type="http://schemas.openxmlformats.org/officeDocument/2006/relationships/slideLayout" Target="../slideLayouts/slideLayout1.xml"/><Relationship Id="rId2" Type="http://schemas.openxmlformats.org/officeDocument/2006/relationships/diagramData" Target="../diagrams/data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27.jpeg"/><Relationship Id="rId4" Type="http://schemas.openxmlformats.org/officeDocument/2006/relationships/image" Target="../media/image28.jpeg"/><Relationship Id="rId5" Type="http://schemas.openxmlformats.org/officeDocument/2006/relationships/image" Target="../media/image29.jpeg"/><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image" Target="../media/image6.jpeg"/><Relationship Id="rId1" Type="http://schemas.openxmlformats.org/officeDocument/2006/relationships/slideLayout" Target="../slideLayouts/slideLayout1.xml"/><Relationship Id="rId2"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1.xml"/><Relationship Id="rId2"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1.xml"/><Relationship Id="rId2"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143500"/>
          </a:xfrm>
          <a:prstGeom prst="rect">
            <a:avLst/>
          </a:prstGeom>
          <a:solidFill>
            <a:srgbClr val="1E2327">
              <a:alpha val="62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0" y="0"/>
            <a:ext cx="237067"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 name="矩形 3"/>
          <p:cNvSpPr/>
          <p:nvPr/>
        </p:nvSpPr>
        <p:spPr>
          <a:xfrm>
            <a:off x="8906935" y="0"/>
            <a:ext cx="237067"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 name="矩形 4"/>
          <p:cNvSpPr/>
          <p:nvPr/>
        </p:nvSpPr>
        <p:spPr>
          <a:xfrm rot="5400000">
            <a:off x="4453469" y="-4453466"/>
            <a:ext cx="237067" cy="91440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 name="矩形 5"/>
          <p:cNvSpPr/>
          <p:nvPr/>
        </p:nvSpPr>
        <p:spPr>
          <a:xfrm rot="5400000">
            <a:off x="4453469" y="452966"/>
            <a:ext cx="237067" cy="91440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0" y="2254251"/>
            <a:ext cx="1270001" cy="635000"/>
          </a:xfrm>
          <a:prstGeom prst="rect">
            <a:avLst/>
          </a:prstGeom>
          <a:solidFill>
            <a:srgbClr val="DD1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7874001" y="2254251"/>
            <a:ext cx="1270001" cy="635000"/>
          </a:xfrm>
          <a:prstGeom prst="rect">
            <a:avLst/>
          </a:prstGeom>
          <a:solidFill>
            <a:srgbClr val="DD1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 name="椭圆 8"/>
          <p:cNvSpPr/>
          <p:nvPr/>
        </p:nvSpPr>
        <p:spPr>
          <a:xfrm>
            <a:off x="3916622" y="494718"/>
            <a:ext cx="1310758" cy="1310758"/>
          </a:xfrm>
          <a:prstGeom prst="ellipse">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rgbClr val="FFFFFF"/>
              </a:solidFill>
            </a:endParaRPr>
          </a:p>
        </p:txBody>
      </p:sp>
      <p:sp>
        <p:nvSpPr>
          <p:cNvPr id="10" name="矩形 9"/>
          <p:cNvSpPr/>
          <p:nvPr/>
        </p:nvSpPr>
        <p:spPr>
          <a:xfrm>
            <a:off x="2272685" y="2080635"/>
            <a:ext cx="4620827" cy="1274195"/>
          </a:xfrm>
          <a:prstGeom prst="rect">
            <a:avLst/>
          </a:prstGeom>
          <a:ln>
            <a:noFill/>
          </a:ln>
        </p:spPr>
        <p:txBody>
          <a:bodyPr wrap="square">
            <a:spAutoFit/>
          </a:bodyPr>
          <a:lstStyle/>
          <a:p>
            <a:pPr algn="ctr">
              <a:lnSpc>
                <a:spcPct val="120000"/>
              </a:lnSpc>
            </a:pPr>
            <a:r>
              <a:rPr kumimoji="1" lang="zh-CN" altLang="en-US" sz="3200" b="1" dirty="0" smtClean="0">
                <a:solidFill>
                  <a:srgbClr val="FFFFFF"/>
                </a:solidFill>
              </a:rPr>
              <a:t>恒基达鑫大数据</a:t>
            </a:r>
            <a:endParaRPr kumimoji="1" lang="en-US" altLang="zh-CN" sz="3200" b="1" dirty="0" smtClean="0">
              <a:solidFill>
                <a:srgbClr val="FFFFFF"/>
              </a:solidFill>
            </a:endParaRPr>
          </a:p>
          <a:p>
            <a:pPr algn="ctr">
              <a:lnSpc>
                <a:spcPct val="120000"/>
              </a:lnSpc>
            </a:pPr>
            <a:r>
              <a:rPr kumimoji="1" lang="zh-CN" altLang="en-US" sz="3200" b="1" dirty="0" smtClean="0">
                <a:solidFill>
                  <a:srgbClr val="FFFFFF"/>
                </a:solidFill>
              </a:rPr>
              <a:t>分析平台二期项目建议</a:t>
            </a:r>
            <a:endParaRPr kumimoji="1" lang="en-US" altLang="zh-CN" sz="3200" b="1" dirty="0">
              <a:solidFill>
                <a:srgbClr val="FFFFFF"/>
              </a:solidFill>
            </a:endParaRPr>
          </a:p>
        </p:txBody>
      </p:sp>
      <p:sp>
        <p:nvSpPr>
          <p:cNvPr id="13" name="矩形 12"/>
          <p:cNvSpPr/>
          <p:nvPr/>
        </p:nvSpPr>
        <p:spPr>
          <a:xfrm>
            <a:off x="4113386" y="3840204"/>
            <a:ext cx="917238" cy="276999"/>
          </a:xfrm>
          <a:prstGeom prst="rect">
            <a:avLst/>
          </a:prstGeom>
          <a:ln>
            <a:noFill/>
          </a:ln>
        </p:spPr>
        <p:txBody>
          <a:bodyPr wrap="none">
            <a:spAutoFit/>
          </a:bodyPr>
          <a:lstStyle/>
          <a:p>
            <a:pPr algn="ctr"/>
            <a:r>
              <a:rPr kumimoji="1" lang="en-US" altLang="zh-CN" sz="1200" dirty="0" smtClean="0">
                <a:solidFill>
                  <a:srgbClr val="FFFFFF"/>
                </a:solidFill>
              </a:rPr>
              <a:t>2017</a:t>
            </a:r>
            <a:r>
              <a:rPr kumimoji="1" lang="zh-CN" altLang="en-US" sz="1200" dirty="0" smtClean="0">
                <a:solidFill>
                  <a:srgbClr val="FFFFFF"/>
                </a:solidFill>
              </a:rPr>
              <a:t>年</a:t>
            </a:r>
            <a:r>
              <a:rPr kumimoji="1" lang="en-US" altLang="zh-CN" sz="1200" dirty="0" smtClean="0">
                <a:solidFill>
                  <a:srgbClr val="FFFFFF"/>
                </a:solidFill>
              </a:rPr>
              <a:t>1</a:t>
            </a:r>
            <a:r>
              <a:rPr kumimoji="1" lang="zh-CN" altLang="en-US" sz="1200" dirty="0" smtClean="0">
                <a:solidFill>
                  <a:srgbClr val="FFFFFF"/>
                </a:solidFill>
              </a:rPr>
              <a:t>月</a:t>
            </a:r>
            <a:endParaRPr kumimoji="1" lang="zh-CN" altLang="en-US" sz="1200" dirty="0">
              <a:solidFill>
                <a:srgbClr val="FFFFFF"/>
              </a:solidFill>
            </a:endParaRPr>
          </a:p>
        </p:txBody>
      </p:sp>
      <p:sp>
        <p:nvSpPr>
          <p:cNvPr id="12" name="矩形 11"/>
          <p:cNvSpPr/>
          <p:nvPr/>
        </p:nvSpPr>
        <p:spPr>
          <a:xfrm>
            <a:off x="3374356" y="3367022"/>
            <a:ext cx="2339102" cy="312778"/>
          </a:xfrm>
          <a:prstGeom prst="rect">
            <a:avLst/>
          </a:prstGeom>
        </p:spPr>
        <p:txBody>
          <a:bodyPr wrap="none">
            <a:spAutoFit/>
          </a:bodyPr>
          <a:lstStyle/>
          <a:p>
            <a:pPr marL="342900" lvl="0" indent="-342900" algn="ctr" fontAlgn="base">
              <a:lnSpc>
                <a:spcPct val="110000"/>
              </a:lnSpc>
              <a:spcBef>
                <a:spcPct val="0"/>
              </a:spcBef>
              <a:spcAft>
                <a:spcPct val="0"/>
              </a:spcAft>
            </a:pPr>
            <a:r>
              <a:rPr lang="zh-CN" altLang="en-US" sz="1400" kern="0" dirty="0">
                <a:solidFill>
                  <a:schemeClr val="bg1"/>
                </a:solidFill>
                <a:latin typeface="微软雅黑" panose="020B0503020204020204" pitchFamily="34" charset="-122"/>
                <a:ea typeface="微软雅黑" panose="020B0503020204020204" pitchFamily="34" charset="-122"/>
              </a:rPr>
              <a:t>上海思询信息科技有限公司</a:t>
            </a:r>
            <a:endParaRPr lang="en-US" altLang="zh-CN" sz="1400" kern="0" dirty="0">
              <a:solidFill>
                <a:schemeClr val="bg1"/>
              </a:solidFill>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8560" y="900593"/>
            <a:ext cx="1124637" cy="416332"/>
          </a:xfrm>
          <a:prstGeom prst="rect">
            <a:avLst/>
          </a:prstGeom>
        </p:spPr>
      </p:pic>
    </p:spTree>
    <p:extLst>
      <p:ext uri="{BB962C8B-B14F-4D97-AF65-F5344CB8AC3E}">
        <p14:creationId xmlns:p14="http://schemas.microsoft.com/office/powerpoint/2010/main" val="269193690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3404" y="184692"/>
            <a:ext cx="6099464" cy="369332"/>
          </a:xfrm>
          <a:prstGeom prst="rect">
            <a:avLst/>
          </a:prstGeom>
          <a:noFill/>
        </p:spPr>
        <p:txBody>
          <a:bodyPr wrap="square" rtlCol="0">
            <a:spAutoFit/>
          </a:bodyPr>
          <a:lstStyle/>
          <a:p>
            <a:r>
              <a:rPr lang="zh-CN" altLang="en-US" dirty="0" smtClean="0"/>
              <a:t>满足恒基达鑫全国仓储业务布局发展</a:t>
            </a:r>
            <a:endParaRPr lang="zh-CN" altLang="en-US" dirty="0"/>
          </a:p>
        </p:txBody>
      </p:sp>
      <p:graphicFrame>
        <p:nvGraphicFramePr>
          <p:cNvPr id="3" name="图示 2"/>
          <p:cNvGraphicFramePr/>
          <p:nvPr>
            <p:extLst>
              <p:ext uri="{D42A27DB-BD31-4B8C-83A1-F6EECF244321}">
                <p14:modId xmlns:p14="http://schemas.microsoft.com/office/powerpoint/2010/main" val="3447986939"/>
              </p:ext>
            </p:extLst>
          </p:nvPr>
        </p:nvGraphicFramePr>
        <p:xfrm>
          <a:off x="-623454" y="1246908"/>
          <a:ext cx="5129645" cy="3330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框 3"/>
          <p:cNvSpPr txBox="1"/>
          <p:nvPr/>
        </p:nvSpPr>
        <p:spPr>
          <a:xfrm>
            <a:off x="4073236" y="1672936"/>
            <a:ext cx="4800600" cy="2308324"/>
          </a:xfrm>
          <a:prstGeom prst="rect">
            <a:avLst/>
          </a:prstGeom>
          <a:noFill/>
        </p:spPr>
        <p:txBody>
          <a:bodyPr wrap="square" rtlCol="0">
            <a:spAutoFit/>
          </a:bodyPr>
          <a:lstStyle/>
          <a:p>
            <a:r>
              <a:rPr lang="zh-CN" altLang="en-US" dirty="0" smtClean="0"/>
              <a:t>通过构建和不断完善大数据平台，实现数据价值变现，大数据平台除支撑企业内部运营、精细化管理外，还可以对恒基达鑫的各类创新业务提供支持，如客户授信额度和风控管理，根据客户合同量和实际达成量计算授信额度，实时动态库存与客户的授信额度挂钩；股权项目的业务分析、财务现金流分析、</a:t>
            </a:r>
            <a:r>
              <a:rPr lang="en-US" altLang="zh-CN" dirty="0" smtClean="0"/>
              <a:t>ROI</a:t>
            </a:r>
            <a:r>
              <a:rPr lang="zh-CN" altLang="en-US" dirty="0" smtClean="0"/>
              <a:t>分析比较对标等，助力于恒基达鑫企业发展</a:t>
            </a:r>
            <a:endParaRPr lang="zh-CN" altLang="en-US" dirty="0"/>
          </a:p>
        </p:txBody>
      </p:sp>
    </p:spTree>
    <p:extLst>
      <p:ext uri="{BB962C8B-B14F-4D97-AF65-F5344CB8AC3E}">
        <p14:creationId xmlns:p14="http://schemas.microsoft.com/office/powerpoint/2010/main" val="23181945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5144330" y="4647744"/>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2" name="矩形 1"/>
          <p:cNvSpPr/>
          <p:nvPr/>
        </p:nvSpPr>
        <p:spPr>
          <a:xfrm>
            <a:off x="13329" y="56854"/>
            <a:ext cx="9144000" cy="5143500"/>
          </a:xfrm>
          <a:prstGeom prst="rect">
            <a:avLst/>
          </a:prstGeom>
          <a:solidFill>
            <a:srgbClr val="1E2327">
              <a:alpha val="62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a:p>
        </p:txBody>
      </p:sp>
      <p:sp>
        <p:nvSpPr>
          <p:cNvPr id="7" name="矩形 6"/>
          <p:cNvSpPr/>
          <p:nvPr/>
        </p:nvSpPr>
        <p:spPr>
          <a:xfrm>
            <a:off x="4585329" y="0"/>
            <a:ext cx="4558672"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2" name="矩形 11"/>
          <p:cNvSpPr/>
          <p:nvPr/>
        </p:nvSpPr>
        <p:spPr>
          <a:xfrm>
            <a:off x="0" y="222252"/>
            <a:ext cx="262467" cy="658283"/>
          </a:xfrm>
          <a:prstGeom prst="rect">
            <a:avLst/>
          </a:prstGeom>
          <a:solidFill>
            <a:srgbClr val="DD1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文本框 10"/>
          <p:cNvSpPr txBox="1"/>
          <p:nvPr/>
        </p:nvSpPr>
        <p:spPr>
          <a:xfrm>
            <a:off x="262468" y="160360"/>
            <a:ext cx="2015656" cy="523220"/>
          </a:xfrm>
          <a:prstGeom prst="rect">
            <a:avLst/>
          </a:prstGeom>
          <a:noFill/>
        </p:spPr>
        <p:txBody>
          <a:bodyPr wrap="square" rtlCol="0">
            <a:spAutoFit/>
          </a:bodyPr>
          <a:lstStyle/>
          <a:p>
            <a:pPr algn="just"/>
            <a:r>
              <a:rPr kumimoji="1" lang="zh-CN" altLang="en-US" sz="2800" b="1" dirty="0">
                <a:solidFill>
                  <a:srgbClr val="FFFFFF"/>
                </a:solidFill>
              </a:rPr>
              <a:t>目 录</a:t>
            </a:r>
          </a:p>
        </p:txBody>
      </p:sp>
      <p:sp>
        <p:nvSpPr>
          <p:cNvPr id="14" name="矩形 13"/>
          <p:cNvSpPr/>
          <p:nvPr/>
        </p:nvSpPr>
        <p:spPr>
          <a:xfrm>
            <a:off x="279401" y="603535"/>
            <a:ext cx="3264491" cy="246221"/>
          </a:xfrm>
          <a:prstGeom prst="rect">
            <a:avLst/>
          </a:prstGeom>
        </p:spPr>
        <p:txBody>
          <a:bodyPr wrap="square">
            <a:spAutoFit/>
          </a:bodyPr>
          <a:lstStyle/>
          <a:p>
            <a:pPr algn="just"/>
            <a:r>
              <a:rPr lang="zh-CN" altLang="zh-CN" sz="1000" dirty="0">
                <a:solidFill>
                  <a:schemeClr val="bg1"/>
                </a:solidFill>
              </a:rPr>
              <a:t>领先</a:t>
            </a:r>
            <a:r>
              <a:rPr lang="zh-CN" altLang="zh-CN" sz="1000" dirty="0" smtClean="0">
                <a:solidFill>
                  <a:schemeClr val="bg1"/>
                </a:solidFill>
              </a:rPr>
              <a:t>的云计算</a:t>
            </a:r>
            <a:r>
              <a:rPr lang="zh-CN" altLang="en-US" sz="1000" dirty="0" smtClean="0">
                <a:solidFill>
                  <a:schemeClr val="bg1"/>
                </a:solidFill>
              </a:rPr>
              <a:t>与大数据综合</a:t>
            </a:r>
            <a:r>
              <a:rPr lang="zh-CN" altLang="en-US" sz="1000" dirty="0">
                <a:solidFill>
                  <a:schemeClr val="bg1"/>
                </a:solidFill>
              </a:rPr>
              <a:t>解决方案</a:t>
            </a:r>
            <a:r>
              <a:rPr lang="zh-CN" altLang="zh-CN" sz="1000" dirty="0">
                <a:solidFill>
                  <a:schemeClr val="bg1"/>
                </a:solidFill>
              </a:rPr>
              <a:t>提供商</a:t>
            </a:r>
            <a:endParaRPr lang="en-US" altLang="zh-CN" sz="1000" b="1" dirty="0">
              <a:solidFill>
                <a:schemeClr val="bg1"/>
              </a:solidFill>
              <a:latin typeface="+mn-ea"/>
            </a:endParaRPr>
          </a:p>
        </p:txBody>
      </p:sp>
      <p:sp>
        <p:nvSpPr>
          <p:cNvPr id="16" name="文本框 15"/>
          <p:cNvSpPr txBox="1"/>
          <p:nvPr/>
        </p:nvSpPr>
        <p:spPr>
          <a:xfrm>
            <a:off x="5052523" y="629167"/>
            <a:ext cx="800219" cy="830997"/>
          </a:xfrm>
          <a:prstGeom prst="rect">
            <a:avLst/>
          </a:prstGeom>
          <a:noFill/>
        </p:spPr>
        <p:txBody>
          <a:bodyPr wrap="none" rtlCol="0">
            <a:spAutoFit/>
          </a:bodyPr>
          <a:lstStyle/>
          <a:p>
            <a:r>
              <a:rPr kumimoji="1" lang="en-US" altLang="zh-CN" sz="4800" dirty="0">
                <a:solidFill>
                  <a:srgbClr val="1E2327"/>
                </a:solidFill>
              </a:rPr>
              <a:t>01</a:t>
            </a:r>
            <a:endParaRPr kumimoji="1" lang="zh-CN" altLang="en-US" sz="4800" dirty="0">
              <a:solidFill>
                <a:srgbClr val="1E2327"/>
              </a:solidFill>
            </a:endParaRPr>
          </a:p>
        </p:txBody>
      </p:sp>
      <p:sp>
        <p:nvSpPr>
          <p:cNvPr id="17" name="文本框 16"/>
          <p:cNvSpPr txBox="1"/>
          <p:nvPr/>
        </p:nvSpPr>
        <p:spPr>
          <a:xfrm>
            <a:off x="6047979" y="742276"/>
            <a:ext cx="2647669" cy="566309"/>
          </a:xfrm>
          <a:prstGeom prst="rect">
            <a:avLst/>
          </a:prstGeom>
          <a:noFill/>
        </p:spPr>
        <p:txBody>
          <a:bodyPr wrap="square" rtlCol="0" anchor="ctr">
            <a:spAutoFit/>
          </a:bodyPr>
          <a:lstStyle/>
          <a:p>
            <a:pPr>
              <a:lnSpc>
                <a:spcPct val="110000"/>
              </a:lnSpc>
            </a:pPr>
            <a:r>
              <a:rPr kumimoji="1" lang="zh-CN" altLang="en-US" sz="2800" b="1" dirty="0">
                <a:solidFill>
                  <a:srgbClr val="000000"/>
                </a:solidFill>
              </a:rPr>
              <a:t>二期</a:t>
            </a:r>
            <a:r>
              <a:rPr kumimoji="1" lang="zh-CN" altLang="en-US" sz="2800" b="1" dirty="0" smtClean="0">
                <a:solidFill>
                  <a:srgbClr val="1E2327"/>
                </a:solidFill>
              </a:rPr>
              <a:t>需求理解</a:t>
            </a:r>
            <a:endParaRPr kumimoji="1" lang="zh-CN" altLang="en-US" sz="2800" b="1" dirty="0">
              <a:solidFill>
                <a:srgbClr val="1E2327"/>
              </a:solidFill>
            </a:endParaRPr>
          </a:p>
        </p:txBody>
      </p:sp>
      <p:cxnSp>
        <p:nvCxnSpPr>
          <p:cNvPr id="18" name="直线连接符 17"/>
          <p:cNvCxnSpPr/>
          <p:nvPr/>
        </p:nvCxnSpPr>
        <p:spPr>
          <a:xfrm>
            <a:off x="5937969" y="844609"/>
            <a:ext cx="0" cy="480882"/>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0" name="文本框 19"/>
          <p:cNvSpPr txBox="1"/>
          <p:nvPr/>
        </p:nvSpPr>
        <p:spPr>
          <a:xfrm>
            <a:off x="6047979" y="1632830"/>
            <a:ext cx="2647669" cy="566309"/>
          </a:xfrm>
          <a:prstGeom prst="rect">
            <a:avLst/>
          </a:prstGeom>
          <a:noFill/>
        </p:spPr>
        <p:txBody>
          <a:bodyPr wrap="square" rtlCol="0" anchor="ctr">
            <a:spAutoFit/>
          </a:bodyPr>
          <a:lstStyle/>
          <a:p>
            <a:pPr>
              <a:lnSpc>
                <a:spcPct val="110000"/>
              </a:lnSpc>
            </a:pPr>
            <a:r>
              <a:rPr kumimoji="1" lang="zh-CN" altLang="en-US" sz="2800" b="1" dirty="0" smtClean="0">
                <a:solidFill>
                  <a:srgbClr val="2C74B4"/>
                </a:solidFill>
              </a:rPr>
              <a:t>项目建设建议</a:t>
            </a:r>
            <a:endParaRPr kumimoji="1" lang="zh-CN" altLang="en-US" sz="2800" b="1" dirty="0">
              <a:solidFill>
                <a:srgbClr val="2C74B4"/>
              </a:solidFill>
            </a:endParaRPr>
          </a:p>
        </p:txBody>
      </p:sp>
      <p:sp>
        <p:nvSpPr>
          <p:cNvPr id="21" name="文本框 20"/>
          <p:cNvSpPr txBox="1"/>
          <p:nvPr/>
        </p:nvSpPr>
        <p:spPr>
          <a:xfrm>
            <a:off x="5031741" y="1519722"/>
            <a:ext cx="800219" cy="830997"/>
          </a:xfrm>
          <a:prstGeom prst="rect">
            <a:avLst/>
          </a:prstGeom>
          <a:noFill/>
        </p:spPr>
        <p:txBody>
          <a:bodyPr wrap="none" rtlCol="0">
            <a:spAutoFit/>
          </a:bodyPr>
          <a:lstStyle/>
          <a:p>
            <a:r>
              <a:rPr kumimoji="1" lang="en-US" altLang="zh-CN" sz="4800" dirty="0">
                <a:solidFill>
                  <a:srgbClr val="1E2327"/>
                </a:solidFill>
              </a:rPr>
              <a:t>02</a:t>
            </a:r>
            <a:endParaRPr kumimoji="1" lang="zh-CN" altLang="en-US" sz="4800" dirty="0">
              <a:solidFill>
                <a:srgbClr val="1E2327"/>
              </a:solidFill>
            </a:endParaRPr>
          </a:p>
        </p:txBody>
      </p:sp>
      <p:cxnSp>
        <p:nvCxnSpPr>
          <p:cNvPr id="22" name="直线连接符 21"/>
          <p:cNvCxnSpPr/>
          <p:nvPr/>
        </p:nvCxnSpPr>
        <p:spPr>
          <a:xfrm>
            <a:off x="5937969" y="1694778"/>
            <a:ext cx="0" cy="480882"/>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 name="文本框 24"/>
          <p:cNvSpPr txBox="1"/>
          <p:nvPr/>
        </p:nvSpPr>
        <p:spPr>
          <a:xfrm>
            <a:off x="5052523" y="2410277"/>
            <a:ext cx="800219" cy="830997"/>
          </a:xfrm>
          <a:prstGeom prst="rect">
            <a:avLst/>
          </a:prstGeom>
          <a:noFill/>
        </p:spPr>
        <p:txBody>
          <a:bodyPr wrap="none" rtlCol="0">
            <a:spAutoFit/>
          </a:bodyPr>
          <a:lstStyle/>
          <a:p>
            <a:r>
              <a:rPr kumimoji="1" lang="en-US" altLang="zh-CN" sz="4800" dirty="0">
                <a:solidFill>
                  <a:srgbClr val="1E2327"/>
                </a:solidFill>
              </a:rPr>
              <a:t>03</a:t>
            </a:r>
            <a:endParaRPr kumimoji="1" lang="zh-CN" altLang="en-US" sz="4800" dirty="0">
              <a:solidFill>
                <a:srgbClr val="1E2327"/>
              </a:solidFill>
            </a:endParaRPr>
          </a:p>
        </p:txBody>
      </p:sp>
      <p:cxnSp>
        <p:nvCxnSpPr>
          <p:cNvPr id="26" name="直线连接符 25"/>
          <p:cNvCxnSpPr/>
          <p:nvPr/>
        </p:nvCxnSpPr>
        <p:spPr>
          <a:xfrm>
            <a:off x="5937969" y="2585333"/>
            <a:ext cx="0" cy="480882"/>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3" name="组 21"/>
          <p:cNvGrpSpPr/>
          <p:nvPr/>
        </p:nvGrpSpPr>
        <p:grpSpPr>
          <a:xfrm>
            <a:off x="7608319" y="4802983"/>
            <a:ext cx="1506208" cy="292388"/>
            <a:chOff x="7337494" y="4653569"/>
            <a:chExt cx="1506208" cy="292388"/>
          </a:xfrm>
        </p:grpSpPr>
        <p:sp>
          <p:nvSpPr>
            <p:cNvPr id="32" name="文本框 5"/>
            <p:cNvSpPr txBox="1"/>
            <p:nvPr/>
          </p:nvSpPr>
          <p:spPr>
            <a:xfrm>
              <a:off x="7337494" y="4653569"/>
              <a:ext cx="1506208" cy="292388"/>
            </a:xfrm>
            <a:prstGeom prst="rect">
              <a:avLst/>
            </a:prstGeom>
            <a:noFill/>
          </p:spPr>
          <p:txBody>
            <a:bodyPr wrap="square" rtlCol="0">
              <a:spAutoFit/>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30000"/>
                </a:lnSpc>
              </a:pPr>
              <a:r>
                <a:rPr lang="zh-CN" altLang="en-US" sz="800" dirty="0">
                  <a:solidFill>
                    <a:srgbClr val="1E2327"/>
                  </a:solidFill>
                </a:rPr>
                <a:t>思询科技  </a:t>
              </a:r>
              <a:r>
                <a:rPr lang="zh-CN" altLang="zh-CN" sz="1000" dirty="0">
                  <a:solidFill>
                    <a:srgbClr val="1E2327"/>
                  </a:solidFill>
                </a:rPr>
                <a:t>|</a:t>
              </a:r>
              <a:endParaRPr kumimoji="1" lang="zh-CN" altLang="en-US" sz="1000" dirty="0">
                <a:solidFill>
                  <a:srgbClr val="1E2327"/>
                </a:solidFill>
              </a:endParaRPr>
            </a:p>
          </p:txBody>
        </p: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9694" y="4691174"/>
              <a:ext cx="586661" cy="217178"/>
            </a:xfrm>
            <a:prstGeom prst="rect">
              <a:avLst/>
            </a:prstGeom>
          </p:spPr>
        </p:pic>
      </p:grpSp>
      <p:sp>
        <p:nvSpPr>
          <p:cNvPr id="31" name="文本框 30"/>
          <p:cNvSpPr txBox="1"/>
          <p:nvPr/>
        </p:nvSpPr>
        <p:spPr>
          <a:xfrm>
            <a:off x="6023732" y="2560982"/>
            <a:ext cx="2647669" cy="531877"/>
          </a:xfrm>
          <a:prstGeom prst="rect">
            <a:avLst/>
          </a:prstGeom>
          <a:noFill/>
        </p:spPr>
        <p:txBody>
          <a:bodyPr wrap="square" rtlCol="0" anchor="ctr">
            <a:spAutoFit/>
          </a:bodyPr>
          <a:lstStyle/>
          <a:p>
            <a:pPr>
              <a:lnSpc>
                <a:spcPct val="110000"/>
              </a:lnSpc>
            </a:pPr>
            <a:r>
              <a:rPr kumimoji="1" lang="zh-CN" altLang="en-US" sz="2800" b="1" dirty="0" smtClean="0">
                <a:solidFill>
                  <a:srgbClr val="1E2327"/>
                </a:solidFill>
              </a:rPr>
              <a:t>总结</a:t>
            </a:r>
            <a:r>
              <a:rPr kumimoji="1" lang="en-US" altLang="zh-CN" sz="2800" b="1" dirty="0" smtClean="0">
                <a:solidFill>
                  <a:srgbClr val="1E2327"/>
                </a:solidFill>
              </a:rPr>
              <a:t>&amp;</a:t>
            </a:r>
            <a:r>
              <a:rPr kumimoji="1" lang="zh-CN" altLang="en-US" sz="2800" b="1" dirty="0" smtClean="0">
                <a:solidFill>
                  <a:srgbClr val="1E2327"/>
                </a:solidFill>
              </a:rPr>
              <a:t>讨论</a:t>
            </a:r>
            <a:endParaRPr kumimoji="1" lang="zh-CN" altLang="en-US" sz="2800" b="1" dirty="0">
              <a:solidFill>
                <a:srgbClr val="1E2327"/>
              </a:solidFill>
            </a:endParaRPr>
          </a:p>
        </p:txBody>
      </p:sp>
    </p:spTree>
    <p:extLst>
      <p:ext uri="{BB962C8B-B14F-4D97-AF65-F5344CB8AC3E}">
        <p14:creationId xmlns:p14="http://schemas.microsoft.com/office/powerpoint/2010/main" val="2595762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1343" y="44016"/>
            <a:ext cx="6099464" cy="369332"/>
          </a:xfrm>
          <a:prstGeom prst="rect">
            <a:avLst/>
          </a:prstGeom>
          <a:noFill/>
        </p:spPr>
        <p:txBody>
          <a:bodyPr wrap="square" rtlCol="0">
            <a:spAutoFit/>
          </a:bodyPr>
          <a:lstStyle/>
          <a:p>
            <a:r>
              <a:rPr lang="zh-CN" altLang="en-US" dirty="0" smtClean="0"/>
              <a:t>大数据平台二期技术参考架构</a:t>
            </a:r>
            <a:endParaRPr lang="zh-CN" altLang="en-US" dirty="0"/>
          </a:p>
        </p:txBody>
      </p:sp>
      <p:pic>
        <p:nvPicPr>
          <p:cNvPr id="3" name="图片 2"/>
          <p:cNvPicPr>
            <a:picLocks noChangeAspect="1"/>
          </p:cNvPicPr>
          <p:nvPr/>
        </p:nvPicPr>
        <p:blipFill>
          <a:blip r:embed="rId2"/>
          <a:stretch>
            <a:fillRect/>
          </a:stretch>
        </p:blipFill>
        <p:spPr>
          <a:xfrm>
            <a:off x="1536700" y="433315"/>
            <a:ext cx="6431810" cy="4633985"/>
          </a:xfrm>
          <a:prstGeom prst="rect">
            <a:avLst/>
          </a:prstGeom>
        </p:spPr>
      </p:pic>
    </p:spTree>
    <p:extLst>
      <p:ext uri="{BB962C8B-B14F-4D97-AF65-F5344CB8AC3E}">
        <p14:creationId xmlns:p14="http://schemas.microsoft.com/office/powerpoint/2010/main" val="36500507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7354" y="184692"/>
            <a:ext cx="6099464" cy="461665"/>
          </a:xfrm>
          <a:prstGeom prst="rect">
            <a:avLst/>
          </a:prstGeom>
          <a:noFill/>
        </p:spPr>
        <p:txBody>
          <a:bodyPr wrap="square" rtlCol="0">
            <a:spAutoFit/>
          </a:bodyPr>
          <a:lstStyle/>
          <a:p>
            <a:r>
              <a:rPr lang="zh-CN" altLang="en-US" sz="2400" dirty="0" smtClean="0"/>
              <a:t>主数据管理平台</a:t>
            </a:r>
            <a:endParaRPr lang="zh-CN" altLang="en-US" sz="2400" dirty="0"/>
          </a:p>
        </p:txBody>
      </p:sp>
      <p:sp>
        <p:nvSpPr>
          <p:cNvPr id="17" name="Rectangle 17"/>
          <p:cNvSpPr>
            <a:spLocks noChangeArrowheads="1"/>
          </p:cNvSpPr>
          <p:nvPr/>
        </p:nvSpPr>
        <p:spPr bwMode="auto">
          <a:xfrm>
            <a:off x="147204" y="1038225"/>
            <a:ext cx="5183188" cy="301625"/>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200" b="1" dirty="0" smtClean="0">
                <a:solidFill>
                  <a:srgbClr val="FFFFFF"/>
                </a:solidFill>
                <a:latin typeface="微软雅黑" pitchFamily="34" charset="-122"/>
                <a:ea typeface="微软雅黑" pitchFamily="34" charset="-122"/>
              </a:rPr>
              <a:t>编辑</a:t>
            </a:r>
            <a:r>
              <a:rPr lang="en-US" sz="1200" b="1" dirty="0" smtClean="0">
                <a:solidFill>
                  <a:srgbClr val="FFFFFF"/>
                </a:solidFill>
                <a:latin typeface="微软雅黑" pitchFamily="34" charset="-122"/>
                <a:ea typeface="微软雅黑" pitchFamily="34" charset="-122"/>
              </a:rPr>
              <a:t>,</a:t>
            </a:r>
            <a:r>
              <a:rPr lang="zh-CN" altLang="en-US" sz="1200" b="1" dirty="0" smtClean="0">
                <a:solidFill>
                  <a:srgbClr val="FFFFFF"/>
                </a:solidFill>
                <a:latin typeface="微软雅黑" pitchFamily="34" charset="-122"/>
                <a:ea typeface="微软雅黑" pitchFamily="34" charset="-122"/>
              </a:rPr>
              <a:t>可视化展现</a:t>
            </a:r>
            <a:r>
              <a:rPr lang="en-US" sz="1200" b="1" dirty="0" smtClean="0">
                <a:solidFill>
                  <a:srgbClr val="FFFFFF"/>
                </a:solidFill>
                <a:latin typeface="微软雅黑" pitchFamily="34" charset="-122"/>
                <a:ea typeface="微软雅黑" pitchFamily="34" charset="-122"/>
              </a:rPr>
              <a:t>,</a:t>
            </a:r>
            <a:r>
              <a:rPr lang="zh-CN" altLang="en-US" sz="1200" b="1" dirty="0" smtClean="0">
                <a:solidFill>
                  <a:srgbClr val="FFFFFF"/>
                </a:solidFill>
                <a:latin typeface="微软雅黑" pitchFamily="34" charset="-122"/>
                <a:ea typeface="微软雅黑" pitchFamily="34" charset="-122"/>
              </a:rPr>
              <a:t>查询等</a:t>
            </a:r>
            <a:endParaRPr lang="en-US" sz="1200" b="1" dirty="0" smtClean="0">
              <a:solidFill>
                <a:srgbClr val="FFFFFF"/>
              </a:solidFill>
              <a:latin typeface="微软雅黑" pitchFamily="34" charset="-122"/>
              <a:ea typeface="微软雅黑" pitchFamily="34" charset="-122"/>
            </a:endParaRPr>
          </a:p>
        </p:txBody>
      </p:sp>
      <p:sp>
        <p:nvSpPr>
          <p:cNvPr id="18" name="Rectangle 18"/>
          <p:cNvSpPr>
            <a:spLocks noChangeArrowheads="1"/>
          </p:cNvSpPr>
          <p:nvPr/>
        </p:nvSpPr>
        <p:spPr bwMode="auto">
          <a:xfrm>
            <a:off x="77354" y="922337"/>
            <a:ext cx="5308600" cy="3468688"/>
          </a:xfrm>
          <a:prstGeom prst="rect">
            <a:avLst/>
          </a:prstGeom>
          <a:noFill/>
          <a:ln w="38100" algn="ctr">
            <a:solidFill>
              <a:schemeClr val="bg2"/>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b"/>
          <a:lstStyle/>
          <a:p>
            <a:pPr algn="ctr"/>
            <a:endParaRPr lang="en-US" sz="1400" b="1" smtClean="0">
              <a:solidFill>
                <a:srgbClr val="000000"/>
              </a:solidFill>
              <a:latin typeface="Verdana" pitchFamily="34" charset="0"/>
              <a:ea typeface="ＭＳ Ｐゴシック" pitchFamily="34" charset="-128"/>
            </a:endParaRPr>
          </a:p>
        </p:txBody>
      </p:sp>
      <p:grpSp>
        <p:nvGrpSpPr>
          <p:cNvPr id="19" name="Group 19"/>
          <p:cNvGrpSpPr>
            <a:grpSpLocks/>
          </p:cNvGrpSpPr>
          <p:nvPr/>
        </p:nvGrpSpPr>
        <p:grpSpPr bwMode="auto">
          <a:xfrm>
            <a:off x="140854" y="1455737"/>
            <a:ext cx="5181600" cy="1295400"/>
            <a:chOff x="980" y="1968"/>
            <a:chExt cx="3264" cy="816"/>
          </a:xfrm>
        </p:grpSpPr>
        <p:sp>
          <p:nvSpPr>
            <p:cNvPr id="20" name="Rectangle 20"/>
            <p:cNvSpPr>
              <a:spLocks noChangeArrowheads="1"/>
            </p:cNvSpPr>
            <p:nvPr/>
          </p:nvSpPr>
          <p:spPr bwMode="auto">
            <a:xfrm>
              <a:off x="980" y="1968"/>
              <a:ext cx="3264" cy="816"/>
            </a:xfrm>
            <a:prstGeom prst="rect">
              <a:avLst/>
            </a:prstGeom>
            <a:solidFill>
              <a:schemeClr val="accent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90000"/>
                </a:lnSpc>
                <a:spcBef>
                  <a:spcPct val="20000"/>
                </a:spcBef>
                <a:buClr>
                  <a:srgbClr val="FF9900"/>
                </a:buClr>
                <a:buFontTx/>
                <a:buChar char="•"/>
              </a:pPr>
              <a:endParaRPr lang="en-US" sz="1000" smtClean="0">
                <a:solidFill>
                  <a:srgbClr val="000000"/>
                </a:solidFill>
                <a:latin typeface="Verdana" pitchFamily="34" charset="0"/>
              </a:endParaRPr>
            </a:p>
          </p:txBody>
        </p:sp>
        <p:sp>
          <p:nvSpPr>
            <p:cNvPr id="21" name="Rectangle 21"/>
            <p:cNvSpPr>
              <a:spLocks noChangeAspect="1" noChangeArrowheads="1"/>
            </p:cNvSpPr>
            <p:nvPr/>
          </p:nvSpPr>
          <p:spPr bwMode="auto">
            <a:xfrm>
              <a:off x="2244" y="2244"/>
              <a:ext cx="950" cy="12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000" b="1" dirty="0" smtClean="0">
                  <a:solidFill>
                    <a:srgbClr val="000000"/>
                  </a:solidFill>
                  <a:latin typeface="微软雅黑" pitchFamily="34" charset="-122"/>
                  <a:ea typeface="微软雅黑" pitchFamily="34" charset="-122"/>
                </a:rPr>
                <a:t>业务规则管理</a:t>
              </a:r>
              <a:endParaRPr lang="en-US" sz="1000" b="1" dirty="0" smtClean="0">
                <a:solidFill>
                  <a:srgbClr val="000000"/>
                </a:solidFill>
                <a:latin typeface="微软雅黑" pitchFamily="34" charset="-122"/>
                <a:ea typeface="微软雅黑" pitchFamily="34" charset="-122"/>
              </a:endParaRPr>
            </a:p>
          </p:txBody>
        </p:sp>
        <p:sp>
          <p:nvSpPr>
            <p:cNvPr id="22" name="Rectangle 22"/>
            <p:cNvSpPr>
              <a:spLocks noChangeAspect="1" noChangeArrowheads="1"/>
            </p:cNvSpPr>
            <p:nvPr/>
          </p:nvSpPr>
          <p:spPr bwMode="auto">
            <a:xfrm>
              <a:off x="1029" y="2433"/>
              <a:ext cx="1163" cy="12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000" b="1" dirty="0" smtClean="0">
                  <a:solidFill>
                    <a:srgbClr val="000000"/>
                  </a:solidFill>
                  <a:latin typeface="微软雅黑" pitchFamily="34" charset="-122"/>
                  <a:ea typeface="微软雅黑" pitchFamily="34" charset="-122"/>
                </a:rPr>
                <a:t>映射匹配</a:t>
              </a:r>
              <a:endParaRPr lang="en-US" sz="1000" b="1" dirty="0" smtClean="0">
                <a:solidFill>
                  <a:srgbClr val="000000"/>
                </a:solidFill>
                <a:latin typeface="微软雅黑" pitchFamily="34" charset="-122"/>
                <a:ea typeface="微软雅黑" pitchFamily="34" charset="-122"/>
              </a:endParaRPr>
            </a:p>
          </p:txBody>
        </p:sp>
        <p:sp>
          <p:nvSpPr>
            <p:cNvPr id="23" name="Rectangle 23"/>
            <p:cNvSpPr>
              <a:spLocks noChangeAspect="1" noChangeArrowheads="1"/>
            </p:cNvSpPr>
            <p:nvPr/>
          </p:nvSpPr>
          <p:spPr bwMode="auto">
            <a:xfrm>
              <a:off x="1029" y="2244"/>
              <a:ext cx="1163" cy="12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000" b="1" dirty="0" smtClean="0">
                  <a:solidFill>
                    <a:srgbClr val="000000"/>
                  </a:solidFill>
                  <a:latin typeface="微软雅黑" pitchFamily="34" charset="-122"/>
                  <a:ea typeface="微软雅黑" pitchFamily="34" charset="-122"/>
                </a:rPr>
                <a:t>数据安全与治理</a:t>
              </a:r>
              <a:endParaRPr lang="en-US" sz="1000" b="1" dirty="0" smtClean="0">
                <a:solidFill>
                  <a:srgbClr val="000000"/>
                </a:solidFill>
                <a:latin typeface="微软雅黑" pitchFamily="34" charset="-122"/>
                <a:ea typeface="微软雅黑" pitchFamily="34" charset="-122"/>
              </a:endParaRPr>
            </a:p>
          </p:txBody>
        </p:sp>
        <p:sp>
          <p:nvSpPr>
            <p:cNvPr id="24" name="Rectangle 24"/>
            <p:cNvSpPr>
              <a:spLocks noChangeAspect="1" noChangeArrowheads="1"/>
            </p:cNvSpPr>
            <p:nvPr/>
          </p:nvSpPr>
          <p:spPr bwMode="auto">
            <a:xfrm>
              <a:off x="2243" y="2615"/>
              <a:ext cx="950" cy="12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000" b="1" dirty="0" smtClean="0">
                  <a:solidFill>
                    <a:srgbClr val="000000"/>
                  </a:solidFill>
                  <a:latin typeface="微软雅黑" pitchFamily="34" charset="-122"/>
                  <a:ea typeface="微软雅黑" pitchFamily="34" charset="-122"/>
                </a:rPr>
                <a:t>层次管理</a:t>
              </a:r>
              <a:endParaRPr lang="en-US" sz="1000" b="1" dirty="0" smtClean="0">
                <a:solidFill>
                  <a:srgbClr val="000000"/>
                </a:solidFill>
                <a:latin typeface="微软雅黑" pitchFamily="34" charset="-122"/>
                <a:ea typeface="微软雅黑" pitchFamily="34" charset="-122"/>
              </a:endParaRPr>
            </a:p>
          </p:txBody>
        </p:sp>
        <p:sp>
          <p:nvSpPr>
            <p:cNvPr id="25" name="Rectangle 25"/>
            <p:cNvSpPr>
              <a:spLocks noChangeArrowheads="1"/>
            </p:cNvSpPr>
            <p:nvPr/>
          </p:nvSpPr>
          <p:spPr bwMode="auto">
            <a:xfrm>
              <a:off x="1024" y="2012"/>
              <a:ext cx="3164" cy="190"/>
            </a:xfrm>
            <a:prstGeom prst="rect">
              <a:avLst/>
            </a:prstGeom>
            <a:solidFill>
              <a:schemeClr val="accent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200" b="1" dirty="0" smtClean="0">
                  <a:solidFill>
                    <a:srgbClr val="FFFFFF"/>
                  </a:solidFill>
                  <a:latin typeface="微软雅黑" pitchFamily="34" charset="-122"/>
                  <a:ea typeface="微软雅黑" pitchFamily="34" charset="-122"/>
                </a:rPr>
                <a:t>核心</a:t>
              </a:r>
              <a:r>
                <a:rPr lang="en-US" sz="1200" b="1" dirty="0" smtClean="0">
                  <a:solidFill>
                    <a:srgbClr val="FFFFFF"/>
                  </a:solidFill>
                  <a:latin typeface="微软雅黑" pitchFamily="34" charset="-122"/>
                  <a:ea typeface="微软雅黑" pitchFamily="34" charset="-122"/>
                </a:rPr>
                <a:t> MDM </a:t>
              </a:r>
              <a:r>
                <a:rPr lang="zh-CN" altLang="en-US" sz="1200" b="1" dirty="0" smtClean="0">
                  <a:solidFill>
                    <a:srgbClr val="FFFFFF"/>
                  </a:solidFill>
                  <a:latin typeface="微软雅黑" pitchFamily="34" charset="-122"/>
                  <a:ea typeface="微软雅黑" pitchFamily="34" charset="-122"/>
                </a:rPr>
                <a:t>服务</a:t>
              </a:r>
              <a:endParaRPr lang="en-US" sz="1200" b="1" dirty="0" smtClean="0">
                <a:solidFill>
                  <a:srgbClr val="FFFFFF"/>
                </a:solidFill>
                <a:latin typeface="微软雅黑" pitchFamily="34" charset="-122"/>
                <a:ea typeface="微软雅黑" pitchFamily="34" charset="-122"/>
              </a:endParaRPr>
            </a:p>
          </p:txBody>
        </p:sp>
        <p:sp>
          <p:nvSpPr>
            <p:cNvPr id="26" name="Rectangle 26"/>
            <p:cNvSpPr>
              <a:spLocks noChangeAspect="1" noChangeArrowheads="1"/>
            </p:cNvSpPr>
            <p:nvPr/>
          </p:nvSpPr>
          <p:spPr bwMode="auto">
            <a:xfrm>
              <a:off x="1029" y="2615"/>
              <a:ext cx="1163" cy="12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000" b="1" dirty="0" smtClean="0">
                  <a:solidFill>
                    <a:srgbClr val="000000"/>
                  </a:solidFill>
                  <a:latin typeface="微软雅黑" pitchFamily="34" charset="-122"/>
                  <a:ea typeface="微软雅黑" pitchFamily="34" charset="-122"/>
                </a:rPr>
                <a:t>参照数据管理</a:t>
              </a:r>
              <a:endParaRPr lang="en-US" sz="1000" b="1" dirty="0" smtClean="0">
                <a:solidFill>
                  <a:srgbClr val="000000"/>
                </a:solidFill>
                <a:latin typeface="微软雅黑" pitchFamily="34" charset="-122"/>
                <a:ea typeface="微软雅黑" pitchFamily="34" charset="-122"/>
              </a:endParaRPr>
            </a:p>
          </p:txBody>
        </p:sp>
        <p:sp>
          <p:nvSpPr>
            <p:cNvPr id="27" name="Rectangle 27"/>
            <p:cNvSpPr>
              <a:spLocks noChangeAspect="1" noChangeArrowheads="1"/>
            </p:cNvSpPr>
            <p:nvPr/>
          </p:nvSpPr>
          <p:spPr bwMode="auto">
            <a:xfrm>
              <a:off x="2243" y="2428"/>
              <a:ext cx="950" cy="12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000" b="1" dirty="0" smtClean="0">
                  <a:solidFill>
                    <a:srgbClr val="000000"/>
                  </a:solidFill>
                  <a:latin typeface="微软雅黑" pitchFamily="34" charset="-122"/>
                  <a:ea typeface="微软雅黑" pitchFamily="34" charset="-122"/>
                </a:rPr>
                <a:t>审核管理</a:t>
              </a:r>
              <a:endParaRPr lang="en-US" sz="1000" b="1" dirty="0" smtClean="0">
                <a:solidFill>
                  <a:srgbClr val="000000"/>
                </a:solidFill>
                <a:latin typeface="微软雅黑" pitchFamily="34" charset="-122"/>
                <a:ea typeface="微软雅黑" pitchFamily="34" charset="-122"/>
              </a:endParaRPr>
            </a:p>
          </p:txBody>
        </p:sp>
        <p:sp>
          <p:nvSpPr>
            <p:cNvPr id="28" name="Rectangle 28"/>
            <p:cNvSpPr>
              <a:spLocks noChangeAspect="1" noChangeArrowheads="1"/>
            </p:cNvSpPr>
            <p:nvPr/>
          </p:nvSpPr>
          <p:spPr bwMode="auto">
            <a:xfrm>
              <a:off x="3246" y="2244"/>
              <a:ext cx="950" cy="12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000" b="1" dirty="0" smtClean="0">
                  <a:solidFill>
                    <a:srgbClr val="000000"/>
                  </a:solidFill>
                  <a:latin typeface="微软雅黑" pitchFamily="34" charset="-122"/>
                  <a:ea typeface="微软雅黑" pitchFamily="34" charset="-122"/>
                </a:rPr>
                <a:t>数据分发服务</a:t>
              </a:r>
              <a:endParaRPr lang="en-US" sz="1000" b="1" dirty="0" smtClean="0">
                <a:solidFill>
                  <a:srgbClr val="000000"/>
                </a:solidFill>
                <a:latin typeface="微软雅黑" pitchFamily="34" charset="-122"/>
                <a:ea typeface="微软雅黑" pitchFamily="34" charset="-122"/>
              </a:endParaRPr>
            </a:p>
          </p:txBody>
        </p:sp>
        <p:sp>
          <p:nvSpPr>
            <p:cNvPr id="29" name="Rectangle 29"/>
            <p:cNvSpPr>
              <a:spLocks noChangeAspect="1" noChangeArrowheads="1"/>
            </p:cNvSpPr>
            <p:nvPr/>
          </p:nvSpPr>
          <p:spPr bwMode="auto">
            <a:xfrm>
              <a:off x="3245" y="2429"/>
              <a:ext cx="950" cy="12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000" b="1" dirty="0" smtClean="0">
                  <a:solidFill>
                    <a:srgbClr val="000000"/>
                  </a:solidFill>
                  <a:latin typeface="微软雅黑" pitchFamily="34" charset="-122"/>
                  <a:ea typeface="微软雅黑" pitchFamily="34" charset="-122"/>
                </a:rPr>
                <a:t>事件</a:t>
              </a:r>
              <a:r>
                <a:rPr lang="en-US" altLang="zh-CN" sz="1000" b="1" dirty="0" smtClean="0">
                  <a:solidFill>
                    <a:srgbClr val="000000"/>
                  </a:solidFill>
                  <a:latin typeface="微软雅黑" pitchFamily="34" charset="-122"/>
                  <a:ea typeface="微软雅黑" pitchFamily="34" charset="-122"/>
                </a:rPr>
                <a:t>/</a:t>
              </a:r>
              <a:r>
                <a:rPr lang="zh-CN" altLang="en-US" sz="1000" b="1" dirty="0" smtClean="0">
                  <a:solidFill>
                    <a:srgbClr val="000000"/>
                  </a:solidFill>
                  <a:latin typeface="微软雅黑" pitchFamily="34" charset="-122"/>
                  <a:ea typeface="微软雅黑" pitchFamily="34" charset="-122"/>
                </a:rPr>
                <a:t>警告</a:t>
              </a:r>
              <a:endParaRPr lang="en-US" sz="1000" b="1" dirty="0" smtClean="0">
                <a:solidFill>
                  <a:srgbClr val="000000"/>
                </a:solidFill>
                <a:latin typeface="微软雅黑" pitchFamily="34" charset="-122"/>
                <a:ea typeface="微软雅黑" pitchFamily="34" charset="-122"/>
              </a:endParaRPr>
            </a:p>
          </p:txBody>
        </p:sp>
        <p:sp>
          <p:nvSpPr>
            <p:cNvPr id="30" name="Rectangle 30"/>
            <p:cNvSpPr>
              <a:spLocks noChangeAspect="1" noChangeArrowheads="1"/>
            </p:cNvSpPr>
            <p:nvPr/>
          </p:nvSpPr>
          <p:spPr bwMode="auto">
            <a:xfrm>
              <a:off x="3245" y="2615"/>
              <a:ext cx="950" cy="12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000" b="1" dirty="0" smtClean="0">
                  <a:solidFill>
                    <a:srgbClr val="000000"/>
                  </a:solidFill>
                  <a:latin typeface="微软雅黑" pitchFamily="34" charset="-122"/>
                  <a:ea typeface="微软雅黑" pitchFamily="34" charset="-122"/>
                </a:rPr>
                <a:t>审计</a:t>
              </a:r>
              <a:r>
                <a:rPr lang="en-US" sz="1000" b="1" dirty="0" smtClean="0">
                  <a:solidFill>
                    <a:srgbClr val="000000"/>
                  </a:solidFill>
                  <a:latin typeface="微软雅黑" pitchFamily="34" charset="-122"/>
                  <a:ea typeface="微软雅黑" pitchFamily="34" charset="-122"/>
                </a:rPr>
                <a:t>/</a:t>
              </a:r>
              <a:r>
                <a:rPr lang="zh-CN" altLang="en-US" sz="1000" b="1" dirty="0" smtClean="0">
                  <a:solidFill>
                    <a:srgbClr val="000000"/>
                  </a:solidFill>
                  <a:latin typeface="微软雅黑" pitchFamily="34" charset="-122"/>
                  <a:ea typeface="微软雅黑" pitchFamily="34" charset="-122"/>
                </a:rPr>
                <a:t>历史</a:t>
              </a:r>
              <a:endParaRPr lang="en-US" sz="1000" b="1" dirty="0" smtClean="0">
                <a:solidFill>
                  <a:srgbClr val="000000"/>
                </a:solidFill>
                <a:latin typeface="微软雅黑" pitchFamily="34" charset="-122"/>
                <a:ea typeface="微软雅黑" pitchFamily="34" charset="-122"/>
              </a:endParaRPr>
            </a:p>
          </p:txBody>
        </p:sp>
      </p:grpSp>
      <p:sp>
        <p:nvSpPr>
          <p:cNvPr id="31" name="AutoShape 31"/>
          <p:cNvSpPr>
            <a:spLocks noChangeArrowheads="1"/>
          </p:cNvSpPr>
          <p:nvPr/>
        </p:nvSpPr>
        <p:spPr bwMode="auto">
          <a:xfrm>
            <a:off x="140854" y="2903537"/>
            <a:ext cx="5181600" cy="1371600"/>
          </a:xfrm>
          <a:prstGeom prst="can">
            <a:avLst>
              <a:gd name="adj" fmla="val 17824"/>
            </a:avLst>
          </a:prstGeom>
          <a:ln/>
          <a:extLst/>
        </p:spPr>
        <p:style>
          <a:lnRef idx="3">
            <a:schemeClr val="lt1"/>
          </a:lnRef>
          <a:fillRef idx="1">
            <a:schemeClr val="accent1"/>
          </a:fillRef>
          <a:effectRef idx="1">
            <a:schemeClr val="accent1"/>
          </a:effectRef>
          <a:fontRef idx="minor">
            <a:schemeClr val="lt1"/>
          </a:fontRef>
        </p:style>
        <p:txBody>
          <a:bodyPr wrap="none" bIns="137160" anchor="b"/>
          <a:lstStyle/>
          <a:p>
            <a:pPr algn="ctr">
              <a:defRPr/>
            </a:pPr>
            <a:r>
              <a:rPr lang="en-US" altLang="zh-CN" b="1" dirty="0" smtClean="0">
                <a:solidFill>
                  <a:srgbClr val="FFFFFF"/>
                </a:solidFill>
                <a:effectLst>
                  <a:outerShdw blurRad="38100" dist="38100" dir="2700000" algn="tl">
                    <a:srgbClr val="000000"/>
                  </a:outerShdw>
                </a:effectLst>
                <a:latin typeface="Verdana" pitchFamily="34" charset="0"/>
                <a:ea typeface="ＭＳ Ｐゴシック" pitchFamily="34" charset="-128"/>
              </a:rPr>
              <a:t>PostgreSQL</a:t>
            </a:r>
            <a:r>
              <a:rPr lang="zh-CN" altLang="en-US" b="1" dirty="0" smtClean="0">
                <a:solidFill>
                  <a:srgbClr val="FFFFFF"/>
                </a:solidFill>
                <a:effectLst>
                  <a:outerShdw blurRad="38100" dist="38100" dir="2700000" algn="tl">
                    <a:srgbClr val="000000"/>
                  </a:outerShdw>
                </a:effectLst>
                <a:latin typeface="Verdana" pitchFamily="34" charset="0"/>
                <a:ea typeface="ＭＳ Ｐゴシック" pitchFamily="34" charset="-128"/>
              </a:rPr>
              <a:t> </a:t>
            </a:r>
            <a:endParaRPr lang="en-US" sz="1800" b="1" dirty="0">
              <a:solidFill>
                <a:srgbClr val="FFFFFF"/>
              </a:solidFill>
              <a:effectLst>
                <a:outerShdw blurRad="38100" dist="38100" dir="2700000" algn="tl">
                  <a:srgbClr val="000000"/>
                </a:outerShdw>
              </a:effectLst>
              <a:latin typeface="Verdana" pitchFamily="34" charset="0"/>
              <a:ea typeface="ＭＳ Ｐゴシック" pitchFamily="34" charset="-128"/>
            </a:endParaRPr>
          </a:p>
        </p:txBody>
      </p:sp>
      <p:sp>
        <p:nvSpPr>
          <p:cNvPr id="44" name="Text Box 44"/>
          <p:cNvSpPr txBox="1">
            <a:spLocks noChangeArrowheads="1"/>
          </p:cNvSpPr>
          <p:nvPr/>
        </p:nvSpPr>
        <p:spPr bwMode="auto">
          <a:xfrm>
            <a:off x="1666442" y="4446577"/>
            <a:ext cx="2111374" cy="33655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a:solidFill>
                  <a:schemeClr val="tx1"/>
                </a:solidFill>
                <a:latin typeface="Verdana" pitchFamily="34" charset="0"/>
              </a:defRPr>
            </a:lvl1pPr>
            <a:lvl2pPr marL="742950" indent="-285750" eaLnBrk="0" hangingPunct="0">
              <a:defRPr sz="1000">
                <a:solidFill>
                  <a:schemeClr val="tx1"/>
                </a:solidFill>
                <a:latin typeface="Verdana" pitchFamily="34" charset="0"/>
              </a:defRPr>
            </a:lvl2pPr>
            <a:lvl3pPr marL="1143000" indent="-228600" eaLnBrk="0" hangingPunct="0">
              <a:defRPr sz="1000">
                <a:solidFill>
                  <a:schemeClr val="tx1"/>
                </a:solidFill>
                <a:latin typeface="Verdana" pitchFamily="34" charset="0"/>
              </a:defRPr>
            </a:lvl3pPr>
            <a:lvl4pPr marL="1600200" indent="-228600" eaLnBrk="0" hangingPunct="0">
              <a:defRPr sz="1000">
                <a:solidFill>
                  <a:schemeClr val="tx1"/>
                </a:solidFill>
                <a:latin typeface="Verdana" pitchFamily="34" charset="0"/>
              </a:defRPr>
            </a:lvl4pPr>
            <a:lvl5pPr marL="2057400" indent="-228600" eaLnBrk="0" hangingPunct="0">
              <a:defRPr sz="1000">
                <a:solidFill>
                  <a:schemeClr val="tx1"/>
                </a:solidFill>
                <a:latin typeface="Verdana" pitchFamily="34" charset="0"/>
              </a:defRPr>
            </a:lvl5pPr>
            <a:lvl6pPr marL="2514600" indent="-228600" eaLnBrk="0" fontAlgn="base" hangingPunct="0">
              <a:lnSpc>
                <a:spcPct val="90000"/>
              </a:lnSpc>
              <a:spcBef>
                <a:spcPct val="20000"/>
              </a:spcBef>
              <a:spcAft>
                <a:spcPct val="0"/>
              </a:spcAft>
              <a:buClr>
                <a:schemeClr val="accent1"/>
              </a:buClr>
              <a:buChar char="•"/>
              <a:defRPr sz="1000">
                <a:solidFill>
                  <a:schemeClr val="tx1"/>
                </a:solidFill>
                <a:latin typeface="Verdana" pitchFamily="34" charset="0"/>
              </a:defRPr>
            </a:lvl6pPr>
            <a:lvl7pPr marL="2971800" indent="-228600" eaLnBrk="0" fontAlgn="base" hangingPunct="0">
              <a:lnSpc>
                <a:spcPct val="90000"/>
              </a:lnSpc>
              <a:spcBef>
                <a:spcPct val="20000"/>
              </a:spcBef>
              <a:spcAft>
                <a:spcPct val="0"/>
              </a:spcAft>
              <a:buClr>
                <a:schemeClr val="accent1"/>
              </a:buClr>
              <a:buChar char="•"/>
              <a:defRPr sz="1000">
                <a:solidFill>
                  <a:schemeClr val="tx1"/>
                </a:solidFill>
                <a:latin typeface="Verdana" pitchFamily="34" charset="0"/>
              </a:defRPr>
            </a:lvl7pPr>
            <a:lvl8pPr marL="3429000" indent="-228600" eaLnBrk="0" fontAlgn="base" hangingPunct="0">
              <a:lnSpc>
                <a:spcPct val="90000"/>
              </a:lnSpc>
              <a:spcBef>
                <a:spcPct val="20000"/>
              </a:spcBef>
              <a:spcAft>
                <a:spcPct val="0"/>
              </a:spcAft>
              <a:buClr>
                <a:schemeClr val="accent1"/>
              </a:buClr>
              <a:buChar char="•"/>
              <a:defRPr sz="1000">
                <a:solidFill>
                  <a:schemeClr val="tx1"/>
                </a:solidFill>
                <a:latin typeface="Verdana" pitchFamily="34" charset="0"/>
              </a:defRPr>
            </a:lvl8pPr>
            <a:lvl9pPr marL="3886200" indent="-228600" eaLnBrk="0" fontAlgn="base" hangingPunct="0">
              <a:lnSpc>
                <a:spcPct val="90000"/>
              </a:lnSpc>
              <a:spcBef>
                <a:spcPct val="20000"/>
              </a:spcBef>
              <a:spcAft>
                <a:spcPct val="0"/>
              </a:spcAft>
              <a:buClr>
                <a:schemeClr val="accent1"/>
              </a:buClr>
              <a:buChar char="•"/>
              <a:defRPr sz="1000">
                <a:solidFill>
                  <a:schemeClr val="tx1"/>
                </a:solidFill>
                <a:latin typeface="Verdana" pitchFamily="34" charset="0"/>
              </a:defRPr>
            </a:lvl9pPr>
          </a:lstStyle>
          <a:p>
            <a:pPr algn="ctr"/>
            <a:r>
              <a:rPr lang="en-US" sz="1600" b="1" dirty="0" smtClean="0">
                <a:solidFill>
                  <a:srgbClr val="FF9900"/>
                </a:solidFill>
                <a:latin typeface="+mn-ea"/>
              </a:rPr>
              <a:t>MDM</a:t>
            </a:r>
            <a:r>
              <a:rPr lang="zh-CN" altLang="en-US" sz="1600" b="1" dirty="0" smtClean="0">
                <a:solidFill>
                  <a:srgbClr val="FF9900"/>
                </a:solidFill>
                <a:latin typeface="+mn-ea"/>
              </a:rPr>
              <a:t>管理系统</a:t>
            </a:r>
            <a:endParaRPr lang="en-US" sz="1600" b="1" dirty="0" smtClean="0">
              <a:solidFill>
                <a:srgbClr val="FF9900"/>
              </a:solidFill>
              <a:latin typeface="+mn-ea"/>
            </a:endParaRPr>
          </a:p>
        </p:txBody>
      </p:sp>
      <p:sp>
        <p:nvSpPr>
          <p:cNvPr id="45" name="Text Box 45"/>
          <p:cNvSpPr txBox="1">
            <a:spLocks noChangeArrowheads="1"/>
          </p:cNvSpPr>
          <p:nvPr/>
        </p:nvSpPr>
        <p:spPr bwMode="auto">
          <a:xfrm>
            <a:off x="343621" y="1036453"/>
            <a:ext cx="1066800" cy="27463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sz="1000">
                <a:solidFill>
                  <a:schemeClr val="tx1"/>
                </a:solidFill>
                <a:latin typeface="Verdana" pitchFamily="34" charset="0"/>
              </a:defRPr>
            </a:lvl1pPr>
            <a:lvl2pPr marL="742950" indent="-285750" eaLnBrk="0" hangingPunct="0">
              <a:defRPr sz="1000">
                <a:solidFill>
                  <a:schemeClr val="tx1"/>
                </a:solidFill>
                <a:latin typeface="Verdana" pitchFamily="34" charset="0"/>
              </a:defRPr>
            </a:lvl2pPr>
            <a:lvl3pPr marL="1143000" indent="-228600" eaLnBrk="0" hangingPunct="0">
              <a:defRPr sz="1000">
                <a:solidFill>
                  <a:schemeClr val="tx1"/>
                </a:solidFill>
                <a:latin typeface="Verdana" pitchFamily="34" charset="0"/>
              </a:defRPr>
            </a:lvl3pPr>
            <a:lvl4pPr marL="1600200" indent="-228600" eaLnBrk="0" hangingPunct="0">
              <a:defRPr sz="1000">
                <a:solidFill>
                  <a:schemeClr val="tx1"/>
                </a:solidFill>
                <a:latin typeface="Verdana" pitchFamily="34" charset="0"/>
              </a:defRPr>
            </a:lvl4pPr>
            <a:lvl5pPr marL="2057400" indent="-228600" eaLnBrk="0" hangingPunct="0">
              <a:defRPr sz="1000">
                <a:solidFill>
                  <a:schemeClr val="tx1"/>
                </a:solidFill>
                <a:latin typeface="Verdana" pitchFamily="34" charset="0"/>
              </a:defRPr>
            </a:lvl5pPr>
            <a:lvl6pPr marL="2514600" indent="-228600" eaLnBrk="0" fontAlgn="base" hangingPunct="0">
              <a:lnSpc>
                <a:spcPct val="90000"/>
              </a:lnSpc>
              <a:spcBef>
                <a:spcPct val="20000"/>
              </a:spcBef>
              <a:spcAft>
                <a:spcPct val="0"/>
              </a:spcAft>
              <a:buClr>
                <a:schemeClr val="accent1"/>
              </a:buClr>
              <a:buChar char="•"/>
              <a:defRPr sz="1000">
                <a:solidFill>
                  <a:schemeClr val="tx1"/>
                </a:solidFill>
                <a:latin typeface="Verdana" pitchFamily="34" charset="0"/>
              </a:defRPr>
            </a:lvl6pPr>
            <a:lvl7pPr marL="2971800" indent="-228600" eaLnBrk="0" fontAlgn="base" hangingPunct="0">
              <a:lnSpc>
                <a:spcPct val="90000"/>
              </a:lnSpc>
              <a:spcBef>
                <a:spcPct val="20000"/>
              </a:spcBef>
              <a:spcAft>
                <a:spcPct val="0"/>
              </a:spcAft>
              <a:buClr>
                <a:schemeClr val="accent1"/>
              </a:buClr>
              <a:buChar char="•"/>
              <a:defRPr sz="1000">
                <a:solidFill>
                  <a:schemeClr val="tx1"/>
                </a:solidFill>
                <a:latin typeface="Verdana" pitchFamily="34" charset="0"/>
              </a:defRPr>
            </a:lvl7pPr>
            <a:lvl8pPr marL="3429000" indent="-228600" eaLnBrk="0" fontAlgn="base" hangingPunct="0">
              <a:lnSpc>
                <a:spcPct val="90000"/>
              </a:lnSpc>
              <a:spcBef>
                <a:spcPct val="20000"/>
              </a:spcBef>
              <a:spcAft>
                <a:spcPct val="0"/>
              </a:spcAft>
              <a:buClr>
                <a:schemeClr val="accent1"/>
              </a:buClr>
              <a:buChar char="•"/>
              <a:defRPr sz="1000">
                <a:solidFill>
                  <a:schemeClr val="tx1"/>
                </a:solidFill>
                <a:latin typeface="Verdana" pitchFamily="34" charset="0"/>
              </a:defRPr>
            </a:lvl8pPr>
            <a:lvl9pPr marL="3886200" indent="-228600" eaLnBrk="0" fontAlgn="base" hangingPunct="0">
              <a:lnSpc>
                <a:spcPct val="90000"/>
              </a:lnSpc>
              <a:spcBef>
                <a:spcPct val="20000"/>
              </a:spcBef>
              <a:spcAft>
                <a:spcPct val="0"/>
              </a:spcAft>
              <a:buClr>
                <a:schemeClr val="accent1"/>
              </a:buClr>
              <a:buChar char="•"/>
              <a:defRPr sz="1000">
                <a:solidFill>
                  <a:schemeClr val="tx1"/>
                </a:solidFill>
                <a:latin typeface="Verdana" pitchFamily="34" charset="0"/>
              </a:defRPr>
            </a:lvl9pPr>
          </a:lstStyle>
          <a:p>
            <a:r>
              <a:rPr lang="zh-CN" altLang="en-US" sz="1200" b="1" dirty="0" smtClean="0">
                <a:solidFill>
                  <a:srgbClr val="000000"/>
                </a:solidFill>
                <a:latin typeface="微软雅黑" pitchFamily="34" charset="-122"/>
                <a:ea typeface="微软雅黑" pitchFamily="34" charset="-122"/>
              </a:rPr>
              <a:t>界面层</a:t>
            </a:r>
            <a:endParaRPr lang="en-US" sz="1200" b="1" dirty="0" smtClean="0">
              <a:solidFill>
                <a:srgbClr val="000000"/>
              </a:solidFill>
              <a:latin typeface="微软雅黑" pitchFamily="34" charset="-122"/>
              <a:ea typeface="微软雅黑" pitchFamily="34" charset="-122"/>
            </a:endParaRPr>
          </a:p>
        </p:txBody>
      </p:sp>
      <p:sp>
        <p:nvSpPr>
          <p:cNvPr id="46" name="Text Box 46"/>
          <p:cNvSpPr txBox="1">
            <a:spLocks noChangeArrowheads="1"/>
          </p:cNvSpPr>
          <p:nvPr/>
        </p:nvSpPr>
        <p:spPr bwMode="auto">
          <a:xfrm>
            <a:off x="346363" y="3248838"/>
            <a:ext cx="990600" cy="276999"/>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sz="1000">
                <a:solidFill>
                  <a:schemeClr val="tx1"/>
                </a:solidFill>
                <a:latin typeface="Verdana" pitchFamily="34" charset="0"/>
              </a:defRPr>
            </a:lvl1pPr>
            <a:lvl2pPr marL="742950" indent="-285750" eaLnBrk="0" hangingPunct="0">
              <a:defRPr sz="1000">
                <a:solidFill>
                  <a:schemeClr val="tx1"/>
                </a:solidFill>
                <a:latin typeface="Verdana" pitchFamily="34" charset="0"/>
              </a:defRPr>
            </a:lvl2pPr>
            <a:lvl3pPr marL="1143000" indent="-228600" eaLnBrk="0" hangingPunct="0">
              <a:defRPr sz="1000">
                <a:solidFill>
                  <a:schemeClr val="tx1"/>
                </a:solidFill>
                <a:latin typeface="Verdana" pitchFamily="34" charset="0"/>
              </a:defRPr>
            </a:lvl3pPr>
            <a:lvl4pPr marL="1600200" indent="-228600" eaLnBrk="0" hangingPunct="0">
              <a:defRPr sz="1000">
                <a:solidFill>
                  <a:schemeClr val="tx1"/>
                </a:solidFill>
                <a:latin typeface="Verdana" pitchFamily="34" charset="0"/>
              </a:defRPr>
            </a:lvl4pPr>
            <a:lvl5pPr marL="2057400" indent="-228600" eaLnBrk="0" hangingPunct="0">
              <a:defRPr sz="1000">
                <a:solidFill>
                  <a:schemeClr val="tx1"/>
                </a:solidFill>
                <a:latin typeface="Verdana" pitchFamily="34" charset="0"/>
              </a:defRPr>
            </a:lvl5pPr>
            <a:lvl6pPr marL="2514600" indent="-228600" eaLnBrk="0" fontAlgn="base" hangingPunct="0">
              <a:lnSpc>
                <a:spcPct val="90000"/>
              </a:lnSpc>
              <a:spcBef>
                <a:spcPct val="20000"/>
              </a:spcBef>
              <a:spcAft>
                <a:spcPct val="0"/>
              </a:spcAft>
              <a:buClr>
                <a:schemeClr val="accent1"/>
              </a:buClr>
              <a:buChar char="•"/>
              <a:defRPr sz="1000">
                <a:solidFill>
                  <a:schemeClr val="tx1"/>
                </a:solidFill>
                <a:latin typeface="Verdana" pitchFamily="34" charset="0"/>
              </a:defRPr>
            </a:lvl6pPr>
            <a:lvl7pPr marL="2971800" indent="-228600" eaLnBrk="0" fontAlgn="base" hangingPunct="0">
              <a:lnSpc>
                <a:spcPct val="90000"/>
              </a:lnSpc>
              <a:spcBef>
                <a:spcPct val="20000"/>
              </a:spcBef>
              <a:spcAft>
                <a:spcPct val="0"/>
              </a:spcAft>
              <a:buClr>
                <a:schemeClr val="accent1"/>
              </a:buClr>
              <a:buChar char="•"/>
              <a:defRPr sz="1000">
                <a:solidFill>
                  <a:schemeClr val="tx1"/>
                </a:solidFill>
                <a:latin typeface="Verdana" pitchFamily="34" charset="0"/>
              </a:defRPr>
            </a:lvl7pPr>
            <a:lvl8pPr marL="3429000" indent="-228600" eaLnBrk="0" fontAlgn="base" hangingPunct="0">
              <a:lnSpc>
                <a:spcPct val="90000"/>
              </a:lnSpc>
              <a:spcBef>
                <a:spcPct val="20000"/>
              </a:spcBef>
              <a:spcAft>
                <a:spcPct val="0"/>
              </a:spcAft>
              <a:buClr>
                <a:schemeClr val="accent1"/>
              </a:buClr>
              <a:buChar char="•"/>
              <a:defRPr sz="1000">
                <a:solidFill>
                  <a:schemeClr val="tx1"/>
                </a:solidFill>
                <a:latin typeface="Verdana" pitchFamily="34" charset="0"/>
              </a:defRPr>
            </a:lvl8pPr>
            <a:lvl9pPr marL="3886200" indent="-228600" eaLnBrk="0" fontAlgn="base" hangingPunct="0">
              <a:lnSpc>
                <a:spcPct val="90000"/>
              </a:lnSpc>
              <a:spcBef>
                <a:spcPct val="20000"/>
              </a:spcBef>
              <a:spcAft>
                <a:spcPct val="0"/>
              </a:spcAft>
              <a:buClr>
                <a:schemeClr val="accent1"/>
              </a:buClr>
              <a:buChar char="•"/>
              <a:defRPr sz="1000">
                <a:solidFill>
                  <a:schemeClr val="tx1"/>
                </a:solidFill>
                <a:latin typeface="Verdana" pitchFamily="34" charset="0"/>
              </a:defRPr>
            </a:lvl9pPr>
          </a:lstStyle>
          <a:p>
            <a:r>
              <a:rPr lang="zh-CN" altLang="en-US" sz="1200" b="1" dirty="0" smtClean="0">
                <a:solidFill>
                  <a:srgbClr val="000000"/>
                </a:solidFill>
                <a:latin typeface="微软雅黑" pitchFamily="34" charset="-122"/>
                <a:ea typeface="微软雅黑" pitchFamily="34" charset="-122"/>
              </a:rPr>
              <a:t>数据库层</a:t>
            </a:r>
            <a:endParaRPr lang="en-US" sz="1200" b="1" dirty="0" smtClean="0">
              <a:solidFill>
                <a:srgbClr val="000000"/>
              </a:solidFill>
              <a:latin typeface="微软雅黑" pitchFamily="34" charset="-122"/>
              <a:ea typeface="微软雅黑" pitchFamily="34" charset="-122"/>
            </a:endParaRPr>
          </a:p>
        </p:txBody>
      </p:sp>
      <p:sp>
        <p:nvSpPr>
          <p:cNvPr id="49" name="Text Box 49"/>
          <p:cNvSpPr txBox="1">
            <a:spLocks noChangeArrowheads="1"/>
          </p:cNvSpPr>
          <p:nvPr/>
        </p:nvSpPr>
        <p:spPr bwMode="auto">
          <a:xfrm>
            <a:off x="343621" y="1474420"/>
            <a:ext cx="1066800" cy="276999"/>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sz="1000">
                <a:solidFill>
                  <a:schemeClr val="tx1"/>
                </a:solidFill>
                <a:latin typeface="Verdana" pitchFamily="34" charset="0"/>
              </a:defRPr>
            </a:lvl1pPr>
            <a:lvl2pPr marL="742950" indent="-285750" eaLnBrk="0" hangingPunct="0">
              <a:defRPr sz="1000">
                <a:solidFill>
                  <a:schemeClr val="tx1"/>
                </a:solidFill>
                <a:latin typeface="Verdana" pitchFamily="34" charset="0"/>
              </a:defRPr>
            </a:lvl2pPr>
            <a:lvl3pPr marL="1143000" indent="-228600" eaLnBrk="0" hangingPunct="0">
              <a:defRPr sz="1000">
                <a:solidFill>
                  <a:schemeClr val="tx1"/>
                </a:solidFill>
                <a:latin typeface="Verdana" pitchFamily="34" charset="0"/>
              </a:defRPr>
            </a:lvl3pPr>
            <a:lvl4pPr marL="1600200" indent="-228600" eaLnBrk="0" hangingPunct="0">
              <a:defRPr sz="1000">
                <a:solidFill>
                  <a:schemeClr val="tx1"/>
                </a:solidFill>
                <a:latin typeface="Verdana" pitchFamily="34" charset="0"/>
              </a:defRPr>
            </a:lvl4pPr>
            <a:lvl5pPr marL="2057400" indent="-228600" eaLnBrk="0" hangingPunct="0">
              <a:defRPr sz="1000">
                <a:solidFill>
                  <a:schemeClr val="tx1"/>
                </a:solidFill>
                <a:latin typeface="Verdana" pitchFamily="34" charset="0"/>
              </a:defRPr>
            </a:lvl5pPr>
            <a:lvl6pPr marL="2514600" indent="-228600" eaLnBrk="0" fontAlgn="base" hangingPunct="0">
              <a:lnSpc>
                <a:spcPct val="90000"/>
              </a:lnSpc>
              <a:spcBef>
                <a:spcPct val="20000"/>
              </a:spcBef>
              <a:spcAft>
                <a:spcPct val="0"/>
              </a:spcAft>
              <a:buClr>
                <a:schemeClr val="accent1"/>
              </a:buClr>
              <a:buChar char="•"/>
              <a:defRPr sz="1000">
                <a:solidFill>
                  <a:schemeClr val="tx1"/>
                </a:solidFill>
                <a:latin typeface="Verdana" pitchFamily="34" charset="0"/>
              </a:defRPr>
            </a:lvl6pPr>
            <a:lvl7pPr marL="2971800" indent="-228600" eaLnBrk="0" fontAlgn="base" hangingPunct="0">
              <a:lnSpc>
                <a:spcPct val="90000"/>
              </a:lnSpc>
              <a:spcBef>
                <a:spcPct val="20000"/>
              </a:spcBef>
              <a:spcAft>
                <a:spcPct val="0"/>
              </a:spcAft>
              <a:buClr>
                <a:schemeClr val="accent1"/>
              </a:buClr>
              <a:buChar char="•"/>
              <a:defRPr sz="1000">
                <a:solidFill>
                  <a:schemeClr val="tx1"/>
                </a:solidFill>
                <a:latin typeface="Verdana" pitchFamily="34" charset="0"/>
              </a:defRPr>
            </a:lvl7pPr>
            <a:lvl8pPr marL="3429000" indent="-228600" eaLnBrk="0" fontAlgn="base" hangingPunct="0">
              <a:lnSpc>
                <a:spcPct val="90000"/>
              </a:lnSpc>
              <a:spcBef>
                <a:spcPct val="20000"/>
              </a:spcBef>
              <a:spcAft>
                <a:spcPct val="0"/>
              </a:spcAft>
              <a:buClr>
                <a:schemeClr val="accent1"/>
              </a:buClr>
              <a:buChar char="•"/>
              <a:defRPr sz="1000">
                <a:solidFill>
                  <a:schemeClr val="tx1"/>
                </a:solidFill>
                <a:latin typeface="Verdana" pitchFamily="34" charset="0"/>
              </a:defRPr>
            </a:lvl8pPr>
            <a:lvl9pPr marL="3886200" indent="-228600" eaLnBrk="0" fontAlgn="base" hangingPunct="0">
              <a:lnSpc>
                <a:spcPct val="90000"/>
              </a:lnSpc>
              <a:spcBef>
                <a:spcPct val="20000"/>
              </a:spcBef>
              <a:spcAft>
                <a:spcPct val="0"/>
              </a:spcAft>
              <a:buClr>
                <a:schemeClr val="accent1"/>
              </a:buClr>
              <a:buChar char="•"/>
              <a:defRPr sz="1000">
                <a:solidFill>
                  <a:schemeClr val="tx1"/>
                </a:solidFill>
                <a:latin typeface="Verdana" pitchFamily="34" charset="0"/>
              </a:defRPr>
            </a:lvl9pPr>
          </a:lstStyle>
          <a:p>
            <a:r>
              <a:rPr lang="zh-CN" altLang="en-US" sz="1200" b="1" dirty="0" smtClean="0">
                <a:solidFill>
                  <a:srgbClr val="000000"/>
                </a:solidFill>
                <a:latin typeface="微软雅黑" pitchFamily="34" charset="-122"/>
                <a:ea typeface="微软雅黑" pitchFamily="34" charset="-122"/>
              </a:rPr>
              <a:t>应用层</a:t>
            </a:r>
            <a:endParaRPr lang="en-US" sz="1200" b="1" dirty="0" smtClean="0">
              <a:solidFill>
                <a:srgbClr val="000000"/>
              </a:solidFill>
              <a:latin typeface="微软雅黑" pitchFamily="34" charset="-122"/>
              <a:ea typeface="微软雅黑" pitchFamily="34" charset="-122"/>
            </a:endParaRPr>
          </a:p>
        </p:txBody>
      </p:sp>
      <p:sp>
        <p:nvSpPr>
          <p:cNvPr id="53" name="文本框 52"/>
          <p:cNvSpPr txBox="1"/>
          <p:nvPr/>
        </p:nvSpPr>
        <p:spPr>
          <a:xfrm>
            <a:off x="5651067" y="956439"/>
            <a:ext cx="3175000" cy="2862322"/>
          </a:xfrm>
          <a:prstGeom prst="rect">
            <a:avLst/>
          </a:prstGeom>
          <a:noFill/>
        </p:spPr>
        <p:txBody>
          <a:bodyPr wrap="square" rtlCol="0">
            <a:spAutoFit/>
          </a:bodyPr>
          <a:lstStyle/>
          <a:p>
            <a:r>
              <a:rPr lang="zh-CN" altLang="en-US" dirty="0" smtClean="0"/>
              <a:t>对于恒基达鑫而言，基于云平台的主数据管理系统可以将分散在全国各地部门各系统的基础数据（客户、合同、货品、储罐等）</a:t>
            </a:r>
            <a:r>
              <a:rPr lang="zh-CN" altLang="en-US" b="1" dirty="0" smtClean="0">
                <a:solidFill>
                  <a:srgbClr val="FF0000"/>
                </a:solidFill>
              </a:rPr>
              <a:t>大集中</a:t>
            </a:r>
            <a:r>
              <a:rPr lang="zh-CN" altLang="en-US" dirty="0" smtClean="0"/>
              <a:t>，进行统一编码标识管理，并能够采用分发到各系统（如</a:t>
            </a:r>
            <a:r>
              <a:rPr lang="en-US" altLang="zh-CN" dirty="0" smtClean="0"/>
              <a:t>W8</a:t>
            </a:r>
            <a:r>
              <a:rPr lang="zh-CN" altLang="en-US" dirty="0" smtClean="0"/>
              <a:t>、金蝶），将大大提高企业的内部数据利用效率，减少</a:t>
            </a:r>
            <a:r>
              <a:rPr lang="en-US" altLang="zh-CN" dirty="0" smtClean="0"/>
              <a:t>IT</a:t>
            </a:r>
            <a:r>
              <a:rPr lang="zh-CN" altLang="en-US" dirty="0" smtClean="0"/>
              <a:t>重复投资建设，从而节约</a:t>
            </a:r>
            <a:r>
              <a:rPr lang="en-US" altLang="zh-CN" dirty="0" smtClean="0"/>
              <a:t>IT</a:t>
            </a:r>
            <a:r>
              <a:rPr lang="zh-CN" altLang="en-US" dirty="0" smtClean="0"/>
              <a:t>总体建设投资成本</a:t>
            </a:r>
            <a:endParaRPr lang="zh-CN" altLang="en-US" dirty="0"/>
          </a:p>
        </p:txBody>
      </p:sp>
    </p:spTree>
    <p:extLst>
      <p:ext uri="{BB962C8B-B14F-4D97-AF65-F5344CB8AC3E}">
        <p14:creationId xmlns:p14="http://schemas.microsoft.com/office/powerpoint/2010/main" val="21338361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3404" y="83092"/>
            <a:ext cx="6099464" cy="400110"/>
          </a:xfrm>
          <a:prstGeom prst="rect">
            <a:avLst/>
          </a:prstGeom>
          <a:noFill/>
        </p:spPr>
        <p:txBody>
          <a:bodyPr wrap="square" rtlCol="0">
            <a:spAutoFit/>
          </a:bodyPr>
          <a:lstStyle/>
          <a:p>
            <a:r>
              <a:rPr lang="zh-CN" altLang="en-US" sz="2000" dirty="0" smtClean="0">
                <a:latin typeface="+mn-ea"/>
              </a:rPr>
              <a:t>管理决策驾驶舱</a:t>
            </a:r>
            <a:r>
              <a:rPr lang="en-US" altLang="zh-CN" sz="2000" dirty="0" smtClean="0">
                <a:latin typeface="+mn-ea"/>
              </a:rPr>
              <a:t>/</a:t>
            </a:r>
            <a:r>
              <a:rPr lang="zh-CN" altLang="en-US" sz="2000" dirty="0" smtClean="0">
                <a:latin typeface="+mn-ea"/>
              </a:rPr>
              <a:t>作战室</a:t>
            </a:r>
            <a:endParaRPr lang="zh-CN" altLang="en-US" sz="2000" dirty="0">
              <a:latin typeface="+mn-ea"/>
            </a:endParaRPr>
          </a:p>
        </p:txBody>
      </p:sp>
      <p:grpSp>
        <p:nvGrpSpPr>
          <p:cNvPr id="3" name="Group 3"/>
          <p:cNvGrpSpPr>
            <a:grpSpLocks/>
          </p:cNvGrpSpPr>
          <p:nvPr/>
        </p:nvGrpSpPr>
        <p:grpSpPr bwMode="auto">
          <a:xfrm>
            <a:off x="2392363" y="1198271"/>
            <a:ext cx="3797300" cy="2252662"/>
            <a:chOff x="1531" y="1253"/>
            <a:chExt cx="2392" cy="1419"/>
          </a:xfrm>
        </p:grpSpPr>
        <p:sp>
          <p:nvSpPr>
            <p:cNvPr id="4" name="Oval 4"/>
            <p:cNvSpPr>
              <a:spLocks noChangeArrowheads="1"/>
            </p:cNvSpPr>
            <p:nvPr/>
          </p:nvSpPr>
          <p:spPr bwMode="auto">
            <a:xfrm>
              <a:off x="1964" y="1253"/>
              <a:ext cx="1616" cy="1419"/>
            </a:xfrm>
            <a:prstGeom prst="ellipse">
              <a:avLst/>
            </a:prstGeom>
            <a:gradFill rotWithShape="1">
              <a:gsLst>
                <a:gs pos="0">
                  <a:srgbClr val="DDDDDD"/>
                </a:gs>
                <a:gs pos="50000">
                  <a:srgbClr val="FFFFFF"/>
                </a:gs>
                <a:gs pos="100000">
                  <a:srgbClr val="DDDDDD"/>
                </a:gs>
              </a:gsLst>
              <a:lin ang="5400000" scaled="1"/>
            </a:gra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 name="Group 5"/>
            <p:cNvGrpSpPr>
              <a:grpSpLocks/>
            </p:cNvGrpSpPr>
            <p:nvPr/>
          </p:nvGrpSpPr>
          <p:grpSpPr bwMode="auto">
            <a:xfrm>
              <a:off x="1531" y="1361"/>
              <a:ext cx="2392" cy="835"/>
              <a:chOff x="1769" y="3385"/>
              <a:chExt cx="2880" cy="961"/>
            </a:xfrm>
          </p:grpSpPr>
          <p:pic>
            <p:nvPicPr>
              <p:cNvPr id="6" name="Picture 6" descr="j0234687"/>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880" y="3385"/>
                <a:ext cx="531"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7"/>
              <p:cNvSpPr>
                <a:spLocks noChangeArrowheads="1"/>
              </p:cNvSpPr>
              <p:nvPr/>
            </p:nvSpPr>
            <p:spPr bwMode="auto">
              <a:xfrm>
                <a:off x="1769" y="3837"/>
                <a:ext cx="2880"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ctr" eaLnBrk="1" hangingPunct="1">
                  <a:spcBef>
                    <a:spcPct val="50000"/>
                  </a:spcBef>
                </a:pPr>
                <a:r>
                  <a:rPr lang="zh-CN" altLang="en-US" sz="1600" dirty="0">
                    <a:latin typeface="华文细黑" pitchFamily="2" charset="-122"/>
                    <a:ea typeface="华文细黑" pitchFamily="2" charset="-122"/>
                  </a:rPr>
                  <a:t>服务对象：</a:t>
                </a:r>
              </a:p>
              <a:p>
                <a:pPr lvl="1" algn="ctr" eaLnBrk="1" hangingPunct="1">
                  <a:spcBef>
                    <a:spcPct val="50000"/>
                  </a:spcBef>
                </a:pPr>
                <a:r>
                  <a:rPr lang="zh-CN" altLang="en-US" sz="1600" dirty="0" smtClean="0">
                    <a:latin typeface="华文细黑" pitchFamily="2" charset="-122"/>
                    <a:ea typeface="华文细黑" pitchFamily="2" charset="-122"/>
                  </a:rPr>
                  <a:t>决策层</a:t>
                </a:r>
                <a:endParaRPr lang="zh-CN" altLang="en-US" sz="1600" dirty="0">
                  <a:latin typeface="华文细黑" pitchFamily="2" charset="-122"/>
                  <a:ea typeface="华文细黑" pitchFamily="2" charset="-122"/>
                </a:endParaRPr>
              </a:p>
            </p:txBody>
          </p:sp>
        </p:grpSp>
      </p:grpSp>
      <p:grpSp>
        <p:nvGrpSpPr>
          <p:cNvPr id="8" name="Group 8"/>
          <p:cNvGrpSpPr>
            <a:grpSpLocks/>
          </p:cNvGrpSpPr>
          <p:nvPr/>
        </p:nvGrpSpPr>
        <p:grpSpPr bwMode="auto">
          <a:xfrm>
            <a:off x="1655763" y="2544471"/>
            <a:ext cx="2809875" cy="2544762"/>
            <a:chOff x="930" y="2281"/>
            <a:chExt cx="1633" cy="1512"/>
          </a:xfrm>
        </p:grpSpPr>
        <p:sp>
          <p:nvSpPr>
            <p:cNvPr id="9" name="Oval 9"/>
            <p:cNvSpPr>
              <a:spLocks noChangeArrowheads="1"/>
            </p:cNvSpPr>
            <p:nvPr/>
          </p:nvSpPr>
          <p:spPr bwMode="auto">
            <a:xfrm>
              <a:off x="1066" y="2281"/>
              <a:ext cx="1497" cy="1512"/>
            </a:xfrm>
            <a:prstGeom prst="ellipse">
              <a:avLst/>
            </a:prstGeom>
            <a:gradFill rotWithShape="1">
              <a:gsLst>
                <a:gs pos="0">
                  <a:srgbClr val="DDDDDD"/>
                </a:gs>
                <a:gs pos="50000">
                  <a:schemeClr val="bg1"/>
                </a:gs>
                <a:gs pos="100000">
                  <a:srgbClr val="DDDDDD"/>
                </a:gs>
              </a:gsLst>
              <a:lin ang="5400000" scaled="1"/>
            </a:gra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grpSp>
          <p:nvGrpSpPr>
            <p:cNvPr id="10" name="Group 10"/>
            <p:cNvGrpSpPr>
              <a:grpSpLocks/>
            </p:cNvGrpSpPr>
            <p:nvPr/>
          </p:nvGrpSpPr>
          <p:grpSpPr bwMode="auto">
            <a:xfrm>
              <a:off x="930" y="2399"/>
              <a:ext cx="1496" cy="1137"/>
              <a:chOff x="930" y="2399"/>
              <a:chExt cx="1496" cy="1137"/>
            </a:xfrm>
          </p:grpSpPr>
          <p:sp>
            <p:nvSpPr>
              <p:cNvPr id="11" name="Rectangle 11"/>
              <p:cNvSpPr>
                <a:spLocks noChangeArrowheads="1"/>
              </p:cNvSpPr>
              <p:nvPr/>
            </p:nvSpPr>
            <p:spPr bwMode="auto">
              <a:xfrm>
                <a:off x="930" y="2969"/>
                <a:ext cx="1496" cy="567"/>
              </a:xfrm>
              <a:prstGeom prst="rect">
                <a:avLst/>
              </a:prstGeom>
              <a:noFill/>
              <a:ln>
                <a:noFill/>
              </a:ln>
              <a:effectLst/>
              <a:extLst>
                <a:ext uri="{909E8E84-426E-40DD-AFC4-6F175D3DCCD1}">
                  <a14:hiddenFill xmlns:a14="http://schemas.microsoft.com/office/drawing/2010/main">
                    <a:gradFill rotWithShape="1">
                      <a:gsLst>
                        <a:gs pos="0">
                          <a:srgbClr val="DDDDDD"/>
                        </a:gs>
                        <a:gs pos="50000">
                          <a:schemeClr val="bg1"/>
                        </a:gs>
                        <a:gs pos="100000">
                          <a:srgbClr val="DDDDDD"/>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eaLnBrk="1" hangingPunct="1">
                  <a:spcBef>
                    <a:spcPct val="50000"/>
                  </a:spcBef>
                  <a:defRPr/>
                </a:pPr>
                <a:r>
                  <a:rPr lang="zh-CN" altLang="en-US" sz="1600" dirty="0">
                    <a:latin typeface="华文细黑" pitchFamily="2" charset="-122"/>
                    <a:ea typeface="华文细黑" pitchFamily="2" charset="-122"/>
                  </a:rPr>
                  <a:t>展示内容：</a:t>
                </a:r>
              </a:p>
              <a:p>
                <a:pPr lvl="1" eaLnBrk="1" hangingPunct="1">
                  <a:spcBef>
                    <a:spcPct val="50000"/>
                  </a:spcBef>
                  <a:defRPr/>
                </a:pPr>
                <a:r>
                  <a:rPr lang="zh-CN" altLang="en-US" sz="1600" b="1" dirty="0" smtClean="0">
                    <a:latin typeface="华文细黑" pitchFamily="2" charset="-122"/>
                    <a:ea typeface="华文细黑" pitchFamily="2" charset="-122"/>
                  </a:rPr>
                  <a:t>全公司</a:t>
                </a:r>
                <a:r>
                  <a:rPr lang="zh-CN" altLang="en-US" sz="1600" dirty="0" smtClean="0">
                    <a:latin typeface="华文细黑" pitchFamily="2" charset="-122"/>
                    <a:ea typeface="华文细黑" pitchFamily="2" charset="-122"/>
                  </a:rPr>
                  <a:t>的</a:t>
                </a:r>
                <a:r>
                  <a:rPr lang="zh-CN" altLang="en-US" sz="1600" dirty="0">
                    <a:latin typeface="华文细黑" pitchFamily="2" charset="-122"/>
                    <a:ea typeface="华文细黑" pitchFamily="2" charset="-122"/>
                  </a:rPr>
                  <a:t>关键指标（</a:t>
                </a:r>
                <a:r>
                  <a:rPr lang="en-US" altLang="zh-CN" sz="1600" dirty="0">
                    <a:latin typeface="华文细黑" pitchFamily="2" charset="-122"/>
                    <a:ea typeface="华文细黑" pitchFamily="2" charset="-122"/>
                  </a:rPr>
                  <a:t>KPIs)</a:t>
                </a:r>
              </a:p>
            </p:txBody>
          </p:sp>
          <p:grpSp>
            <p:nvGrpSpPr>
              <p:cNvPr id="12" name="Group 12"/>
              <p:cNvGrpSpPr>
                <a:grpSpLocks/>
              </p:cNvGrpSpPr>
              <p:nvPr/>
            </p:nvGrpSpPr>
            <p:grpSpPr bwMode="auto">
              <a:xfrm>
                <a:off x="1506" y="2399"/>
                <a:ext cx="558" cy="532"/>
                <a:chOff x="230" y="846"/>
                <a:chExt cx="3792" cy="3241"/>
              </a:xfrm>
            </p:grpSpPr>
            <p:sp>
              <p:nvSpPr>
                <p:cNvPr id="13" name="Freeform 13"/>
                <p:cNvSpPr>
                  <a:spLocks/>
                </p:cNvSpPr>
                <p:nvPr/>
              </p:nvSpPr>
              <p:spPr bwMode="auto">
                <a:xfrm>
                  <a:off x="3187" y="3115"/>
                  <a:ext cx="326" cy="419"/>
                </a:xfrm>
                <a:custGeom>
                  <a:avLst/>
                  <a:gdLst>
                    <a:gd name="T0" fmla="*/ 0 w 369"/>
                    <a:gd name="T1" fmla="*/ 357 h 465"/>
                    <a:gd name="T2" fmla="*/ 12 w 369"/>
                    <a:gd name="T3" fmla="*/ 275 h 465"/>
                    <a:gd name="T4" fmla="*/ 26 w 369"/>
                    <a:gd name="T5" fmla="*/ 256 h 465"/>
                    <a:gd name="T6" fmla="*/ 33 w 369"/>
                    <a:gd name="T7" fmla="*/ 234 h 465"/>
                    <a:gd name="T8" fmla="*/ 48 w 369"/>
                    <a:gd name="T9" fmla="*/ 200 h 465"/>
                    <a:gd name="T10" fmla="*/ 38 w 369"/>
                    <a:gd name="T11" fmla="*/ 186 h 465"/>
                    <a:gd name="T12" fmla="*/ 41 w 369"/>
                    <a:gd name="T13" fmla="*/ 159 h 465"/>
                    <a:gd name="T14" fmla="*/ 78 w 369"/>
                    <a:gd name="T15" fmla="*/ 116 h 465"/>
                    <a:gd name="T16" fmla="*/ 76 w 369"/>
                    <a:gd name="T17" fmla="*/ 87 h 465"/>
                    <a:gd name="T18" fmla="*/ 100 w 369"/>
                    <a:gd name="T19" fmla="*/ 46 h 465"/>
                    <a:gd name="T20" fmla="*/ 124 w 369"/>
                    <a:gd name="T21" fmla="*/ 53 h 465"/>
                    <a:gd name="T22" fmla="*/ 172 w 369"/>
                    <a:gd name="T23" fmla="*/ 17 h 465"/>
                    <a:gd name="T24" fmla="*/ 181 w 369"/>
                    <a:gd name="T25" fmla="*/ 0 h 465"/>
                    <a:gd name="T26" fmla="*/ 210 w 369"/>
                    <a:gd name="T27" fmla="*/ 3 h 465"/>
                    <a:gd name="T28" fmla="*/ 225 w 369"/>
                    <a:gd name="T29" fmla="*/ 43 h 465"/>
                    <a:gd name="T30" fmla="*/ 238 w 369"/>
                    <a:gd name="T31" fmla="*/ 70 h 465"/>
                    <a:gd name="T32" fmla="*/ 270 w 369"/>
                    <a:gd name="T33" fmla="*/ 70 h 465"/>
                    <a:gd name="T34" fmla="*/ 289 w 369"/>
                    <a:gd name="T35" fmla="*/ 46 h 465"/>
                    <a:gd name="T36" fmla="*/ 317 w 369"/>
                    <a:gd name="T37" fmla="*/ 75 h 465"/>
                    <a:gd name="T38" fmla="*/ 368 w 369"/>
                    <a:gd name="T39" fmla="*/ 56 h 465"/>
                    <a:gd name="T40" fmla="*/ 337 w 369"/>
                    <a:gd name="T41" fmla="*/ 132 h 465"/>
                    <a:gd name="T42" fmla="*/ 317 w 369"/>
                    <a:gd name="T43" fmla="*/ 123 h 465"/>
                    <a:gd name="T44" fmla="*/ 304 w 369"/>
                    <a:gd name="T45" fmla="*/ 130 h 465"/>
                    <a:gd name="T46" fmla="*/ 304 w 369"/>
                    <a:gd name="T47" fmla="*/ 136 h 465"/>
                    <a:gd name="T48" fmla="*/ 318 w 369"/>
                    <a:gd name="T49" fmla="*/ 156 h 465"/>
                    <a:gd name="T50" fmla="*/ 315 w 369"/>
                    <a:gd name="T51" fmla="*/ 225 h 465"/>
                    <a:gd name="T52" fmla="*/ 318 w 369"/>
                    <a:gd name="T53" fmla="*/ 247 h 465"/>
                    <a:gd name="T54" fmla="*/ 315 w 369"/>
                    <a:gd name="T55" fmla="*/ 253 h 465"/>
                    <a:gd name="T56" fmla="*/ 294 w 369"/>
                    <a:gd name="T57" fmla="*/ 249 h 465"/>
                    <a:gd name="T58" fmla="*/ 282 w 369"/>
                    <a:gd name="T59" fmla="*/ 263 h 465"/>
                    <a:gd name="T60" fmla="*/ 292 w 369"/>
                    <a:gd name="T61" fmla="*/ 280 h 465"/>
                    <a:gd name="T62" fmla="*/ 267 w 369"/>
                    <a:gd name="T63" fmla="*/ 304 h 465"/>
                    <a:gd name="T64" fmla="*/ 270 w 369"/>
                    <a:gd name="T65" fmla="*/ 313 h 465"/>
                    <a:gd name="T66" fmla="*/ 246 w 369"/>
                    <a:gd name="T67" fmla="*/ 326 h 465"/>
                    <a:gd name="T68" fmla="*/ 251 w 369"/>
                    <a:gd name="T69" fmla="*/ 343 h 465"/>
                    <a:gd name="T70" fmla="*/ 242 w 369"/>
                    <a:gd name="T71" fmla="*/ 353 h 465"/>
                    <a:gd name="T72" fmla="*/ 210 w 369"/>
                    <a:gd name="T73" fmla="*/ 353 h 465"/>
                    <a:gd name="T74" fmla="*/ 192 w 369"/>
                    <a:gd name="T75" fmla="*/ 368 h 465"/>
                    <a:gd name="T76" fmla="*/ 189 w 369"/>
                    <a:gd name="T77" fmla="*/ 375 h 465"/>
                    <a:gd name="T78" fmla="*/ 205 w 369"/>
                    <a:gd name="T79" fmla="*/ 386 h 465"/>
                    <a:gd name="T80" fmla="*/ 188 w 369"/>
                    <a:gd name="T81" fmla="*/ 413 h 465"/>
                    <a:gd name="T82" fmla="*/ 165 w 369"/>
                    <a:gd name="T83" fmla="*/ 442 h 465"/>
                    <a:gd name="T84" fmla="*/ 157 w 369"/>
                    <a:gd name="T85" fmla="*/ 439 h 465"/>
                    <a:gd name="T86" fmla="*/ 133 w 369"/>
                    <a:gd name="T87" fmla="*/ 464 h 465"/>
                    <a:gd name="T88" fmla="*/ 107 w 369"/>
                    <a:gd name="T89" fmla="*/ 406 h 465"/>
                    <a:gd name="T90" fmla="*/ 83 w 369"/>
                    <a:gd name="T91" fmla="*/ 375 h 465"/>
                    <a:gd name="T92" fmla="*/ 67 w 369"/>
                    <a:gd name="T93" fmla="*/ 377 h 465"/>
                    <a:gd name="T94" fmla="*/ 57 w 369"/>
                    <a:gd name="T95" fmla="*/ 368 h 465"/>
                    <a:gd name="T96" fmla="*/ 0 w 369"/>
                    <a:gd name="T97" fmla="*/ 357 h 465"/>
                    <a:gd name="T98" fmla="*/ 0 w 369"/>
                    <a:gd name="T99" fmla="*/ 357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9" h="465">
                      <a:moveTo>
                        <a:pt x="0" y="357"/>
                      </a:moveTo>
                      <a:lnTo>
                        <a:pt x="12" y="275"/>
                      </a:lnTo>
                      <a:lnTo>
                        <a:pt x="26" y="256"/>
                      </a:lnTo>
                      <a:lnTo>
                        <a:pt x="33" y="234"/>
                      </a:lnTo>
                      <a:lnTo>
                        <a:pt x="48" y="200"/>
                      </a:lnTo>
                      <a:lnTo>
                        <a:pt x="38" y="186"/>
                      </a:lnTo>
                      <a:lnTo>
                        <a:pt x="41" y="159"/>
                      </a:lnTo>
                      <a:lnTo>
                        <a:pt x="78" y="116"/>
                      </a:lnTo>
                      <a:lnTo>
                        <a:pt x="76" y="87"/>
                      </a:lnTo>
                      <a:lnTo>
                        <a:pt x="100" y="46"/>
                      </a:lnTo>
                      <a:lnTo>
                        <a:pt x="124" y="53"/>
                      </a:lnTo>
                      <a:lnTo>
                        <a:pt x="172" y="17"/>
                      </a:lnTo>
                      <a:lnTo>
                        <a:pt x="181" y="0"/>
                      </a:lnTo>
                      <a:lnTo>
                        <a:pt x="210" y="3"/>
                      </a:lnTo>
                      <a:lnTo>
                        <a:pt x="225" y="43"/>
                      </a:lnTo>
                      <a:lnTo>
                        <a:pt x="238" y="70"/>
                      </a:lnTo>
                      <a:lnTo>
                        <a:pt x="270" y="70"/>
                      </a:lnTo>
                      <a:lnTo>
                        <a:pt x="289" y="46"/>
                      </a:lnTo>
                      <a:lnTo>
                        <a:pt x="317" y="75"/>
                      </a:lnTo>
                      <a:lnTo>
                        <a:pt x="368" y="56"/>
                      </a:lnTo>
                      <a:lnTo>
                        <a:pt x="337" y="132"/>
                      </a:lnTo>
                      <a:lnTo>
                        <a:pt x="317" y="123"/>
                      </a:lnTo>
                      <a:lnTo>
                        <a:pt x="304" y="130"/>
                      </a:lnTo>
                      <a:lnTo>
                        <a:pt x="304" y="136"/>
                      </a:lnTo>
                      <a:lnTo>
                        <a:pt x="318" y="156"/>
                      </a:lnTo>
                      <a:lnTo>
                        <a:pt x="315" y="225"/>
                      </a:lnTo>
                      <a:lnTo>
                        <a:pt x="318" y="247"/>
                      </a:lnTo>
                      <a:lnTo>
                        <a:pt x="315" y="253"/>
                      </a:lnTo>
                      <a:lnTo>
                        <a:pt x="294" y="249"/>
                      </a:lnTo>
                      <a:lnTo>
                        <a:pt x="282" y="263"/>
                      </a:lnTo>
                      <a:lnTo>
                        <a:pt x="292" y="280"/>
                      </a:lnTo>
                      <a:lnTo>
                        <a:pt x="267" y="304"/>
                      </a:lnTo>
                      <a:lnTo>
                        <a:pt x="270" y="313"/>
                      </a:lnTo>
                      <a:lnTo>
                        <a:pt x="246" y="326"/>
                      </a:lnTo>
                      <a:lnTo>
                        <a:pt x="251" y="343"/>
                      </a:lnTo>
                      <a:lnTo>
                        <a:pt x="242" y="353"/>
                      </a:lnTo>
                      <a:lnTo>
                        <a:pt x="210" y="353"/>
                      </a:lnTo>
                      <a:lnTo>
                        <a:pt x="192" y="368"/>
                      </a:lnTo>
                      <a:lnTo>
                        <a:pt x="189" y="375"/>
                      </a:lnTo>
                      <a:lnTo>
                        <a:pt x="205" y="386"/>
                      </a:lnTo>
                      <a:lnTo>
                        <a:pt x="188" y="413"/>
                      </a:lnTo>
                      <a:lnTo>
                        <a:pt x="165" y="442"/>
                      </a:lnTo>
                      <a:lnTo>
                        <a:pt x="157" y="439"/>
                      </a:lnTo>
                      <a:lnTo>
                        <a:pt x="133" y="464"/>
                      </a:lnTo>
                      <a:lnTo>
                        <a:pt x="107" y="406"/>
                      </a:lnTo>
                      <a:lnTo>
                        <a:pt x="83" y="375"/>
                      </a:lnTo>
                      <a:lnTo>
                        <a:pt x="67" y="377"/>
                      </a:lnTo>
                      <a:lnTo>
                        <a:pt x="57" y="368"/>
                      </a:lnTo>
                      <a:lnTo>
                        <a:pt x="0" y="357"/>
                      </a:lnTo>
                      <a:lnTo>
                        <a:pt x="0" y="357"/>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14" name="Freeform 14"/>
                <p:cNvSpPr>
                  <a:spLocks/>
                </p:cNvSpPr>
                <p:nvPr/>
              </p:nvSpPr>
              <p:spPr bwMode="auto">
                <a:xfrm>
                  <a:off x="3062" y="3661"/>
                  <a:ext cx="63" cy="40"/>
                </a:xfrm>
                <a:custGeom>
                  <a:avLst/>
                  <a:gdLst>
                    <a:gd name="T0" fmla="*/ 6 w 72"/>
                    <a:gd name="T1" fmla="*/ 14 h 50"/>
                    <a:gd name="T2" fmla="*/ 30 w 72"/>
                    <a:gd name="T3" fmla="*/ 21 h 50"/>
                    <a:gd name="T4" fmla="*/ 59 w 72"/>
                    <a:gd name="T5" fmla="*/ 0 h 50"/>
                    <a:gd name="T6" fmla="*/ 71 w 72"/>
                    <a:gd name="T7" fmla="*/ 36 h 50"/>
                    <a:gd name="T8" fmla="*/ 42 w 72"/>
                    <a:gd name="T9" fmla="*/ 49 h 50"/>
                    <a:gd name="T10" fmla="*/ 6 w 72"/>
                    <a:gd name="T11" fmla="*/ 47 h 50"/>
                    <a:gd name="T12" fmla="*/ 0 w 72"/>
                    <a:gd name="T13" fmla="*/ 21 h 50"/>
                    <a:gd name="T14" fmla="*/ 6 w 72"/>
                    <a:gd name="T15" fmla="*/ 14 h 50"/>
                    <a:gd name="T16" fmla="*/ 6 w 72"/>
                    <a:gd name="T17" fmla="*/ 1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50">
                      <a:moveTo>
                        <a:pt x="6" y="14"/>
                      </a:moveTo>
                      <a:lnTo>
                        <a:pt x="30" y="21"/>
                      </a:lnTo>
                      <a:lnTo>
                        <a:pt x="59" y="0"/>
                      </a:lnTo>
                      <a:lnTo>
                        <a:pt x="71" y="36"/>
                      </a:lnTo>
                      <a:lnTo>
                        <a:pt x="42" y="49"/>
                      </a:lnTo>
                      <a:lnTo>
                        <a:pt x="6" y="47"/>
                      </a:lnTo>
                      <a:lnTo>
                        <a:pt x="0" y="21"/>
                      </a:lnTo>
                      <a:lnTo>
                        <a:pt x="6" y="14"/>
                      </a:lnTo>
                      <a:lnTo>
                        <a:pt x="6" y="14"/>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15" name="Freeform 15"/>
                <p:cNvSpPr>
                  <a:spLocks/>
                </p:cNvSpPr>
                <p:nvPr/>
              </p:nvSpPr>
              <p:spPr bwMode="auto">
                <a:xfrm>
                  <a:off x="3545" y="3328"/>
                  <a:ext cx="119" cy="305"/>
                </a:xfrm>
                <a:custGeom>
                  <a:avLst/>
                  <a:gdLst>
                    <a:gd name="T0" fmla="*/ 128 w 129"/>
                    <a:gd name="T1" fmla="*/ 92 h 338"/>
                    <a:gd name="T2" fmla="*/ 101 w 129"/>
                    <a:gd name="T3" fmla="*/ 239 h 338"/>
                    <a:gd name="T4" fmla="*/ 89 w 129"/>
                    <a:gd name="T5" fmla="*/ 286 h 338"/>
                    <a:gd name="T6" fmla="*/ 89 w 129"/>
                    <a:gd name="T7" fmla="*/ 325 h 338"/>
                    <a:gd name="T8" fmla="*/ 78 w 129"/>
                    <a:gd name="T9" fmla="*/ 337 h 338"/>
                    <a:gd name="T10" fmla="*/ 52 w 129"/>
                    <a:gd name="T11" fmla="*/ 296 h 338"/>
                    <a:gd name="T12" fmla="*/ 23 w 129"/>
                    <a:gd name="T13" fmla="*/ 274 h 338"/>
                    <a:gd name="T14" fmla="*/ 0 w 129"/>
                    <a:gd name="T15" fmla="*/ 209 h 338"/>
                    <a:gd name="T16" fmla="*/ 2 w 129"/>
                    <a:gd name="T17" fmla="*/ 149 h 338"/>
                    <a:gd name="T18" fmla="*/ 44 w 129"/>
                    <a:gd name="T19" fmla="*/ 41 h 338"/>
                    <a:gd name="T20" fmla="*/ 91 w 129"/>
                    <a:gd name="T21" fmla="*/ 0 h 338"/>
                    <a:gd name="T22" fmla="*/ 121 w 129"/>
                    <a:gd name="T23" fmla="*/ 14 h 338"/>
                    <a:gd name="T24" fmla="*/ 128 w 129"/>
                    <a:gd name="T25" fmla="*/ 92 h 338"/>
                    <a:gd name="T26" fmla="*/ 128 w 129"/>
                    <a:gd name="T27" fmla="*/ 92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9" h="338">
                      <a:moveTo>
                        <a:pt x="128" y="92"/>
                      </a:moveTo>
                      <a:lnTo>
                        <a:pt x="101" y="239"/>
                      </a:lnTo>
                      <a:lnTo>
                        <a:pt x="89" y="286"/>
                      </a:lnTo>
                      <a:lnTo>
                        <a:pt x="89" y="325"/>
                      </a:lnTo>
                      <a:lnTo>
                        <a:pt x="78" y="337"/>
                      </a:lnTo>
                      <a:lnTo>
                        <a:pt x="52" y="296"/>
                      </a:lnTo>
                      <a:lnTo>
                        <a:pt x="23" y="274"/>
                      </a:lnTo>
                      <a:lnTo>
                        <a:pt x="0" y="209"/>
                      </a:lnTo>
                      <a:lnTo>
                        <a:pt x="2" y="149"/>
                      </a:lnTo>
                      <a:lnTo>
                        <a:pt x="44" y="41"/>
                      </a:lnTo>
                      <a:lnTo>
                        <a:pt x="91" y="0"/>
                      </a:lnTo>
                      <a:lnTo>
                        <a:pt x="121" y="14"/>
                      </a:lnTo>
                      <a:lnTo>
                        <a:pt x="128" y="92"/>
                      </a:lnTo>
                      <a:lnTo>
                        <a:pt x="128" y="92"/>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16" name="Freeform 16"/>
                <p:cNvSpPr>
                  <a:spLocks/>
                </p:cNvSpPr>
                <p:nvPr/>
              </p:nvSpPr>
              <p:spPr bwMode="auto">
                <a:xfrm>
                  <a:off x="2730" y="3403"/>
                  <a:ext cx="577" cy="494"/>
                </a:xfrm>
                <a:custGeom>
                  <a:avLst/>
                  <a:gdLst>
                    <a:gd name="T0" fmla="*/ 189 w 648"/>
                    <a:gd name="T1" fmla="*/ 79 h 546"/>
                    <a:gd name="T2" fmla="*/ 198 w 648"/>
                    <a:gd name="T3" fmla="*/ 43 h 546"/>
                    <a:gd name="T4" fmla="*/ 257 w 648"/>
                    <a:gd name="T5" fmla="*/ 64 h 546"/>
                    <a:gd name="T6" fmla="*/ 255 w 648"/>
                    <a:gd name="T7" fmla="*/ 35 h 546"/>
                    <a:gd name="T8" fmla="*/ 281 w 648"/>
                    <a:gd name="T9" fmla="*/ 4 h 546"/>
                    <a:gd name="T10" fmla="*/ 346 w 648"/>
                    <a:gd name="T11" fmla="*/ 0 h 546"/>
                    <a:gd name="T12" fmla="*/ 406 w 648"/>
                    <a:gd name="T13" fmla="*/ 6 h 546"/>
                    <a:gd name="T14" fmla="*/ 401 w 648"/>
                    <a:gd name="T15" fmla="*/ 40 h 546"/>
                    <a:gd name="T16" fmla="*/ 379 w 648"/>
                    <a:gd name="T17" fmla="*/ 81 h 546"/>
                    <a:gd name="T18" fmla="*/ 480 w 648"/>
                    <a:gd name="T19" fmla="*/ 55 h 546"/>
                    <a:gd name="T20" fmla="*/ 520 w 648"/>
                    <a:gd name="T21" fmla="*/ 64 h 546"/>
                    <a:gd name="T22" fmla="*/ 513 w 648"/>
                    <a:gd name="T23" fmla="*/ 33 h 546"/>
                    <a:gd name="T24" fmla="*/ 580 w 648"/>
                    <a:gd name="T25" fmla="*/ 53 h 546"/>
                    <a:gd name="T26" fmla="*/ 620 w 648"/>
                    <a:gd name="T27" fmla="*/ 81 h 546"/>
                    <a:gd name="T28" fmla="*/ 628 w 648"/>
                    <a:gd name="T29" fmla="*/ 152 h 546"/>
                    <a:gd name="T30" fmla="*/ 600 w 648"/>
                    <a:gd name="T31" fmla="*/ 185 h 546"/>
                    <a:gd name="T32" fmla="*/ 544 w 648"/>
                    <a:gd name="T33" fmla="*/ 233 h 546"/>
                    <a:gd name="T34" fmla="*/ 515 w 648"/>
                    <a:gd name="T35" fmla="*/ 243 h 546"/>
                    <a:gd name="T36" fmla="*/ 502 w 648"/>
                    <a:gd name="T37" fmla="*/ 250 h 546"/>
                    <a:gd name="T38" fmla="*/ 456 w 648"/>
                    <a:gd name="T39" fmla="*/ 265 h 546"/>
                    <a:gd name="T40" fmla="*/ 421 w 648"/>
                    <a:gd name="T41" fmla="*/ 269 h 546"/>
                    <a:gd name="T42" fmla="*/ 334 w 648"/>
                    <a:gd name="T43" fmla="*/ 258 h 546"/>
                    <a:gd name="T44" fmla="*/ 344 w 648"/>
                    <a:gd name="T45" fmla="*/ 320 h 546"/>
                    <a:gd name="T46" fmla="*/ 289 w 648"/>
                    <a:gd name="T47" fmla="*/ 361 h 546"/>
                    <a:gd name="T48" fmla="*/ 233 w 648"/>
                    <a:gd name="T49" fmla="*/ 380 h 546"/>
                    <a:gd name="T50" fmla="*/ 167 w 648"/>
                    <a:gd name="T51" fmla="*/ 406 h 546"/>
                    <a:gd name="T52" fmla="*/ 62 w 648"/>
                    <a:gd name="T53" fmla="*/ 455 h 546"/>
                    <a:gd name="T54" fmla="*/ 78 w 648"/>
                    <a:gd name="T55" fmla="*/ 525 h 546"/>
                    <a:gd name="T56" fmla="*/ 29 w 648"/>
                    <a:gd name="T57" fmla="*/ 542 h 546"/>
                    <a:gd name="T58" fmla="*/ 5 w 648"/>
                    <a:gd name="T59" fmla="*/ 445 h 546"/>
                    <a:gd name="T60" fmla="*/ 27 w 648"/>
                    <a:gd name="T61" fmla="*/ 390 h 546"/>
                    <a:gd name="T62" fmla="*/ 53 w 648"/>
                    <a:gd name="T63" fmla="*/ 364 h 546"/>
                    <a:gd name="T64" fmla="*/ 86 w 648"/>
                    <a:gd name="T65" fmla="*/ 318 h 546"/>
                    <a:gd name="T66" fmla="*/ 134 w 648"/>
                    <a:gd name="T67" fmla="*/ 225 h 546"/>
                    <a:gd name="T68" fmla="*/ 172 w 648"/>
                    <a:gd name="T69" fmla="*/ 154 h 546"/>
                    <a:gd name="T70" fmla="*/ 172 w 648"/>
                    <a:gd name="T71" fmla="*/ 93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8" h="546">
                      <a:moveTo>
                        <a:pt x="172" y="93"/>
                      </a:moveTo>
                      <a:lnTo>
                        <a:pt x="189" y="79"/>
                      </a:lnTo>
                      <a:lnTo>
                        <a:pt x="189" y="53"/>
                      </a:lnTo>
                      <a:lnTo>
                        <a:pt x="198" y="43"/>
                      </a:lnTo>
                      <a:lnTo>
                        <a:pt x="220" y="46"/>
                      </a:lnTo>
                      <a:lnTo>
                        <a:pt x="257" y="64"/>
                      </a:lnTo>
                      <a:lnTo>
                        <a:pt x="263" y="50"/>
                      </a:lnTo>
                      <a:lnTo>
                        <a:pt x="255" y="35"/>
                      </a:lnTo>
                      <a:lnTo>
                        <a:pt x="257" y="24"/>
                      </a:lnTo>
                      <a:lnTo>
                        <a:pt x="281" y="4"/>
                      </a:lnTo>
                      <a:lnTo>
                        <a:pt x="322" y="16"/>
                      </a:lnTo>
                      <a:lnTo>
                        <a:pt x="346" y="0"/>
                      </a:lnTo>
                      <a:lnTo>
                        <a:pt x="364" y="17"/>
                      </a:lnTo>
                      <a:lnTo>
                        <a:pt x="406" y="6"/>
                      </a:lnTo>
                      <a:lnTo>
                        <a:pt x="415" y="21"/>
                      </a:lnTo>
                      <a:lnTo>
                        <a:pt x="401" y="40"/>
                      </a:lnTo>
                      <a:lnTo>
                        <a:pt x="379" y="72"/>
                      </a:lnTo>
                      <a:lnTo>
                        <a:pt x="379" y="81"/>
                      </a:lnTo>
                      <a:lnTo>
                        <a:pt x="392" y="91"/>
                      </a:lnTo>
                      <a:lnTo>
                        <a:pt x="480" y="55"/>
                      </a:lnTo>
                      <a:lnTo>
                        <a:pt x="511" y="72"/>
                      </a:lnTo>
                      <a:lnTo>
                        <a:pt x="520" y="64"/>
                      </a:lnTo>
                      <a:lnTo>
                        <a:pt x="511" y="43"/>
                      </a:lnTo>
                      <a:lnTo>
                        <a:pt x="513" y="33"/>
                      </a:lnTo>
                      <a:lnTo>
                        <a:pt x="570" y="43"/>
                      </a:lnTo>
                      <a:lnTo>
                        <a:pt x="580" y="53"/>
                      </a:lnTo>
                      <a:lnTo>
                        <a:pt x="596" y="50"/>
                      </a:lnTo>
                      <a:lnTo>
                        <a:pt x="620" y="81"/>
                      </a:lnTo>
                      <a:lnTo>
                        <a:pt x="647" y="139"/>
                      </a:lnTo>
                      <a:lnTo>
                        <a:pt x="628" y="152"/>
                      </a:lnTo>
                      <a:lnTo>
                        <a:pt x="613" y="180"/>
                      </a:lnTo>
                      <a:lnTo>
                        <a:pt x="600" y="185"/>
                      </a:lnTo>
                      <a:lnTo>
                        <a:pt x="587" y="212"/>
                      </a:lnTo>
                      <a:lnTo>
                        <a:pt x="544" y="233"/>
                      </a:lnTo>
                      <a:lnTo>
                        <a:pt x="526" y="225"/>
                      </a:lnTo>
                      <a:lnTo>
                        <a:pt x="515" y="243"/>
                      </a:lnTo>
                      <a:lnTo>
                        <a:pt x="515" y="250"/>
                      </a:lnTo>
                      <a:lnTo>
                        <a:pt x="502" y="250"/>
                      </a:lnTo>
                      <a:lnTo>
                        <a:pt x="478" y="250"/>
                      </a:lnTo>
                      <a:lnTo>
                        <a:pt x="456" y="265"/>
                      </a:lnTo>
                      <a:lnTo>
                        <a:pt x="441" y="255"/>
                      </a:lnTo>
                      <a:lnTo>
                        <a:pt x="421" y="269"/>
                      </a:lnTo>
                      <a:lnTo>
                        <a:pt x="373" y="289"/>
                      </a:lnTo>
                      <a:lnTo>
                        <a:pt x="334" y="258"/>
                      </a:lnTo>
                      <a:lnTo>
                        <a:pt x="332" y="282"/>
                      </a:lnTo>
                      <a:lnTo>
                        <a:pt x="344" y="320"/>
                      </a:lnTo>
                      <a:lnTo>
                        <a:pt x="310" y="335"/>
                      </a:lnTo>
                      <a:lnTo>
                        <a:pt x="289" y="361"/>
                      </a:lnTo>
                      <a:lnTo>
                        <a:pt x="253" y="371"/>
                      </a:lnTo>
                      <a:lnTo>
                        <a:pt x="233" y="380"/>
                      </a:lnTo>
                      <a:lnTo>
                        <a:pt x="193" y="380"/>
                      </a:lnTo>
                      <a:lnTo>
                        <a:pt x="167" y="406"/>
                      </a:lnTo>
                      <a:lnTo>
                        <a:pt x="98" y="430"/>
                      </a:lnTo>
                      <a:lnTo>
                        <a:pt x="62" y="455"/>
                      </a:lnTo>
                      <a:lnTo>
                        <a:pt x="45" y="472"/>
                      </a:lnTo>
                      <a:lnTo>
                        <a:pt x="78" y="525"/>
                      </a:lnTo>
                      <a:lnTo>
                        <a:pt x="55" y="545"/>
                      </a:lnTo>
                      <a:lnTo>
                        <a:pt x="29" y="542"/>
                      </a:lnTo>
                      <a:lnTo>
                        <a:pt x="0" y="486"/>
                      </a:lnTo>
                      <a:lnTo>
                        <a:pt x="5" y="445"/>
                      </a:lnTo>
                      <a:lnTo>
                        <a:pt x="5" y="426"/>
                      </a:lnTo>
                      <a:lnTo>
                        <a:pt x="27" y="390"/>
                      </a:lnTo>
                      <a:lnTo>
                        <a:pt x="55" y="383"/>
                      </a:lnTo>
                      <a:lnTo>
                        <a:pt x="53" y="364"/>
                      </a:lnTo>
                      <a:lnTo>
                        <a:pt x="82" y="351"/>
                      </a:lnTo>
                      <a:lnTo>
                        <a:pt x="86" y="318"/>
                      </a:lnTo>
                      <a:lnTo>
                        <a:pt x="136" y="277"/>
                      </a:lnTo>
                      <a:lnTo>
                        <a:pt x="134" y="225"/>
                      </a:lnTo>
                      <a:lnTo>
                        <a:pt x="174" y="173"/>
                      </a:lnTo>
                      <a:lnTo>
                        <a:pt x="172" y="154"/>
                      </a:lnTo>
                      <a:lnTo>
                        <a:pt x="184" y="137"/>
                      </a:lnTo>
                      <a:lnTo>
                        <a:pt x="172" y="93"/>
                      </a:lnTo>
                      <a:lnTo>
                        <a:pt x="172" y="93"/>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17" name="Freeform 17"/>
                <p:cNvSpPr>
                  <a:spLocks/>
                </p:cNvSpPr>
                <p:nvPr/>
              </p:nvSpPr>
              <p:spPr bwMode="auto">
                <a:xfrm>
                  <a:off x="2297" y="3357"/>
                  <a:ext cx="602" cy="442"/>
                </a:xfrm>
                <a:custGeom>
                  <a:avLst/>
                  <a:gdLst>
                    <a:gd name="T0" fmla="*/ 30 w 673"/>
                    <a:gd name="T1" fmla="*/ 189 h 490"/>
                    <a:gd name="T2" fmla="*/ 74 w 673"/>
                    <a:gd name="T3" fmla="*/ 170 h 490"/>
                    <a:gd name="T4" fmla="*/ 145 w 673"/>
                    <a:gd name="T5" fmla="*/ 187 h 490"/>
                    <a:gd name="T6" fmla="*/ 157 w 673"/>
                    <a:gd name="T7" fmla="*/ 156 h 490"/>
                    <a:gd name="T8" fmla="*/ 256 w 673"/>
                    <a:gd name="T9" fmla="*/ 119 h 490"/>
                    <a:gd name="T10" fmla="*/ 334 w 673"/>
                    <a:gd name="T11" fmla="*/ 97 h 490"/>
                    <a:gd name="T12" fmla="*/ 368 w 673"/>
                    <a:gd name="T13" fmla="*/ 105 h 490"/>
                    <a:gd name="T14" fmla="*/ 394 w 673"/>
                    <a:gd name="T15" fmla="*/ 86 h 490"/>
                    <a:gd name="T16" fmla="*/ 405 w 673"/>
                    <a:gd name="T17" fmla="*/ 66 h 490"/>
                    <a:gd name="T18" fmla="*/ 437 w 673"/>
                    <a:gd name="T19" fmla="*/ 42 h 490"/>
                    <a:gd name="T20" fmla="*/ 482 w 673"/>
                    <a:gd name="T21" fmla="*/ 18 h 490"/>
                    <a:gd name="T22" fmla="*/ 499 w 673"/>
                    <a:gd name="T23" fmla="*/ 40 h 490"/>
                    <a:gd name="T24" fmla="*/ 542 w 673"/>
                    <a:gd name="T25" fmla="*/ 9 h 490"/>
                    <a:gd name="T26" fmla="*/ 587 w 673"/>
                    <a:gd name="T27" fmla="*/ 9 h 490"/>
                    <a:gd name="T28" fmla="*/ 609 w 673"/>
                    <a:gd name="T29" fmla="*/ 44 h 490"/>
                    <a:gd name="T30" fmla="*/ 582 w 673"/>
                    <a:gd name="T31" fmla="*/ 108 h 490"/>
                    <a:gd name="T32" fmla="*/ 582 w 673"/>
                    <a:gd name="T33" fmla="*/ 136 h 490"/>
                    <a:gd name="T34" fmla="*/ 626 w 673"/>
                    <a:gd name="T35" fmla="*/ 158 h 490"/>
                    <a:gd name="T36" fmla="*/ 659 w 673"/>
                    <a:gd name="T37" fmla="*/ 148 h 490"/>
                    <a:gd name="T38" fmla="*/ 659 w 673"/>
                    <a:gd name="T39" fmla="*/ 209 h 490"/>
                    <a:gd name="T40" fmla="*/ 621 w 673"/>
                    <a:gd name="T41" fmla="*/ 280 h 490"/>
                    <a:gd name="T42" fmla="*/ 573 w 673"/>
                    <a:gd name="T43" fmla="*/ 372 h 490"/>
                    <a:gd name="T44" fmla="*/ 540 w 673"/>
                    <a:gd name="T45" fmla="*/ 418 h 490"/>
                    <a:gd name="T46" fmla="*/ 514 w 673"/>
                    <a:gd name="T47" fmla="*/ 445 h 490"/>
                    <a:gd name="T48" fmla="*/ 435 w 673"/>
                    <a:gd name="T49" fmla="*/ 489 h 490"/>
                    <a:gd name="T50" fmla="*/ 374 w 673"/>
                    <a:gd name="T51" fmla="*/ 454 h 490"/>
                    <a:gd name="T52" fmla="*/ 310 w 673"/>
                    <a:gd name="T53" fmla="*/ 487 h 490"/>
                    <a:gd name="T54" fmla="*/ 210 w 673"/>
                    <a:gd name="T55" fmla="*/ 449 h 490"/>
                    <a:gd name="T56" fmla="*/ 214 w 673"/>
                    <a:gd name="T57" fmla="*/ 379 h 490"/>
                    <a:gd name="T58" fmla="*/ 169 w 673"/>
                    <a:gd name="T59" fmla="*/ 363 h 490"/>
                    <a:gd name="T60" fmla="*/ 133 w 673"/>
                    <a:gd name="T61" fmla="*/ 363 h 490"/>
                    <a:gd name="T62" fmla="*/ 116 w 673"/>
                    <a:gd name="T63" fmla="*/ 312 h 490"/>
                    <a:gd name="T64" fmla="*/ 147 w 673"/>
                    <a:gd name="T65" fmla="*/ 304 h 490"/>
                    <a:gd name="T66" fmla="*/ 145 w 673"/>
                    <a:gd name="T67" fmla="*/ 260 h 490"/>
                    <a:gd name="T68" fmla="*/ 57 w 673"/>
                    <a:gd name="T69" fmla="*/ 225 h 490"/>
                    <a:gd name="T70" fmla="*/ 16 w 673"/>
                    <a:gd name="T71" fmla="*/ 225 h 490"/>
                    <a:gd name="T72" fmla="*/ 2 w 673"/>
                    <a:gd name="T73" fmla="*/ 18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73" h="490">
                      <a:moveTo>
                        <a:pt x="2" y="187"/>
                      </a:moveTo>
                      <a:lnTo>
                        <a:pt x="30" y="189"/>
                      </a:lnTo>
                      <a:lnTo>
                        <a:pt x="61" y="161"/>
                      </a:lnTo>
                      <a:lnTo>
                        <a:pt x="74" y="170"/>
                      </a:lnTo>
                      <a:lnTo>
                        <a:pt x="133" y="194"/>
                      </a:lnTo>
                      <a:lnTo>
                        <a:pt x="145" y="187"/>
                      </a:lnTo>
                      <a:lnTo>
                        <a:pt x="147" y="167"/>
                      </a:lnTo>
                      <a:lnTo>
                        <a:pt x="157" y="156"/>
                      </a:lnTo>
                      <a:lnTo>
                        <a:pt x="241" y="101"/>
                      </a:lnTo>
                      <a:lnTo>
                        <a:pt x="256" y="119"/>
                      </a:lnTo>
                      <a:lnTo>
                        <a:pt x="306" y="134"/>
                      </a:lnTo>
                      <a:lnTo>
                        <a:pt x="334" y="97"/>
                      </a:lnTo>
                      <a:lnTo>
                        <a:pt x="348" y="105"/>
                      </a:lnTo>
                      <a:lnTo>
                        <a:pt x="368" y="105"/>
                      </a:lnTo>
                      <a:lnTo>
                        <a:pt x="368" y="95"/>
                      </a:lnTo>
                      <a:lnTo>
                        <a:pt x="394" y="86"/>
                      </a:lnTo>
                      <a:lnTo>
                        <a:pt x="394" y="77"/>
                      </a:lnTo>
                      <a:lnTo>
                        <a:pt x="405" y="66"/>
                      </a:lnTo>
                      <a:lnTo>
                        <a:pt x="411" y="69"/>
                      </a:lnTo>
                      <a:lnTo>
                        <a:pt x="437" y="42"/>
                      </a:lnTo>
                      <a:lnTo>
                        <a:pt x="460" y="48"/>
                      </a:lnTo>
                      <a:lnTo>
                        <a:pt x="482" y="18"/>
                      </a:lnTo>
                      <a:lnTo>
                        <a:pt x="492" y="42"/>
                      </a:lnTo>
                      <a:lnTo>
                        <a:pt x="499" y="40"/>
                      </a:lnTo>
                      <a:lnTo>
                        <a:pt x="534" y="6"/>
                      </a:lnTo>
                      <a:lnTo>
                        <a:pt x="542" y="9"/>
                      </a:lnTo>
                      <a:lnTo>
                        <a:pt x="558" y="0"/>
                      </a:lnTo>
                      <a:lnTo>
                        <a:pt x="587" y="9"/>
                      </a:lnTo>
                      <a:lnTo>
                        <a:pt x="587" y="40"/>
                      </a:lnTo>
                      <a:lnTo>
                        <a:pt x="609" y="44"/>
                      </a:lnTo>
                      <a:lnTo>
                        <a:pt x="602" y="74"/>
                      </a:lnTo>
                      <a:lnTo>
                        <a:pt x="582" y="108"/>
                      </a:lnTo>
                      <a:lnTo>
                        <a:pt x="573" y="136"/>
                      </a:lnTo>
                      <a:lnTo>
                        <a:pt x="582" y="136"/>
                      </a:lnTo>
                      <a:lnTo>
                        <a:pt x="606" y="115"/>
                      </a:lnTo>
                      <a:lnTo>
                        <a:pt x="626" y="158"/>
                      </a:lnTo>
                      <a:lnTo>
                        <a:pt x="642" y="148"/>
                      </a:lnTo>
                      <a:lnTo>
                        <a:pt x="659" y="148"/>
                      </a:lnTo>
                      <a:lnTo>
                        <a:pt x="672" y="192"/>
                      </a:lnTo>
                      <a:lnTo>
                        <a:pt x="659" y="209"/>
                      </a:lnTo>
                      <a:lnTo>
                        <a:pt x="661" y="228"/>
                      </a:lnTo>
                      <a:lnTo>
                        <a:pt x="621" y="280"/>
                      </a:lnTo>
                      <a:lnTo>
                        <a:pt x="624" y="332"/>
                      </a:lnTo>
                      <a:lnTo>
                        <a:pt x="573" y="372"/>
                      </a:lnTo>
                      <a:lnTo>
                        <a:pt x="569" y="406"/>
                      </a:lnTo>
                      <a:lnTo>
                        <a:pt x="540" y="418"/>
                      </a:lnTo>
                      <a:lnTo>
                        <a:pt x="542" y="438"/>
                      </a:lnTo>
                      <a:lnTo>
                        <a:pt x="514" y="445"/>
                      </a:lnTo>
                      <a:lnTo>
                        <a:pt x="492" y="480"/>
                      </a:lnTo>
                      <a:lnTo>
                        <a:pt x="435" y="489"/>
                      </a:lnTo>
                      <a:lnTo>
                        <a:pt x="405" y="467"/>
                      </a:lnTo>
                      <a:lnTo>
                        <a:pt x="374" y="454"/>
                      </a:lnTo>
                      <a:lnTo>
                        <a:pt x="344" y="485"/>
                      </a:lnTo>
                      <a:lnTo>
                        <a:pt x="310" y="487"/>
                      </a:lnTo>
                      <a:lnTo>
                        <a:pt x="280" y="489"/>
                      </a:lnTo>
                      <a:lnTo>
                        <a:pt x="210" y="449"/>
                      </a:lnTo>
                      <a:lnTo>
                        <a:pt x="197" y="414"/>
                      </a:lnTo>
                      <a:lnTo>
                        <a:pt x="214" y="379"/>
                      </a:lnTo>
                      <a:lnTo>
                        <a:pt x="195" y="363"/>
                      </a:lnTo>
                      <a:lnTo>
                        <a:pt x="169" y="363"/>
                      </a:lnTo>
                      <a:lnTo>
                        <a:pt x="162" y="357"/>
                      </a:lnTo>
                      <a:lnTo>
                        <a:pt x="133" y="363"/>
                      </a:lnTo>
                      <a:lnTo>
                        <a:pt x="105" y="344"/>
                      </a:lnTo>
                      <a:lnTo>
                        <a:pt x="116" y="312"/>
                      </a:lnTo>
                      <a:lnTo>
                        <a:pt x="138" y="310"/>
                      </a:lnTo>
                      <a:lnTo>
                        <a:pt x="147" y="304"/>
                      </a:lnTo>
                      <a:lnTo>
                        <a:pt x="153" y="276"/>
                      </a:lnTo>
                      <a:lnTo>
                        <a:pt x="145" y="260"/>
                      </a:lnTo>
                      <a:lnTo>
                        <a:pt x="70" y="247"/>
                      </a:lnTo>
                      <a:lnTo>
                        <a:pt x="57" y="225"/>
                      </a:lnTo>
                      <a:lnTo>
                        <a:pt x="35" y="225"/>
                      </a:lnTo>
                      <a:lnTo>
                        <a:pt x="16" y="225"/>
                      </a:lnTo>
                      <a:lnTo>
                        <a:pt x="0" y="201"/>
                      </a:lnTo>
                      <a:lnTo>
                        <a:pt x="2" y="187"/>
                      </a:lnTo>
                      <a:lnTo>
                        <a:pt x="2" y="187"/>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18" name="Freeform 18"/>
                <p:cNvSpPr>
                  <a:spLocks/>
                </p:cNvSpPr>
                <p:nvPr/>
              </p:nvSpPr>
              <p:spPr bwMode="auto">
                <a:xfrm>
                  <a:off x="2654" y="3908"/>
                  <a:ext cx="194" cy="178"/>
                </a:xfrm>
                <a:custGeom>
                  <a:avLst/>
                  <a:gdLst>
                    <a:gd name="T0" fmla="*/ 213 w 214"/>
                    <a:gd name="T1" fmla="*/ 34 h 199"/>
                    <a:gd name="T2" fmla="*/ 174 w 214"/>
                    <a:gd name="T3" fmla="*/ 105 h 199"/>
                    <a:gd name="T4" fmla="*/ 174 w 214"/>
                    <a:gd name="T5" fmla="*/ 134 h 199"/>
                    <a:gd name="T6" fmla="*/ 95 w 214"/>
                    <a:gd name="T7" fmla="*/ 198 h 199"/>
                    <a:gd name="T8" fmla="*/ 14 w 214"/>
                    <a:gd name="T9" fmla="*/ 171 h 199"/>
                    <a:gd name="T10" fmla="*/ 0 w 214"/>
                    <a:gd name="T11" fmla="*/ 111 h 199"/>
                    <a:gd name="T12" fmla="*/ 4 w 214"/>
                    <a:gd name="T13" fmla="*/ 85 h 199"/>
                    <a:gd name="T14" fmla="*/ 47 w 214"/>
                    <a:gd name="T15" fmla="*/ 41 h 199"/>
                    <a:gd name="T16" fmla="*/ 62 w 214"/>
                    <a:gd name="T17" fmla="*/ 28 h 199"/>
                    <a:gd name="T18" fmla="*/ 135 w 214"/>
                    <a:gd name="T19" fmla="*/ 14 h 199"/>
                    <a:gd name="T20" fmla="*/ 167 w 214"/>
                    <a:gd name="T21" fmla="*/ 12 h 199"/>
                    <a:gd name="T22" fmla="*/ 178 w 214"/>
                    <a:gd name="T23" fmla="*/ 0 h 199"/>
                    <a:gd name="T24" fmla="*/ 202 w 214"/>
                    <a:gd name="T25" fmla="*/ 5 h 199"/>
                    <a:gd name="T26" fmla="*/ 213 w 214"/>
                    <a:gd name="T27" fmla="*/ 34 h 199"/>
                    <a:gd name="T28" fmla="*/ 213 w 214"/>
                    <a:gd name="T29" fmla="*/ 34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4" h="199">
                      <a:moveTo>
                        <a:pt x="213" y="34"/>
                      </a:moveTo>
                      <a:lnTo>
                        <a:pt x="174" y="105"/>
                      </a:lnTo>
                      <a:lnTo>
                        <a:pt x="174" y="134"/>
                      </a:lnTo>
                      <a:lnTo>
                        <a:pt x="95" y="198"/>
                      </a:lnTo>
                      <a:lnTo>
                        <a:pt x="14" y="171"/>
                      </a:lnTo>
                      <a:lnTo>
                        <a:pt x="0" y="111"/>
                      </a:lnTo>
                      <a:lnTo>
                        <a:pt x="4" y="85"/>
                      </a:lnTo>
                      <a:lnTo>
                        <a:pt x="47" y="41"/>
                      </a:lnTo>
                      <a:lnTo>
                        <a:pt x="62" y="28"/>
                      </a:lnTo>
                      <a:lnTo>
                        <a:pt x="135" y="14"/>
                      </a:lnTo>
                      <a:lnTo>
                        <a:pt x="167" y="12"/>
                      </a:lnTo>
                      <a:lnTo>
                        <a:pt x="178" y="0"/>
                      </a:lnTo>
                      <a:lnTo>
                        <a:pt x="202" y="5"/>
                      </a:lnTo>
                      <a:lnTo>
                        <a:pt x="213" y="34"/>
                      </a:lnTo>
                      <a:lnTo>
                        <a:pt x="213" y="34"/>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19" name="Freeform 19"/>
                <p:cNvSpPr>
                  <a:spLocks/>
                </p:cNvSpPr>
                <p:nvPr/>
              </p:nvSpPr>
              <p:spPr bwMode="auto">
                <a:xfrm>
                  <a:off x="1752" y="3127"/>
                  <a:ext cx="683" cy="724"/>
                </a:xfrm>
                <a:custGeom>
                  <a:avLst/>
                  <a:gdLst>
                    <a:gd name="T0" fmla="*/ 675 w 773"/>
                    <a:gd name="T1" fmla="*/ 125 h 806"/>
                    <a:gd name="T2" fmla="*/ 623 w 773"/>
                    <a:gd name="T3" fmla="*/ 139 h 806"/>
                    <a:gd name="T4" fmla="*/ 599 w 773"/>
                    <a:gd name="T5" fmla="*/ 99 h 806"/>
                    <a:gd name="T6" fmla="*/ 587 w 773"/>
                    <a:gd name="T7" fmla="*/ 70 h 806"/>
                    <a:gd name="T8" fmla="*/ 548 w 773"/>
                    <a:gd name="T9" fmla="*/ 72 h 806"/>
                    <a:gd name="T10" fmla="*/ 529 w 773"/>
                    <a:gd name="T11" fmla="*/ 105 h 806"/>
                    <a:gd name="T12" fmla="*/ 529 w 773"/>
                    <a:gd name="T13" fmla="*/ 141 h 806"/>
                    <a:gd name="T14" fmla="*/ 482 w 773"/>
                    <a:gd name="T15" fmla="*/ 279 h 806"/>
                    <a:gd name="T16" fmla="*/ 443 w 773"/>
                    <a:gd name="T17" fmla="*/ 289 h 806"/>
                    <a:gd name="T18" fmla="*/ 371 w 773"/>
                    <a:gd name="T19" fmla="*/ 308 h 806"/>
                    <a:gd name="T20" fmla="*/ 263 w 773"/>
                    <a:gd name="T21" fmla="*/ 139 h 806"/>
                    <a:gd name="T22" fmla="*/ 227 w 773"/>
                    <a:gd name="T23" fmla="*/ 112 h 806"/>
                    <a:gd name="T24" fmla="*/ 219 w 773"/>
                    <a:gd name="T25" fmla="*/ 72 h 806"/>
                    <a:gd name="T26" fmla="*/ 167 w 773"/>
                    <a:gd name="T27" fmla="*/ 99 h 806"/>
                    <a:gd name="T28" fmla="*/ 144 w 773"/>
                    <a:gd name="T29" fmla="*/ 0 h 806"/>
                    <a:gd name="T30" fmla="*/ 107 w 773"/>
                    <a:gd name="T31" fmla="*/ 40 h 806"/>
                    <a:gd name="T32" fmla="*/ 103 w 773"/>
                    <a:gd name="T33" fmla="*/ 101 h 806"/>
                    <a:gd name="T34" fmla="*/ 79 w 773"/>
                    <a:gd name="T35" fmla="*/ 90 h 806"/>
                    <a:gd name="T36" fmla="*/ 79 w 773"/>
                    <a:gd name="T37" fmla="*/ 163 h 806"/>
                    <a:gd name="T38" fmla="*/ 107 w 773"/>
                    <a:gd name="T39" fmla="*/ 172 h 806"/>
                    <a:gd name="T40" fmla="*/ 105 w 773"/>
                    <a:gd name="T41" fmla="*/ 329 h 806"/>
                    <a:gd name="T42" fmla="*/ 17 w 773"/>
                    <a:gd name="T43" fmla="*/ 433 h 806"/>
                    <a:gd name="T44" fmla="*/ 0 w 773"/>
                    <a:gd name="T45" fmla="*/ 460 h 806"/>
                    <a:gd name="T46" fmla="*/ 2 w 773"/>
                    <a:gd name="T47" fmla="*/ 522 h 806"/>
                    <a:gd name="T48" fmla="*/ 50 w 773"/>
                    <a:gd name="T49" fmla="*/ 515 h 806"/>
                    <a:gd name="T50" fmla="*/ 103 w 773"/>
                    <a:gd name="T51" fmla="*/ 536 h 806"/>
                    <a:gd name="T52" fmla="*/ 117 w 773"/>
                    <a:gd name="T53" fmla="*/ 590 h 806"/>
                    <a:gd name="T54" fmla="*/ 160 w 773"/>
                    <a:gd name="T55" fmla="*/ 604 h 806"/>
                    <a:gd name="T56" fmla="*/ 158 w 773"/>
                    <a:gd name="T57" fmla="*/ 638 h 806"/>
                    <a:gd name="T58" fmla="*/ 142 w 773"/>
                    <a:gd name="T59" fmla="*/ 695 h 806"/>
                    <a:gd name="T60" fmla="*/ 172 w 773"/>
                    <a:gd name="T61" fmla="*/ 708 h 806"/>
                    <a:gd name="T62" fmla="*/ 206 w 773"/>
                    <a:gd name="T63" fmla="*/ 734 h 806"/>
                    <a:gd name="T64" fmla="*/ 265 w 773"/>
                    <a:gd name="T65" fmla="*/ 772 h 806"/>
                    <a:gd name="T66" fmla="*/ 323 w 773"/>
                    <a:gd name="T67" fmla="*/ 754 h 806"/>
                    <a:gd name="T68" fmla="*/ 328 w 773"/>
                    <a:gd name="T69" fmla="*/ 792 h 806"/>
                    <a:gd name="T70" fmla="*/ 364 w 773"/>
                    <a:gd name="T71" fmla="*/ 799 h 806"/>
                    <a:gd name="T72" fmla="*/ 381 w 773"/>
                    <a:gd name="T73" fmla="*/ 796 h 806"/>
                    <a:gd name="T74" fmla="*/ 366 w 773"/>
                    <a:gd name="T75" fmla="*/ 696 h 806"/>
                    <a:gd name="T76" fmla="*/ 414 w 773"/>
                    <a:gd name="T77" fmla="*/ 677 h 806"/>
                    <a:gd name="T78" fmla="*/ 443 w 773"/>
                    <a:gd name="T79" fmla="*/ 652 h 806"/>
                    <a:gd name="T80" fmla="*/ 517 w 773"/>
                    <a:gd name="T81" fmla="*/ 650 h 806"/>
                    <a:gd name="T82" fmla="*/ 550 w 773"/>
                    <a:gd name="T83" fmla="*/ 648 h 806"/>
                    <a:gd name="T84" fmla="*/ 579 w 773"/>
                    <a:gd name="T85" fmla="*/ 669 h 806"/>
                    <a:gd name="T86" fmla="*/ 603 w 773"/>
                    <a:gd name="T87" fmla="*/ 640 h 806"/>
                    <a:gd name="T88" fmla="*/ 636 w 773"/>
                    <a:gd name="T89" fmla="*/ 642 h 806"/>
                    <a:gd name="T90" fmla="*/ 680 w 773"/>
                    <a:gd name="T91" fmla="*/ 593 h 806"/>
                    <a:gd name="T92" fmla="*/ 723 w 773"/>
                    <a:gd name="T93" fmla="*/ 602 h 806"/>
                    <a:gd name="T94" fmla="*/ 757 w 773"/>
                    <a:gd name="T95" fmla="*/ 568 h 806"/>
                    <a:gd name="T96" fmla="*/ 772 w 773"/>
                    <a:gd name="T97" fmla="*/ 534 h 806"/>
                    <a:gd name="T98" fmla="*/ 689 w 773"/>
                    <a:gd name="T99" fmla="*/ 505 h 806"/>
                    <a:gd name="T100" fmla="*/ 654 w 773"/>
                    <a:gd name="T101" fmla="*/ 483 h 806"/>
                    <a:gd name="T102" fmla="*/ 618 w 773"/>
                    <a:gd name="T103" fmla="*/ 459 h 806"/>
                    <a:gd name="T104" fmla="*/ 629 w 773"/>
                    <a:gd name="T105" fmla="*/ 392 h 806"/>
                    <a:gd name="T106" fmla="*/ 623 w 773"/>
                    <a:gd name="T107" fmla="*/ 271 h 806"/>
                    <a:gd name="T108" fmla="*/ 558 w 773"/>
                    <a:gd name="T109" fmla="*/ 274 h 806"/>
                    <a:gd name="T110" fmla="*/ 548 w 773"/>
                    <a:gd name="T111" fmla="*/ 231 h 806"/>
                    <a:gd name="T112" fmla="*/ 561 w 773"/>
                    <a:gd name="T113" fmla="*/ 187 h 806"/>
                    <a:gd name="T114" fmla="*/ 599 w 773"/>
                    <a:gd name="T115" fmla="*/ 185 h 806"/>
                    <a:gd name="T116" fmla="*/ 668 w 773"/>
                    <a:gd name="T117" fmla="*/ 185 h 806"/>
                    <a:gd name="T118" fmla="*/ 682 w 773"/>
                    <a:gd name="T119" fmla="*/ 148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73" h="806">
                      <a:moveTo>
                        <a:pt x="682" y="148"/>
                      </a:moveTo>
                      <a:lnTo>
                        <a:pt x="675" y="125"/>
                      </a:lnTo>
                      <a:lnTo>
                        <a:pt x="656" y="119"/>
                      </a:lnTo>
                      <a:lnTo>
                        <a:pt x="623" y="139"/>
                      </a:lnTo>
                      <a:lnTo>
                        <a:pt x="601" y="127"/>
                      </a:lnTo>
                      <a:lnTo>
                        <a:pt x="599" y="99"/>
                      </a:lnTo>
                      <a:lnTo>
                        <a:pt x="587" y="86"/>
                      </a:lnTo>
                      <a:lnTo>
                        <a:pt x="587" y="70"/>
                      </a:lnTo>
                      <a:lnTo>
                        <a:pt x="557" y="64"/>
                      </a:lnTo>
                      <a:lnTo>
                        <a:pt x="548" y="72"/>
                      </a:lnTo>
                      <a:lnTo>
                        <a:pt x="553" y="95"/>
                      </a:lnTo>
                      <a:lnTo>
                        <a:pt x="529" y="105"/>
                      </a:lnTo>
                      <a:lnTo>
                        <a:pt x="522" y="122"/>
                      </a:lnTo>
                      <a:lnTo>
                        <a:pt x="529" y="141"/>
                      </a:lnTo>
                      <a:lnTo>
                        <a:pt x="474" y="204"/>
                      </a:lnTo>
                      <a:lnTo>
                        <a:pt x="482" y="279"/>
                      </a:lnTo>
                      <a:lnTo>
                        <a:pt x="455" y="302"/>
                      </a:lnTo>
                      <a:lnTo>
                        <a:pt x="443" y="289"/>
                      </a:lnTo>
                      <a:lnTo>
                        <a:pt x="390" y="320"/>
                      </a:lnTo>
                      <a:lnTo>
                        <a:pt x="371" y="308"/>
                      </a:lnTo>
                      <a:lnTo>
                        <a:pt x="294" y="161"/>
                      </a:lnTo>
                      <a:lnTo>
                        <a:pt x="263" y="139"/>
                      </a:lnTo>
                      <a:lnTo>
                        <a:pt x="239" y="132"/>
                      </a:lnTo>
                      <a:lnTo>
                        <a:pt x="227" y="112"/>
                      </a:lnTo>
                      <a:lnTo>
                        <a:pt x="241" y="90"/>
                      </a:lnTo>
                      <a:lnTo>
                        <a:pt x="219" y="72"/>
                      </a:lnTo>
                      <a:lnTo>
                        <a:pt x="193" y="95"/>
                      </a:lnTo>
                      <a:lnTo>
                        <a:pt x="167" y="99"/>
                      </a:lnTo>
                      <a:lnTo>
                        <a:pt x="148" y="19"/>
                      </a:lnTo>
                      <a:lnTo>
                        <a:pt x="144" y="0"/>
                      </a:lnTo>
                      <a:lnTo>
                        <a:pt x="117" y="33"/>
                      </a:lnTo>
                      <a:lnTo>
                        <a:pt x="107" y="40"/>
                      </a:lnTo>
                      <a:lnTo>
                        <a:pt x="109" y="90"/>
                      </a:lnTo>
                      <a:lnTo>
                        <a:pt x="103" y="101"/>
                      </a:lnTo>
                      <a:lnTo>
                        <a:pt x="89" y="101"/>
                      </a:lnTo>
                      <a:lnTo>
                        <a:pt x="79" y="90"/>
                      </a:lnTo>
                      <a:lnTo>
                        <a:pt x="65" y="105"/>
                      </a:lnTo>
                      <a:lnTo>
                        <a:pt x="79" y="163"/>
                      </a:lnTo>
                      <a:lnTo>
                        <a:pt x="93" y="163"/>
                      </a:lnTo>
                      <a:lnTo>
                        <a:pt x="107" y="172"/>
                      </a:lnTo>
                      <a:lnTo>
                        <a:pt x="112" y="207"/>
                      </a:lnTo>
                      <a:lnTo>
                        <a:pt x="105" y="329"/>
                      </a:lnTo>
                      <a:lnTo>
                        <a:pt x="21" y="404"/>
                      </a:lnTo>
                      <a:lnTo>
                        <a:pt x="17" y="433"/>
                      </a:lnTo>
                      <a:lnTo>
                        <a:pt x="2" y="445"/>
                      </a:lnTo>
                      <a:lnTo>
                        <a:pt x="0" y="460"/>
                      </a:lnTo>
                      <a:lnTo>
                        <a:pt x="12" y="496"/>
                      </a:lnTo>
                      <a:lnTo>
                        <a:pt x="2" y="522"/>
                      </a:lnTo>
                      <a:lnTo>
                        <a:pt x="9" y="527"/>
                      </a:lnTo>
                      <a:lnTo>
                        <a:pt x="50" y="515"/>
                      </a:lnTo>
                      <a:lnTo>
                        <a:pt x="109" y="512"/>
                      </a:lnTo>
                      <a:lnTo>
                        <a:pt x="103" y="536"/>
                      </a:lnTo>
                      <a:lnTo>
                        <a:pt x="114" y="558"/>
                      </a:lnTo>
                      <a:lnTo>
                        <a:pt x="117" y="590"/>
                      </a:lnTo>
                      <a:lnTo>
                        <a:pt x="124" y="602"/>
                      </a:lnTo>
                      <a:lnTo>
                        <a:pt x="160" y="604"/>
                      </a:lnTo>
                      <a:lnTo>
                        <a:pt x="175" y="616"/>
                      </a:lnTo>
                      <a:lnTo>
                        <a:pt x="158" y="638"/>
                      </a:lnTo>
                      <a:lnTo>
                        <a:pt x="155" y="664"/>
                      </a:lnTo>
                      <a:lnTo>
                        <a:pt x="142" y="695"/>
                      </a:lnTo>
                      <a:lnTo>
                        <a:pt x="151" y="705"/>
                      </a:lnTo>
                      <a:lnTo>
                        <a:pt x="172" y="708"/>
                      </a:lnTo>
                      <a:lnTo>
                        <a:pt x="210" y="722"/>
                      </a:lnTo>
                      <a:lnTo>
                        <a:pt x="206" y="734"/>
                      </a:lnTo>
                      <a:lnTo>
                        <a:pt x="230" y="772"/>
                      </a:lnTo>
                      <a:lnTo>
                        <a:pt x="265" y="772"/>
                      </a:lnTo>
                      <a:lnTo>
                        <a:pt x="309" y="747"/>
                      </a:lnTo>
                      <a:lnTo>
                        <a:pt x="323" y="754"/>
                      </a:lnTo>
                      <a:lnTo>
                        <a:pt x="323" y="770"/>
                      </a:lnTo>
                      <a:lnTo>
                        <a:pt x="328" y="792"/>
                      </a:lnTo>
                      <a:lnTo>
                        <a:pt x="340" y="802"/>
                      </a:lnTo>
                      <a:lnTo>
                        <a:pt x="364" y="799"/>
                      </a:lnTo>
                      <a:lnTo>
                        <a:pt x="373" y="805"/>
                      </a:lnTo>
                      <a:lnTo>
                        <a:pt x="381" y="796"/>
                      </a:lnTo>
                      <a:lnTo>
                        <a:pt x="381" y="761"/>
                      </a:lnTo>
                      <a:lnTo>
                        <a:pt x="366" y="696"/>
                      </a:lnTo>
                      <a:lnTo>
                        <a:pt x="376" y="677"/>
                      </a:lnTo>
                      <a:lnTo>
                        <a:pt x="414" y="677"/>
                      </a:lnTo>
                      <a:lnTo>
                        <a:pt x="423" y="677"/>
                      </a:lnTo>
                      <a:lnTo>
                        <a:pt x="443" y="652"/>
                      </a:lnTo>
                      <a:lnTo>
                        <a:pt x="495" y="670"/>
                      </a:lnTo>
                      <a:lnTo>
                        <a:pt x="517" y="650"/>
                      </a:lnTo>
                      <a:lnTo>
                        <a:pt x="529" y="662"/>
                      </a:lnTo>
                      <a:lnTo>
                        <a:pt x="550" y="648"/>
                      </a:lnTo>
                      <a:lnTo>
                        <a:pt x="570" y="669"/>
                      </a:lnTo>
                      <a:lnTo>
                        <a:pt x="579" y="669"/>
                      </a:lnTo>
                      <a:lnTo>
                        <a:pt x="585" y="657"/>
                      </a:lnTo>
                      <a:lnTo>
                        <a:pt x="603" y="640"/>
                      </a:lnTo>
                      <a:lnTo>
                        <a:pt x="611" y="646"/>
                      </a:lnTo>
                      <a:lnTo>
                        <a:pt x="636" y="642"/>
                      </a:lnTo>
                      <a:lnTo>
                        <a:pt x="660" y="621"/>
                      </a:lnTo>
                      <a:lnTo>
                        <a:pt x="680" y="593"/>
                      </a:lnTo>
                      <a:lnTo>
                        <a:pt x="709" y="587"/>
                      </a:lnTo>
                      <a:lnTo>
                        <a:pt x="723" y="602"/>
                      </a:lnTo>
                      <a:lnTo>
                        <a:pt x="735" y="571"/>
                      </a:lnTo>
                      <a:lnTo>
                        <a:pt x="757" y="568"/>
                      </a:lnTo>
                      <a:lnTo>
                        <a:pt x="766" y="563"/>
                      </a:lnTo>
                      <a:lnTo>
                        <a:pt x="772" y="534"/>
                      </a:lnTo>
                      <a:lnTo>
                        <a:pt x="763" y="518"/>
                      </a:lnTo>
                      <a:lnTo>
                        <a:pt x="689" y="505"/>
                      </a:lnTo>
                      <a:lnTo>
                        <a:pt x="675" y="483"/>
                      </a:lnTo>
                      <a:lnTo>
                        <a:pt x="654" y="483"/>
                      </a:lnTo>
                      <a:lnTo>
                        <a:pt x="634" y="483"/>
                      </a:lnTo>
                      <a:lnTo>
                        <a:pt x="618" y="459"/>
                      </a:lnTo>
                      <a:lnTo>
                        <a:pt x="620" y="445"/>
                      </a:lnTo>
                      <a:lnTo>
                        <a:pt x="629" y="392"/>
                      </a:lnTo>
                      <a:lnTo>
                        <a:pt x="601" y="363"/>
                      </a:lnTo>
                      <a:lnTo>
                        <a:pt x="623" y="271"/>
                      </a:lnTo>
                      <a:lnTo>
                        <a:pt x="608" y="257"/>
                      </a:lnTo>
                      <a:lnTo>
                        <a:pt x="558" y="274"/>
                      </a:lnTo>
                      <a:lnTo>
                        <a:pt x="548" y="253"/>
                      </a:lnTo>
                      <a:lnTo>
                        <a:pt x="548" y="231"/>
                      </a:lnTo>
                      <a:lnTo>
                        <a:pt x="537" y="221"/>
                      </a:lnTo>
                      <a:lnTo>
                        <a:pt x="561" y="187"/>
                      </a:lnTo>
                      <a:lnTo>
                        <a:pt x="587" y="196"/>
                      </a:lnTo>
                      <a:lnTo>
                        <a:pt x="599" y="185"/>
                      </a:lnTo>
                      <a:lnTo>
                        <a:pt x="647" y="192"/>
                      </a:lnTo>
                      <a:lnTo>
                        <a:pt x="668" y="185"/>
                      </a:lnTo>
                      <a:lnTo>
                        <a:pt x="682" y="148"/>
                      </a:lnTo>
                      <a:lnTo>
                        <a:pt x="682" y="148"/>
                      </a:lnTo>
                    </a:path>
                  </a:pathLst>
                </a:custGeom>
                <a:gradFill rotWithShape="1">
                  <a:gsLst>
                    <a:gs pos="0">
                      <a:srgbClr val="DDDDDD"/>
                    </a:gs>
                    <a:gs pos="50000">
                      <a:schemeClr val="bg1"/>
                    </a:gs>
                    <a:gs pos="100000">
                      <a:srgbClr val="DDDDDD"/>
                    </a:gs>
                  </a:gsLst>
                  <a:lin ang="5400000" scaled="1"/>
                </a:gra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20" name="Freeform 20"/>
                <p:cNvSpPr>
                  <a:spLocks/>
                </p:cNvSpPr>
                <p:nvPr/>
              </p:nvSpPr>
              <p:spPr bwMode="auto">
                <a:xfrm>
                  <a:off x="2993" y="2983"/>
                  <a:ext cx="357" cy="506"/>
                </a:xfrm>
                <a:custGeom>
                  <a:avLst/>
                  <a:gdLst>
                    <a:gd name="T0" fmla="*/ 9 w 404"/>
                    <a:gd name="T1" fmla="*/ 124 h 566"/>
                    <a:gd name="T2" fmla="*/ 35 w 404"/>
                    <a:gd name="T3" fmla="*/ 174 h 566"/>
                    <a:gd name="T4" fmla="*/ 37 w 404"/>
                    <a:gd name="T5" fmla="*/ 201 h 566"/>
                    <a:gd name="T6" fmla="*/ 23 w 404"/>
                    <a:gd name="T7" fmla="*/ 227 h 566"/>
                    <a:gd name="T8" fmla="*/ 4 w 404"/>
                    <a:gd name="T9" fmla="*/ 242 h 566"/>
                    <a:gd name="T10" fmla="*/ 0 w 404"/>
                    <a:gd name="T11" fmla="*/ 291 h 566"/>
                    <a:gd name="T12" fmla="*/ 6 w 404"/>
                    <a:gd name="T13" fmla="*/ 298 h 566"/>
                    <a:gd name="T14" fmla="*/ 18 w 404"/>
                    <a:gd name="T15" fmla="*/ 293 h 566"/>
                    <a:gd name="T16" fmla="*/ 23 w 404"/>
                    <a:gd name="T17" fmla="*/ 298 h 566"/>
                    <a:gd name="T18" fmla="*/ 23 w 404"/>
                    <a:gd name="T19" fmla="*/ 329 h 566"/>
                    <a:gd name="T20" fmla="*/ 37 w 404"/>
                    <a:gd name="T21" fmla="*/ 363 h 566"/>
                    <a:gd name="T22" fmla="*/ 52 w 404"/>
                    <a:gd name="T23" fmla="*/ 370 h 566"/>
                    <a:gd name="T24" fmla="*/ 54 w 404"/>
                    <a:gd name="T25" fmla="*/ 423 h 566"/>
                    <a:gd name="T26" fmla="*/ 46 w 404"/>
                    <a:gd name="T27" fmla="*/ 459 h 566"/>
                    <a:gd name="T28" fmla="*/ 54 w 404"/>
                    <a:gd name="T29" fmla="*/ 474 h 566"/>
                    <a:gd name="T30" fmla="*/ 71 w 404"/>
                    <a:gd name="T31" fmla="*/ 491 h 566"/>
                    <a:gd name="T32" fmla="*/ 114 w 404"/>
                    <a:gd name="T33" fmla="*/ 480 h 566"/>
                    <a:gd name="T34" fmla="*/ 123 w 404"/>
                    <a:gd name="T35" fmla="*/ 495 h 566"/>
                    <a:gd name="T36" fmla="*/ 109 w 404"/>
                    <a:gd name="T37" fmla="*/ 514 h 566"/>
                    <a:gd name="T38" fmla="*/ 87 w 404"/>
                    <a:gd name="T39" fmla="*/ 546 h 566"/>
                    <a:gd name="T40" fmla="*/ 87 w 404"/>
                    <a:gd name="T41" fmla="*/ 555 h 566"/>
                    <a:gd name="T42" fmla="*/ 100 w 404"/>
                    <a:gd name="T43" fmla="*/ 565 h 566"/>
                    <a:gd name="T44" fmla="*/ 188 w 404"/>
                    <a:gd name="T45" fmla="*/ 529 h 566"/>
                    <a:gd name="T46" fmla="*/ 219 w 404"/>
                    <a:gd name="T47" fmla="*/ 546 h 566"/>
                    <a:gd name="T48" fmla="*/ 228 w 404"/>
                    <a:gd name="T49" fmla="*/ 538 h 566"/>
                    <a:gd name="T50" fmla="*/ 219 w 404"/>
                    <a:gd name="T51" fmla="*/ 517 h 566"/>
                    <a:gd name="T52" fmla="*/ 221 w 404"/>
                    <a:gd name="T53" fmla="*/ 507 h 566"/>
                    <a:gd name="T54" fmla="*/ 234 w 404"/>
                    <a:gd name="T55" fmla="*/ 425 h 566"/>
                    <a:gd name="T56" fmla="*/ 247 w 404"/>
                    <a:gd name="T57" fmla="*/ 406 h 566"/>
                    <a:gd name="T58" fmla="*/ 254 w 404"/>
                    <a:gd name="T59" fmla="*/ 384 h 566"/>
                    <a:gd name="T60" fmla="*/ 269 w 404"/>
                    <a:gd name="T61" fmla="*/ 350 h 566"/>
                    <a:gd name="T62" fmla="*/ 260 w 404"/>
                    <a:gd name="T63" fmla="*/ 337 h 566"/>
                    <a:gd name="T64" fmla="*/ 262 w 404"/>
                    <a:gd name="T65" fmla="*/ 309 h 566"/>
                    <a:gd name="T66" fmla="*/ 300 w 404"/>
                    <a:gd name="T67" fmla="*/ 266 h 566"/>
                    <a:gd name="T68" fmla="*/ 297 w 404"/>
                    <a:gd name="T69" fmla="*/ 238 h 566"/>
                    <a:gd name="T70" fmla="*/ 321 w 404"/>
                    <a:gd name="T71" fmla="*/ 196 h 566"/>
                    <a:gd name="T72" fmla="*/ 345 w 404"/>
                    <a:gd name="T73" fmla="*/ 203 h 566"/>
                    <a:gd name="T74" fmla="*/ 393 w 404"/>
                    <a:gd name="T75" fmla="*/ 168 h 566"/>
                    <a:gd name="T76" fmla="*/ 403 w 404"/>
                    <a:gd name="T77" fmla="*/ 150 h 566"/>
                    <a:gd name="T78" fmla="*/ 372 w 404"/>
                    <a:gd name="T79" fmla="*/ 93 h 566"/>
                    <a:gd name="T80" fmla="*/ 352 w 404"/>
                    <a:gd name="T81" fmla="*/ 64 h 566"/>
                    <a:gd name="T82" fmla="*/ 367 w 404"/>
                    <a:gd name="T83" fmla="*/ 50 h 566"/>
                    <a:gd name="T84" fmla="*/ 348 w 404"/>
                    <a:gd name="T85" fmla="*/ 33 h 566"/>
                    <a:gd name="T86" fmla="*/ 302 w 404"/>
                    <a:gd name="T87" fmla="*/ 33 h 566"/>
                    <a:gd name="T88" fmla="*/ 281 w 404"/>
                    <a:gd name="T89" fmla="*/ 11 h 566"/>
                    <a:gd name="T90" fmla="*/ 245 w 404"/>
                    <a:gd name="T91" fmla="*/ 48 h 566"/>
                    <a:gd name="T92" fmla="*/ 231 w 404"/>
                    <a:gd name="T93" fmla="*/ 42 h 566"/>
                    <a:gd name="T94" fmla="*/ 247 w 404"/>
                    <a:gd name="T95" fmla="*/ 13 h 566"/>
                    <a:gd name="T96" fmla="*/ 245 w 404"/>
                    <a:gd name="T97" fmla="*/ 4 h 566"/>
                    <a:gd name="T98" fmla="*/ 231 w 404"/>
                    <a:gd name="T99" fmla="*/ 0 h 566"/>
                    <a:gd name="T100" fmla="*/ 188 w 404"/>
                    <a:gd name="T101" fmla="*/ 24 h 566"/>
                    <a:gd name="T102" fmla="*/ 152 w 404"/>
                    <a:gd name="T103" fmla="*/ 35 h 566"/>
                    <a:gd name="T104" fmla="*/ 124 w 404"/>
                    <a:gd name="T105" fmla="*/ 33 h 566"/>
                    <a:gd name="T106" fmla="*/ 63 w 404"/>
                    <a:gd name="T107" fmla="*/ 90 h 566"/>
                    <a:gd name="T108" fmla="*/ 30 w 404"/>
                    <a:gd name="T109" fmla="*/ 101 h 566"/>
                    <a:gd name="T110" fmla="*/ 9 w 404"/>
                    <a:gd name="T111" fmla="*/ 124 h 566"/>
                    <a:gd name="T112" fmla="*/ 9 w 404"/>
                    <a:gd name="T113" fmla="*/ 124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04" h="566">
                      <a:moveTo>
                        <a:pt x="9" y="124"/>
                      </a:moveTo>
                      <a:lnTo>
                        <a:pt x="35" y="174"/>
                      </a:lnTo>
                      <a:lnTo>
                        <a:pt x="37" y="201"/>
                      </a:lnTo>
                      <a:lnTo>
                        <a:pt x="23" y="227"/>
                      </a:lnTo>
                      <a:lnTo>
                        <a:pt x="4" y="242"/>
                      </a:lnTo>
                      <a:lnTo>
                        <a:pt x="0" y="291"/>
                      </a:lnTo>
                      <a:lnTo>
                        <a:pt x="6" y="298"/>
                      </a:lnTo>
                      <a:lnTo>
                        <a:pt x="18" y="293"/>
                      </a:lnTo>
                      <a:lnTo>
                        <a:pt x="23" y="298"/>
                      </a:lnTo>
                      <a:lnTo>
                        <a:pt x="23" y="329"/>
                      </a:lnTo>
                      <a:lnTo>
                        <a:pt x="37" y="363"/>
                      </a:lnTo>
                      <a:lnTo>
                        <a:pt x="52" y="370"/>
                      </a:lnTo>
                      <a:lnTo>
                        <a:pt x="54" y="423"/>
                      </a:lnTo>
                      <a:lnTo>
                        <a:pt x="46" y="459"/>
                      </a:lnTo>
                      <a:lnTo>
                        <a:pt x="54" y="474"/>
                      </a:lnTo>
                      <a:lnTo>
                        <a:pt x="71" y="491"/>
                      </a:lnTo>
                      <a:lnTo>
                        <a:pt x="114" y="480"/>
                      </a:lnTo>
                      <a:lnTo>
                        <a:pt x="123" y="495"/>
                      </a:lnTo>
                      <a:lnTo>
                        <a:pt x="109" y="514"/>
                      </a:lnTo>
                      <a:lnTo>
                        <a:pt x="87" y="546"/>
                      </a:lnTo>
                      <a:lnTo>
                        <a:pt x="87" y="555"/>
                      </a:lnTo>
                      <a:lnTo>
                        <a:pt x="100" y="565"/>
                      </a:lnTo>
                      <a:lnTo>
                        <a:pt x="188" y="529"/>
                      </a:lnTo>
                      <a:lnTo>
                        <a:pt x="219" y="546"/>
                      </a:lnTo>
                      <a:lnTo>
                        <a:pt x="228" y="538"/>
                      </a:lnTo>
                      <a:lnTo>
                        <a:pt x="219" y="517"/>
                      </a:lnTo>
                      <a:lnTo>
                        <a:pt x="221" y="507"/>
                      </a:lnTo>
                      <a:lnTo>
                        <a:pt x="234" y="425"/>
                      </a:lnTo>
                      <a:lnTo>
                        <a:pt x="247" y="406"/>
                      </a:lnTo>
                      <a:lnTo>
                        <a:pt x="254" y="384"/>
                      </a:lnTo>
                      <a:lnTo>
                        <a:pt x="269" y="350"/>
                      </a:lnTo>
                      <a:lnTo>
                        <a:pt x="260" y="337"/>
                      </a:lnTo>
                      <a:lnTo>
                        <a:pt x="262" y="309"/>
                      </a:lnTo>
                      <a:lnTo>
                        <a:pt x="300" y="266"/>
                      </a:lnTo>
                      <a:lnTo>
                        <a:pt x="297" y="238"/>
                      </a:lnTo>
                      <a:lnTo>
                        <a:pt x="321" y="196"/>
                      </a:lnTo>
                      <a:lnTo>
                        <a:pt x="345" y="203"/>
                      </a:lnTo>
                      <a:lnTo>
                        <a:pt x="393" y="168"/>
                      </a:lnTo>
                      <a:lnTo>
                        <a:pt x="403" y="150"/>
                      </a:lnTo>
                      <a:lnTo>
                        <a:pt x="372" y="93"/>
                      </a:lnTo>
                      <a:lnTo>
                        <a:pt x="352" y="64"/>
                      </a:lnTo>
                      <a:lnTo>
                        <a:pt x="367" y="50"/>
                      </a:lnTo>
                      <a:lnTo>
                        <a:pt x="348" y="33"/>
                      </a:lnTo>
                      <a:lnTo>
                        <a:pt x="302" y="33"/>
                      </a:lnTo>
                      <a:lnTo>
                        <a:pt x="281" y="11"/>
                      </a:lnTo>
                      <a:lnTo>
                        <a:pt x="245" y="48"/>
                      </a:lnTo>
                      <a:lnTo>
                        <a:pt x="231" y="42"/>
                      </a:lnTo>
                      <a:lnTo>
                        <a:pt x="247" y="13"/>
                      </a:lnTo>
                      <a:lnTo>
                        <a:pt x="245" y="4"/>
                      </a:lnTo>
                      <a:lnTo>
                        <a:pt x="231" y="0"/>
                      </a:lnTo>
                      <a:lnTo>
                        <a:pt x="188" y="24"/>
                      </a:lnTo>
                      <a:lnTo>
                        <a:pt x="152" y="35"/>
                      </a:lnTo>
                      <a:lnTo>
                        <a:pt x="124" y="33"/>
                      </a:lnTo>
                      <a:lnTo>
                        <a:pt x="63" y="90"/>
                      </a:lnTo>
                      <a:lnTo>
                        <a:pt x="30" y="101"/>
                      </a:lnTo>
                      <a:lnTo>
                        <a:pt x="9" y="124"/>
                      </a:lnTo>
                      <a:lnTo>
                        <a:pt x="9" y="124"/>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21" name="Freeform 21"/>
                <p:cNvSpPr>
                  <a:spLocks/>
                </p:cNvSpPr>
                <p:nvPr/>
              </p:nvSpPr>
              <p:spPr bwMode="auto">
                <a:xfrm>
                  <a:off x="2629" y="3029"/>
                  <a:ext cx="414" cy="471"/>
                </a:xfrm>
                <a:custGeom>
                  <a:avLst/>
                  <a:gdLst>
                    <a:gd name="T0" fmla="*/ 398 w 465"/>
                    <a:gd name="T1" fmla="*/ 64 h 524"/>
                    <a:gd name="T2" fmla="*/ 389 w 465"/>
                    <a:gd name="T3" fmla="*/ 19 h 524"/>
                    <a:gd name="T4" fmla="*/ 356 w 465"/>
                    <a:gd name="T5" fmla="*/ 26 h 524"/>
                    <a:gd name="T6" fmla="*/ 330 w 465"/>
                    <a:gd name="T7" fmla="*/ 42 h 524"/>
                    <a:gd name="T8" fmla="*/ 306 w 465"/>
                    <a:gd name="T9" fmla="*/ 24 h 524"/>
                    <a:gd name="T10" fmla="*/ 262 w 465"/>
                    <a:gd name="T11" fmla="*/ 31 h 524"/>
                    <a:gd name="T12" fmla="*/ 126 w 465"/>
                    <a:gd name="T13" fmla="*/ 0 h 524"/>
                    <a:gd name="T14" fmla="*/ 136 w 465"/>
                    <a:gd name="T15" fmla="*/ 35 h 524"/>
                    <a:gd name="T16" fmla="*/ 74 w 465"/>
                    <a:gd name="T17" fmla="*/ 35 h 524"/>
                    <a:gd name="T18" fmla="*/ 21 w 465"/>
                    <a:gd name="T19" fmla="*/ 99 h 524"/>
                    <a:gd name="T20" fmla="*/ 43 w 465"/>
                    <a:gd name="T21" fmla="*/ 249 h 524"/>
                    <a:gd name="T22" fmla="*/ 4 w 465"/>
                    <a:gd name="T23" fmla="*/ 305 h 524"/>
                    <a:gd name="T24" fmla="*/ 57 w 465"/>
                    <a:gd name="T25" fmla="*/ 311 h 524"/>
                    <a:gd name="T26" fmla="*/ 67 w 465"/>
                    <a:gd name="T27" fmla="*/ 406 h 524"/>
                    <a:gd name="T28" fmla="*/ 112 w 465"/>
                    <a:gd name="T29" fmla="*/ 382 h 524"/>
                    <a:gd name="T30" fmla="*/ 129 w 465"/>
                    <a:gd name="T31" fmla="*/ 404 h 524"/>
                    <a:gd name="T32" fmla="*/ 172 w 465"/>
                    <a:gd name="T33" fmla="*/ 373 h 524"/>
                    <a:gd name="T34" fmla="*/ 217 w 465"/>
                    <a:gd name="T35" fmla="*/ 373 h 524"/>
                    <a:gd name="T36" fmla="*/ 238 w 465"/>
                    <a:gd name="T37" fmla="*/ 408 h 524"/>
                    <a:gd name="T38" fmla="*/ 212 w 465"/>
                    <a:gd name="T39" fmla="*/ 472 h 524"/>
                    <a:gd name="T40" fmla="*/ 212 w 465"/>
                    <a:gd name="T41" fmla="*/ 501 h 524"/>
                    <a:gd name="T42" fmla="*/ 256 w 465"/>
                    <a:gd name="T43" fmla="*/ 523 h 524"/>
                    <a:gd name="T44" fmla="*/ 289 w 465"/>
                    <a:gd name="T45" fmla="*/ 512 h 524"/>
                    <a:gd name="T46" fmla="*/ 306 w 465"/>
                    <a:gd name="T47" fmla="*/ 472 h 524"/>
                    <a:gd name="T48" fmla="*/ 337 w 465"/>
                    <a:gd name="T49" fmla="*/ 465 h 524"/>
                    <a:gd name="T50" fmla="*/ 380 w 465"/>
                    <a:gd name="T51" fmla="*/ 470 h 524"/>
                    <a:gd name="T52" fmla="*/ 374 w 465"/>
                    <a:gd name="T53" fmla="*/ 443 h 524"/>
                    <a:gd name="T54" fmla="*/ 440 w 465"/>
                    <a:gd name="T55" fmla="*/ 435 h 524"/>
                    <a:gd name="T56" fmla="*/ 456 w 465"/>
                    <a:gd name="T57" fmla="*/ 404 h 524"/>
                    <a:gd name="T58" fmla="*/ 461 w 465"/>
                    <a:gd name="T59" fmla="*/ 315 h 524"/>
                    <a:gd name="T60" fmla="*/ 433 w 465"/>
                    <a:gd name="T61" fmla="*/ 274 h 524"/>
                    <a:gd name="T62" fmla="*/ 427 w 465"/>
                    <a:gd name="T63" fmla="*/ 238 h 524"/>
                    <a:gd name="T64" fmla="*/ 409 w 465"/>
                    <a:gd name="T65" fmla="*/ 236 h 524"/>
                    <a:gd name="T66" fmla="*/ 433 w 465"/>
                    <a:gd name="T67" fmla="*/ 172 h 524"/>
                    <a:gd name="T68" fmla="*/ 444 w 465"/>
                    <a:gd name="T69" fmla="*/ 119 h 524"/>
                    <a:gd name="T70" fmla="*/ 418 w 465"/>
                    <a:gd name="T71" fmla="*/ 69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65" h="524">
                      <a:moveTo>
                        <a:pt x="418" y="69"/>
                      </a:moveTo>
                      <a:lnTo>
                        <a:pt x="398" y="64"/>
                      </a:lnTo>
                      <a:lnTo>
                        <a:pt x="389" y="50"/>
                      </a:lnTo>
                      <a:lnTo>
                        <a:pt x="389" y="19"/>
                      </a:lnTo>
                      <a:lnTo>
                        <a:pt x="378" y="4"/>
                      </a:lnTo>
                      <a:lnTo>
                        <a:pt x="356" y="26"/>
                      </a:lnTo>
                      <a:lnTo>
                        <a:pt x="346" y="42"/>
                      </a:lnTo>
                      <a:lnTo>
                        <a:pt x="330" y="42"/>
                      </a:lnTo>
                      <a:lnTo>
                        <a:pt x="325" y="18"/>
                      </a:lnTo>
                      <a:lnTo>
                        <a:pt x="306" y="24"/>
                      </a:lnTo>
                      <a:lnTo>
                        <a:pt x="280" y="42"/>
                      </a:lnTo>
                      <a:lnTo>
                        <a:pt x="262" y="31"/>
                      </a:lnTo>
                      <a:lnTo>
                        <a:pt x="227" y="6"/>
                      </a:lnTo>
                      <a:lnTo>
                        <a:pt x="126" y="0"/>
                      </a:lnTo>
                      <a:lnTo>
                        <a:pt x="116" y="11"/>
                      </a:lnTo>
                      <a:lnTo>
                        <a:pt x="136" y="35"/>
                      </a:lnTo>
                      <a:lnTo>
                        <a:pt x="112" y="50"/>
                      </a:lnTo>
                      <a:lnTo>
                        <a:pt x="74" y="35"/>
                      </a:lnTo>
                      <a:lnTo>
                        <a:pt x="35" y="69"/>
                      </a:lnTo>
                      <a:lnTo>
                        <a:pt x="21" y="99"/>
                      </a:lnTo>
                      <a:lnTo>
                        <a:pt x="24" y="172"/>
                      </a:lnTo>
                      <a:lnTo>
                        <a:pt x="43" y="249"/>
                      </a:lnTo>
                      <a:lnTo>
                        <a:pt x="0" y="298"/>
                      </a:lnTo>
                      <a:lnTo>
                        <a:pt x="4" y="305"/>
                      </a:lnTo>
                      <a:lnTo>
                        <a:pt x="43" y="293"/>
                      </a:lnTo>
                      <a:lnTo>
                        <a:pt x="57" y="311"/>
                      </a:lnTo>
                      <a:lnTo>
                        <a:pt x="45" y="366"/>
                      </a:lnTo>
                      <a:lnTo>
                        <a:pt x="67" y="406"/>
                      </a:lnTo>
                      <a:lnTo>
                        <a:pt x="90" y="412"/>
                      </a:lnTo>
                      <a:lnTo>
                        <a:pt x="112" y="382"/>
                      </a:lnTo>
                      <a:lnTo>
                        <a:pt x="122" y="406"/>
                      </a:lnTo>
                      <a:lnTo>
                        <a:pt x="129" y="404"/>
                      </a:lnTo>
                      <a:lnTo>
                        <a:pt x="164" y="370"/>
                      </a:lnTo>
                      <a:lnTo>
                        <a:pt x="172" y="373"/>
                      </a:lnTo>
                      <a:lnTo>
                        <a:pt x="188" y="364"/>
                      </a:lnTo>
                      <a:lnTo>
                        <a:pt x="217" y="373"/>
                      </a:lnTo>
                      <a:lnTo>
                        <a:pt x="217" y="404"/>
                      </a:lnTo>
                      <a:lnTo>
                        <a:pt x="238" y="408"/>
                      </a:lnTo>
                      <a:lnTo>
                        <a:pt x="232" y="438"/>
                      </a:lnTo>
                      <a:lnTo>
                        <a:pt x="212" y="472"/>
                      </a:lnTo>
                      <a:lnTo>
                        <a:pt x="203" y="501"/>
                      </a:lnTo>
                      <a:lnTo>
                        <a:pt x="212" y="501"/>
                      </a:lnTo>
                      <a:lnTo>
                        <a:pt x="236" y="479"/>
                      </a:lnTo>
                      <a:lnTo>
                        <a:pt x="256" y="523"/>
                      </a:lnTo>
                      <a:lnTo>
                        <a:pt x="272" y="512"/>
                      </a:lnTo>
                      <a:lnTo>
                        <a:pt x="289" y="512"/>
                      </a:lnTo>
                      <a:lnTo>
                        <a:pt x="306" y="498"/>
                      </a:lnTo>
                      <a:lnTo>
                        <a:pt x="306" y="472"/>
                      </a:lnTo>
                      <a:lnTo>
                        <a:pt x="315" y="463"/>
                      </a:lnTo>
                      <a:lnTo>
                        <a:pt x="337" y="465"/>
                      </a:lnTo>
                      <a:lnTo>
                        <a:pt x="374" y="483"/>
                      </a:lnTo>
                      <a:lnTo>
                        <a:pt x="380" y="470"/>
                      </a:lnTo>
                      <a:lnTo>
                        <a:pt x="372" y="455"/>
                      </a:lnTo>
                      <a:lnTo>
                        <a:pt x="374" y="443"/>
                      </a:lnTo>
                      <a:lnTo>
                        <a:pt x="398" y="423"/>
                      </a:lnTo>
                      <a:lnTo>
                        <a:pt x="440" y="435"/>
                      </a:lnTo>
                      <a:lnTo>
                        <a:pt x="464" y="419"/>
                      </a:lnTo>
                      <a:lnTo>
                        <a:pt x="456" y="404"/>
                      </a:lnTo>
                      <a:lnTo>
                        <a:pt x="464" y="368"/>
                      </a:lnTo>
                      <a:lnTo>
                        <a:pt x="461" y="315"/>
                      </a:lnTo>
                      <a:lnTo>
                        <a:pt x="446" y="308"/>
                      </a:lnTo>
                      <a:lnTo>
                        <a:pt x="433" y="274"/>
                      </a:lnTo>
                      <a:lnTo>
                        <a:pt x="433" y="243"/>
                      </a:lnTo>
                      <a:lnTo>
                        <a:pt x="427" y="238"/>
                      </a:lnTo>
                      <a:lnTo>
                        <a:pt x="416" y="243"/>
                      </a:lnTo>
                      <a:lnTo>
                        <a:pt x="409" y="236"/>
                      </a:lnTo>
                      <a:lnTo>
                        <a:pt x="413" y="187"/>
                      </a:lnTo>
                      <a:lnTo>
                        <a:pt x="433" y="172"/>
                      </a:lnTo>
                      <a:lnTo>
                        <a:pt x="446" y="146"/>
                      </a:lnTo>
                      <a:lnTo>
                        <a:pt x="444" y="119"/>
                      </a:lnTo>
                      <a:lnTo>
                        <a:pt x="418" y="69"/>
                      </a:lnTo>
                      <a:lnTo>
                        <a:pt x="418" y="69"/>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22" name="Freeform 22"/>
                <p:cNvSpPr>
                  <a:spLocks/>
                </p:cNvSpPr>
                <p:nvPr/>
              </p:nvSpPr>
              <p:spPr bwMode="auto">
                <a:xfrm>
                  <a:off x="2228" y="3121"/>
                  <a:ext cx="458" cy="414"/>
                </a:xfrm>
                <a:custGeom>
                  <a:avLst/>
                  <a:gdLst>
                    <a:gd name="T0" fmla="*/ 145 w 520"/>
                    <a:gd name="T1" fmla="*/ 153 h 459"/>
                    <a:gd name="T2" fmla="*/ 131 w 520"/>
                    <a:gd name="T3" fmla="*/ 190 h 459"/>
                    <a:gd name="T4" fmla="*/ 109 w 520"/>
                    <a:gd name="T5" fmla="*/ 197 h 459"/>
                    <a:gd name="T6" fmla="*/ 61 w 520"/>
                    <a:gd name="T7" fmla="*/ 190 h 459"/>
                    <a:gd name="T8" fmla="*/ 50 w 520"/>
                    <a:gd name="T9" fmla="*/ 201 h 459"/>
                    <a:gd name="T10" fmla="*/ 24 w 520"/>
                    <a:gd name="T11" fmla="*/ 192 h 459"/>
                    <a:gd name="T12" fmla="*/ 0 w 520"/>
                    <a:gd name="T13" fmla="*/ 226 h 459"/>
                    <a:gd name="T14" fmla="*/ 11 w 520"/>
                    <a:gd name="T15" fmla="*/ 236 h 459"/>
                    <a:gd name="T16" fmla="*/ 11 w 520"/>
                    <a:gd name="T17" fmla="*/ 258 h 459"/>
                    <a:gd name="T18" fmla="*/ 21 w 520"/>
                    <a:gd name="T19" fmla="*/ 279 h 459"/>
                    <a:gd name="T20" fmla="*/ 70 w 520"/>
                    <a:gd name="T21" fmla="*/ 263 h 459"/>
                    <a:gd name="T22" fmla="*/ 85 w 520"/>
                    <a:gd name="T23" fmla="*/ 276 h 459"/>
                    <a:gd name="T24" fmla="*/ 64 w 520"/>
                    <a:gd name="T25" fmla="*/ 369 h 459"/>
                    <a:gd name="T26" fmla="*/ 92 w 520"/>
                    <a:gd name="T27" fmla="*/ 398 h 459"/>
                    <a:gd name="T28" fmla="*/ 83 w 520"/>
                    <a:gd name="T29" fmla="*/ 451 h 459"/>
                    <a:gd name="T30" fmla="*/ 112 w 520"/>
                    <a:gd name="T31" fmla="*/ 453 h 459"/>
                    <a:gd name="T32" fmla="*/ 142 w 520"/>
                    <a:gd name="T33" fmla="*/ 424 h 459"/>
                    <a:gd name="T34" fmla="*/ 155 w 520"/>
                    <a:gd name="T35" fmla="*/ 433 h 459"/>
                    <a:gd name="T36" fmla="*/ 214 w 520"/>
                    <a:gd name="T37" fmla="*/ 458 h 459"/>
                    <a:gd name="T38" fmla="*/ 226 w 520"/>
                    <a:gd name="T39" fmla="*/ 451 h 459"/>
                    <a:gd name="T40" fmla="*/ 228 w 520"/>
                    <a:gd name="T41" fmla="*/ 431 h 459"/>
                    <a:gd name="T42" fmla="*/ 238 w 520"/>
                    <a:gd name="T43" fmla="*/ 419 h 459"/>
                    <a:gd name="T44" fmla="*/ 322 w 520"/>
                    <a:gd name="T45" fmla="*/ 364 h 459"/>
                    <a:gd name="T46" fmla="*/ 337 w 520"/>
                    <a:gd name="T47" fmla="*/ 383 h 459"/>
                    <a:gd name="T48" fmla="*/ 387 w 520"/>
                    <a:gd name="T49" fmla="*/ 398 h 459"/>
                    <a:gd name="T50" fmla="*/ 416 w 520"/>
                    <a:gd name="T51" fmla="*/ 361 h 459"/>
                    <a:gd name="T52" fmla="*/ 429 w 520"/>
                    <a:gd name="T53" fmla="*/ 369 h 459"/>
                    <a:gd name="T54" fmla="*/ 449 w 520"/>
                    <a:gd name="T55" fmla="*/ 369 h 459"/>
                    <a:gd name="T56" fmla="*/ 449 w 520"/>
                    <a:gd name="T57" fmla="*/ 358 h 459"/>
                    <a:gd name="T58" fmla="*/ 475 w 520"/>
                    <a:gd name="T59" fmla="*/ 349 h 459"/>
                    <a:gd name="T60" fmla="*/ 475 w 520"/>
                    <a:gd name="T61" fmla="*/ 340 h 459"/>
                    <a:gd name="T62" fmla="*/ 486 w 520"/>
                    <a:gd name="T63" fmla="*/ 329 h 459"/>
                    <a:gd name="T64" fmla="*/ 492 w 520"/>
                    <a:gd name="T65" fmla="*/ 332 h 459"/>
                    <a:gd name="T66" fmla="*/ 519 w 520"/>
                    <a:gd name="T67" fmla="*/ 305 h 459"/>
                    <a:gd name="T68" fmla="*/ 497 w 520"/>
                    <a:gd name="T69" fmla="*/ 265 h 459"/>
                    <a:gd name="T70" fmla="*/ 508 w 520"/>
                    <a:gd name="T71" fmla="*/ 209 h 459"/>
                    <a:gd name="T72" fmla="*/ 494 w 520"/>
                    <a:gd name="T73" fmla="*/ 192 h 459"/>
                    <a:gd name="T74" fmla="*/ 456 w 520"/>
                    <a:gd name="T75" fmla="*/ 204 h 459"/>
                    <a:gd name="T76" fmla="*/ 451 w 520"/>
                    <a:gd name="T77" fmla="*/ 197 h 459"/>
                    <a:gd name="T78" fmla="*/ 494 w 520"/>
                    <a:gd name="T79" fmla="*/ 148 h 459"/>
                    <a:gd name="T80" fmla="*/ 475 w 520"/>
                    <a:gd name="T81" fmla="*/ 71 h 459"/>
                    <a:gd name="T82" fmla="*/ 446 w 520"/>
                    <a:gd name="T83" fmla="*/ 93 h 459"/>
                    <a:gd name="T84" fmla="*/ 420 w 520"/>
                    <a:gd name="T85" fmla="*/ 66 h 459"/>
                    <a:gd name="T86" fmla="*/ 396 w 520"/>
                    <a:gd name="T87" fmla="*/ 33 h 459"/>
                    <a:gd name="T88" fmla="*/ 394 w 520"/>
                    <a:gd name="T89" fmla="*/ 13 h 459"/>
                    <a:gd name="T90" fmla="*/ 377 w 520"/>
                    <a:gd name="T91" fmla="*/ 9 h 459"/>
                    <a:gd name="T92" fmla="*/ 357 w 520"/>
                    <a:gd name="T93" fmla="*/ 16 h 459"/>
                    <a:gd name="T94" fmla="*/ 324 w 520"/>
                    <a:gd name="T95" fmla="*/ 0 h 459"/>
                    <a:gd name="T96" fmla="*/ 308 w 520"/>
                    <a:gd name="T97" fmla="*/ 38 h 459"/>
                    <a:gd name="T98" fmla="*/ 281 w 520"/>
                    <a:gd name="T99" fmla="*/ 40 h 459"/>
                    <a:gd name="T100" fmla="*/ 260 w 520"/>
                    <a:gd name="T101" fmla="*/ 71 h 459"/>
                    <a:gd name="T102" fmla="*/ 248 w 520"/>
                    <a:gd name="T103" fmla="*/ 64 h 459"/>
                    <a:gd name="T104" fmla="*/ 228 w 520"/>
                    <a:gd name="T105" fmla="*/ 71 h 459"/>
                    <a:gd name="T106" fmla="*/ 197 w 520"/>
                    <a:gd name="T107" fmla="*/ 53 h 459"/>
                    <a:gd name="T108" fmla="*/ 173 w 520"/>
                    <a:gd name="T109" fmla="*/ 81 h 459"/>
                    <a:gd name="T110" fmla="*/ 173 w 520"/>
                    <a:gd name="T111" fmla="*/ 95 h 459"/>
                    <a:gd name="T112" fmla="*/ 221 w 520"/>
                    <a:gd name="T113" fmla="*/ 122 h 459"/>
                    <a:gd name="T114" fmla="*/ 232 w 520"/>
                    <a:gd name="T115" fmla="*/ 141 h 459"/>
                    <a:gd name="T116" fmla="*/ 197 w 520"/>
                    <a:gd name="T117" fmla="*/ 154 h 459"/>
                    <a:gd name="T118" fmla="*/ 145 w 520"/>
                    <a:gd name="T119" fmla="*/ 153 h 459"/>
                    <a:gd name="T120" fmla="*/ 145 w 520"/>
                    <a:gd name="T121" fmla="*/ 153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20" h="459">
                      <a:moveTo>
                        <a:pt x="145" y="153"/>
                      </a:moveTo>
                      <a:lnTo>
                        <a:pt x="131" y="190"/>
                      </a:lnTo>
                      <a:lnTo>
                        <a:pt x="109" y="197"/>
                      </a:lnTo>
                      <a:lnTo>
                        <a:pt x="61" y="190"/>
                      </a:lnTo>
                      <a:lnTo>
                        <a:pt x="50" y="201"/>
                      </a:lnTo>
                      <a:lnTo>
                        <a:pt x="24" y="192"/>
                      </a:lnTo>
                      <a:lnTo>
                        <a:pt x="0" y="226"/>
                      </a:lnTo>
                      <a:lnTo>
                        <a:pt x="11" y="236"/>
                      </a:lnTo>
                      <a:lnTo>
                        <a:pt x="11" y="258"/>
                      </a:lnTo>
                      <a:lnTo>
                        <a:pt x="21" y="279"/>
                      </a:lnTo>
                      <a:lnTo>
                        <a:pt x="70" y="263"/>
                      </a:lnTo>
                      <a:lnTo>
                        <a:pt x="85" y="276"/>
                      </a:lnTo>
                      <a:lnTo>
                        <a:pt x="64" y="369"/>
                      </a:lnTo>
                      <a:lnTo>
                        <a:pt x="92" y="398"/>
                      </a:lnTo>
                      <a:lnTo>
                        <a:pt x="83" y="451"/>
                      </a:lnTo>
                      <a:lnTo>
                        <a:pt x="112" y="453"/>
                      </a:lnTo>
                      <a:lnTo>
                        <a:pt x="142" y="424"/>
                      </a:lnTo>
                      <a:lnTo>
                        <a:pt x="155" y="433"/>
                      </a:lnTo>
                      <a:lnTo>
                        <a:pt x="214" y="458"/>
                      </a:lnTo>
                      <a:lnTo>
                        <a:pt x="226" y="451"/>
                      </a:lnTo>
                      <a:lnTo>
                        <a:pt x="228" y="431"/>
                      </a:lnTo>
                      <a:lnTo>
                        <a:pt x="238" y="419"/>
                      </a:lnTo>
                      <a:lnTo>
                        <a:pt x="322" y="364"/>
                      </a:lnTo>
                      <a:lnTo>
                        <a:pt x="337" y="383"/>
                      </a:lnTo>
                      <a:lnTo>
                        <a:pt x="387" y="398"/>
                      </a:lnTo>
                      <a:lnTo>
                        <a:pt x="416" y="361"/>
                      </a:lnTo>
                      <a:lnTo>
                        <a:pt x="429" y="369"/>
                      </a:lnTo>
                      <a:lnTo>
                        <a:pt x="449" y="369"/>
                      </a:lnTo>
                      <a:lnTo>
                        <a:pt x="449" y="358"/>
                      </a:lnTo>
                      <a:lnTo>
                        <a:pt x="475" y="349"/>
                      </a:lnTo>
                      <a:lnTo>
                        <a:pt x="475" y="340"/>
                      </a:lnTo>
                      <a:lnTo>
                        <a:pt x="486" y="329"/>
                      </a:lnTo>
                      <a:lnTo>
                        <a:pt x="492" y="332"/>
                      </a:lnTo>
                      <a:lnTo>
                        <a:pt x="519" y="305"/>
                      </a:lnTo>
                      <a:lnTo>
                        <a:pt x="497" y="265"/>
                      </a:lnTo>
                      <a:lnTo>
                        <a:pt x="508" y="209"/>
                      </a:lnTo>
                      <a:lnTo>
                        <a:pt x="494" y="192"/>
                      </a:lnTo>
                      <a:lnTo>
                        <a:pt x="456" y="204"/>
                      </a:lnTo>
                      <a:lnTo>
                        <a:pt x="451" y="197"/>
                      </a:lnTo>
                      <a:lnTo>
                        <a:pt x="494" y="148"/>
                      </a:lnTo>
                      <a:lnTo>
                        <a:pt x="475" y="71"/>
                      </a:lnTo>
                      <a:lnTo>
                        <a:pt x="446" y="93"/>
                      </a:lnTo>
                      <a:lnTo>
                        <a:pt x="420" y="66"/>
                      </a:lnTo>
                      <a:lnTo>
                        <a:pt x="396" y="33"/>
                      </a:lnTo>
                      <a:lnTo>
                        <a:pt x="394" y="13"/>
                      </a:lnTo>
                      <a:lnTo>
                        <a:pt x="377" y="9"/>
                      </a:lnTo>
                      <a:lnTo>
                        <a:pt x="357" y="16"/>
                      </a:lnTo>
                      <a:lnTo>
                        <a:pt x="324" y="0"/>
                      </a:lnTo>
                      <a:lnTo>
                        <a:pt x="308" y="38"/>
                      </a:lnTo>
                      <a:lnTo>
                        <a:pt x="281" y="40"/>
                      </a:lnTo>
                      <a:lnTo>
                        <a:pt x="260" y="71"/>
                      </a:lnTo>
                      <a:lnTo>
                        <a:pt x="248" y="64"/>
                      </a:lnTo>
                      <a:lnTo>
                        <a:pt x="228" y="71"/>
                      </a:lnTo>
                      <a:lnTo>
                        <a:pt x="197" y="53"/>
                      </a:lnTo>
                      <a:lnTo>
                        <a:pt x="173" y="81"/>
                      </a:lnTo>
                      <a:lnTo>
                        <a:pt x="173" y="95"/>
                      </a:lnTo>
                      <a:lnTo>
                        <a:pt x="221" y="122"/>
                      </a:lnTo>
                      <a:lnTo>
                        <a:pt x="232" y="141"/>
                      </a:lnTo>
                      <a:lnTo>
                        <a:pt x="197" y="154"/>
                      </a:lnTo>
                      <a:lnTo>
                        <a:pt x="145" y="153"/>
                      </a:lnTo>
                      <a:lnTo>
                        <a:pt x="145" y="153"/>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23" name="Freeform 23"/>
                <p:cNvSpPr>
                  <a:spLocks/>
                </p:cNvSpPr>
                <p:nvPr/>
              </p:nvSpPr>
              <p:spPr bwMode="auto">
                <a:xfrm>
                  <a:off x="3306" y="2839"/>
                  <a:ext cx="288" cy="345"/>
                </a:xfrm>
                <a:custGeom>
                  <a:avLst/>
                  <a:gdLst>
                    <a:gd name="T0" fmla="*/ 236 w 327"/>
                    <a:gd name="T1" fmla="*/ 361 h 381"/>
                    <a:gd name="T2" fmla="*/ 186 w 327"/>
                    <a:gd name="T3" fmla="*/ 380 h 381"/>
                    <a:gd name="T4" fmla="*/ 157 w 327"/>
                    <a:gd name="T5" fmla="*/ 351 h 381"/>
                    <a:gd name="T6" fmla="*/ 139 w 327"/>
                    <a:gd name="T7" fmla="*/ 375 h 381"/>
                    <a:gd name="T8" fmla="*/ 107 w 327"/>
                    <a:gd name="T9" fmla="*/ 375 h 381"/>
                    <a:gd name="T10" fmla="*/ 93 w 327"/>
                    <a:gd name="T11" fmla="*/ 348 h 381"/>
                    <a:gd name="T12" fmla="*/ 78 w 327"/>
                    <a:gd name="T13" fmla="*/ 308 h 381"/>
                    <a:gd name="T14" fmla="*/ 50 w 327"/>
                    <a:gd name="T15" fmla="*/ 305 h 381"/>
                    <a:gd name="T16" fmla="*/ 19 w 327"/>
                    <a:gd name="T17" fmla="*/ 247 h 381"/>
                    <a:gd name="T18" fmla="*/ 0 w 327"/>
                    <a:gd name="T19" fmla="*/ 218 h 381"/>
                    <a:gd name="T20" fmla="*/ 14 w 327"/>
                    <a:gd name="T21" fmla="*/ 204 h 381"/>
                    <a:gd name="T22" fmla="*/ 19 w 327"/>
                    <a:gd name="T23" fmla="*/ 199 h 381"/>
                    <a:gd name="T24" fmla="*/ 52 w 327"/>
                    <a:gd name="T25" fmla="*/ 152 h 381"/>
                    <a:gd name="T26" fmla="*/ 50 w 327"/>
                    <a:gd name="T27" fmla="*/ 115 h 381"/>
                    <a:gd name="T28" fmla="*/ 60 w 327"/>
                    <a:gd name="T29" fmla="*/ 99 h 381"/>
                    <a:gd name="T30" fmla="*/ 86 w 327"/>
                    <a:gd name="T31" fmla="*/ 95 h 381"/>
                    <a:gd name="T32" fmla="*/ 93 w 327"/>
                    <a:gd name="T33" fmla="*/ 84 h 381"/>
                    <a:gd name="T34" fmla="*/ 84 w 327"/>
                    <a:gd name="T35" fmla="*/ 66 h 381"/>
                    <a:gd name="T36" fmla="*/ 98 w 327"/>
                    <a:gd name="T37" fmla="*/ 48 h 381"/>
                    <a:gd name="T38" fmla="*/ 98 w 327"/>
                    <a:gd name="T39" fmla="*/ 13 h 381"/>
                    <a:gd name="T40" fmla="*/ 115 w 327"/>
                    <a:gd name="T41" fmla="*/ 4 h 381"/>
                    <a:gd name="T42" fmla="*/ 146 w 327"/>
                    <a:gd name="T43" fmla="*/ 21 h 381"/>
                    <a:gd name="T44" fmla="*/ 184 w 327"/>
                    <a:gd name="T45" fmla="*/ 28 h 381"/>
                    <a:gd name="T46" fmla="*/ 210 w 327"/>
                    <a:gd name="T47" fmla="*/ 0 h 381"/>
                    <a:gd name="T48" fmla="*/ 240 w 327"/>
                    <a:gd name="T49" fmla="*/ 24 h 381"/>
                    <a:gd name="T50" fmla="*/ 227 w 327"/>
                    <a:gd name="T51" fmla="*/ 35 h 381"/>
                    <a:gd name="T52" fmla="*/ 210 w 327"/>
                    <a:gd name="T53" fmla="*/ 59 h 381"/>
                    <a:gd name="T54" fmla="*/ 186 w 327"/>
                    <a:gd name="T55" fmla="*/ 66 h 381"/>
                    <a:gd name="T56" fmla="*/ 177 w 327"/>
                    <a:gd name="T57" fmla="*/ 72 h 381"/>
                    <a:gd name="T58" fmla="*/ 201 w 327"/>
                    <a:gd name="T59" fmla="*/ 86 h 381"/>
                    <a:gd name="T60" fmla="*/ 244 w 327"/>
                    <a:gd name="T61" fmla="*/ 66 h 381"/>
                    <a:gd name="T62" fmla="*/ 317 w 327"/>
                    <a:gd name="T63" fmla="*/ 97 h 381"/>
                    <a:gd name="T64" fmla="*/ 326 w 327"/>
                    <a:gd name="T65" fmla="*/ 158 h 381"/>
                    <a:gd name="T66" fmla="*/ 295 w 327"/>
                    <a:gd name="T67" fmla="*/ 158 h 381"/>
                    <a:gd name="T68" fmla="*/ 292 w 327"/>
                    <a:gd name="T69" fmla="*/ 177 h 381"/>
                    <a:gd name="T70" fmla="*/ 308 w 327"/>
                    <a:gd name="T71" fmla="*/ 202 h 381"/>
                    <a:gd name="T72" fmla="*/ 295 w 327"/>
                    <a:gd name="T73" fmla="*/ 218 h 381"/>
                    <a:gd name="T74" fmla="*/ 311 w 327"/>
                    <a:gd name="T75" fmla="*/ 242 h 381"/>
                    <a:gd name="T76" fmla="*/ 287 w 327"/>
                    <a:gd name="T77" fmla="*/ 271 h 381"/>
                    <a:gd name="T78" fmla="*/ 275 w 327"/>
                    <a:gd name="T79" fmla="*/ 257 h 381"/>
                    <a:gd name="T80" fmla="*/ 240 w 327"/>
                    <a:gd name="T81" fmla="*/ 348 h 381"/>
                    <a:gd name="T82" fmla="*/ 236 w 327"/>
                    <a:gd name="T83" fmla="*/ 361 h 381"/>
                    <a:gd name="T84" fmla="*/ 236 w 327"/>
                    <a:gd name="T85" fmla="*/ 361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7" h="381">
                      <a:moveTo>
                        <a:pt x="236" y="361"/>
                      </a:moveTo>
                      <a:lnTo>
                        <a:pt x="186" y="380"/>
                      </a:lnTo>
                      <a:lnTo>
                        <a:pt x="157" y="351"/>
                      </a:lnTo>
                      <a:lnTo>
                        <a:pt x="139" y="375"/>
                      </a:lnTo>
                      <a:lnTo>
                        <a:pt x="107" y="375"/>
                      </a:lnTo>
                      <a:lnTo>
                        <a:pt x="93" y="348"/>
                      </a:lnTo>
                      <a:lnTo>
                        <a:pt x="78" y="308"/>
                      </a:lnTo>
                      <a:lnTo>
                        <a:pt x="50" y="305"/>
                      </a:lnTo>
                      <a:lnTo>
                        <a:pt x="19" y="247"/>
                      </a:lnTo>
                      <a:lnTo>
                        <a:pt x="0" y="218"/>
                      </a:lnTo>
                      <a:lnTo>
                        <a:pt x="14" y="204"/>
                      </a:lnTo>
                      <a:lnTo>
                        <a:pt x="19" y="199"/>
                      </a:lnTo>
                      <a:lnTo>
                        <a:pt x="52" y="152"/>
                      </a:lnTo>
                      <a:lnTo>
                        <a:pt x="50" y="115"/>
                      </a:lnTo>
                      <a:lnTo>
                        <a:pt x="60" y="99"/>
                      </a:lnTo>
                      <a:lnTo>
                        <a:pt x="86" y="95"/>
                      </a:lnTo>
                      <a:lnTo>
                        <a:pt x="93" y="84"/>
                      </a:lnTo>
                      <a:lnTo>
                        <a:pt x="84" y="66"/>
                      </a:lnTo>
                      <a:lnTo>
                        <a:pt x="98" y="48"/>
                      </a:lnTo>
                      <a:lnTo>
                        <a:pt x="98" y="13"/>
                      </a:lnTo>
                      <a:lnTo>
                        <a:pt x="115" y="4"/>
                      </a:lnTo>
                      <a:lnTo>
                        <a:pt x="146" y="21"/>
                      </a:lnTo>
                      <a:lnTo>
                        <a:pt x="184" y="28"/>
                      </a:lnTo>
                      <a:lnTo>
                        <a:pt x="210" y="0"/>
                      </a:lnTo>
                      <a:lnTo>
                        <a:pt x="240" y="24"/>
                      </a:lnTo>
                      <a:lnTo>
                        <a:pt x="227" y="35"/>
                      </a:lnTo>
                      <a:lnTo>
                        <a:pt x="210" y="59"/>
                      </a:lnTo>
                      <a:lnTo>
                        <a:pt x="186" y="66"/>
                      </a:lnTo>
                      <a:lnTo>
                        <a:pt x="177" y="72"/>
                      </a:lnTo>
                      <a:lnTo>
                        <a:pt x="201" y="86"/>
                      </a:lnTo>
                      <a:lnTo>
                        <a:pt x="244" y="66"/>
                      </a:lnTo>
                      <a:lnTo>
                        <a:pt x="317" y="97"/>
                      </a:lnTo>
                      <a:lnTo>
                        <a:pt x="326" y="158"/>
                      </a:lnTo>
                      <a:lnTo>
                        <a:pt x="295" y="158"/>
                      </a:lnTo>
                      <a:lnTo>
                        <a:pt x="292" y="177"/>
                      </a:lnTo>
                      <a:lnTo>
                        <a:pt x="308" y="202"/>
                      </a:lnTo>
                      <a:lnTo>
                        <a:pt x="295" y="218"/>
                      </a:lnTo>
                      <a:lnTo>
                        <a:pt x="311" y="242"/>
                      </a:lnTo>
                      <a:lnTo>
                        <a:pt x="287" y="271"/>
                      </a:lnTo>
                      <a:lnTo>
                        <a:pt x="275" y="257"/>
                      </a:lnTo>
                      <a:lnTo>
                        <a:pt x="240" y="348"/>
                      </a:lnTo>
                      <a:lnTo>
                        <a:pt x="236" y="361"/>
                      </a:lnTo>
                      <a:lnTo>
                        <a:pt x="236" y="361"/>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24" name="Freeform 24"/>
                <p:cNvSpPr>
                  <a:spLocks/>
                </p:cNvSpPr>
                <p:nvPr/>
              </p:nvSpPr>
              <p:spPr bwMode="auto">
                <a:xfrm>
                  <a:off x="3031" y="2587"/>
                  <a:ext cx="364" cy="437"/>
                </a:xfrm>
                <a:custGeom>
                  <a:avLst/>
                  <a:gdLst>
                    <a:gd name="T0" fmla="*/ 96 w 406"/>
                    <a:gd name="T1" fmla="*/ 0 h 488"/>
                    <a:gd name="T2" fmla="*/ 165 w 406"/>
                    <a:gd name="T3" fmla="*/ 41 h 488"/>
                    <a:gd name="T4" fmla="*/ 220 w 406"/>
                    <a:gd name="T5" fmla="*/ 66 h 488"/>
                    <a:gd name="T6" fmla="*/ 247 w 406"/>
                    <a:gd name="T7" fmla="*/ 70 h 488"/>
                    <a:gd name="T8" fmla="*/ 261 w 406"/>
                    <a:gd name="T9" fmla="*/ 130 h 488"/>
                    <a:gd name="T10" fmla="*/ 304 w 406"/>
                    <a:gd name="T11" fmla="*/ 154 h 488"/>
                    <a:gd name="T12" fmla="*/ 337 w 406"/>
                    <a:gd name="T13" fmla="*/ 134 h 488"/>
                    <a:gd name="T14" fmla="*/ 347 w 406"/>
                    <a:gd name="T15" fmla="*/ 168 h 488"/>
                    <a:gd name="T16" fmla="*/ 308 w 406"/>
                    <a:gd name="T17" fmla="*/ 189 h 488"/>
                    <a:gd name="T18" fmla="*/ 292 w 406"/>
                    <a:gd name="T19" fmla="*/ 221 h 488"/>
                    <a:gd name="T20" fmla="*/ 337 w 406"/>
                    <a:gd name="T21" fmla="*/ 262 h 488"/>
                    <a:gd name="T22" fmla="*/ 405 w 406"/>
                    <a:gd name="T23" fmla="*/ 295 h 488"/>
                    <a:gd name="T24" fmla="*/ 391 w 406"/>
                    <a:gd name="T25" fmla="*/ 348 h 488"/>
                    <a:gd name="T26" fmla="*/ 393 w 406"/>
                    <a:gd name="T27" fmla="*/ 377 h 488"/>
                    <a:gd name="T28" fmla="*/ 356 w 406"/>
                    <a:gd name="T29" fmla="*/ 397 h 488"/>
                    <a:gd name="T30" fmla="*/ 326 w 406"/>
                    <a:gd name="T31" fmla="*/ 481 h 488"/>
                    <a:gd name="T32" fmla="*/ 302 w 406"/>
                    <a:gd name="T33" fmla="*/ 469 h 488"/>
                    <a:gd name="T34" fmla="*/ 235 w 406"/>
                    <a:gd name="T35" fmla="*/ 447 h 488"/>
                    <a:gd name="T36" fmla="*/ 185 w 406"/>
                    <a:gd name="T37" fmla="*/ 478 h 488"/>
                    <a:gd name="T38" fmla="*/ 199 w 406"/>
                    <a:gd name="T39" fmla="*/ 440 h 488"/>
                    <a:gd name="T40" fmla="*/ 141 w 406"/>
                    <a:gd name="T41" fmla="*/ 460 h 488"/>
                    <a:gd name="T42" fmla="*/ 113 w 406"/>
                    <a:gd name="T43" fmla="*/ 356 h 488"/>
                    <a:gd name="T44" fmla="*/ 86 w 406"/>
                    <a:gd name="T45" fmla="*/ 341 h 488"/>
                    <a:gd name="T46" fmla="*/ 65 w 406"/>
                    <a:gd name="T47" fmla="*/ 288 h 488"/>
                    <a:gd name="T48" fmla="*/ 91 w 406"/>
                    <a:gd name="T49" fmla="*/ 253 h 488"/>
                    <a:gd name="T50" fmla="*/ 77 w 406"/>
                    <a:gd name="T51" fmla="*/ 204 h 488"/>
                    <a:gd name="T52" fmla="*/ 24 w 406"/>
                    <a:gd name="T53" fmla="*/ 200 h 488"/>
                    <a:gd name="T54" fmla="*/ 24 w 406"/>
                    <a:gd name="T55" fmla="*/ 151 h 488"/>
                    <a:gd name="T56" fmla="*/ 45 w 406"/>
                    <a:gd name="T57" fmla="*/ 110 h 488"/>
                    <a:gd name="T58" fmla="*/ 53 w 406"/>
                    <a:gd name="T59" fmla="*/ 59 h 488"/>
                    <a:gd name="T60" fmla="*/ 86 w 406"/>
                    <a:gd name="T61" fmla="*/ 90 h 488"/>
                    <a:gd name="T62" fmla="*/ 122 w 406"/>
                    <a:gd name="T63" fmla="*/ 62 h 488"/>
                    <a:gd name="T64" fmla="*/ 86 w 406"/>
                    <a:gd name="T65" fmla="*/ 24 h 488"/>
                    <a:gd name="T66" fmla="*/ 80 w 406"/>
                    <a:gd name="T67" fmla="*/ 4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6" h="488">
                      <a:moveTo>
                        <a:pt x="80" y="4"/>
                      </a:moveTo>
                      <a:lnTo>
                        <a:pt x="96" y="0"/>
                      </a:lnTo>
                      <a:lnTo>
                        <a:pt x="144" y="19"/>
                      </a:lnTo>
                      <a:lnTo>
                        <a:pt x="165" y="41"/>
                      </a:lnTo>
                      <a:lnTo>
                        <a:pt x="205" y="52"/>
                      </a:lnTo>
                      <a:lnTo>
                        <a:pt x="220" y="66"/>
                      </a:lnTo>
                      <a:lnTo>
                        <a:pt x="242" y="62"/>
                      </a:lnTo>
                      <a:lnTo>
                        <a:pt x="247" y="70"/>
                      </a:lnTo>
                      <a:lnTo>
                        <a:pt x="240" y="117"/>
                      </a:lnTo>
                      <a:lnTo>
                        <a:pt x="261" y="130"/>
                      </a:lnTo>
                      <a:lnTo>
                        <a:pt x="271" y="147"/>
                      </a:lnTo>
                      <a:lnTo>
                        <a:pt x="304" y="154"/>
                      </a:lnTo>
                      <a:lnTo>
                        <a:pt x="316" y="132"/>
                      </a:lnTo>
                      <a:lnTo>
                        <a:pt x="337" y="134"/>
                      </a:lnTo>
                      <a:lnTo>
                        <a:pt x="350" y="151"/>
                      </a:lnTo>
                      <a:lnTo>
                        <a:pt x="347" y="168"/>
                      </a:lnTo>
                      <a:lnTo>
                        <a:pt x="308" y="172"/>
                      </a:lnTo>
                      <a:lnTo>
                        <a:pt x="308" y="189"/>
                      </a:lnTo>
                      <a:lnTo>
                        <a:pt x="308" y="202"/>
                      </a:lnTo>
                      <a:lnTo>
                        <a:pt x="292" y="221"/>
                      </a:lnTo>
                      <a:lnTo>
                        <a:pt x="304" y="240"/>
                      </a:lnTo>
                      <a:lnTo>
                        <a:pt x="337" y="262"/>
                      </a:lnTo>
                      <a:lnTo>
                        <a:pt x="338" y="288"/>
                      </a:lnTo>
                      <a:lnTo>
                        <a:pt x="405" y="295"/>
                      </a:lnTo>
                      <a:lnTo>
                        <a:pt x="405" y="330"/>
                      </a:lnTo>
                      <a:lnTo>
                        <a:pt x="391" y="348"/>
                      </a:lnTo>
                      <a:lnTo>
                        <a:pt x="400" y="366"/>
                      </a:lnTo>
                      <a:lnTo>
                        <a:pt x="393" y="377"/>
                      </a:lnTo>
                      <a:lnTo>
                        <a:pt x="367" y="381"/>
                      </a:lnTo>
                      <a:lnTo>
                        <a:pt x="356" y="397"/>
                      </a:lnTo>
                      <a:lnTo>
                        <a:pt x="359" y="434"/>
                      </a:lnTo>
                      <a:lnTo>
                        <a:pt x="326" y="481"/>
                      </a:lnTo>
                      <a:lnTo>
                        <a:pt x="321" y="487"/>
                      </a:lnTo>
                      <a:lnTo>
                        <a:pt x="302" y="469"/>
                      </a:lnTo>
                      <a:lnTo>
                        <a:pt x="256" y="469"/>
                      </a:lnTo>
                      <a:lnTo>
                        <a:pt x="235" y="447"/>
                      </a:lnTo>
                      <a:lnTo>
                        <a:pt x="199" y="484"/>
                      </a:lnTo>
                      <a:lnTo>
                        <a:pt x="185" y="478"/>
                      </a:lnTo>
                      <a:lnTo>
                        <a:pt x="201" y="450"/>
                      </a:lnTo>
                      <a:lnTo>
                        <a:pt x="199" y="440"/>
                      </a:lnTo>
                      <a:lnTo>
                        <a:pt x="185" y="436"/>
                      </a:lnTo>
                      <a:lnTo>
                        <a:pt x="141" y="460"/>
                      </a:lnTo>
                      <a:lnTo>
                        <a:pt x="100" y="381"/>
                      </a:lnTo>
                      <a:lnTo>
                        <a:pt x="113" y="356"/>
                      </a:lnTo>
                      <a:lnTo>
                        <a:pt x="108" y="348"/>
                      </a:lnTo>
                      <a:lnTo>
                        <a:pt x="86" y="341"/>
                      </a:lnTo>
                      <a:lnTo>
                        <a:pt x="50" y="320"/>
                      </a:lnTo>
                      <a:lnTo>
                        <a:pt x="65" y="288"/>
                      </a:lnTo>
                      <a:lnTo>
                        <a:pt x="86" y="277"/>
                      </a:lnTo>
                      <a:lnTo>
                        <a:pt x="91" y="253"/>
                      </a:lnTo>
                      <a:lnTo>
                        <a:pt x="82" y="209"/>
                      </a:lnTo>
                      <a:lnTo>
                        <a:pt x="77" y="204"/>
                      </a:lnTo>
                      <a:lnTo>
                        <a:pt x="56" y="226"/>
                      </a:lnTo>
                      <a:lnTo>
                        <a:pt x="24" y="200"/>
                      </a:lnTo>
                      <a:lnTo>
                        <a:pt x="0" y="170"/>
                      </a:lnTo>
                      <a:lnTo>
                        <a:pt x="24" y="151"/>
                      </a:lnTo>
                      <a:lnTo>
                        <a:pt x="29" y="120"/>
                      </a:lnTo>
                      <a:lnTo>
                        <a:pt x="45" y="110"/>
                      </a:lnTo>
                      <a:lnTo>
                        <a:pt x="43" y="67"/>
                      </a:lnTo>
                      <a:lnTo>
                        <a:pt x="53" y="59"/>
                      </a:lnTo>
                      <a:lnTo>
                        <a:pt x="74" y="72"/>
                      </a:lnTo>
                      <a:lnTo>
                        <a:pt x="86" y="90"/>
                      </a:lnTo>
                      <a:lnTo>
                        <a:pt x="113" y="72"/>
                      </a:lnTo>
                      <a:lnTo>
                        <a:pt x="122" y="62"/>
                      </a:lnTo>
                      <a:lnTo>
                        <a:pt x="117" y="41"/>
                      </a:lnTo>
                      <a:lnTo>
                        <a:pt x="86" y="24"/>
                      </a:lnTo>
                      <a:lnTo>
                        <a:pt x="80" y="4"/>
                      </a:lnTo>
                      <a:lnTo>
                        <a:pt x="80" y="4"/>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25" name="Freeform 25"/>
                <p:cNvSpPr>
                  <a:spLocks/>
                </p:cNvSpPr>
                <p:nvPr/>
              </p:nvSpPr>
              <p:spPr bwMode="auto">
                <a:xfrm>
                  <a:off x="3494" y="2793"/>
                  <a:ext cx="63" cy="69"/>
                </a:xfrm>
                <a:custGeom>
                  <a:avLst/>
                  <a:gdLst>
                    <a:gd name="T0" fmla="*/ 29 w 73"/>
                    <a:gd name="T1" fmla="*/ 75 h 76"/>
                    <a:gd name="T2" fmla="*/ 0 w 73"/>
                    <a:gd name="T3" fmla="*/ 50 h 76"/>
                    <a:gd name="T4" fmla="*/ 12 w 73"/>
                    <a:gd name="T5" fmla="*/ 33 h 76"/>
                    <a:gd name="T6" fmla="*/ 24 w 73"/>
                    <a:gd name="T7" fmla="*/ 0 h 76"/>
                    <a:gd name="T8" fmla="*/ 56 w 73"/>
                    <a:gd name="T9" fmla="*/ 13 h 76"/>
                    <a:gd name="T10" fmla="*/ 72 w 73"/>
                    <a:gd name="T11" fmla="*/ 35 h 76"/>
                    <a:gd name="T12" fmla="*/ 60 w 73"/>
                    <a:gd name="T13" fmla="*/ 50 h 76"/>
                    <a:gd name="T14" fmla="*/ 29 w 73"/>
                    <a:gd name="T15" fmla="*/ 75 h 76"/>
                    <a:gd name="T16" fmla="*/ 29 w 73"/>
                    <a:gd name="T17" fmla="*/ 7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6">
                      <a:moveTo>
                        <a:pt x="29" y="75"/>
                      </a:moveTo>
                      <a:lnTo>
                        <a:pt x="0" y="50"/>
                      </a:lnTo>
                      <a:lnTo>
                        <a:pt x="12" y="33"/>
                      </a:lnTo>
                      <a:lnTo>
                        <a:pt x="24" y="0"/>
                      </a:lnTo>
                      <a:lnTo>
                        <a:pt x="56" y="13"/>
                      </a:lnTo>
                      <a:lnTo>
                        <a:pt x="72" y="35"/>
                      </a:lnTo>
                      <a:lnTo>
                        <a:pt x="60" y="50"/>
                      </a:lnTo>
                      <a:lnTo>
                        <a:pt x="29" y="75"/>
                      </a:lnTo>
                      <a:lnTo>
                        <a:pt x="29" y="75"/>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26" name="Freeform 26"/>
                <p:cNvSpPr>
                  <a:spLocks/>
                </p:cNvSpPr>
                <p:nvPr/>
              </p:nvSpPr>
              <p:spPr bwMode="auto">
                <a:xfrm>
                  <a:off x="3118" y="2523"/>
                  <a:ext cx="426" cy="345"/>
                </a:xfrm>
                <a:custGeom>
                  <a:avLst/>
                  <a:gdLst>
                    <a:gd name="T0" fmla="*/ 444 w 478"/>
                    <a:gd name="T1" fmla="*/ 304 h 385"/>
                    <a:gd name="T2" fmla="*/ 433 w 478"/>
                    <a:gd name="T3" fmla="*/ 337 h 385"/>
                    <a:gd name="T4" fmla="*/ 420 w 478"/>
                    <a:gd name="T5" fmla="*/ 355 h 385"/>
                    <a:gd name="T6" fmla="*/ 394 w 478"/>
                    <a:gd name="T7" fmla="*/ 384 h 385"/>
                    <a:gd name="T8" fmla="*/ 356 w 478"/>
                    <a:gd name="T9" fmla="*/ 377 h 385"/>
                    <a:gd name="T10" fmla="*/ 326 w 478"/>
                    <a:gd name="T11" fmla="*/ 359 h 385"/>
                    <a:gd name="T12" fmla="*/ 308 w 478"/>
                    <a:gd name="T13" fmla="*/ 369 h 385"/>
                    <a:gd name="T14" fmla="*/ 242 w 478"/>
                    <a:gd name="T15" fmla="*/ 362 h 385"/>
                    <a:gd name="T16" fmla="*/ 241 w 478"/>
                    <a:gd name="T17" fmla="*/ 335 h 385"/>
                    <a:gd name="T18" fmla="*/ 208 w 478"/>
                    <a:gd name="T19" fmla="*/ 313 h 385"/>
                    <a:gd name="T20" fmla="*/ 196 w 478"/>
                    <a:gd name="T21" fmla="*/ 294 h 385"/>
                    <a:gd name="T22" fmla="*/ 212 w 478"/>
                    <a:gd name="T23" fmla="*/ 275 h 385"/>
                    <a:gd name="T24" fmla="*/ 212 w 478"/>
                    <a:gd name="T25" fmla="*/ 262 h 385"/>
                    <a:gd name="T26" fmla="*/ 212 w 478"/>
                    <a:gd name="T27" fmla="*/ 245 h 385"/>
                    <a:gd name="T28" fmla="*/ 251 w 478"/>
                    <a:gd name="T29" fmla="*/ 241 h 385"/>
                    <a:gd name="T30" fmla="*/ 253 w 478"/>
                    <a:gd name="T31" fmla="*/ 224 h 385"/>
                    <a:gd name="T32" fmla="*/ 241 w 478"/>
                    <a:gd name="T33" fmla="*/ 207 h 385"/>
                    <a:gd name="T34" fmla="*/ 220 w 478"/>
                    <a:gd name="T35" fmla="*/ 205 h 385"/>
                    <a:gd name="T36" fmla="*/ 208 w 478"/>
                    <a:gd name="T37" fmla="*/ 227 h 385"/>
                    <a:gd name="T38" fmla="*/ 175 w 478"/>
                    <a:gd name="T39" fmla="*/ 220 h 385"/>
                    <a:gd name="T40" fmla="*/ 165 w 478"/>
                    <a:gd name="T41" fmla="*/ 202 h 385"/>
                    <a:gd name="T42" fmla="*/ 144 w 478"/>
                    <a:gd name="T43" fmla="*/ 190 h 385"/>
                    <a:gd name="T44" fmla="*/ 150 w 478"/>
                    <a:gd name="T45" fmla="*/ 142 h 385"/>
                    <a:gd name="T46" fmla="*/ 146 w 478"/>
                    <a:gd name="T47" fmla="*/ 134 h 385"/>
                    <a:gd name="T48" fmla="*/ 124 w 478"/>
                    <a:gd name="T49" fmla="*/ 139 h 385"/>
                    <a:gd name="T50" fmla="*/ 109 w 478"/>
                    <a:gd name="T51" fmla="*/ 125 h 385"/>
                    <a:gd name="T52" fmla="*/ 69 w 478"/>
                    <a:gd name="T53" fmla="*/ 114 h 385"/>
                    <a:gd name="T54" fmla="*/ 48 w 478"/>
                    <a:gd name="T55" fmla="*/ 92 h 385"/>
                    <a:gd name="T56" fmla="*/ 0 w 478"/>
                    <a:gd name="T57" fmla="*/ 72 h 385"/>
                    <a:gd name="T58" fmla="*/ 4 w 478"/>
                    <a:gd name="T59" fmla="*/ 50 h 385"/>
                    <a:gd name="T60" fmla="*/ 24 w 478"/>
                    <a:gd name="T61" fmla="*/ 41 h 385"/>
                    <a:gd name="T62" fmla="*/ 59 w 478"/>
                    <a:gd name="T63" fmla="*/ 72 h 385"/>
                    <a:gd name="T64" fmla="*/ 69 w 478"/>
                    <a:gd name="T65" fmla="*/ 72 h 385"/>
                    <a:gd name="T66" fmla="*/ 102 w 478"/>
                    <a:gd name="T67" fmla="*/ 68 h 385"/>
                    <a:gd name="T68" fmla="*/ 122 w 478"/>
                    <a:gd name="T69" fmla="*/ 53 h 385"/>
                    <a:gd name="T70" fmla="*/ 148 w 478"/>
                    <a:gd name="T71" fmla="*/ 74 h 385"/>
                    <a:gd name="T72" fmla="*/ 160 w 478"/>
                    <a:gd name="T73" fmla="*/ 55 h 385"/>
                    <a:gd name="T74" fmla="*/ 162 w 478"/>
                    <a:gd name="T75" fmla="*/ 43 h 385"/>
                    <a:gd name="T76" fmla="*/ 184 w 478"/>
                    <a:gd name="T77" fmla="*/ 31 h 385"/>
                    <a:gd name="T78" fmla="*/ 189 w 478"/>
                    <a:gd name="T79" fmla="*/ 4 h 385"/>
                    <a:gd name="T80" fmla="*/ 212 w 478"/>
                    <a:gd name="T81" fmla="*/ 0 h 385"/>
                    <a:gd name="T82" fmla="*/ 267 w 478"/>
                    <a:gd name="T83" fmla="*/ 36 h 385"/>
                    <a:gd name="T84" fmla="*/ 306 w 478"/>
                    <a:gd name="T85" fmla="*/ 53 h 385"/>
                    <a:gd name="T86" fmla="*/ 383 w 478"/>
                    <a:gd name="T87" fmla="*/ 178 h 385"/>
                    <a:gd name="T88" fmla="*/ 378 w 478"/>
                    <a:gd name="T89" fmla="*/ 192 h 385"/>
                    <a:gd name="T90" fmla="*/ 428 w 478"/>
                    <a:gd name="T91" fmla="*/ 216 h 385"/>
                    <a:gd name="T92" fmla="*/ 442 w 478"/>
                    <a:gd name="T93" fmla="*/ 238 h 385"/>
                    <a:gd name="T94" fmla="*/ 466 w 478"/>
                    <a:gd name="T95" fmla="*/ 249 h 385"/>
                    <a:gd name="T96" fmla="*/ 477 w 478"/>
                    <a:gd name="T97" fmla="*/ 270 h 385"/>
                    <a:gd name="T98" fmla="*/ 462 w 478"/>
                    <a:gd name="T99" fmla="*/ 277 h 385"/>
                    <a:gd name="T100" fmla="*/ 438 w 478"/>
                    <a:gd name="T101" fmla="*/ 269 h 385"/>
                    <a:gd name="T102" fmla="*/ 400 w 478"/>
                    <a:gd name="T103" fmla="*/ 269 h 385"/>
                    <a:gd name="T104" fmla="*/ 368 w 478"/>
                    <a:gd name="T105" fmla="*/ 258 h 385"/>
                    <a:gd name="T106" fmla="*/ 354 w 478"/>
                    <a:gd name="T107" fmla="*/ 269 h 385"/>
                    <a:gd name="T108" fmla="*/ 385 w 478"/>
                    <a:gd name="T109" fmla="*/ 277 h 385"/>
                    <a:gd name="T110" fmla="*/ 416 w 478"/>
                    <a:gd name="T111" fmla="*/ 291 h 385"/>
                    <a:gd name="T112" fmla="*/ 444 w 478"/>
                    <a:gd name="T113" fmla="*/ 304 h 385"/>
                    <a:gd name="T114" fmla="*/ 444 w 478"/>
                    <a:gd name="T115" fmla="*/ 304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78" h="385">
                      <a:moveTo>
                        <a:pt x="444" y="304"/>
                      </a:moveTo>
                      <a:lnTo>
                        <a:pt x="433" y="337"/>
                      </a:lnTo>
                      <a:lnTo>
                        <a:pt x="420" y="355"/>
                      </a:lnTo>
                      <a:lnTo>
                        <a:pt x="394" y="384"/>
                      </a:lnTo>
                      <a:lnTo>
                        <a:pt x="356" y="377"/>
                      </a:lnTo>
                      <a:lnTo>
                        <a:pt x="326" y="359"/>
                      </a:lnTo>
                      <a:lnTo>
                        <a:pt x="308" y="369"/>
                      </a:lnTo>
                      <a:lnTo>
                        <a:pt x="242" y="362"/>
                      </a:lnTo>
                      <a:lnTo>
                        <a:pt x="241" y="335"/>
                      </a:lnTo>
                      <a:lnTo>
                        <a:pt x="208" y="313"/>
                      </a:lnTo>
                      <a:lnTo>
                        <a:pt x="196" y="294"/>
                      </a:lnTo>
                      <a:lnTo>
                        <a:pt x="212" y="275"/>
                      </a:lnTo>
                      <a:lnTo>
                        <a:pt x="212" y="262"/>
                      </a:lnTo>
                      <a:lnTo>
                        <a:pt x="212" y="245"/>
                      </a:lnTo>
                      <a:lnTo>
                        <a:pt x="251" y="241"/>
                      </a:lnTo>
                      <a:lnTo>
                        <a:pt x="253" y="224"/>
                      </a:lnTo>
                      <a:lnTo>
                        <a:pt x="241" y="207"/>
                      </a:lnTo>
                      <a:lnTo>
                        <a:pt x="220" y="205"/>
                      </a:lnTo>
                      <a:lnTo>
                        <a:pt x="208" y="227"/>
                      </a:lnTo>
                      <a:lnTo>
                        <a:pt x="175" y="220"/>
                      </a:lnTo>
                      <a:lnTo>
                        <a:pt x="165" y="202"/>
                      </a:lnTo>
                      <a:lnTo>
                        <a:pt x="144" y="190"/>
                      </a:lnTo>
                      <a:lnTo>
                        <a:pt x="150" y="142"/>
                      </a:lnTo>
                      <a:lnTo>
                        <a:pt x="146" y="134"/>
                      </a:lnTo>
                      <a:lnTo>
                        <a:pt x="124" y="139"/>
                      </a:lnTo>
                      <a:lnTo>
                        <a:pt x="109" y="125"/>
                      </a:lnTo>
                      <a:lnTo>
                        <a:pt x="69" y="114"/>
                      </a:lnTo>
                      <a:lnTo>
                        <a:pt x="48" y="92"/>
                      </a:lnTo>
                      <a:lnTo>
                        <a:pt x="0" y="72"/>
                      </a:lnTo>
                      <a:lnTo>
                        <a:pt x="4" y="50"/>
                      </a:lnTo>
                      <a:lnTo>
                        <a:pt x="24" y="41"/>
                      </a:lnTo>
                      <a:lnTo>
                        <a:pt x="59" y="72"/>
                      </a:lnTo>
                      <a:lnTo>
                        <a:pt x="69" y="72"/>
                      </a:lnTo>
                      <a:lnTo>
                        <a:pt x="102" y="68"/>
                      </a:lnTo>
                      <a:lnTo>
                        <a:pt x="122" y="53"/>
                      </a:lnTo>
                      <a:lnTo>
                        <a:pt x="148" y="74"/>
                      </a:lnTo>
                      <a:lnTo>
                        <a:pt x="160" y="55"/>
                      </a:lnTo>
                      <a:lnTo>
                        <a:pt x="162" y="43"/>
                      </a:lnTo>
                      <a:lnTo>
                        <a:pt x="184" y="31"/>
                      </a:lnTo>
                      <a:lnTo>
                        <a:pt x="189" y="4"/>
                      </a:lnTo>
                      <a:lnTo>
                        <a:pt x="212" y="0"/>
                      </a:lnTo>
                      <a:lnTo>
                        <a:pt x="267" y="36"/>
                      </a:lnTo>
                      <a:lnTo>
                        <a:pt x="306" y="53"/>
                      </a:lnTo>
                      <a:lnTo>
                        <a:pt x="383" y="178"/>
                      </a:lnTo>
                      <a:lnTo>
                        <a:pt x="378" y="192"/>
                      </a:lnTo>
                      <a:lnTo>
                        <a:pt x="428" y="216"/>
                      </a:lnTo>
                      <a:lnTo>
                        <a:pt x="442" y="238"/>
                      </a:lnTo>
                      <a:lnTo>
                        <a:pt x="466" y="249"/>
                      </a:lnTo>
                      <a:lnTo>
                        <a:pt x="477" y="270"/>
                      </a:lnTo>
                      <a:lnTo>
                        <a:pt x="462" y="277"/>
                      </a:lnTo>
                      <a:lnTo>
                        <a:pt x="438" y="269"/>
                      </a:lnTo>
                      <a:lnTo>
                        <a:pt x="400" y="269"/>
                      </a:lnTo>
                      <a:lnTo>
                        <a:pt x="368" y="258"/>
                      </a:lnTo>
                      <a:lnTo>
                        <a:pt x="354" y="269"/>
                      </a:lnTo>
                      <a:lnTo>
                        <a:pt x="385" y="277"/>
                      </a:lnTo>
                      <a:lnTo>
                        <a:pt x="416" y="291"/>
                      </a:lnTo>
                      <a:lnTo>
                        <a:pt x="444" y="304"/>
                      </a:lnTo>
                      <a:lnTo>
                        <a:pt x="444" y="304"/>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27" name="Freeform 27"/>
                <p:cNvSpPr>
                  <a:spLocks/>
                </p:cNvSpPr>
                <p:nvPr/>
              </p:nvSpPr>
              <p:spPr bwMode="auto">
                <a:xfrm>
                  <a:off x="2579" y="2753"/>
                  <a:ext cx="583" cy="368"/>
                </a:xfrm>
                <a:custGeom>
                  <a:avLst/>
                  <a:gdLst>
                    <a:gd name="T0" fmla="*/ 90 w 654"/>
                    <a:gd name="T1" fmla="*/ 380 h 411"/>
                    <a:gd name="T2" fmla="*/ 166 w 654"/>
                    <a:gd name="T3" fmla="*/ 361 h 411"/>
                    <a:gd name="T4" fmla="*/ 171 w 654"/>
                    <a:gd name="T5" fmla="*/ 322 h 411"/>
                    <a:gd name="T6" fmla="*/ 282 w 654"/>
                    <a:gd name="T7" fmla="*/ 317 h 411"/>
                    <a:gd name="T8" fmla="*/ 335 w 654"/>
                    <a:gd name="T9" fmla="*/ 353 h 411"/>
                    <a:gd name="T10" fmla="*/ 380 w 654"/>
                    <a:gd name="T11" fmla="*/ 329 h 411"/>
                    <a:gd name="T12" fmla="*/ 401 w 654"/>
                    <a:gd name="T13" fmla="*/ 353 h 411"/>
                    <a:gd name="T14" fmla="*/ 433 w 654"/>
                    <a:gd name="T15" fmla="*/ 315 h 411"/>
                    <a:gd name="T16" fmla="*/ 444 w 654"/>
                    <a:gd name="T17" fmla="*/ 361 h 411"/>
                    <a:gd name="T18" fmla="*/ 473 w 654"/>
                    <a:gd name="T19" fmla="*/ 380 h 411"/>
                    <a:gd name="T20" fmla="*/ 528 w 654"/>
                    <a:gd name="T21" fmla="*/ 346 h 411"/>
                    <a:gd name="T22" fmla="*/ 617 w 654"/>
                    <a:gd name="T23" fmla="*/ 291 h 411"/>
                    <a:gd name="T24" fmla="*/ 611 w 654"/>
                    <a:gd name="T25" fmla="*/ 200 h 411"/>
                    <a:gd name="T26" fmla="*/ 619 w 654"/>
                    <a:gd name="T27" fmla="*/ 168 h 411"/>
                    <a:gd name="T28" fmla="*/ 561 w 654"/>
                    <a:gd name="T29" fmla="*/ 139 h 411"/>
                    <a:gd name="T30" fmla="*/ 519 w 654"/>
                    <a:gd name="T31" fmla="*/ 139 h 411"/>
                    <a:gd name="T32" fmla="*/ 458 w 654"/>
                    <a:gd name="T33" fmla="*/ 117 h 411"/>
                    <a:gd name="T34" fmla="*/ 425 w 654"/>
                    <a:gd name="T35" fmla="*/ 79 h 411"/>
                    <a:gd name="T36" fmla="*/ 392 w 654"/>
                    <a:gd name="T37" fmla="*/ 77 h 411"/>
                    <a:gd name="T38" fmla="*/ 320 w 654"/>
                    <a:gd name="T39" fmla="*/ 77 h 411"/>
                    <a:gd name="T40" fmla="*/ 188 w 654"/>
                    <a:gd name="T41" fmla="*/ 0 h 411"/>
                    <a:gd name="T42" fmla="*/ 160 w 654"/>
                    <a:gd name="T43" fmla="*/ 9 h 411"/>
                    <a:gd name="T44" fmla="*/ 78 w 654"/>
                    <a:gd name="T45" fmla="*/ 9 h 411"/>
                    <a:gd name="T46" fmla="*/ 90 w 654"/>
                    <a:gd name="T47" fmla="*/ 38 h 411"/>
                    <a:gd name="T48" fmla="*/ 126 w 654"/>
                    <a:gd name="T49" fmla="*/ 48 h 411"/>
                    <a:gd name="T50" fmla="*/ 85 w 654"/>
                    <a:gd name="T51" fmla="*/ 77 h 411"/>
                    <a:gd name="T52" fmla="*/ 85 w 654"/>
                    <a:gd name="T53" fmla="*/ 112 h 411"/>
                    <a:gd name="T54" fmla="*/ 109 w 654"/>
                    <a:gd name="T55" fmla="*/ 147 h 411"/>
                    <a:gd name="T56" fmla="*/ 138 w 654"/>
                    <a:gd name="T57" fmla="*/ 225 h 411"/>
                    <a:gd name="T58" fmla="*/ 118 w 654"/>
                    <a:gd name="T59" fmla="*/ 238 h 411"/>
                    <a:gd name="T60" fmla="*/ 17 w 654"/>
                    <a:gd name="T61" fmla="*/ 278 h 411"/>
                    <a:gd name="T62" fmla="*/ 13 w 654"/>
                    <a:gd name="T63" fmla="*/ 313 h 411"/>
                    <a:gd name="T64" fmla="*/ 33 w 654"/>
                    <a:gd name="T65" fmla="*/ 355 h 411"/>
                    <a:gd name="T66" fmla="*/ 76 w 654"/>
                    <a:gd name="T67"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54" h="411">
                      <a:moveTo>
                        <a:pt x="76" y="410"/>
                      </a:moveTo>
                      <a:lnTo>
                        <a:pt x="90" y="380"/>
                      </a:lnTo>
                      <a:lnTo>
                        <a:pt x="129" y="346"/>
                      </a:lnTo>
                      <a:lnTo>
                        <a:pt x="166" y="361"/>
                      </a:lnTo>
                      <a:lnTo>
                        <a:pt x="190" y="346"/>
                      </a:lnTo>
                      <a:lnTo>
                        <a:pt x="171" y="322"/>
                      </a:lnTo>
                      <a:lnTo>
                        <a:pt x="181" y="310"/>
                      </a:lnTo>
                      <a:lnTo>
                        <a:pt x="282" y="317"/>
                      </a:lnTo>
                      <a:lnTo>
                        <a:pt x="317" y="342"/>
                      </a:lnTo>
                      <a:lnTo>
                        <a:pt x="335" y="353"/>
                      </a:lnTo>
                      <a:lnTo>
                        <a:pt x="361" y="335"/>
                      </a:lnTo>
                      <a:lnTo>
                        <a:pt x="380" y="329"/>
                      </a:lnTo>
                      <a:lnTo>
                        <a:pt x="385" y="353"/>
                      </a:lnTo>
                      <a:lnTo>
                        <a:pt x="401" y="353"/>
                      </a:lnTo>
                      <a:lnTo>
                        <a:pt x="411" y="337"/>
                      </a:lnTo>
                      <a:lnTo>
                        <a:pt x="433" y="315"/>
                      </a:lnTo>
                      <a:lnTo>
                        <a:pt x="444" y="330"/>
                      </a:lnTo>
                      <a:lnTo>
                        <a:pt x="444" y="361"/>
                      </a:lnTo>
                      <a:lnTo>
                        <a:pt x="454" y="375"/>
                      </a:lnTo>
                      <a:lnTo>
                        <a:pt x="473" y="380"/>
                      </a:lnTo>
                      <a:lnTo>
                        <a:pt x="495" y="357"/>
                      </a:lnTo>
                      <a:lnTo>
                        <a:pt x="528" y="346"/>
                      </a:lnTo>
                      <a:lnTo>
                        <a:pt x="588" y="289"/>
                      </a:lnTo>
                      <a:lnTo>
                        <a:pt x="617" y="291"/>
                      </a:lnTo>
                      <a:lnTo>
                        <a:pt x="653" y="279"/>
                      </a:lnTo>
                      <a:lnTo>
                        <a:pt x="611" y="200"/>
                      </a:lnTo>
                      <a:lnTo>
                        <a:pt x="624" y="176"/>
                      </a:lnTo>
                      <a:lnTo>
                        <a:pt x="619" y="168"/>
                      </a:lnTo>
                      <a:lnTo>
                        <a:pt x="598" y="161"/>
                      </a:lnTo>
                      <a:lnTo>
                        <a:pt x="561" y="139"/>
                      </a:lnTo>
                      <a:lnTo>
                        <a:pt x="543" y="127"/>
                      </a:lnTo>
                      <a:lnTo>
                        <a:pt x="519" y="139"/>
                      </a:lnTo>
                      <a:lnTo>
                        <a:pt x="492" y="117"/>
                      </a:lnTo>
                      <a:lnTo>
                        <a:pt x="458" y="117"/>
                      </a:lnTo>
                      <a:lnTo>
                        <a:pt x="432" y="101"/>
                      </a:lnTo>
                      <a:lnTo>
                        <a:pt x="425" y="79"/>
                      </a:lnTo>
                      <a:lnTo>
                        <a:pt x="411" y="66"/>
                      </a:lnTo>
                      <a:lnTo>
                        <a:pt x="392" y="77"/>
                      </a:lnTo>
                      <a:lnTo>
                        <a:pt x="375" y="69"/>
                      </a:lnTo>
                      <a:lnTo>
                        <a:pt x="320" y="77"/>
                      </a:lnTo>
                      <a:lnTo>
                        <a:pt x="260" y="64"/>
                      </a:lnTo>
                      <a:lnTo>
                        <a:pt x="188" y="0"/>
                      </a:lnTo>
                      <a:lnTo>
                        <a:pt x="169" y="16"/>
                      </a:lnTo>
                      <a:lnTo>
                        <a:pt x="160" y="9"/>
                      </a:lnTo>
                      <a:lnTo>
                        <a:pt x="145" y="9"/>
                      </a:lnTo>
                      <a:lnTo>
                        <a:pt x="78" y="9"/>
                      </a:lnTo>
                      <a:lnTo>
                        <a:pt x="69" y="17"/>
                      </a:lnTo>
                      <a:lnTo>
                        <a:pt x="90" y="38"/>
                      </a:lnTo>
                      <a:lnTo>
                        <a:pt x="109" y="42"/>
                      </a:lnTo>
                      <a:lnTo>
                        <a:pt x="126" y="48"/>
                      </a:lnTo>
                      <a:lnTo>
                        <a:pt x="118" y="62"/>
                      </a:lnTo>
                      <a:lnTo>
                        <a:pt x="85" y="77"/>
                      </a:lnTo>
                      <a:lnTo>
                        <a:pt x="78" y="103"/>
                      </a:lnTo>
                      <a:lnTo>
                        <a:pt x="85" y="112"/>
                      </a:lnTo>
                      <a:lnTo>
                        <a:pt x="90" y="146"/>
                      </a:lnTo>
                      <a:lnTo>
                        <a:pt x="109" y="147"/>
                      </a:lnTo>
                      <a:lnTo>
                        <a:pt x="129" y="173"/>
                      </a:lnTo>
                      <a:lnTo>
                        <a:pt x="138" y="225"/>
                      </a:lnTo>
                      <a:lnTo>
                        <a:pt x="131" y="243"/>
                      </a:lnTo>
                      <a:lnTo>
                        <a:pt x="118" y="238"/>
                      </a:lnTo>
                      <a:lnTo>
                        <a:pt x="81" y="267"/>
                      </a:lnTo>
                      <a:lnTo>
                        <a:pt x="17" y="278"/>
                      </a:lnTo>
                      <a:lnTo>
                        <a:pt x="0" y="295"/>
                      </a:lnTo>
                      <a:lnTo>
                        <a:pt x="13" y="313"/>
                      </a:lnTo>
                      <a:lnTo>
                        <a:pt x="16" y="351"/>
                      </a:lnTo>
                      <a:lnTo>
                        <a:pt x="33" y="355"/>
                      </a:lnTo>
                      <a:lnTo>
                        <a:pt x="76" y="410"/>
                      </a:lnTo>
                      <a:lnTo>
                        <a:pt x="76" y="410"/>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28" name="Freeform 28"/>
                <p:cNvSpPr>
                  <a:spLocks/>
                </p:cNvSpPr>
                <p:nvPr/>
              </p:nvSpPr>
              <p:spPr bwMode="auto">
                <a:xfrm>
                  <a:off x="1770" y="2696"/>
                  <a:ext cx="934" cy="718"/>
                </a:xfrm>
                <a:custGeom>
                  <a:avLst/>
                  <a:gdLst>
                    <a:gd name="T0" fmla="*/ 409 w 1051"/>
                    <a:gd name="T1" fmla="*/ 67 h 799"/>
                    <a:gd name="T2" fmla="*/ 392 w 1051"/>
                    <a:gd name="T3" fmla="*/ 24 h 799"/>
                    <a:gd name="T4" fmla="*/ 459 w 1051"/>
                    <a:gd name="T5" fmla="*/ 0 h 799"/>
                    <a:gd name="T6" fmla="*/ 471 w 1051"/>
                    <a:gd name="T7" fmla="*/ 46 h 799"/>
                    <a:gd name="T8" fmla="*/ 533 w 1051"/>
                    <a:gd name="T9" fmla="*/ 99 h 799"/>
                    <a:gd name="T10" fmla="*/ 565 w 1051"/>
                    <a:gd name="T11" fmla="*/ 99 h 799"/>
                    <a:gd name="T12" fmla="*/ 591 w 1051"/>
                    <a:gd name="T13" fmla="*/ 149 h 799"/>
                    <a:gd name="T14" fmla="*/ 657 w 1051"/>
                    <a:gd name="T15" fmla="*/ 142 h 799"/>
                    <a:gd name="T16" fmla="*/ 688 w 1051"/>
                    <a:gd name="T17" fmla="*/ 118 h 799"/>
                    <a:gd name="T18" fmla="*/ 708 w 1051"/>
                    <a:gd name="T19" fmla="*/ 142 h 799"/>
                    <a:gd name="T20" fmla="*/ 780 w 1051"/>
                    <a:gd name="T21" fmla="*/ 133 h 799"/>
                    <a:gd name="T22" fmla="*/ 793 w 1051"/>
                    <a:gd name="T23" fmla="*/ 154 h 799"/>
                    <a:gd name="T24" fmla="*/ 868 w 1051"/>
                    <a:gd name="T25" fmla="*/ 184 h 799"/>
                    <a:gd name="T26" fmla="*/ 957 w 1051"/>
                    <a:gd name="T27" fmla="*/ 195 h 799"/>
                    <a:gd name="T28" fmla="*/ 1001 w 1051"/>
                    <a:gd name="T29" fmla="*/ 207 h 799"/>
                    <a:gd name="T30" fmla="*/ 1040 w 1051"/>
                    <a:gd name="T31" fmla="*/ 234 h 799"/>
                    <a:gd name="T32" fmla="*/ 1043 w 1051"/>
                    <a:gd name="T33" fmla="*/ 304 h 799"/>
                    <a:gd name="T34" fmla="*/ 992 w 1051"/>
                    <a:gd name="T35" fmla="*/ 328 h 799"/>
                    <a:gd name="T36" fmla="*/ 911 w 1051"/>
                    <a:gd name="T37" fmla="*/ 356 h 799"/>
                    <a:gd name="T38" fmla="*/ 927 w 1051"/>
                    <a:gd name="T39" fmla="*/ 412 h 799"/>
                    <a:gd name="T40" fmla="*/ 988 w 1051"/>
                    <a:gd name="T41" fmla="*/ 470 h 799"/>
                    <a:gd name="T42" fmla="*/ 961 w 1051"/>
                    <a:gd name="T43" fmla="*/ 566 h 799"/>
                    <a:gd name="T44" fmla="*/ 911 w 1051"/>
                    <a:gd name="T45" fmla="*/ 506 h 799"/>
                    <a:gd name="T46" fmla="*/ 892 w 1051"/>
                    <a:gd name="T47" fmla="*/ 482 h 799"/>
                    <a:gd name="T48" fmla="*/ 839 w 1051"/>
                    <a:gd name="T49" fmla="*/ 473 h 799"/>
                    <a:gd name="T50" fmla="*/ 796 w 1051"/>
                    <a:gd name="T51" fmla="*/ 513 h 799"/>
                    <a:gd name="T52" fmla="*/ 762 w 1051"/>
                    <a:gd name="T53" fmla="*/ 537 h 799"/>
                    <a:gd name="T54" fmla="*/ 712 w 1051"/>
                    <a:gd name="T55" fmla="*/ 526 h 799"/>
                    <a:gd name="T56" fmla="*/ 688 w 1051"/>
                    <a:gd name="T57" fmla="*/ 568 h 799"/>
                    <a:gd name="T58" fmla="*/ 746 w 1051"/>
                    <a:gd name="T59" fmla="*/ 614 h 799"/>
                    <a:gd name="T60" fmla="*/ 659 w 1051"/>
                    <a:gd name="T61" fmla="*/ 626 h 799"/>
                    <a:gd name="T62" fmla="*/ 633 w 1051"/>
                    <a:gd name="T63" fmla="*/ 597 h 799"/>
                    <a:gd name="T64" fmla="*/ 578 w 1051"/>
                    <a:gd name="T65" fmla="*/ 605 h 799"/>
                    <a:gd name="T66" fmla="*/ 565 w 1051"/>
                    <a:gd name="T67" fmla="*/ 564 h 799"/>
                    <a:gd name="T68" fmla="*/ 535 w 1051"/>
                    <a:gd name="T69" fmla="*/ 542 h 799"/>
                    <a:gd name="T70" fmla="*/ 530 w 1051"/>
                    <a:gd name="T71" fmla="*/ 573 h 799"/>
                    <a:gd name="T72" fmla="*/ 499 w 1051"/>
                    <a:gd name="T73" fmla="*/ 599 h 799"/>
                    <a:gd name="T74" fmla="*/ 451 w 1051"/>
                    <a:gd name="T75" fmla="*/ 682 h 799"/>
                    <a:gd name="T76" fmla="*/ 433 w 1051"/>
                    <a:gd name="T77" fmla="*/ 780 h 799"/>
                    <a:gd name="T78" fmla="*/ 368 w 1051"/>
                    <a:gd name="T79" fmla="*/ 798 h 799"/>
                    <a:gd name="T80" fmla="*/ 272 w 1051"/>
                    <a:gd name="T81" fmla="*/ 639 h 799"/>
                    <a:gd name="T82" fmla="*/ 217 w 1051"/>
                    <a:gd name="T83" fmla="*/ 610 h 799"/>
                    <a:gd name="T84" fmla="*/ 219 w 1051"/>
                    <a:gd name="T85" fmla="*/ 568 h 799"/>
                    <a:gd name="T86" fmla="*/ 171 w 1051"/>
                    <a:gd name="T87" fmla="*/ 573 h 799"/>
                    <a:gd name="T88" fmla="*/ 126 w 1051"/>
                    <a:gd name="T89" fmla="*/ 497 h 799"/>
                    <a:gd name="T90" fmla="*/ 118 w 1051"/>
                    <a:gd name="T91" fmla="*/ 350 h 799"/>
                    <a:gd name="T92" fmla="*/ 112 w 1051"/>
                    <a:gd name="T93" fmla="*/ 272 h 799"/>
                    <a:gd name="T94" fmla="*/ 0 w 1051"/>
                    <a:gd name="T95" fmla="*/ 131 h 799"/>
                    <a:gd name="T96" fmla="*/ 16 w 1051"/>
                    <a:gd name="T97" fmla="*/ 94 h 799"/>
                    <a:gd name="T98" fmla="*/ 164 w 1051"/>
                    <a:gd name="T99" fmla="*/ 99 h 799"/>
                    <a:gd name="T100" fmla="*/ 212 w 1051"/>
                    <a:gd name="T101" fmla="*/ 109 h 799"/>
                    <a:gd name="T102" fmla="*/ 291 w 1051"/>
                    <a:gd name="T103" fmla="*/ 147 h 799"/>
                    <a:gd name="T104" fmla="*/ 300 w 1051"/>
                    <a:gd name="T105" fmla="*/ 103 h 799"/>
                    <a:gd name="T106" fmla="*/ 348 w 1051"/>
                    <a:gd name="T107" fmla="*/ 111 h 799"/>
                    <a:gd name="T108" fmla="*/ 396 w 1051"/>
                    <a:gd name="T109" fmla="*/ 101 h 799"/>
                    <a:gd name="T110" fmla="*/ 396 w 1051"/>
                    <a:gd name="T111" fmla="*/ 99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51" h="799">
                      <a:moveTo>
                        <a:pt x="396" y="99"/>
                      </a:moveTo>
                      <a:lnTo>
                        <a:pt x="409" y="67"/>
                      </a:lnTo>
                      <a:lnTo>
                        <a:pt x="394" y="50"/>
                      </a:lnTo>
                      <a:lnTo>
                        <a:pt x="392" y="24"/>
                      </a:lnTo>
                      <a:lnTo>
                        <a:pt x="447" y="0"/>
                      </a:lnTo>
                      <a:lnTo>
                        <a:pt x="459" y="0"/>
                      </a:lnTo>
                      <a:lnTo>
                        <a:pt x="468" y="19"/>
                      </a:lnTo>
                      <a:lnTo>
                        <a:pt x="471" y="46"/>
                      </a:lnTo>
                      <a:lnTo>
                        <a:pt x="497" y="63"/>
                      </a:lnTo>
                      <a:lnTo>
                        <a:pt x="533" y="99"/>
                      </a:lnTo>
                      <a:lnTo>
                        <a:pt x="552" y="85"/>
                      </a:lnTo>
                      <a:lnTo>
                        <a:pt x="565" y="99"/>
                      </a:lnTo>
                      <a:lnTo>
                        <a:pt x="569" y="133"/>
                      </a:lnTo>
                      <a:lnTo>
                        <a:pt x="591" y="149"/>
                      </a:lnTo>
                      <a:lnTo>
                        <a:pt x="648" y="154"/>
                      </a:lnTo>
                      <a:lnTo>
                        <a:pt x="657" y="142"/>
                      </a:lnTo>
                      <a:lnTo>
                        <a:pt x="655" y="127"/>
                      </a:lnTo>
                      <a:lnTo>
                        <a:pt x="688" y="118"/>
                      </a:lnTo>
                      <a:lnTo>
                        <a:pt x="705" y="123"/>
                      </a:lnTo>
                      <a:lnTo>
                        <a:pt x="708" y="142"/>
                      </a:lnTo>
                      <a:lnTo>
                        <a:pt x="722" y="145"/>
                      </a:lnTo>
                      <a:lnTo>
                        <a:pt x="780" y="133"/>
                      </a:lnTo>
                      <a:lnTo>
                        <a:pt x="791" y="138"/>
                      </a:lnTo>
                      <a:lnTo>
                        <a:pt x="793" y="154"/>
                      </a:lnTo>
                      <a:lnTo>
                        <a:pt x="817" y="160"/>
                      </a:lnTo>
                      <a:lnTo>
                        <a:pt x="868" y="184"/>
                      </a:lnTo>
                      <a:lnTo>
                        <a:pt x="896" y="173"/>
                      </a:lnTo>
                      <a:lnTo>
                        <a:pt x="957" y="195"/>
                      </a:lnTo>
                      <a:lnTo>
                        <a:pt x="971" y="213"/>
                      </a:lnTo>
                      <a:lnTo>
                        <a:pt x="1001" y="207"/>
                      </a:lnTo>
                      <a:lnTo>
                        <a:pt x="1021" y="208"/>
                      </a:lnTo>
                      <a:lnTo>
                        <a:pt x="1040" y="234"/>
                      </a:lnTo>
                      <a:lnTo>
                        <a:pt x="1050" y="286"/>
                      </a:lnTo>
                      <a:lnTo>
                        <a:pt x="1043" y="304"/>
                      </a:lnTo>
                      <a:lnTo>
                        <a:pt x="1030" y="299"/>
                      </a:lnTo>
                      <a:lnTo>
                        <a:pt x="992" y="328"/>
                      </a:lnTo>
                      <a:lnTo>
                        <a:pt x="928" y="339"/>
                      </a:lnTo>
                      <a:lnTo>
                        <a:pt x="911" y="356"/>
                      </a:lnTo>
                      <a:lnTo>
                        <a:pt x="925" y="374"/>
                      </a:lnTo>
                      <a:lnTo>
                        <a:pt x="927" y="412"/>
                      </a:lnTo>
                      <a:lnTo>
                        <a:pt x="944" y="416"/>
                      </a:lnTo>
                      <a:lnTo>
                        <a:pt x="988" y="470"/>
                      </a:lnTo>
                      <a:lnTo>
                        <a:pt x="990" y="544"/>
                      </a:lnTo>
                      <a:lnTo>
                        <a:pt x="961" y="566"/>
                      </a:lnTo>
                      <a:lnTo>
                        <a:pt x="935" y="540"/>
                      </a:lnTo>
                      <a:lnTo>
                        <a:pt x="911" y="506"/>
                      </a:lnTo>
                      <a:lnTo>
                        <a:pt x="909" y="487"/>
                      </a:lnTo>
                      <a:lnTo>
                        <a:pt x="892" y="482"/>
                      </a:lnTo>
                      <a:lnTo>
                        <a:pt x="872" y="489"/>
                      </a:lnTo>
                      <a:lnTo>
                        <a:pt x="839" y="473"/>
                      </a:lnTo>
                      <a:lnTo>
                        <a:pt x="823" y="511"/>
                      </a:lnTo>
                      <a:lnTo>
                        <a:pt x="796" y="513"/>
                      </a:lnTo>
                      <a:lnTo>
                        <a:pt x="775" y="544"/>
                      </a:lnTo>
                      <a:lnTo>
                        <a:pt x="762" y="537"/>
                      </a:lnTo>
                      <a:lnTo>
                        <a:pt x="743" y="544"/>
                      </a:lnTo>
                      <a:lnTo>
                        <a:pt x="712" y="526"/>
                      </a:lnTo>
                      <a:lnTo>
                        <a:pt x="688" y="555"/>
                      </a:lnTo>
                      <a:lnTo>
                        <a:pt x="688" y="568"/>
                      </a:lnTo>
                      <a:lnTo>
                        <a:pt x="736" y="595"/>
                      </a:lnTo>
                      <a:lnTo>
                        <a:pt x="746" y="614"/>
                      </a:lnTo>
                      <a:lnTo>
                        <a:pt x="712" y="627"/>
                      </a:lnTo>
                      <a:lnTo>
                        <a:pt x="659" y="626"/>
                      </a:lnTo>
                      <a:lnTo>
                        <a:pt x="653" y="603"/>
                      </a:lnTo>
                      <a:lnTo>
                        <a:pt x="633" y="597"/>
                      </a:lnTo>
                      <a:lnTo>
                        <a:pt x="600" y="617"/>
                      </a:lnTo>
                      <a:lnTo>
                        <a:pt x="578" y="605"/>
                      </a:lnTo>
                      <a:lnTo>
                        <a:pt x="576" y="576"/>
                      </a:lnTo>
                      <a:lnTo>
                        <a:pt x="565" y="564"/>
                      </a:lnTo>
                      <a:lnTo>
                        <a:pt x="565" y="548"/>
                      </a:lnTo>
                      <a:lnTo>
                        <a:pt x="535" y="542"/>
                      </a:lnTo>
                      <a:lnTo>
                        <a:pt x="526" y="550"/>
                      </a:lnTo>
                      <a:lnTo>
                        <a:pt x="530" y="573"/>
                      </a:lnTo>
                      <a:lnTo>
                        <a:pt x="506" y="583"/>
                      </a:lnTo>
                      <a:lnTo>
                        <a:pt x="499" y="599"/>
                      </a:lnTo>
                      <a:lnTo>
                        <a:pt x="506" y="619"/>
                      </a:lnTo>
                      <a:lnTo>
                        <a:pt x="451" y="682"/>
                      </a:lnTo>
                      <a:lnTo>
                        <a:pt x="459" y="757"/>
                      </a:lnTo>
                      <a:lnTo>
                        <a:pt x="433" y="780"/>
                      </a:lnTo>
                      <a:lnTo>
                        <a:pt x="420" y="766"/>
                      </a:lnTo>
                      <a:lnTo>
                        <a:pt x="368" y="798"/>
                      </a:lnTo>
                      <a:lnTo>
                        <a:pt x="348" y="786"/>
                      </a:lnTo>
                      <a:lnTo>
                        <a:pt x="272" y="639"/>
                      </a:lnTo>
                      <a:lnTo>
                        <a:pt x="241" y="617"/>
                      </a:lnTo>
                      <a:lnTo>
                        <a:pt x="217" y="610"/>
                      </a:lnTo>
                      <a:lnTo>
                        <a:pt x="205" y="590"/>
                      </a:lnTo>
                      <a:lnTo>
                        <a:pt x="219" y="568"/>
                      </a:lnTo>
                      <a:lnTo>
                        <a:pt x="197" y="550"/>
                      </a:lnTo>
                      <a:lnTo>
                        <a:pt x="171" y="573"/>
                      </a:lnTo>
                      <a:lnTo>
                        <a:pt x="145" y="576"/>
                      </a:lnTo>
                      <a:lnTo>
                        <a:pt x="126" y="497"/>
                      </a:lnTo>
                      <a:lnTo>
                        <a:pt x="122" y="477"/>
                      </a:lnTo>
                      <a:lnTo>
                        <a:pt x="118" y="350"/>
                      </a:lnTo>
                      <a:lnTo>
                        <a:pt x="93" y="286"/>
                      </a:lnTo>
                      <a:lnTo>
                        <a:pt x="112" y="272"/>
                      </a:lnTo>
                      <a:lnTo>
                        <a:pt x="61" y="180"/>
                      </a:lnTo>
                      <a:lnTo>
                        <a:pt x="0" y="131"/>
                      </a:lnTo>
                      <a:lnTo>
                        <a:pt x="9" y="103"/>
                      </a:lnTo>
                      <a:lnTo>
                        <a:pt x="16" y="94"/>
                      </a:lnTo>
                      <a:lnTo>
                        <a:pt x="105" y="80"/>
                      </a:lnTo>
                      <a:lnTo>
                        <a:pt x="164" y="99"/>
                      </a:lnTo>
                      <a:lnTo>
                        <a:pt x="199" y="87"/>
                      </a:lnTo>
                      <a:lnTo>
                        <a:pt x="212" y="109"/>
                      </a:lnTo>
                      <a:lnTo>
                        <a:pt x="256" y="154"/>
                      </a:lnTo>
                      <a:lnTo>
                        <a:pt x="291" y="147"/>
                      </a:lnTo>
                      <a:lnTo>
                        <a:pt x="291" y="120"/>
                      </a:lnTo>
                      <a:lnTo>
                        <a:pt x="300" y="103"/>
                      </a:lnTo>
                      <a:lnTo>
                        <a:pt x="335" y="89"/>
                      </a:lnTo>
                      <a:lnTo>
                        <a:pt x="348" y="111"/>
                      </a:lnTo>
                      <a:lnTo>
                        <a:pt x="368" y="96"/>
                      </a:lnTo>
                      <a:lnTo>
                        <a:pt x="396" y="101"/>
                      </a:lnTo>
                      <a:lnTo>
                        <a:pt x="396" y="99"/>
                      </a:lnTo>
                      <a:lnTo>
                        <a:pt x="396" y="99"/>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29" name="Freeform 29"/>
                <p:cNvSpPr>
                  <a:spLocks/>
                </p:cNvSpPr>
                <p:nvPr/>
              </p:nvSpPr>
              <p:spPr bwMode="auto">
                <a:xfrm>
                  <a:off x="416" y="2426"/>
                  <a:ext cx="1461" cy="810"/>
                </a:xfrm>
                <a:custGeom>
                  <a:avLst/>
                  <a:gdLst>
                    <a:gd name="T0" fmla="*/ 1005 w 1652"/>
                    <a:gd name="T1" fmla="*/ 860 h 902"/>
                    <a:gd name="T2" fmla="*/ 1031 w 1652"/>
                    <a:gd name="T3" fmla="*/ 889 h 902"/>
                    <a:gd name="T4" fmla="*/ 1114 w 1652"/>
                    <a:gd name="T5" fmla="*/ 860 h 902"/>
                    <a:gd name="T6" fmla="*/ 1167 w 1652"/>
                    <a:gd name="T7" fmla="*/ 821 h 902"/>
                    <a:gd name="T8" fmla="*/ 1231 w 1652"/>
                    <a:gd name="T9" fmla="*/ 797 h 902"/>
                    <a:gd name="T10" fmla="*/ 1296 w 1652"/>
                    <a:gd name="T11" fmla="*/ 774 h 902"/>
                    <a:gd name="T12" fmla="*/ 1404 w 1652"/>
                    <a:gd name="T13" fmla="*/ 756 h 902"/>
                    <a:gd name="T14" fmla="*/ 1406 w 1652"/>
                    <a:gd name="T15" fmla="*/ 797 h 902"/>
                    <a:gd name="T16" fmla="*/ 1439 w 1652"/>
                    <a:gd name="T17" fmla="*/ 803 h 902"/>
                    <a:gd name="T18" fmla="*/ 1418 w 1652"/>
                    <a:gd name="T19" fmla="*/ 853 h 902"/>
                    <a:gd name="T20" fmla="*/ 1439 w 1652"/>
                    <a:gd name="T21" fmla="*/ 860 h 902"/>
                    <a:gd name="T22" fmla="*/ 1530 w 1652"/>
                    <a:gd name="T23" fmla="*/ 853 h 902"/>
                    <a:gd name="T24" fmla="*/ 1585 w 1652"/>
                    <a:gd name="T25" fmla="*/ 872 h 902"/>
                    <a:gd name="T26" fmla="*/ 1609 w 1652"/>
                    <a:gd name="T27" fmla="*/ 882 h 902"/>
                    <a:gd name="T28" fmla="*/ 1614 w 1652"/>
                    <a:gd name="T29" fmla="*/ 821 h 902"/>
                    <a:gd name="T30" fmla="*/ 1651 w 1652"/>
                    <a:gd name="T31" fmla="*/ 781 h 902"/>
                    <a:gd name="T32" fmla="*/ 1622 w 1652"/>
                    <a:gd name="T33" fmla="*/ 589 h 902"/>
                    <a:gd name="T34" fmla="*/ 1590 w 1652"/>
                    <a:gd name="T35" fmla="*/ 483 h 902"/>
                    <a:gd name="T36" fmla="*/ 1511 w 1652"/>
                    <a:gd name="T37" fmla="*/ 445 h 902"/>
                    <a:gd name="T38" fmla="*/ 1461 w 1652"/>
                    <a:gd name="T39" fmla="*/ 542 h 902"/>
                    <a:gd name="T40" fmla="*/ 1366 w 1652"/>
                    <a:gd name="T41" fmla="*/ 491 h 902"/>
                    <a:gd name="T42" fmla="*/ 1191 w 1652"/>
                    <a:gd name="T43" fmla="*/ 428 h 902"/>
                    <a:gd name="T44" fmla="*/ 1119 w 1652"/>
                    <a:gd name="T45" fmla="*/ 417 h 902"/>
                    <a:gd name="T46" fmla="*/ 978 w 1652"/>
                    <a:gd name="T47" fmla="*/ 357 h 902"/>
                    <a:gd name="T48" fmla="*/ 911 w 1652"/>
                    <a:gd name="T49" fmla="*/ 194 h 902"/>
                    <a:gd name="T50" fmla="*/ 937 w 1652"/>
                    <a:gd name="T51" fmla="*/ 141 h 902"/>
                    <a:gd name="T52" fmla="*/ 935 w 1652"/>
                    <a:gd name="T53" fmla="*/ 70 h 902"/>
                    <a:gd name="T54" fmla="*/ 945 w 1652"/>
                    <a:gd name="T55" fmla="*/ 35 h 902"/>
                    <a:gd name="T56" fmla="*/ 823 w 1652"/>
                    <a:gd name="T57" fmla="*/ 0 h 902"/>
                    <a:gd name="T58" fmla="*/ 734 w 1652"/>
                    <a:gd name="T59" fmla="*/ 11 h 902"/>
                    <a:gd name="T60" fmla="*/ 621 w 1652"/>
                    <a:gd name="T61" fmla="*/ 48 h 902"/>
                    <a:gd name="T62" fmla="*/ 512 w 1652"/>
                    <a:gd name="T63" fmla="*/ 62 h 902"/>
                    <a:gd name="T64" fmla="*/ 437 w 1652"/>
                    <a:gd name="T65" fmla="*/ 21 h 902"/>
                    <a:gd name="T66" fmla="*/ 317 w 1652"/>
                    <a:gd name="T67" fmla="*/ 43 h 902"/>
                    <a:gd name="T68" fmla="*/ 268 w 1652"/>
                    <a:gd name="T69" fmla="*/ 16 h 902"/>
                    <a:gd name="T70" fmla="*/ 177 w 1652"/>
                    <a:gd name="T71" fmla="*/ 28 h 902"/>
                    <a:gd name="T72" fmla="*/ 133 w 1652"/>
                    <a:gd name="T73" fmla="*/ 86 h 902"/>
                    <a:gd name="T74" fmla="*/ 109 w 1652"/>
                    <a:gd name="T75" fmla="*/ 117 h 902"/>
                    <a:gd name="T76" fmla="*/ 78 w 1652"/>
                    <a:gd name="T77" fmla="*/ 132 h 902"/>
                    <a:gd name="T78" fmla="*/ 62 w 1652"/>
                    <a:gd name="T79" fmla="*/ 156 h 902"/>
                    <a:gd name="T80" fmla="*/ 89 w 1652"/>
                    <a:gd name="T81" fmla="*/ 207 h 902"/>
                    <a:gd name="T82" fmla="*/ 83 w 1652"/>
                    <a:gd name="T83" fmla="*/ 260 h 902"/>
                    <a:gd name="T84" fmla="*/ 24 w 1652"/>
                    <a:gd name="T85" fmla="*/ 243 h 902"/>
                    <a:gd name="T86" fmla="*/ 0 w 1652"/>
                    <a:gd name="T87" fmla="*/ 262 h 902"/>
                    <a:gd name="T88" fmla="*/ 12 w 1652"/>
                    <a:gd name="T89" fmla="*/ 311 h 902"/>
                    <a:gd name="T90" fmla="*/ 9 w 1652"/>
                    <a:gd name="T91" fmla="*/ 356 h 902"/>
                    <a:gd name="T92" fmla="*/ 34 w 1652"/>
                    <a:gd name="T93" fmla="*/ 373 h 902"/>
                    <a:gd name="T94" fmla="*/ 109 w 1652"/>
                    <a:gd name="T95" fmla="*/ 443 h 902"/>
                    <a:gd name="T96" fmla="*/ 153 w 1652"/>
                    <a:gd name="T97" fmla="*/ 508 h 902"/>
                    <a:gd name="T98" fmla="*/ 181 w 1652"/>
                    <a:gd name="T99" fmla="*/ 530 h 902"/>
                    <a:gd name="T100" fmla="*/ 232 w 1652"/>
                    <a:gd name="T101" fmla="*/ 525 h 902"/>
                    <a:gd name="T102" fmla="*/ 349 w 1652"/>
                    <a:gd name="T103" fmla="*/ 655 h 902"/>
                    <a:gd name="T104" fmla="*/ 385 w 1652"/>
                    <a:gd name="T105" fmla="*/ 642 h 902"/>
                    <a:gd name="T106" fmla="*/ 396 w 1652"/>
                    <a:gd name="T107" fmla="*/ 693 h 902"/>
                    <a:gd name="T108" fmla="*/ 468 w 1652"/>
                    <a:gd name="T109" fmla="*/ 723 h 902"/>
                    <a:gd name="T110" fmla="*/ 528 w 1652"/>
                    <a:gd name="T111" fmla="*/ 785 h 902"/>
                    <a:gd name="T112" fmla="*/ 538 w 1652"/>
                    <a:gd name="T113" fmla="*/ 812 h 902"/>
                    <a:gd name="T114" fmla="*/ 607 w 1652"/>
                    <a:gd name="T115" fmla="*/ 809 h 902"/>
                    <a:gd name="T116" fmla="*/ 720 w 1652"/>
                    <a:gd name="T117" fmla="*/ 834 h 902"/>
                    <a:gd name="T118" fmla="*/ 772 w 1652"/>
                    <a:gd name="T119" fmla="*/ 850 h 902"/>
                    <a:gd name="T120" fmla="*/ 775 w 1652"/>
                    <a:gd name="T121" fmla="*/ 901 h 902"/>
                    <a:gd name="T122" fmla="*/ 873 w 1652"/>
                    <a:gd name="T123" fmla="*/ 823 h 902"/>
                    <a:gd name="T124" fmla="*/ 952 w 1652"/>
                    <a:gd name="T125" fmla="*/ 853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52" h="902">
                      <a:moveTo>
                        <a:pt x="952" y="853"/>
                      </a:moveTo>
                      <a:lnTo>
                        <a:pt x="1005" y="860"/>
                      </a:lnTo>
                      <a:lnTo>
                        <a:pt x="1023" y="884"/>
                      </a:lnTo>
                      <a:lnTo>
                        <a:pt x="1031" y="889"/>
                      </a:lnTo>
                      <a:lnTo>
                        <a:pt x="1110" y="874"/>
                      </a:lnTo>
                      <a:lnTo>
                        <a:pt x="1114" y="860"/>
                      </a:lnTo>
                      <a:lnTo>
                        <a:pt x="1129" y="851"/>
                      </a:lnTo>
                      <a:lnTo>
                        <a:pt x="1167" y="821"/>
                      </a:lnTo>
                      <a:lnTo>
                        <a:pt x="1200" y="816"/>
                      </a:lnTo>
                      <a:lnTo>
                        <a:pt x="1231" y="797"/>
                      </a:lnTo>
                      <a:lnTo>
                        <a:pt x="1289" y="763"/>
                      </a:lnTo>
                      <a:lnTo>
                        <a:pt x="1296" y="774"/>
                      </a:lnTo>
                      <a:lnTo>
                        <a:pt x="1340" y="790"/>
                      </a:lnTo>
                      <a:lnTo>
                        <a:pt x="1404" y="756"/>
                      </a:lnTo>
                      <a:lnTo>
                        <a:pt x="1423" y="770"/>
                      </a:lnTo>
                      <a:lnTo>
                        <a:pt x="1406" y="797"/>
                      </a:lnTo>
                      <a:lnTo>
                        <a:pt x="1413" y="803"/>
                      </a:lnTo>
                      <a:lnTo>
                        <a:pt x="1439" y="803"/>
                      </a:lnTo>
                      <a:lnTo>
                        <a:pt x="1440" y="814"/>
                      </a:lnTo>
                      <a:lnTo>
                        <a:pt x="1418" y="853"/>
                      </a:lnTo>
                      <a:lnTo>
                        <a:pt x="1425" y="860"/>
                      </a:lnTo>
                      <a:lnTo>
                        <a:pt x="1439" y="860"/>
                      </a:lnTo>
                      <a:lnTo>
                        <a:pt x="1502" y="877"/>
                      </a:lnTo>
                      <a:lnTo>
                        <a:pt x="1530" y="853"/>
                      </a:lnTo>
                      <a:lnTo>
                        <a:pt x="1572" y="887"/>
                      </a:lnTo>
                      <a:lnTo>
                        <a:pt x="1585" y="872"/>
                      </a:lnTo>
                      <a:lnTo>
                        <a:pt x="1596" y="882"/>
                      </a:lnTo>
                      <a:lnTo>
                        <a:pt x="1609" y="882"/>
                      </a:lnTo>
                      <a:lnTo>
                        <a:pt x="1616" y="872"/>
                      </a:lnTo>
                      <a:lnTo>
                        <a:pt x="1614" y="821"/>
                      </a:lnTo>
                      <a:lnTo>
                        <a:pt x="1624" y="814"/>
                      </a:lnTo>
                      <a:lnTo>
                        <a:pt x="1651" y="781"/>
                      </a:lnTo>
                      <a:lnTo>
                        <a:pt x="1647" y="653"/>
                      </a:lnTo>
                      <a:lnTo>
                        <a:pt x="1622" y="589"/>
                      </a:lnTo>
                      <a:lnTo>
                        <a:pt x="1640" y="576"/>
                      </a:lnTo>
                      <a:lnTo>
                        <a:pt x="1590" y="483"/>
                      </a:lnTo>
                      <a:lnTo>
                        <a:pt x="1528" y="434"/>
                      </a:lnTo>
                      <a:lnTo>
                        <a:pt x="1511" y="445"/>
                      </a:lnTo>
                      <a:lnTo>
                        <a:pt x="1513" y="474"/>
                      </a:lnTo>
                      <a:lnTo>
                        <a:pt x="1461" y="542"/>
                      </a:lnTo>
                      <a:lnTo>
                        <a:pt x="1373" y="525"/>
                      </a:lnTo>
                      <a:lnTo>
                        <a:pt x="1366" y="491"/>
                      </a:lnTo>
                      <a:lnTo>
                        <a:pt x="1311" y="448"/>
                      </a:lnTo>
                      <a:lnTo>
                        <a:pt x="1191" y="428"/>
                      </a:lnTo>
                      <a:lnTo>
                        <a:pt x="1138" y="419"/>
                      </a:lnTo>
                      <a:lnTo>
                        <a:pt x="1119" y="417"/>
                      </a:lnTo>
                      <a:lnTo>
                        <a:pt x="1073" y="380"/>
                      </a:lnTo>
                      <a:lnTo>
                        <a:pt x="978" y="357"/>
                      </a:lnTo>
                      <a:lnTo>
                        <a:pt x="913" y="229"/>
                      </a:lnTo>
                      <a:lnTo>
                        <a:pt x="911" y="194"/>
                      </a:lnTo>
                      <a:lnTo>
                        <a:pt x="937" y="180"/>
                      </a:lnTo>
                      <a:lnTo>
                        <a:pt x="937" y="141"/>
                      </a:lnTo>
                      <a:lnTo>
                        <a:pt x="956" y="93"/>
                      </a:lnTo>
                      <a:lnTo>
                        <a:pt x="935" y="70"/>
                      </a:lnTo>
                      <a:lnTo>
                        <a:pt x="963" y="46"/>
                      </a:lnTo>
                      <a:lnTo>
                        <a:pt x="945" y="35"/>
                      </a:lnTo>
                      <a:lnTo>
                        <a:pt x="902" y="35"/>
                      </a:lnTo>
                      <a:lnTo>
                        <a:pt x="823" y="0"/>
                      </a:lnTo>
                      <a:lnTo>
                        <a:pt x="772" y="0"/>
                      </a:lnTo>
                      <a:lnTo>
                        <a:pt x="734" y="11"/>
                      </a:lnTo>
                      <a:lnTo>
                        <a:pt x="689" y="11"/>
                      </a:lnTo>
                      <a:lnTo>
                        <a:pt x="621" y="48"/>
                      </a:lnTo>
                      <a:lnTo>
                        <a:pt x="567" y="42"/>
                      </a:lnTo>
                      <a:lnTo>
                        <a:pt x="512" y="62"/>
                      </a:lnTo>
                      <a:lnTo>
                        <a:pt x="466" y="46"/>
                      </a:lnTo>
                      <a:lnTo>
                        <a:pt x="437" y="21"/>
                      </a:lnTo>
                      <a:lnTo>
                        <a:pt x="365" y="11"/>
                      </a:lnTo>
                      <a:lnTo>
                        <a:pt x="317" y="43"/>
                      </a:lnTo>
                      <a:lnTo>
                        <a:pt x="291" y="33"/>
                      </a:lnTo>
                      <a:lnTo>
                        <a:pt x="268" y="16"/>
                      </a:lnTo>
                      <a:lnTo>
                        <a:pt x="217" y="2"/>
                      </a:lnTo>
                      <a:lnTo>
                        <a:pt x="177" y="28"/>
                      </a:lnTo>
                      <a:lnTo>
                        <a:pt x="164" y="69"/>
                      </a:lnTo>
                      <a:lnTo>
                        <a:pt x="133" y="86"/>
                      </a:lnTo>
                      <a:lnTo>
                        <a:pt x="129" y="110"/>
                      </a:lnTo>
                      <a:lnTo>
                        <a:pt x="109" y="117"/>
                      </a:lnTo>
                      <a:lnTo>
                        <a:pt x="86" y="115"/>
                      </a:lnTo>
                      <a:lnTo>
                        <a:pt x="78" y="132"/>
                      </a:lnTo>
                      <a:lnTo>
                        <a:pt x="74" y="156"/>
                      </a:lnTo>
                      <a:lnTo>
                        <a:pt x="62" y="156"/>
                      </a:lnTo>
                      <a:lnTo>
                        <a:pt x="62" y="180"/>
                      </a:lnTo>
                      <a:lnTo>
                        <a:pt x="89" y="207"/>
                      </a:lnTo>
                      <a:lnTo>
                        <a:pt x="89" y="245"/>
                      </a:lnTo>
                      <a:lnTo>
                        <a:pt x="83" y="260"/>
                      </a:lnTo>
                      <a:lnTo>
                        <a:pt x="43" y="265"/>
                      </a:lnTo>
                      <a:lnTo>
                        <a:pt x="24" y="243"/>
                      </a:lnTo>
                      <a:lnTo>
                        <a:pt x="2" y="245"/>
                      </a:lnTo>
                      <a:lnTo>
                        <a:pt x="0" y="262"/>
                      </a:lnTo>
                      <a:lnTo>
                        <a:pt x="10" y="291"/>
                      </a:lnTo>
                      <a:lnTo>
                        <a:pt x="12" y="311"/>
                      </a:lnTo>
                      <a:lnTo>
                        <a:pt x="12" y="337"/>
                      </a:lnTo>
                      <a:lnTo>
                        <a:pt x="9" y="356"/>
                      </a:lnTo>
                      <a:lnTo>
                        <a:pt x="10" y="371"/>
                      </a:lnTo>
                      <a:lnTo>
                        <a:pt x="34" y="373"/>
                      </a:lnTo>
                      <a:lnTo>
                        <a:pt x="50" y="397"/>
                      </a:lnTo>
                      <a:lnTo>
                        <a:pt x="109" y="443"/>
                      </a:lnTo>
                      <a:lnTo>
                        <a:pt x="109" y="459"/>
                      </a:lnTo>
                      <a:lnTo>
                        <a:pt x="153" y="508"/>
                      </a:lnTo>
                      <a:lnTo>
                        <a:pt x="165" y="525"/>
                      </a:lnTo>
                      <a:lnTo>
                        <a:pt x="181" y="530"/>
                      </a:lnTo>
                      <a:lnTo>
                        <a:pt x="208" y="503"/>
                      </a:lnTo>
                      <a:lnTo>
                        <a:pt x="232" y="525"/>
                      </a:lnTo>
                      <a:lnTo>
                        <a:pt x="332" y="611"/>
                      </a:lnTo>
                      <a:lnTo>
                        <a:pt x="349" y="655"/>
                      </a:lnTo>
                      <a:lnTo>
                        <a:pt x="372" y="655"/>
                      </a:lnTo>
                      <a:lnTo>
                        <a:pt x="385" y="642"/>
                      </a:lnTo>
                      <a:lnTo>
                        <a:pt x="396" y="653"/>
                      </a:lnTo>
                      <a:lnTo>
                        <a:pt x="396" y="693"/>
                      </a:lnTo>
                      <a:lnTo>
                        <a:pt x="455" y="725"/>
                      </a:lnTo>
                      <a:lnTo>
                        <a:pt x="468" y="723"/>
                      </a:lnTo>
                      <a:lnTo>
                        <a:pt x="476" y="756"/>
                      </a:lnTo>
                      <a:lnTo>
                        <a:pt x="528" y="785"/>
                      </a:lnTo>
                      <a:lnTo>
                        <a:pt x="529" y="805"/>
                      </a:lnTo>
                      <a:lnTo>
                        <a:pt x="538" y="812"/>
                      </a:lnTo>
                      <a:lnTo>
                        <a:pt x="581" y="809"/>
                      </a:lnTo>
                      <a:lnTo>
                        <a:pt x="607" y="809"/>
                      </a:lnTo>
                      <a:lnTo>
                        <a:pt x="641" y="836"/>
                      </a:lnTo>
                      <a:lnTo>
                        <a:pt x="720" y="834"/>
                      </a:lnTo>
                      <a:lnTo>
                        <a:pt x="762" y="831"/>
                      </a:lnTo>
                      <a:lnTo>
                        <a:pt x="772" y="850"/>
                      </a:lnTo>
                      <a:lnTo>
                        <a:pt x="763" y="887"/>
                      </a:lnTo>
                      <a:lnTo>
                        <a:pt x="775" y="901"/>
                      </a:lnTo>
                      <a:lnTo>
                        <a:pt x="818" y="862"/>
                      </a:lnTo>
                      <a:lnTo>
                        <a:pt x="873" y="823"/>
                      </a:lnTo>
                      <a:lnTo>
                        <a:pt x="913" y="829"/>
                      </a:lnTo>
                      <a:lnTo>
                        <a:pt x="952" y="853"/>
                      </a:lnTo>
                      <a:lnTo>
                        <a:pt x="952" y="853"/>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30" name="Freeform 30"/>
                <p:cNvSpPr>
                  <a:spLocks/>
                </p:cNvSpPr>
                <p:nvPr/>
              </p:nvSpPr>
              <p:spPr bwMode="auto">
                <a:xfrm>
                  <a:off x="1219" y="2219"/>
                  <a:ext cx="953" cy="690"/>
                </a:xfrm>
                <a:custGeom>
                  <a:avLst/>
                  <a:gdLst>
                    <a:gd name="T0" fmla="*/ 86 w 1067"/>
                    <a:gd name="T1" fmla="*/ 286 h 770"/>
                    <a:gd name="T2" fmla="*/ 138 w 1067"/>
                    <a:gd name="T3" fmla="*/ 255 h 770"/>
                    <a:gd name="T4" fmla="*/ 115 w 1067"/>
                    <a:gd name="T5" fmla="*/ 238 h 770"/>
                    <a:gd name="T6" fmla="*/ 148 w 1067"/>
                    <a:gd name="T7" fmla="*/ 209 h 770"/>
                    <a:gd name="T8" fmla="*/ 107 w 1067"/>
                    <a:gd name="T9" fmla="*/ 125 h 770"/>
                    <a:gd name="T10" fmla="*/ 133 w 1067"/>
                    <a:gd name="T11" fmla="*/ 50 h 770"/>
                    <a:gd name="T12" fmla="*/ 347 w 1067"/>
                    <a:gd name="T13" fmla="*/ 0 h 770"/>
                    <a:gd name="T14" fmla="*/ 478 w 1067"/>
                    <a:gd name="T15" fmla="*/ 28 h 770"/>
                    <a:gd name="T16" fmla="*/ 554 w 1067"/>
                    <a:gd name="T17" fmla="*/ 72 h 770"/>
                    <a:gd name="T18" fmla="*/ 626 w 1067"/>
                    <a:gd name="T19" fmla="*/ 43 h 770"/>
                    <a:gd name="T20" fmla="*/ 719 w 1067"/>
                    <a:gd name="T21" fmla="*/ 33 h 770"/>
                    <a:gd name="T22" fmla="*/ 838 w 1067"/>
                    <a:gd name="T23" fmla="*/ 65 h 770"/>
                    <a:gd name="T24" fmla="*/ 912 w 1067"/>
                    <a:gd name="T25" fmla="*/ 151 h 770"/>
                    <a:gd name="T26" fmla="*/ 980 w 1067"/>
                    <a:gd name="T27" fmla="*/ 176 h 770"/>
                    <a:gd name="T28" fmla="*/ 1046 w 1067"/>
                    <a:gd name="T29" fmla="*/ 295 h 770"/>
                    <a:gd name="T30" fmla="*/ 1059 w 1067"/>
                    <a:gd name="T31" fmla="*/ 378 h 770"/>
                    <a:gd name="T32" fmla="*/ 1023 w 1067"/>
                    <a:gd name="T33" fmla="*/ 436 h 770"/>
                    <a:gd name="T34" fmla="*/ 984 w 1067"/>
                    <a:gd name="T35" fmla="*/ 474 h 770"/>
                    <a:gd name="T36" fmla="*/ 965 w 1067"/>
                    <a:gd name="T37" fmla="*/ 527 h 770"/>
                    <a:gd name="T38" fmla="*/ 920 w 1067"/>
                    <a:gd name="T39" fmla="*/ 500 h 770"/>
                    <a:gd name="T40" fmla="*/ 923 w 1067"/>
                    <a:gd name="T41" fmla="*/ 542 h 770"/>
                    <a:gd name="T42" fmla="*/ 991 w 1067"/>
                    <a:gd name="T43" fmla="*/ 580 h 770"/>
                    <a:gd name="T44" fmla="*/ 1026 w 1067"/>
                    <a:gd name="T45" fmla="*/ 597 h 770"/>
                    <a:gd name="T46" fmla="*/ 1013 w 1067"/>
                    <a:gd name="T47" fmla="*/ 630 h 770"/>
                    <a:gd name="T48" fmla="*/ 965 w 1067"/>
                    <a:gd name="T49" fmla="*/ 641 h 770"/>
                    <a:gd name="T50" fmla="*/ 917 w 1067"/>
                    <a:gd name="T51" fmla="*/ 633 h 770"/>
                    <a:gd name="T52" fmla="*/ 908 w 1067"/>
                    <a:gd name="T53" fmla="*/ 676 h 770"/>
                    <a:gd name="T54" fmla="*/ 829 w 1067"/>
                    <a:gd name="T55" fmla="*/ 638 h 770"/>
                    <a:gd name="T56" fmla="*/ 781 w 1067"/>
                    <a:gd name="T57" fmla="*/ 628 h 770"/>
                    <a:gd name="T58" fmla="*/ 632 w 1067"/>
                    <a:gd name="T59" fmla="*/ 623 h 770"/>
                    <a:gd name="T60" fmla="*/ 616 w 1067"/>
                    <a:gd name="T61" fmla="*/ 660 h 770"/>
                    <a:gd name="T62" fmla="*/ 602 w 1067"/>
                    <a:gd name="T63" fmla="*/ 701 h 770"/>
                    <a:gd name="T64" fmla="*/ 461 w 1067"/>
                    <a:gd name="T65" fmla="*/ 751 h 770"/>
                    <a:gd name="T66" fmla="*/ 399 w 1067"/>
                    <a:gd name="T67" fmla="*/ 674 h 770"/>
                    <a:gd name="T68" fmla="*/ 227 w 1067"/>
                    <a:gd name="T69" fmla="*/ 645 h 770"/>
                    <a:gd name="T70" fmla="*/ 162 w 1067"/>
                    <a:gd name="T71" fmla="*/ 606 h 770"/>
                    <a:gd name="T72" fmla="*/ 2 w 1067"/>
                    <a:gd name="T73" fmla="*/ 455 h 770"/>
                    <a:gd name="T74" fmla="*/ 26 w 1067"/>
                    <a:gd name="T75" fmla="*/ 407 h 770"/>
                    <a:gd name="T76" fmla="*/ 45 w 1067"/>
                    <a:gd name="T77" fmla="*/ 320 h 770"/>
                    <a:gd name="T78" fmla="*/ 52 w 1067"/>
                    <a:gd name="T79" fmla="*/ 272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67" h="770">
                      <a:moveTo>
                        <a:pt x="52" y="272"/>
                      </a:moveTo>
                      <a:lnTo>
                        <a:pt x="86" y="286"/>
                      </a:lnTo>
                      <a:lnTo>
                        <a:pt x="146" y="267"/>
                      </a:lnTo>
                      <a:lnTo>
                        <a:pt x="138" y="255"/>
                      </a:lnTo>
                      <a:lnTo>
                        <a:pt x="122" y="255"/>
                      </a:lnTo>
                      <a:lnTo>
                        <a:pt x="115" y="238"/>
                      </a:lnTo>
                      <a:lnTo>
                        <a:pt x="119" y="222"/>
                      </a:lnTo>
                      <a:lnTo>
                        <a:pt x="148" y="209"/>
                      </a:lnTo>
                      <a:lnTo>
                        <a:pt x="167" y="176"/>
                      </a:lnTo>
                      <a:lnTo>
                        <a:pt x="107" y="125"/>
                      </a:lnTo>
                      <a:lnTo>
                        <a:pt x="105" y="72"/>
                      </a:lnTo>
                      <a:lnTo>
                        <a:pt x="133" y="50"/>
                      </a:lnTo>
                      <a:lnTo>
                        <a:pt x="334" y="10"/>
                      </a:lnTo>
                      <a:lnTo>
                        <a:pt x="347" y="0"/>
                      </a:lnTo>
                      <a:lnTo>
                        <a:pt x="378" y="4"/>
                      </a:lnTo>
                      <a:lnTo>
                        <a:pt x="478" y="28"/>
                      </a:lnTo>
                      <a:lnTo>
                        <a:pt x="509" y="46"/>
                      </a:lnTo>
                      <a:lnTo>
                        <a:pt x="554" y="72"/>
                      </a:lnTo>
                      <a:lnTo>
                        <a:pt x="581" y="70"/>
                      </a:lnTo>
                      <a:lnTo>
                        <a:pt x="626" y="43"/>
                      </a:lnTo>
                      <a:lnTo>
                        <a:pt x="683" y="52"/>
                      </a:lnTo>
                      <a:lnTo>
                        <a:pt x="719" y="33"/>
                      </a:lnTo>
                      <a:lnTo>
                        <a:pt x="796" y="81"/>
                      </a:lnTo>
                      <a:lnTo>
                        <a:pt x="838" y="65"/>
                      </a:lnTo>
                      <a:lnTo>
                        <a:pt x="860" y="118"/>
                      </a:lnTo>
                      <a:lnTo>
                        <a:pt x="912" y="151"/>
                      </a:lnTo>
                      <a:lnTo>
                        <a:pt x="951" y="187"/>
                      </a:lnTo>
                      <a:lnTo>
                        <a:pt x="980" y="176"/>
                      </a:lnTo>
                      <a:lnTo>
                        <a:pt x="1035" y="248"/>
                      </a:lnTo>
                      <a:lnTo>
                        <a:pt x="1046" y="295"/>
                      </a:lnTo>
                      <a:lnTo>
                        <a:pt x="1066" y="323"/>
                      </a:lnTo>
                      <a:lnTo>
                        <a:pt x="1059" y="378"/>
                      </a:lnTo>
                      <a:lnTo>
                        <a:pt x="1015" y="414"/>
                      </a:lnTo>
                      <a:lnTo>
                        <a:pt x="1023" y="436"/>
                      </a:lnTo>
                      <a:lnTo>
                        <a:pt x="1006" y="453"/>
                      </a:lnTo>
                      <a:lnTo>
                        <a:pt x="984" y="474"/>
                      </a:lnTo>
                      <a:lnTo>
                        <a:pt x="984" y="511"/>
                      </a:lnTo>
                      <a:lnTo>
                        <a:pt x="965" y="527"/>
                      </a:lnTo>
                      <a:lnTo>
                        <a:pt x="941" y="520"/>
                      </a:lnTo>
                      <a:lnTo>
                        <a:pt x="920" y="500"/>
                      </a:lnTo>
                      <a:lnTo>
                        <a:pt x="910" y="522"/>
                      </a:lnTo>
                      <a:lnTo>
                        <a:pt x="923" y="542"/>
                      </a:lnTo>
                      <a:lnTo>
                        <a:pt x="958" y="546"/>
                      </a:lnTo>
                      <a:lnTo>
                        <a:pt x="991" y="580"/>
                      </a:lnTo>
                      <a:lnTo>
                        <a:pt x="1011" y="580"/>
                      </a:lnTo>
                      <a:lnTo>
                        <a:pt x="1026" y="597"/>
                      </a:lnTo>
                      <a:lnTo>
                        <a:pt x="1013" y="628"/>
                      </a:lnTo>
                      <a:lnTo>
                        <a:pt x="1013" y="630"/>
                      </a:lnTo>
                      <a:lnTo>
                        <a:pt x="984" y="626"/>
                      </a:lnTo>
                      <a:lnTo>
                        <a:pt x="965" y="641"/>
                      </a:lnTo>
                      <a:lnTo>
                        <a:pt x="951" y="619"/>
                      </a:lnTo>
                      <a:lnTo>
                        <a:pt x="917" y="633"/>
                      </a:lnTo>
                      <a:lnTo>
                        <a:pt x="908" y="650"/>
                      </a:lnTo>
                      <a:lnTo>
                        <a:pt x="908" y="676"/>
                      </a:lnTo>
                      <a:lnTo>
                        <a:pt x="872" y="683"/>
                      </a:lnTo>
                      <a:lnTo>
                        <a:pt x="829" y="638"/>
                      </a:lnTo>
                      <a:lnTo>
                        <a:pt x="815" y="617"/>
                      </a:lnTo>
                      <a:lnTo>
                        <a:pt x="781" y="628"/>
                      </a:lnTo>
                      <a:lnTo>
                        <a:pt x="722" y="610"/>
                      </a:lnTo>
                      <a:lnTo>
                        <a:pt x="632" y="623"/>
                      </a:lnTo>
                      <a:lnTo>
                        <a:pt x="626" y="633"/>
                      </a:lnTo>
                      <a:lnTo>
                        <a:pt x="616" y="660"/>
                      </a:lnTo>
                      <a:lnTo>
                        <a:pt x="599" y="672"/>
                      </a:lnTo>
                      <a:lnTo>
                        <a:pt x="602" y="701"/>
                      </a:lnTo>
                      <a:lnTo>
                        <a:pt x="549" y="769"/>
                      </a:lnTo>
                      <a:lnTo>
                        <a:pt x="461" y="751"/>
                      </a:lnTo>
                      <a:lnTo>
                        <a:pt x="454" y="718"/>
                      </a:lnTo>
                      <a:lnTo>
                        <a:pt x="399" y="674"/>
                      </a:lnTo>
                      <a:lnTo>
                        <a:pt x="279" y="655"/>
                      </a:lnTo>
                      <a:lnTo>
                        <a:pt x="227" y="645"/>
                      </a:lnTo>
                      <a:lnTo>
                        <a:pt x="207" y="643"/>
                      </a:lnTo>
                      <a:lnTo>
                        <a:pt x="162" y="606"/>
                      </a:lnTo>
                      <a:lnTo>
                        <a:pt x="67" y="583"/>
                      </a:lnTo>
                      <a:lnTo>
                        <a:pt x="2" y="455"/>
                      </a:lnTo>
                      <a:lnTo>
                        <a:pt x="0" y="421"/>
                      </a:lnTo>
                      <a:lnTo>
                        <a:pt x="26" y="407"/>
                      </a:lnTo>
                      <a:lnTo>
                        <a:pt x="26" y="368"/>
                      </a:lnTo>
                      <a:lnTo>
                        <a:pt x="45" y="320"/>
                      </a:lnTo>
                      <a:lnTo>
                        <a:pt x="23" y="297"/>
                      </a:lnTo>
                      <a:lnTo>
                        <a:pt x="52" y="272"/>
                      </a:lnTo>
                      <a:lnTo>
                        <a:pt x="52" y="272"/>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31" name="Freeform 31"/>
                <p:cNvSpPr>
                  <a:spLocks/>
                </p:cNvSpPr>
                <p:nvPr/>
              </p:nvSpPr>
              <p:spPr bwMode="auto">
                <a:xfrm>
                  <a:off x="1551" y="1943"/>
                  <a:ext cx="1022" cy="891"/>
                </a:xfrm>
                <a:custGeom>
                  <a:avLst/>
                  <a:gdLst>
                    <a:gd name="T0" fmla="*/ 5 w 1155"/>
                    <a:gd name="T1" fmla="*/ 158 h 994"/>
                    <a:gd name="T2" fmla="*/ 177 w 1155"/>
                    <a:gd name="T3" fmla="*/ 63 h 994"/>
                    <a:gd name="T4" fmla="*/ 225 w 1155"/>
                    <a:gd name="T5" fmla="*/ 0 h 994"/>
                    <a:gd name="T6" fmla="*/ 291 w 1155"/>
                    <a:gd name="T7" fmla="*/ 34 h 994"/>
                    <a:gd name="T8" fmla="*/ 341 w 1155"/>
                    <a:gd name="T9" fmla="*/ 202 h 994"/>
                    <a:gd name="T10" fmla="*/ 481 w 1155"/>
                    <a:gd name="T11" fmla="*/ 188 h 994"/>
                    <a:gd name="T12" fmla="*/ 503 w 1155"/>
                    <a:gd name="T13" fmla="*/ 233 h 994"/>
                    <a:gd name="T14" fmla="*/ 514 w 1155"/>
                    <a:gd name="T15" fmla="*/ 323 h 994"/>
                    <a:gd name="T16" fmla="*/ 536 w 1155"/>
                    <a:gd name="T17" fmla="*/ 347 h 994"/>
                    <a:gd name="T18" fmla="*/ 674 w 1155"/>
                    <a:gd name="T19" fmla="*/ 374 h 994"/>
                    <a:gd name="T20" fmla="*/ 792 w 1155"/>
                    <a:gd name="T21" fmla="*/ 368 h 994"/>
                    <a:gd name="T22" fmla="*/ 755 w 1155"/>
                    <a:gd name="T23" fmla="*/ 434 h 994"/>
                    <a:gd name="T24" fmla="*/ 797 w 1155"/>
                    <a:gd name="T25" fmla="*/ 522 h 994"/>
                    <a:gd name="T26" fmla="*/ 890 w 1155"/>
                    <a:gd name="T27" fmla="*/ 646 h 994"/>
                    <a:gd name="T28" fmla="*/ 926 w 1155"/>
                    <a:gd name="T29" fmla="*/ 711 h 994"/>
                    <a:gd name="T30" fmla="*/ 974 w 1155"/>
                    <a:gd name="T31" fmla="*/ 690 h 994"/>
                    <a:gd name="T32" fmla="*/ 990 w 1155"/>
                    <a:gd name="T33" fmla="*/ 632 h 994"/>
                    <a:gd name="T34" fmla="*/ 996 w 1155"/>
                    <a:gd name="T35" fmla="*/ 537 h 994"/>
                    <a:gd name="T36" fmla="*/ 1040 w 1155"/>
                    <a:gd name="T37" fmla="*/ 557 h 994"/>
                    <a:gd name="T38" fmla="*/ 1154 w 1155"/>
                    <a:gd name="T39" fmla="*/ 639 h 994"/>
                    <a:gd name="T40" fmla="*/ 1139 w 1155"/>
                    <a:gd name="T41" fmla="*/ 716 h 994"/>
                    <a:gd name="T42" fmla="*/ 1079 w 1155"/>
                    <a:gd name="T43" fmla="*/ 736 h 994"/>
                    <a:gd name="T44" fmla="*/ 1016 w 1155"/>
                    <a:gd name="T45" fmla="*/ 745 h 994"/>
                    <a:gd name="T46" fmla="*/ 988 w 1155"/>
                    <a:gd name="T47" fmla="*/ 767 h 994"/>
                    <a:gd name="T48" fmla="*/ 996 w 1155"/>
                    <a:gd name="T49" fmla="*/ 822 h 994"/>
                    <a:gd name="T50" fmla="*/ 983 w 1155"/>
                    <a:gd name="T51" fmla="*/ 891 h 994"/>
                    <a:gd name="T52" fmla="*/ 948 w 1155"/>
                    <a:gd name="T53" fmla="*/ 926 h 994"/>
                    <a:gd name="T54" fmla="*/ 906 w 1155"/>
                    <a:gd name="T55" fmla="*/ 981 h 994"/>
                    <a:gd name="T56" fmla="*/ 818 w 1155"/>
                    <a:gd name="T57" fmla="*/ 972 h 994"/>
                    <a:gd name="T58" fmla="*/ 782 w 1155"/>
                    <a:gd name="T59" fmla="*/ 937 h 994"/>
                    <a:gd name="T60" fmla="*/ 718 w 1155"/>
                    <a:gd name="T61" fmla="*/ 858 h 994"/>
                    <a:gd name="T62" fmla="*/ 641 w 1155"/>
                    <a:gd name="T63" fmla="*/ 862 h 994"/>
                    <a:gd name="T64" fmla="*/ 591 w 1155"/>
                    <a:gd name="T65" fmla="*/ 855 h 994"/>
                    <a:gd name="T66" fmla="*/ 553 w 1155"/>
                    <a:gd name="T67" fmla="*/ 809 h 994"/>
                    <a:gd name="T68" fmla="*/ 617 w 1155"/>
                    <a:gd name="T69" fmla="*/ 820 h 994"/>
                    <a:gd name="T70" fmla="*/ 656 w 1155"/>
                    <a:gd name="T71" fmla="*/ 745 h 994"/>
                    <a:gd name="T72" fmla="*/ 698 w 1155"/>
                    <a:gd name="T73" fmla="*/ 632 h 994"/>
                    <a:gd name="T74" fmla="*/ 613 w 1155"/>
                    <a:gd name="T75" fmla="*/ 484 h 994"/>
                    <a:gd name="T76" fmla="*/ 492 w 1155"/>
                    <a:gd name="T77" fmla="*/ 427 h 994"/>
                    <a:gd name="T78" fmla="*/ 352 w 1155"/>
                    <a:gd name="T79" fmla="*/ 342 h 994"/>
                    <a:gd name="T80" fmla="*/ 213 w 1155"/>
                    <a:gd name="T81" fmla="*/ 378 h 994"/>
                    <a:gd name="T82" fmla="*/ 110 w 1155"/>
                    <a:gd name="T83" fmla="*/ 337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55" h="994">
                      <a:moveTo>
                        <a:pt x="10" y="313"/>
                      </a:moveTo>
                      <a:lnTo>
                        <a:pt x="0" y="185"/>
                      </a:lnTo>
                      <a:lnTo>
                        <a:pt x="5" y="158"/>
                      </a:lnTo>
                      <a:lnTo>
                        <a:pt x="43" y="140"/>
                      </a:lnTo>
                      <a:lnTo>
                        <a:pt x="96" y="96"/>
                      </a:lnTo>
                      <a:lnTo>
                        <a:pt x="177" y="63"/>
                      </a:lnTo>
                      <a:lnTo>
                        <a:pt x="210" y="48"/>
                      </a:lnTo>
                      <a:lnTo>
                        <a:pt x="210" y="17"/>
                      </a:lnTo>
                      <a:lnTo>
                        <a:pt x="225" y="0"/>
                      </a:lnTo>
                      <a:lnTo>
                        <a:pt x="239" y="2"/>
                      </a:lnTo>
                      <a:lnTo>
                        <a:pt x="292" y="10"/>
                      </a:lnTo>
                      <a:lnTo>
                        <a:pt x="291" y="34"/>
                      </a:lnTo>
                      <a:lnTo>
                        <a:pt x="301" y="72"/>
                      </a:lnTo>
                      <a:lnTo>
                        <a:pt x="295" y="134"/>
                      </a:lnTo>
                      <a:lnTo>
                        <a:pt x="341" y="202"/>
                      </a:lnTo>
                      <a:lnTo>
                        <a:pt x="365" y="217"/>
                      </a:lnTo>
                      <a:lnTo>
                        <a:pt x="402" y="188"/>
                      </a:lnTo>
                      <a:lnTo>
                        <a:pt x="481" y="188"/>
                      </a:lnTo>
                      <a:lnTo>
                        <a:pt x="500" y="195"/>
                      </a:lnTo>
                      <a:lnTo>
                        <a:pt x="512" y="213"/>
                      </a:lnTo>
                      <a:lnTo>
                        <a:pt x="503" y="233"/>
                      </a:lnTo>
                      <a:lnTo>
                        <a:pt x="459" y="268"/>
                      </a:lnTo>
                      <a:lnTo>
                        <a:pt x="464" y="286"/>
                      </a:lnTo>
                      <a:lnTo>
                        <a:pt x="514" y="323"/>
                      </a:lnTo>
                      <a:lnTo>
                        <a:pt x="534" y="323"/>
                      </a:lnTo>
                      <a:lnTo>
                        <a:pt x="540" y="332"/>
                      </a:lnTo>
                      <a:lnTo>
                        <a:pt x="536" y="347"/>
                      </a:lnTo>
                      <a:lnTo>
                        <a:pt x="567" y="372"/>
                      </a:lnTo>
                      <a:lnTo>
                        <a:pt x="639" y="383"/>
                      </a:lnTo>
                      <a:lnTo>
                        <a:pt x="674" y="374"/>
                      </a:lnTo>
                      <a:lnTo>
                        <a:pt x="718" y="330"/>
                      </a:lnTo>
                      <a:lnTo>
                        <a:pt x="770" y="335"/>
                      </a:lnTo>
                      <a:lnTo>
                        <a:pt x="792" y="368"/>
                      </a:lnTo>
                      <a:lnTo>
                        <a:pt x="780" y="398"/>
                      </a:lnTo>
                      <a:lnTo>
                        <a:pt x="784" y="417"/>
                      </a:lnTo>
                      <a:lnTo>
                        <a:pt x="755" y="434"/>
                      </a:lnTo>
                      <a:lnTo>
                        <a:pt x="742" y="449"/>
                      </a:lnTo>
                      <a:lnTo>
                        <a:pt x="746" y="487"/>
                      </a:lnTo>
                      <a:lnTo>
                        <a:pt x="797" y="522"/>
                      </a:lnTo>
                      <a:lnTo>
                        <a:pt x="818" y="518"/>
                      </a:lnTo>
                      <a:lnTo>
                        <a:pt x="878" y="590"/>
                      </a:lnTo>
                      <a:lnTo>
                        <a:pt x="890" y="646"/>
                      </a:lnTo>
                      <a:lnTo>
                        <a:pt x="885" y="672"/>
                      </a:lnTo>
                      <a:lnTo>
                        <a:pt x="926" y="694"/>
                      </a:lnTo>
                      <a:lnTo>
                        <a:pt x="926" y="711"/>
                      </a:lnTo>
                      <a:lnTo>
                        <a:pt x="964" y="721"/>
                      </a:lnTo>
                      <a:lnTo>
                        <a:pt x="974" y="721"/>
                      </a:lnTo>
                      <a:lnTo>
                        <a:pt x="974" y="690"/>
                      </a:lnTo>
                      <a:lnTo>
                        <a:pt x="1003" y="685"/>
                      </a:lnTo>
                      <a:lnTo>
                        <a:pt x="1009" y="648"/>
                      </a:lnTo>
                      <a:lnTo>
                        <a:pt x="990" y="632"/>
                      </a:lnTo>
                      <a:lnTo>
                        <a:pt x="974" y="617"/>
                      </a:lnTo>
                      <a:lnTo>
                        <a:pt x="981" y="547"/>
                      </a:lnTo>
                      <a:lnTo>
                        <a:pt x="996" y="537"/>
                      </a:lnTo>
                      <a:lnTo>
                        <a:pt x="1022" y="549"/>
                      </a:lnTo>
                      <a:lnTo>
                        <a:pt x="1033" y="544"/>
                      </a:lnTo>
                      <a:lnTo>
                        <a:pt x="1040" y="557"/>
                      </a:lnTo>
                      <a:lnTo>
                        <a:pt x="1110" y="593"/>
                      </a:lnTo>
                      <a:lnTo>
                        <a:pt x="1148" y="617"/>
                      </a:lnTo>
                      <a:lnTo>
                        <a:pt x="1154" y="639"/>
                      </a:lnTo>
                      <a:lnTo>
                        <a:pt x="1134" y="668"/>
                      </a:lnTo>
                      <a:lnTo>
                        <a:pt x="1145" y="701"/>
                      </a:lnTo>
                      <a:lnTo>
                        <a:pt x="1139" y="716"/>
                      </a:lnTo>
                      <a:lnTo>
                        <a:pt x="1086" y="721"/>
                      </a:lnTo>
                      <a:lnTo>
                        <a:pt x="1075" y="728"/>
                      </a:lnTo>
                      <a:lnTo>
                        <a:pt x="1079" y="736"/>
                      </a:lnTo>
                      <a:lnTo>
                        <a:pt x="1079" y="752"/>
                      </a:lnTo>
                      <a:lnTo>
                        <a:pt x="1038" y="756"/>
                      </a:lnTo>
                      <a:lnTo>
                        <a:pt x="1016" y="745"/>
                      </a:lnTo>
                      <a:lnTo>
                        <a:pt x="988" y="745"/>
                      </a:lnTo>
                      <a:lnTo>
                        <a:pt x="983" y="752"/>
                      </a:lnTo>
                      <a:lnTo>
                        <a:pt x="988" y="767"/>
                      </a:lnTo>
                      <a:lnTo>
                        <a:pt x="974" y="783"/>
                      </a:lnTo>
                      <a:lnTo>
                        <a:pt x="969" y="800"/>
                      </a:lnTo>
                      <a:lnTo>
                        <a:pt x="996" y="822"/>
                      </a:lnTo>
                      <a:lnTo>
                        <a:pt x="976" y="862"/>
                      </a:lnTo>
                      <a:lnTo>
                        <a:pt x="985" y="882"/>
                      </a:lnTo>
                      <a:lnTo>
                        <a:pt x="983" y="891"/>
                      </a:lnTo>
                      <a:lnTo>
                        <a:pt x="952" y="891"/>
                      </a:lnTo>
                      <a:lnTo>
                        <a:pt x="930" y="901"/>
                      </a:lnTo>
                      <a:lnTo>
                        <a:pt x="948" y="926"/>
                      </a:lnTo>
                      <a:lnTo>
                        <a:pt x="937" y="957"/>
                      </a:lnTo>
                      <a:lnTo>
                        <a:pt x="904" y="966"/>
                      </a:lnTo>
                      <a:lnTo>
                        <a:pt x="906" y="981"/>
                      </a:lnTo>
                      <a:lnTo>
                        <a:pt x="897" y="993"/>
                      </a:lnTo>
                      <a:lnTo>
                        <a:pt x="840" y="988"/>
                      </a:lnTo>
                      <a:lnTo>
                        <a:pt x="818" y="972"/>
                      </a:lnTo>
                      <a:lnTo>
                        <a:pt x="814" y="937"/>
                      </a:lnTo>
                      <a:lnTo>
                        <a:pt x="801" y="923"/>
                      </a:lnTo>
                      <a:lnTo>
                        <a:pt x="782" y="937"/>
                      </a:lnTo>
                      <a:lnTo>
                        <a:pt x="746" y="901"/>
                      </a:lnTo>
                      <a:lnTo>
                        <a:pt x="720" y="884"/>
                      </a:lnTo>
                      <a:lnTo>
                        <a:pt x="718" y="858"/>
                      </a:lnTo>
                      <a:lnTo>
                        <a:pt x="709" y="838"/>
                      </a:lnTo>
                      <a:lnTo>
                        <a:pt x="696" y="838"/>
                      </a:lnTo>
                      <a:lnTo>
                        <a:pt x="641" y="862"/>
                      </a:lnTo>
                      <a:lnTo>
                        <a:pt x="643" y="889"/>
                      </a:lnTo>
                      <a:lnTo>
                        <a:pt x="624" y="889"/>
                      </a:lnTo>
                      <a:lnTo>
                        <a:pt x="591" y="855"/>
                      </a:lnTo>
                      <a:lnTo>
                        <a:pt x="555" y="851"/>
                      </a:lnTo>
                      <a:lnTo>
                        <a:pt x="543" y="831"/>
                      </a:lnTo>
                      <a:lnTo>
                        <a:pt x="553" y="809"/>
                      </a:lnTo>
                      <a:lnTo>
                        <a:pt x="574" y="829"/>
                      </a:lnTo>
                      <a:lnTo>
                        <a:pt x="598" y="836"/>
                      </a:lnTo>
                      <a:lnTo>
                        <a:pt x="617" y="820"/>
                      </a:lnTo>
                      <a:lnTo>
                        <a:pt x="617" y="783"/>
                      </a:lnTo>
                      <a:lnTo>
                        <a:pt x="639" y="762"/>
                      </a:lnTo>
                      <a:lnTo>
                        <a:pt x="656" y="745"/>
                      </a:lnTo>
                      <a:lnTo>
                        <a:pt x="648" y="723"/>
                      </a:lnTo>
                      <a:lnTo>
                        <a:pt x="691" y="687"/>
                      </a:lnTo>
                      <a:lnTo>
                        <a:pt x="698" y="632"/>
                      </a:lnTo>
                      <a:lnTo>
                        <a:pt x="679" y="604"/>
                      </a:lnTo>
                      <a:lnTo>
                        <a:pt x="667" y="557"/>
                      </a:lnTo>
                      <a:lnTo>
                        <a:pt x="613" y="484"/>
                      </a:lnTo>
                      <a:lnTo>
                        <a:pt x="584" y="496"/>
                      </a:lnTo>
                      <a:lnTo>
                        <a:pt x="545" y="460"/>
                      </a:lnTo>
                      <a:lnTo>
                        <a:pt x="492" y="427"/>
                      </a:lnTo>
                      <a:lnTo>
                        <a:pt x="471" y="374"/>
                      </a:lnTo>
                      <a:lnTo>
                        <a:pt x="428" y="390"/>
                      </a:lnTo>
                      <a:lnTo>
                        <a:pt x="352" y="342"/>
                      </a:lnTo>
                      <a:lnTo>
                        <a:pt x="315" y="361"/>
                      </a:lnTo>
                      <a:lnTo>
                        <a:pt x="258" y="352"/>
                      </a:lnTo>
                      <a:lnTo>
                        <a:pt x="213" y="378"/>
                      </a:lnTo>
                      <a:lnTo>
                        <a:pt x="186" y="381"/>
                      </a:lnTo>
                      <a:lnTo>
                        <a:pt x="141" y="354"/>
                      </a:lnTo>
                      <a:lnTo>
                        <a:pt x="110" y="337"/>
                      </a:lnTo>
                      <a:lnTo>
                        <a:pt x="10" y="313"/>
                      </a:lnTo>
                      <a:lnTo>
                        <a:pt x="10" y="313"/>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32" name="Freeform 32"/>
                <p:cNvSpPr>
                  <a:spLocks/>
                </p:cNvSpPr>
                <p:nvPr/>
              </p:nvSpPr>
              <p:spPr bwMode="auto">
                <a:xfrm>
                  <a:off x="234" y="1305"/>
                  <a:ext cx="1517" cy="1172"/>
                </a:xfrm>
                <a:custGeom>
                  <a:avLst/>
                  <a:gdLst>
                    <a:gd name="T0" fmla="*/ 1172 w 1707"/>
                    <a:gd name="T1" fmla="*/ 43 h 1305"/>
                    <a:gd name="T2" fmla="*/ 1224 w 1707"/>
                    <a:gd name="T3" fmla="*/ 110 h 1305"/>
                    <a:gd name="T4" fmla="*/ 1298 w 1707"/>
                    <a:gd name="T5" fmla="*/ 158 h 1305"/>
                    <a:gd name="T6" fmla="*/ 1361 w 1707"/>
                    <a:gd name="T7" fmla="*/ 284 h 1305"/>
                    <a:gd name="T8" fmla="*/ 1327 w 1707"/>
                    <a:gd name="T9" fmla="*/ 383 h 1305"/>
                    <a:gd name="T10" fmla="*/ 1511 w 1707"/>
                    <a:gd name="T11" fmla="*/ 467 h 1305"/>
                    <a:gd name="T12" fmla="*/ 1640 w 1707"/>
                    <a:gd name="T13" fmla="*/ 562 h 1305"/>
                    <a:gd name="T14" fmla="*/ 1706 w 1707"/>
                    <a:gd name="T15" fmla="*/ 706 h 1305"/>
                    <a:gd name="T16" fmla="*/ 1657 w 1707"/>
                    <a:gd name="T17" fmla="*/ 769 h 1305"/>
                    <a:gd name="T18" fmla="*/ 1486 w 1707"/>
                    <a:gd name="T19" fmla="*/ 865 h 1305"/>
                    <a:gd name="T20" fmla="*/ 1460 w 1707"/>
                    <a:gd name="T21" fmla="*/ 1014 h 1305"/>
                    <a:gd name="T22" fmla="*/ 1217 w 1707"/>
                    <a:gd name="T23" fmla="*/ 1087 h 1305"/>
                    <a:gd name="T24" fmla="*/ 1261 w 1707"/>
                    <a:gd name="T25" fmla="*/ 1224 h 1305"/>
                    <a:gd name="T26" fmla="*/ 1234 w 1707"/>
                    <a:gd name="T27" fmla="*/ 1270 h 1305"/>
                    <a:gd name="T28" fmla="*/ 1199 w 1707"/>
                    <a:gd name="T29" fmla="*/ 1301 h 1305"/>
                    <a:gd name="T30" fmla="*/ 1103 w 1707"/>
                    <a:gd name="T31" fmla="*/ 1277 h 1305"/>
                    <a:gd name="T32" fmla="*/ 935 w 1707"/>
                    <a:gd name="T33" fmla="*/ 1253 h 1305"/>
                    <a:gd name="T34" fmla="*/ 768 w 1707"/>
                    <a:gd name="T35" fmla="*/ 1284 h 1305"/>
                    <a:gd name="T36" fmla="*/ 639 w 1707"/>
                    <a:gd name="T37" fmla="*/ 1263 h 1305"/>
                    <a:gd name="T38" fmla="*/ 492 w 1707"/>
                    <a:gd name="T39" fmla="*/ 1275 h 1305"/>
                    <a:gd name="T40" fmla="*/ 409 w 1707"/>
                    <a:gd name="T41" fmla="*/ 1234 h 1305"/>
                    <a:gd name="T42" fmla="*/ 321 w 1707"/>
                    <a:gd name="T43" fmla="*/ 1173 h 1305"/>
                    <a:gd name="T44" fmla="*/ 131 w 1707"/>
                    <a:gd name="T45" fmla="*/ 1138 h 1305"/>
                    <a:gd name="T46" fmla="*/ 105 w 1707"/>
                    <a:gd name="T47" fmla="*/ 1065 h 1305"/>
                    <a:gd name="T48" fmla="*/ 65 w 1707"/>
                    <a:gd name="T49" fmla="*/ 1012 h 1305"/>
                    <a:gd name="T50" fmla="*/ 38 w 1707"/>
                    <a:gd name="T51" fmla="*/ 961 h 1305"/>
                    <a:gd name="T52" fmla="*/ 65 w 1707"/>
                    <a:gd name="T53" fmla="*/ 901 h 1305"/>
                    <a:gd name="T54" fmla="*/ 10 w 1707"/>
                    <a:gd name="T55" fmla="*/ 829 h 1305"/>
                    <a:gd name="T56" fmla="*/ 5 w 1707"/>
                    <a:gd name="T57" fmla="*/ 752 h 1305"/>
                    <a:gd name="T58" fmla="*/ 38 w 1707"/>
                    <a:gd name="T59" fmla="*/ 701 h 1305"/>
                    <a:gd name="T60" fmla="*/ 134 w 1707"/>
                    <a:gd name="T61" fmla="*/ 668 h 1305"/>
                    <a:gd name="T62" fmla="*/ 181 w 1707"/>
                    <a:gd name="T63" fmla="*/ 672 h 1305"/>
                    <a:gd name="T64" fmla="*/ 235 w 1707"/>
                    <a:gd name="T65" fmla="*/ 699 h 1305"/>
                    <a:gd name="T66" fmla="*/ 409 w 1707"/>
                    <a:gd name="T67" fmla="*/ 639 h 1305"/>
                    <a:gd name="T68" fmla="*/ 555 w 1707"/>
                    <a:gd name="T69" fmla="*/ 544 h 1305"/>
                    <a:gd name="T70" fmla="*/ 601 w 1707"/>
                    <a:gd name="T71" fmla="*/ 501 h 1305"/>
                    <a:gd name="T72" fmla="*/ 575 w 1707"/>
                    <a:gd name="T73" fmla="*/ 342 h 1305"/>
                    <a:gd name="T74" fmla="*/ 704 w 1707"/>
                    <a:gd name="T75" fmla="*/ 313 h 1305"/>
                    <a:gd name="T76" fmla="*/ 761 w 1707"/>
                    <a:gd name="T77" fmla="*/ 342 h 1305"/>
                    <a:gd name="T78" fmla="*/ 827 w 1707"/>
                    <a:gd name="T79" fmla="*/ 163 h 1305"/>
                    <a:gd name="T80" fmla="*/ 930 w 1707"/>
                    <a:gd name="T81" fmla="*/ 187 h 1305"/>
                    <a:gd name="T82" fmla="*/ 1019 w 1707"/>
                    <a:gd name="T83" fmla="*/ 84 h 1305"/>
                    <a:gd name="T84" fmla="*/ 1098 w 1707"/>
                    <a:gd name="T85" fmla="*/ 36 h 1305"/>
                    <a:gd name="T86" fmla="*/ 1165 w 1707"/>
                    <a:gd name="T87" fmla="*/ 10 h 1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07" h="1305">
                      <a:moveTo>
                        <a:pt x="1165" y="10"/>
                      </a:moveTo>
                      <a:lnTo>
                        <a:pt x="1182" y="10"/>
                      </a:lnTo>
                      <a:lnTo>
                        <a:pt x="1172" y="43"/>
                      </a:lnTo>
                      <a:lnTo>
                        <a:pt x="1186" y="63"/>
                      </a:lnTo>
                      <a:lnTo>
                        <a:pt x="1189" y="77"/>
                      </a:lnTo>
                      <a:lnTo>
                        <a:pt x="1224" y="110"/>
                      </a:lnTo>
                      <a:lnTo>
                        <a:pt x="1232" y="138"/>
                      </a:lnTo>
                      <a:lnTo>
                        <a:pt x="1278" y="140"/>
                      </a:lnTo>
                      <a:lnTo>
                        <a:pt x="1298" y="158"/>
                      </a:lnTo>
                      <a:lnTo>
                        <a:pt x="1309" y="158"/>
                      </a:lnTo>
                      <a:lnTo>
                        <a:pt x="1335" y="215"/>
                      </a:lnTo>
                      <a:lnTo>
                        <a:pt x="1361" y="284"/>
                      </a:lnTo>
                      <a:lnTo>
                        <a:pt x="1349" y="326"/>
                      </a:lnTo>
                      <a:lnTo>
                        <a:pt x="1351" y="342"/>
                      </a:lnTo>
                      <a:lnTo>
                        <a:pt x="1327" y="383"/>
                      </a:lnTo>
                      <a:lnTo>
                        <a:pt x="1333" y="417"/>
                      </a:lnTo>
                      <a:lnTo>
                        <a:pt x="1418" y="453"/>
                      </a:lnTo>
                      <a:lnTo>
                        <a:pt x="1511" y="467"/>
                      </a:lnTo>
                      <a:lnTo>
                        <a:pt x="1607" y="533"/>
                      </a:lnTo>
                      <a:lnTo>
                        <a:pt x="1638" y="544"/>
                      </a:lnTo>
                      <a:lnTo>
                        <a:pt x="1640" y="562"/>
                      </a:lnTo>
                      <a:lnTo>
                        <a:pt x="1660" y="604"/>
                      </a:lnTo>
                      <a:lnTo>
                        <a:pt x="1679" y="658"/>
                      </a:lnTo>
                      <a:lnTo>
                        <a:pt x="1706" y="706"/>
                      </a:lnTo>
                      <a:lnTo>
                        <a:pt x="1691" y="723"/>
                      </a:lnTo>
                      <a:lnTo>
                        <a:pt x="1691" y="754"/>
                      </a:lnTo>
                      <a:lnTo>
                        <a:pt x="1657" y="769"/>
                      </a:lnTo>
                      <a:lnTo>
                        <a:pt x="1576" y="802"/>
                      </a:lnTo>
                      <a:lnTo>
                        <a:pt x="1524" y="846"/>
                      </a:lnTo>
                      <a:lnTo>
                        <a:pt x="1486" y="865"/>
                      </a:lnTo>
                      <a:lnTo>
                        <a:pt x="1480" y="891"/>
                      </a:lnTo>
                      <a:lnTo>
                        <a:pt x="1491" y="1019"/>
                      </a:lnTo>
                      <a:lnTo>
                        <a:pt x="1460" y="1014"/>
                      </a:lnTo>
                      <a:lnTo>
                        <a:pt x="1447" y="1025"/>
                      </a:lnTo>
                      <a:lnTo>
                        <a:pt x="1246" y="1065"/>
                      </a:lnTo>
                      <a:lnTo>
                        <a:pt x="1217" y="1087"/>
                      </a:lnTo>
                      <a:lnTo>
                        <a:pt x="1220" y="1140"/>
                      </a:lnTo>
                      <a:lnTo>
                        <a:pt x="1280" y="1191"/>
                      </a:lnTo>
                      <a:lnTo>
                        <a:pt x="1261" y="1224"/>
                      </a:lnTo>
                      <a:lnTo>
                        <a:pt x="1232" y="1237"/>
                      </a:lnTo>
                      <a:lnTo>
                        <a:pt x="1228" y="1253"/>
                      </a:lnTo>
                      <a:lnTo>
                        <a:pt x="1234" y="1270"/>
                      </a:lnTo>
                      <a:lnTo>
                        <a:pt x="1250" y="1270"/>
                      </a:lnTo>
                      <a:lnTo>
                        <a:pt x="1258" y="1282"/>
                      </a:lnTo>
                      <a:lnTo>
                        <a:pt x="1199" y="1301"/>
                      </a:lnTo>
                      <a:lnTo>
                        <a:pt x="1165" y="1287"/>
                      </a:lnTo>
                      <a:lnTo>
                        <a:pt x="1146" y="1277"/>
                      </a:lnTo>
                      <a:lnTo>
                        <a:pt x="1103" y="1277"/>
                      </a:lnTo>
                      <a:lnTo>
                        <a:pt x="1024" y="1241"/>
                      </a:lnTo>
                      <a:lnTo>
                        <a:pt x="974" y="1241"/>
                      </a:lnTo>
                      <a:lnTo>
                        <a:pt x="935" y="1253"/>
                      </a:lnTo>
                      <a:lnTo>
                        <a:pt x="890" y="1253"/>
                      </a:lnTo>
                      <a:lnTo>
                        <a:pt x="823" y="1290"/>
                      </a:lnTo>
                      <a:lnTo>
                        <a:pt x="768" y="1284"/>
                      </a:lnTo>
                      <a:lnTo>
                        <a:pt x="713" y="1304"/>
                      </a:lnTo>
                      <a:lnTo>
                        <a:pt x="667" y="1287"/>
                      </a:lnTo>
                      <a:lnTo>
                        <a:pt x="639" y="1263"/>
                      </a:lnTo>
                      <a:lnTo>
                        <a:pt x="567" y="1253"/>
                      </a:lnTo>
                      <a:lnTo>
                        <a:pt x="519" y="1285"/>
                      </a:lnTo>
                      <a:lnTo>
                        <a:pt x="492" y="1275"/>
                      </a:lnTo>
                      <a:lnTo>
                        <a:pt x="469" y="1257"/>
                      </a:lnTo>
                      <a:lnTo>
                        <a:pt x="418" y="1244"/>
                      </a:lnTo>
                      <a:lnTo>
                        <a:pt x="409" y="1234"/>
                      </a:lnTo>
                      <a:lnTo>
                        <a:pt x="387" y="1232"/>
                      </a:lnTo>
                      <a:lnTo>
                        <a:pt x="354" y="1181"/>
                      </a:lnTo>
                      <a:lnTo>
                        <a:pt x="321" y="1173"/>
                      </a:lnTo>
                      <a:lnTo>
                        <a:pt x="235" y="1200"/>
                      </a:lnTo>
                      <a:lnTo>
                        <a:pt x="203" y="1191"/>
                      </a:lnTo>
                      <a:lnTo>
                        <a:pt x="131" y="1138"/>
                      </a:lnTo>
                      <a:lnTo>
                        <a:pt x="110" y="1135"/>
                      </a:lnTo>
                      <a:lnTo>
                        <a:pt x="93" y="1101"/>
                      </a:lnTo>
                      <a:lnTo>
                        <a:pt x="105" y="1065"/>
                      </a:lnTo>
                      <a:lnTo>
                        <a:pt x="102" y="1048"/>
                      </a:lnTo>
                      <a:lnTo>
                        <a:pt x="76" y="1029"/>
                      </a:lnTo>
                      <a:lnTo>
                        <a:pt x="65" y="1012"/>
                      </a:lnTo>
                      <a:lnTo>
                        <a:pt x="10" y="981"/>
                      </a:lnTo>
                      <a:lnTo>
                        <a:pt x="10" y="972"/>
                      </a:lnTo>
                      <a:lnTo>
                        <a:pt x="38" y="961"/>
                      </a:lnTo>
                      <a:lnTo>
                        <a:pt x="53" y="971"/>
                      </a:lnTo>
                      <a:lnTo>
                        <a:pt x="69" y="954"/>
                      </a:lnTo>
                      <a:lnTo>
                        <a:pt x="65" y="901"/>
                      </a:lnTo>
                      <a:lnTo>
                        <a:pt x="69" y="858"/>
                      </a:lnTo>
                      <a:lnTo>
                        <a:pt x="32" y="822"/>
                      </a:lnTo>
                      <a:lnTo>
                        <a:pt x="10" y="829"/>
                      </a:lnTo>
                      <a:lnTo>
                        <a:pt x="0" y="802"/>
                      </a:lnTo>
                      <a:lnTo>
                        <a:pt x="14" y="776"/>
                      </a:lnTo>
                      <a:lnTo>
                        <a:pt x="5" y="752"/>
                      </a:lnTo>
                      <a:lnTo>
                        <a:pt x="29" y="730"/>
                      </a:lnTo>
                      <a:lnTo>
                        <a:pt x="38" y="721"/>
                      </a:lnTo>
                      <a:lnTo>
                        <a:pt x="38" y="701"/>
                      </a:lnTo>
                      <a:lnTo>
                        <a:pt x="72" y="685"/>
                      </a:lnTo>
                      <a:lnTo>
                        <a:pt x="105" y="679"/>
                      </a:lnTo>
                      <a:lnTo>
                        <a:pt x="134" y="668"/>
                      </a:lnTo>
                      <a:lnTo>
                        <a:pt x="158" y="675"/>
                      </a:lnTo>
                      <a:lnTo>
                        <a:pt x="177" y="668"/>
                      </a:lnTo>
                      <a:lnTo>
                        <a:pt x="181" y="672"/>
                      </a:lnTo>
                      <a:lnTo>
                        <a:pt x="185" y="694"/>
                      </a:lnTo>
                      <a:lnTo>
                        <a:pt x="201" y="701"/>
                      </a:lnTo>
                      <a:lnTo>
                        <a:pt x="235" y="699"/>
                      </a:lnTo>
                      <a:lnTo>
                        <a:pt x="280" y="653"/>
                      </a:lnTo>
                      <a:lnTo>
                        <a:pt x="365" y="670"/>
                      </a:lnTo>
                      <a:lnTo>
                        <a:pt x="409" y="639"/>
                      </a:lnTo>
                      <a:lnTo>
                        <a:pt x="536" y="610"/>
                      </a:lnTo>
                      <a:lnTo>
                        <a:pt x="545" y="593"/>
                      </a:lnTo>
                      <a:lnTo>
                        <a:pt x="555" y="544"/>
                      </a:lnTo>
                      <a:lnTo>
                        <a:pt x="591" y="516"/>
                      </a:lnTo>
                      <a:lnTo>
                        <a:pt x="601" y="516"/>
                      </a:lnTo>
                      <a:lnTo>
                        <a:pt x="601" y="501"/>
                      </a:lnTo>
                      <a:lnTo>
                        <a:pt x="603" y="378"/>
                      </a:lnTo>
                      <a:lnTo>
                        <a:pt x="610" y="352"/>
                      </a:lnTo>
                      <a:lnTo>
                        <a:pt x="575" y="342"/>
                      </a:lnTo>
                      <a:lnTo>
                        <a:pt x="574" y="330"/>
                      </a:lnTo>
                      <a:lnTo>
                        <a:pt x="610" y="320"/>
                      </a:lnTo>
                      <a:lnTo>
                        <a:pt x="704" y="313"/>
                      </a:lnTo>
                      <a:lnTo>
                        <a:pt x="720" y="330"/>
                      </a:lnTo>
                      <a:lnTo>
                        <a:pt x="753" y="339"/>
                      </a:lnTo>
                      <a:lnTo>
                        <a:pt x="761" y="342"/>
                      </a:lnTo>
                      <a:lnTo>
                        <a:pt x="775" y="323"/>
                      </a:lnTo>
                      <a:lnTo>
                        <a:pt x="756" y="306"/>
                      </a:lnTo>
                      <a:lnTo>
                        <a:pt x="827" y="163"/>
                      </a:lnTo>
                      <a:lnTo>
                        <a:pt x="838" y="154"/>
                      </a:lnTo>
                      <a:lnTo>
                        <a:pt x="902" y="187"/>
                      </a:lnTo>
                      <a:lnTo>
                        <a:pt x="930" y="187"/>
                      </a:lnTo>
                      <a:lnTo>
                        <a:pt x="943" y="205"/>
                      </a:lnTo>
                      <a:lnTo>
                        <a:pt x="1005" y="185"/>
                      </a:lnTo>
                      <a:lnTo>
                        <a:pt x="1019" y="84"/>
                      </a:lnTo>
                      <a:lnTo>
                        <a:pt x="1046" y="65"/>
                      </a:lnTo>
                      <a:lnTo>
                        <a:pt x="1077" y="63"/>
                      </a:lnTo>
                      <a:lnTo>
                        <a:pt x="1098" y="36"/>
                      </a:lnTo>
                      <a:lnTo>
                        <a:pt x="1107" y="10"/>
                      </a:lnTo>
                      <a:lnTo>
                        <a:pt x="1125" y="0"/>
                      </a:lnTo>
                      <a:lnTo>
                        <a:pt x="1165" y="10"/>
                      </a:lnTo>
                      <a:lnTo>
                        <a:pt x="1165" y="10"/>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33" name="Freeform 33"/>
                <p:cNvSpPr>
                  <a:spLocks/>
                </p:cNvSpPr>
                <p:nvPr/>
              </p:nvSpPr>
              <p:spPr bwMode="auto">
                <a:xfrm>
                  <a:off x="2372" y="2202"/>
                  <a:ext cx="376" cy="684"/>
                </a:xfrm>
                <a:custGeom>
                  <a:avLst/>
                  <a:gdLst>
                    <a:gd name="T0" fmla="*/ 349 w 420"/>
                    <a:gd name="T1" fmla="*/ 453 h 761"/>
                    <a:gd name="T2" fmla="*/ 340 w 420"/>
                    <a:gd name="T3" fmla="*/ 255 h 761"/>
                    <a:gd name="T4" fmla="*/ 368 w 420"/>
                    <a:gd name="T5" fmla="*/ 191 h 761"/>
                    <a:gd name="T6" fmla="*/ 366 w 420"/>
                    <a:gd name="T7" fmla="*/ 101 h 761"/>
                    <a:gd name="T8" fmla="*/ 383 w 420"/>
                    <a:gd name="T9" fmla="*/ 39 h 761"/>
                    <a:gd name="T10" fmla="*/ 370 w 420"/>
                    <a:gd name="T11" fmla="*/ 0 h 761"/>
                    <a:gd name="T12" fmla="*/ 306 w 420"/>
                    <a:gd name="T13" fmla="*/ 21 h 761"/>
                    <a:gd name="T14" fmla="*/ 285 w 420"/>
                    <a:gd name="T15" fmla="*/ 77 h 761"/>
                    <a:gd name="T16" fmla="*/ 261 w 420"/>
                    <a:gd name="T17" fmla="*/ 96 h 761"/>
                    <a:gd name="T18" fmla="*/ 179 w 420"/>
                    <a:gd name="T19" fmla="*/ 193 h 761"/>
                    <a:gd name="T20" fmla="*/ 117 w 420"/>
                    <a:gd name="T21" fmla="*/ 191 h 761"/>
                    <a:gd name="T22" fmla="*/ 103 w 420"/>
                    <a:gd name="T23" fmla="*/ 253 h 761"/>
                    <a:gd name="T24" fmla="*/ 179 w 420"/>
                    <a:gd name="T25" fmla="*/ 301 h 761"/>
                    <a:gd name="T26" fmla="*/ 223 w 420"/>
                    <a:gd name="T27" fmla="*/ 347 h 761"/>
                    <a:gd name="T28" fmla="*/ 215 w 420"/>
                    <a:gd name="T29" fmla="*/ 409 h 761"/>
                    <a:gd name="T30" fmla="*/ 155 w 420"/>
                    <a:gd name="T31" fmla="*/ 429 h 761"/>
                    <a:gd name="T32" fmla="*/ 148 w 420"/>
                    <a:gd name="T33" fmla="*/ 444 h 761"/>
                    <a:gd name="T34" fmla="*/ 107 w 420"/>
                    <a:gd name="T35" fmla="*/ 465 h 761"/>
                    <a:gd name="T36" fmla="*/ 57 w 420"/>
                    <a:gd name="T37" fmla="*/ 453 h 761"/>
                    <a:gd name="T38" fmla="*/ 57 w 420"/>
                    <a:gd name="T39" fmla="*/ 475 h 761"/>
                    <a:gd name="T40" fmla="*/ 38 w 420"/>
                    <a:gd name="T41" fmla="*/ 508 h 761"/>
                    <a:gd name="T42" fmla="*/ 45 w 420"/>
                    <a:gd name="T43" fmla="*/ 571 h 761"/>
                    <a:gd name="T44" fmla="*/ 52 w 420"/>
                    <a:gd name="T45" fmla="*/ 599 h 761"/>
                    <a:gd name="T46" fmla="*/ 0 w 420"/>
                    <a:gd name="T47" fmla="*/ 610 h 761"/>
                    <a:gd name="T48" fmla="*/ 6 w 420"/>
                    <a:gd name="T49" fmla="*/ 665 h 761"/>
                    <a:gd name="T50" fmla="*/ 26 w 420"/>
                    <a:gd name="T51" fmla="*/ 689 h 761"/>
                    <a:gd name="T52" fmla="*/ 98 w 420"/>
                    <a:gd name="T53" fmla="*/ 680 h 761"/>
                    <a:gd name="T54" fmla="*/ 112 w 420"/>
                    <a:gd name="T55" fmla="*/ 701 h 761"/>
                    <a:gd name="T56" fmla="*/ 186 w 420"/>
                    <a:gd name="T57" fmla="*/ 731 h 761"/>
                    <a:gd name="T58" fmla="*/ 275 w 420"/>
                    <a:gd name="T59" fmla="*/ 742 h 761"/>
                    <a:gd name="T60" fmla="*/ 320 w 420"/>
                    <a:gd name="T61" fmla="*/ 754 h 761"/>
                    <a:gd name="T62" fmla="*/ 309 w 420"/>
                    <a:gd name="T63" fmla="*/ 711 h 761"/>
                    <a:gd name="T64" fmla="*/ 349 w 420"/>
                    <a:gd name="T65" fmla="*/ 670 h 761"/>
                    <a:gd name="T66" fmla="*/ 340 w 420"/>
                    <a:gd name="T67" fmla="*/ 650 h 761"/>
                    <a:gd name="T68" fmla="*/ 299 w 420"/>
                    <a:gd name="T69" fmla="*/ 625 h 761"/>
                    <a:gd name="T70" fmla="*/ 375 w 420"/>
                    <a:gd name="T71" fmla="*/ 617 h 761"/>
                    <a:gd name="T72" fmla="*/ 399 w 420"/>
                    <a:gd name="T73" fmla="*/ 624 h 761"/>
                    <a:gd name="T74" fmla="*/ 419 w 420"/>
                    <a:gd name="T75" fmla="*/ 581 h 761"/>
                    <a:gd name="T76" fmla="*/ 359 w 420"/>
                    <a:gd name="T77" fmla="*/ 480 h 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0" h="761">
                      <a:moveTo>
                        <a:pt x="359" y="480"/>
                      </a:moveTo>
                      <a:lnTo>
                        <a:pt x="349" y="453"/>
                      </a:lnTo>
                      <a:lnTo>
                        <a:pt x="368" y="385"/>
                      </a:lnTo>
                      <a:lnTo>
                        <a:pt x="340" y="255"/>
                      </a:lnTo>
                      <a:lnTo>
                        <a:pt x="359" y="222"/>
                      </a:lnTo>
                      <a:lnTo>
                        <a:pt x="368" y="191"/>
                      </a:lnTo>
                      <a:lnTo>
                        <a:pt x="342" y="138"/>
                      </a:lnTo>
                      <a:lnTo>
                        <a:pt x="366" y="101"/>
                      </a:lnTo>
                      <a:lnTo>
                        <a:pt x="370" y="65"/>
                      </a:lnTo>
                      <a:lnTo>
                        <a:pt x="383" y="39"/>
                      </a:lnTo>
                      <a:lnTo>
                        <a:pt x="381" y="8"/>
                      </a:lnTo>
                      <a:lnTo>
                        <a:pt x="370" y="0"/>
                      </a:lnTo>
                      <a:lnTo>
                        <a:pt x="352" y="19"/>
                      </a:lnTo>
                      <a:lnTo>
                        <a:pt x="306" y="21"/>
                      </a:lnTo>
                      <a:lnTo>
                        <a:pt x="282" y="56"/>
                      </a:lnTo>
                      <a:lnTo>
                        <a:pt x="285" y="77"/>
                      </a:lnTo>
                      <a:lnTo>
                        <a:pt x="280" y="89"/>
                      </a:lnTo>
                      <a:lnTo>
                        <a:pt x="261" y="96"/>
                      </a:lnTo>
                      <a:lnTo>
                        <a:pt x="188" y="200"/>
                      </a:lnTo>
                      <a:lnTo>
                        <a:pt x="179" y="193"/>
                      </a:lnTo>
                      <a:lnTo>
                        <a:pt x="160" y="188"/>
                      </a:lnTo>
                      <a:lnTo>
                        <a:pt x="117" y="191"/>
                      </a:lnTo>
                      <a:lnTo>
                        <a:pt x="105" y="210"/>
                      </a:lnTo>
                      <a:lnTo>
                        <a:pt x="103" y="253"/>
                      </a:lnTo>
                      <a:lnTo>
                        <a:pt x="109" y="266"/>
                      </a:lnTo>
                      <a:lnTo>
                        <a:pt x="179" y="301"/>
                      </a:lnTo>
                      <a:lnTo>
                        <a:pt x="217" y="325"/>
                      </a:lnTo>
                      <a:lnTo>
                        <a:pt x="223" y="347"/>
                      </a:lnTo>
                      <a:lnTo>
                        <a:pt x="203" y="376"/>
                      </a:lnTo>
                      <a:lnTo>
                        <a:pt x="215" y="409"/>
                      </a:lnTo>
                      <a:lnTo>
                        <a:pt x="208" y="424"/>
                      </a:lnTo>
                      <a:lnTo>
                        <a:pt x="155" y="429"/>
                      </a:lnTo>
                      <a:lnTo>
                        <a:pt x="144" y="436"/>
                      </a:lnTo>
                      <a:lnTo>
                        <a:pt x="148" y="444"/>
                      </a:lnTo>
                      <a:lnTo>
                        <a:pt x="148" y="460"/>
                      </a:lnTo>
                      <a:lnTo>
                        <a:pt x="107" y="465"/>
                      </a:lnTo>
                      <a:lnTo>
                        <a:pt x="85" y="453"/>
                      </a:lnTo>
                      <a:lnTo>
                        <a:pt x="57" y="453"/>
                      </a:lnTo>
                      <a:lnTo>
                        <a:pt x="52" y="460"/>
                      </a:lnTo>
                      <a:lnTo>
                        <a:pt x="57" y="475"/>
                      </a:lnTo>
                      <a:lnTo>
                        <a:pt x="43" y="491"/>
                      </a:lnTo>
                      <a:lnTo>
                        <a:pt x="38" y="508"/>
                      </a:lnTo>
                      <a:lnTo>
                        <a:pt x="65" y="530"/>
                      </a:lnTo>
                      <a:lnTo>
                        <a:pt x="45" y="571"/>
                      </a:lnTo>
                      <a:lnTo>
                        <a:pt x="54" y="590"/>
                      </a:lnTo>
                      <a:lnTo>
                        <a:pt x="52" y="599"/>
                      </a:lnTo>
                      <a:lnTo>
                        <a:pt x="21" y="599"/>
                      </a:lnTo>
                      <a:lnTo>
                        <a:pt x="0" y="610"/>
                      </a:lnTo>
                      <a:lnTo>
                        <a:pt x="17" y="634"/>
                      </a:lnTo>
                      <a:lnTo>
                        <a:pt x="6" y="665"/>
                      </a:lnTo>
                      <a:lnTo>
                        <a:pt x="24" y="670"/>
                      </a:lnTo>
                      <a:lnTo>
                        <a:pt x="26" y="689"/>
                      </a:lnTo>
                      <a:lnTo>
                        <a:pt x="41" y="692"/>
                      </a:lnTo>
                      <a:lnTo>
                        <a:pt x="98" y="680"/>
                      </a:lnTo>
                      <a:lnTo>
                        <a:pt x="109" y="685"/>
                      </a:lnTo>
                      <a:lnTo>
                        <a:pt x="112" y="701"/>
                      </a:lnTo>
                      <a:lnTo>
                        <a:pt x="136" y="707"/>
                      </a:lnTo>
                      <a:lnTo>
                        <a:pt x="186" y="731"/>
                      </a:lnTo>
                      <a:lnTo>
                        <a:pt x="215" y="720"/>
                      </a:lnTo>
                      <a:lnTo>
                        <a:pt x="275" y="742"/>
                      </a:lnTo>
                      <a:lnTo>
                        <a:pt x="289" y="760"/>
                      </a:lnTo>
                      <a:lnTo>
                        <a:pt x="320" y="754"/>
                      </a:lnTo>
                      <a:lnTo>
                        <a:pt x="315" y="720"/>
                      </a:lnTo>
                      <a:lnTo>
                        <a:pt x="309" y="711"/>
                      </a:lnTo>
                      <a:lnTo>
                        <a:pt x="315" y="685"/>
                      </a:lnTo>
                      <a:lnTo>
                        <a:pt x="349" y="670"/>
                      </a:lnTo>
                      <a:lnTo>
                        <a:pt x="357" y="656"/>
                      </a:lnTo>
                      <a:lnTo>
                        <a:pt x="340" y="650"/>
                      </a:lnTo>
                      <a:lnTo>
                        <a:pt x="320" y="646"/>
                      </a:lnTo>
                      <a:lnTo>
                        <a:pt x="299" y="625"/>
                      </a:lnTo>
                      <a:lnTo>
                        <a:pt x="309" y="617"/>
                      </a:lnTo>
                      <a:lnTo>
                        <a:pt x="375" y="617"/>
                      </a:lnTo>
                      <a:lnTo>
                        <a:pt x="390" y="617"/>
                      </a:lnTo>
                      <a:lnTo>
                        <a:pt x="399" y="624"/>
                      </a:lnTo>
                      <a:lnTo>
                        <a:pt x="419" y="608"/>
                      </a:lnTo>
                      <a:lnTo>
                        <a:pt x="419" y="581"/>
                      </a:lnTo>
                      <a:lnTo>
                        <a:pt x="359" y="491"/>
                      </a:lnTo>
                      <a:lnTo>
                        <a:pt x="359" y="480"/>
                      </a:lnTo>
                      <a:lnTo>
                        <a:pt x="359" y="480"/>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34" name="Freeform 34"/>
                <p:cNvSpPr>
                  <a:spLocks/>
                </p:cNvSpPr>
                <p:nvPr/>
              </p:nvSpPr>
              <p:spPr bwMode="auto">
                <a:xfrm>
                  <a:off x="2692" y="2460"/>
                  <a:ext cx="451" cy="414"/>
                </a:xfrm>
                <a:custGeom>
                  <a:avLst/>
                  <a:gdLst>
                    <a:gd name="T0" fmla="*/ 59 w 506"/>
                    <a:gd name="T1" fmla="*/ 319 h 460"/>
                    <a:gd name="T2" fmla="*/ 131 w 506"/>
                    <a:gd name="T3" fmla="*/ 384 h 460"/>
                    <a:gd name="T4" fmla="*/ 191 w 506"/>
                    <a:gd name="T5" fmla="*/ 396 h 460"/>
                    <a:gd name="T6" fmla="*/ 246 w 506"/>
                    <a:gd name="T7" fmla="*/ 388 h 460"/>
                    <a:gd name="T8" fmla="*/ 263 w 506"/>
                    <a:gd name="T9" fmla="*/ 396 h 460"/>
                    <a:gd name="T10" fmla="*/ 282 w 506"/>
                    <a:gd name="T11" fmla="*/ 386 h 460"/>
                    <a:gd name="T12" fmla="*/ 296 w 506"/>
                    <a:gd name="T13" fmla="*/ 399 h 460"/>
                    <a:gd name="T14" fmla="*/ 303 w 506"/>
                    <a:gd name="T15" fmla="*/ 421 h 460"/>
                    <a:gd name="T16" fmla="*/ 329 w 506"/>
                    <a:gd name="T17" fmla="*/ 437 h 460"/>
                    <a:gd name="T18" fmla="*/ 364 w 506"/>
                    <a:gd name="T19" fmla="*/ 437 h 460"/>
                    <a:gd name="T20" fmla="*/ 390 w 506"/>
                    <a:gd name="T21" fmla="*/ 459 h 460"/>
                    <a:gd name="T22" fmla="*/ 414 w 506"/>
                    <a:gd name="T23" fmla="*/ 447 h 460"/>
                    <a:gd name="T24" fmla="*/ 432 w 506"/>
                    <a:gd name="T25" fmla="*/ 459 h 460"/>
                    <a:gd name="T26" fmla="*/ 447 w 506"/>
                    <a:gd name="T27" fmla="*/ 427 h 460"/>
                    <a:gd name="T28" fmla="*/ 469 w 506"/>
                    <a:gd name="T29" fmla="*/ 416 h 460"/>
                    <a:gd name="T30" fmla="*/ 474 w 506"/>
                    <a:gd name="T31" fmla="*/ 392 h 460"/>
                    <a:gd name="T32" fmla="*/ 464 w 506"/>
                    <a:gd name="T33" fmla="*/ 348 h 460"/>
                    <a:gd name="T34" fmla="*/ 460 w 506"/>
                    <a:gd name="T35" fmla="*/ 343 h 460"/>
                    <a:gd name="T36" fmla="*/ 438 w 506"/>
                    <a:gd name="T37" fmla="*/ 365 h 460"/>
                    <a:gd name="T38" fmla="*/ 406 w 506"/>
                    <a:gd name="T39" fmla="*/ 339 h 460"/>
                    <a:gd name="T40" fmla="*/ 382 w 506"/>
                    <a:gd name="T41" fmla="*/ 309 h 460"/>
                    <a:gd name="T42" fmla="*/ 406 w 506"/>
                    <a:gd name="T43" fmla="*/ 291 h 460"/>
                    <a:gd name="T44" fmla="*/ 412 w 506"/>
                    <a:gd name="T45" fmla="*/ 259 h 460"/>
                    <a:gd name="T46" fmla="*/ 428 w 506"/>
                    <a:gd name="T47" fmla="*/ 249 h 460"/>
                    <a:gd name="T48" fmla="*/ 425 w 506"/>
                    <a:gd name="T49" fmla="*/ 207 h 460"/>
                    <a:gd name="T50" fmla="*/ 436 w 506"/>
                    <a:gd name="T51" fmla="*/ 199 h 460"/>
                    <a:gd name="T52" fmla="*/ 456 w 506"/>
                    <a:gd name="T53" fmla="*/ 211 h 460"/>
                    <a:gd name="T54" fmla="*/ 469 w 506"/>
                    <a:gd name="T55" fmla="*/ 230 h 460"/>
                    <a:gd name="T56" fmla="*/ 495 w 506"/>
                    <a:gd name="T57" fmla="*/ 211 h 460"/>
                    <a:gd name="T58" fmla="*/ 505 w 506"/>
                    <a:gd name="T59" fmla="*/ 201 h 460"/>
                    <a:gd name="T60" fmla="*/ 500 w 506"/>
                    <a:gd name="T61" fmla="*/ 180 h 460"/>
                    <a:gd name="T62" fmla="*/ 469 w 506"/>
                    <a:gd name="T63" fmla="*/ 163 h 460"/>
                    <a:gd name="T64" fmla="*/ 462 w 506"/>
                    <a:gd name="T65" fmla="*/ 143 h 460"/>
                    <a:gd name="T66" fmla="*/ 407 w 506"/>
                    <a:gd name="T67" fmla="*/ 150 h 460"/>
                    <a:gd name="T68" fmla="*/ 373 w 506"/>
                    <a:gd name="T69" fmla="*/ 119 h 460"/>
                    <a:gd name="T70" fmla="*/ 357 w 506"/>
                    <a:gd name="T71" fmla="*/ 115 h 460"/>
                    <a:gd name="T72" fmla="*/ 357 w 506"/>
                    <a:gd name="T73" fmla="*/ 95 h 460"/>
                    <a:gd name="T74" fmla="*/ 434 w 506"/>
                    <a:gd name="T75" fmla="*/ 9 h 460"/>
                    <a:gd name="T76" fmla="*/ 406 w 506"/>
                    <a:gd name="T77" fmla="*/ 16 h 460"/>
                    <a:gd name="T78" fmla="*/ 388 w 506"/>
                    <a:gd name="T79" fmla="*/ 28 h 460"/>
                    <a:gd name="T80" fmla="*/ 382 w 506"/>
                    <a:gd name="T81" fmla="*/ 18 h 460"/>
                    <a:gd name="T82" fmla="*/ 382 w 506"/>
                    <a:gd name="T83" fmla="*/ 4 h 460"/>
                    <a:gd name="T84" fmla="*/ 368 w 506"/>
                    <a:gd name="T85" fmla="*/ 0 h 460"/>
                    <a:gd name="T86" fmla="*/ 333 w 506"/>
                    <a:gd name="T87" fmla="*/ 13 h 460"/>
                    <a:gd name="T88" fmla="*/ 246 w 506"/>
                    <a:gd name="T89" fmla="*/ 2 h 460"/>
                    <a:gd name="T90" fmla="*/ 241 w 506"/>
                    <a:gd name="T91" fmla="*/ 75 h 460"/>
                    <a:gd name="T92" fmla="*/ 199 w 506"/>
                    <a:gd name="T93" fmla="*/ 108 h 460"/>
                    <a:gd name="T94" fmla="*/ 143 w 506"/>
                    <a:gd name="T95" fmla="*/ 119 h 460"/>
                    <a:gd name="T96" fmla="*/ 64 w 506"/>
                    <a:gd name="T97" fmla="*/ 174 h 460"/>
                    <a:gd name="T98" fmla="*/ 0 w 506"/>
                    <a:gd name="T99" fmla="*/ 192 h 460"/>
                    <a:gd name="T100" fmla="*/ 0 w 506"/>
                    <a:gd name="T101" fmla="*/ 203 h 460"/>
                    <a:gd name="T102" fmla="*/ 59 w 506"/>
                    <a:gd name="T103" fmla="*/ 293 h 460"/>
                    <a:gd name="T104" fmla="*/ 59 w 506"/>
                    <a:gd name="T105" fmla="*/ 319 h 460"/>
                    <a:gd name="T106" fmla="*/ 59 w 506"/>
                    <a:gd name="T107" fmla="*/ 319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06" h="460">
                      <a:moveTo>
                        <a:pt x="59" y="319"/>
                      </a:moveTo>
                      <a:lnTo>
                        <a:pt x="131" y="384"/>
                      </a:lnTo>
                      <a:lnTo>
                        <a:pt x="191" y="396"/>
                      </a:lnTo>
                      <a:lnTo>
                        <a:pt x="246" y="388"/>
                      </a:lnTo>
                      <a:lnTo>
                        <a:pt x="263" y="396"/>
                      </a:lnTo>
                      <a:lnTo>
                        <a:pt x="282" y="386"/>
                      </a:lnTo>
                      <a:lnTo>
                        <a:pt x="296" y="399"/>
                      </a:lnTo>
                      <a:lnTo>
                        <a:pt x="303" y="421"/>
                      </a:lnTo>
                      <a:lnTo>
                        <a:pt x="329" y="437"/>
                      </a:lnTo>
                      <a:lnTo>
                        <a:pt x="364" y="437"/>
                      </a:lnTo>
                      <a:lnTo>
                        <a:pt x="390" y="459"/>
                      </a:lnTo>
                      <a:lnTo>
                        <a:pt x="414" y="447"/>
                      </a:lnTo>
                      <a:lnTo>
                        <a:pt x="432" y="459"/>
                      </a:lnTo>
                      <a:lnTo>
                        <a:pt x="447" y="427"/>
                      </a:lnTo>
                      <a:lnTo>
                        <a:pt x="469" y="416"/>
                      </a:lnTo>
                      <a:lnTo>
                        <a:pt x="474" y="392"/>
                      </a:lnTo>
                      <a:lnTo>
                        <a:pt x="464" y="348"/>
                      </a:lnTo>
                      <a:lnTo>
                        <a:pt x="460" y="343"/>
                      </a:lnTo>
                      <a:lnTo>
                        <a:pt x="438" y="365"/>
                      </a:lnTo>
                      <a:lnTo>
                        <a:pt x="406" y="339"/>
                      </a:lnTo>
                      <a:lnTo>
                        <a:pt x="382" y="309"/>
                      </a:lnTo>
                      <a:lnTo>
                        <a:pt x="406" y="291"/>
                      </a:lnTo>
                      <a:lnTo>
                        <a:pt x="412" y="259"/>
                      </a:lnTo>
                      <a:lnTo>
                        <a:pt x="428" y="249"/>
                      </a:lnTo>
                      <a:lnTo>
                        <a:pt x="425" y="207"/>
                      </a:lnTo>
                      <a:lnTo>
                        <a:pt x="436" y="199"/>
                      </a:lnTo>
                      <a:lnTo>
                        <a:pt x="456" y="211"/>
                      </a:lnTo>
                      <a:lnTo>
                        <a:pt x="469" y="230"/>
                      </a:lnTo>
                      <a:lnTo>
                        <a:pt x="495" y="211"/>
                      </a:lnTo>
                      <a:lnTo>
                        <a:pt x="505" y="201"/>
                      </a:lnTo>
                      <a:lnTo>
                        <a:pt x="500" y="180"/>
                      </a:lnTo>
                      <a:lnTo>
                        <a:pt x="469" y="163"/>
                      </a:lnTo>
                      <a:lnTo>
                        <a:pt x="462" y="143"/>
                      </a:lnTo>
                      <a:lnTo>
                        <a:pt x="407" y="150"/>
                      </a:lnTo>
                      <a:lnTo>
                        <a:pt x="373" y="119"/>
                      </a:lnTo>
                      <a:lnTo>
                        <a:pt x="357" y="115"/>
                      </a:lnTo>
                      <a:lnTo>
                        <a:pt x="357" y="95"/>
                      </a:lnTo>
                      <a:lnTo>
                        <a:pt x="434" y="9"/>
                      </a:lnTo>
                      <a:lnTo>
                        <a:pt x="406" y="16"/>
                      </a:lnTo>
                      <a:lnTo>
                        <a:pt x="388" y="28"/>
                      </a:lnTo>
                      <a:lnTo>
                        <a:pt x="382" y="18"/>
                      </a:lnTo>
                      <a:lnTo>
                        <a:pt x="382" y="4"/>
                      </a:lnTo>
                      <a:lnTo>
                        <a:pt x="368" y="0"/>
                      </a:lnTo>
                      <a:lnTo>
                        <a:pt x="333" y="13"/>
                      </a:lnTo>
                      <a:lnTo>
                        <a:pt x="246" y="2"/>
                      </a:lnTo>
                      <a:lnTo>
                        <a:pt x="241" y="75"/>
                      </a:lnTo>
                      <a:lnTo>
                        <a:pt x="199" y="108"/>
                      </a:lnTo>
                      <a:lnTo>
                        <a:pt x="143" y="119"/>
                      </a:lnTo>
                      <a:lnTo>
                        <a:pt x="64" y="174"/>
                      </a:lnTo>
                      <a:lnTo>
                        <a:pt x="0" y="192"/>
                      </a:lnTo>
                      <a:lnTo>
                        <a:pt x="0" y="203"/>
                      </a:lnTo>
                      <a:lnTo>
                        <a:pt x="59" y="293"/>
                      </a:lnTo>
                      <a:lnTo>
                        <a:pt x="59" y="319"/>
                      </a:lnTo>
                      <a:lnTo>
                        <a:pt x="59" y="319"/>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35" name="Freeform 35"/>
                <p:cNvSpPr>
                  <a:spLocks/>
                </p:cNvSpPr>
                <p:nvPr/>
              </p:nvSpPr>
              <p:spPr bwMode="auto">
                <a:xfrm>
                  <a:off x="2673" y="2092"/>
                  <a:ext cx="263" cy="546"/>
                </a:xfrm>
                <a:custGeom>
                  <a:avLst/>
                  <a:gdLst>
                    <a:gd name="T0" fmla="*/ 19 w 292"/>
                    <a:gd name="T1" fmla="*/ 605 h 606"/>
                    <a:gd name="T2" fmla="*/ 83 w 292"/>
                    <a:gd name="T3" fmla="*/ 587 h 606"/>
                    <a:gd name="T4" fmla="*/ 162 w 292"/>
                    <a:gd name="T5" fmla="*/ 532 h 606"/>
                    <a:gd name="T6" fmla="*/ 217 w 292"/>
                    <a:gd name="T7" fmla="*/ 520 h 606"/>
                    <a:gd name="T8" fmla="*/ 260 w 292"/>
                    <a:gd name="T9" fmla="*/ 488 h 606"/>
                    <a:gd name="T10" fmla="*/ 264 w 292"/>
                    <a:gd name="T11" fmla="*/ 414 h 606"/>
                    <a:gd name="T12" fmla="*/ 244 w 292"/>
                    <a:gd name="T13" fmla="*/ 388 h 606"/>
                    <a:gd name="T14" fmla="*/ 251 w 292"/>
                    <a:gd name="T15" fmla="*/ 366 h 606"/>
                    <a:gd name="T16" fmla="*/ 264 w 292"/>
                    <a:gd name="T17" fmla="*/ 346 h 606"/>
                    <a:gd name="T18" fmla="*/ 269 w 292"/>
                    <a:gd name="T19" fmla="*/ 315 h 606"/>
                    <a:gd name="T20" fmla="*/ 281 w 292"/>
                    <a:gd name="T21" fmla="*/ 293 h 606"/>
                    <a:gd name="T22" fmla="*/ 260 w 292"/>
                    <a:gd name="T23" fmla="*/ 250 h 606"/>
                    <a:gd name="T24" fmla="*/ 229 w 292"/>
                    <a:gd name="T25" fmla="*/ 214 h 606"/>
                    <a:gd name="T26" fmla="*/ 246 w 292"/>
                    <a:gd name="T27" fmla="*/ 156 h 606"/>
                    <a:gd name="T28" fmla="*/ 284 w 292"/>
                    <a:gd name="T29" fmla="*/ 132 h 606"/>
                    <a:gd name="T30" fmla="*/ 291 w 292"/>
                    <a:gd name="T31" fmla="*/ 95 h 606"/>
                    <a:gd name="T32" fmla="*/ 275 w 292"/>
                    <a:gd name="T33" fmla="*/ 62 h 606"/>
                    <a:gd name="T34" fmla="*/ 275 w 292"/>
                    <a:gd name="T35" fmla="*/ 21 h 606"/>
                    <a:gd name="T36" fmla="*/ 251 w 292"/>
                    <a:gd name="T37" fmla="*/ 0 h 606"/>
                    <a:gd name="T38" fmla="*/ 194 w 292"/>
                    <a:gd name="T39" fmla="*/ 28 h 606"/>
                    <a:gd name="T40" fmla="*/ 186 w 292"/>
                    <a:gd name="T41" fmla="*/ 20 h 606"/>
                    <a:gd name="T42" fmla="*/ 155 w 292"/>
                    <a:gd name="T43" fmla="*/ 42 h 606"/>
                    <a:gd name="T44" fmla="*/ 131 w 292"/>
                    <a:gd name="T45" fmla="*/ 40 h 606"/>
                    <a:gd name="T46" fmla="*/ 83 w 292"/>
                    <a:gd name="T47" fmla="*/ 110 h 606"/>
                    <a:gd name="T48" fmla="*/ 67 w 292"/>
                    <a:gd name="T49" fmla="*/ 110 h 606"/>
                    <a:gd name="T50" fmla="*/ 41 w 292"/>
                    <a:gd name="T51" fmla="*/ 132 h 606"/>
                    <a:gd name="T52" fmla="*/ 43 w 292"/>
                    <a:gd name="T53" fmla="*/ 163 h 606"/>
                    <a:gd name="T54" fmla="*/ 30 w 292"/>
                    <a:gd name="T55" fmla="*/ 190 h 606"/>
                    <a:gd name="T56" fmla="*/ 26 w 292"/>
                    <a:gd name="T57" fmla="*/ 225 h 606"/>
                    <a:gd name="T58" fmla="*/ 2 w 292"/>
                    <a:gd name="T59" fmla="*/ 262 h 606"/>
                    <a:gd name="T60" fmla="*/ 28 w 292"/>
                    <a:gd name="T61" fmla="*/ 315 h 606"/>
                    <a:gd name="T62" fmla="*/ 19 w 292"/>
                    <a:gd name="T63" fmla="*/ 346 h 606"/>
                    <a:gd name="T64" fmla="*/ 0 w 292"/>
                    <a:gd name="T65" fmla="*/ 380 h 606"/>
                    <a:gd name="T66" fmla="*/ 28 w 292"/>
                    <a:gd name="T67" fmla="*/ 510 h 606"/>
                    <a:gd name="T68" fmla="*/ 9 w 292"/>
                    <a:gd name="T69" fmla="*/ 578 h 606"/>
                    <a:gd name="T70" fmla="*/ 19 w 292"/>
                    <a:gd name="T71" fmla="*/ 605 h 606"/>
                    <a:gd name="T72" fmla="*/ 19 w 292"/>
                    <a:gd name="T73" fmla="*/ 605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92" h="606">
                      <a:moveTo>
                        <a:pt x="19" y="605"/>
                      </a:moveTo>
                      <a:lnTo>
                        <a:pt x="83" y="587"/>
                      </a:lnTo>
                      <a:lnTo>
                        <a:pt x="162" y="532"/>
                      </a:lnTo>
                      <a:lnTo>
                        <a:pt x="217" y="520"/>
                      </a:lnTo>
                      <a:lnTo>
                        <a:pt x="260" y="488"/>
                      </a:lnTo>
                      <a:lnTo>
                        <a:pt x="264" y="414"/>
                      </a:lnTo>
                      <a:lnTo>
                        <a:pt x="244" y="388"/>
                      </a:lnTo>
                      <a:lnTo>
                        <a:pt x="251" y="366"/>
                      </a:lnTo>
                      <a:lnTo>
                        <a:pt x="264" y="346"/>
                      </a:lnTo>
                      <a:lnTo>
                        <a:pt x="269" y="315"/>
                      </a:lnTo>
                      <a:lnTo>
                        <a:pt x="281" y="293"/>
                      </a:lnTo>
                      <a:lnTo>
                        <a:pt x="260" y="250"/>
                      </a:lnTo>
                      <a:lnTo>
                        <a:pt x="229" y="214"/>
                      </a:lnTo>
                      <a:lnTo>
                        <a:pt x="246" y="156"/>
                      </a:lnTo>
                      <a:lnTo>
                        <a:pt x="284" y="132"/>
                      </a:lnTo>
                      <a:lnTo>
                        <a:pt x="291" y="95"/>
                      </a:lnTo>
                      <a:lnTo>
                        <a:pt x="275" y="62"/>
                      </a:lnTo>
                      <a:lnTo>
                        <a:pt x="275" y="21"/>
                      </a:lnTo>
                      <a:lnTo>
                        <a:pt x="251" y="0"/>
                      </a:lnTo>
                      <a:lnTo>
                        <a:pt x="194" y="28"/>
                      </a:lnTo>
                      <a:lnTo>
                        <a:pt x="186" y="20"/>
                      </a:lnTo>
                      <a:lnTo>
                        <a:pt x="155" y="42"/>
                      </a:lnTo>
                      <a:lnTo>
                        <a:pt x="131" y="40"/>
                      </a:lnTo>
                      <a:lnTo>
                        <a:pt x="83" y="110"/>
                      </a:lnTo>
                      <a:lnTo>
                        <a:pt x="67" y="110"/>
                      </a:lnTo>
                      <a:lnTo>
                        <a:pt x="41" y="132"/>
                      </a:lnTo>
                      <a:lnTo>
                        <a:pt x="43" y="163"/>
                      </a:lnTo>
                      <a:lnTo>
                        <a:pt x="30" y="190"/>
                      </a:lnTo>
                      <a:lnTo>
                        <a:pt x="26" y="225"/>
                      </a:lnTo>
                      <a:lnTo>
                        <a:pt x="2" y="262"/>
                      </a:lnTo>
                      <a:lnTo>
                        <a:pt x="28" y="315"/>
                      </a:lnTo>
                      <a:lnTo>
                        <a:pt x="19" y="346"/>
                      </a:lnTo>
                      <a:lnTo>
                        <a:pt x="0" y="380"/>
                      </a:lnTo>
                      <a:lnTo>
                        <a:pt x="28" y="510"/>
                      </a:lnTo>
                      <a:lnTo>
                        <a:pt x="9" y="578"/>
                      </a:lnTo>
                      <a:lnTo>
                        <a:pt x="19" y="605"/>
                      </a:lnTo>
                      <a:lnTo>
                        <a:pt x="19" y="605"/>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36" name="Freeform 36"/>
                <p:cNvSpPr>
                  <a:spLocks/>
                </p:cNvSpPr>
                <p:nvPr/>
              </p:nvSpPr>
              <p:spPr bwMode="auto">
                <a:xfrm>
                  <a:off x="3012" y="2259"/>
                  <a:ext cx="489" cy="339"/>
                </a:xfrm>
                <a:custGeom>
                  <a:avLst/>
                  <a:gdLst>
                    <a:gd name="T0" fmla="*/ 121 w 549"/>
                    <a:gd name="T1" fmla="*/ 365 h 378"/>
                    <a:gd name="T2" fmla="*/ 125 w 549"/>
                    <a:gd name="T3" fmla="*/ 343 h 378"/>
                    <a:gd name="T4" fmla="*/ 145 w 549"/>
                    <a:gd name="T5" fmla="*/ 334 h 378"/>
                    <a:gd name="T6" fmla="*/ 180 w 549"/>
                    <a:gd name="T7" fmla="*/ 365 h 378"/>
                    <a:gd name="T8" fmla="*/ 191 w 549"/>
                    <a:gd name="T9" fmla="*/ 365 h 378"/>
                    <a:gd name="T10" fmla="*/ 224 w 549"/>
                    <a:gd name="T11" fmla="*/ 360 h 378"/>
                    <a:gd name="T12" fmla="*/ 243 w 549"/>
                    <a:gd name="T13" fmla="*/ 345 h 378"/>
                    <a:gd name="T14" fmla="*/ 269 w 549"/>
                    <a:gd name="T15" fmla="*/ 367 h 378"/>
                    <a:gd name="T16" fmla="*/ 281 w 549"/>
                    <a:gd name="T17" fmla="*/ 348 h 378"/>
                    <a:gd name="T18" fmla="*/ 283 w 549"/>
                    <a:gd name="T19" fmla="*/ 336 h 378"/>
                    <a:gd name="T20" fmla="*/ 305 w 549"/>
                    <a:gd name="T21" fmla="*/ 324 h 378"/>
                    <a:gd name="T22" fmla="*/ 311 w 549"/>
                    <a:gd name="T23" fmla="*/ 297 h 378"/>
                    <a:gd name="T24" fmla="*/ 334 w 549"/>
                    <a:gd name="T25" fmla="*/ 293 h 378"/>
                    <a:gd name="T26" fmla="*/ 394 w 549"/>
                    <a:gd name="T27" fmla="*/ 189 h 378"/>
                    <a:gd name="T28" fmla="*/ 384 w 549"/>
                    <a:gd name="T29" fmla="*/ 172 h 378"/>
                    <a:gd name="T30" fmla="*/ 394 w 549"/>
                    <a:gd name="T31" fmla="*/ 160 h 378"/>
                    <a:gd name="T32" fmla="*/ 408 w 549"/>
                    <a:gd name="T33" fmla="*/ 165 h 378"/>
                    <a:gd name="T34" fmla="*/ 427 w 549"/>
                    <a:gd name="T35" fmla="*/ 154 h 378"/>
                    <a:gd name="T36" fmla="*/ 439 w 549"/>
                    <a:gd name="T37" fmla="*/ 129 h 378"/>
                    <a:gd name="T38" fmla="*/ 489 w 549"/>
                    <a:gd name="T39" fmla="*/ 83 h 378"/>
                    <a:gd name="T40" fmla="*/ 528 w 549"/>
                    <a:gd name="T41" fmla="*/ 70 h 378"/>
                    <a:gd name="T42" fmla="*/ 548 w 549"/>
                    <a:gd name="T43" fmla="*/ 52 h 378"/>
                    <a:gd name="T44" fmla="*/ 542 w 549"/>
                    <a:gd name="T45" fmla="*/ 16 h 378"/>
                    <a:gd name="T46" fmla="*/ 515 w 549"/>
                    <a:gd name="T47" fmla="*/ 13 h 378"/>
                    <a:gd name="T48" fmla="*/ 456 w 549"/>
                    <a:gd name="T49" fmla="*/ 19 h 378"/>
                    <a:gd name="T50" fmla="*/ 415 w 549"/>
                    <a:gd name="T51" fmla="*/ 0 h 378"/>
                    <a:gd name="T52" fmla="*/ 390 w 549"/>
                    <a:gd name="T53" fmla="*/ 4 h 378"/>
                    <a:gd name="T54" fmla="*/ 329 w 549"/>
                    <a:gd name="T55" fmla="*/ 83 h 378"/>
                    <a:gd name="T56" fmla="*/ 311 w 549"/>
                    <a:gd name="T57" fmla="*/ 95 h 378"/>
                    <a:gd name="T58" fmla="*/ 272 w 549"/>
                    <a:gd name="T59" fmla="*/ 77 h 378"/>
                    <a:gd name="T60" fmla="*/ 269 w 549"/>
                    <a:gd name="T61" fmla="*/ 57 h 378"/>
                    <a:gd name="T62" fmla="*/ 260 w 549"/>
                    <a:gd name="T63" fmla="*/ 21 h 378"/>
                    <a:gd name="T64" fmla="*/ 239 w 549"/>
                    <a:gd name="T65" fmla="*/ 9 h 378"/>
                    <a:gd name="T66" fmla="*/ 204 w 549"/>
                    <a:gd name="T67" fmla="*/ 17 h 378"/>
                    <a:gd name="T68" fmla="*/ 181 w 549"/>
                    <a:gd name="T69" fmla="*/ 2 h 378"/>
                    <a:gd name="T70" fmla="*/ 149 w 549"/>
                    <a:gd name="T71" fmla="*/ 43 h 378"/>
                    <a:gd name="T72" fmla="*/ 114 w 549"/>
                    <a:gd name="T73" fmla="*/ 52 h 378"/>
                    <a:gd name="T74" fmla="*/ 66 w 549"/>
                    <a:gd name="T75" fmla="*/ 96 h 378"/>
                    <a:gd name="T76" fmla="*/ 13 w 549"/>
                    <a:gd name="T77" fmla="*/ 194 h 378"/>
                    <a:gd name="T78" fmla="*/ 26 w 549"/>
                    <a:gd name="T79" fmla="*/ 220 h 378"/>
                    <a:gd name="T80" fmla="*/ 25 w 549"/>
                    <a:gd name="T81" fmla="*/ 231 h 378"/>
                    <a:gd name="T82" fmla="*/ 25 w 549"/>
                    <a:gd name="T83" fmla="*/ 244 h 378"/>
                    <a:gd name="T84" fmla="*/ 30 w 549"/>
                    <a:gd name="T85" fmla="*/ 255 h 378"/>
                    <a:gd name="T86" fmla="*/ 49 w 549"/>
                    <a:gd name="T87" fmla="*/ 242 h 378"/>
                    <a:gd name="T88" fmla="*/ 76 w 549"/>
                    <a:gd name="T89" fmla="*/ 235 h 378"/>
                    <a:gd name="T90" fmla="*/ 0 w 549"/>
                    <a:gd name="T91" fmla="*/ 321 h 378"/>
                    <a:gd name="T92" fmla="*/ 0 w 549"/>
                    <a:gd name="T93" fmla="*/ 341 h 378"/>
                    <a:gd name="T94" fmla="*/ 16 w 549"/>
                    <a:gd name="T95" fmla="*/ 345 h 378"/>
                    <a:gd name="T96" fmla="*/ 50 w 549"/>
                    <a:gd name="T97" fmla="*/ 377 h 378"/>
                    <a:gd name="T98" fmla="*/ 105 w 549"/>
                    <a:gd name="T99" fmla="*/ 370 h 378"/>
                    <a:gd name="T100" fmla="*/ 121 w 549"/>
                    <a:gd name="T101" fmla="*/ 365 h 378"/>
                    <a:gd name="T102" fmla="*/ 121 w 549"/>
                    <a:gd name="T103" fmla="*/ 365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9" h="378">
                      <a:moveTo>
                        <a:pt x="121" y="365"/>
                      </a:moveTo>
                      <a:lnTo>
                        <a:pt x="125" y="343"/>
                      </a:lnTo>
                      <a:lnTo>
                        <a:pt x="145" y="334"/>
                      </a:lnTo>
                      <a:lnTo>
                        <a:pt x="180" y="365"/>
                      </a:lnTo>
                      <a:lnTo>
                        <a:pt x="191" y="365"/>
                      </a:lnTo>
                      <a:lnTo>
                        <a:pt x="224" y="360"/>
                      </a:lnTo>
                      <a:lnTo>
                        <a:pt x="243" y="345"/>
                      </a:lnTo>
                      <a:lnTo>
                        <a:pt x="269" y="367"/>
                      </a:lnTo>
                      <a:lnTo>
                        <a:pt x="281" y="348"/>
                      </a:lnTo>
                      <a:lnTo>
                        <a:pt x="283" y="336"/>
                      </a:lnTo>
                      <a:lnTo>
                        <a:pt x="305" y="324"/>
                      </a:lnTo>
                      <a:lnTo>
                        <a:pt x="311" y="297"/>
                      </a:lnTo>
                      <a:lnTo>
                        <a:pt x="334" y="293"/>
                      </a:lnTo>
                      <a:lnTo>
                        <a:pt x="394" y="189"/>
                      </a:lnTo>
                      <a:lnTo>
                        <a:pt x="384" y="172"/>
                      </a:lnTo>
                      <a:lnTo>
                        <a:pt x="394" y="160"/>
                      </a:lnTo>
                      <a:lnTo>
                        <a:pt x="408" y="165"/>
                      </a:lnTo>
                      <a:lnTo>
                        <a:pt x="427" y="154"/>
                      </a:lnTo>
                      <a:lnTo>
                        <a:pt x="439" y="129"/>
                      </a:lnTo>
                      <a:lnTo>
                        <a:pt x="489" y="83"/>
                      </a:lnTo>
                      <a:lnTo>
                        <a:pt x="528" y="70"/>
                      </a:lnTo>
                      <a:lnTo>
                        <a:pt x="548" y="52"/>
                      </a:lnTo>
                      <a:lnTo>
                        <a:pt x="542" y="16"/>
                      </a:lnTo>
                      <a:lnTo>
                        <a:pt x="515" y="13"/>
                      </a:lnTo>
                      <a:lnTo>
                        <a:pt x="456" y="19"/>
                      </a:lnTo>
                      <a:lnTo>
                        <a:pt x="415" y="0"/>
                      </a:lnTo>
                      <a:lnTo>
                        <a:pt x="390" y="4"/>
                      </a:lnTo>
                      <a:lnTo>
                        <a:pt x="329" y="83"/>
                      </a:lnTo>
                      <a:lnTo>
                        <a:pt x="311" y="95"/>
                      </a:lnTo>
                      <a:lnTo>
                        <a:pt x="272" y="77"/>
                      </a:lnTo>
                      <a:lnTo>
                        <a:pt x="269" y="57"/>
                      </a:lnTo>
                      <a:lnTo>
                        <a:pt x="260" y="21"/>
                      </a:lnTo>
                      <a:lnTo>
                        <a:pt x="239" y="9"/>
                      </a:lnTo>
                      <a:lnTo>
                        <a:pt x="204" y="17"/>
                      </a:lnTo>
                      <a:lnTo>
                        <a:pt x="181" y="2"/>
                      </a:lnTo>
                      <a:lnTo>
                        <a:pt x="149" y="43"/>
                      </a:lnTo>
                      <a:lnTo>
                        <a:pt x="114" y="52"/>
                      </a:lnTo>
                      <a:lnTo>
                        <a:pt x="66" y="96"/>
                      </a:lnTo>
                      <a:lnTo>
                        <a:pt x="13" y="194"/>
                      </a:lnTo>
                      <a:lnTo>
                        <a:pt x="26" y="220"/>
                      </a:lnTo>
                      <a:lnTo>
                        <a:pt x="25" y="231"/>
                      </a:lnTo>
                      <a:lnTo>
                        <a:pt x="25" y="244"/>
                      </a:lnTo>
                      <a:lnTo>
                        <a:pt x="30" y="255"/>
                      </a:lnTo>
                      <a:lnTo>
                        <a:pt x="49" y="242"/>
                      </a:lnTo>
                      <a:lnTo>
                        <a:pt x="76" y="235"/>
                      </a:lnTo>
                      <a:lnTo>
                        <a:pt x="0" y="321"/>
                      </a:lnTo>
                      <a:lnTo>
                        <a:pt x="0" y="341"/>
                      </a:lnTo>
                      <a:lnTo>
                        <a:pt x="16" y="345"/>
                      </a:lnTo>
                      <a:lnTo>
                        <a:pt x="50" y="377"/>
                      </a:lnTo>
                      <a:lnTo>
                        <a:pt x="105" y="370"/>
                      </a:lnTo>
                      <a:lnTo>
                        <a:pt x="121" y="365"/>
                      </a:lnTo>
                      <a:lnTo>
                        <a:pt x="121" y="365"/>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37" name="Freeform 37"/>
                <p:cNvSpPr>
                  <a:spLocks/>
                </p:cNvSpPr>
                <p:nvPr/>
              </p:nvSpPr>
              <p:spPr bwMode="auto">
                <a:xfrm>
                  <a:off x="2874" y="1885"/>
                  <a:ext cx="401" cy="592"/>
                </a:xfrm>
                <a:custGeom>
                  <a:avLst/>
                  <a:gdLst>
                    <a:gd name="T0" fmla="*/ 179 w 455"/>
                    <a:gd name="T1" fmla="*/ 637 h 658"/>
                    <a:gd name="T2" fmla="*/ 219 w 455"/>
                    <a:gd name="T3" fmla="*/ 513 h 658"/>
                    <a:gd name="T4" fmla="*/ 303 w 455"/>
                    <a:gd name="T5" fmla="*/ 460 h 658"/>
                    <a:gd name="T6" fmla="*/ 322 w 455"/>
                    <a:gd name="T7" fmla="*/ 409 h 658"/>
                    <a:gd name="T8" fmla="*/ 284 w 455"/>
                    <a:gd name="T9" fmla="*/ 390 h 658"/>
                    <a:gd name="T10" fmla="*/ 241 w 455"/>
                    <a:gd name="T11" fmla="*/ 368 h 658"/>
                    <a:gd name="T12" fmla="*/ 217 w 455"/>
                    <a:gd name="T13" fmla="*/ 306 h 658"/>
                    <a:gd name="T14" fmla="*/ 176 w 455"/>
                    <a:gd name="T15" fmla="*/ 310 h 658"/>
                    <a:gd name="T16" fmla="*/ 131 w 455"/>
                    <a:gd name="T17" fmla="*/ 300 h 658"/>
                    <a:gd name="T18" fmla="*/ 164 w 455"/>
                    <a:gd name="T19" fmla="*/ 233 h 658"/>
                    <a:gd name="T20" fmla="*/ 200 w 455"/>
                    <a:gd name="T21" fmla="*/ 167 h 658"/>
                    <a:gd name="T22" fmla="*/ 263 w 455"/>
                    <a:gd name="T23" fmla="*/ 194 h 658"/>
                    <a:gd name="T24" fmla="*/ 287 w 455"/>
                    <a:gd name="T25" fmla="*/ 238 h 658"/>
                    <a:gd name="T26" fmla="*/ 291 w 455"/>
                    <a:gd name="T27" fmla="*/ 277 h 658"/>
                    <a:gd name="T28" fmla="*/ 327 w 455"/>
                    <a:gd name="T29" fmla="*/ 317 h 658"/>
                    <a:gd name="T30" fmla="*/ 416 w 455"/>
                    <a:gd name="T31" fmla="*/ 293 h 658"/>
                    <a:gd name="T32" fmla="*/ 454 w 455"/>
                    <a:gd name="T33" fmla="*/ 218 h 658"/>
                    <a:gd name="T34" fmla="*/ 408 w 455"/>
                    <a:gd name="T35" fmla="*/ 178 h 658"/>
                    <a:gd name="T36" fmla="*/ 384 w 455"/>
                    <a:gd name="T37" fmla="*/ 115 h 658"/>
                    <a:gd name="T38" fmla="*/ 303 w 455"/>
                    <a:gd name="T39" fmla="*/ 72 h 658"/>
                    <a:gd name="T40" fmla="*/ 256 w 455"/>
                    <a:gd name="T41" fmla="*/ 0 h 658"/>
                    <a:gd name="T42" fmla="*/ 200 w 455"/>
                    <a:gd name="T43" fmla="*/ 42 h 658"/>
                    <a:gd name="T44" fmla="*/ 202 w 455"/>
                    <a:gd name="T45" fmla="*/ 74 h 658"/>
                    <a:gd name="T46" fmla="*/ 147 w 455"/>
                    <a:gd name="T47" fmla="*/ 93 h 658"/>
                    <a:gd name="T48" fmla="*/ 116 w 455"/>
                    <a:gd name="T49" fmla="*/ 101 h 658"/>
                    <a:gd name="T50" fmla="*/ 66 w 455"/>
                    <a:gd name="T51" fmla="*/ 117 h 658"/>
                    <a:gd name="T52" fmla="*/ 52 w 455"/>
                    <a:gd name="T53" fmla="*/ 74 h 658"/>
                    <a:gd name="T54" fmla="*/ 9 w 455"/>
                    <a:gd name="T55" fmla="*/ 134 h 658"/>
                    <a:gd name="T56" fmla="*/ 28 w 455"/>
                    <a:gd name="T57" fmla="*/ 231 h 658"/>
                    <a:gd name="T58" fmla="*/ 52 w 455"/>
                    <a:gd name="T59" fmla="*/ 293 h 658"/>
                    <a:gd name="T60" fmla="*/ 61 w 455"/>
                    <a:gd name="T61" fmla="*/ 363 h 658"/>
                    <a:gd name="T62" fmla="*/ 6 w 455"/>
                    <a:gd name="T63" fmla="*/ 445 h 658"/>
                    <a:gd name="T64" fmla="*/ 59 w 455"/>
                    <a:gd name="T65" fmla="*/ 524 h 658"/>
                    <a:gd name="T66" fmla="*/ 42 w 455"/>
                    <a:gd name="T67" fmla="*/ 577 h 658"/>
                    <a:gd name="T68" fmla="*/ 21 w 455"/>
                    <a:gd name="T69" fmla="*/ 619 h 658"/>
                    <a:gd name="T70" fmla="*/ 129 w 455"/>
                    <a:gd name="T71" fmla="*/ 657 h 658"/>
                    <a:gd name="T72" fmla="*/ 178 w 455"/>
                    <a:gd name="T73" fmla="*/ 647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55" h="658">
                      <a:moveTo>
                        <a:pt x="178" y="647"/>
                      </a:moveTo>
                      <a:lnTo>
                        <a:pt x="179" y="637"/>
                      </a:lnTo>
                      <a:lnTo>
                        <a:pt x="166" y="610"/>
                      </a:lnTo>
                      <a:lnTo>
                        <a:pt x="219" y="513"/>
                      </a:lnTo>
                      <a:lnTo>
                        <a:pt x="267" y="469"/>
                      </a:lnTo>
                      <a:lnTo>
                        <a:pt x="303" y="460"/>
                      </a:lnTo>
                      <a:lnTo>
                        <a:pt x="335" y="418"/>
                      </a:lnTo>
                      <a:lnTo>
                        <a:pt x="322" y="409"/>
                      </a:lnTo>
                      <a:lnTo>
                        <a:pt x="311" y="379"/>
                      </a:lnTo>
                      <a:lnTo>
                        <a:pt x="284" y="390"/>
                      </a:lnTo>
                      <a:lnTo>
                        <a:pt x="243" y="379"/>
                      </a:lnTo>
                      <a:lnTo>
                        <a:pt x="241" y="368"/>
                      </a:lnTo>
                      <a:lnTo>
                        <a:pt x="239" y="298"/>
                      </a:lnTo>
                      <a:lnTo>
                        <a:pt x="217" y="306"/>
                      </a:lnTo>
                      <a:lnTo>
                        <a:pt x="203" y="319"/>
                      </a:lnTo>
                      <a:lnTo>
                        <a:pt x="176" y="310"/>
                      </a:lnTo>
                      <a:lnTo>
                        <a:pt x="138" y="317"/>
                      </a:lnTo>
                      <a:lnTo>
                        <a:pt x="131" y="300"/>
                      </a:lnTo>
                      <a:lnTo>
                        <a:pt x="136" y="266"/>
                      </a:lnTo>
                      <a:lnTo>
                        <a:pt x="164" y="233"/>
                      </a:lnTo>
                      <a:lnTo>
                        <a:pt x="171" y="196"/>
                      </a:lnTo>
                      <a:lnTo>
                        <a:pt x="200" y="167"/>
                      </a:lnTo>
                      <a:lnTo>
                        <a:pt x="250" y="194"/>
                      </a:lnTo>
                      <a:lnTo>
                        <a:pt x="263" y="194"/>
                      </a:lnTo>
                      <a:lnTo>
                        <a:pt x="272" y="231"/>
                      </a:lnTo>
                      <a:lnTo>
                        <a:pt x="287" y="238"/>
                      </a:lnTo>
                      <a:lnTo>
                        <a:pt x="293" y="262"/>
                      </a:lnTo>
                      <a:lnTo>
                        <a:pt x="291" y="277"/>
                      </a:lnTo>
                      <a:lnTo>
                        <a:pt x="322" y="300"/>
                      </a:lnTo>
                      <a:lnTo>
                        <a:pt x="327" y="317"/>
                      </a:lnTo>
                      <a:lnTo>
                        <a:pt x="353" y="329"/>
                      </a:lnTo>
                      <a:lnTo>
                        <a:pt x="416" y="293"/>
                      </a:lnTo>
                      <a:lnTo>
                        <a:pt x="416" y="273"/>
                      </a:lnTo>
                      <a:lnTo>
                        <a:pt x="454" y="218"/>
                      </a:lnTo>
                      <a:lnTo>
                        <a:pt x="427" y="180"/>
                      </a:lnTo>
                      <a:lnTo>
                        <a:pt x="408" y="178"/>
                      </a:lnTo>
                      <a:lnTo>
                        <a:pt x="370" y="154"/>
                      </a:lnTo>
                      <a:lnTo>
                        <a:pt x="384" y="115"/>
                      </a:lnTo>
                      <a:lnTo>
                        <a:pt x="327" y="110"/>
                      </a:lnTo>
                      <a:lnTo>
                        <a:pt x="303" y="72"/>
                      </a:lnTo>
                      <a:lnTo>
                        <a:pt x="305" y="52"/>
                      </a:lnTo>
                      <a:lnTo>
                        <a:pt x="256" y="0"/>
                      </a:lnTo>
                      <a:lnTo>
                        <a:pt x="226" y="16"/>
                      </a:lnTo>
                      <a:lnTo>
                        <a:pt x="200" y="42"/>
                      </a:lnTo>
                      <a:lnTo>
                        <a:pt x="208" y="62"/>
                      </a:lnTo>
                      <a:lnTo>
                        <a:pt x="202" y="74"/>
                      </a:lnTo>
                      <a:lnTo>
                        <a:pt x="164" y="77"/>
                      </a:lnTo>
                      <a:lnTo>
                        <a:pt x="147" y="93"/>
                      </a:lnTo>
                      <a:lnTo>
                        <a:pt x="131" y="86"/>
                      </a:lnTo>
                      <a:lnTo>
                        <a:pt x="116" y="101"/>
                      </a:lnTo>
                      <a:lnTo>
                        <a:pt x="81" y="127"/>
                      </a:lnTo>
                      <a:lnTo>
                        <a:pt x="66" y="117"/>
                      </a:lnTo>
                      <a:lnTo>
                        <a:pt x="66" y="81"/>
                      </a:lnTo>
                      <a:lnTo>
                        <a:pt x="52" y="74"/>
                      </a:lnTo>
                      <a:lnTo>
                        <a:pt x="33" y="83"/>
                      </a:lnTo>
                      <a:lnTo>
                        <a:pt x="9" y="134"/>
                      </a:lnTo>
                      <a:lnTo>
                        <a:pt x="0" y="182"/>
                      </a:lnTo>
                      <a:lnTo>
                        <a:pt x="28" y="231"/>
                      </a:lnTo>
                      <a:lnTo>
                        <a:pt x="52" y="253"/>
                      </a:lnTo>
                      <a:lnTo>
                        <a:pt x="52" y="293"/>
                      </a:lnTo>
                      <a:lnTo>
                        <a:pt x="68" y="326"/>
                      </a:lnTo>
                      <a:lnTo>
                        <a:pt x="61" y="363"/>
                      </a:lnTo>
                      <a:lnTo>
                        <a:pt x="24" y="387"/>
                      </a:lnTo>
                      <a:lnTo>
                        <a:pt x="6" y="445"/>
                      </a:lnTo>
                      <a:lnTo>
                        <a:pt x="37" y="480"/>
                      </a:lnTo>
                      <a:lnTo>
                        <a:pt x="59" y="524"/>
                      </a:lnTo>
                      <a:lnTo>
                        <a:pt x="46" y="546"/>
                      </a:lnTo>
                      <a:lnTo>
                        <a:pt x="42" y="577"/>
                      </a:lnTo>
                      <a:lnTo>
                        <a:pt x="28" y="597"/>
                      </a:lnTo>
                      <a:lnTo>
                        <a:pt x="21" y="619"/>
                      </a:lnTo>
                      <a:lnTo>
                        <a:pt x="42" y="645"/>
                      </a:lnTo>
                      <a:lnTo>
                        <a:pt x="129" y="657"/>
                      </a:lnTo>
                      <a:lnTo>
                        <a:pt x="164" y="643"/>
                      </a:lnTo>
                      <a:lnTo>
                        <a:pt x="178" y="647"/>
                      </a:lnTo>
                      <a:lnTo>
                        <a:pt x="178" y="647"/>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38" name="Freeform 38"/>
                <p:cNvSpPr>
                  <a:spLocks/>
                </p:cNvSpPr>
                <p:nvPr/>
              </p:nvSpPr>
              <p:spPr bwMode="auto">
                <a:xfrm>
                  <a:off x="3087" y="2092"/>
                  <a:ext cx="82" cy="144"/>
                </a:xfrm>
                <a:custGeom>
                  <a:avLst/>
                  <a:gdLst>
                    <a:gd name="T0" fmla="*/ 72 w 89"/>
                    <a:gd name="T1" fmla="*/ 148 h 160"/>
                    <a:gd name="T2" fmla="*/ 45 w 89"/>
                    <a:gd name="T3" fmla="*/ 159 h 160"/>
                    <a:gd name="T4" fmla="*/ 4 w 89"/>
                    <a:gd name="T5" fmla="*/ 148 h 160"/>
                    <a:gd name="T6" fmla="*/ 2 w 89"/>
                    <a:gd name="T7" fmla="*/ 137 h 160"/>
                    <a:gd name="T8" fmla="*/ 0 w 89"/>
                    <a:gd name="T9" fmla="*/ 66 h 160"/>
                    <a:gd name="T10" fmla="*/ 28 w 89"/>
                    <a:gd name="T11" fmla="*/ 53 h 160"/>
                    <a:gd name="T12" fmla="*/ 24 w 89"/>
                    <a:gd name="T13" fmla="*/ 40 h 160"/>
                    <a:gd name="T14" fmla="*/ 30 w 89"/>
                    <a:gd name="T15" fmla="*/ 13 h 160"/>
                    <a:gd name="T16" fmla="*/ 33 w 89"/>
                    <a:gd name="T17" fmla="*/ 0 h 160"/>
                    <a:gd name="T18" fmla="*/ 48 w 89"/>
                    <a:gd name="T19" fmla="*/ 6 h 160"/>
                    <a:gd name="T20" fmla="*/ 54 w 89"/>
                    <a:gd name="T21" fmla="*/ 31 h 160"/>
                    <a:gd name="T22" fmla="*/ 52 w 89"/>
                    <a:gd name="T23" fmla="*/ 46 h 160"/>
                    <a:gd name="T24" fmla="*/ 83 w 89"/>
                    <a:gd name="T25" fmla="*/ 69 h 160"/>
                    <a:gd name="T26" fmla="*/ 88 w 89"/>
                    <a:gd name="T27" fmla="*/ 86 h 160"/>
                    <a:gd name="T28" fmla="*/ 69 w 89"/>
                    <a:gd name="T29" fmla="*/ 99 h 160"/>
                    <a:gd name="T30" fmla="*/ 64 w 89"/>
                    <a:gd name="T31" fmla="*/ 127 h 160"/>
                    <a:gd name="T32" fmla="*/ 72 w 89"/>
                    <a:gd name="T33" fmla="*/ 148 h 160"/>
                    <a:gd name="T34" fmla="*/ 72 w 89"/>
                    <a:gd name="T35" fmla="*/ 14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9" h="160">
                      <a:moveTo>
                        <a:pt x="72" y="148"/>
                      </a:moveTo>
                      <a:lnTo>
                        <a:pt x="45" y="159"/>
                      </a:lnTo>
                      <a:lnTo>
                        <a:pt x="4" y="148"/>
                      </a:lnTo>
                      <a:lnTo>
                        <a:pt x="2" y="137"/>
                      </a:lnTo>
                      <a:lnTo>
                        <a:pt x="0" y="66"/>
                      </a:lnTo>
                      <a:lnTo>
                        <a:pt x="28" y="53"/>
                      </a:lnTo>
                      <a:lnTo>
                        <a:pt x="24" y="40"/>
                      </a:lnTo>
                      <a:lnTo>
                        <a:pt x="30" y="13"/>
                      </a:lnTo>
                      <a:lnTo>
                        <a:pt x="33" y="0"/>
                      </a:lnTo>
                      <a:lnTo>
                        <a:pt x="48" y="6"/>
                      </a:lnTo>
                      <a:lnTo>
                        <a:pt x="54" y="31"/>
                      </a:lnTo>
                      <a:lnTo>
                        <a:pt x="52" y="46"/>
                      </a:lnTo>
                      <a:lnTo>
                        <a:pt x="83" y="69"/>
                      </a:lnTo>
                      <a:lnTo>
                        <a:pt x="88" y="86"/>
                      </a:lnTo>
                      <a:lnTo>
                        <a:pt x="69" y="99"/>
                      </a:lnTo>
                      <a:lnTo>
                        <a:pt x="64" y="127"/>
                      </a:lnTo>
                      <a:lnTo>
                        <a:pt x="72" y="148"/>
                      </a:lnTo>
                      <a:lnTo>
                        <a:pt x="72" y="148"/>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39" name="Freeform 39"/>
                <p:cNvSpPr>
                  <a:spLocks/>
                </p:cNvSpPr>
                <p:nvPr/>
              </p:nvSpPr>
              <p:spPr bwMode="auto">
                <a:xfrm>
                  <a:off x="2993" y="2035"/>
                  <a:ext cx="125" cy="138"/>
                </a:xfrm>
                <a:custGeom>
                  <a:avLst/>
                  <a:gdLst>
                    <a:gd name="T0" fmla="*/ 107 w 142"/>
                    <a:gd name="T1" fmla="*/ 130 h 153"/>
                    <a:gd name="T2" fmla="*/ 105 w 142"/>
                    <a:gd name="T3" fmla="*/ 108 h 153"/>
                    <a:gd name="T4" fmla="*/ 98 w 142"/>
                    <a:gd name="T5" fmla="*/ 92 h 153"/>
                    <a:gd name="T6" fmla="*/ 138 w 142"/>
                    <a:gd name="T7" fmla="*/ 77 h 153"/>
                    <a:gd name="T8" fmla="*/ 141 w 142"/>
                    <a:gd name="T9" fmla="*/ 63 h 153"/>
                    <a:gd name="T10" fmla="*/ 131 w 142"/>
                    <a:gd name="T11" fmla="*/ 26 h 153"/>
                    <a:gd name="T12" fmla="*/ 119 w 142"/>
                    <a:gd name="T13" fmla="*/ 26 h 153"/>
                    <a:gd name="T14" fmla="*/ 68 w 142"/>
                    <a:gd name="T15" fmla="*/ 0 h 153"/>
                    <a:gd name="T16" fmla="*/ 40 w 142"/>
                    <a:gd name="T17" fmla="*/ 28 h 153"/>
                    <a:gd name="T18" fmla="*/ 33 w 142"/>
                    <a:gd name="T19" fmla="*/ 65 h 153"/>
                    <a:gd name="T20" fmla="*/ 4 w 142"/>
                    <a:gd name="T21" fmla="*/ 99 h 153"/>
                    <a:gd name="T22" fmla="*/ 0 w 142"/>
                    <a:gd name="T23" fmla="*/ 132 h 153"/>
                    <a:gd name="T24" fmla="*/ 6 w 142"/>
                    <a:gd name="T25" fmla="*/ 149 h 153"/>
                    <a:gd name="T26" fmla="*/ 44 w 142"/>
                    <a:gd name="T27" fmla="*/ 142 h 153"/>
                    <a:gd name="T28" fmla="*/ 72 w 142"/>
                    <a:gd name="T29" fmla="*/ 152 h 153"/>
                    <a:gd name="T30" fmla="*/ 85 w 142"/>
                    <a:gd name="T31" fmla="*/ 138 h 153"/>
                    <a:gd name="T32" fmla="*/ 107 w 142"/>
                    <a:gd name="T33" fmla="*/ 130 h 153"/>
                    <a:gd name="T34" fmla="*/ 107 w 142"/>
                    <a:gd name="T35" fmla="*/ 13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53">
                      <a:moveTo>
                        <a:pt x="107" y="130"/>
                      </a:moveTo>
                      <a:lnTo>
                        <a:pt x="105" y="108"/>
                      </a:lnTo>
                      <a:lnTo>
                        <a:pt x="98" y="92"/>
                      </a:lnTo>
                      <a:lnTo>
                        <a:pt x="138" y="77"/>
                      </a:lnTo>
                      <a:lnTo>
                        <a:pt x="141" y="63"/>
                      </a:lnTo>
                      <a:lnTo>
                        <a:pt x="131" y="26"/>
                      </a:lnTo>
                      <a:lnTo>
                        <a:pt x="119" y="26"/>
                      </a:lnTo>
                      <a:lnTo>
                        <a:pt x="68" y="0"/>
                      </a:lnTo>
                      <a:lnTo>
                        <a:pt x="40" y="28"/>
                      </a:lnTo>
                      <a:lnTo>
                        <a:pt x="33" y="65"/>
                      </a:lnTo>
                      <a:lnTo>
                        <a:pt x="4" y="99"/>
                      </a:lnTo>
                      <a:lnTo>
                        <a:pt x="0" y="132"/>
                      </a:lnTo>
                      <a:lnTo>
                        <a:pt x="6" y="149"/>
                      </a:lnTo>
                      <a:lnTo>
                        <a:pt x="44" y="142"/>
                      </a:lnTo>
                      <a:lnTo>
                        <a:pt x="72" y="152"/>
                      </a:lnTo>
                      <a:lnTo>
                        <a:pt x="85" y="138"/>
                      </a:lnTo>
                      <a:lnTo>
                        <a:pt x="107" y="130"/>
                      </a:lnTo>
                      <a:lnTo>
                        <a:pt x="107" y="130"/>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40" name="Freeform 40"/>
                <p:cNvSpPr>
                  <a:spLocks/>
                </p:cNvSpPr>
                <p:nvPr/>
              </p:nvSpPr>
              <p:spPr bwMode="auto">
                <a:xfrm>
                  <a:off x="2272" y="2230"/>
                  <a:ext cx="207" cy="362"/>
                </a:xfrm>
                <a:custGeom>
                  <a:avLst/>
                  <a:gdLst>
                    <a:gd name="T0" fmla="*/ 214 w 230"/>
                    <a:gd name="T1" fmla="*/ 223 h 400"/>
                    <a:gd name="T2" fmla="*/ 216 w 230"/>
                    <a:gd name="T3" fmla="*/ 180 h 400"/>
                    <a:gd name="T4" fmla="*/ 229 w 230"/>
                    <a:gd name="T5" fmla="*/ 160 h 400"/>
                    <a:gd name="T6" fmla="*/ 223 w 230"/>
                    <a:gd name="T7" fmla="*/ 141 h 400"/>
                    <a:gd name="T8" fmla="*/ 152 w 230"/>
                    <a:gd name="T9" fmla="*/ 114 h 400"/>
                    <a:gd name="T10" fmla="*/ 157 w 230"/>
                    <a:gd name="T11" fmla="*/ 86 h 400"/>
                    <a:gd name="T12" fmla="*/ 178 w 230"/>
                    <a:gd name="T13" fmla="*/ 55 h 400"/>
                    <a:gd name="T14" fmla="*/ 166 w 230"/>
                    <a:gd name="T15" fmla="*/ 6 h 400"/>
                    <a:gd name="T16" fmla="*/ 159 w 230"/>
                    <a:gd name="T17" fmla="*/ 0 h 400"/>
                    <a:gd name="T18" fmla="*/ 113 w 230"/>
                    <a:gd name="T19" fmla="*/ 31 h 400"/>
                    <a:gd name="T20" fmla="*/ 92 w 230"/>
                    <a:gd name="T21" fmla="*/ 101 h 400"/>
                    <a:gd name="T22" fmla="*/ 85 w 230"/>
                    <a:gd name="T23" fmla="*/ 150 h 400"/>
                    <a:gd name="T24" fmla="*/ 47 w 230"/>
                    <a:gd name="T25" fmla="*/ 180 h 400"/>
                    <a:gd name="T26" fmla="*/ 26 w 230"/>
                    <a:gd name="T27" fmla="*/ 189 h 400"/>
                    <a:gd name="T28" fmla="*/ 0 w 230"/>
                    <a:gd name="T29" fmla="*/ 196 h 400"/>
                    <a:gd name="T30" fmla="*/ 59 w 230"/>
                    <a:gd name="T31" fmla="*/ 269 h 400"/>
                    <a:gd name="T32" fmla="*/ 71 w 230"/>
                    <a:gd name="T33" fmla="*/ 324 h 400"/>
                    <a:gd name="T34" fmla="*/ 66 w 230"/>
                    <a:gd name="T35" fmla="*/ 350 h 400"/>
                    <a:gd name="T36" fmla="*/ 107 w 230"/>
                    <a:gd name="T37" fmla="*/ 372 h 400"/>
                    <a:gd name="T38" fmla="*/ 107 w 230"/>
                    <a:gd name="T39" fmla="*/ 389 h 400"/>
                    <a:gd name="T40" fmla="*/ 144 w 230"/>
                    <a:gd name="T41" fmla="*/ 399 h 400"/>
                    <a:gd name="T42" fmla="*/ 154 w 230"/>
                    <a:gd name="T43" fmla="*/ 399 h 400"/>
                    <a:gd name="T44" fmla="*/ 154 w 230"/>
                    <a:gd name="T45" fmla="*/ 367 h 400"/>
                    <a:gd name="T46" fmla="*/ 183 w 230"/>
                    <a:gd name="T47" fmla="*/ 363 h 400"/>
                    <a:gd name="T48" fmla="*/ 190 w 230"/>
                    <a:gd name="T49" fmla="*/ 326 h 400"/>
                    <a:gd name="T50" fmla="*/ 170 w 230"/>
                    <a:gd name="T51" fmla="*/ 310 h 400"/>
                    <a:gd name="T52" fmla="*/ 154 w 230"/>
                    <a:gd name="T53" fmla="*/ 295 h 400"/>
                    <a:gd name="T54" fmla="*/ 161 w 230"/>
                    <a:gd name="T55" fmla="*/ 225 h 400"/>
                    <a:gd name="T56" fmla="*/ 176 w 230"/>
                    <a:gd name="T57" fmla="*/ 216 h 400"/>
                    <a:gd name="T58" fmla="*/ 202 w 230"/>
                    <a:gd name="T59" fmla="*/ 227 h 400"/>
                    <a:gd name="T60" fmla="*/ 214 w 230"/>
                    <a:gd name="T61" fmla="*/ 223 h 400"/>
                    <a:gd name="T62" fmla="*/ 214 w 230"/>
                    <a:gd name="T63" fmla="*/ 22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0" h="400">
                      <a:moveTo>
                        <a:pt x="214" y="223"/>
                      </a:moveTo>
                      <a:lnTo>
                        <a:pt x="216" y="180"/>
                      </a:lnTo>
                      <a:lnTo>
                        <a:pt x="229" y="160"/>
                      </a:lnTo>
                      <a:lnTo>
                        <a:pt x="223" y="141"/>
                      </a:lnTo>
                      <a:lnTo>
                        <a:pt x="152" y="114"/>
                      </a:lnTo>
                      <a:lnTo>
                        <a:pt x="157" y="86"/>
                      </a:lnTo>
                      <a:lnTo>
                        <a:pt x="178" y="55"/>
                      </a:lnTo>
                      <a:lnTo>
                        <a:pt x="166" y="6"/>
                      </a:lnTo>
                      <a:lnTo>
                        <a:pt x="159" y="0"/>
                      </a:lnTo>
                      <a:lnTo>
                        <a:pt x="113" y="31"/>
                      </a:lnTo>
                      <a:lnTo>
                        <a:pt x="92" y="101"/>
                      </a:lnTo>
                      <a:lnTo>
                        <a:pt x="85" y="150"/>
                      </a:lnTo>
                      <a:lnTo>
                        <a:pt x="47" y="180"/>
                      </a:lnTo>
                      <a:lnTo>
                        <a:pt x="26" y="189"/>
                      </a:lnTo>
                      <a:lnTo>
                        <a:pt x="0" y="196"/>
                      </a:lnTo>
                      <a:lnTo>
                        <a:pt x="59" y="269"/>
                      </a:lnTo>
                      <a:lnTo>
                        <a:pt x="71" y="324"/>
                      </a:lnTo>
                      <a:lnTo>
                        <a:pt x="66" y="350"/>
                      </a:lnTo>
                      <a:lnTo>
                        <a:pt x="107" y="372"/>
                      </a:lnTo>
                      <a:lnTo>
                        <a:pt x="107" y="389"/>
                      </a:lnTo>
                      <a:lnTo>
                        <a:pt x="144" y="399"/>
                      </a:lnTo>
                      <a:lnTo>
                        <a:pt x="154" y="399"/>
                      </a:lnTo>
                      <a:lnTo>
                        <a:pt x="154" y="367"/>
                      </a:lnTo>
                      <a:lnTo>
                        <a:pt x="183" y="363"/>
                      </a:lnTo>
                      <a:lnTo>
                        <a:pt x="190" y="326"/>
                      </a:lnTo>
                      <a:lnTo>
                        <a:pt x="170" y="310"/>
                      </a:lnTo>
                      <a:lnTo>
                        <a:pt x="154" y="295"/>
                      </a:lnTo>
                      <a:lnTo>
                        <a:pt x="161" y="225"/>
                      </a:lnTo>
                      <a:lnTo>
                        <a:pt x="176" y="216"/>
                      </a:lnTo>
                      <a:lnTo>
                        <a:pt x="202" y="227"/>
                      </a:lnTo>
                      <a:lnTo>
                        <a:pt x="214" y="223"/>
                      </a:lnTo>
                      <a:lnTo>
                        <a:pt x="214" y="223"/>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41" name="Freeform 41"/>
                <p:cNvSpPr>
                  <a:spLocks/>
                </p:cNvSpPr>
                <p:nvPr/>
              </p:nvSpPr>
              <p:spPr bwMode="auto">
                <a:xfrm>
                  <a:off x="1808" y="886"/>
                  <a:ext cx="1661" cy="1529"/>
                </a:xfrm>
                <a:custGeom>
                  <a:avLst/>
                  <a:gdLst>
                    <a:gd name="T0" fmla="*/ 613 w 1876"/>
                    <a:gd name="T1" fmla="*/ 1648 h 1700"/>
                    <a:gd name="T2" fmla="*/ 694 w 1876"/>
                    <a:gd name="T3" fmla="*/ 1504 h 1700"/>
                    <a:gd name="T4" fmla="*/ 751 w 1876"/>
                    <a:gd name="T5" fmla="*/ 1639 h 1700"/>
                    <a:gd name="T6" fmla="*/ 828 w 1876"/>
                    <a:gd name="T7" fmla="*/ 1667 h 1700"/>
                    <a:gd name="T8" fmla="*/ 922 w 1876"/>
                    <a:gd name="T9" fmla="*/ 1523 h 1700"/>
                    <a:gd name="T10" fmla="*/ 1020 w 1876"/>
                    <a:gd name="T11" fmla="*/ 1475 h 1700"/>
                    <a:gd name="T12" fmla="*/ 1134 w 1876"/>
                    <a:gd name="T13" fmla="*/ 1385 h 1700"/>
                    <a:gd name="T14" fmla="*/ 1202 w 1876"/>
                    <a:gd name="T15" fmla="*/ 1294 h 1700"/>
                    <a:gd name="T16" fmla="*/ 1268 w 1876"/>
                    <a:gd name="T17" fmla="*/ 1193 h 1700"/>
                    <a:gd name="T18" fmla="*/ 1333 w 1876"/>
                    <a:gd name="T19" fmla="*/ 1197 h 1700"/>
                    <a:gd name="T20" fmla="*/ 1410 w 1876"/>
                    <a:gd name="T21" fmla="*/ 1173 h 1700"/>
                    <a:gd name="T22" fmla="*/ 1507 w 1876"/>
                    <a:gd name="T23" fmla="*/ 1164 h 1700"/>
                    <a:gd name="T24" fmla="*/ 1599 w 1876"/>
                    <a:gd name="T25" fmla="*/ 1200 h 1700"/>
                    <a:gd name="T26" fmla="*/ 1647 w 1876"/>
                    <a:gd name="T27" fmla="*/ 1162 h 1700"/>
                    <a:gd name="T28" fmla="*/ 1744 w 1876"/>
                    <a:gd name="T29" fmla="*/ 1072 h 1700"/>
                    <a:gd name="T30" fmla="*/ 1829 w 1876"/>
                    <a:gd name="T31" fmla="*/ 1025 h 1700"/>
                    <a:gd name="T32" fmla="*/ 1850 w 1876"/>
                    <a:gd name="T33" fmla="*/ 947 h 1700"/>
                    <a:gd name="T34" fmla="*/ 1748 w 1876"/>
                    <a:gd name="T35" fmla="*/ 891 h 1700"/>
                    <a:gd name="T36" fmla="*/ 1723 w 1876"/>
                    <a:gd name="T37" fmla="*/ 778 h 1700"/>
                    <a:gd name="T38" fmla="*/ 1754 w 1876"/>
                    <a:gd name="T39" fmla="*/ 740 h 1700"/>
                    <a:gd name="T40" fmla="*/ 1766 w 1876"/>
                    <a:gd name="T41" fmla="*/ 653 h 1700"/>
                    <a:gd name="T42" fmla="*/ 1766 w 1876"/>
                    <a:gd name="T43" fmla="*/ 631 h 1700"/>
                    <a:gd name="T44" fmla="*/ 1790 w 1876"/>
                    <a:gd name="T45" fmla="*/ 463 h 1700"/>
                    <a:gd name="T46" fmla="*/ 1826 w 1876"/>
                    <a:gd name="T47" fmla="*/ 480 h 1700"/>
                    <a:gd name="T48" fmla="*/ 1840 w 1876"/>
                    <a:gd name="T49" fmla="*/ 264 h 1700"/>
                    <a:gd name="T50" fmla="*/ 1719 w 1876"/>
                    <a:gd name="T51" fmla="*/ 171 h 1700"/>
                    <a:gd name="T52" fmla="*/ 1627 w 1876"/>
                    <a:gd name="T53" fmla="*/ 114 h 1700"/>
                    <a:gd name="T54" fmla="*/ 1537 w 1876"/>
                    <a:gd name="T55" fmla="*/ 87 h 1700"/>
                    <a:gd name="T56" fmla="*/ 1520 w 1876"/>
                    <a:gd name="T57" fmla="*/ 0 h 1700"/>
                    <a:gd name="T58" fmla="*/ 1484 w 1876"/>
                    <a:gd name="T59" fmla="*/ 87 h 1700"/>
                    <a:gd name="T60" fmla="*/ 1439 w 1876"/>
                    <a:gd name="T61" fmla="*/ 320 h 1700"/>
                    <a:gd name="T62" fmla="*/ 1316 w 1876"/>
                    <a:gd name="T63" fmla="*/ 412 h 1700"/>
                    <a:gd name="T64" fmla="*/ 1235 w 1876"/>
                    <a:gd name="T65" fmla="*/ 578 h 1700"/>
                    <a:gd name="T66" fmla="*/ 1362 w 1876"/>
                    <a:gd name="T67" fmla="*/ 607 h 1700"/>
                    <a:gd name="T68" fmla="*/ 1542 w 1876"/>
                    <a:gd name="T69" fmla="*/ 668 h 1700"/>
                    <a:gd name="T70" fmla="*/ 1415 w 1876"/>
                    <a:gd name="T71" fmla="*/ 721 h 1700"/>
                    <a:gd name="T72" fmla="*/ 1312 w 1876"/>
                    <a:gd name="T73" fmla="*/ 790 h 1700"/>
                    <a:gd name="T74" fmla="*/ 1176 w 1876"/>
                    <a:gd name="T75" fmla="*/ 915 h 1700"/>
                    <a:gd name="T76" fmla="*/ 1014 w 1876"/>
                    <a:gd name="T77" fmla="*/ 939 h 1700"/>
                    <a:gd name="T78" fmla="*/ 979 w 1876"/>
                    <a:gd name="T79" fmla="*/ 1096 h 1700"/>
                    <a:gd name="T80" fmla="*/ 728 w 1876"/>
                    <a:gd name="T81" fmla="*/ 1202 h 1700"/>
                    <a:gd name="T82" fmla="*/ 517 w 1876"/>
                    <a:gd name="T83" fmla="*/ 1268 h 1700"/>
                    <a:gd name="T84" fmla="*/ 187 w 1876"/>
                    <a:gd name="T85" fmla="*/ 1191 h 1700"/>
                    <a:gd name="T86" fmla="*/ 10 w 1876"/>
                    <a:gd name="T87" fmla="*/ 1248 h 1700"/>
                    <a:gd name="T88" fmla="*/ 110 w 1876"/>
                    <a:gd name="T89" fmla="*/ 1364 h 1700"/>
                    <a:gd name="T90" fmla="*/ 211 w 1876"/>
                    <a:gd name="T91" fmla="*/ 1409 h 1700"/>
                    <a:gd name="T92" fmla="*/ 242 w 1876"/>
                    <a:gd name="T93" fmla="*/ 1499 h 1700"/>
                    <a:gd name="T94" fmla="*/ 347 w 1876"/>
                    <a:gd name="T95" fmla="*/ 1559 h 1700"/>
                    <a:gd name="T96" fmla="*/ 501 w 1876"/>
                    <a:gd name="T97" fmla="*/ 1544 h 1700"/>
                    <a:gd name="T98" fmla="*/ 450 w 1876"/>
                    <a:gd name="T99" fmla="*/ 1625 h 1700"/>
                    <a:gd name="T100" fmla="*/ 527 w 1876"/>
                    <a:gd name="T101" fmla="*/ 1694 h 1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76" h="1700">
                      <a:moveTo>
                        <a:pt x="527" y="1694"/>
                      </a:moveTo>
                      <a:lnTo>
                        <a:pt x="553" y="1687"/>
                      </a:lnTo>
                      <a:lnTo>
                        <a:pt x="575" y="1678"/>
                      </a:lnTo>
                      <a:lnTo>
                        <a:pt x="613" y="1648"/>
                      </a:lnTo>
                      <a:lnTo>
                        <a:pt x="620" y="1598"/>
                      </a:lnTo>
                      <a:lnTo>
                        <a:pt x="641" y="1528"/>
                      </a:lnTo>
                      <a:lnTo>
                        <a:pt x="687" y="1497"/>
                      </a:lnTo>
                      <a:lnTo>
                        <a:pt x="694" y="1504"/>
                      </a:lnTo>
                      <a:lnTo>
                        <a:pt x="706" y="1552"/>
                      </a:lnTo>
                      <a:lnTo>
                        <a:pt x="685" y="1583"/>
                      </a:lnTo>
                      <a:lnTo>
                        <a:pt x="680" y="1612"/>
                      </a:lnTo>
                      <a:lnTo>
                        <a:pt x="751" y="1639"/>
                      </a:lnTo>
                      <a:lnTo>
                        <a:pt x="757" y="1658"/>
                      </a:lnTo>
                      <a:lnTo>
                        <a:pt x="799" y="1656"/>
                      </a:lnTo>
                      <a:lnTo>
                        <a:pt x="819" y="1660"/>
                      </a:lnTo>
                      <a:lnTo>
                        <a:pt x="828" y="1667"/>
                      </a:lnTo>
                      <a:lnTo>
                        <a:pt x="900" y="1564"/>
                      </a:lnTo>
                      <a:lnTo>
                        <a:pt x="919" y="1557"/>
                      </a:lnTo>
                      <a:lnTo>
                        <a:pt x="924" y="1544"/>
                      </a:lnTo>
                      <a:lnTo>
                        <a:pt x="922" y="1523"/>
                      </a:lnTo>
                      <a:lnTo>
                        <a:pt x="946" y="1489"/>
                      </a:lnTo>
                      <a:lnTo>
                        <a:pt x="991" y="1487"/>
                      </a:lnTo>
                      <a:lnTo>
                        <a:pt x="1010" y="1467"/>
                      </a:lnTo>
                      <a:lnTo>
                        <a:pt x="1020" y="1475"/>
                      </a:lnTo>
                      <a:lnTo>
                        <a:pt x="1046" y="1453"/>
                      </a:lnTo>
                      <a:lnTo>
                        <a:pt x="1062" y="1453"/>
                      </a:lnTo>
                      <a:lnTo>
                        <a:pt x="1110" y="1383"/>
                      </a:lnTo>
                      <a:lnTo>
                        <a:pt x="1134" y="1385"/>
                      </a:lnTo>
                      <a:lnTo>
                        <a:pt x="1165" y="1363"/>
                      </a:lnTo>
                      <a:lnTo>
                        <a:pt x="1173" y="1371"/>
                      </a:lnTo>
                      <a:lnTo>
                        <a:pt x="1230" y="1343"/>
                      </a:lnTo>
                      <a:lnTo>
                        <a:pt x="1202" y="1294"/>
                      </a:lnTo>
                      <a:lnTo>
                        <a:pt x="1211" y="1246"/>
                      </a:lnTo>
                      <a:lnTo>
                        <a:pt x="1235" y="1195"/>
                      </a:lnTo>
                      <a:lnTo>
                        <a:pt x="1254" y="1186"/>
                      </a:lnTo>
                      <a:lnTo>
                        <a:pt x="1268" y="1193"/>
                      </a:lnTo>
                      <a:lnTo>
                        <a:pt x="1268" y="1229"/>
                      </a:lnTo>
                      <a:lnTo>
                        <a:pt x="1283" y="1239"/>
                      </a:lnTo>
                      <a:lnTo>
                        <a:pt x="1319" y="1212"/>
                      </a:lnTo>
                      <a:lnTo>
                        <a:pt x="1333" y="1197"/>
                      </a:lnTo>
                      <a:lnTo>
                        <a:pt x="1349" y="1204"/>
                      </a:lnTo>
                      <a:lnTo>
                        <a:pt x="1367" y="1188"/>
                      </a:lnTo>
                      <a:lnTo>
                        <a:pt x="1404" y="1186"/>
                      </a:lnTo>
                      <a:lnTo>
                        <a:pt x="1410" y="1173"/>
                      </a:lnTo>
                      <a:lnTo>
                        <a:pt x="1402" y="1154"/>
                      </a:lnTo>
                      <a:lnTo>
                        <a:pt x="1428" y="1127"/>
                      </a:lnTo>
                      <a:lnTo>
                        <a:pt x="1458" y="1111"/>
                      </a:lnTo>
                      <a:lnTo>
                        <a:pt x="1507" y="1164"/>
                      </a:lnTo>
                      <a:lnTo>
                        <a:pt x="1505" y="1184"/>
                      </a:lnTo>
                      <a:lnTo>
                        <a:pt x="1529" y="1222"/>
                      </a:lnTo>
                      <a:lnTo>
                        <a:pt x="1586" y="1226"/>
                      </a:lnTo>
                      <a:lnTo>
                        <a:pt x="1599" y="1200"/>
                      </a:lnTo>
                      <a:lnTo>
                        <a:pt x="1584" y="1123"/>
                      </a:lnTo>
                      <a:lnTo>
                        <a:pt x="1597" y="1109"/>
                      </a:lnTo>
                      <a:lnTo>
                        <a:pt x="1623" y="1127"/>
                      </a:lnTo>
                      <a:lnTo>
                        <a:pt x="1647" y="1162"/>
                      </a:lnTo>
                      <a:lnTo>
                        <a:pt x="1685" y="1104"/>
                      </a:lnTo>
                      <a:lnTo>
                        <a:pt x="1702" y="1101"/>
                      </a:lnTo>
                      <a:lnTo>
                        <a:pt x="1730" y="1072"/>
                      </a:lnTo>
                      <a:lnTo>
                        <a:pt x="1744" y="1072"/>
                      </a:lnTo>
                      <a:lnTo>
                        <a:pt x="1768" y="1048"/>
                      </a:lnTo>
                      <a:lnTo>
                        <a:pt x="1781" y="1048"/>
                      </a:lnTo>
                      <a:lnTo>
                        <a:pt x="1794" y="1025"/>
                      </a:lnTo>
                      <a:lnTo>
                        <a:pt x="1829" y="1025"/>
                      </a:lnTo>
                      <a:lnTo>
                        <a:pt x="1860" y="995"/>
                      </a:lnTo>
                      <a:lnTo>
                        <a:pt x="1875" y="979"/>
                      </a:lnTo>
                      <a:lnTo>
                        <a:pt x="1875" y="961"/>
                      </a:lnTo>
                      <a:lnTo>
                        <a:pt x="1850" y="947"/>
                      </a:lnTo>
                      <a:lnTo>
                        <a:pt x="1850" y="915"/>
                      </a:lnTo>
                      <a:lnTo>
                        <a:pt x="1805" y="858"/>
                      </a:lnTo>
                      <a:lnTo>
                        <a:pt x="1761" y="899"/>
                      </a:lnTo>
                      <a:lnTo>
                        <a:pt x="1748" y="891"/>
                      </a:lnTo>
                      <a:lnTo>
                        <a:pt x="1745" y="867"/>
                      </a:lnTo>
                      <a:lnTo>
                        <a:pt x="1728" y="840"/>
                      </a:lnTo>
                      <a:lnTo>
                        <a:pt x="1723" y="809"/>
                      </a:lnTo>
                      <a:lnTo>
                        <a:pt x="1723" y="778"/>
                      </a:lnTo>
                      <a:lnTo>
                        <a:pt x="1693" y="756"/>
                      </a:lnTo>
                      <a:lnTo>
                        <a:pt x="1689" y="742"/>
                      </a:lnTo>
                      <a:lnTo>
                        <a:pt x="1697" y="723"/>
                      </a:lnTo>
                      <a:lnTo>
                        <a:pt x="1754" y="740"/>
                      </a:lnTo>
                      <a:lnTo>
                        <a:pt x="1757" y="711"/>
                      </a:lnTo>
                      <a:lnTo>
                        <a:pt x="1776" y="689"/>
                      </a:lnTo>
                      <a:lnTo>
                        <a:pt x="1764" y="677"/>
                      </a:lnTo>
                      <a:lnTo>
                        <a:pt x="1766" y="653"/>
                      </a:lnTo>
                      <a:lnTo>
                        <a:pt x="1794" y="639"/>
                      </a:lnTo>
                      <a:lnTo>
                        <a:pt x="1800" y="631"/>
                      </a:lnTo>
                      <a:lnTo>
                        <a:pt x="1797" y="622"/>
                      </a:lnTo>
                      <a:lnTo>
                        <a:pt x="1766" y="631"/>
                      </a:lnTo>
                      <a:lnTo>
                        <a:pt x="1711" y="590"/>
                      </a:lnTo>
                      <a:lnTo>
                        <a:pt x="1709" y="580"/>
                      </a:lnTo>
                      <a:lnTo>
                        <a:pt x="1735" y="547"/>
                      </a:lnTo>
                      <a:lnTo>
                        <a:pt x="1790" y="463"/>
                      </a:lnTo>
                      <a:lnTo>
                        <a:pt x="1794" y="456"/>
                      </a:lnTo>
                      <a:lnTo>
                        <a:pt x="1802" y="456"/>
                      </a:lnTo>
                      <a:lnTo>
                        <a:pt x="1821" y="478"/>
                      </a:lnTo>
                      <a:lnTo>
                        <a:pt x="1826" y="480"/>
                      </a:lnTo>
                      <a:lnTo>
                        <a:pt x="1826" y="378"/>
                      </a:lnTo>
                      <a:lnTo>
                        <a:pt x="1845" y="370"/>
                      </a:lnTo>
                      <a:lnTo>
                        <a:pt x="1845" y="330"/>
                      </a:lnTo>
                      <a:lnTo>
                        <a:pt x="1840" y="264"/>
                      </a:lnTo>
                      <a:lnTo>
                        <a:pt x="1862" y="176"/>
                      </a:lnTo>
                      <a:lnTo>
                        <a:pt x="1797" y="125"/>
                      </a:lnTo>
                      <a:lnTo>
                        <a:pt x="1745" y="169"/>
                      </a:lnTo>
                      <a:lnTo>
                        <a:pt x="1719" y="171"/>
                      </a:lnTo>
                      <a:lnTo>
                        <a:pt x="1706" y="187"/>
                      </a:lnTo>
                      <a:lnTo>
                        <a:pt x="1663" y="180"/>
                      </a:lnTo>
                      <a:lnTo>
                        <a:pt x="1640" y="154"/>
                      </a:lnTo>
                      <a:lnTo>
                        <a:pt x="1627" y="114"/>
                      </a:lnTo>
                      <a:lnTo>
                        <a:pt x="1630" y="99"/>
                      </a:lnTo>
                      <a:lnTo>
                        <a:pt x="1594" y="77"/>
                      </a:lnTo>
                      <a:lnTo>
                        <a:pt x="1575" y="110"/>
                      </a:lnTo>
                      <a:lnTo>
                        <a:pt x="1537" y="87"/>
                      </a:lnTo>
                      <a:lnTo>
                        <a:pt x="1531" y="81"/>
                      </a:lnTo>
                      <a:lnTo>
                        <a:pt x="1553" y="21"/>
                      </a:lnTo>
                      <a:lnTo>
                        <a:pt x="1536" y="0"/>
                      </a:lnTo>
                      <a:lnTo>
                        <a:pt x="1520" y="0"/>
                      </a:lnTo>
                      <a:lnTo>
                        <a:pt x="1481" y="26"/>
                      </a:lnTo>
                      <a:lnTo>
                        <a:pt x="1448" y="77"/>
                      </a:lnTo>
                      <a:lnTo>
                        <a:pt x="1460" y="84"/>
                      </a:lnTo>
                      <a:lnTo>
                        <a:pt x="1484" y="87"/>
                      </a:lnTo>
                      <a:lnTo>
                        <a:pt x="1505" y="137"/>
                      </a:lnTo>
                      <a:lnTo>
                        <a:pt x="1494" y="158"/>
                      </a:lnTo>
                      <a:lnTo>
                        <a:pt x="1474" y="187"/>
                      </a:lnTo>
                      <a:lnTo>
                        <a:pt x="1439" y="320"/>
                      </a:lnTo>
                      <a:lnTo>
                        <a:pt x="1452" y="342"/>
                      </a:lnTo>
                      <a:lnTo>
                        <a:pt x="1441" y="359"/>
                      </a:lnTo>
                      <a:lnTo>
                        <a:pt x="1360" y="419"/>
                      </a:lnTo>
                      <a:lnTo>
                        <a:pt x="1316" y="412"/>
                      </a:lnTo>
                      <a:lnTo>
                        <a:pt x="1292" y="403"/>
                      </a:lnTo>
                      <a:lnTo>
                        <a:pt x="1288" y="414"/>
                      </a:lnTo>
                      <a:lnTo>
                        <a:pt x="1252" y="557"/>
                      </a:lnTo>
                      <a:lnTo>
                        <a:pt x="1235" y="578"/>
                      </a:lnTo>
                      <a:lnTo>
                        <a:pt x="1244" y="602"/>
                      </a:lnTo>
                      <a:lnTo>
                        <a:pt x="1266" y="622"/>
                      </a:lnTo>
                      <a:lnTo>
                        <a:pt x="1303" y="602"/>
                      </a:lnTo>
                      <a:lnTo>
                        <a:pt x="1362" y="607"/>
                      </a:lnTo>
                      <a:lnTo>
                        <a:pt x="1380" y="578"/>
                      </a:lnTo>
                      <a:lnTo>
                        <a:pt x="1410" y="569"/>
                      </a:lnTo>
                      <a:lnTo>
                        <a:pt x="1470" y="590"/>
                      </a:lnTo>
                      <a:lnTo>
                        <a:pt x="1542" y="668"/>
                      </a:lnTo>
                      <a:lnTo>
                        <a:pt x="1542" y="684"/>
                      </a:lnTo>
                      <a:lnTo>
                        <a:pt x="1527" y="694"/>
                      </a:lnTo>
                      <a:lnTo>
                        <a:pt x="1443" y="699"/>
                      </a:lnTo>
                      <a:lnTo>
                        <a:pt x="1415" y="721"/>
                      </a:lnTo>
                      <a:lnTo>
                        <a:pt x="1393" y="718"/>
                      </a:lnTo>
                      <a:lnTo>
                        <a:pt x="1378" y="742"/>
                      </a:lnTo>
                      <a:lnTo>
                        <a:pt x="1338" y="752"/>
                      </a:lnTo>
                      <a:lnTo>
                        <a:pt x="1312" y="790"/>
                      </a:lnTo>
                      <a:lnTo>
                        <a:pt x="1307" y="820"/>
                      </a:lnTo>
                      <a:lnTo>
                        <a:pt x="1250" y="858"/>
                      </a:lnTo>
                      <a:lnTo>
                        <a:pt x="1216" y="862"/>
                      </a:lnTo>
                      <a:lnTo>
                        <a:pt x="1176" y="915"/>
                      </a:lnTo>
                      <a:lnTo>
                        <a:pt x="1139" y="937"/>
                      </a:lnTo>
                      <a:lnTo>
                        <a:pt x="1067" y="921"/>
                      </a:lnTo>
                      <a:lnTo>
                        <a:pt x="1042" y="911"/>
                      </a:lnTo>
                      <a:lnTo>
                        <a:pt x="1014" y="939"/>
                      </a:lnTo>
                      <a:lnTo>
                        <a:pt x="1000" y="990"/>
                      </a:lnTo>
                      <a:lnTo>
                        <a:pt x="1041" y="1048"/>
                      </a:lnTo>
                      <a:lnTo>
                        <a:pt x="1014" y="1074"/>
                      </a:lnTo>
                      <a:lnTo>
                        <a:pt x="979" y="1096"/>
                      </a:lnTo>
                      <a:lnTo>
                        <a:pt x="926" y="1162"/>
                      </a:lnTo>
                      <a:lnTo>
                        <a:pt x="859" y="1193"/>
                      </a:lnTo>
                      <a:lnTo>
                        <a:pt x="747" y="1204"/>
                      </a:lnTo>
                      <a:lnTo>
                        <a:pt x="728" y="1202"/>
                      </a:lnTo>
                      <a:lnTo>
                        <a:pt x="599" y="1257"/>
                      </a:lnTo>
                      <a:lnTo>
                        <a:pt x="541" y="1294"/>
                      </a:lnTo>
                      <a:lnTo>
                        <a:pt x="522" y="1285"/>
                      </a:lnTo>
                      <a:lnTo>
                        <a:pt x="517" y="1268"/>
                      </a:lnTo>
                      <a:lnTo>
                        <a:pt x="438" y="1263"/>
                      </a:lnTo>
                      <a:lnTo>
                        <a:pt x="345" y="1234"/>
                      </a:lnTo>
                      <a:lnTo>
                        <a:pt x="321" y="1207"/>
                      </a:lnTo>
                      <a:lnTo>
                        <a:pt x="187" y="1191"/>
                      </a:lnTo>
                      <a:lnTo>
                        <a:pt x="163" y="1202"/>
                      </a:lnTo>
                      <a:lnTo>
                        <a:pt x="1" y="1186"/>
                      </a:lnTo>
                      <a:lnTo>
                        <a:pt x="0" y="1210"/>
                      </a:lnTo>
                      <a:lnTo>
                        <a:pt x="10" y="1248"/>
                      </a:lnTo>
                      <a:lnTo>
                        <a:pt x="3" y="1310"/>
                      </a:lnTo>
                      <a:lnTo>
                        <a:pt x="50" y="1378"/>
                      </a:lnTo>
                      <a:lnTo>
                        <a:pt x="74" y="1393"/>
                      </a:lnTo>
                      <a:lnTo>
                        <a:pt x="110" y="1364"/>
                      </a:lnTo>
                      <a:lnTo>
                        <a:pt x="189" y="1364"/>
                      </a:lnTo>
                      <a:lnTo>
                        <a:pt x="209" y="1371"/>
                      </a:lnTo>
                      <a:lnTo>
                        <a:pt x="220" y="1389"/>
                      </a:lnTo>
                      <a:lnTo>
                        <a:pt x="211" y="1409"/>
                      </a:lnTo>
                      <a:lnTo>
                        <a:pt x="168" y="1444"/>
                      </a:lnTo>
                      <a:lnTo>
                        <a:pt x="172" y="1462"/>
                      </a:lnTo>
                      <a:lnTo>
                        <a:pt x="223" y="1499"/>
                      </a:lnTo>
                      <a:lnTo>
                        <a:pt x="242" y="1499"/>
                      </a:lnTo>
                      <a:lnTo>
                        <a:pt x="249" y="1508"/>
                      </a:lnTo>
                      <a:lnTo>
                        <a:pt x="244" y="1523"/>
                      </a:lnTo>
                      <a:lnTo>
                        <a:pt x="275" y="1548"/>
                      </a:lnTo>
                      <a:lnTo>
                        <a:pt x="347" y="1559"/>
                      </a:lnTo>
                      <a:lnTo>
                        <a:pt x="383" y="1550"/>
                      </a:lnTo>
                      <a:lnTo>
                        <a:pt x="426" y="1506"/>
                      </a:lnTo>
                      <a:lnTo>
                        <a:pt x="479" y="1511"/>
                      </a:lnTo>
                      <a:lnTo>
                        <a:pt x="501" y="1544"/>
                      </a:lnTo>
                      <a:lnTo>
                        <a:pt x="488" y="1574"/>
                      </a:lnTo>
                      <a:lnTo>
                        <a:pt x="493" y="1593"/>
                      </a:lnTo>
                      <a:lnTo>
                        <a:pt x="464" y="1610"/>
                      </a:lnTo>
                      <a:lnTo>
                        <a:pt x="450" y="1625"/>
                      </a:lnTo>
                      <a:lnTo>
                        <a:pt x="455" y="1663"/>
                      </a:lnTo>
                      <a:lnTo>
                        <a:pt x="505" y="1699"/>
                      </a:lnTo>
                      <a:lnTo>
                        <a:pt x="527" y="1694"/>
                      </a:lnTo>
                      <a:lnTo>
                        <a:pt x="527" y="1694"/>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42" name="Freeform 42"/>
                <p:cNvSpPr>
                  <a:spLocks/>
                </p:cNvSpPr>
                <p:nvPr/>
              </p:nvSpPr>
              <p:spPr bwMode="auto">
                <a:xfrm>
                  <a:off x="3206" y="1742"/>
                  <a:ext cx="433" cy="425"/>
                </a:xfrm>
                <a:custGeom>
                  <a:avLst/>
                  <a:gdLst>
                    <a:gd name="T0" fmla="*/ 406 w 491"/>
                    <a:gd name="T1" fmla="*/ 331 h 478"/>
                    <a:gd name="T2" fmla="*/ 458 w 491"/>
                    <a:gd name="T3" fmla="*/ 254 h 478"/>
                    <a:gd name="T4" fmla="*/ 490 w 491"/>
                    <a:gd name="T5" fmla="*/ 216 h 478"/>
                    <a:gd name="T6" fmla="*/ 485 w 491"/>
                    <a:gd name="T7" fmla="*/ 178 h 478"/>
                    <a:gd name="T8" fmla="*/ 451 w 491"/>
                    <a:gd name="T9" fmla="*/ 139 h 478"/>
                    <a:gd name="T10" fmla="*/ 446 w 491"/>
                    <a:gd name="T11" fmla="*/ 106 h 478"/>
                    <a:gd name="T12" fmla="*/ 384 w 491"/>
                    <a:gd name="T13" fmla="*/ 20 h 478"/>
                    <a:gd name="T14" fmla="*/ 380 w 491"/>
                    <a:gd name="T15" fmla="*/ 28 h 478"/>
                    <a:gd name="T16" fmla="*/ 367 w 491"/>
                    <a:gd name="T17" fmla="*/ 42 h 478"/>
                    <a:gd name="T18" fmla="*/ 341 w 491"/>
                    <a:gd name="T19" fmla="*/ 11 h 478"/>
                    <a:gd name="T20" fmla="*/ 303 w 491"/>
                    <a:gd name="T21" fmla="*/ 0 h 478"/>
                    <a:gd name="T22" fmla="*/ 301 w 491"/>
                    <a:gd name="T23" fmla="*/ 11 h 478"/>
                    <a:gd name="T24" fmla="*/ 301 w 491"/>
                    <a:gd name="T25" fmla="*/ 28 h 478"/>
                    <a:gd name="T26" fmla="*/ 286 w 491"/>
                    <a:gd name="T27" fmla="*/ 44 h 478"/>
                    <a:gd name="T28" fmla="*/ 255 w 491"/>
                    <a:gd name="T29" fmla="*/ 74 h 478"/>
                    <a:gd name="T30" fmla="*/ 221 w 491"/>
                    <a:gd name="T31" fmla="*/ 74 h 478"/>
                    <a:gd name="T32" fmla="*/ 207 w 491"/>
                    <a:gd name="T33" fmla="*/ 97 h 478"/>
                    <a:gd name="T34" fmla="*/ 195 w 491"/>
                    <a:gd name="T35" fmla="*/ 97 h 478"/>
                    <a:gd name="T36" fmla="*/ 171 w 491"/>
                    <a:gd name="T37" fmla="*/ 122 h 478"/>
                    <a:gd name="T38" fmla="*/ 157 w 491"/>
                    <a:gd name="T39" fmla="*/ 122 h 478"/>
                    <a:gd name="T40" fmla="*/ 129 w 491"/>
                    <a:gd name="T41" fmla="*/ 150 h 478"/>
                    <a:gd name="T42" fmla="*/ 111 w 491"/>
                    <a:gd name="T43" fmla="*/ 154 h 478"/>
                    <a:gd name="T44" fmla="*/ 74 w 491"/>
                    <a:gd name="T45" fmla="*/ 212 h 478"/>
                    <a:gd name="T46" fmla="*/ 50 w 491"/>
                    <a:gd name="T47" fmla="*/ 177 h 478"/>
                    <a:gd name="T48" fmla="*/ 23 w 491"/>
                    <a:gd name="T49" fmla="*/ 159 h 478"/>
                    <a:gd name="T50" fmla="*/ 11 w 491"/>
                    <a:gd name="T51" fmla="*/ 172 h 478"/>
                    <a:gd name="T52" fmla="*/ 26 w 491"/>
                    <a:gd name="T53" fmla="*/ 250 h 478"/>
                    <a:gd name="T54" fmla="*/ 13 w 491"/>
                    <a:gd name="T55" fmla="*/ 276 h 478"/>
                    <a:gd name="T56" fmla="*/ 0 w 491"/>
                    <a:gd name="T57" fmla="*/ 315 h 478"/>
                    <a:gd name="T58" fmla="*/ 37 w 491"/>
                    <a:gd name="T59" fmla="*/ 339 h 478"/>
                    <a:gd name="T60" fmla="*/ 57 w 491"/>
                    <a:gd name="T61" fmla="*/ 342 h 478"/>
                    <a:gd name="T62" fmla="*/ 83 w 491"/>
                    <a:gd name="T63" fmla="*/ 380 h 478"/>
                    <a:gd name="T64" fmla="*/ 102 w 491"/>
                    <a:gd name="T65" fmla="*/ 368 h 478"/>
                    <a:gd name="T66" fmla="*/ 133 w 491"/>
                    <a:gd name="T67" fmla="*/ 331 h 478"/>
                    <a:gd name="T68" fmla="*/ 164 w 491"/>
                    <a:gd name="T69" fmla="*/ 278 h 478"/>
                    <a:gd name="T70" fmla="*/ 217 w 491"/>
                    <a:gd name="T71" fmla="*/ 267 h 478"/>
                    <a:gd name="T72" fmla="*/ 250 w 491"/>
                    <a:gd name="T73" fmla="*/ 300 h 478"/>
                    <a:gd name="T74" fmla="*/ 225 w 491"/>
                    <a:gd name="T75" fmla="*/ 353 h 478"/>
                    <a:gd name="T76" fmla="*/ 195 w 491"/>
                    <a:gd name="T77" fmla="*/ 402 h 478"/>
                    <a:gd name="T78" fmla="*/ 223 w 491"/>
                    <a:gd name="T79" fmla="*/ 421 h 478"/>
                    <a:gd name="T80" fmla="*/ 221 w 491"/>
                    <a:gd name="T81" fmla="*/ 445 h 478"/>
                    <a:gd name="T82" fmla="*/ 198 w 491"/>
                    <a:gd name="T83" fmla="*/ 467 h 478"/>
                    <a:gd name="T84" fmla="*/ 203 w 491"/>
                    <a:gd name="T85" fmla="*/ 477 h 478"/>
                    <a:gd name="T86" fmla="*/ 243 w 491"/>
                    <a:gd name="T87" fmla="*/ 457 h 478"/>
                    <a:gd name="T88" fmla="*/ 298 w 491"/>
                    <a:gd name="T89" fmla="*/ 384 h 478"/>
                    <a:gd name="T90" fmla="*/ 379 w 491"/>
                    <a:gd name="T91" fmla="*/ 337 h 478"/>
                    <a:gd name="T92" fmla="*/ 406 w 491"/>
                    <a:gd name="T93" fmla="*/ 331 h 478"/>
                    <a:gd name="T94" fmla="*/ 406 w 491"/>
                    <a:gd name="T95" fmla="*/ 33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91" h="478">
                      <a:moveTo>
                        <a:pt x="406" y="331"/>
                      </a:moveTo>
                      <a:lnTo>
                        <a:pt x="458" y="254"/>
                      </a:lnTo>
                      <a:lnTo>
                        <a:pt x="490" y="216"/>
                      </a:lnTo>
                      <a:lnTo>
                        <a:pt x="485" y="178"/>
                      </a:lnTo>
                      <a:lnTo>
                        <a:pt x="451" y="139"/>
                      </a:lnTo>
                      <a:lnTo>
                        <a:pt x="446" y="106"/>
                      </a:lnTo>
                      <a:lnTo>
                        <a:pt x="384" y="20"/>
                      </a:lnTo>
                      <a:lnTo>
                        <a:pt x="380" y="28"/>
                      </a:lnTo>
                      <a:lnTo>
                        <a:pt x="367" y="42"/>
                      </a:lnTo>
                      <a:lnTo>
                        <a:pt x="341" y="11"/>
                      </a:lnTo>
                      <a:lnTo>
                        <a:pt x="303" y="0"/>
                      </a:lnTo>
                      <a:lnTo>
                        <a:pt x="301" y="11"/>
                      </a:lnTo>
                      <a:lnTo>
                        <a:pt x="301" y="28"/>
                      </a:lnTo>
                      <a:lnTo>
                        <a:pt x="286" y="44"/>
                      </a:lnTo>
                      <a:lnTo>
                        <a:pt x="255" y="74"/>
                      </a:lnTo>
                      <a:lnTo>
                        <a:pt x="221" y="74"/>
                      </a:lnTo>
                      <a:lnTo>
                        <a:pt x="207" y="97"/>
                      </a:lnTo>
                      <a:lnTo>
                        <a:pt x="195" y="97"/>
                      </a:lnTo>
                      <a:lnTo>
                        <a:pt x="171" y="122"/>
                      </a:lnTo>
                      <a:lnTo>
                        <a:pt x="157" y="122"/>
                      </a:lnTo>
                      <a:lnTo>
                        <a:pt x="129" y="150"/>
                      </a:lnTo>
                      <a:lnTo>
                        <a:pt x="111" y="154"/>
                      </a:lnTo>
                      <a:lnTo>
                        <a:pt x="74" y="212"/>
                      </a:lnTo>
                      <a:lnTo>
                        <a:pt x="50" y="177"/>
                      </a:lnTo>
                      <a:lnTo>
                        <a:pt x="23" y="159"/>
                      </a:lnTo>
                      <a:lnTo>
                        <a:pt x="11" y="172"/>
                      </a:lnTo>
                      <a:lnTo>
                        <a:pt x="26" y="250"/>
                      </a:lnTo>
                      <a:lnTo>
                        <a:pt x="13" y="276"/>
                      </a:lnTo>
                      <a:lnTo>
                        <a:pt x="0" y="315"/>
                      </a:lnTo>
                      <a:lnTo>
                        <a:pt x="37" y="339"/>
                      </a:lnTo>
                      <a:lnTo>
                        <a:pt x="57" y="342"/>
                      </a:lnTo>
                      <a:lnTo>
                        <a:pt x="83" y="380"/>
                      </a:lnTo>
                      <a:lnTo>
                        <a:pt x="102" y="368"/>
                      </a:lnTo>
                      <a:lnTo>
                        <a:pt x="133" y="331"/>
                      </a:lnTo>
                      <a:lnTo>
                        <a:pt x="164" y="278"/>
                      </a:lnTo>
                      <a:lnTo>
                        <a:pt x="217" y="267"/>
                      </a:lnTo>
                      <a:lnTo>
                        <a:pt x="250" y="300"/>
                      </a:lnTo>
                      <a:lnTo>
                        <a:pt x="225" y="353"/>
                      </a:lnTo>
                      <a:lnTo>
                        <a:pt x="195" y="402"/>
                      </a:lnTo>
                      <a:lnTo>
                        <a:pt x="223" y="421"/>
                      </a:lnTo>
                      <a:lnTo>
                        <a:pt x="221" y="445"/>
                      </a:lnTo>
                      <a:lnTo>
                        <a:pt x="198" y="467"/>
                      </a:lnTo>
                      <a:lnTo>
                        <a:pt x="203" y="477"/>
                      </a:lnTo>
                      <a:lnTo>
                        <a:pt x="243" y="457"/>
                      </a:lnTo>
                      <a:lnTo>
                        <a:pt x="298" y="384"/>
                      </a:lnTo>
                      <a:lnTo>
                        <a:pt x="379" y="337"/>
                      </a:lnTo>
                      <a:lnTo>
                        <a:pt x="406" y="331"/>
                      </a:lnTo>
                      <a:lnTo>
                        <a:pt x="406" y="331"/>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43" name="Freeform 43"/>
                <p:cNvSpPr>
                  <a:spLocks/>
                </p:cNvSpPr>
                <p:nvPr/>
              </p:nvSpPr>
              <p:spPr bwMode="auto">
                <a:xfrm>
                  <a:off x="3306" y="1495"/>
                  <a:ext cx="627" cy="442"/>
                </a:xfrm>
                <a:custGeom>
                  <a:avLst/>
                  <a:gdLst>
                    <a:gd name="T0" fmla="*/ 686 w 709"/>
                    <a:gd name="T1" fmla="*/ 135 h 488"/>
                    <a:gd name="T2" fmla="*/ 631 w 709"/>
                    <a:gd name="T3" fmla="*/ 125 h 488"/>
                    <a:gd name="T4" fmla="*/ 609 w 709"/>
                    <a:gd name="T5" fmla="*/ 120 h 488"/>
                    <a:gd name="T6" fmla="*/ 561 w 709"/>
                    <a:gd name="T7" fmla="*/ 149 h 488"/>
                    <a:gd name="T8" fmla="*/ 539 w 709"/>
                    <a:gd name="T9" fmla="*/ 162 h 488"/>
                    <a:gd name="T10" fmla="*/ 496 w 709"/>
                    <a:gd name="T11" fmla="*/ 130 h 488"/>
                    <a:gd name="T12" fmla="*/ 458 w 709"/>
                    <a:gd name="T13" fmla="*/ 96 h 488"/>
                    <a:gd name="T14" fmla="*/ 451 w 709"/>
                    <a:gd name="T15" fmla="*/ 142 h 488"/>
                    <a:gd name="T16" fmla="*/ 412 w 709"/>
                    <a:gd name="T17" fmla="*/ 96 h 488"/>
                    <a:gd name="T18" fmla="*/ 379 w 709"/>
                    <a:gd name="T19" fmla="*/ 63 h 488"/>
                    <a:gd name="T20" fmla="*/ 307 w 709"/>
                    <a:gd name="T21" fmla="*/ 63 h 488"/>
                    <a:gd name="T22" fmla="*/ 269 w 709"/>
                    <a:gd name="T23" fmla="*/ 36 h 488"/>
                    <a:gd name="T24" fmla="*/ 216 w 709"/>
                    <a:gd name="T25" fmla="*/ 55 h 488"/>
                    <a:gd name="T26" fmla="*/ 161 w 709"/>
                    <a:gd name="T27" fmla="*/ 41 h 488"/>
                    <a:gd name="T28" fmla="*/ 87 w 709"/>
                    <a:gd name="T29" fmla="*/ 10 h 488"/>
                    <a:gd name="T30" fmla="*/ 65 w 709"/>
                    <a:gd name="T31" fmla="*/ 61 h 488"/>
                    <a:gd name="T32" fmla="*/ 0 w 709"/>
                    <a:gd name="T33" fmla="*/ 63 h 488"/>
                    <a:gd name="T34" fmla="*/ 34 w 709"/>
                    <a:gd name="T35" fmla="*/ 99 h 488"/>
                    <a:gd name="T36" fmla="*/ 38 w 709"/>
                    <a:gd name="T37" fmla="*/ 161 h 488"/>
                    <a:gd name="T38" fmla="*/ 58 w 709"/>
                    <a:gd name="T39" fmla="*/ 211 h 488"/>
                    <a:gd name="T40" fmla="*/ 115 w 709"/>
                    <a:gd name="T41" fmla="*/ 178 h 488"/>
                    <a:gd name="T42" fmla="*/ 161 w 709"/>
                    <a:gd name="T43" fmla="*/ 268 h 488"/>
                    <a:gd name="T44" fmla="*/ 187 w 709"/>
                    <a:gd name="T45" fmla="*/ 270 h 488"/>
                    <a:gd name="T46" fmla="*/ 252 w 709"/>
                    <a:gd name="T47" fmla="*/ 313 h 488"/>
                    <a:gd name="T48" fmla="*/ 269 w 709"/>
                    <a:gd name="T49" fmla="*/ 291 h 488"/>
                    <a:gd name="T50" fmla="*/ 335 w 709"/>
                    <a:gd name="T51" fmla="*/ 409 h 488"/>
                    <a:gd name="T52" fmla="*/ 374 w 709"/>
                    <a:gd name="T53" fmla="*/ 487 h 488"/>
                    <a:gd name="T54" fmla="*/ 434 w 709"/>
                    <a:gd name="T55" fmla="*/ 385 h 488"/>
                    <a:gd name="T56" fmla="*/ 477 w 709"/>
                    <a:gd name="T57" fmla="*/ 398 h 488"/>
                    <a:gd name="T58" fmla="*/ 546 w 709"/>
                    <a:gd name="T59" fmla="*/ 376 h 488"/>
                    <a:gd name="T60" fmla="*/ 528 w 709"/>
                    <a:gd name="T61" fmla="*/ 330 h 488"/>
                    <a:gd name="T62" fmla="*/ 594 w 709"/>
                    <a:gd name="T63" fmla="*/ 277 h 488"/>
                    <a:gd name="T64" fmla="*/ 620 w 709"/>
                    <a:gd name="T65" fmla="*/ 229 h 488"/>
                    <a:gd name="T66" fmla="*/ 642 w 709"/>
                    <a:gd name="T67" fmla="*/ 200 h 488"/>
                    <a:gd name="T68" fmla="*/ 666 w 709"/>
                    <a:gd name="T69" fmla="*/ 224 h 488"/>
                    <a:gd name="T70" fmla="*/ 708 w 709"/>
                    <a:gd name="T71" fmla="*/ 147 h 488"/>
                    <a:gd name="T72" fmla="*/ 704 w 709"/>
                    <a:gd name="T73" fmla="*/ 135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9" h="488">
                      <a:moveTo>
                        <a:pt x="704" y="135"/>
                      </a:moveTo>
                      <a:lnTo>
                        <a:pt x="686" y="135"/>
                      </a:lnTo>
                      <a:lnTo>
                        <a:pt x="664" y="135"/>
                      </a:lnTo>
                      <a:lnTo>
                        <a:pt x="631" y="125"/>
                      </a:lnTo>
                      <a:lnTo>
                        <a:pt x="620" y="105"/>
                      </a:lnTo>
                      <a:lnTo>
                        <a:pt x="609" y="120"/>
                      </a:lnTo>
                      <a:lnTo>
                        <a:pt x="594" y="110"/>
                      </a:lnTo>
                      <a:lnTo>
                        <a:pt x="561" y="149"/>
                      </a:lnTo>
                      <a:lnTo>
                        <a:pt x="554" y="161"/>
                      </a:lnTo>
                      <a:lnTo>
                        <a:pt x="539" y="162"/>
                      </a:lnTo>
                      <a:lnTo>
                        <a:pt x="517" y="138"/>
                      </a:lnTo>
                      <a:lnTo>
                        <a:pt x="496" y="130"/>
                      </a:lnTo>
                      <a:lnTo>
                        <a:pt x="473" y="85"/>
                      </a:lnTo>
                      <a:lnTo>
                        <a:pt x="458" y="96"/>
                      </a:lnTo>
                      <a:lnTo>
                        <a:pt x="462" y="135"/>
                      </a:lnTo>
                      <a:lnTo>
                        <a:pt x="451" y="142"/>
                      </a:lnTo>
                      <a:lnTo>
                        <a:pt x="422" y="110"/>
                      </a:lnTo>
                      <a:lnTo>
                        <a:pt x="412" y="96"/>
                      </a:lnTo>
                      <a:lnTo>
                        <a:pt x="390" y="96"/>
                      </a:lnTo>
                      <a:lnTo>
                        <a:pt x="379" y="63"/>
                      </a:lnTo>
                      <a:lnTo>
                        <a:pt x="348" y="48"/>
                      </a:lnTo>
                      <a:lnTo>
                        <a:pt x="307" y="63"/>
                      </a:lnTo>
                      <a:lnTo>
                        <a:pt x="290" y="61"/>
                      </a:lnTo>
                      <a:lnTo>
                        <a:pt x="269" y="36"/>
                      </a:lnTo>
                      <a:lnTo>
                        <a:pt x="237" y="55"/>
                      </a:lnTo>
                      <a:lnTo>
                        <a:pt x="216" y="55"/>
                      </a:lnTo>
                      <a:lnTo>
                        <a:pt x="194" y="65"/>
                      </a:lnTo>
                      <a:lnTo>
                        <a:pt x="161" y="41"/>
                      </a:lnTo>
                      <a:lnTo>
                        <a:pt x="139" y="0"/>
                      </a:lnTo>
                      <a:lnTo>
                        <a:pt x="87" y="10"/>
                      </a:lnTo>
                      <a:lnTo>
                        <a:pt x="67" y="32"/>
                      </a:lnTo>
                      <a:lnTo>
                        <a:pt x="65" y="61"/>
                      </a:lnTo>
                      <a:lnTo>
                        <a:pt x="8" y="43"/>
                      </a:lnTo>
                      <a:lnTo>
                        <a:pt x="0" y="63"/>
                      </a:lnTo>
                      <a:lnTo>
                        <a:pt x="3" y="77"/>
                      </a:lnTo>
                      <a:lnTo>
                        <a:pt x="34" y="99"/>
                      </a:lnTo>
                      <a:lnTo>
                        <a:pt x="34" y="130"/>
                      </a:lnTo>
                      <a:lnTo>
                        <a:pt x="38" y="161"/>
                      </a:lnTo>
                      <a:lnTo>
                        <a:pt x="56" y="187"/>
                      </a:lnTo>
                      <a:lnTo>
                        <a:pt x="58" y="211"/>
                      </a:lnTo>
                      <a:lnTo>
                        <a:pt x="72" y="219"/>
                      </a:lnTo>
                      <a:lnTo>
                        <a:pt x="115" y="178"/>
                      </a:lnTo>
                      <a:lnTo>
                        <a:pt x="161" y="236"/>
                      </a:lnTo>
                      <a:lnTo>
                        <a:pt x="161" y="268"/>
                      </a:lnTo>
                      <a:lnTo>
                        <a:pt x="185" y="282"/>
                      </a:lnTo>
                      <a:lnTo>
                        <a:pt x="187" y="270"/>
                      </a:lnTo>
                      <a:lnTo>
                        <a:pt x="225" y="282"/>
                      </a:lnTo>
                      <a:lnTo>
                        <a:pt x="252" y="313"/>
                      </a:lnTo>
                      <a:lnTo>
                        <a:pt x="264" y="299"/>
                      </a:lnTo>
                      <a:lnTo>
                        <a:pt x="269" y="291"/>
                      </a:lnTo>
                      <a:lnTo>
                        <a:pt x="331" y="376"/>
                      </a:lnTo>
                      <a:lnTo>
                        <a:pt x="335" y="409"/>
                      </a:lnTo>
                      <a:lnTo>
                        <a:pt x="370" y="449"/>
                      </a:lnTo>
                      <a:lnTo>
                        <a:pt x="374" y="487"/>
                      </a:lnTo>
                      <a:lnTo>
                        <a:pt x="405" y="467"/>
                      </a:lnTo>
                      <a:lnTo>
                        <a:pt x="434" y="385"/>
                      </a:lnTo>
                      <a:lnTo>
                        <a:pt x="446" y="381"/>
                      </a:lnTo>
                      <a:lnTo>
                        <a:pt x="477" y="398"/>
                      </a:lnTo>
                      <a:lnTo>
                        <a:pt x="528" y="392"/>
                      </a:lnTo>
                      <a:lnTo>
                        <a:pt x="546" y="376"/>
                      </a:lnTo>
                      <a:lnTo>
                        <a:pt x="522" y="339"/>
                      </a:lnTo>
                      <a:lnTo>
                        <a:pt x="528" y="330"/>
                      </a:lnTo>
                      <a:lnTo>
                        <a:pt x="577" y="315"/>
                      </a:lnTo>
                      <a:lnTo>
                        <a:pt x="594" y="277"/>
                      </a:lnTo>
                      <a:lnTo>
                        <a:pt x="620" y="265"/>
                      </a:lnTo>
                      <a:lnTo>
                        <a:pt x="620" y="229"/>
                      </a:lnTo>
                      <a:lnTo>
                        <a:pt x="627" y="204"/>
                      </a:lnTo>
                      <a:lnTo>
                        <a:pt x="642" y="200"/>
                      </a:lnTo>
                      <a:lnTo>
                        <a:pt x="654" y="214"/>
                      </a:lnTo>
                      <a:lnTo>
                        <a:pt x="666" y="224"/>
                      </a:lnTo>
                      <a:lnTo>
                        <a:pt x="699" y="180"/>
                      </a:lnTo>
                      <a:lnTo>
                        <a:pt x="708" y="147"/>
                      </a:lnTo>
                      <a:lnTo>
                        <a:pt x="704" y="135"/>
                      </a:lnTo>
                      <a:lnTo>
                        <a:pt x="704" y="135"/>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44" name="Freeform 44"/>
                <p:cNvSpPr>
                  <a:spLocks/>
                </p:cNvSpPr>
                <p:nvPr/>
              </p:nvSpPr>
              <p:spPr bwMode="auto">
                <a:xfrm>
                  <a:off x="3168" y="845"/>
                  <a:ext cx="859" cy="799"/>
                </a:xfrm>
                <a:custGeom>
                  <a:avLst/>
                  <a:gdLst>
                    <a:gd name="T0" fmla="*/ 297 w 970"/>
                    <a:gd name="T1" fmla="*/ 724 h 888"/>
                    <a:gd name="T2" fmla="*/ 351 w 970"/>
                    <a:gd name="T3" fmla="*/ 790 h 888"/>
                    <a:gd name="T4" fmla="*/ 394 w 970"/>
                    <a:gd name="T5" fmla="*/ 779 h 888"/>
                    <a:gd name="T6" fmla="*/ 447 w 970"/>
                    <a:gd name="T7" fmla="*/ 785 h 888"/>
                    <a:gd name="T8" fmla="*/ 505 w 970"/>
                    <a:gd name="T9" fmla="*/ 772 h 888"/>
                    <a:gd name="T10" fmla="*/ 547 w 970"/>
                    <a:gd name="T11" fmla="*/ 821 h 888"/>
                    <a:gd name="T12" fmla="*/ 579 w 970"/>
                    <a:gd name="T13" fmla="*/ 835 h 888"/>
                    <a:gd name="T14" fmla="*/ 619 w 970"/>
                    <a:gd name="T15" fmla="*/ 860 h 888"/>
                    <a:gd name="T16" fmla="*/ 629 w 970"/>
                    <a:gd name="T17" fmla="*/ 809 h 888"/>
                    <a:gd name="T18" fmla="*/ 674 w 970"/>
                    <a:gd name="T19" fmla="*/ 862 h 888"/>
                    <a:gd name="T20" fmla="*/ 710 w 970"/>
                    <a:gd name="T21" fmla="*/ 885 h 888"/>
                    <a:gd name="T22" fmla="*/ 750 w 970"/>
                    <a:gd name="T23" fmla="*/ 835 h 888"/>
                    <a:gd name="T24" fmla="*/ 777 w 970"/>
                    <a:gd name="T25" fmla="*/ 830 h 888"/>
                    <a:gd name="T26" fmla="*/ 820 w 970"/>
                    <a:gd name="T27" fmla="*/ 860 h 888"/>
                    <a:gd name="T28" fmla="*/ 860 w 970"/>
                    <a:gd name="T29" fmla="*/ 860 h 888"/>
                    <a:gd name="T30" fmla="*/ 844 w 970"/>
                    <a:gd name="T31" fmla="*/ 790 h 888"/>
                    <a:gd name="T32" fmla="*/ 827 w 970"/>
                    <a:gd name="T33" fmla="*/ 708 h 888"/>
                    <a:gd name="T34" fmla="*/ 921 w 970"/>
                    <a:gd name="T35" fmla="*/ 669 h 888"/>
                    <a:gd name="T36" fmla="*/ 930 w 970"/>
                    <a:gd name="T37" fmla="*/ 628 h 888"/>
                    <a:gd name="T38" fmla="*/ 941 w 970"/>
                    <a:gd name="T39" fmla="*/ 585 h 888"/>
                    <a:gd name="T40" fmla="*/ 947 w 970"/>
                    <a:gd name="T41" fmla="*/ 419 h 888"/>
                    <a:gd name="T42" fmla="*/ 942 w 970"/>
                    <a:gd name="T43" fmla="*/ 349 h 888"/>
                    <a:gd name="T44" fmla="*/ 937 w 970"/>
                    <a:gd name="T45" fmla="*/ 315 h 888"/>
                    <a:gd name="T46" fmla="*/ 875 w 970"/>
                    <a:gd name="T47" fmla="*/ 365 h 888"/>
                    <a:gd name="T48" fmla="*/ 810 w 970"/>
                    <a:gd name="T49" fmla="*/ 426 h 888"/>
                    <a:gd name="T50" fmla="*/ 691 w 970"/>
                    <a:gd name="T51" fmla="*/ 426 h 888"/>
                    <a:gd name="T52" fmla="*/ 678 w 970"/>
                    <a:gd name="T53" fmla="*/ 380 h 888"/>
                    <a:gd name="T54" fmla="*/ 636 w 970"/>
                    <a:gd name="T55" fmla="*/ 349 h 888"/>
                    <a:gd name="T56" fmla="*/ 559 w 970"/>
                    <a:gd name="T57" fmla="*/ 327 h 888"/>
                    <a:gd name="T58" fmla="*/ 497 w 970"/>
                    <a:gd name="T59" fmla="*/ 320 h 888"/>
                    <a:gd name="T60" fmla="*/ 444 w 970"/>
                    <a:gd name="T61" fmla="*/ 283 h 888"/>
                    <a:gd name="T62" fmla="*/ 418 w 970"/>
                    <a:gd name="T63" fmla="*/ 238 h 888"/>
                    <a:gd name="T64" fmla="*/ 375 w 970"/>
                    <a:gd name="T65" fmla="*/ 187 h 888"/>
                    <a:gd name="T66" fmla="*/ 330 w 970"/>
                    <a:gd name="T67" fmla="*/ 110 h 888"/>
                    <a:gd name="T68" fmla="*/ 279 w 970"/>
                    <a:gd name="T69" fmla="*/ 33 h 888"/>
                    <a:gd name="T70" fmla="*/ 196 w 970"/>
                    <a:gd name="T71" fmla="*/ 18 h 888"/>
                    <a:gd name="T72" fmla="*/ 105 w 970"/>
                    <a:gd name="T73" fmla="*/ 0 h 888"/>
                    <a:gd name="T74" fmla="*/ 4 w 970"/>
                    <a:gd name="T75" fmla="*/ 44 h 888"/>
                    <a:gd name="T76" fmla="*/ 0 w 970"/>
                    <a:gd name="T77" fmla="*/ 126 h 888"/>
                    <a:gd name="T78" fmla="*/ 43 w 970"/>
                    <a:gd name="T79" fmla="*/ 155 h 888"/>
                    <a:gd name="T80" fmla="*/ 98 w 970"/>
                    <a:gd name="T81" fmla="*/ 143 h 888"/>
                    <a:gd name="T82" fmla="*/ 108 w 970"/>
                    <a:gd name="T83" fmla="*/ 199 h 888"/>
                    <a:gd name="T84" fmla="*/ 174 w 970"/>
                    <a:gd name="T85" fmla="*/ 232 h 888"/>
                    <a:gd name="T86" fmla="*/ 213 w 970"/>
                    <a:gd name="T87" fmla="*/ 214 h 888"/>
                    <a:gd name="T88" fmla="*/ 330 w 970"/>
                    <a:gd name="T89" fmla="*/ 221 h 888"/>
                    <a:gd name="T90" fmla="*/ 313 w 970"/>
                    <a:gd name="T91" fmla="*/ 375 h 888"/>
                    <a:gd name="T92" fmla="*/ 294 w 970"/>
                    <a:gd name="T93" fmla="*/ 423 h 888"/>
                    <a:gd name="T94" fmla="*/ 289 w 970"/>
                    <a:gd name="T95" fmla="*/ 522 h 888"/>
                    <a:gd name="T96" fmla="*/ 262 w 970"/>
                    <a:gd name="T97" fmla="*/ 501 h 888"/>
                    <a:gd name="T98" fmla="*/ 203 w 970"/>
                    <a:gd name="T99" fmla="*/ 592 h 888"/>
                    <a:gd name="T100" fmla="*/ 179 w 970"/>
                    <a:gd name="T101" fmla="*/ 635 h 888"/>
                    <a:gd name="T102" fmla="*/ 265 w 970"/>
                    <a:gd name="T103" fmla="*/ 666 h 888"/>
                    <a:gd name="T104" fmla="*/ 262 w 970"/>
                    <a:gd name="T105" fmla="*/ 684 h 888"/>
                    <a:gd name="T106" fmla="*/ 231 w 970"/>
                    <a:gd name="T107" fmla="*/ 722 h 888"/>
                    <a:gd name="T108" fmla="*/ 244 w 970"/>
                    <a:gd name="T109" fmla="*/ 734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0" h="888">
                      <a:moveTo>
                        <a:pt x="244" y="734"/>
                      </a:moveTo>
                      <a:lnTo>
                        <a:pt x="297" y="724"/>
                      </a:lnTo>
                      <a:lnTo>
                        <a:pt x="318" y="766"/>
                      </a:lnTo>
                      <a:lnTo>
                        <a:pt x="351" y="790"/>
                      </a:lnTo>
                      <a:lnTo>
                        <a:pt x="373" y="779"/>
                      </a:lnTo>
                      <a:lnTo>
                        <a:pt x="394" y="779"/>
                      </a:lnTo>
                      <a:lnTo>
                        <a:pt x="426" y="761"/>
                      </a:lnTo>
                      <a:lnTo>
                        <a:pt x="447" y="785"/>
                      </a:lnTo>
                      <a:lnTo>
                        <a:pt x="463" y="787"/>
                      </a:lnTo>
                      <a:lnTo>
                        <a:pt x="505" y="772"/>
                      </a:lnTo>
                      <a:lnTo>
                        <a:pt x="535" y="787"/>
                      </a:lnTo>
                      <a:lnTo>
                        <a:pt x="547" y="821"/>
                      </a:lnTo>
                      <a:lnTo>
                        <a:pt x="569" y="821"/>
                      </a:lnTo>
                      <a:lnTo>
                        <a:pt x="579" y="835"/>
                      </a:lnTo>
                      <a:lnTo>
                        <a:pt x="607" y="867"/>
                      </a:lnTo>
                      <a:lnTo>
                        <a:pt x="619" y="860"/>
                      </a:lnTo>
                      <a:lnTo>
                        <a:pt x="614" y="821"/>
                      </a:lnTo>
                      <a:lnTo>
                        <a:pt x="629" y="809"/>
                      </a:lnTo>
                      <a:lnTo>
                        <a:pt x="652" y="854"/>
                      </a:lnTo>
                      <a:lnTo>
                        <a:pt x="674" y="862"/>
                      </a:lnTo>
                      <a:lnTo>
                        <a:pt x="695" y="887"/>
                      </a:lnTo>
                      <a:lnTo>
                        <a:pt x="710" y="885"/>
                      </a:lnTo>
                      <a:lnTo>
                        <a:pt x="717" y="874"/>
                      </a:lnTo>
                      <a:lnTo>
                        <a:pt x="750" y="835"/>
                      </a:lnTo>
                      <a:lnTo>
                        <a:pt x="765" y="845"/>
                      </a:lnTo>
                      <a:lnTo>
                        <a:pt x="777" y="830"/>
                      </a:lnTo>
                      <a:lnTo>
                        <a:pt x="787" y="850"/>
                      </a:lnTo>
                      <a:lnTo>
                        <a:pt x="820" y="860"/>
                      </a:lnTo>
                      <a:lnTo>
                        <a:pt x="842" y="860"/>
                      </a:lnTo>
                      <a:lnTo>
                        <a:pt x="860" y="860"/>
                      </a:lnTo>
                      <a:lnTo>
                        <a:pt x="849" y="845"/>
                      </a:lnTo>
                      <a:lnTo>
                        <a:pt x="844" y="790"/>
                      </a:lnTo>
                      <a:lnTo>
                        <a:pt x="805" y="730"/>
                      </a:lnTo>
                      <a:lnTo>
                        <a:pt x="827" y="708"/>
                      </a:lnTo>
                      <a:lnTo>
                        <a:pt x="849" y="669"/>
                      </a:lnTo>
                      <a:lnTo>
                        <a:pt x="921" y="669"/>
                      </a:lnTo>
                      <a:lnTo>
                        <a:pt x="937" y="657"/>
                      </a:lnTo>
                      <a:lnTo>
                        <a:pt x="930" y="628"/>
                      </a:lnTo>
                      <a:lnTo>
                        <a:pt x="947" y="600"/>
                      </a:lnTo>
                      <a:lnTo>
                        <a:pt x="941" y="585"/>
                      </a:lnTo>
                      <a:lnTo>
                        <a:pt x="947" y="558"/>
                      </a:lnTo>
                      <a:lnTo>
                        <a:pt x="947" y="419"/>
                      </a:lnTo>
                      <a:lnTo>
                        <a:pt x="969" y="375"/>
                      </a:lnTo>
                      <a:lnTo>
                        <a:pt x="942" y="349"/>
                      </a:lnTo>
                      <a:lnTo>
                        <a:pt x="947" y="331"/>
                      </a:lnTo>
                      <a:lnTo>
                        <a:pt x="937" y="315"/>
                      </a:lnTo>
                      <a:lnTo>
                        <a:pt x="908" y="327"/>
                      </a:lnTo>
                      <a:lnTo>
                        <a:pt x="875" y="365"/>
                      </a:lnTo>
                      <a:lnTo>
                        <a:pt x="842" y="380"/>
                      </a:lnTo>
                      <a:lnTo>
                        <a:pt x="810" y="426"/>
                      </a:lnTo>
                      <a:lnTo>
                        <a:pt x="729" y="452"/>
                      </a:lnTo>
                      <a:lnTo>
                        <a:pt x="691" y="426"/>
                      </a:lnTo>
                      <a:lnTo>
                        <a:pt x="695" y="408"/>
                      </a:lnTo>
                      <a:lnTo>
                        <a:pt x="678" y="380"/>
                      </a:lnTo>
                      <a:lnTo>
                        <a:pt x="667" y="349"/>
                      </a:lnTo>
                      <a:lnTo>
                        <a:pt x="636" y="349"/>
                      </a:lnTo>
                      <a:lnTo>
                        <a:pt x="581" y="320"/>
                      </a:lnTo>
                      <a:lnTo>
                        <a:pt x="559" y="327"/>
                      </a:lnTo>
                      <a:lnTo>
                        <a:pt x="535" y="315"/>
                      </a:lnTo>
                      <a:lnTo>
                        <a:pt x="497" y="320"/>
                      </a:lnTo>
                      <a:lnTo>
                        <a:pt x="463" y="309"/>
                      </a:lnTo>
                      <a:lnTo>
                        <a:pt x="444" y="283"/>
                      </a:lnTo>
                      <a:lnTo>
                        <a:pt x="426" y="261"/>
                      </a:lnTo>
                      <a:lnTo>
                        <a:pt x="418" y="238"/>
                      </a:lnTo>
                      <a:lnTo>
                        <a:pt x="394" y="209"/>
                      </a:lnTo>
                      <a:lnTo>
                        <a:pt x="375" y="187"/>
                      </a:lnTo>
                      <a:lnTo>
                        <a:pt x="341" y="137"/>
                      </a:lnTo>
                      <a:lnTo>
                        <a:pt x="330" y="110"/>
                      </a:lnTo>
                      <a:lnTo>
                        <a:pt x="291" y="59"/>
                      </a:lnTo>
                      <a:lnTo>
                        <a:pt x="279" y="33"/>
                      </a:lnTo>
                      <a:lnTo>
                        <a:pt x="229" y="6"/>
                      </a:lnTo>
                      <a:lnTo>
                        <a:pt x="196" y="18"/>
                      </a:lnTo>
                      <a:lnTo>
                        <a:pt x="167" y="11"/>
                      </a:lnTo>
                      <a:lnTo>
                        <a:pt x="105" y="0"/>
                      </a:lnTo>
                      <a:lnTo>
                        <a:pt x="19" y="28"/>
                      </a:lnTo>
                      <a:lnTo>
                        <a:pt x="4" y="44"/>
                      </a:lnTo>
                      <a:lnTo>
                        <a:pt x="21" y="66"/>
                      </a:lnTo>
                      <a:lnTo>
                        <a:pt x="0" y="126"/>
                      </a:lnTo>
                      <a:lnTo>
                        <a:pt x="5" y="132"/>
                      </a:lnTo>
                      <a:lnTo>
                        <a:pt x="43" y="155"/>
                      </a:lnTo>
                      <a:lnTo>
                        <a:pt x="62" y="122"/>
                      </a:lnTo>
                      <a:lnTo>
                        <a:pt x="98" y="143"/>
                      </a:lnTo>
                      <a:lnTo>
                        <a:pt x="95" y="158"/>
                      </a:lnTo>
                      <a:lnTo>
                        <a:pt x="108" y="199"/>
                      </a:lnTo>
                      <a:lnTo>
                        <a:pt x="131" y="225"/>
                      </a:lnTo>
                      <a:lnTo>
                        <a:pt x="174" y="232"/>
                      </a:lnTo>
                      <a:lnTo>
                        <a:pt x="187" y="216"/>
                      </a:lnTo>
                      <a:lnTo>
                        <a:pt x="213" y="214"/>
                      </a:lnTo>
                      <a:lnTo>
                        <a:pt x="265" y="170"/>
                      </a:lnTo>
                      <a:lnTo>
                        <a:pt x="330" y="221"/>
                      </a:lnTo>
                      <a:lnTo>
                        <a:pt x="308" y="309"/>
                      </a:lnTo>
                      <a:lnTo>
                        <a:pt x="313" y="375"/>
                      </a:lnTo>
                      <a:lnTo>
                        <a:pt x="313" y="415"/>
                      </a:lnTo>
                      <a:lnTo>
                        <a:pt x="294" y="423"/>
                      </a:lnTo>
                      <a:lnTo>
                        <a:pt x="294" y="525"/>
                      </a:lnTo>
                      <a:lnTo>
                        <a:pt x="289" y="522"/>
                      </a:lnTo>
                      <a:lnTo>
                        <a:pt x="270" y="501"/>
                      </a:lnTo>
                      <a:lnTo>
                        <a:pt x="262" y="501"/>
                      </a:lnTo>
                      <a:lnTo>
                        <a:pt x="258" y="508"/>
                      </a:lnTo>
                      <a:lnTo>
                        <a:pt x="203" y="592"/>
                      </a:lnTo>
                      <a:lnTo>
                        <a:pt x="177" y="625"/>
                      </a:lnTo>
                      <a:lnTo>
                        <a:pt x="179" y="635"/>
                      </a:lnTo>
                      <a:lnTo>
                        <a:pt x="234" y="676"/>
                      </a:lnTo>
                      <a:lnTo>
                        <a:pt x="265" y="666"/>
                      </a:lnTo>
                      <a:lnTo>
                        <a:pt x="268" y="676"/>
                      </a:lnTo>
                      <a:lnTo>
                        <a:pt x="262" y="684"/>
                      </a:lnTo>
                      <a:lnTo>
                        <a:pt x="234" y="698"/>
                      </a:lnTo>
                      <a:lnTo>
                        <a:pt x="231" y="722"/>
                      </a:lnTo>
                      <a:lnTo>
                        <a:pt x="244" y="734"/>
                      </a:lnTo>
                      <a:lnTo>
                        <a:pt x="244" y="734"/>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45" name="Freeform 45"/>
                <p:cNvSpPr>
                  <a:spLocks/>
                </p:cNvSpPr>
                <p:nvPr/>
              </p:nvSpPr>
              <p:spPr bwMode="auto">
                <a:xfrm>
                  <a:off x="3074" y="2104"/>
                  <a:ext cx="38" cy="52"/>
                </a:xfrm>
                <a:custGeom>
                  <a:avLst/>
                  <a:gdLst>
                    <a:gd name="T0" fmla="*/ 41 w 42"/>
                    <a:gd name="T1" fmla="*/ 0 h 54"/>
                    <a:gd name="T2" fmla="*/ 33 w 42"/>
                    <a:gd name="T3" fmla="*/ 26 h 54"/>
                    <a:gd name="T4" fmla="*/ 38 w 42"/>
                    <a:gd name="T5" fmla="*/ 39 h 54"/>
                    <a:gd name="T6" fmla="*/ 9 w 42"/>
                    <a:gd name="T7" fmla="*/ 53 h 54"/>
                    <a:gd name="T8" fmla="*/ 7 w 42"/>
                    <a:gd name="T9" fmla="*/ 31 h 54"/>
                    <a:gd name="T10" fmla="*/ 0 w 42"/>
                    <a:gd name="T11" fmla="*/ 14 h 54"/>
                    <a:gd name="T12" fmla="*/ 41 w 42"/>
                    <a:gd name="T13" fmla="*/ 0 h 54"/>
                    <a:gd name="T14" fmla="*/ 41 w 42"/>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54">
                      <a:moveTo>
                        <a:pt x="41" y="0"/>
                      </a:moveTo>
                      <a:lnTo>
                        <a:pt x="33" y="26"/>
                      </a:lnTo>
                      <a:lnTo>
                        <a:pt x="38" y="39"/>
                      </a:lnTo>
                      <a:lnTo>
                        <a:pt x="9" y="53"/>
                      </a:lnTo>
                      <a:lnTo>
                        <a:pt x="7" y="31"/>
                      </a:lnTo>
                      <a:lnTo>
                        <a:pt x="0" y="14"/>
                      </a:lnTo>
                      <a:lnTo>
                        <a:pt x="41" y="0"/>
                      </a:lnTo>
                      <a:lnTo>
                        <a:pt x="41" y="0"/>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46" name="Freeform 46"/>
                <p:cNvSpPr>
                  <a:spLocks/>
                </p:cNvSpPr>
                <p:nvPr/>
              </p:nvSpPr>
              <p:spPr bwMode="auto">
                <a:xfrm>
                  <a:off x="230" y="846"/>
                  <a:ext cx="3792" cy="3051"/>
                </a:xfrm>
                <a:custGeom>
                  <a:avLst/>
                  <a:gdLst>
                    <a:gd name="T0" fmla="*/ 2031 w 4274"/>
                    <a:gd name="T1" fmla="*/ 1179 h 3397"/>
                    <a:gd name="T2" fmla="*/ 2472 w 4274"/>
                    <a:gd name="T3" fmla="*/ 1005 h 3397"/>
                    <a:gd name="T4" fmla="*/ 2681 w 4274"/>
                    <a:gd name="T5" fmla="*/ 811 h 3397"/>
                    <a:gd name="T6" fmla="*/ 2939 w 4274"/>
                    <a:gd name="T7" fmla="*/ 655 h 3397"/>
                    <a:gd name="T8" fmla="*/ 2668 w 4274"/>
                    <a:gd name="T9" fmla="*/ 560 h 3397"/>
                    <a:gd name="T10" fmla="*/ 2880 w 4274"/>
                    <a:gd name="T11" fmla="*/ 208 h 3397"/>
                    <a:gd name="T12" fmla="*/ 2947 w 4274"/>
                    <a:gd name="T13" fmla="*/ 25 h 3397"/>
                    <a:gd name="T14" fmla="*/ 3264 w 4274"/>
                    <a:gd name="T15" fmla="*/ 168 h 3397"/>
                    <a:gd name="T16" fmla="*/ 3447 w 4274"/>
                    <a:gd name="T17" fmla="*/ 287 h 3397"/>
                    <a:gd name="T18" fmla="*/ 3708 w 4274"/>
                    <a:gd name="T19" fmla="*/ 328 h 3397"/>
                    <a:gd name="T20" fmla="*/ 3772 w 4274"/>
                    <a:gd name="T21" fmla="*/ 539 h 3397"/>
                    <a:gd name="T22" fmla="*/ 3694 w 4274"/>
                    <a:gd name="T23" fmla="*/ 772 h 3397"/>
                    <a:gd name="T24" fmla="*/ 3597 w 4274"/>
                    <a:gd name="T25" fmla="*/ 900 h 3397"/>
                    <a:gd name="T26" fmla="*/ 3429 w 4274"/>
                    <a:gd name="T27" fmla="*/ 1071 h 3397"/>
                    <a:gd name="T28" fmla="*/ 3164 w 4274"/>
                    <a:gd name="T29" fmla="*/ 1294 h 3397"/>
                    <a:gd name="T30" fmla="*/ 3041 w 4274"/>
                    <a:gd name="T31" fmla="*/ 1235 h 3397"/>
                    <a:gd name="T32" fmla="*/ 2936 w 4274"/>
                    <a:gd name="T33" fmla="*/ 1415 h 3397"/>
                    <a:gd name="T34" fmla="*/ 3143 w 4274"/>
                    <a:gd name="T35" fmla="*/ 1413 h 3397"/>
                    <a:gd name="T36" fmla="*/ 3136 w 4274"/>
                    <a:gd name="T37" fmla="*/ 1562 h 3397"/>
                    <a:gd name="T38" fmla="*/ 3262 w 4274"/>
                    <a:gd name="T39" fmla="*/ 1871 h 3397"/>
                    <a:gd name="T40" fmla="*/ 3223 w 4274"/>
                    <a:gd name="T41" fmla="*/ 1926 h 3397"/>
                    <a:gd name="T42" fmla="*/ 3234 w 4274"/>
                    <a:gd name="T43" fmla="*/ 2055 h 3397"/>
                    <a:gd name="T44" fmla="*/ 3330 w 4274"/>
                    <a:gd name="T45" fmla="*/ 2192 h 3397"/>
                    <a:gd name="T46" fmla="*/ 3222 w 4274"/>
                    <a:gd name="T47" fmla="*/ 2392 h 3397"/>
                    <a:gd name="T48" fmla="*/ 3192 w 4274"/>
                    <a:gd name="T49" fmla="*/ 2551 h 3397"/>
                    <a:gd name="T50" fmla="*/ 3099 w 4274"/>
                    <a:gd name="T51" fmla="*/ 2666 h 3397"/>
                    <a:gd name="T52" fmla="*/ 2954 w 4274"/>
                    <a:gd name="T53" fmla="*/ 2779 h 3397"/>
                    <a:gd name="T54" fmla="*/ 2790 w 4274"/>
                    <a:gd name="T55" fmla="*/ 2814 h 3397"/>
                    <a:gd name="T56" fmla="*/ 2551 w 4274"/>
                    <a:gd name="T57" fmla="*/ 2969 h 3397"/>
                    <a:gd name="T58" fmla="*/ 2423 w 4274"/>
                    <a:gd name="T59" fmla="*/ 2931 h 3397"/>
                    <a:gd name="T60" fmla="*/ 2213 w 4274"/>
                    <a:gd name="T61" fmla="*/ 2837 h 3397"/>
                    <a:gd name="T62" fmla="*/ 2049 w 4274"/>
                    <a:gd name="T63" fmla="*/ 2854 h 3397"/>
                    <a:gd name="T64" fmla="*/ 1891 w 4274"/>
                    <a:gd name="T65" fmla="*/ 2888 h 3397"/>
                    <a:gd name="T66" fmla="*/ 1806 w 4274"/>
                    <a:gd name="T67" fmla="*/ 2991 h 3397"/>
                    <a:gd name="T68" fmla="*/ 1649 w 4274"/>
                    <a:gd name="T69" fmla="*/ 2913 h 3397"/>
                    <a:gd name="T70" fmla="*/ 1607 w 4274"/>
                    <a:gd name="T71" fmla="*/ 2761 h 3397"/>
                    <a:gd name="T72" fmla="*/ 1535 w 4274"/>
                    <a:gd name="T73" fmla="*/ 2642 h 3397"/>
                    <a:gd name="T74" fmla="*/ 1455 w 4274"/>
                    <a:gd name="T75" fmla="*/ 2350 h 3397"/>
                    <a:gd name="T76" fmla="*/ 1367 w 4274"/>
                    <a:gd name="T77" fmla="*/ 2288 h 3397"/>
                    <a:gd name="T78" fmla="*/ 1093 w 4274"/>
                    <a:gd name="T79" fmla="*/ 2376 h 3397"/>
                    <a:gd name="T80" fmla="*/ 864 w 4274"/>
                    <a:gd name="T81" fmla="*/ 2341 h 3397"/>
                    <a:gd name="T82" fmla="*/ 602 w 4274"/>
                    <a:gd name="T83" fmla="*/ 2257 h 3397"/>
                    <a:gd name="T84" fmla="*/ 384 w 4274"/>
                    <a:gd name="T85" fmla="*/ 2050 h 3397"/>
                    <a:gd name="T86" fmla="*/ 187 w 4274"/>
                    <a:gd name="T87" fmla="*/ 1910 h 3397"/>
                    <a:gd name="T88" fmla="*/ 252 w 4274"/>
                    <a:gd name="T89" fmla="*/ 1812 h 3397"/>
                    <a:gd name="T90" fmla="*/ 293 w 4274"/>
                    <a:gd name="T91" fmla="*/ 1677 h 3397"/>
                    <a:gd name="T92" fmla="*/ 208 w 4274"/>
                    <a:gd name="T93" fmla="*/ 1540 h 3397"/>
                    <a:gd name="T94" fmla="*/ 9 w 4274"/>
                    <a:gd name="T95" fmla="*/ 1344 h 3397"/>
                    <a:gd name="T96" fmla="*/ 0 w 4274"/>
                    <a:gd name="T97" fmla="*/ 1183 h 3397"/>
                    <a:gd name="T98" fmla="*/ 140 w 4274"/>
                    <a:gd name="T99" fmla="*/ 1068 h 3397"/>
                    <a:gd name="T100" fmla="*/ 476 w 4274"/>
                    <a:gd name="T101" fmla="*/ 1010 h 3397"/>
                    <a:gd name="T102" fmla="*/ 509 w 4274"/>
                    <a:gd name="T103" fmla="*/ 759 h 3397"/>
                    <a:gd name="T104" fmla="*/ 743 w 4274"/>
                    <a:gd name="T105" fmla="*/ 601 h 3397"/>
                    <a:gd name="T106" fmla="*/ 982 w 4274"/>
                    <a:gd name="T107" fmla="*/ 472 h 3397"/>
                    <a:gd name="T108" fmla="*/ 1134 w 4274"/>
                    <a:gd name="T109" fmla="*/ 588 h 3397"/>
                    <a:gd name="T110" fmla="*/ 1258 w 4274"/>
                    <a:gd name="T111" fmla="*/ 869 h 339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4274" h="3397">
                      <a:moveTo>
                        <a:pt x="1705" y="1221"/>
                      </a:moveTo>
                      <a:lnTo>
                        <a:pt x="1719" y="1223"/>
                      </a:lnTo>
                      <a:lnTo>
                        <a:pt x="1773" y="1231"/>
                      </a:lnTo>
                      <a:lnTo>
                        <a:pt x="1935" y="1247"/>
                      </a:lnTo>
                      <a:lnTo>
                        <a:pt x="1959" y="1236"/>
                      </a:lnTo>
                      <a:lnTo>
                        <a:pt x="2093" y="1252"/>
                      </a:lnTo>
                      <a:lnTo>
                        <a:pt x="2117" y="1279"/>
                      </a:lnTo>
                      <a:lnTo>
                        <a:pt x="2210" y="1308"/>
                      </a:lnTo>
                      <a:lnTo>
                        <a:pt x="2289" y="1313"/>
                      </a:lnTo>
                      <a:lnTo>
                        <a:pt x="2294" y="1330"/>
                      </a:lnTo>
                      <a:lnTo>
                        <a:pt x="2313" y="1339"/>
                      </a:lnTo>
                      <a:lnTo>
                        <a:pt x="2371" y="1302"/>
                      </a:lnTo>
                      <a:lnTo>
                        <a:pt x="2500" y="1247"/>
                      </a:lnTo>
                      <a:lnTo>
                        <a:pt x="2518" y="1249"/>
                      </a:lnTo>
                      <a:lnTo>
                        <a:pt x="2631" y="1238"/>
                      </a:lnTo>
                      <a:lnTo>
                        <a:pt x="2698" y="1207"/>
                      </a:lnTo>
                      <a:lnTo>
                        <a:pt x="2751" y="1141"/>
                      </a:lnTo>
                      <a:lnTo>
                        <a:pt x="2786" y="1119"/>
                      </a:lnTo>
                      <a:lnTo>
                        <a:pt x="2812" y="1093"/>
                      </a:lnTo>
                      <a:lnTo>
                        <a:pt x="2772" y="1035"/>
                      </a:lnTo>
                      <a:lnTo>
                        <a:pt x="2786" y="984"/>
                      </a:lnTo>
                      <a:lnTo>
                        <a:pt x="2813" y="956"/>
                      </a:lnTo>
                      <a:lnTo>
                        <a:pt x="2839" y="966"/>
                      </a:lnTo>
                      <a:lnTo>
                        <a:pt x="2911" y="982"/>
                      </a:lnTo>
                      <a:lnTo>
                        <a:pt x="2947" y="960"/>
                      </a:lnTo>
                      <a:lnTo>
                        <a:pt x="2987" y="907"/>
                      </a:lnTo>
                      <a:lnTo>
                        <a:pt x="3022" y="903"/>
                      </a:lnTo>
                      <a:lnTo>
                        <a:pt x="3079" y="865"/>
                      </a:lnTo>
                      <a:lnTo>
                        <a:pt x="3083" y="835"/>
                      </a:lnTo>
                      <a:lnTo>
                        <a:pt x="3110" y="797"/>
                      </a:lnTo>
                      <a:lnTo>
                        <a:pt x="3150" y="787"/>
                      </a:lnTo>
                      <a:lnTo>
                        <a:pt x="3165" y="763"/>
                      </a:lnTo>
                      <a:lnTo>
                        <a:pt x="3186" y="766"/>
                      </a:lnTo>
                      <a:lnTo>
                        <a:pt x="3215" y="744"/>
                      </a:lnTo>
                      <a:lnTo>
                        <a:pt x="3298" y="739"/>
                      </a:lnTo>
                      <a:lnTo>
                        <a:pt x="3313" y="729"/>
                      </a:lnTo>
                      <a:lnTo>
                        <a:pt x="3313" y="713"/>
                      </a:lnTo>
                      <a:lnTo>
                        <a:pt x="3241" y="635"/>
                      </a:lnTo>
                      <a:lnTo>
                        <a:pt x="3182" y="613"/>
                      </a:lnTo>
                      <a:lnTo>
                        <a:pt x="3152" y="623"/>
                      </a:lnTo>
                      <a:lnTo>
                        <a:pt x="3134" y="652"/>
                      </a:lnTo>
                      <a:lnTo>
                        <a:pt x="3074" y="647"/>
                      </a:lnTo>
                      <a:lnTo>
                        <a:pt x="3038" y="666"/>
                      </a:lnTo>
                      <a:lnTo>
                        <a:pt x="3016" y="647"/>
                      </a:lnTo>
                      <a:lnTo>
                        <a:pt x="3007" y="623"/>
                      </a:lnTo>
                      <a:lnTo>
                        <a:pt x="3024" y="602"/>
                      </a:lnTo>
                      <a:lnTo>
                        <a:pt x="3059" y="459"/>
                      </a:lnTo>
                      <a:lnTo>
                        <a:pt x="3064" y="448"/>
                      </a:lnTo>
                      <a:lnTo>
                        <a:pt x="3088" y="457"/>
                      </a:lnTo>
                      <a:lnTo>
                        <a:pt x="3131" y="464"/>
                      </a:lnTo>
                      <a:lnTo>
                        <a:pt x="3213" y="404"/>
                      </a:lnTo>
                      <a:lnTo>
                        <a:pt x="3224" y="387"/>
                      </a:lnTo>
                      <a:lnTo>
                        <a:pt x="3210" y="365"/>
                      </a:lnTo>
                      <a:lnTo>
                        <a:pt x="3246" y="232"/>
                      </a:lnTo>
                      <a:lnTo>
                        <a:pt x="3265" y="203"/>
                      </a:lnTo>
                      <a:lnTo>
                        <a:pt x="3277" y="182"/>
                      </a:lnTo>
                      <a:lnTo>
                        <a:pt x="3256" y="132"/>
                      </a:lnTo>
                      <a:lnTo>
                        <a:pt x="3232" y="129"/>
                      </a:lnTo>
                      <a:lnTo>
                        <a:pt x="3219" y="122"/>
                      </a:lnTo>
                      <a:lnTo>
                        <a:pt x="3253" y="71"/>
                      </a:lnTo>
                      <a:lnTo>
                        <a:pt x="3291" y="44"/>
                      </a:lnTo>
                      <a:lnTo>
                        <a:pt x="3307" y="44"/>
                      </a:lnTo>
                      <a:lnTo>
                        <a:pt x="3322" y="28"/>
                      </a:lnTo>
                      <a:lnTo>
                        <a:pt x="3408" y="0"/>
                      </a:lnTo>
                      <a:lnTo>
                        <a:pt x="3471" y="11"/>
                      </a:lnTo>
                      <a:lnTo>
                        <a:pt x="3500" y="18"/>
                      </a:lnTo>
                      <a:lnTo>
                        <a:pt x="3533" y="6"/>
                      </a:lnTo>
                      <a:lnTo>
                        <a:pt x="3583" y="33"/>
                      </a:lnTo>
                      <a:lnTo>
                        <a:pt x="3594" y="59"/>
                      </a:lnTo>
                      <a:lnTo>
                        <a:pt x="3633" y="110"/>
                      </a:lnTo>
                      <a:lnTo>
                        <a:pt x="3645" y="137"/>
                      </a:lnTo>
                      <a:lnTo>
                        <a:pt x="3679" y="187"/>
                      </a:lnTo>
                      <a:lnTo>
                        <a:pt x="3697" y="209"/>
                      </a:lnTo>
                      <a:lnTo>
                        <a:pt x="3721" y="238"/>
                      </a:lnTo>
                      <a:lnTo>
                        <a:pt x="3729" y="261"/>
                      </a:lnTo>
                      <a:lnTo>
                        <a:pt x="3748" y="283"/>
                      </a:lnTo>
                      <a:lnTo>
                        <a:pt x="3767" y="309"/>
                      </a:lnTo>
                      <a:lnTo>
                        <a:pt x="3800" y="320"/>
                      </a:lnTo>
                      <a:lnTo>
                        <a:pt x="3839" y="315"/>
                      </a:lnTo>
                      <a:lnTo>
                        <a:pt x="3863" y="327"/>
                      </a:lnTo>
                      <a:lnTo>
                        <a:pt x="3885" y="320"/>
                      </a:lnTo>
                      <a:lnTo>
                        <a:pt x="3940" y="349"/>
                      </a:lnTo>
                      <a:lnTo>
                        <a:pt x="3971" y="349"/>
                      </a:lnTo>
                      <a:lnTo>
                        <a:pt x="3982" y="380"/>
                      </a:lnTo>
                      <a:lnTo>
                        <a:pt x="3999" y="408"/>
                      </a:lnTo>
                      <a:lnTo>
                        <a:pt x="3995" y="426"/>
                      </a:lnTo>
                      <a:lnTo>
                        <a:pt x="4032" y="452"/>
                      </a:lnTo>
                      <a:lnTo>
                        <a:pt x="4114" y="426"/>
                      </a:lnTo>
                      <a:lnTo>
                        <a:pt x="4146" y="380"/>
                      </a:lnTo>
                      <a:lnTo>
                        <a:pt x="4179" y="365"/>
                      </a:lnTo>
                      <a:lnTo>
                        <a:pt x="4212" y="327"/>
                      </a:lnTo>
                      <a:lnTo>
                        <a:pt x="4240" y="315"/>
                      </a:lnTo>
                      <a:lnTo>
                        <a:pt x="4251" y="331"/>
                      </a:lnTo>
                      <a:lnTo>
                        <a:pt x="4246" y="349"/>
                      </a:lnTo>
                      <a:lnTo>
                        <a:pt x="4273" y="375"/>
                      </a:lnTo>
                      <a:lnTo>
                        <a:pt x="4251" y="419"/>
                      </a:lnTo>
                      <a:lnTo>
                        <a:pt x="4251" y="558"/>
                      </a:lnTo>
                      <a:lnTo>
                        <a:pt x="4245" y="585"/>
                      </a:lnTo>
                      <a:lnTo>
                        <a:pt x="4251" y="600"/>
                      </a:lnTo>
                      <a:lnTo>
                        <a:pt x="4234" y="628"/>
                      </a:lnTo>
                      <a:lnTo>
                        <a:pt x="4240" y="657"/>
                      </a:lnTo>
                      <a:lnTo>
                        <a:pt x="4224" y="669"/>
                      </a:lnTo>
                      <a:lnTo>
                        <a:pt x="4152" y="669"/>
                      </a:lnTo>
                      <a:lnTo>
                        <a:pt x="4131" y="708"/>
                      </a:lnTo>
                      <a:lnTo>
                        <a:pt x="4109" y="730"/>
                      </a:lnTo>
                      <a:lnTo>
                        <a:pt x="4148" y="790"/>
                      </a:lnTo>
                      <a:lnTo>
                        <a:pt x="4152" y="845"/>
                      </a:lnTo>
                      <a:lnTo>
                        <a:pt x="4164" y="860"/>
                      </a:lnTo>
                      <a:lnTo>
                        <a:pt x="4167" y="872"/>
                      </a:lnTo>
                      <a:lnTo>
                        <a:pt x="4159" y="905"/>
                      </a:lnTo>
                      <a:lnTo>
                        <a:pt x="4126" y="949"/>
                      </a:lnTo>
                      <a:lnTo>
                        <a:pt x="4114" y="938"/>
                      </a:lnTo>
                      <a:lnTo>
                        <a:pt x="4102" y="925"/>
                      </a:lnTo>
                      <a:lnTo>
                        <a:pt x="4087" y="929"/>
                      </a:lnTo>
                      <a:lnTo>
                        <a:pt x="4080" y="953"/>
                      </a:lnTo>
                      <a:lnTo>
                        <a:pt x="4080" y="990"/>
                      </a:lnTo>
                      <a:lnTo>
                        <a:pt x="4054" y="1002"/>
                      </a:lnTo>
                      <a:lnTo>
                        <a:pt x="4037" y="1040"/>
                      </a:lnTo>
                      <a:lnTo>
                        <a:pt x="3988" y="1055"/>
                      </a:lnTo>
                      <a:lnTo>
                        <a:pt x="3982" y="1064"/>
                      </a:lnTo>
                      <a:lnTo>
                        <a:pt x="4006" y="1101"/>
                      </a:lnTo>
                      <a:lnTo>
                        <a:pt x="3988" y="1117"/>
                      </a:lnTo>
                      <a:lnTo>
                        <a:pt x="3937" y="1123"/>
                      </a:lnTo>
                      <a:lnTo>
                        <a:pt x="3907" y="1105"/>
                      </a:lnTo>
                      <a:lnTo>
                        <a:pt x="3894" y="1110"/>
                      </a:lnTo>
                      <a:lnTo>
                        <a:pt x="3865" y="1192"/>
                      </a:lnTo>
                      <a:lnTo>
                        <a:pt x="3835" y="1211"/>
                      </a:lnTo>
                      <a:lnTo>
                        <a:pt x="3803" y="1249"/>
                      </a:lnTo>
                      <a:lnTo>
                        <a:pt x="3751" y="1327"/>
                      </a:lnTo>
                      <a:lnTo>
                        <a:pt x="3724" y="1332"/>
                      </a:lnTo>
                      <a:lnTo>
                        <a:pt x="3642" y="1380"/>
                      </a:lnTo>
                      <a:lnTo>
                        <a:pt x="3588" y="1452"/>
                      </a:lnTo>
                      <a:lnTo>
                        <a:pt x="3548" y="1472"/>
                      </a:lnTo>
                      <a:lnTo>
                        <a:pt x="3543" y="1462"/>
                      </a:lnTo>
                      <a:lnTo>
                        <a:pt x="3566" y="1441"/>
                      </a:lnTo>
                      <a:lnTo>
                        <a:pt x="3568" y="1416"/>
                      </a:lnTo>
                      <a:lnTo>
                        <a:pt x="3540" y="1397"/>
                      </a:lnTo>
                      <a:lnTo>
                        <a:pt x="3569" y="1348"/>
                      </a:lnTo>
                      <a:lnTo>
                        <a:pt x="3594" y="1295"/>
                      </a:lnTo>
                      <a:lnTo>
                        <a:pt x="3561" y="1262"/>
                      </a:lnTo>
                      <a:lnTo>
                        <a:pt x="3509" y="1274"/>
                      </a:lnTo>
                      <a:lnTo>
                        <a:pt x="3478" y="1327"/>
                      </a:lnTo>
                      <a:lnTo>
                        <a:pt x="3447" y="1363"/>
                      </a:lnTo>
                      <a:lnTo>
                        <a:pt x="3428" y="1375"/>
                      </a:lnTo>
                      <a:lnTo>
                        <a:pt x="3390" y="1430"/>
                      </a:lnTo>
                      <a:lnTo>
                        <a:pt x="3390" y="1450"/>
                      </a:lnTo>
                      <a:lnTo>
                        <a:pt x="3327" y="1486"/>
                      </a:lnTo>
                      <a:lnTo>
                        <a:pt x="3301" y="1474"/>
                      </a:lnTo>
                      <a:lnTo>
                        <a:pt x="3282" y="1487"/>
                      </a:lnTo>
                      <a:lnTo>
                        <a:pt x="3277" y="1515"/>
                      </a:lnTo>
                      <a:lnTo>
                        <a:pt x="3285" y="1536"/>
                      </a:lnTo>
                      <a:lnTo>
                        <a:pt x="3296" y="1566"/>
                      </a:lnTo>
                      <a:lnTo>
                        <a:pt x="3309" y="1575"/>
                      </a:lnTo>
                      <a:lnTo>
                        <a:pt x="3331" y="1590"/>
                      </a:lnTo>
                      <a:lnTo>
                        <a:pt x="3366" y="1582"/>
                      </a:lnTo>
                      <a:lnTo>
                        <a:pt x="3387" y="1595"/>
                      </a:lnTo>
                      <a:lnTo>
                        <a:pt x="3397" y="1631"/>
                      </a:lnTo>
                      <a:lnTo>
                        <a:pt x="3399" y="1650"/>
                      </a:lnTo>
                      <a:lnTo>
                        <a:pt x="3438" y="1669"/>
                      </a:lnTo>
                      <a:lnTo>
                        <a:pt x="3456" y="1657"/>
                      </a:lnTo>
                      <a:lnTo>
                        <a:pt x="3517" y="1578"/>
                      </a:lnTo>
                      <a:lnTo>
                        <a:pt x="3542" y="1573"/>
                      </a:lnTo>
                      <a:lnTo>
                        <a:pt x="3583" y="1593"/>
                      </a:lnTo>
                      <a:lnTo>
                        <a:pt x="3642" y="1587"/>
                      </a:lnTo>
                      <a:lnTo>
                        <a:pt x="3669" y="1589"/>
                      </a:lnTo>
                      <a:lnTo>
                        <a:pt x="3674" y="1626"/>
                      </a:lnTo>
                      <a:lnTo>
                        <a:pt x="3655" y="1643"/>
                      </a:lnTo>
                      <a:lnTo>
                        <a:pt x="3616" y="1657"/>
                      </a:lnTo>
                      <a:lnTo>
                        <a:pt x="3566" y="1703"/>
                      </a:lnTo>
                      <a:lnTo>
                        <a:pt x="3554" y="1727"/>
                      </a:lnTo>
                      <a:lnTo>
                        <a:pt x="3535" y="1739"/>
                      </a:lnTo>
                      <a:lnTo>
                        <a:pt x="3521" y="1734"/>
                      </a:lnTo>
                      <a:lnTo>
                        <a:pt x="3511" y="1746"/>
                      </a:lnTo>
                      <a:lnTo>
                        <a:pt x="3521" y="1763"/>
                      </a:lnTo>
                      <a:lnTo>
                        <a:pt x="3461" y="1867"/>
                      </a:lnTo>
                      <a:lnTo>
                        <a:pt x="3516" y="1904"/>
                      </a:lnTo>
                      <a:lnTo>
                        <a:pt x="3554" y="1920"/>
                      </a:lnTo>
                      <a:lnTo>
                        <a:pt x="3631" y="2045"/>
                      </a:lnTo>
                      <a:lnTo>
                        <a:pt x="3626" y="2059"/>
                      </a:lnTo>
                      <a:lnTo>
                        <a:pt x="3677" y="2083"/>
                      </a:lnTo>
                      <a:lnTo>
                        <a:pt x="3690" y="2105"/>
                      </a:lnTo>
                      <a:lnTo>
                        <a:pt x="3715" y="2116"/>
                      </a:lnTo>
                      <a:lnTo>
                        <a:pt x="3725" y="2138"/>
                      </a:lnTo>
                      <a:lnTo>
                        <a:pt x="3710" y="2144"/>
                      </a:lnTo>
                      <a:lnTo>
                        <a:pt x="3686" y="2136"/>
                      </a:lnTo>
                      <a:lnTo>
                        <a:pt x="3648" y="2136"/>
                      </a:lnTo>
                      <a:lnTo>
                        <a:pt x="3616" y="2125"/>
                      </a:lnTo>
                      <a:lnTo>
                        <a:pt x="3602" y="2136"/>
                      </a:lnTo>
                      <a:lnTo>
                        <a:pt x="3633" y="2144"/>
                      </a:lnTo>
                      <a:lnTo>
                        <a:pt x="3664" y="2158"/>
                      </a:lnTo>
                      <a:lnTo>
                        <a:pt x="3693" y="2171"/>
                      </a:lnTo>
                      <a:lnTo>
                        <a:pt x="3725" y="2185"/>
                      </a:lnTo>
                      <a:lnTo>
                        <a:pt x="3741" y="2207"/>
                      </a:lnTo>
                      <a:lnTo>
                        <a:pt x="3729" y="2222"/>
                      </a:lnTo>
                      <a:lnTo>
                        <a:pt x="3698" y="2246"/>
                      </a:lnTo>
                      <a:lnTo>
                        <a:pt x="3686" y="2257"/>
                      </a:lnTo>
                      <a:lnTo>
                        <a:pt x="3669" y="2282"/>
                      </a:lnTo>
                      <a:lnTo>
                        <a:pt x="3645" y="2288"/>
                      </a:lnTo>
                      <a:lnTo>
                        <a:pt x="3636" y="2294"/>
                      </a:lnTo>
                      <a:lnTo>
                        <a:pt x="3660" y="2308"/>
                      </a:lnTo>
                      <a:lnTo>
                        <a:pt x="3703" y="2288"/>
                      </a:lnTo>
                      <a:lnTo>
                        <a:pt x="3776" y="2320"/>
                      </a:lnTo>
                      <a:lnTo>
                        <a:pt x="3784" y="2381"/>
                      </a:lnTo>
                      <a:lnTo>
                        <a:pt x="3753" y="2381"/>
                      </a:lnTo>
                      <a:lnTo>
                        <a:pt x="3751" y="2399"/>
                      </a:lnTo>
                      <a:lnTo>
                        <a:pt x="3767" y="2424"/>
                      </a:lnTo>
                      <a:lnTo>
                        <a:pt x="3753" y="2441"/>
                      </a:lnTo>
                      <a:lnTo>
                        <a:pt x="3769" y="2465"/>
                      </a:lnTo>
                      <a:lnTo>
                        <a:pt x="3745" y="2494"/>
                      </a:lnTo>
                      <a:lnTo>
                        <a:pt x="3734" y="2480"/>
                      </a:lnTo>
                      <a:lnTo>
                        <a:pt x="3698" y="2571"/>
                      </a:lnTo>
                      <a:lnTo>
                        <a:pt x="3695" y="2583"/>
                      </a:lnTo>
                      <a:lnTo>
                        <a:pt x="3664" y="2659"/>
                      </a:lnTo>
                      <a:lnTo>
                        <a:pt x="3645" y="2650"/>
                      </a:lnTo>
                      <a:lnTo>
                        <a:pt x="3631" y="2657"/>
                      </a:lnTo>
                      <a:lnTo>
                        <a:pt x="3631" y="2663"/>
                      </a:lnTo>
                      <a:lnTo>
                        <a:pt x="3646" y="2684"/>
                      </a:lnTo>
                      <a:lnTo>
                        <a:pt x="3642" y="2752"/>
                      </a:lnTo>
                      <a:lnTo>
                        <a:pt x="3646" y="2773"/>
                      </a:lnTo>
                      <a:lnTo>
                        <a:pt x="3642" y="2780"/>
                      </a:lnTo>
                      <a:lnTo>
                        <a:pt x="3622" y="2776"/>
                      </a:lnTo>
                      <a:lnTo>
                        <a:pt x="3609" y="2790"/>
                      </a:lnTo>
                      <a:lnTo>
                        <a:pt x="3620" y="2807"/>
                      </a:lnTo>
                      <a:lnTo>
                        <a:pt x="3594" y="2831"/>
                      </a:lnTo>
                      <a:lnTo>
                        <a:pt x="3598" y="2840"/>
                      </a:lnTo>
                      <a:lnTo>
                        <a:pt x="3574" y="2853"/>
                      </a:lnTo>
                      <a:lnTo>
                        <a:pt x="3578" y="2870"/>
                      </a:lnTo>
                      <a:lnTo>
                        <a:pt x="3569" y="2879"/>
                      </a:lnTo>
                      <a:lnTo>
                        <a:pt x="3537" y="2879"/>
                      </a:lnTo>
                      <a:lnTo>
                        <a:pt x="3519" y="2894"/>
                      </a:lnTo>
                      <a:lnTo>
                        <a:pt x="3517" y="2901"/>
                      </a:lnTo>
                      <a:lnTo>
                        <a:pt x="3533" y="2913"/>
                      </a:lnTo>
                      <a:lnTo>
                        <a:pt x="3516" y="2939"/>
                      </a:lnTo>
                      <a:lnTo>
                        <a:pt x="3493" y="2968"/>
                      </a:lnTo>
                      <a:lnTo>
                        <a:pt x="3485" y="2966"/>
                      </a:lnTo>
                      <a:lnTo>
                        <a:pt x="3461" y="2990"/>
                      </a:lnTo>
                      <a:lnTo>
                        <a:pt x="3442" y="3003"/>
                      </a:lnTo>
                      <a:lnTo>
                        <a:pt x="3428" y="3031"/>
                      </a:lnTo>
                      <a:lnTo>
                        <a:pt x="3414" y="3036"/>
                      </a:lnTo>
                      <a:lnTo>
                        <a:pt x="3401" y="3063"/>
                      </a:lnTo>
                      <a:lnTo>
                        <a:pt x="3358" y="3084"/>
                      </a:lnTo>
                      <a:lnTo>
                        <a:pt x="3339" y="3076"/>
                      </a:lnTo>
                      <a:lnTo>
                        <a:pt x="3329" y="3094"/>
                      </a:lnTo>
                      <a:lnTo>
                        <a:pt x="3329" y="3101"/>
                      </a:lnTo>
                      <a:lnTo>
                        <a:pt x="3315" y="3101"/>
                      </a:lnTo>
                      <a:lnTo>
                        <a:pt x="3291" y="3101"/>
                      </a:lnTo>
                      <a:lnTo>
                        <a:pt x="3270" y="3116"/>
                      </a:lnTo>
                      <a:lnTo>
                        <a:pt x="3255" y="3106"/>
                      </a:lnTo>
                      <a:lnTo>
                        <a:pt x="3234" y="3120"/>
                      </a:lnTo>
                      <a:lnTo>
                        <a:pt x="3186" y="3140"/>
                      </a:lnTo>
                      <a:lnTo>
                        <a:pt x="3147" y="3109"/>
                      </a:lnTo>
                      <a:lnTo>
                        <a:pt x="3145" y="3133"/>
                      </a:lnTo>
                      <a:lnTo>
                        <a:pt x="3158" y="3171"/>
                      </a:lnTo>
                      <a:lnTo>
                        <a:pt x="3123" y="3186"/>
                      </a:lnTo>
                      <a:lnTo>
                        <a:pt x="3103" y="3212"/>
                      </a:lnTo>
                      <a:lnTo>
                        <a:pt x="3066" y="3222"/>
                      </a:lnTo>
                      <a:lnTo>
                        <a:pt x="3047" y="3231"/>
                      </a:lnTo>
                      <a:lnTo>
                        <a:pt x="3007" y="3231"/>
                      </a:lnTo>
                      <a:lnTo>
                        <a:pt x="2980" y="3257"/>
                      </a:lnTo>
                      <a:lnTo>
                        <a:pt x="2911" y="3281"/>
                      </a:lnTo>
                      <a:lnTo>
                        <a:pt x="2875" y="3306"/>
                      </a:lnTo>
                      <a:lnTo>
                        <a:pt x="2858" y="3323"/>
                      </a:lnTo>
                      <a:lnTo>
                        <a:pt x="2891" y="3376"/>
                      </a:lnTo>
                      <a:lnTo>
                        <a:pt x="2868" y="3396"/>
                      </a:lnTo>
                      <a:lnTo>
                        <a:pt x="2842" y="3393"/>
                      </a:lnTo>
                      <a:lnTo>
                        <a:pt x="2812" y="3337"/>
                      </a:lnTo>
                      <a:lnTo>
                        <a:pt x="2818" y="3296"/>
                      </a:lnTo>
                      <a:lnTo>
                        <a:pt x="2818" y="3277"/>
                      </a:lnTo>
                      <a:lnTo>
                        <a:pt x="2761" y="3285"/>
                      </a:lnTo>
                      <a:lnTo>
                        <a:pt x="2731" y="3263"/>
                      </a:lnTo>
                      <a:lnTo>
                        <a:pt x="2700" y="3250"/>
                      </a:lnTo>
                      <a:lnTo>
                        <a:pt x="2669" y="3281"/>
                      </a:lnTo>
                      <a:lnTo>
                        <a:pt x="2636" y="3284"/>
                      </a:lnTo>
                      <a:lnTo>
                        <a:pt x="2605" y="3285"/>
                      </a:lnTo>
                      <a:lnTo>
                        <a:pt x="2536" y="3246"/>
                      </a:lnTo>
                      <a:lnTo>
                        <a:pt x="2523" y="3210"/>
                      </a:lnTo>
                      <a:lnTo>
                        <a:pt x="2540" y="3175"/>
                      </a:lnTo>
                      <a:lnTo>
                        <a:pt x="2521" y="3159"/>
                      </a:lnTo>
                      <a:lnTo>
                        <a:pt x="2494" y="3159"/>
                      </a:lnTo>
                      <a:lnTo>
                        <a:pt x="2488" y="3154"/>
                      </a:lnTo>
                      <a:lnTo>
                        <a:pt x="2459" y="3159"/>
                      </a:lnTo>
                      <a:lnTo>
                        <a:pt x="2430" y="3140"/>
                      </a:lnTo>
                      <a:lnTo>
                        <a:pt x="2416" y="3125"/>
                      </a:lnTo>
                      <a:lnTo>
                        <a:pt x="2387" y="3131"/>
                      </a:lnTo>
                      <a:lnTo>
                        <a:pt x="2368" y="3159"/>
                      </a:lnTo>
                      <a:lnTo>
                        <a:pt x="2344" y="3180"/>
                      </a:lnTo>
                      <a:lnTo>
                        <a:pt x="2318" y="3184"/>
                      </a:lnTo>
                      <a:lnTo>
                        <a:pt x="2310" y="3178"/>
                      </a:lnTo>
                      <a:lnTo>
                        <a:pt x="2292" y="3195"/>
                      </a:lnTo>
                      <a:lnTo>
                        <a:pt x="2286" y="3207"/>
                      </a:lnTo>
                      <a:lnTo>
                        <a:pt x="2277" y="3207"/>
                      </a:lnTo>
                      <a:lnTo>
                        <a:pt x="2258" y="3186"/>
                      </a:lnTo>
                      <a:lnTo>
                        <a:pt x="2236" y="3200"/>
                      </a:lnTo>
                      <a:lnTo>
                        <a:pt x="2225" y="3188"/>
                      </a:lnTo>
                      <a:lnTo>
                        <a:pt x="2203" y="3208"/>
                      </a:lnTo>
                      <a:lnTo>
                        <a:pt x="2150" y="3190"/>
                      </a:lnTo>
                      <a:lnTo>
                        <a:pt x="2131" y="3215"/>
                      </a:lnTo>
                      <a:lnTo>
                        <a:pt x="2122" y="3215"/>
                      </a:lnTo>
                      <a:lnTo>
                        <a:pt x="2084" y="3215"/>
                      </a:lnTo>
                      <a:lnTo>
                        <a:pt x="2074" y="3234"/>
                      </a:lnTo>
                      <a:lnTo>
                        <a:pt x="2089" y="3299"/>
                      </a:lnTo>
                      <a:lnTo>
                        <a:pt x="2089" y="3334"/>
                      </a:lnTo>
                      <a:lnTo>
                        <a:pt x="2081" y="3343"/>
                      </a:lnTo>
                      <a:lnTo>
                        <a:pt x="2071" y="3337"/>
                      </a:lnTo>
                      <a:lnTo>
                        <a:pt x="2047" y="3340"/>
                      </a:lnTo>
                      <a:lnTo>
                        <a:pt x="2036" y="3330"/>
                      </a:lnTo>
                      <a:lnTo>
                        <a:pt x="2030" y="3308"/>
                      </a:lnTo>
                      <a:lnTo>
                        <a:pt x="2030" y="3292"/>
                      </a:lnTo>
                      <a:lnTo>
                        <a:pt x="2017" y="3285"/>
                      </a:lnTo>
                      <a:lnTo>
                        <a:pt x="1973" y="3310"/>
                      </a:lnTo>
                      <a:lnTo>
                        <a:pt x="1938" y="3310"/>
                      </a:lnTo>
                      <a:lnTo>
                        <a:pt x="1914" y="3272"/>
                      </a:lnTo>
                      <a:lnTo>
                        <a:pt x="1918" y="3260"/>
                      </a:lnTo>
                      <a:lnTo>
                        <a:pt x="1880" y="3246"/>
                      </a:lnTo>
                      <a:lnTo>
                        <a:pt x="1859" y="3243"/>
                      </a:lnTo>
                      <a:lnTo>
                        <a:pt x="1850" y="3233"/>
                      </a:lnTo>
                      <a:lnTo>
                        <a:pt x="1863" y="3202"/>
                      </a:lnTo>
                      <a:lnTo>
                        <a:pt x="1866" y="3175"/>
                      </a:lnTo>
                      <a:lnTo>
                        <a:pt x="1883" y="3154"/>
                      </a:lnTo>
                      <a:lnTo>
                        <a:pt x="1868" y="3142"/>
                      </a:lnTo>
                      <a:lnTo>
                        <a:pt x="1832" y="3140"/>
                      </a:lnTo>
                      <a:lnTo>
                        <a:pt x="1826" y="3128"/>
                      </a:lnTo>
                      <a:lnTo>
                        <a:pt x="1822" y="3096"/>
                      </a:lnTo>
                      <a:lnTo>
                        <a:pt x="1811" y="3074"/>
                      </a:lnTo>
                      <a:lnTo>
                        <a:pt x="1818" y="3050"/>
                      </a:lnTo>
                      <a:lnTo>
                        <a:pt x="1758" y="3053"/>
                      </a:lnTo>
                      <a:lnTo>
                        <a:pt x="1717" y="3065"/>
                      </a:lnTo>
                      <a:lnTo>
                        <a:pt x="1710" y="3060"/>
                      </a:lnTo>
                      <a:lnTo>
                        <a:pt x="1720" y="3034"/>
                      </a:lnTo>
                      <a:lnTo>
                        <a:pt x="1708" y="2998"/>
                      </a:lnTo>
                      <a:lnTo>
                        <a:pt x="1710" y="2983"/>
                      </a:lnTo>
                      <a:lnTo>
                        <a:pt x="1725" y="2970"/>
                      </a:lnTo>
                      <a:lnTo>
                        <a:pt x="1730" y="2942"/>
                      </a:lnTo>
                      <a:lnTo>
                        <a:pt x="1813" y="2867"/>
                      </a:lnTo>
                      <a:lnTo>
                        <a:pt x="1820" y="2745"/>
                      </a:lnTo>
                      <a:lnTo>
                        <a:pt x="1815" y="2710"/>
                      </a:lnTo>
                      <a:lnTo>
                        <a:pt x="1802" y="2701"/>
                      </a:lnTo>
                      <a:lnTo>
                        <a:pt x="1787" y="2701"/>
                      </a:lnTo>
                      <a:lnTo>
                        <a:pt x="1773" y="2643"/>
                      </a:lnTo>
                      <a:lnTo>
                        <a:pt x="1732" y="2610"/>
                      </a:lnTo>
                      <a:lnTo>
                        <a:pt x="1703" y="2634"/>
                      </a:lnTo>
                      <a:lnTo>
                        <a:pt x="1640" y="2617"/>
                      </a:lnTo>
                      <a:lnTo>
                        <a:pt x="1627" y="2617"/>
                      </a:lnTo>
                      <a:lnTo>
                        <a:pt x="1620" y="2610"/>
                      </a:lnTo>
                      <a:lnTo>
                        <a:pt x="1641" y="2571"/>
                      </a:lnTo>
                      <a:lnTo>
                        <a:pt x="1640" y="2559"/>
                      </a:lnTo>
                      <a:lnTo>
                        <a:pt x="1614" y="2559"/>
                      </a:lnTo>
                      <a:lnTo>
                        <a:pt x="1607" y="2553"/>
                      </a:lnTo>
                      <a:lnTo>
                        <a:pt x="1624" y="2527"/>
                      </a:lnTo>
                      <a:lnTo>
                        <a:pt x="1605" y="2513"/>
                      </a:lnTo>
                      <a:lnTo>
                        <a:pt x="1541" y="2547"/>
                      </a:lnTo>
                      <a:lnTo>
                        <a:pt x="1497" y="2530"/>
                      </a:lnTo>
                      <a:lnTo>
                        <a:pt x="1491" y="2520"/>
                      </a:lnTo>
                      <a:lnTo>
                        <a:pt x="1432" y="2553"/>
                      </a:lnTo>
                      <a:lnTo>
                        <a:pt x="1401" y="2573"/>
                      </a:lnTo>
                      <a:lnTo>
                        <a:pt x="1368" y="2578"/>
                      </a:lnTo>
                      <a:lnTo>
                        <a:pt x="1330" y="2608"/>
                      </a:lnTo>
                      <a:lnTo>
                        <a:pt x="1316" y="2617"/>
                      </a:lnTo>
                      <a:lnTo>
                        <a:pt x="1311" y="2631"/>
                      </a:lnTo>
                      <a:lnTo>
                        <a:pt x="1232" y="2646"/>
                      </a:lnTo>
                      <a:lnTo>
                        <a:pt x="1224" y="2641"/>
                      </a:lnTo>
                      <a:lnTo>
                        <a:pt x="1206" y="2617"/>
                      </a:lnTo>
                      <a:lnTo>
                        <a:pt x="1153" y="2610"/>
                      </a:lnTo>
                      <a:lnTo>
                        <a:pt x="1114" y="2586"/>
                      </a:lnTo>
                      <a:lnTo>
                        <a:pt x="1074" y="2580"/>
                      </a:lnTo>
                      <a:lnTo>
                        <a:pt x="1019" y="2619"/>
                      </a:lnTo>
                      <a:lnTo>
                        <a:pt x="976" y="2657"/>
                      </a:lnTo>
                      <a:lnTo>
                        <a:pt x="965" y="2643"/>
                      </a:lnTo>
                      <a:lnTo>
                        <a:pt x="974" y="2606"/>
                      </a:lnTo>
                      <a:lnTo>
                        <a:pt x="963" y="2588"/>
                      </a:lnTo>
                      <a:lnTo>
                        <a:pt x="921" y="2590"/>
                      </a:lnTo>
                      <a:lnTo>
                        <a:pt x="842" y="2593"/>
                      </a:lnTo>
                      <a:lnTo>
                        <a:pt x="808" y="2566"/>
                      </a:lnTo>
                      <a:lnTo>
                        <a:pt x="783" y="2566"/>
                      </a:lnTo>
                      <a:lnTo>
                        <a:pt x="739" y="2568"/>
                      </a:lnTo>
                      <a:lnTo>
                        <a:pt x="730" y="2561"/>
                      </a:lnTo>
                      <a:lnTo>
                        <a:pt x="729" y="2542"/>
                      </a:lnTo>
                      <a:lnTo>
                        <a:pt x="678" y="2513"/>
                      </a:lnTo>
                      <a:lnTo>
                        <a:pt x="670" y="2480"/>
                      </a:lnTo>
                      <a:lnTo>
                        <a:pt x="656" y="2482"/>
                      </a:lnTo>
                      <a:lnTo>
                        <a:pt x="598" y="2450"/>
                      </a:lnTo>
                      <a:lnTo>
                        <a:pt x="598" y="2409"/>
                      </a:lnTo>
                      <a:lnTo>
                        <a:pt x="586" y="2399"/>
                      </a:lnTo>
                      <a:lnTo>
                        <a:pt x="574" y="2412"/>
                      </a:lnTo>
                      <a:lnTo>
                        <a:pt x="551" y="2412"/>
                      </a:lnTo>
                      <a:lnTo>
                        <a:pt x="533" y="2368"/>
                      </a:lnTo>
                      <a:lnTo>
                        <a:pt x="433" y="2282"/>
                      </a:lnTo>
                      <a:lnTo>
                        <a:pt x="409" y="2260"/>
                      </a:lnTo>
                      <a:lnTo>
                        <a:pt x="383" y="2286"/>
                      </a:lnTo>
                      <a:lnTo>
                        <a:pt x="367" y="2282"/>
                      </a:lnTo>
                      <a:lnTo>
                        <a:pt x="354" y="2264"/>
                      </a:lnTo>
                      <a:lnTo>
                        <a:pt x="311" y="2216"/>
                      </a:lnTo>
                      <a:lnTo>
                        <a:pt x="311" y="2200"/>
                      </a:lnTo>
                      <a:lnTo>
                        <a:pt x="251" y="2154"/>
                      </a:lnTo>
                      <a:lnTo>
                        <a:pt x="235" y="2129"/>
                      </a:lnTo>
                      <a:lnTo>
                        <a:pt x="211" y="2127"/>
                      </a:lnTo>
                      <a:lnTo>
                        <a:pt x="210" y="2112"/>
                      </a:lnTo>
                      <a:lnTo>
                        <a:pt x="213" y="2094"/>
                      </a:lnTo>
                      <a:lnTo>
                        <a:pt x="213" y="2067"/>
                      </a:lnTo>
                      <a:lnTo>
                        <a:pt x="211" y="2048"/>
                      </a:lnTo>
                      <a:lnTo>
                        <a:pt x="201" y="2019"/>
                      </a:lnTo>
                      <a:lnTo>
                        <a:pt x="203" y="2002"/>
                      </a:lnTo>
                      <a:lnTo>
                        <a:pt x="225" y="1999"/>
                      </a:lnTo>
                      <a:lnTo>
                        <a:pt x="244" y="2021"/>
                      </a:lnTo>
                      <a:lnTo>
                        <a:pt x="284" y="2017"/>
                      </a:lnTo>
                      <a:lnTo>
                        <a:pt x="290" y="2002"/>
                      </a:lnTo>
                      <a:lnTo>
                        <a:pt x="290" y="1964"/>
                      </a:lnTo>
                      <a:lnTo>
                        <a:pt x="264" y="1937"/>
                      </a:lnTo>
                      <a:lnTo>
                        <a:pt x="264" y="1913"/>
                      </a:lnTo>
                      <a:lnTo>
                        <a:pt x="275" y="1913"/>
                      </a:lnTo>
                      <a:lnTo>
                        <a:pt x="280" y="1889"/>
                      </a:lnTo>
                      <a:lnTo>
                        <a:pt x="288" y="1871"/>
                      </a:lnTo>
                      <a:lnTo>
                        <a:pt x="311" y="1874"/>
                      </a:lnTo>
                      <a:lnTo>
                        <a:pt x="330" y="1867"/>
                      </a:lnTo>
                      <a:lnTo>
                        <a:pt x="335" y="1843"/>
                      </a:lnTo>
                      <a:lnTo>
                        <a:pt x="365" y="1825"/>
                      </a:lnTo>
                      <a:lnTo>
                        <a:pt x="378" y="1785"/>
                      </a:lnTo>
                      <a:lnTo>
                        <a:pt x="418" y="1759"/>
                      </a:lnTo>
                      <a:lnTo>
                        <a:pt x="409" y="1749"/>
                      </a:lnTo>
                      <a:lnTo>
                        <a:pt x="387" y="1747"/>
                      </a:lnTo>
                      <a:lnTo>
                        <a:pt x="354" y="1696"/>
                      </a:lnTo>
                      <a:lnTo>
                        <a:pt x="321" y="1688"/>
                      </a:lnTo>
                      <a:lnTo>
                        <a:pt x="235" y="1715"/>
                      </a:lnTo>
                      <a:lnTo>
                        <a:pt x="203" y="1706"/>
                      </a:lnTo>
                      <a:lnTo>
                        <a:pt x="131" y="1653"/>
                      </a:lnTo>
                      <a:lnTo>
                        <a:pt x="110" y="1650"/>
                      </a:lnTo>
                      <a:lnTo>
                        <a:pt x="93" y="1616"/>
                      </a:lnTo>
                      <a:lnTo>
                        <a:pt x="105" y="1580"/>
                      </a:lnTo>
                      <a:lnTo>
                        <a:pt x="102" y="1563"/>
                      </a:lnTo>
                      <a:lnTo>
                        <a:pt x="76" y="1544"/>
                      </a:lnTo>
                      <a:lnTo>
                        <a:pt x="65" y="1527"/>
                      </a:lnTo>
                      <a:lnTo>
                        <a:pt x="10" y="1496"/>
                      </a:lnTo>
                      <a:lnTo>
                        <a:pt x="10" y="1487"/>
                      </a:lnTo>
                      <a:lnTo>
                        <a:pt x="38" y="1476"/>
                      </a:lnTo>
                      <a:lnTo>
                        <a:pt x="53" y="1486"/>
                      </a:lnTo>
                      <a:lnTo>
                        <a:pt x="69" y="1469"/>
                      </a:lnTo>
                      <a:lnTo>
                        <a:pt x="65" y="1416"/>
                      </a:lnTo>
                      <a:lnTo>
                        <a:pt x="69" y="1373"/>
                      </a:lnTo>
                      <a:lnTo>
                        <a:pt x="32" y="1337"/>
                      </a:lnTo>
                      <a:lnTo>
                        <a:pt x="10" y="1344"/>
                      </a:lnTo>
                      <a:lnTo>
                        <a:pt x="0" y="1317"/>
                      </a:lnTo>
                      <a:lnTo>
                        <a:pt x="14" y="1291"/>
                      </a:lnTo>
                      <a:lnTo>
                        <a:pt x="5" y="1267"/>
                      </a:lnTo>
                      <a:lnTo>
                        <a:pt x="29" y="1245"/>
                      </a:lnTo>
                      <a:lnTo>
                        <a:pt x="38" y="1236"/>
                      </a:lnTo>
                      <a:lnTo>
                        <a:pt x="38" y="1216"/>
                      </a:lnTo>
                      <a:lnTo>
                        <a:pt x="72" y="1200"/>
                      </a:lnTo>
                      <a:lnTo>
                        <a:pt x="105" y="1194"/>
                      </a:lnTo>
                      <a:lnTo>
                        <a:pt x="134" y="1183"/>
                      </a:lnTo>
                      <a:lnTo>
                        <a:pt x="158" y="1189"/>
                      </a:lnTo>
                      <a:lnTo>
                        <a:pt x="177" y="1183"/>
                      </a:lnTo>
                      <a:lnTo>
                        <a:pt x="181" y="1187"/>
                      </a:lnTo>
                      <a:lnTo>
                        <a:pt x="185" y="1209"/>
                      </a:lnTo>
                      <a:lnTo>
                        <a:pt x="201" y="1216"/>
                      </a:lnTo>
                      <a:lnTo>
                        <a:pt x="235" y="1214"/>
                      </a:lnTo>
                      <a:lnTo>
                        <a:pt x="280" y="1168"/>
                      </a:lnTo>
                      <a:lnTo>
                        <a:pt x="365" y="1185"/>
                      </a:lnTo>
                      <a:lnTo>
                        <a:pt x="409" y="1154"/>
                      </a:lnTo>
                      <a:lnTo>
                        <a:pt x="536" y="1125"/>
                      </a:lnTo>
                      <a:lnTo>
                        <a:pt x="545" y="1108"/>
                      </a:lnTo>
                      <a:lnTo>
                        <a:pt x="555" y="1059"/>
                      </a:lnTo>
                      <a:lnTo>
                        <a:pt x="591" y="1031"/>
                      </a:lnTo>
                      <a:lnTo>
                        <a:pt x="601" y="1031"/>
                      </a:lnTo>
                      <a:lnTo>
                        <a:pt x="601" y="1016"/>
                      </a:lnTo>
                      <a:lnTo>
                        <a:pt x="603" y="893"/>
                      </a:lnTo>
                      <a:lnTo>
                        <a:pt x="610" y="867"/>
                      </a:lnTo>
                      <a:lnTo>
                        <a:pt x="575" y="857"/>
                      </a:lnTo>
                      <a:lnTo>
                        <a:pt x="574" y="845"/>
                      </a:lnTo>
                      <a:lnTo>
                        <a:pt x="610" y="835"/>
                      </a:lnTo>
                      <a:lnTo>
                        <a:pt x="704" y="828"/>
                      </a:lnTo>
                      <a:lnTo>
                        <a:pt x="720" y="845"/>
                      </a:lnTo>
                      <a:lnTo>
                        <a:pt x="753" y="854"/>
                      </a:lnTo>
                      <a:lnTo>
                        <a:pt x="761" y="857"/>
                      </a:lnTo>
                      <a:lnTo>
                        <a:pt x="775" y="838"/>
                      </a:lnTo>
                      <a:lnTo>
                        <a:pt x="756" y="821"/>
                      </a:lnTo>
                      <a:lnTo>
                        <a:pt x="827" y="678"/>
                      </a:lnTo>
                      <a:lnTo>
                        <a:pt x="838" y="669"/>
                      </a:lnTo>
                      <a:lnTo>
                        <a:pt x="902" y="702"/>
                      </a:lnTo>
                      <a:lnTo>
                        <a:pt x="930" y="702"/>
                      </a:lnTo>
                      <a:lnTo>
                        <a:pt x="943" y="719"/>
                      </a:lnTo>
                      <a:lnTo>
                        <a:pt x="1005" y="700"/>
                      </a:lnTo>
                      <a:lnTo>
                        <a:pt x="1019" y="599"/>
                      </a:lnTo>
                      <a:lnTo>
                        <a:pt x="1046" y="580"/>
                      </a:lnTo>
                      <a:lnTo>
                        <a:pt x="1077" y="578"/>
                      </a:lnTo>
                      <a:lnTo>
                        <a:pt x="1098" y="551"/>
                      </a:lnTo>
                      <a:lnTo>
                        <a:pt x="1107" y="525"/>
                      </a:lnTo>
                      <a:lnTo>
                        <a:pt x="1125" y="514"/>
                      </a:lnTo>
                      <a:lnTo>
                        <a:pt x="1165" y="525"/>
                      </a:lnTo>
                      <a:lnTo>
                        <a:pt x="1182" y="525"/>
                      </a:lnTo>
                      <a:lnTo>
                        <a:pt x="1172" y="558"/>
                      </a:lnTo>
                      <a:lnTo>
                        <a:pt x="1186" y="578"/>
                      </a:lnTo>
                      <a:lnTo>
                        <a:pt x="1189" y="592"/>
                      </a:lnTo>
                      <a:lnTo>
                        <a:pt x="1224" y="625"/>
                      </a:lnTo>
                      <a:lnTo>
                        <a:pt x="1232" y="653"/>
                      </a:lnTo>
                      <a:lnTo>
                        <a:pt x="1278" y="655"/>
                      </a:lnTo>
                      <a:lnTo>
                        <a:pt x="1298" y="673"/>
                      </a:lnTo>
                      <a:lnTo>
                        <a:pt x="1309" y="673"/>
                      </a:lnTo>
                      <a:lnTo>
                        <a:pt x="1335" y="730"/>
                      </a:lnTo>
                      <a:lnTo>
                        <a:pt x="1361" y="799"/>
                      </a:lnTo>
                      <a:lnTo>
                        <a:pt x="1349" y="840"/>
                      </a:lnTo>
                      <a:lnTo>
                        <a:pt x="1351" y="857"/>
                      </a:lnTo>
                      <a:lnTo>
                        <a:pt x="1327" y="898"/>
                      </a:lnTo>
                      <a:lnTo>
                        <a:pt x="1333" y="931"/>
                      </a:lnTo>
                      <a:lnTo>
                        <a:pt x="1418" y="968"/>
                      </a:lnTo>
                      <a:lnTo>
                        <a:pt x="1511" y="982"/>
                      </a:lnTo>
                      <a:lnTo>
                        <a:pt x="1607" y="1048"/>
                      </a:lnTo>
                      <a:lnTo>
                        <a:pt x="1638" y="1059"/>
                      </a:lnTo>
                      <a:lnTo>
                        <a:pt x="1640" y="1077"/>
                      </a:lnTo>
                      <a:lnTo>
                        <a:pt x="1660" y="1119"/>
                      </a:lnTo>
                      <a:lnTo>
                        <a:pt x="1679" y="1173"/>
                      </a:lnTo>
                      <a:lnTo>
                        <a:pt x="1705" y="1221"/>
                      </a:lnTo>
                    </a:path>
                  </a:pathLst>
                </a:custGeom>
                <a:solidFill>
                  <a:schemeClr val="accent2"/>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48" name="Rectangle 48"/>
          <p:cNvSpPr>
            <a:spLocks noChangeArrowheads="1"/>
          </p:cNvSpPr>
          <p:nvPr/>
        </p:nvSpPr>
        <p:spPr bwMode="auto">
          <a:xfrm>
            <a:off x="395288" y="642646"/>
            <a:ext cx="8497887" cy="719137"/>
          </a:xfrm>
          <a:prstGeom prst="rect">
            <a:avLst/>
          </a:prstGeom>
          <a:gradFill rotWithShape="1">
            <a:gsLst>
              <a:gs pos="0">
                <a:schemeClr val="accent1"/>
              </a:gs>
              <a:gs pos="50000">
                <a:schemeClr val="bg1"/>
              </a:gs>
              <a:gs pos="100000">
                <a:schemeClr val="accent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50" name="Rectangle 49"/>
          <p:cNvSpPr txBox="1">
            <a:spLocks noChangeArrowheads="1"/>
          </p:cNvSpPr>
          <p:nvPr/>
        </p:nvSpPr>
        <p:spPr>
          <a:xfrm>
            <a:off x="490538" y="591846"/>
            <a:ext cx="8424862" cy="6477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ct val="90000"/>
              </a:lnSpc>
              <a:buFont typeface="Times" pitchFamily="18" charset="0"/>
              <a:buNone/>
            </a:pPr>
            <a:r>
              <a:rPr lang="zh-CN" altLang="en-US" sz="1600" b="1" dirty="0" smtClean="0">
                <a:ea typeface="宋体" pitchFamily="2" charset="-122"/>
              </a:rPr>
              <a:t>充分利用数据平台的建设成果，建立</a:t>
            </a:r>
            <a:r>
              <a:rPr lang="zh-CN" altLang="en-US" b="1" dirty="0" smtClean="0">
                <a:solidFill>
                  <a:srgbClr val="FF0000"/>
                </a:solidFill>
                <a:ea typeface="宋体" pitchFamily="2" charset="-122"/>
              </a:rPr>
              <a:t>准确、全面、及时、直观</a:t>
            </a:r>
            <a:r>
              <a:rPr lang="zh-CN" altLang="en-US" sz="1600" b="1" dirty="0" smtClean="0">
                <a:ea typeface="宋体" pitchFamily="2" charset="-122"/>
              </a:rPr>
              <a:t>的</a:t>
            </a:r>
          </a:p>
          <a:p>
            <a:pPr algn="ctr">
              <a:lnSpc>
                <a:spcPct val="90000"/>
              </a:lnSpc>
              <a:buFont typeface="Times" pitchFamily="18" charset="0"/>
              <a:buNone/>
            </a:pPr>
            <a:r>
              <a:rPr lang="zh-CN" altLang="en-US" sz="1600" b="1" dirty="0" smtClean="0">
                <a:ea typeface="宋体" pitchFamily="2" charset="-122"/>
              </a:rPr>
              <a:t>关键经营指标加工、存储和展示平台</a:t>
            </a:r>
          </a:p>
        </p:txBody>
      </p:sp>
      <p:grpSp>
        <p:nvGrpSpPr>
          <p:cNvPr id="51" name="Group 50"/>
          <p:cNvGrpSpPr>
            <a:grpSpLocks/>
          </p:cNvGrpSpPr>
          <p:nvPr/>
        </p:nvGrpSpPr>
        <p:grpSpPr bwMode="auto">
          <a:xfrm>
            <a:off x="3965575" y="2592096"/>
            <a:ext cx="2986088" cy="2447925"/>
            <a:chOff x="2562" y="2115"/>
            <a:chExt cx="1881" cy="1542"/>
          </a:xfrm>
        </p:grpSpPr>
        <p:sp>
          <p:nvSpPr>
            <p:cNvPr id="52" name="Oval 51"/>
            <p:cNvSpPr>
              <a:spLocks noChangeArrowheads="1"/>
            </p:cNvSpPr>
            <p:nvPr/>
          </p:nvSpPr>
          <p:spPr bwMode="auto">
            <a:xfrm>
              <a:off x="2744" y="2115"/>
              <a:ext cx="1699" cy="1542"/>
            </a:xfrm>
            <a:prstGeom prst="ellipse">
              <a:avLst/>
            </a:prstGeom>
            <a:gradFill rotWithShape="1">
              <a:gsLst>
                <a:gs pos="0">
                  <a:srgbClr val="DDDDDD">
                    <a:alpha val="50000"/>
                  </a:srgbClr>
                </a:gs>
                <a:gs pos="50000">
                  <a:srgbClr val="FFFFFF"/>
                </a:gs>
                <a:gs pos="100000">
                  <a:srgbClr val="DDDDDD">
                    <a:alpha val="50000"/>
                  </a:srgbClr>
                </a:gs>
              </a:gsLst>
              <a:lin ang="5400000" scaled="1"/>
            </a:gra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53" name="Rectangle 52"/>
            <p:cNvSpPr>
              <a:spLocks noChangeArrowheads="1"/>
            </p:cNvSpPr>
            <p:nvPr/>
          </p:nvSpPr>
          <p:spPr bwMode="auto">
            <a:xfrm>
              <a:off x="2562" y="3025"/>
              <a:ext cx="1763"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ctr">
                <a:spcBef>
                  <a:spcPct val="20000"/>
                </a:spcBef>
                <a:buClr>
                  <a:schemeClr val="accent1"/>
                </a:buClr>
                <a:buFont typeface="Wingdings" pitchFamily="2" charset="2"/>
                <a:buNone/>
              </a:pPr>
              <a:r>
                <a:rPr lang="zh-CN" altLang="en-US" sz="1600" dirty="0">
                  <a:latin typeface="华文细黑" pitchFamily="2" charset="-122"/>
                  <a:ea typeface="华文细黑" pitchFamily="2" charset="-122"/>
                </a:rPr>
                <a:t>展示手段</a:t>
              </a:r>
              <a:r>
                <a:rPr lang="zh-CN" altLang="en-US" sz="1200" dirty="0">
                  <a:latin typeface="华文细黑" pitchFamily="2" charset="-122"/>
                  <a:ea typeface="华文细黑" pitchFamily="2" charset="-122"/>
                </a:rPr>
                <a:t>：</a:t>
              </a:r>
            </a:p>
            <a:p>
              <a:pPr lvl="1" algn="ctr">
                <a:spcBef>
                  <a:spcPct val="20000"/>
                </a:spcBef>
                <a:buClr>
                  <a:schemeClr val="accent1"/>
                </a:buClr>
                <a:buFont typeface="Wingdings" pitchFamily="2" charset="2"/>
                <a:buNone/>
              </a:pPr>
              <a:r>
                <a:rPr lang="zh-CN" altLang="en-US" sz="1200" dirty="0">
                  <a:latin typeface="华文细黑" pitchFamily="2" charset="-122"/>
                  <a:ea typeface="华文细黑" pitchFamily="2" charset="-122"/>
                </a:rPr>
                <a:t>时间</a:t>
              </a:r>
              <a:r>
                <a:rPr lang="zh-CN" altLang="en-US" sz="1200" dirty="0" smtClean="0">
                  <a:latin typeface="华文细黑" pitchFamily="2" charset="-122"/>
                  <a:ea typeface="华文细黑" pitchFamily="2" charset="-122"/>
                </a:rPr>
                <a:t>、客户维度</a:t>
              </a:r>
              <a:endParaRPr lang="zh-CN" altLang="en-US" sz="1200" dirty="0">
                <a:latin typeface="华文细黑" pitchFamily="2" charset="-122"/>
                <a:ea typeface="华文细黑" pitchFamily="2" charset="-122"/>
              </a:endParaRPr>
            </a:p>
            <a:p>
              <a:pPr lvl="1" algn="ctr">
                <a:spcBef>
                  <a:spcPct val="20000"/>
                </a:spcBef>
                <a:buClr>
                  <a:schemeClr val="accent1"/>
                </a:buClr>
                <a:buFont typeface="Wingdings" pitchFamily="2" charset="2"/>
                <a:buNone/>
              </a:pPr>
              <a:r>
                <a:rPr lang="zh-CN" altLang="en-US" sz="1200" dirty="0">
                  <a:latin typeface="华文细黑" pitchFamily="2" charset="-122"/>
                  <a:ea typeface="华文细黑" pitchFamily="2" charset="-122"/>
                </a:rPr>
                <a:t>历史趋势</a:t>
              </a:r>
              <a:r>
                <a:rPr lang="zh-CN" altLang="en-US" sz="1200" dirty="0" smtClean="0">
                  <a:latin typeface="华文细黑" pitchFamily="2" charset="-122"/>
                  <a:ea typeface="华文细黑" pitchFamily="2" charset="-122"/>
                </a:rPr>
                <a:t>、客户排位</a:t>
              </a:r>
              <a:endParaRPr lang="zh-CN" altLang="en-US" sz="1200" dirty="0">
                <a:latin typeface="华文细黑" pitchFamily="2" charset="-122"/>
                <a:ea typeface="华文细黑" pitchFamily="2" charset="-122"/>
              </a:endParaRPr>
            </a:p>
            <a:p>
              <a:pPr lvl="1">
                <a:spcBef>
                  <a:spcPct val="20000"/>
                </a:spcBef>
                <a:buClr>
                  <a:schemeClr val="accent1"/>
                </a:buClr>
                <a:buFont typeface="Wingdings" pitchFamily="2" charset="2"/>
                <a:buNone/>
              </a:pPr>
              <a:endParaRPr lang="zh-CN" altLang="en-US" sz="1200" dirty="0">
                <a:latin typeface="华文细黑" pitchFamily="2" charset="-122"/>
                <a:ea typeface="华文细黑" pitchFamily="2" charset="-122"/>
              </a:endParaRPr>
            </a:p>
          </p:txBody>
        </p:sp>
        <p:grpSp>
          <p:nvGrpSpPr>
            <p:cNvPr id="54" name="Group 53"/>
            <p:cNvGrpSpPr>
              <a:grpSpLocks/>
            </p:cNvGrpSpPr>
            <p:nvPr/>
          </p:nvGrpSpPr>
          <p:grpSpPr bwMode="auto">
            <a:xfrm>
              <a:off x="2835" y="2478"/>
              <a:ext cx="1357" cy="600"/>
              <a:chOff x="521" y="1752"/>
              <a:chExt cx="1815" cy="816"/>
            </a:xfrm>
          </p:grpSpPr>
          <p:pic>
            <p:nvPicPr>
              <p:cNvPr id="55" name="Picture 5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7" y="1752"/>
                <a:ext cx="1089" cy="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55" descr="仪表盘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 y="1933"/>
                <a:ext cx="571"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 y="2024"/>
                <a:ext cx="545"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58" name="矩形 57"/>
          <p:cNvSpPr/>
          <p:nvPr/>
        </p:nvSpPr>
        <p:spPr>
          <a:xfrm>
            <a:off x="4716463" y="233355"/>
            <a:ext cx="6685132" cy="400110"/>
          </a:xfrm>
          <a:prstGeom prst="rect">
            <a:avLst/>
          </a:prstGeom>
        </p:spPr>
        <p:txBody>
          <a:bodyPr wrap="square">
            <a:spAutoFit/>
          </a:bodyPr>
          <a:lstStyle/>
          <a:p>
            <a:r>
              <a:rPr lang="en-US" altLang="zh-CN" sz="1600" dirty="0" smtClean="0">
                <a:ea typeface="宋体" pitchFamily="2" charset="-122"/>
              </a:rPr>
              <a:t>——</a:t>
            </a:r>
            <a:r>
              <a:rPr lang="zh-CN" altLang="en-US" sz="2000" dirty="0" smtClean="0">
                <a:ea typeface="宋体" pitchFamily="2" charset="-122"/>
              </a:rPr>
              <a:t>掌握经营</a:t>
            </a:r>
            <a:r>
              <a:rPr lang="zh-CN" altLang="en-US" sz="2000" dirty="0">
                <a:ea typeface="宋体" pitchFamily="2" charset="-122"/>
              </a:rPr>
              <a:t>、管理信息</a:t>
            </a:r>
            <a:r>
              <a:rPr lang="zh-CN" altLang="en-US" sz="2000" dirty="0" smtClean="0">
                <a:ea typeface="宋体" pitchFamily="2" charset="-122"/>
              </a:rPr>
              <a:t>的便利工具</a:t>
            </a:r>
            <a:endParaRPr lang="en-US" sz="1600" dirty="0"/>
          </a:p>
        </p:txBody>
      </p:sp>
    </p:spTree>
    <p:extLst>
      <p:ext uri="{BB962C8B-B14F-4D97-AF65-F5344CB8AC3E}">
        <p14:creationId xmlns:p14="http://schemas.microsoft.com/office/powerpoint/2010/main" val="33063560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27940" y="1054100"/>
            <a:ext cx="5060274" cy="2819400"/>
          </a:xfrm>
          <a:prstGeom prst="rect">
            <a:avLst/>
          </a:prstGeom>
        </p:spPr>
      </p:pic>
      <p:sp>
        <p:nvSpPr>
          <p:cNvPr id="3" name="文本框 2"/>
          <p:cNvSpPr txBox="1"/>
          <p:nvPr/>
        </p:nvSpPr>
        <p:spPr>
          <a:xfrm>
            <a:off x="127940" y="242384"/>
            <a:ext cx="6099464" cy="369332"/>
          </a:xfrm>
          <a:prstGeom prst="rect">
            <a:avLst/>
          </a:prstGeom>
          <a:noFill/>
        </p:spPr>
        <p:txBody>
          <a:bodyPr wrap="square" rtlCol="0">
            <a:spAutoFit/>
          </a:bodyPr>
          <a:lstStyle/>
          <a:p>
            <a:r>
              <a:rPr lang="zh-CN" altLang="en-US" dirty="0" smtClean="0"/>
              <a:t>管理决策驾驶舱一期界面及二期建议</a:t>
            </a:r>
            <a:endParaRPr lang="zh-CN" altLang="en-US" dirty="0"/>
          </a:p>
        </p:txBody>
      </p:sp>
      <p:sp>
        <p:nvSpPr>
          <p:cNvPr id="4" name="文本框 3"/>
          <p:cNvSpPr txBox="1"/>
          <p:nvPr/>
        </p:nvSpPr>
        <p:spPr>
          <a:xfrm>
            <a:off x="1905000" y="3930134"/>
            <a:ext cx="1612900" cy="369332"/>
          </a:xfrm>
          <a:prstGeom prst="rect">
            <a:avLst/>
          </a:prstGeom>
          <a:noFill/>
        </p:spPr>
        <p:txBody>
          <a:bodyPr wrap="square" rtlCol="0">
            <a:spAutoFit/>
          </a:bodyPr>
          <a:lstStyle/>
          <a:p>
            <a:r>
              <a:rPr lang="zh-CN" altLang="en-US" dirty="0" smtClean="0"/>
              <a:t>一期功能界面</a:t>
            </a:r>
            <a:endParaRPr lang="zh-CN" altLang="en-US" dirty="0"/>
          </a:p>
        </p:txBody>
      </p:sp>
      <p:sp>
        <p:nvSpPr>
          <p:cNvPr id="5" name="文本框 4"/>
          <p:cNvSpPr txBox="1"/>
          <p:nvPr/>
        </p:nvSpPr>
        <p:spPr>
          <a:xfrm>
            <a:off x="5715000" y="1168400"/>
            <a:ext cx="3035300" cy="2585323"/>
          </a:xfrm>
          <a:prstGeom prst="rect">
            <a:avLst/>
          </a:prstGeom>
          <a:noFill/>
        </p:spPr>
        <p:txBody>
          <a:bodyPr wrap="square" rtlCol="0">
            <a:spAutoFit/>
          </a:bodyPr>
          <a:lstStyle/>
          <a:p>
            <a:r>
              <a:rPr lang="zh-CN" altLang="en-US" dirty="0" smtClean="0"/>
              <a:t>二期在一期技术框架的基础上，重点在于内容建设：</a:t>
            </a:r>
            <a:endParaRPr lang="en-US" altLang="zh-CN" dirty="0" smtClean="0"/>
          </a:p>
          <a:p>
            <a:r>
              <a:rPr lang="en-US" altLang="zh-CN" dirty="0" smtClean="0"/>
              <a:t>1</a:t>
            </a:r>
            <a:r>
              <a:rPr lang="zh-CN" altLang="en-US" dirty="0" smtClean="0"/>
              <a:t>）整合恒基达鑫更多部门应用数据</a:t>
            </a:r>
            <a:endParaRPr lang="en-US" altLang="zh-CN" dirty="0" smtClean="0"/>
          </a:p>
          <a:p>
            <a:r>
              <a:rPr lang="en-US" altLang="zh-CN" dirty="0" smtClean="0"/>
              <a:t>2</a:t>
            </a:r>
            <a:r>
              <a:rPr lang="zh-CN" altLang="en-US" dirty="0" smtClean="0"/>
              <a:t>）对标国内外知名物流仓储企业，提供更多的关键指标</a:t>
            </a:r>
            <a:r>
              <a:rPr lang="en-US" altLang="zh-CN" dirty="0" smtClean="0"/>
              <a:t>KPI</a:t>
            </a:r>
            <a:r>
              <a:rPr lang="zh-CN" altLang="en-US" dirty="0" smtClean="0"/>
              <a:t>分析</a:t>
            </a:r>
            <a:endParaRPr lang="en-US" altLang="zh-CN" dirty="0" smtClean="0"/>
          </a:p>
          <a:p>
            <a:r>
              <a:rPr lang="en-US" altLang="zh-CN" dirty="0" smtClean="0"/>
              <a:t>3</a:t>
            </a:r>
            <a:r>
              <a:rPr lang="zh-CN" altLang="en-US" dirty="0" smtClean="0"/>
              <a:t>）数据报告和业务互动更为实时、准确</a:t>
            </a:r>
            <a:endParaRPr lang="zh-CN" altLang="en-US" dirty="0"/>
          </a:p>
        </p:txBody>
      </p:sp>
    </p:spTree>
    <p:extLst>
      <p:ext uri="{BB962C8B-B14F-4D97-AF65-F5344CB8AC3E}">
        <p14:creationId xmlns:p14="http://schemas.microsoft.com/office/powerpoint/2010/main" val="29628077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左右箭头 1"/>
          <p:cNvSpPr/>
          <p:nvPr/>
        </p:nvSpPr>
        <p:spPr bwMode="auto">
          <a:xfrm>
            <a:off x="90612" y="2888332"/>
            <a:ext cx="8964488" cy="1752600"/>
          </a:xfrm>
          <a:prstGeom prst="leftRightArrow">
            <a:avLst/>
          </a:prstGeom>
          <a:solidFill>
            <a:schemeClr val="bg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CN" altLang="en-US" sz="1600" dirty="0">
                <a:solidFill>
                  <a:srgbClr val="FFFF00"/>
                </a:solidFill>
                <a:latin typeface="微软雅黑" pitchFamily="34" charset="-122"/>
                <a:ea typeface="微软雅黑" pitchFamily="34" charset="-122"/>
              </a:rPr>
              <a:t>经验之道</a:t>
            </a:r>
            <a:endParaRPr lang="en-US" sz="1600" dirty="0">
              <a:solidFill>
                <a:srgbClr val="FFFF00"/>
              </a:solidFill>
              <a:latin typeface="微软雅黑" pitchFamily="34" charset="-122"/>
              <a:ea typeface="微软雅黑" pitchFamily="34" charset="-122"/>
            </a:endParaRPr>
          </a:p>
        </p:txBody>
      </p:sp>
      <p:sp>
        <p:nvSpPr>
          <p:cNvPr id="3" name="标题 2"/>
          <p:cNvSpPr txBox="1">
            <a:spLocks/>
          </p:cNvSpPr>
          <p:nvPr/>
        </p:nvSpPr>
        <p:spPr>
          <a:xfrm>
            <a:off x="165100" y="243963"/>
            <a:ext cx="8229600" cy="302137"/>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en-US" sz="2000" dirty="0" smtClean="0">
                <a:latin typeface="微软雅黑" pitchFamily="34" charset="-122"/>
                <a:ea typeface="微软雅黑" pitchFamily="34" charset="-122"/>
              </a:rPr>
              <a:t>指标的梳理加工是管理驾驶舱建设的重点</a:t>
            </a:r>
            <a:endParaRPr lang="en-US" sz="2000" dirty="0">
              <a:latin typeface="微软雅黑" pitchFamily="34" charset="-122"/>
              <a:ea typeface="微软雅黑" pitchFamily="34" charset="-122"/>
            </a:endParaRPr>
          </a:p>
        </p:txBody>
      </p:sp>
      <p:graphicFrame>
        <p:nvGraphicFramePr>
          <p:cNvPr id="4" name="图示 3"/>
          <p:cNvGraphicFramePr/>
          <p:nvPr>
            <p:extLst>
              <p:ext uri="{D42A27DB-BD31-4B8C-83A1-F6EECF244321}">
                <p14:modId xmlns:p14="http://schemas.microsoft.com/office/powerpoint/2010/main" val="1216103088"/>
              </p:ext>
            </p:extLst>
          </p:nvPr>
        </p:nvGraphicFramePr>
        <p:xfrm>
          <a:off x="827584" y="70520"/>
          <a:ext cx="7706816"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圆角矩形 1"/>
          <p:cNvSpPr/>
          <p:nvPr/>
        </p:nvSpPr>
        <p:spPr bwMode="auto">
          <a:xfrm>
            <a:off x="3682504" y="3637880"/>
            <a:ext cx="1584176" cy="419100"/>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sz="1600" dirty="0" smtClean="0">
                <a:solidFill>
                  <a:prstClr val="white"/>
                </a:solidFill>
                <a:latin typeface="微软雅黑" pitchFamily="34" charset="-122"/>
                <a:ea typeface="微软雅黑" pitchFamily="34" charset="-122"/>
              </a:rPr>
              <a:t>业务分析团队</a:t>
            </a:r>
            <a:endParaRPr lang="en-US" sz="1600" dirty="0">
              <a:solidFill>
                <a:prstClr val="white"/>
              </a:solidFill>
              <a:latin typeface="微软雅黑" pitchFamily="34" charset="-122"/>
              <a:ea typeface="微软雅黑" pitchFamily="34" charset="-122"/>
            </a:endParaRPr>
          </a:p>
        </p:txBody>
      </p:sp>
      <p:sp>
        <p:nvSpPr>
          <p:cNvPr id="6" name="圆角矩形 15"/>
          <p:cNvSpPr/>
          <p:nvPr/>
        </p:nvSpPr>
        <p:spPr bwMode="auto">
          <a:xfrm>
            <a:off x="5765800" y="3637880"/>
            <a:ext cx="1371600" cy="419100"/>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sz="1600" dirty="0">
                <a:solidFill>
                  <a:prstClr val="white"/>
                </a:solidFill>
                <a:latin typeface="微软雅黑" pitchFamily="34" charset="-122"/>
                <a:ea typeface="微软雅黑" pitchFamily="34" charset="-122"/>
              </a:rPr>
              <a:t>案例支持</a:t>
            </a:r>
            <a:endParaRPr lang="en-US" sz="1600" dirty="0">
              <a:solidFill>
                <a:prstClr val="white"/>
              </a:solidFill>
              <a:latin typeface="微软雅黑" pitchFamily="34" charset="-122"/>
              <a:ea typeface="微软雅黑" pitchFamily="34" charset="-122"/>
            </a:endParaRPr>
          </a:p>
        </p:txBody>
      </p:sp>
      <p:sp>
        <p:nvSpPr>
          <p:cNvPr id="7" name="圆角矩形 9"/>
          <p:cNvSpPr/>
          <p:nvPr/>
        </p:nvSpPr>
        <p:spPr bwMode="auto">
          <a:xfrm>
            <a:off x="1803400" y="3632200"/>
            <a:ext cx="1371600" cy="419100"/>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eaLnBrk="0" fontAlgn="base" hangingPunct="0">
              <a:spcBef>
                <a:spcPct val="0"/>
              </a:spcBef>
              <a:spcAft>
                <a:spcPct val="0"/>
              </a:spcAft>
            </a:pPr>
            <a:r>
              <a:rPr lang="zh-CN" altLang="en-US" sz="1600" dirty="0" smtClean="0">
                <a:solidFill>
                  <a:prstClr val="white"/>
                </a:solidFill>
                <a:latin typeface="微软雅黑" pitchFamily="34" charset="-122"/>
                <a:ea typeface="微软雅黑" pitchFamily="34" charset="-122"/>
              </a:rPr>
              <a:t>组织过程资产</a:t>
            </a:r>
            <a:endParaRPr lang="en-US" sz="1600" dirty="0">
              <a:solidFill>
                <a:prstClr val="white"/>
              </a:solidFill>
              <a:latin typeface="微软雅黑" pitchFamily="34" charset="-122"/>
              <a:ea typeface="微软雅黑" pitchFamily="34" charset="-122"/>
            </a:endParaRPr>
          </a:p>
        </p:txBody>
      </p:sp>
    </p:spTree>
    <p:extLst>
      <p:ext uri="{BB962C8B-B14F-4D97-AF65-F5344CB8AC3E}">
        <p14:creationId xmlns:p14="http://schemas.microsoft.com/office/powerpoint/2010/main" val="40386302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3404" y="222792"/>
            <a:ext cx="6099464" cy="400110"/>
          </a:xfrm>
          <a:prstGeom prst="rect">
            <a:avLst/>
          </a:prstGeom>
          <a:noFill/>
        </p:spPr>
        <p:txBody>
          <a:bodyPr wrap="square" rtlCol="0">
            <a:spAutoFit/>
          </a:bodyPr>
          <a:lstStyle/>
          <a:p>
            <a:r>
              <a:rPr lang="zh-CN" altLang="en-US" sz="2000" dirty="0" smtClean="0"/>
              <a:t>数据补录平台</a:t>
            </a:r>
            <a:endParaRPr lang="zh-CN" altLang="en-US" sz="2000" dirty="0"/>
          </a:p>
        </p:txBody>
      </p:sp>
      <p:grpSp>
        <p:nvGrpSpPr>
          <p:cNvPr id="3" name="组合 2"/>
          <p:cNvGrpSpPr/>
          <p:nvPr/>
        </p:nvGrpSpPr>
        <p:grpSpPr>
          <a:xfrm>
            <a:off x="5826116" y="508000"/>
            <a:ext cx="3210380" cy="4082256"/>
            <a:chOff x="497524" y="1484784"/>
            <a:chExt cx="3210380" cy="4248472"/>
          </a:xfrm>
        </p:grpSpPr>
        <p:graphicFrame>
          <p:nvGraphicFramePr>
            <p:cNvPr id="4" name="图示 3"/>
            <p:cNvGraphicFramePr/>
            <p:nvPr>
              <p:extLst>
                <p:ext uri="{D42A27DB-BD31-4B8C-83A1-F6EECF244321}">
                  <p14:modId xmlns:p14="http://schemas.microsoft.com/office/powerpoint/2010/main" val="639597137"/>
                </p:ext>
              </p:extLst>
            </p:nvPr>
          </p:nvGraphicFramePr>
          <p:xfrm>
            <a:off x="611560" y="1484784"/>
            <a:ext cx="3096344" cy="41044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p:cNvSpPr/>
            <p:nvPr/>
          </p:nvSpPr>
          <p:spPr bwMode="auto">
            <a:xfrm>
              <a:off x="497524" y="1484784"/>
              <a:ext cx="1440160" cy="4248472"/>
            </a:xfrm>
            <a:prstGeom prst="rect">
              <a:avLst/>
            </a:prstGeom>
            <a:ln>
              <a:noFill/>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Verdana" charset="0"/>
              </a:endParaRPr>
            </a:p>
          </p:txBody>
        </p:sp>
      </p:grpSp>
      <p:pic>
        <p:nvPicPr>
          <p:cNvPr id="6" name="图片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13301" y="1062275"/>
            <a:ext cx="1689264" cy="2374692"/>
          </a:xfrm>
          <a:prstGeom prst="rect">
            <a:avLst/>
          </a:prstGeom>
        </p:spPr>
      </p:pic>
      <p:grpSp>
        <p:nvGrpSpPr>
          <p:cNvPr id="7" name="组合 6"/>
          <p:cNvGrpSpPr/>
          <p:nvPr/>
        </p:nvGrpSpPr>
        <p:grpSpPr>
          <a:xfrm>
            <a:off x="409589" y="1562773"/>
            <a:ext cx="1153136" cy="1685703"/>
            <a:chOff x="320837" y="2635041"/>
            <a:chExt cx="1518099" cy="1944926"/>
          </a:xfrm>
        </p:grpSpPr>
        <p:pic>
          <p:nvPicPr>
            <p:cNvPr id="8" name="Picture 2" descr="C:\Program Files (x86)\Microsoft Office\MEDIA\CAGCAT10\j0292020.wm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837" y="2635041"/>
              <a:ext cx="1518099" cy="160696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14"/>
            <p:cNvSpPr txBox="1"/>
            <p:nvPr/>
          </p:nvSpPr>
          <p:spPr>
            <a:xfrm>
              <a:off x="467544" y="4149080"/>
              <a:ext cx="1313180" cy="430887"/>
            </a:xfrm>
            <a:prstGeom prst="rect">
              <a:avLst/>
            </a:prstGeom>
            <a:noFill/>
          </p:spPr>
          <p:txBody>
            <a:bodyPr wrap="none" rtlCol="0">
              <a:spAutoFit/>
            </a:bodyPr>
            <a:lstStyle/>
            <a:p>
              <a:r>
                <a:rPr lang="zh-CN" altLang="en-US" dirty="0" smtClean="0"/>
                <a:t>补录用户</a:t>
              </a:r>
              <a:endParaRPr lang="en-US" dirty="0"/>
            </a:p>
          </p:txBody>
        </p:sp>
      </p:grpSp>
      <p:sp>
        <p:nvSpPr>
          <p:cNvPr id="10" name="圆角矩形 9"/>
          <p:cNvSpPr/>
          <p:nvPr/>
        </p:nvSpPr>
        <p:spPr bwMode="auto">
          <a:xfrm>
            <a:off x="1973759" y="1036828"/>
            <a:ext cx="648072" cy="2676719"/>
          </a:xfrm>
          <a:prstGeom prst="roundRect">
            <a:avLst/>
          </a:prstGeom>
          <a:ln w="6350">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Verdana" charset="0"/>
              </a:rPr>
              <a:t>补录平台</a:t>
            </a:r>
            <a:endParaRPr kumimoji="0" lang="en-US" sz="2800" b="0" i="0" u="none" strike="noStrike" cap="none" normalizeH="0" baseline="0" dirty="0">
              <a:ln>
                <a:noFill/>
              </a:ln>
              <a:solidFill>
                <a:schemeClr val="tx1"/>
              </a:solidFill>
              <a:effectLst/>
              <a:latin typeface="Verdana" charset="0"/>
            </a:endParaRPr>
          </a:p>
        </p:txBody>
      </p:sp>
      <p:sp>
        <p:nvSpPr>
          <p:cNvPr id="11" name="圆角矩形 10"/>
          <p:cNvSpPr/>
          <p:nvPr/>
        </p:nvSpPr>
        <p:spPr bwMode="auto">
          <a:xfrm>
            <a:off x="4890012" y="2984500"/>
            <a:ext cx="2232248" cy="708219"/>
          </a:xfrm>
          <a:prstGeom prst="roundRect">
            <a:avLst>
              <a:gd name="adj" fmla="val 8916"/>
            </a:avLst>
          </a:prstGeom>
          <a:ln w="6350">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smtClean="0">
                <a:ln>
                  <a:noFill/>
                </a:ln>
                <a:solidFill>
                  <a:schemeClr val="bg1">
                    <a:lumMod val="75000"/>
                  </a:schemeClr>
                </a:solidFill>
                <a:effectLst/>
                <a:latin typeface="Verdana" charset="0"/>
              </a:rPr>
              <a:t>报表平台</a:t>
            </a:r>
            <a:endParaRPr kumimoji="0" lang="en-US" sz="2800" b="0" i="0" u="none" strike="noStrike" cap="none" normalizeH="0" baseline="0" dirty="0">
              <a:ln>
                <a:noFill/>
              </a:ln>
              <a:solidFill>
                <a:schemeClr val="bg1">
                  <a:lumMod val="75000"/>
                </a:schemeClr>
              </a:solidFill>
              <a:effectLst/>
              <a:latin typeface="Verdana" charset="0"/>
            </a:endParaRPr>
          </a:p>
        </p:txBody>
      </p:sp>
      <p:sp>
        <p:nvSpPr>
          <p:cNvPr id="12" name="圆角矩形 11"/>
          <p:cNvSpPr/>
          <p:nvPr/>
        </p:nvSpPr>
        <p:spPr bwMode="auto">
          <a:xfrm>
            <a:off x="4890012" y="1913492"/>
            <a:ext cx="2232248" cy="660539"/>
          </a:xfrm>
          <a:prstGeom prst="roundRect">
            <a:avLst/>
          </a:prstGeom>
          <a:ln w="6350">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smtClean="0">
                <a:ln>
                  <a:noFill/>
                </a:ln>
                <a:solidFill>
                  <a:schemeClr val="bg1">
                    <a:lumMod val="75000"/>
                  </a:schemeClr>
                </a:solidFill>
                <a:effectLst/>
                <a:latin typeface="Verdana" charset="0"/>
              </a:rPr>
              <a:t>灵活查询</a:t>
            </a:r>
            <a:endParaRPr kumimoji="0" lang="en-US" sz="2800" b="0" i="0" u="none" strike="noStrike" cap="none" normalizeH="0" baseline="0" dirty="0">
              <a:ln>
                <a:noFill/>
              </a:ln>
              <a:solidFill>
                <a:schemeClr val="bg1">
                  <a:lumMod val="75000"/>
                </a:schemeClr>
              </a:solidFill>
              <a:effectLst/>
              <a:latin typeface="Verdana" charset="0"/>
            </a:endParaRPr>
          </a:p>
        </p:txBody>
      </p:sp>
      <p:sp>
        <p:nvSpPr>
          <p:cNvPr id="13" name="圆角矩形 12"/>
          <p:cNvSpPr/>
          <p:nvPr/>
        </p:nvSpPr>
        <p:spPr bwMode="auto">
          <a:xfrm>
            <a:off x="4889554" y="920147"/>
            <a:ext cx="2232248" cy="581199"/>
          </a:xfrm>
          <a:prstGeom prst="roundRect">
            <a:avLst/>
          </a:prstGeom>
          <a:ln w="6350">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smtClean="0">
                <a:ln>
                  <a:noFill/>
                </a:ln>
                <a:solidFill>
                  <a:schemeClr val="bg1">
                    <a:lumMod val="75000"/>
                  </a:schemeClr>
                </a:solidFill>
                <a:effectLst/>
                <a:latin typeface="Verdana" charset="0"/>
              </a:rPr>
              <a:t>管理驾驶舱</a:t>
            </a:r>
            <a:endParaRPr kumimoji="0" lang="en-US" sz="2800" b="0" i="0" u="none" strike="noStrike" cap="none" normalizeH="0" baseline="0" dirty="0">
              <a:ln>
                <a:noFill/>
              </a:ln>
              <a:solidFill>
                <a:schemeClr val="bg1">
                  <a:lumMod val="75000"/>
                </a:schemeClr>
              </a:solidFill>
              <a:effectLst/>
              <a:latin typeface="Verdana" charset="0"/>
            </a:endParaRPr>
          </a:p>
        </p:txBody>
      </p:sp>
      <p:sp>
        <p:nvSpPr>
          <p:cNvPr id="14" name="右箭头 13"/>
          <p:cNvSpPr/>
          <p:nvPr/>
        </p:nvSpPr>
        <p:spPr bwMode="auto">
          <a:xfrm>
            <a:off x="4459583" y="1873986"/>
            <a:ext cx="448815" cy="807422"/>
          </a:xfrm>
          <a:prstGeom prst="rightArrow">
            <a:avLst/>
          </a:prstGeom>
          <a:solidFill>
            <a:srgbClr val="92D050"/>
          </a:solidFill>
          <a:ln w="12700">
            <a:solidFill>
              <a:srgbClr val="FFFF99"/>
            </a:solidFill>
            <a:miter lim="800000"/>
            <a:headEnd type="none" w="sm" len="sm"/>
            <a:tailEnd type="none" w="sm" len="sm"/>
          </a:ln>
        </p:spPr>
        <p:txBody>
          <a:bodyPr wrap="none" rtlCol="0" anchor="ctr"/>
          <a:lstStyle/>
          <a:p>
            <a:pPr algn="ctr" eaLnBrk="0" hangingPunct="0"/>
            <a:endParaRPr lang="en-US" sz="900" b="1" dirty="0" smtClean="0">
              <a:solidFill>
                <a:srgbClr val="0070C0"/>
              </a:solidFill>
              <a:latin typeface="微软雅黑" pitchFamily="34" charset="-122"/>
              <a:ea typeface="微软雅黑" pitchFamily="34" charset="-122"/>
            </a:endParaRPr>
          </a:p>
        </p:txBody>
      </p:sp>
      <p:sp>
        <p:nvSpPr>
          <p:cNvPr id="15" name="TextBox 20"/>
          <p:cNvSpPr txBox="1"/>
          <p:nvPr/>
        </p:nvSpPr>
        <p:spPr>
          <a:xfrm>
            <a:off x="5004048" y="4086200"/>
            <a:ext cx="1872208" cy="430887"/>
          </a:xfrm>
          <a:prstGeom prst="rect">
            <a:avLst/>
          </a:prstGeom>
          <a:noFill/>
        </p:spPr>
        <p:txBody>
          <a:bodyPr wrap="square" rtlCol="0">
            <a:spAutoFit/>
          </a:bodyPr>
          <a:lstStyle/>
          <a:p>
            <a:pPr algn="ctr"/>
            <a:r>
              <a:rPr lang="en-US" dirty="0" smtClean="0"/>
              <a:t>……</a:t>
            </a:r>
            <a:endParaRPr lang="en-US" dirty="0"/>
          </a:p>
        </p:txBody>
      </p:sp>
      <p:sp>
        <p:nvSpPr>
          <p:cNvPr id="16" name="矩形 15"/>
          <p:cNvSpPr/>
          <p:nvPr/>
        </p:nvSpPr>
        <p:spPr bwMode="auto">
          <a:xfrm>
            <a:off x="323528" y="4580587"/>
            <a:ext cx="8585055" cy="520994"/>
          </a:xfrm>
          <a:prstGeom prst="rect">
            <a:avLst/>
          </a:prstGeom>
          <a:solidFill>
            <a:schemeClr val="bg1"/>
          </a:solidFill>
          <a:ln w="12700">
            <a:solidFill>
              <a:schemeClr val="accent3">
                <a:lumMod val="75000"/>
              </a:schemeClr>
            </a:solidFill>
            <a:miter lim="800000"/>
            <a:headEnd type="none" w="sm" len="sm"/>
            <a:tailEnd type="none" w="sm" len="sm"/>
          </a:ln>
        </p:spPr>
        <p:txBody>
          <a:bodyPr wrap="none" rtlCol="0" anchor="ctr"/>
          <a:lstStyle/>
          <a:p>
            <a:pPr marL="285750" indent="-285750">
              <a:buFont typeface="Arial" pitchFamily="34" charset="0"/>
              <a:buChar char="•"/>
            </a:pPr>
            <a:r>
              <a:rPr lang="zh-CN" altLang="en-US" sz="1400" b="1" dirty="0" smtClean="0">
                <a:solidFill>
                  <a:srgbClr val="FF0000"/>
                </a:solidFill>
                <a:latin typeface="微软雅黑" pitchFamily="34" charset="-122"/>
                <a:ea typeface="微软雅黑" pitchFamily="34" charset="-122"/>
              </a:rPr>
              <a:t>目标</a:t>
            </a:r>
            <a:r>
              <a:rPr lang="zh-CN" altLang="en-US" sz="1400" b="1" dirty="0" smtClean="0">
                <a:solidFill>
                  <a:srgbClr val="0070C0"/>
                </a:solidFill>
                <a:latin typeface="微软雅黑" pitchFamily="34" charset="-122"/>
                <a:ea typeface="微软雅黑" pitchFamily="34" charset="-122"/>
              </a:rPr>
              <a:t>：对源</a:t>
            </a:r>
            <a:r>
              <a:rPr lang="zh-CN" altLang="en-US" sz="1400" b="1" dirty="0">
                <a:solidFill>
                  <a:srgbClr val="0070C0"/>
                </a:solidFill>
                <a:latin typeface="微软雅黑" pitchFamily="34" charset="-122"/>
                <a:ea typeface="微软雅黑" pitchFamily="34" charset="-122"/>
              </a:rPr>
              <a:t>系统暂时无法</a:t>
            </a:r>
            <a:r>
              <a:rPr lang="zh-CN" altLang="en-US" sz="1400" b="1" dirty="0" smtClean="0">
                <a:solidFill>
                  <a:srgbClr val="0070C0"/>
                </a:solidFill>
                <a:latin typeface="微软雅黑" pitchFamily="34" charset="-122"/>
                <a:ea typeface="微软雅黑" pitchFamily="34" charset="-122"/>
              </a:rPr>
              <a:t>提供的数据或者参数进行补录，以满足数据平台之上的应用统计分析需要</a:t>
            </a:r>
            <a:endParaRPr lang="en-US" altLang="zh-CN" sz="1400" b="1" dirty="0" smtClean="0">
              <a:solidFill>
                <a:srgbClr val="0070C0"/>
              </a:solidFill>
              <a:latin typeface="微软雅黑" pitchFamily="34" charset="-122"/>
              <a:ea typeface="微软雅黑" pitchFamily="34" charset="-122"/>
            </a:endParaRPr>
          </a:p>
          <a:p>
            <a:pPr marL="285750" indent="-285750">
              <a:buFont typeface="Arial" pitchFamily="34" charset="0"/>
              <a:buChar char="•"/>
            </a:pPr>
            <a:r>
              <a:rPr lang="zh-CN" altLang="en-US" sz="1400" b="1" dirty="0" smtClean="0">
                <a:solidFill>
                  <a:srgbClr val="FF0000"/>
                </a:solidFill>
                <a:latin typeface="微软雅黑" pitchFamily="34" charset="-122"/>
                <a:ea typeface="微软雅黑" pitchFamily="34" charset="-122"/>
              </a:rPr>
              <a:t>定位</a:t>
            </a:r>
            <a:r>
              <a:rPr lang="zh-CN" altLang="en-US" sz="1400" b="1" dirty="0" smtClean="0">
                <a:solidFill>
                  <a:srgbClr val="0070C0"/>
                </a:solidFill>
                <a:latin typeface="微软雅黑" pitchFamily="34" charset="-122"/>
                <a:ea typeface="微软雅黑" pitchFamily="34" charset="-122"/>
              </a:rPr>
              <a:t>：是一个支撑工具，有利于尽早发挥数据平台的统计分析优势</a:t>
            </a:r>
            <a:endParaRPr lang="en-US" sz="1400" b="1" dirty="0" smtClean="0">
              <a:solidFill>
                <a:srgbClr val="0070C0"/>
              </a:solidFill>
              <a:latin typeface="微软雅黑" pitchFamily="34" charset="-122"/>
              <a:ea typeface="微软雅黑" pitchFamily="34" charset="-122"/>
            </a:endParaRPr>
          </a:p>
        </p:txBody>
      </p:sp>
    </p:spTree>
    <p:extLst>
      <p:ext uri="{BB962C8B-B14F-4D97-AF65-F5344CB8AC3E}">
        <p14:creationId xmlns:p14="http://schemas.microsoft.com/office/powerpoint/2010/main" val="33452318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00" y="795297"/>
            <a:ext cx="3831580" cy="4078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5118917" y="795297"/>
            <a:ext cx="3845569" cy="307777"/>
          </a:xfrm>
          <a:prstGeom prst="rect">
            <a:avLst/>
          </a:prstGeom>
          <a:ln>
            <a:solidFill>
              <a:srgbClr val="0070C0"/>
            </a:solidFill>
            <a:prstDash val="lgDash"/>
          </a:ln>
        </p:spPr>
        <p:txBody>
          <a:bodyPr wrap="square">
            <a:spAutoFit/>
          </a:bodyPr>
          <a:lstStyle/>
          <a:p>
            <a:r>
              <a:rPr lang="zh-CN" altLang="en-US" sz="1400" dirty="0" smtClean="0">
                <a:latin typeface="微软雅黑" pitchFamily="34" charset="-122"/>
                <a:ea typeface="微软雅黑" pitchFamily="34" charset="-122"/>
              </a:rPr>
              <a:t>是用户的操作界面，基于</a:t>
            </a:r>
            <a:r>
              <a:rPr lang="en-US" altLang="zh-CN" sz="1400" dirty="0" smtClean="0">
                <a:latin typeface="微软雅黑" pitchFamily="34" charset="-122"/>
                <a:ea typeface="微软雅黑" pitchFamily="34" charset="-122"/>
              </a:rPr>
              <a:t>WEB</a:t>
            </a:r>
            <a:r>
              <a:rPr lang="zh-CN" altLang="en-US" sz="1400" dirty="0" smtClean="0">
                <a:latin typeface="微软雅黑" pitchFamily="34" charset="-122"/>
                <a:ea typeface="微软雅黑" pitchFamily="34" charset="-122"/>
              </a:rPr>
              <a:t>方式</a:t>
            </a:r>
            <a:endParaRPr lang="en-US" sz="1400" dirty="0">
              <a:latin typeface="微软雅黑" pitchFamily="34" charset="-122"/>
              <a:ea typeface="微软雅黑" pitchFamily="34" charset="-122"/>
            </a:endParaRPr>
          </a:p>
        </p:txBody>
      </p:sp>
      <p:sp>
        <p:nvSpPr>
          <p:cNvPr id="4" name="矩形 3"/>
          <p:cNvSpPr/>
          <p:nvPr/>
        </p:nvSpPr>
        <p:spPr>
          <a:xfrm>
            <a:off x="5118918" y="1376204"/>
            <a:ext cx="3845570" cy="738664"/>
          </a:xfrm>
          <a:prstGeom prst="rect">
            <a:avLst/>
          </a:prstGeom>
          <a:ln>
            <a:solidFill>
              <a:srgbClr val="0070C0"/>
            </a:solidFill>
            <a:prstDash val="lgDash"/>
          </a:ln>
        </p:spPr>
        <p:txBody>
          <a:bodyPr wrap="square">
            <a:spAutoFit/>
          </a:bodyPr>
          <a:lstStyle/>
          <a:p>
            <a:r>
              <a:rPr lang="zh-CN" altLang="en-US" sz="1400" dirty="0">
                <a:latin typeface="微软雅黑" pitchFamily="34" charset="-122"/>
                <a:ea typeface="微软雅黑" pitchFamily="34" charset="-122"/>
              </a:rPr>
              <a:t>用于对数据补录的过程进行管理和控制，包括用户操作的审计、权限控制、补录流程的管控等</a:t>
            </a:r>
            <a:endParaRPr lang="en-US" sz="1400" dirty="0">
              <a:latin typeface="微软雅黑" pitchFamily="34" charset="-122"/>
              <a:ea typeface="微软雅黑" pitchFamily="34" charset="-122"/>
            </a:endParaRPr>
          </a:p>
        </p:txBody>
      </p:sp>
      <p:sp>
        <p:nvSpPr>
          <p:cNvPr id="5" name="矩形 4"/>
          <p:cNvSpPr/>
          <p:nvPr/>
        </p:nvSpPr>
        <p:spPr>
          <a:xfrm>
            <a:off x="5118918" y="2528760"/>
            <a:ext cx="3845569" cy="954107"/>
          </a:xfrm>
          <a:prstGeom prst="rect">
            <a:avLst/>
          </a:prstGeom>
          <a:ln>
            <a:solidFill>
              <a:srgbClr val="0070C0"/>
            </a:solidFill>
            <a:prstDash val="lgDash"/>
          </a:ln>
        </p:spPr>
        <p:txBody>
          <a:bodyPr wrap="square">
            <a:spAutoFit/>
          </a:bodyPr>
          <a:lstStyle/>
          <a:p>
            <a:r>
              <a:rPr lang="zh-CN" altLang="en-US" sz="1400" dirty="0">
                <a:latin typeface="微软雅黑" pitchFamily="34" charset="-122"/>
                <a:ea typeface="微软雅黑" pitchFamily="34" charset="-122"/>
              </a:rPr>
              <a:t>服务于数据补录工作本身，包括对补录的数据进行校验、审核补录的数据、对补录的模板进行定义和维护以及对相应的数据库连接提供支持等</a:t>
            </a:r>
            <a:endParaRPr lang="en-US" sz="1400" dirty="0">
              <a:latin typeface="微软雅黑" pitchFamily="34" charset="-122"/>
              <a:ea typeface="微软雅黑" pitchFamily="34" charset="-122"/>
            </a:endParaRPr>
          </a:p>
        </p:txBody>
      </p:sp>
      <p:sp>
        <p:nvSpPr>
          <p:cNvPr id="6" name="矩形 5"/>
          <p:cNvSpPr/>
          <p:nvPr/>
        </p:nvSpPr>
        <p:spPr>
          <a:xfrm>
            <a:off x="5118918" y="3930415"/>
            <a:ext cx="3845570" cy="738664"/>
          </a:xfrm>
          <a:prstGeom prst="rect">
            <a:avLst/>
          </a:prstGeom>
          <a:ln>
            <a:solidFill>
              <a:srgbClr val="0070C0"/>
            </a:solidFill>
            <a:prstDash val="lgDash"/>
          </a:ln>
        </p:spPr>
        <p:txBody>
          <a:bodyPr wrap="square">
            <a:spAutoFit/>
          </a:bodyPr>
          <a:lstStyle/>
          <a:p>
            <a:r>
              <a:rPr lang="zh-CN" altLang="en-US" sz="1400" dirty="0">
                <a:latin typeface="微软雅黑" pitchFamily="34" charset="-122"/>
                <a:ea typeface="微软雅黑" pitchFamily="34" charset="-122"/>
              </a:rPr>
              <a:t>对于需要进行数据补录的系统，需要在系统中开辟数据补录区，所有的补录数据都存放到该补录区内</a:t>
            </a:r>
            <a:endParaRPr lang="en-US" sz="1400" dirty="0">
              <a:latin typeface="微软雅黑" pitchFamily="34" charset="-122"/>
              <a:ea typeface="微软雅黑" pitchFamily="34" charset="-122"/>
            </a:endParaRPr>
          </a:p>
        </p:txBody>
      </p:sp>
      <p:sp>
        <p:nvSpPr>
          <p:cNvPr id="7" name="右箭头 6"/>
          <p:cNvSpPr/>
          <p:nvPr/>
        </p:nvSpPr>
        <p:spPr bwMode="auto">
          <a:xfrm>
            <a:off x="4466742" y="2517457"/>
            <a:ext cx="448815" cy="807422"/>
          </a:xfrm>
          <a:prstGeom prst="rightArrow">
            <a:avLst/>
          </a:prstGeom>
          <a:solidFill>
            <a:srgbClr val="92D050"/>
          </a:solidFill>
          <a:ln w="12700">
            <a:solidFill>
              <a:srgbClr val="FFFF99"/>
            </a:solidFill>
            <a:miter lim="800000"/>
            <a:headEnd type="none" w="sm" len="sm"/>
            <a:tailEnd type="none" w="sm" len="sm"/>
          </a:ln>
        </p:spPr>
        <p:txBody>
          <a:bodyPr wrap="none" rtlCol="0" anchor="ctr"/>
          <a:lstStyle/>
          <a:p>
            <a:pPr algn="ctr" eaLnBrk="0" hangingPunct="0"/>
            <a:endParaRPr lang="en-US" sz="900" b="1" dirty="0" smtClean="0">
              <a:solidFill>
                <a:srgbClr val="0070C0"/>
              </a:solidFill>
              <a:latin typeface="微软雅黑" pitchFamily="34" charset="-122"/>
              <a:ea typeface="微软雅黑" pitchFamily="34" charset="-122"/>
            </a:endParaRPr>
          </a:p>
        </p:txBody>
      </p:sp>
      <p:sp>
        <p:nvSpPr>
          <p:cNvPr id="8" name="文本框 7"/>
          <p:cNvSpPr txBox="1"/>
          <p:nvPr/>
        </p:nvSpPr>
        <p:spPr>
          <a:xfrm>
            <a:off x="223404" y="222792"/>
            <a:ext cx="6099464" cy="400110"/>
          </a:xfrm>
          <a:prstGeom prst="rect">
            <a:avLst/>
          </a:prstGeom>
          <a:noFill/>
        </p:spPr>
        <p:txBody>
          <a:bodyPr wrap="square" rtlCol="0">
            <a:spAutoFit/>
          </a:bodyPr>
          <a:lstStyle/>
          <a:p>
            <a:r>
              <a:rPr lang="zh-CN" altLang="en-US" sz="2000" dirty="0" smtClean="0"/>
              <a:t>数据补录过程</a:t>
            </a:r>
            <a:endParaRPr lang="zh-CN" altLang="en-US" sz="2000" dirty="0"/>
          </a:p>
        </p:txBody>
      </p:sp>
    </p:spTree>
    <p:extLst>
      <p:ext uri="{BB962C8B-B14F-4D97-AF65-F5344CB8AC3E}">
        <p14:creationId xmlns:p14="http://schemas.microsoft.com/office/powerpoint/2010/main" val="41478629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3404" y="184692"/>
            <a:ext cx="6908916" cy="369332"/>
          </a:xfrm>
          <a:prstGeom prst="rect">
            <a:avLst/>
          </a:prstGeom>
          <a:noFill/>
        </p:spPr>
        <p:txBody>
          <a:bodyPr wrap="square" rtlCol="0">
            <a:spAutoFit/>
          </a:bodyPr>
          <a:lstStyle/>
          <a:p>
            <a:r>
              <a:rPr lang="zh-CN" altLang="en-US" dirty="0" smtClean="0"/>
              <a:t>基于大数据平台构建客户主题分析集市是实现精准营销的筑基环节</a:t>
            </a:r>
            <a:endParaRPr lang="zh-CN" altLang="en-US" dirty="0"/>
          </a:p>
        </p:txBody>
      </p:sp>
      <p:grpSp>
        <p:nvGrpSpPr>
          <p:cNvPr id="3" name="组合 27"/>
          <p:cNvGrpSpPr/>
          <p:nvPr/>
        </p:nvGrpSpPr>
        <p:grpSpPr>
          <a:xfrm>
            <a:off x="330455" y="880697"/>
            <a:ext cx="3720845" cy="3601126"/>
            <a:chOff x="2271713" y="1647825"/>
            <a:chExt cx="4583112" cy="4590669"/>
          </a:xfrm>
        </p:grpSpPr>
        <p:grpSp>
          <p:nvGrpSpPr>
            <p:cNvPr id="4" name="Group 3"/>
            <p:cNvGrpSpPr>
              <a:grpSpLocks/>
            </p:cNvGrpSpPr>
            <p:nvPr/>
          </p:nvGrpSpPr>
          <p:grpSpPr bwMode="auto">
            <a:xfrm>
              <a:off x="4562475" y="1647825"/>
              <a:ext cx="1350963" cy="2293938"/>
              <a:chOff x="3356" y="1728"/>
              <a:chExt cx="678" cy="1153"/>
            </a:xfrm>
          </p:grpSpPr>
          <p:sp>
            <p:nvSpPr>
              <p:cNvPr id="42" name="Arc 4"/>
              <p:cNvSpPr>
                <a:spLocks/>
              </p:cNvSpPr>
              <p:nvPr/>
            </p:nvSpPr>
            <p:spPr bwMode="auto">
              <a:xfrm>
                <a:off x="3356" y="1728"/>
                <a:ext cx="677" cy="1152"/>
              </a:xfrm>
              <a:custGeom>
                <a:avLst/>
                <a:gdLst>
                  <a:gd name="T0" fmla="*/ 0 w 12696"/>
                  <a:gd name="T1" fmla="*/ 0 h 21600"/>
                  <a:gd name="T2" fmla="*/ 0 w 12696"/>
                  <a:gd name="T3" fmla="*/ 0 h 21600"/>
                  <a:gd name="T4" fmla="*/ 0 w 12696"/>
                  <a:gd name="T5" fmla="*/ 0 h 21600"/>
                  <a:gd name="T6" fmla="*/ 0 60000 65536"/>
                  <a:gd name="T7" fmla="*/ 0 60000 65536"/>
                  <a:gd name="T8" fmla="*/ 0 60000 65536"/>
                  <a:gd name="T9" fmla="*/ 0 w 12696"/>
                  <a:gd name="T10" fmla="*/ 0 h 21600"/>
                  <a:gd name="T11" fmla="*/ 12696 w 12696"/>
                  <a:gd name="T12" fmla="*/ 21600 h 21600"/>
                </a:gdLst>
                <a:ahLst/>
                <a:cxnLst>
                  <a:cxn ang="T6">
                    <a:pos x="T0" y="T1"/>
                  </a:cxn>
                  <a:cxn ang="T7">
                    <a:pos x="T2" y="T3"/>
                  </a:cxn>
                  <a:cxn ang="T8">
                    <a:pos x="T4" y="T5"/>
                  </a:cxn>
                </a:cxnLst>
                <a:rect l="T9" t="T10" r="T11" b="T12"/>
                <a:pathLst>
                  <a:path w="12696" h="21600" fill="none" extrusionOk="0">
                    <a:moveTo>
                      <a:pt x="-1" y="0"/>
                    </a:moveTo>
                    <a:cubicBezTo>
                      <a:pt x="4561" y="0"/>
                      <a:pt x="9005" y="1444"/>
                      <a:pt x="12695" y="4125"/>
                    </a:cubicBezTo>
                  </a:path>
                  <a:path w="12696" h="21600" stroke="0" extrusionOk="0">
                    <a:moveTo>
                      <a:pt x="-1" y="0"/>
                    </a:moveTo>
                    <a:cubicBezTo>
                      <a:pt x="4561" y="0"/>
                      <a:pt x="9005" y="1444"/>
                      <a:pt x="12695" y="4125"/>
                    </a:cubicBezTo>
                    <a:lnTo>
                      <a:pt x="0" y="21600"/>
                    </a:lnTo>
                    <a:close/>
                  </a:path>
                </a:pathLst>
              </a:custGeom>
              <a:solidFill>
                <a:schemeClr val="bg1"/>
              </a:solidFill>
              <a:ln w="9525">
                <a:solidFill>
                  <a:schemeClr val="accent2"/>
                </a:solidFill>
                <a:round/>
                <a:headEnd/>
                <a:tailEnd/>
              </a:ln>
            </p:spPr>
            <p:txBody>
              <a:bodyPr anchor="ctr"/>
              <a:lstStyle/>
              <a:p>
                <a:pPr algn="ctr">
                  <a:defRPr/>
                </a:pPr>
                <a:endParaRPr lang="en-GB" sz="1400" dirty="0">
                  <a:solidFill>
                    <a:schemeClr val="tx2"/>
                  </a:solidFill>
                  <a:latin typeface="微软雅黑" pitchFamily="34" charset="-122"/>
                  <a:ea typeface="微软雅黑" pitchFamily="34" charset="-122"/>
                  <a:cs typeface="Arial Unicode MS" pitchFamily="34" charset="-122"/>
                </a:endParaRPr>
              </a:p>
            </p:txBody>
          </p:sp>
          <p:sp>
            <p:nvSpPr>
              <p:cNvPr id="43" name="Freeform 5"/>
              <p:cNvSpPr>
                <a:spLocks/>
              </p:cNvSpPr>
              <p:nvPr/>
            </p:nvSpPr>
            <p:spPr bwMode="auto">
              <a:xfrm>
                <a:off x="3356" y="1728"/>
                <a:ext cx="678" cy="1153"/>
              </a:xfrm>
              <a:custGeom>
                <a:avLst/>
                <a:gdLst>
                  <a:gd name="T0" fmla="*/ 0 w 678"/>
                  <a:gd name="T1" fmla="*/ 0 h 1153"/>
                  <a:gd name="T2" fmla="*/ 0 w 678"/>
                  <a:gd name="T3" fmla="*/ 1152 h 1153"/>
                  <a:gd name="T4" fmla="*/ 677 w 678"/>
                  <a:gd name="T5" fmla="*/ 220 h 1153"/>
                  <a:gd name="T6" fmla="*/ 0 60000 65536"/>
                  <a:gd name="T7" fmla="*/ 0 60000 65536"/>
                  <a:gd name="T8" fmla="*/ 0 60000 65536"/>
                  <a:gd name="T9" fmla="*/ 0 w 678"/>
                  <a:gd name="T10" fmla="*/ 0 h 1153"/>
                  <a:gd name="T11" fmla="*/ 678 w 678"/>
                  <a:gd name="T12" fmla="*/ 1153 h 1153"/>
                </a:gdLst>
                <a:ahLst/>
                <a:cxnLst>
                  <a:cxn ang="T6">
                    <a:pos x="T0" y="T1"/>
                  </a:cxn>
                  <a:cxn ang="T7">
                    <a:pos x="T2" y="T3"/>
                  </a:cxn>
                  <a:cxn ang="T8">
                    <a:pos x="T4" y="T5"/>
                  </a:cxn>
                </a:cxnLst>
                <a:rect l="T9" t="T10" r="T11" b="T12"/>
                <a:pathLst>
                  <a:path w="678" h="1153">
                    <a:moveTo>
                      <a:pt x="0" y="0"/>
                    </a:moveTo>
                    <a:lnTo>
                      <a:pt x="0" y="1152"/>
                    </a:lnTo>
                    <a:lnTo>
                      <a:pt x="677" y="220"/>
                    </a:lnTo>
                  </a:path>
                </a:pathLst>
              </a:custGeom>
              <a:solidFill>
                <a:schemeClr val="bg1"/>
              </a:solidFill>
              <a:ln w="9525">
                <a:solidFill>
                  <a:schemeClr val="accent2"/>
                </a:solidFill>
                <a:round/>
                <a:headEnd/>
                <a:tailEnd/>
              </a:ln>
            </p:spPr>
            <p:txBody>
              <a:bodyPr anchor="ctr"/>
              <a:lstStyle/>
              <a:p>
                <a:pPr>
                  <a:defRPr/>
                </a:pPr>
                <a:endParaRPr lang="en-GB" sz="1400" dirty="0">
                  <a:solidFill>
                    <a:schemeClr val="tx2"/>
                  </a:solidFill>
                  <a:latin typeface="微软雅黑" pitchFamily="34" charset="-122"/>
                  <a:ea typeface="微软雅黑" pitchFamily="34" charset="-122"/>
                  <a:cs typeface="Arial Unicode MS" pitchFamily="34" charset="-122"/>
                </a:endParaRPr>
              </a:p>
            </p:txBody>
          </p:sp>
        </p:grpSp>
        <p:grpSp>
          <p:nvGrpSpPr>
            <p:cNvPr id="5" name="Group 6"/>
            <p:cNvGrpSpPr>
              <a:grpSpLocks/>
            </p:cNvGrpSpPr>
            <p:nvPr/>
          </p:nvGrpSpPr>
          <p:grpSpPr bwMode="auto">
            <a:xfrm>
              <a:off x="4562475" y="2085975"/>
              <a:ext cx="2182813" cy="1855788"/>
              <a:chOff x="3356" y="1948"/>
              <a:chExt cx="1097" cy="933"/>
            </a:xfrm>
          </p:grpSpPr>
          <p:sp>
            <p:nvSpPr>
              <p:cNvPr id="40" name="Arc 7"/>
              <p:cNvSpPr>
                <a:spLocks/>
              </p:cNvSpPr>
              <p:nvPr/>
            </p:nvSpPr>
            <p:spPr bwMode="auto">
              <a:xfrm>
                <a:off x="3356" y="1948"/>
                <a:ext cx="1096" cy="932"/>
              </a:xfrm>
              <a:custGeom>
                <a:avLst/>
                <a:gdLst>
                  <a:gd name="T0" fmla="*/ 0 w 20543"/>
                  <a:gd name="T1" fmla="*/ 0 h 17475"/>
                  <a:gd name="T2" fmla="*/ 0 w 20543"/>
                  <a:gd name="T3" fmla="*/ 0 h 17475"/>
                  <a:gd name="T4" fmla="*/ 0 w 20543"/>
                  <a:gd name="T5" fmla="*/ 0 h 17475"/>
                  <a:gd name="T6" fmla="*/ 0 60000 65536"/>
                  <a:gd name="T7" fmla="*/ 0 60000 65536"/>
                  <a:gd name="T8" fmla="*/ 0 60000 65536"/>
                  <a:gd name="T9" fmla="*/ 0 w 20543"/>
                  <a:gd name="T10" fmla="*/ 0 h 17475"/>
                  <a:gd name="T11" fmla="*/ 20543 w 20543"/>
                  <a:gd name="T12" fmla="*/ 17475 h 17475"/>
                </a:gdLst>
                <a:ahLst/>
                <a:cxnLst>
                  <a:cxn ang="T6">
                    <a:pos x="T0" y="T1"/>
                  </a:cxn>
                  <a:cxn ang="T7">
                    <a:pos x="T2" y="T3"/>
                  </a:cxn>
                  <a:cxn ang="T8">
                    <a:pos x="T4" y="T5"/>
                  </a:cxn>
                </a:cxnLst>
                <a:rect l="T9" t="T10" r="T11" b="T12"/>
                <a:pathLst>
                  <a:path w="20543" h="17475" fill="none" extrusionOk="0">
                    <a:moveTo>
                      <a:pt x="12695" y="0"/>
                    </a:moveTo>
                    <a:cubicBezTo>
                      <a:pt x="16386" y="2681"/>
                      <a:pt x="19133" y="6461"/>
                      <a:pt x="20542" y="10800"/>
                    </a:cubicBezTo>
                  </a:path>
                  <a:path w="20543" h="17475" stroke="0" extrusionOk="0">
                    <a:moveTo>
                      <a:pt x="12695" y="0"/>
                    </a:moveTo>
                    <a:cubicBezTo>
                      <a:pt x="16386" y="2681"/>
                      <a:pt x="19133" y="6461"/>
                      <a:pt x="20542" y="10800"/>
                    </a:cubicBezTo>
                    <a:lnTo>
                      <a:pt x="0" y="17475"/>
                    </a:lnTo>
                    <a:close/>
                  </a:path>
                </a:pathLst>
              </a:custGeom>
              <a:solidFill>
                <a:schemeClr val="bg1"/>
              </a:solidFill>
              <a:ln w="9525">
                <a:solidFill>
                  <a:schemeClr val="accent2"/>
                </a:solidFill>
                <a:round/>
                <a:headEnd/>
                <a:tailEnd/>
              </a:ln>
            </p:spPr>
            <p:txBody>
              <a:bodyPr anchor="ctr"/>
              <a:lstStyle/>
              <a:p>
                <a:pPr algn="ctr">
                  <a:defRPr/>
                </a:pPr>
                <a:endParaRPr lang="en-GB" sz="1400" dirty="0">
                  <a:solidFill>
                    <a:schemeClr val="tx2"/>
                  </a:solidFill>
                  <a:latin typeface="微软雅黑" pitchFamily="34" charset="-122"/>
                  <a:ea typeface="微软雅黑" pitchFamily="34" charset="-122"/>
                  <a:cs typeface="Arial Unicode MS" pitchFamily="34" charset="-122"/>
                </a:endParaRPr>
              </a:p>
            </p:txBody>
          </p:sp>
          <p:sp>
            <p:nvSpPr>
              <p:cNvPr id="41" name="Freeform 8"/>
              <p:cNvSpPr>
                <a:spLocks/>
              </p:cNvSpPr>
              <p:nvPr/>
            </p:nvSpPr>
            <p:spPr bwMode="auto">
              <a:xfrm>
                <a:off x="3356" y="1948"/>
                <a:ext cx="1097" cy="933"/>
              </a:xfrm>
              <a:custGeom>
                <a:avLst/>
                <a:gdLst>
                  <a:gd name="T0" fmla="*/ 677 w 1097"/>
                  <a:gd name="T1" fmla="*/ 0 h 933"/>
                  <a:gd name="T2" fmla="*/ 0 w 1097"/>
                  <a:gd name="T3" fmla="*/ 932 h 933"/>
                  <a:gd name="T4" fmla="*/ 1096 w 1097"/>
                  <a:gd name="T5" fmla="*/ 576 h 933"/>
                  <a:gd name="T6" fmla="*/ 0 60000 65536"/>
                  <a:gd name="T7" fmla="*/ 0 60000 65536"/>
                  <a:gd name="T8" fmla="*/ 0 60000 65536"/>
                  <a:gd name="T9" fmla="*/ 0 w 1097"/>
                  <a:gd name="T10" fmla="*/ 0 h 933"/>
                  <a:gd name="T11" fmla="*/ 1097 w 1097"/>
                  <a:gd name="T12" fmla="*/ 933 h 933"/>
                </a:gdLst>
                <a:ahLst/>
                <a:cxnLst>
                  <a:cxn ang="T6">
                    <a:pos x="T0" y="T1"/>
                  </a:cxn>
                  <a:cxn ang="T7">
                    <a:pos x="T2" y="T3"/>
                  </a:cxn>
                  <a:cxn ang="T8">
                    <a:pos x="T4" y="T5"/>
                  </a:cxn>
                </a:cxnLst>
                <a:rect l="T9" t="T10" r="T11" b="T12"/>
                <a:pathLst>
                  <a:path w="1097" h="933">
                    <a:moveTo>
                      <a:pt x="677" y="0"/>
                    </a:moveTo>
                    <a:lnTo>
                      <a:pt x="0" y="932"/>
                    </a:lnTo>
                    <a:lnTo>
                      <a:pt x="1096" y="576"/>
                    </a:lnTo>
                  </a:path>
                </a:pathLst>
              </a:custGeom>
              <a:solidFill>
                <a:schemeClr val="bg1"/>
              </a:solidFill>
              <a:ln w="9525">
                <a:solidFill>
                  <a:schemeClr val="accent2"/>
                </a:solidFill>
                <a:round/>
                <a:headEnd/>
                <a:tailEnd/>
              </a:ln>
            </p:spPr>
            <p:txBody>
              <a:bodyPr anchor="ctr"/>
              <a:lstStyle/>
              <a:p>
                <a:pPr>
                  <a:defRPr/>
                </a:pPr>
                <a:endParaRPr lang="en-GB" sz="1400" dirty="0">
                  <a:solidFill>
                    <a:schemeClr val="tx2"/>
                  </a:solidFill>
                  <a:latin typeface="微软雅黑" pitchFamily="34" charset="-122"/>
                  <a:ea typeface="微软雅黑" pitchFamily="34" charset="-122"/>
                  <a:cs typeface="Arial Unicode MS" pitchFamily="34" charset="-122"/>
                </a:endParaRPr>
              </a:p>
            </p:txBody>
          </p:sp>
        </p:grpSp>
        <p:grpSp>
          <p:nvGrpSpPr>
            <p:cNvPr id="6" name="Group 9"/>
            <p:cNvGrpSpPr>
              <a:grpSpLocks/>
            </p:cNvGrpSpPr>
            <p:nvPr/>
          </p:nvGrpSpPr>
          <p:grpSpPr bwMode="auto">
            <a:xfrm>
              <a:off x="4562475" y="3230563"/>
              <a:ext cx="2292350" cy="1419225"/>
              <a:chOff x="3356" y="2524"/>
              <a:chExt cx="1152" cy="713"/>
            </a:xfrm>
          </p:grpSpPr>
          <p:sp>
            <p:nvSpPr>
              <p:cNvPr id="38" name="Arc 10"/>
              <p:cNvSpPr>
                <a:spLocks/>
              </p:cNvSpPr>
              <p:nvPr/>
            </p:nvSpPr>
            <p:spPr bwMode="auto">
              <a:xfrm>
                <a:off x="3356" y="2524"/>
                <a:ext cx="1152" cy="712"/>
              </a:xfrm>
              <a:custGeom>
                <a:avLst/>
                <a:gdLst>
                  <a:gd name="T0" fmla="*/ 0 w 21600"/>
                  <a:gd name="T1" fmla="*/ 0 h 13350"/>
                  <a:gd name="T2" fmla="*/ 0 w 21600"/>
                  <a:gd name="T3" fmla="*/ 0 h 13350"/>
                  <a:gd name="T4" fmla="*/ 0 w 21600"/>
                  <a:gd name="T5" fmla="*/ 0 h 13350"/>
                  <a:gd name="T6" fmla="*/ 0 60000 65536"/>
                  <a:gd name="T7" fmla="*/ 0 60000 65536"/>
                  <a:gd name="T8" fmla="*/ 0 60000 65536"/>
                  <a:gd name="T9" fmla="*/ 0 w 21600"/>
                  <a:gd name="T10" fmla="*/ 0 h 13350"/>
                  <a:gd name="T11" fmla="*/ 21600 w 21600"/>
                  <a:gd name="T12" fmla="*/ 13350 h 13350"/>
                </a:gdLst>
                <a:ahLst/>
                <a:cxnLst>
                  <a:cxn ang="T6">
                    <a:pos x="T0" y="T1"/>
                  </a:cxn>
                  <a:cxn ang="T7">
                    <a:pos x="T2" y="T3"/>
                  </a:cxn>
                  <a:cxn ang="T8">
                    <a:pos x="T4" y="T5"/>
                  </a:cxn>
                </a:cxnLst>
                <a:rect l="T9" t="T10" r="T11" b="T12"/>
                <a:pathLst>
                  <a:path w="21600" h="13350" fill="none" extrusionOk="0">
                    <a:moveTo>
                      <a:pt x="20542" y="0"/>
                    </a:moveTo>
                    <a:cubicBezTo>
                      <a:pt x="21243" y="2155"/>
                      <a:pt x="21600" y="4408"/>
                      <a:pt x="21600" y="6675"/>
                    </a:cubicBezTo>
                    <a:cubicBezTo>
                      <a:pt x="21600" y="8941"/>
                      <a:pt x="21243" y="11194"/>
                      <a:pt x="20542" y="13349"/>
                    </a:cubicBezTo>
                  </a:path>
                  <a:path w="21600" h="13350" stroke="0" extrusionOk="0">
                    <a:moveTo>
                      <a:pt x="20542" y="0"/>
                    </a:moveTo>
                    <a:cubicBezTo>
                      <a:pt x="21243" y="2155"/>
                      <a:pt x="21600" y="4408"/>
                      <a:pt x="21600" y="6675"/>
                    </a:cubicBezTo>
                    <a:cubicBezTo>
                      <a:pt x="21600" y="8941"/>
                      <a:pt x="21243" y="11194"/>
                      <a:pt x="20542" y="13349"/>
                    </a:cubicBezTo>
                    <a:lnTo>
                      <a:pt x="0" y="6675"/>
                    </a:lnTo>
                    <a:close/>
                  </a:path>
                </a:pathLst>
              </a:custGeom>
              <a:solidFill>
                <a:schemeClr val="bg1"/>
              </a:solidFill>
              <a:ln w="9525">
                <a:solidFill>
                  <a:schemeClr val="accent2"/>
                </a:solidFill>
                <a:round/>
                <a:headEnd/>
                <a:tailEnd/>
              </a:ln>
            </p:spPr>
            <p:txBody>
              <a:bodyPr anchor="ctr"/>
              <a:lstStyle/>
              <a:p>
                <a:pPr algn="ctr">
                  <a:defRPr/>
                </a:pPr>
                <a:endParaRPr lang="en-GB" sz="1400" dirty="0">
                  <a:solidFill>
                    <a:schemeClr val="tx2"/>
                  </a:solidFill>
                  <a:latin typeface="微软雅黑" pitchFamily="34" charset="-122"/>
                  <a:ea typeface="微软雅黑" pitchFamily="34" charset="-122"/>
                  <a:cs typeface="Arial Unicode MS" pitchFamily="34" charset="-122"/>
                </a:endParaRPr>
              </a:p>
            </p:txBody>
          </p:sp>
          <p:sp>
            <p:nvSpPr>
              <p:cNvPr id="39" name="Freeform 11"/>
              <p:cNvSpPr>
                <a:spLocks/>
              </p:cNvSpPr>
              <p:nvPr/>
            </p:nvSpPr>
            <p:spPr bwMode="auto">
              <a:xfrm>
                <a:off x="3356" y="2524"/>
                <a:ext cx="1097" cy="713"/>
              </a:xfrm>
              <a:custGeom>
                <a:avLst/>
                <a:gdLst>
                  <a:gd name="T0" fmla="*/ 1096 w 1097"/>
                  <a:gd name="T1" fmla="*/ 0 h 713"/>
                  <a:gd name="T2" fmla="*/ 0 w 1097"/>
                  <a:gd name="T3" fmla="*/ 356 h 713"/>
                  <a:gd name="T4" fmla="*/ 1096 w 1097"/>
                  <a:gd name="T5" fmla="*/ 712 h 713"/>
                  <a:gd name="T6" fmla="*/ 0 60000 65536"/>
                  <a:gd name="T7" fmla="*/ 0 60000 65536"/>
                  <a:gd name="T8" fmla="*/ 0 60000 65536"/>
                  <a:gd name="T9" fmla="*/ 0 w 1097"/>
                  <a:gd name="T10" fmla="*/ 0 h 713"/>
                  <a:gd name="T11" fmla="*/ 1097 w 1097"/>
                  <a:gd name="T12" fmla="*/ 713 h 713"/>
                </a:gdLst>
                <a:ahLst/>
                <a:cxnLst>
                  <a:cxn ang="T6">
                    <a:pos x="T0" y="T1"/>
                  </a:cxn>
                  <a:cxn ang="T7">
                    <a:pos x="T2" y="T3"/>
                  </a:cxn>
                  <a:cxn ang="T8">
                    <a:pos x="T4" y="T5"/>
                  </a:cxn>
                </a:cxnLst>
                <a:rect l="T9" t="T10" r="T11" b="T12"/>
                <a:pathLst>
                  <a:path w="1097" h="713">
                    <a:moveTo>
                      <a:pt x="1096" y="0"/>
                    </a:moveTo>
                    <a:lnTo>
                      <a:pt x="0" y="356"/>
                    </a:lnTo>
                    <a:lnTo>
                      <a:pt x="1096" y="712"/>
                    </a:lnTo>
                  </a:path>
                </a:pathLst>
              </a:custGeom>
              <a:solidFill>
                <a:schemeClr val="bg1"/>
              </a:solidFill>
              <a:ln w="9525">
                <a:solidFill>
                  <a:schemeClr val="accent2"/>
                </a:solidFill>
                <a:round/>
                <a:headEnd/>
                <a:tailEnd/>
              </a:ln>
            </p:spPr>
            <p:txBody>
              <a:bodyPr anchor="ctr"/>
              <a:lstStyle/>
              <a:p>
                <a:pPr>
                  <a:defRPr/>
                </a:pPr>
                <a:endParaRPr lang="en-GB" sz="1400" dirty="0">
                  <a:solidFill>
                    <a:schemeClr val="tx2"/>
                  </a:solidFill>
                  <a:latin typeface="微软雅黑" pitchFamily="34" charset="-122"/>
                  <a:ea typeface="微软雅黑" pitchFamily="34" charset="-122"/>
                  <a:cs typeface="Arial Unicode MS" pitchFamily="34" charset="-122"/>
                </a:endParaRPr>
              </a:p>
            </p:txBody>
          </p:sp>
        </p:grpSp>
        <p:grpSp>
          <p:nvGrpSpPr>
            <p:cNvPr id="7" name="Group 12"/>
            <p:cNvGrpSpPr>
              <a:grpSpLocks/>
            </p:cNvGrpSpPr>
            <p:nvPr/>
          </p:nvGrpSpPr>
          <p:grpSpPr bwMode="auto">
            <a:xfrm>
              <a:off x="4562475" y="3938588"/>
              <a:ext cx="2182813" cy="1855787"/>
              <a:chOff x="3356" y="2880"/>
              <a:chExt cx="1097" cy="933"/>
            </a:xfrm>
          </p:grpSpPr>
          <p:sp>
            <p:nvSpPr>
              <p:cNvPr id="36" name="Arc 13"/>
              <p:cNvSpPr>
                <a:spLocks/>
              </p:cNvSpPr>
              <p:nvPr/>
            </p:nvSpPr>
            <p:spPr bwMode="auto">
              <a:xfrm>
                <a:off x="3356" y="2880"/>
                <a:ext cx="1096" cy="932"/>
              </a:xfrm>
              <a:custGeom>
                <a:avLst/>
                <a:gdLst>
                  <a:gd name="T0" fmla="*/ 0 w 20543"/>
                  <a:gd name="T1" fmla="*/ 0 h 17475"/>
                  <a:gd name="T2" fmla="*/ 0 w 20543"/>
                  <a:gd name="T3" fmla="*/ 0 h 17475"/>
                  <a:gd name="T4" fmla="*/ 0 w 20543"/>
                  <a:gd name="T5" fmla="*/ 0 h 17475"/>
                  <a:gd name="T6" fmla="*/ 0 60000 65536"/>
                  <a:gd name="T7" fmla="*/ 0 60000 65536"/>
                  <a:gd name="T8" fmla="*/ 0 60000 65536"/>
                  <a:gd name="T9" fmla="*/ 0 w 20543"/>
                  <a:gd name="T10" fmla="*/ 0 h 17475"/>
                  <a:gd name="T11" fmla="*/ 20543 w 20543"/>
                  <a:gd name="T12" fmla="*/ 17475 h 17475"/>
                </a:gdLst>
                <a:ahLst/>
                <a:cxnLst>
                  <a:cxn ang="T6">
                    <a:pos x="T0" y="T1"/>
                  </a:cxn>
                  <a:cxn ang="T7">
                    <a:pos x="T2" y="T3"/>
                  </a:cxn>
                  <a:cxn ang="T8">
                    <a:pos x="T4" y="T5"/>
                  </a:cxn>
                </a:cxnLst>
                <a:rect l="T9" t="T10" r="T11" b="T12"/>
                <a:pathLst>
                  <a:path w="20543" h="17475" fill="none" extrusionOk="0">
                    <a:moveTo>
                      <a:pt x="20542" y="6674"/>
                    </a:moveTo>
                    <a:cubicBezTo>
                      <a:pt x="19133" y="11013"/>
                      <a:pt x="16386" y="14793"/>
                      <a:pt x="12695" y="17474"/>
                    </a:cubicBezTo>
                  </a:path>
                  <a:path w="20543" h="17475" stroke="0" extrusionOk="0">
                    <a:moveTo>
                      <a:pt x="20542" y="6674"/>
                    </a:moveTo>
                    <a:cubicBezTo>
                      <a:pt x="19133" y="11013"/>
                      <a:pt x="16386" y="14793"/>
                      <a:pt x="12695" y="17474"/>
                    </a:cubicBezTo>
                    <a:lnTo>
                      <a:pt x="0" y="0"/>
                    </a:lnTo>
                    <a:close/>
                  </a:path>
                </a:pathLst>
              </a:custGeom>
              <a:solidFill>
                <a:schemeClr val="bg1"/>
              </a:solidFill>
              <a:ln w="9525">
                <a:solidFill>
                  <a:schemeClr val="accent2"/>
                </a:solidFill>
                <a:round/>
                <a:headEnd/>
                <a:tailEnd/>
              </a:ln>
            </p:spPr>
            <p:txBody>
              <a:bodyPr anchor="ctr"/>
              <a:lstStyle/>
              <a:p>
                <a:pPr algn="ctr">
                  <a:defRPr/>
                </a:pPr>
                <a:endParaRPr lang="en-GB" sz="1400" dirty="0">
                  <a:solidFill>
                    <a:schemeClr val="tx2"/>
                  </a:solidFill>
                  <a:latin typeface="微软雅黑" pitchFamily="34" charset="-122"/>
                  <a:ea typeface="微软雅黑" pitchFamily="34" charset="-122"/>
                  <a:cs typeface="Arial Unicode MS" pitchFamily="34" charset="-122"/>
                </a:endParaRPr>
              </a:p>
            </p:txBody>
          </p:sp>
          <p:sp>
            <p:nvSpPr>
              <p:cNvPr id="37" name="Freeform 14"/>
              <p:cNvSpPr>
                <a:spLocks/>
              </p:cNvSpPr>
              <p:nvPr/>
            </p:nvSpPr>
            <p:spPr bwMode="auto">
              <a:xfrm>
                <a:off x="3356" y="2880"/>
                <a:ext cx="1097" cy="933"/>
              </a:xfrm>
              <a:custGeom>
                <a:avLst/>
                <a:gdLst>
                  <a:gd name="T0" fmla="*/ 1096 w 1097"/>
                  <a:gd name="T1" fmla="*/ 356 h 933"/>
                  <a:gd name="T2" fmla="*/ 0 w 1097"/>
                  <a:gd name="T3" fmla="*/ 0 h 933"/>
                  <a:gd name="T4" fmla="*/ 677 w 1097"/>
                  <a:gd name="T5" fmla="*/ 932 h 933"/>
                  <a:gd name="T6" fmla="*/ 0 60000 65536"/>
                  <a:gd name="T7" fmla="*/ 0 60000 65536"/>
                  <a:gd name="T8" fmla="*/ 0 60000 65536"/>
                  <a:gd name="T9" fmla="*/ 0 w 1097"/>
                  <a:gd name="T10" fmla="*/ 0 h 933"/>
                  <a:gd name="T11" fmla="*/ 1097 w 1097"/>
                  <a:gd name="T12" fmla="*/ 933 h 933"/>
                </a:gdLst>
                <a:ahLst/>
                <a:cxnLst>
                  <a:cxn ang="T6">
                    <a:pos x="T0" y="T1"/>
                  </a:cxn>
                  <a:cxn ang="T7">
                    <a:pos x="T2" y="T3"/>
                  </a:cxn>
                  <a:cxn ang="T8">
                    <a:pos x="T4" y="T5"/>
                  </a:cxn>
                </a:cxnLst>
                <a:rect l="T9" t="T10" r="T11" b="T12"/>
                <a:pathLst>
                  <a:path w="1097" h="933">
                    <a:moveTo>
                      <a:pt x="1096" y="356"/>
                    </a:moveTo>
                    <a:lnTo>
                      <a:pt x="0" y="0"/>
                    </a:lnTo>
                    <a:lnTo>
                      <a:pt x="677" y="932"/>
                    </a:lnTo>
                  </a:path>
                </a:pathLst>
              </a:custGeom>
              <a:solidFill>
                <a:schemeClr val="bg1"/>
              </a:solidFill>
              <a:ln w="9525">
                <a:solidFill>
                  <a:schemeClr val="accent2"/>
                </a:solidFill>
                <a:round/>
                <a:headEnd/>
                <a:tailEnd/>
              </a:ln>
            </p:spPr>
            <p:txBody>
              <a:bodyPr anchor="ctr"/>
              <a:lstStyle/>
              <a:p>
                <a:pPr>
                  <a:defRPr/>
                </a:pPr>
                <a:endParaRPr lang="en-GB" sz="1400" dirty="0">
                  <a:solidFill>
                    <a:schemeClr val="tx2"/>
                  </a:solidFill>
                  <a:latin typeface="微软雅黑" pitchFamily="34" charset="-122"/>
                  <a:ea typeface="微软雅黑" pitchFamily="34" charset="-122"/>
                  <a:cs typeface="Arial Unicode MS" pitchFamily="34" charset="-122"/>
                </a:endParaRPr>
              </a:p>
            </p:txBody>
          </p:sp>
        </p:grpSp>
        <p:grpSp>
          <p:nvGrpSpPr>
            <p:cNvPr id="8" name="Group 15"/>
            <p:cNvGrpSpPr>
              <a:grpSpLocks/>
            </p:cNvGrpSpPr>
            <p:nvPr/>
          </p:nvGrpSpPr>
          <p:grpSpPr bwMode="auto">
            <a:xfrm>
              <a:off x="4562475" y="3938588"/>
              <a:ext cx="1350963" cy="2293937"/>
              <a:chOff x="3356" y="2880"/>
              <a:chExt cx="678" cy="1153"/>
            </a:xfrm>
          </p:grpSpPr>
          <p:sp>
            <p:nvSpPr>
              <p:cNvPr id="34" name="Arc 16"/>
              <p:cNvSpPr>
                <a:spLocks/>
              </p:cNvSpPr>
              <p:nvPr/>
            </p:nvSpPr>
            <p:spPr bwMode="auto">
              <a:xfrm>
                <a:off x="3356" y="2880"/>
                <a:ext cx="677" cy="1152"/>
              </a:xfrm>
              <a:custGeom>
                <a:avLst/>
                <a:gdLst>
                  <a:gd name="T0" fmla="*/ 0 w 12696"/>
                  <a:gd name="T1" fmla="*/ 0 h 21600"/>
                  <a:gd name="T2" fmla="*/ 0 w 12696"/>
                  <a:gd name="T3" fmla="*/ 0 h 21600"/>
                  <a:gd name="T4" fmla="*/ 0 w 12696"/>
                  <a:gd name="T5" fmla="*/ 0 h 21600"/>
                  <a:gd name="T6" fmla="*/ 0 60000 65536"/>
                  <a:gd name="T7" fmla="*/ 0 60000 65536"/>
                  <a:gd name="T8" fmla="*/ 0 60000 65536"/>
                  <a:gd name="T9" fmla="*/ 0 w 12696"/>
                  <a:gd name="T10" fmla="*/ 0 h 21600"/>
                  <a:gd name="T11" fmla="*/ 12696 w 12696"/>
                  <a:gd name="T12" fmla="*/ 21600 h 21600"/>
                </a:gdLst>
                <a:ahLst/>
                <a:cxnLst>
                  <a:cxn ang="T6">
                    <a:pos x="T0" y="T1"/>
                  </a:cxn>
                  <a:cxn ang="T7">
                    <a:pos x="T2" y="T3"/>
                  </a:cxn>
                  <a:cxn ang="T8">
                    <a:pos x="T4" y="T5"/>
                  </a:cxn>
                </a:cxnLst>
                <a:rect l="T9" t="T10" r="T11" b="T12"/>
                <a:pathLst>
                  <a:path w="12696" h="21600" fill="none" extrusionOk="0">
                    <a:moveTo>
                      <a:pt x="12695" y="17474"/>
                    </a:moveTo>
                    <a:cubicBezTo>
                      <a:pt x="9005" y="20155"/>
                      <a:pt x="4561" y="21599"/>
                      <a:pt x="0" y="21600"/>
                    </a:cubicBezTo>
                  </a:path>
                  <a:path w="12696" h="21600" stroke="0" extrusionOk="0">
                    <a:moveTo>
                      <a:pt x="12695" y="17474"/>
                    </a:moveTo>
                    <a:cubicBezTo>
                      <a:pt x="9005" y="20155"/>
                      <a:pt x="4561" y="21599"/>
                      <a:pt x="0" y="21600"/>
                    </a:cubicBezTo>
                    <a:lnTo>
                      <a:pt x="0" y="0"/>
                    </a:lnTo>
                    <a:close/>
                  </a:path>
                </a:pathLst>
              </a:custGeom>
              <a:solidFill>
                <a:schemeClr val="bg1"/>
              </a:solidFill>
              <a:ln w="9525">
                <a:solidFill>
                  <a:schemeClr val="accent2"/>
                </a:solidFill>
                <a:round/>
                <a:headEnd/>
                <a:tailEnd/>
              </a:ln>
            </p:spPr>
            <p:txBody>
              <a:bodyPr anchor="ctr"/>
              <a:lstStyle/>
              <a:p>
                <a:pPr algn="ctr">
                  <a:defRPr/>
                </a:pPr>
                <a:endParaRPr lang="en-GB" sz="1400" dirty="0">
                  <a:solidFill>
                    <a:schemeClr val="tx2"/>
                  </a:solidFill>
                  <a:latin typeface="微软雅黑" pitchFamily="34" charset="-122"/>
                  <a:ea typeface="微软雅黑" pitchFamily="34" charset="-122"/>
                  <a:cs typeface="Arial Unicode MS" pitchFamily="34" charset="-122"/>
                </a:endParaRPr>
              </a:p>
            </p:txBody>
          </p:sp>
          <p:sp>
            <p:nvSpPr>
              <p:cNvPr id="35" name="Freeform 17"/>
              <p:cNvSpPr>
                <a:spLocks/>
              </p:cNvSpPr>
              <p:nvPr/>
            </p:nvSpPr>
            <p:spPr bwMode="auto">
              <a:xfrm>
                <a:off x="3356" y="2880"/>
                <a:ext cx="678" cy="1153"/>
              </a:xfrm>
              <a:custGeom>
                <a:avLst/>
                <a:gdLst>
                  <a:gd name="T0" fmla="*/ 677 w 678"/>
                  <a:gd name="T1" fmla="*/ 932 h 1153"/>
                  <a:gd name="T2" fmla="*/ 0 w 678"/>
                  <a:gd name="T3" fmla="*/ 0 h 1153"/>
                  <a:gd name="T4" fmla="*/ 0 w 678"/>
                  <a:gd name="T5" fmla="*/ 1152 h 1153"/>
                  <a:gd name="T6" fmla="*/ 0 60000 65536"/>
                  <a:gd name="T7" fmla="*/ 0 60000 65536"/>
                  <a:gd name="T8" fmla="*/ 0 60000 65536"/>
                  <a:gd name="T9" fmla="*/ 0 w 678"/>
                  <a:gd name="T10" fmla="*/ 0 h 1153"/>
                  <a:gd name="T11" fmla="*/ 678 w 678"/>
                  <a:gd name="T12" fmla="*/ 1153 h 1153"/>
                </a:gdLst>
                <a:ahLst/>
                <a:cxnLst>
                  <a:cxn ang="T6">
                    <a:pos x="T0" y="T1"/>
                  </a:cxn>
                  <a:cxn ang="T7">
                    <a:pos x="T2" y="T3"/>
                  </a:cxn>
                  <a:cxn ang="T8">
                    <a:pos x="T4" y="T5"/>
                  </a:cxn>
                </a:cxnLst>
                <a:rect l="T9" t="T10" r="T11" b="T12"/>
                <a:pathLst>
                  <a:path w="678" h="1153">
                    <a:moveTo>
                      <a:pt x="677" y="932"/>
                    </a:moveTo>
                    <a:lnTo>
                      <a:pt x="0" y="0"/>
                    </a:lnTo>
                    <a:lnTo>
                      <a:pt x="0" y="1152"/>
                    </a:lnTo>
                  </a:path>
                </a:pathLst>
              </a:custGeom>
              <a:solidFill>
                <a:schemeClr val="bg1"/>
              </a:solidFill>
              <a:ln w="9525">
                <a:solidFill>
                  <a:schemeClr val="accent2"/>
                </a:solidFill>
                <a:round/>
                <a:headEnd/>
                <a:tailEnd/>
              </a:ln>
            </p:spPr>
            <p:txBody>
              <a:bodyPr anchor="ctr"/>
              <a:lstStyle/>
              <a:p>
                <a:pPr>
                  <a:defRPr/>
                </a:pPr>
                <a:endParaRPr lang="en-GB" sz="1400" dirty="0">
                  <a:solidFill>
                    <a:schemeClr val="tx2"/>
                  </a:solidFill>
                  <a:latin typeface="微软雅黑" pitchFamily="34" charset="-122"/>
                  <a:ea typeface="微软雅黑" pitchFamily="34" charset="-122"/>
                  <a:cs typeface="Arial Unicode MS" pitchFamily="34" charset="-122"/>
                </a:endParaRPr>
              </a:p>
            </p:txBody>
          </p:sp>
        </p:grpSp>
        <p:grpSp>
          <p:nvGrpSpPr>
            <p:cNvPr id="9" name="Group 18"/>
            <p:cNvGrpSpPr>
              <a:grpSpLocks/>
            </p:cNvGrpSpPr>
            <p:nvPr/>
          </p:nvGrpSpPr>
          <p:grpSpPr bwMode="auto">
            <a:xfrm>
              <a:off x="3200370" y="3944557"/>
              <a:ext cx="1371643" cy="2293937"/>
              <a:chOff x="2671" y="2883"/>
              <a:chExt cx="690" cy="1153"/>
            </a:xfrm>
          </p:grpSpPr>
          <p:sp>
            <p:nvSpPr>
              <p:cNvPr id="32" name="Arc 19"/>
              <p:cNvSpPr>
                <a:spLocks/>
              </p:cNvSpPr>
              <p:nvPr/>
            </p:nvSpPr>
            <p:spPr bwMode="auto">
              <a:xfrm>
                <a:off x="2684" y="2884"/>
                <a:ext cx="677" cy="1152"/>
              </a:xfrm>
              <a:custGeom>
                <a:avLst/>
                <a:gdLst>
                  <a:gd name="T0" fmla="*/ 0 w 12696"/>
                  <a:gd name="T1" fmla="*/ 0 h 21600"/>
                  <a:gd name="T2" fmla="*/ 0 w 12696"/>
                  <a:gd name="T3" fmla="*/ 0 h 21600"/>
                  <a:gd name="T4" fmla="*/ 0 w 12696"/>
                  <a:gd name="T5" fmla="*/ 0 h 21600"/>
                  <a:gd name="T6" fmla="*/ 0 60000 65536"/>
                  <a:gd name="T7" fmla="*/ 0 60000 65536"/>
                  <a:gd name="T8" fmla="*/ 0 60000 65536"/>
                  <a:gd name="T9" fmla="*/ 0 w 12696"/>
                  <a:gd name="T10" fmla="*/ 0 h 21600"/>
                  <a:gd name="T11" fmla="*/ 12696 w 12696"/>
                  <a:gd name="T12" fmla="*/ 21600 h 21600"/>
                </a:gdLst>
                <a:ahLst/>
                <a:cxnLst>
                  <a:cxn ang="T6">
                    <a:pos x="T0" y="T1"/>
                  </a:cxn>
                  <a:cxn ang="T7">
                    <a:pos x="T2" y="T3"/>
                  </a:cxn>
                  <a:cxn ang="T8">
                    <a:pos x="T4" y="T5"/>
                  </a:cxn>
                </a:cxnLst>
                <a:rect l="T9" t="T10" r="T11" b="T12"/>
                <a:pathLst>
                  <a:path w="12696" h="21600" fill="none" extrusionOk="0">
                    <a:moveTo>
                      <a:pt x="12696" y="21600"/>
                    </a:moveTo>
                    <a:cubicBezTo>
                      <a:pt x="8134" y="21600"/>
                      <a:pt x="3690" y="20155"/>
                      <a:pt x="0" y="17474"/>
                    </a:cubicBezTo>
                  </a:path>
                  <a:path w="12696" h="21600" stroke="0" extrusionOk="0">
                    <a:moveTo>
                      <a:pt x="12696" y="21600"/>
                    </a:moveTo>
                    <a:cubicBezTo>
                      <a:pt x="8134" y="21600"/>
                      <a:pt x="3690" y="20155"/>
                      <a:pt x="0" y="17474"/>
                    </a:cubicBezTo>
                    <a:lnTo>
                      <a:pt x="12696" y="0"/>
                    </a:lnTo>
                    <a:close/>
                  </a:path>
                </a:pathLst>
              </a:custGeom>
              <a:solidFill>
                <a:schemeClr val="bg1"/>
              </a:solidFill>
              <a:ln w="9525">
                <a:solidFill>
                  <a:schemeClr val="accent2"/>
                </a:solidFill>
                <a:round/>
                <a:headEnd/>
                <a:tailEnd/>
              </a:ln>
            </p:spPr>
            <p:txBody>
              <a:bodyPr anchor="ctr"/>
              <a:lstStyle/>
              <a:p>
                <a:pPr algn="ctr">
                  <a:defRPr/>
                </a:pPr>
                <a:endParaRPr lang="en-GB" sz="1400" dirty="0">
                  <a:solidFill>
                    <a:schemeClr val="tx2"/>
                  </a:solidFill>
                  <a:latin typeface="微软雅黑" pitchFamily="34" charset="-122"/>
                  <a:ea typeface="微软雅黑" pitchFamily="34" charset="-122"/>
                  <a:cs typeface="Arial Unicode MS" pitchFamily="34" charset="-122"/>
                </a:endParaRPr>
              </a:p>
            </p:txBody>
          </p:sp>
          <p:sp>
            <p:nvSpPr>
              <p:cNvPr id="33" name="Freeform 20"/>
              <p:cNvSpPr>
                <a:spLocks/>
              </p:cNvSpPr>
              <p:nvPr/>
            </p:nvSpPr>
            <p:spPr bwMode="auto">
              <a:xfrm>
                <a:off x="2671" y="2883"/>
                <a:ext cx="678" cy="1153"/>
              </a:xfrm>
              <a:custGeom>
                <a:avLst/>
                <a:gdLst>
                  <a:gd name="T0" fmla="*/ 677 w 678"/>
                  <a:gd name="T1" fmla="*/ 1152 h 1153"/>
                  <a:gd name="T2" fmla="*/ 677 w 678"/>
                  <a:gd name="T3" fmla="*/ 0 h 1153"/>
                  <a:gd name="T4" fmla="*/ 0 w 678"/>
                  <a:gd name="T5" fmla="*/ 932 h 1153"/>
                  <a:gd name="T6" fmla="*/ 0 60000 65536"/>
                  <a:gd name="T7" fmla="*/ 0 60000 65536"/>
                  <a:gd name="T8" fmla="*/ 0 60000 65536"/>
                  <a:gd name="T9" fmla="*/ 0 w 678"/>
                  <a:gd name="T10" fmla="*/ 0 h 1153"/>
                  <a:gd name="T11" fmla="*/ 678 w 678"/>
                  <a:gd name="T12" fmla="*/ 1153 h 1153"/>
                </a:gdLst>
                <a:ahLst/>
                <a:cxnLst>
                  <a:cxn ang="T6">
                    <a:pos x="T0" y="T1"/>
                  </a:cxn>
                  <a:cxn ang="T7">
                    <a:pos x="T2" y="T3"/>
                  </a:cxn>
                  <a:cxn ang="T8">
                    <a:pos x="T4" y="T5"/>
                  </a:cxn>
                </a:cxnLst>
                <a:rect l="T9" t="T10" r="T11" b="T12"/>
                <a:pathLst>
                  <a:path w="678" h="1153">
                    <a:moveTo>
                      <a:pt x="677" y="1152"/>
                    </a:moveTo>
                    <a:lnTo>
                      <a:pt x="677" y="0"/>
                    </a:lnTo>
                    <a:lnTo>
                      <a:pt x="0" y="932"/>
                    </a:lnTo>
                  </a:path>
                </a:pathLst>
              </a:custGeom>
              <a:solidFill>
                <a:schemeClr val="bg1"/>
              </a:solidFill>
              <a:ln w="9525">
                <a:solidFill>
                  <a:schemeClr val="accent2"/>
                </a:solidFill>
                <a:round/>
                <a:headEnd/>
                <a:tailEnd/>
              </a:ln>
            </p:spPr>
            <p:txBody>
              <a:bodyPr anchor="ctr"/>
              <a:lstStyle/>
              <a:p>
                <a:pPr>
                  <a:defRPr/>
                </a:pPr>
                <a:endParaRPr lang="en-GB" sz="1400" dirty="0">
                  <a:solidFill>
                    <a:schemeClr val="tx2"/>
                  </a:solidFill>
                  <a:latin typeface="微软雅黑" pitchFamily="34" charset="-122"/>
                  <a:ea typeface="微软雅黑" pitchFamily="34" charset="-122"/>
                  <a:cs typeface="Arial Unicode MS" pitchFamily="34" charset="-122"/>
                </a:endParaRPr>
              </a:p>
            </p:txBody>
          </p:sp>
        </p:grpSp>
        <p:grpSp>
          <p:nvGrpSpPr>
            <p:cNvPr id="10" name="Group 21"/>
            <p:cNvGrpSpPr>
              <a:grpSpLocks/>
            </p:cNvGrpSpPr>
            <p:nvPr/>
          </p:nvGrpSpPr>
          <p:grpSpPr bwMode="auto">
            <a:xfrm>
              <a:off x="2382838" y="3938588"/>
              <a:ext cx="2181225" cy="1855787"/>
              <a:chOff x="2260" y="2880"/>
              <a:chExt cx="1097" cy="933"/>
            </a:xfrm>
          </p:grpSpPr>
          <p:sp>
            <p:nvSpPr>
              <p:cNvPr id="30" name="Arc 22"/>
              <p:cNvSpPr>
                <a:spLocks/>
              </p:cNvSpPr>
              <p:nvPr/>
            </p:nvSpPr>
            <p:spPr bwMode="auto">
              <a:xfrm>
                <a:off x="2260" y="2880"/>
                <a:ext cx="1096" cy="932"/>
              </a:xfrm>
              <a:custGeom>
                <a:avLst/>
                <a:gdLst>
                  <a:gd name="T0" fmla="*/ 0 w 20543"/>
                  <a:gd name="T1" fmla="*/ 0 h 17475"/>
                  <a:gd name="T2" fmla="*/ 0 w 20543"/>
                  <a:gd name="T3" fmla="*/ 0 h 17475"/>
                  <a:gd name="T4" fmla="*/ 0 w 20543"/>
                  <a:gd name="T5" fmla="*/ 0 h 17475"/>
                  <a:gd name="T6" fmla="*/ 0 60000 65536"/>
                  <a:gd name="T7" fmla="*/ 0 60000 65536"/>
                  <a:gd name="T8" fmla="*/ 0 60000 65536"/>
                  <a:gd name="T9" fmla="*/ 0 w 20543"/>
                  <a:gd name="T10" fmla="*/ 0 h 17475"/>
                  <a:gd name="T11" fmla="*/ 20543 w 20543"/>
                  <a:gd name="T12" fmla="*/ 17475 h 17475"/>
                </a:gdLst>
                <a:ahLst/>
                <a:cxnLst>
                  <a:cxn ang="T6">
                    <a:pos x="T0" y="T1"/>
                  </a:cxn>
                  <a:cxn ang="T7">
                    <a:pos x="T2" y="T3"/>
                  </a:cxn>
                  <a:cxn ang="T8">
                    <a:pos x="T4" y="T5"/>
                  </a:cxn>
                </a:cxnLst>
                <a:rect l="T9" t="T10" r="T11" b="T12"/>
                <a:pathLst>
                  <a:path w="20543" h="17475" fill="none" extrusionOk="0">
                    <a:moveTo>
                      <a:pt x="7847" y="17474"/>
                    </a:moveTo>
                    <a:cubicBezTo>
                      <a:pt x="4156" y="14793"/>
                      <a:pt x="1409" y="11013"/>
                      <a:pt x="0" y="6674"/>
                    </a:cubicBezTo>
                  </a:path>
                  <a:path w="20543" h="17475" stroke="0" extrusionOk="0">
                    <a:moveTo>
                      <a:pt x="7847" y="17474"/>
                    </a:moveTo>
                    <a:cubicBezTo>
                      <a:pt x="4156" y="14793"/>
                      <a:pt x="1409" y="11013"/>
                      <a:pt x="0" y="6674"/>
                    </a:cubicBezTo>
                    <a:lnTo>
                      <a:pt x="20543" y="0"/>
                    </a:lnTo>
                    <a:close/>
                  </a:path>
                </a:pathLst>
              </a:custGeom>
              <a:solidFill>
                <a:schemeClr val="bg1"/>
              </a:solidFill>
              <a:ln w="9525">
                <a:solidFill>
                  <a:schemeClr val="accent2"/>
                </a:solidFill>
                <a:round/>
                <a:headEnd/>
                <a:tailEnd/>
              </a:ln>
            </p:spPr>
            <p:txBody>
              <a:bodyPr anchor="ctr"/>
              <a:lstStyle/>
              <a:p>
                <a:pPr algn="ctr">
                  <a:defRPr/>
                </a:pPr>
                <a:endParaRPr lang="en-GB" sz="1400" dirty="0">
                  <a:solidFill>
                    <a:schemeClr val="tx2"/>
                  </a:solidFill>
                  <a:latin typeface="微软雅黑" pitchFamily="34" charset="-122"/>
                  <a:ea typeface="微软雅黑" pitchFamily="34" charset="-122"/>
                  <a:cs typeface="Arial Unicode MS" pitchFamily="34" charset="-122"/>
                </a:endParaRPr>
              </a:p>
            </p:txBody>
          </p:sp>
          <p:sp>
            <p:nvSpPr>
              <p:cNvPr id="31" name="Freeform 23"/>
              <p:cNvSpPr>
                <a:spLocks/>
              </p:cNvSpPr>
              <p:nvPr/>
            </p:nvSpPr>
            <p:spPr bwMode="auto">
              <a:xfrm>
                <a:off x="2260" y="2880"/>
                <a:ext cx="1097" cy="933"/>
              </a:xfrm>
              <a:custGeom>
                <a:avLst/>
                <a:gdLst>
                  <a:gd name="T0" fmla="*/ 419 w 1097"/>
                  <a:gd name="T1" fmla="*/ 932 h 933"/>
                  <a:gd name="T2" fmla="*/ 1096 w 1097"/>
                  <a:gd name="T3" fmla="*/ 0 h 933"/>
                  <a:gd name="T4" fmla="*/ 0 w 1097"/>
                  <a:gd name="T5" fmla="*/ 356 h 933"/>
                  <a:gd name="T6" fmla="*/ 0 60000 65536"/>
                  <a:gd name="T7" fmla="*/ 0 60000 65536"/>
                  <a:gd name="T8" fmla="*/ 0 60000 65536"/>
                  <a:gd name="T9" fmla="*/ 0 w 1097"/>
                  <a:gd name="T10" fmla="*/ 0 h 933"/>
                  <a:gd name="T11" fmla="*/ 1097 w 1097"/>
                  <a:gd name="T12" fmla="*/ 933 h 933"/>
                </a:gdLst>
                <a:ahLst/>
                <a:cxnLst>
                  <a:cxn ang="T6">
                    <a:pos x="T0" y="T1"/>
                  </a:cxn>
                  <a:cxn ang="T7">
                    <a:pos x="T2" y="T3"/>
                  </a:cxn>
                  <a:cxn ang="T8">
                    <a:pos x="T4" y="T5"/>
                  </a:cxn>
                </a:cxnLst>
                <a:rect l="T9" t="T10" r="T11" b="T12"/>
                <a:pathLst>
                  <a:path w="1097" h="933">
                    <a:moveTo>
                      <a:pt x="419" y="932"/>
                    </a:moveTo>
                    <a:lnTo>
                      <a:pt x="1096" y="0"/>
                    </a:lnTo>
                    <a:lnTo>
                      <a:pt x="0" y="356"/>
                    </a:lnTo>
                  </a:path>
                </a:pathLst>
              </a:custGeom>
              <a:solidFill>
                <a:schemeClr val="bg1"/>
              </a:solidFill>
              <a:ln w="9525">
                <a:solidFill>
                  <a:schemeClr val="accent2"/>
                </a:solidFill>
                <a:round/>
                <a:headEnd/>
                <a:tailEnd/>
              </a:ln>
            </p:spPr>
            <p:txBody>
              <a:bodyPr anchor="ctr"/>
              <a:lstStyle/>
              <a:p>
                <a:pPr>
                  <a:defRPr/>
                </a:pPr>
                <a:endParaRPr lang="en-GB" sz="1400" dirty="0">
                  <a:solidFill>
                    <a:schemeClr val="tx2"/>
                  </a:solidFill>
                  <a:latin typeface="微软雅黑" pitchFamily="34" charset="-122"/>
                  <a:ea typeface="微软雅黑" pitchFamily="34" charset="-122"/>
                  <a:cs typeface="Arial Unicode MS" pitchFamily="34" charset="-122"/>
                </a:endParaRPr>
              </a:p>
            </p:txBody>
          </p:sp>
        </p:grpSp>
        <p:grpSp>
          <p:nvGrpSpPr>
            <p:cNvPr id="11" name="Group 24"/>
            <p:cNvGrpSpPr>
              <a:grpSpLocks/>
            </p:cNvGrpSpPr>
            <p:nvPr/>
          </p:nvGrpSpPr>
          <p:grpSpPr bwMode="auto">
            <a:xfrm>
              <a:off x="2271713" y="3230563"/>
              <a:ext cx="2292350" cy="1419225"/>
              <a:chOff x="2204" y="2524"/>
              <a:chExt cx="1153" cy="713"/>
            </a:xfrm>
          </p:grpSpPr>
          <p:sp>
            <p:nvSpPr>
              <p:cNvPr id="28" name="Arc 25"/>
              <p:cNvSpPr>
                <a:spLocks/>
              </p:cNvSpPr>
              <p:nvPr/>
            </p:nvSpPr>
            <p:spPr bwMode="auto">
              <a:xfrm>
                <a:off x="2204" y="2524"/>
                <a:ext cx="1152" cy="712"/>
              </a:xfrm>
              <a:custGeom>
                <a:avLst/>
                <a:gdLst>
                  <a:gd name="T0" fmla="*/ 0 w 21600"/>
                  <a:gd name="T1" fmla="*/ 0 h 13350"/>
                  <a:gd name="T2" fmla="*/ 0 w 21600"/>
                  <a:gd name="T3" fmla="*/ 0 h 13350"/>
                  <a:gd name="T4" fmla="*/ 0 w 21600"/>
                  <a:gd name="T5" fmla="*/ 0 h 13350"/>
                  <a:gd name="T6" fmla="*/ 0 60000 65536"/>
                  <a:gd name="T7" fmla="*/ 0 60000 65536"/>
                  <a:gd name="T8" fmla="*/ 0 60000 65536"/>
                  <a:gd name="T9" fmla="*/ 0 w 21600"/>
                  <a:gd name="T10" fmla="*/ 0 h 13350"/>
                  <a:gd name="T11" fmla="*/ 21600 w 21600"/>
                  <a:gd name="T12" fmla="*/ 13350 h 13350"/>
                </a:gdLst>
                <a:ahLst/>
                <a:cxnLst>
                  <a:cxn ang="T6">
                    <a:pos x="T0" y="T1"/>
                  </a:cxn>
                  <a:cxn ang="T7">
                    <a:pos x="T2" y="T3"/>
                  </a:cxn>
                  <a:cxn ang="T8">
                    <a:pos x="T4" y="T5"/>
                  </a:cxn>
                </a:cxnLst>
                <a:rect l="T9" t="T10" r="T11" b="T12"/>
                <a:pathLst>
                  <a:path w="21600" h="13350" fill="none" extrusionOk="0">
                    <a:moveTo>
                      <a:pt x="1057" y="13349"/>
                    </a:moveTo>
                    <a:cubicBezTo>
                      <a:pt x="356" y="11194"/>
                      <a:pt x="0" y="8941"/>
                      <a:pt x="0" y="6675"/>
                    </a:cubicBezTo>
                    <a:cubicBezTo>
                      <a:pt x="-1" y="4408"/>
                      <a:pt x="356" y="2155"/>
                      <a:pt x="1057" y="0"/>
                    </a:cubicBezTo>
                  </a:path>
                  <a:path w="21600" h="13350" stroke="0" extrusionOk="0">
                    <a:moveTo>
                      <a:pt x="1057" y="13349"/>
                    </a:moveTo>
                    <a:cubicBezTo>
                      <a:pt x="356" y="11194"/>
                      <a:pt x="0" y="8941"/>
                      <a:pt x="0" y="6675"/>
                    </a:cubicBezTo>
                    <a:cubicBezTo>
                      <a:pt x="-1" y="4408"/>
                      <a:pt x="356" y="2155"/>
                      <a:pt x="1057" y="0"/>
                    </a:cubicBezTo>
                    <a:lnTo>
                      <a:pt x="21600" y="6675"/>
                    </a:lnTo>
                    <a:close/>
                  </a:path>
                </a:pathLst>
              </a:custGeom>
              <a:solidFill>
                <a:schemeClr val="bg1"/>
              </a:solidFill>
              <a:ln w="9525">
                <a:solidFill>
                  <a:schemeClr val="accent2"/>
                </a:solidFill>
                <a:round/>
                <a:headEnd/>
                <a:tailEnd/>
              </a:ln>
            </p:spPr>
            <p:txBody>
              <a:bodyPr anchor="ctr"/>
              <a:lstStyle/>
              <a:p>
                <a:pPr algn="ctr">
                  <a:defRPr/>
                </a:pPr>
                <a:endParaRPr lang="en-GB" sz="1400" dirty="0">
                  <a:solidFill>
                    <a:schemeClr val="tx2"/>
                  </a:solidFill>
                  <a:latin typeface="微软雅黑" pitchFamily="34" charset="-122"/>
                  <a:ea typeface="微软雅黑" pitchFamily="34" charset="-122"/>
                  <a:cs typeface="Arial Unicode MS" pitchFamily="34" charset="-122"/>
                </a:endParaRPr>
              </a:p>
            </p:txBody>
          </p:sp>
          <p:sp>
            <p:nvSpPr>
              <p:cNvPr id="29" name="Freeform 26"/>
              <p:cNvSpPr>
                <a:spLocks/>
              </p:cNvSpPr>
              <p:nvPr/>
            </p:nvSpPr>
            <p:spPr bwMode="auto">
              <a:xfrm>
                <a:off x="2260" y="2524"/>
                <a:ext cx="1097" cy="713"/>
              </a:xfrm>
              <a:custGeom>
                <a:avLst/>
                <a:gdLst>
                  <a:gd name="T0" fmla="*/ 0 w 1097"/>
                  <a:gd name="T1" fmla="*/ 712 h 713"/>
                  <a:gd name="T2" fmla="*/ 1096 w 1097"/>
                  <a:gd name="T3" fmla="*/ 356 h 713"/>
                  <a:gd name="T4" fmla="*/ 0 w 1097"/>
                  <a:gd name="T5" fmla="*/ 0 h 713"/>
                  <a:gd name="T6" fmla="*/ 0 60000 65536"/>
                  <a:gd name="T7" fmla="*/ 0 60000 65536"/>
                  <a:gd name="T8" fmla="*/ 0 60000 65536"/>
                  <a:gd name="T9" fmla="*/ 0 w 1097"/>
                  <a:gd name="T10" fmla="*/ 0 h 713"/>
                  <a:gd name="T11" fmla="*/ 1097 w 1097"/>
                  <a:gd name="T12" fmla="*/ 713 h 713"/>
                </a:gdLst>
                <a:ahLst/>
                <a:cxnLst>
                  <a:cxn ang="T6">
                    <a:pos x="T0" y="T1"/>
                  </a:cxn>
                  <a:cxn ang="T7">
                    <a:pos x="T2" y="T3"/>
                  </a:cxn>
                  <a:cxn ang="T8">
                    <a:pos x="T4" y="T5"/>
                  </a:cxn>
                </a:cxnLst>
                <a:rect l="T9" t="T10" r="T11" b="T12"/>
                <a:pathLst>
                  <a:path w="1097" h="713">
                    <a:moveTo>
                      <a:pt x="0" y="712"/>
                    </a:moveTo>
                    <a:lnTo>
                      <a:pt x="1096" y="356"/>
                    </a:lnTo>
                    <a:lnTo>
                      <a:pt x="0" y="0"/>
                    </a:lnTo>
                  </a:path>
                </a:pathLst>
              </a:custGeom>
              <a:solidFill>
                <a:schemeClr val="bg1"/>
              </a:solidFill>
              <a:ln w="9525">
                <a:solidFill>
                  <a:schemeClr val="accent2"/>
                </a:solidFill>
                <a:round/>
                <a:headEnd/>
                <a:tailEnd/>
              </a:ln>
            </p:spPr>
            <p:txBody>
              <a:bodyPr anchor="ctr"/>
              <a:lstStyle/>
              <a:p>
                <a:pPr>
                  <a:defRPr/>
                </a:pPr>
                <a:endParaRPr lang="en-GB" sz="1400" dirty="0">
                  <a:solidFill>
                    <a:schemeClr val="tx2"/>
                  </a:solidFill>
                  <a:latin typeface="微软雅黑" pitchFamily="34" charset="-122"/>
                  <a:ea typeface="微软雅黑" pitchFamily="34" charset="-122"/>
                  <a:cs typeface="Arial Unicode MS" pitchFamily="34" charset="-122"/>
                </a:endParaRPr>
              </a:p>
            </p:txBody>
          </p:sp>
        </p:grpSp>
        <p:grpSp>
          <p:nvGrpSpPr>
            <p:cNvPr id="12" name="Group 27"/>
            <p:cNvGrpSpPr>
              <a:grpSpLocks/>
            </p:cNvGrpSpPr>
            <p:nvPr/>
          </p:nvGrpSpPr>
          <p:grpSpPr bwMode="auto">
            <a:xfrm>
              <a:off x="2382838" y="2085975"/>
              <a:ext cx="2181225" cy="1855788"/>
              <a:chOff x="2260" y="1948"/>
              <a:chExt cx="1097" cy="933"/>
            </a:xfrm>
          </p:grpSpPr>
          <p:sp>
            <p:nvSpPr>
              <p:cNvPr id="26" name="Arc 28"/>
              <p:cNvSpPr>
                <a:spLocks/>
              </p:cNvSpPr>
              <p:nvPr/>
            </p:nvSpPr>
            <p:spPr bwMode="auto">
              <a:xfrm>
                <a:off x="2260" y="1948"/>
                <a:ext cx="1096" cy="932"/>
              </a:xfrm>
              <a:custGeom>
                <a:avLst/>
                <a:gdLst>
                  <a:gd name="T0" fmla="*/ 0 w 20543"/>
                  <a:gd name="T1" fmla="*/ 0 h 17475"/>
                  <a:gd name="T2" fmla="*/ 0 w 20543"/>
                  <a:gd name="T3" fmla="*/ 0 h 17475"/>
                  <a:gd name="T4" fmla="*/ 0 w 20543"/>
                  <a:gd name="T5" fmla="*/ 0 h 17475"/>
                  <a:gd name="T6" fmla="*/ 0 60000 65536"/>
                  <a:gd name="T7" fmla="*/ 0 60000 65536"/>
                  <a:gd name="T8" fmla="*/ 0 60000 65536"/>
                  <a:gd name="T9" fmla="*/ 0 w 20543"/>
                  <a:gd name="T10" fmla="*/ 0 h 17475"/>
                  <a:gd name="T11" fmla="*/ 20543 w 20543"/>
                  <a:gd name="T12" fmla="*/ 17475 h 17475"/>
                </a:gdLst>
                <a:ahLst/>
                <a:cxnLst>
                  <a:cxn ang="T6">
                    <a:pos x="T0" y="T1"/>
                  </a:cxn>
                  <a:cxn ang="T7">
                    <a:pos x="T2" y="T3"/>
                  </a:cxn>
                  <a:cxn ang="T8">
                    <a:pos x="T4" y="T5"/>
                  </a:cxn>
                </a:cxnLst>
                <a:rect l="T9" t="T10" r="T11" b="T12"/>
                <a:pathLst>
                  <a:path w="20543" h="17475" fill="none" extrusionOk="0">
                    <a:moveTo>
                      <a:pt x="0" y="10800"/>
                    </a:moveTo>
                    <a:cubicBezTo>
                      <a:pt x="1409" y="6461"/>
                      <a:pt x="4156" y="2681"/>
                      <a:pt x="7847" y="0"/>
                    </a:cubicBezTo>
                  </a:path>
                  <a:path w="20543" h="17475" stroke="0" extrusionOk="0">
                    <a:moveTo>
                      <a:pt x="0" y="10800"/>
                    </a:moveTo>
                    <a:cubicBezTo>
                      <a:pt x="1409" y="6461"/>
                      <a:pt x="4156" y="2681"/>
                      <a:pt x="7847" y="0"/>
                    </a:cubicBezTo>
                    <a:lnTo>
                      <a:pt x="20543" y="17475"/>
                    </a:lnTo>
                    <a:close/>
                  </a:path>
                </a:pathLst>
              </a:custGeom>
              <a:solidFill>
                <a:schemeClr val="bg1"/>
              </a:solidFill>
              <a:ln w="9525">
                <a:solidFill>
                  <a:schemeClr val="accent2"/>
                </a:solidFill>
                <a:round/>
                <a:headEnd/>
                <a:tailEnd/>
              </a:ln>
            </p:spPr>
            <p:txBody>
              <a:bodyPr anchor="ctr"/>
              <a:lstStyle/>
              <a:p>
                <a:pPr algn="ctr">
                  <a:defRPr/>
                </a:pPr>
                <a:endParaRPr lang="en-GB" sz="1400" dirty="0">
                  <a:solidFill>
                    <a:schemeClr val="tx2"/>
                  </a:solidFill>
                  <a:latin typeface="微软雅黑" pitchFamily="34" charset="-122"/>
                  <a:ea typeface="微软雅黑" pitchFamily="34" charset="-122"/>
                  <a:cs typeface="Arial Unicode MS" pitchFamily="34" charset="-122"/>
                </a:endParaRPr>
              </a:p>
            </p:txBody>
          </p:sp>
          <p:sp>
            <p:nvSpPr>
              <p:cNvPr id="27" name="Freeform 29"/>
              <p:cNvSpPr>
                <a:spLocks/>
              </p:cNvSpPr>
              <p:nvPr/>
            </p:nvSpPr>
            <p:spPr bwMode="auto">
              <a:xfrm>
                <a:off x="2260" y="1948"/>
                <a:ext cx="1097" cy="933"/>
              </a:xfrm>
              <a:custGeom>
                <a:avLst/>
                <a:gdLst>
                  <a:gd name="T0" fmla="*/ 0 w 1097"/>
                  <a:gd name="T1" fmla="*/ 576 h 933"/>
                  <a:gd name="T2" fmla="*/ 1096 w 1097"/>
                  <a:gd name="T3" fmla="*/ 932 h 933"/>
                  <a:gd name="T4" fmla="*/ 419 w 1097"/>
                  <a:gd name="T5" fmla="*/ 0 h 933"/>
                  <a:gd name="T6" fmla="*/ 0 60000 65536"/>
                  <a:gd name="T7" fmla="*/ 0 60000 65536"/>
                  <a:gd name="T8" fmla="*/ 0 60000 65536"/>
                  <a:gd name="T9" fmla="*/ 0 w 1097"/>
                  <a:gd name="T10" fmla="*/ 0 h 933"/>
                  <a:gd name="T11" fmla="*/ 1097 w 1097"/>
                  <a:gd name="T12" fmla="*/ 933 h 933"/>
                </a:gdLst>
                <a:ahLst/>
                <a:cxnLst>
                  <a:cxn ang="T6">
                    <a:pos x="T0" y="T1"/>
                  </a:cxn>
                  <a:cxn ang="T7">
                    <a:pos x="T2" y="T3"/>
                  </a:cxn>
                  <a:cxn ang="T8">
                    <a:pos x="T4" y="T5"/>
                  </a:cxn>
                </a:cxnLst>
                <a:rect l="T9" t="T10" r="T11" b="T12"/>
                <a:pathLst>
                  <a:path w="1097" h="933">
                    <a:moveTo>
                      <a:pt x="0" y="576"/>
                    </a:moveTo>
                    <a:lnTo>
                      <a:pt x="1096" y="932"/>
                    </a:lnTo>
                    <a:lnTo>
                      <a:pt x="419" y="0"/>
                    </a:lnTo>
                  </a:path>
                </a:pathLst>
              </a:custGeom>
              <a:solidFill>
                <a:schemeClr val="bg1"/>
              </a:solidFill>
              <a:ln w="9525">
                <a:solidFill>
                  <a:schemeClr val="accent2"/>
                </a:solidFill>
                <a:round/>
                <a:headEnd/>
                <a:tailEnd/>
              </a:ln>
            </p:spPr>
            <p:txBody>
              <a:bodyPr anchor="ctr"/>
              <a:lstStyle/>
              <a:p>
                <a:pPr>
                  <a:defRPr/>
                </a:pPr>
                <a:endParaRPr lang="en-GB" sz="1400" dirty="0">
                  <a:solidFill>
                    <a:schemeClr val="tx2"/>
                  </a:solidFill>
                  <a:latin typeface="微软雅黑" pitchFamily="34" charset="-122"/>
                  <a:ea typeface="微软雅黑" pitchFamily="34" charset="-122"/>
                  <a:cs typeface="Arial Unicode MS" pitchFamily="34" charset="-122"/>
                </a:endParaRPr>
              </a:p>
            </p:txBody>
          </p:sp>
        </p:grpSp>
        <p:grpSp>
          <p:nvGrpSpPr>
            <p:cNvPr id="13" name="Group 30"/>
            <p:cNvGrpSpPr>
              <a:grpSpLocks/>
            </p:cNvGrpSpPr>
            <p:nvPr/>
          </p:nvGrpSpPr>
          <p:grpSpPr bwMode="auto">
            <a:xfrm>
              <a:off x="3216275" y="1647825"/>
              <a:ext cx="1347788" cy="2293938"/>
              <a:chOff x="2679" y="1728"/>
              <a:chExt cx="678" cy="1153"/>
            </a:xfrm>
          </p:grpSpPr>
          <p:sp>
            <p:nvSpPr>
              <p:cNvPr id="24" name="Arc 31"/>
              <p:cNvSpPr>
                <a:spLocks/>
              </p:cNvSpPr>
              <p:nvPr/>
            </p:nvSpPr>
            <p:spPr bwMode="auto">
              <a:xfrm>
                <a:off x="2679" y="1728"/>
                <a:ext cx="677" cy="1152"/>
              </a:xfrm>
              <a:custGeom>
                <a:avLst/>
                <a:gdLst>
                  <a:gd name="T0" fmla="*/ 0 w 12696"/>
                  <a:gd name="T1" fmla="*/ 0 h 21600"/>
                  <a:gd name="T2" fmla="*/ 0 w 12696"/>
                  <a:gd name="T3" fmla="*/ 0 h 21600"/>
                  <a:gd name="T4" fmla="*/ 0 w 12696"/>
                  <a:gd name="T5" fmla="*/ 0 h 21600"/>
                  <a:gd name="T6" fmla="*/ 0 60000 65536"/>
                  <a:gd name="T7" fmla="*/ 0 60000 65536"/>
                  <a:gd name="T8" fmla="*/ 0 60000 65536"/>
                  <a:gd name="T9" fmla="*/ 0 w 12696"/>
                  <a:gd name="T10" fmla="*/ 0 h 21600"/>
                  <a:gd name="T11" fmla="*/ 12696 w 12696"/>
                  <a:gd name="T12" fmla="*/ 21600 h 21600"/>
                </a:gdLst>
                <a:ahLst/>
                <a:cxnLst>
                  <a:cxn ang="T6">
                    <a:pos x="T0" y="T1"/>
                  </a:cxn>
                  <a:cxn ang="T7">
                    <a:pos x="T2" y="T3"/>
                  </a:cxn>
                  <a:cxn ang="T8">
                    <a:pos x="T4" y="T5"/>
                  </a:cxn>
                </a:cxnLst>
                <a:rect l="T9" t="T10" r="T11" b="T12"/>
                <a:pathLst>
                  <a:path w="12696" h="21600" fill="none" extrusionOk="0">
                    <a:moveTo>
                      <a:pt x="0" y="4125"/>
                    </a:moveTo>
                    <a:cubicBezTo>
                      <a:pt x="3690" y="1444"/>
                      <a:pt x="8134" y="0"/>
                      <a:pt x="12695" y="0"/>
                    </a:cubicBezTo>
                  </a:path>
                  <a:path w="12696" h="21600" stroke="0" extrusionOk="0">
                    <a:moveTo>
                      <a:pt x="0" y="4125"/>
                    </a:moveTo>
                    <a:cubicBezTo>
                      <a:pt x="3690" y="1444"/>
                      <a:pt x="8134" y="0"/>
                      <a:pt x="12695" y="0"/>
                    </a:cubicBezTo>
                    <a:lnTo>
                      <a:pt x="12696" y="21600"/>
                    </a:lnTo>
                    <a:close/>
                  </a:path>
                </a:pathLst>
              </a:custGeom>
              <a:solidFill>
                <a:schemeClr val="bg1"/>
              </a:solidFill>
              <a:ln w="9525">
                <a:solidFill>
                  <a:schemeClr val="accent2"/>
                </a:solidFill>
                <a:round/>
                <a:headEnd/>
                <a:tailEnd/>
              </a:ln>
            </p:spPr>
            <p:txBody>
              <a:bodyPr anchor="ctr"/>
              <a:lstStyle/>
              <a:p>
                <a:pPr algn="ctr">
                  <a:defRPr/>
                </a:pPr>
                <a:endParaRPr lang="en-GB" sz="1400" dirty="0">
                  <a:solidFill>
                    <a:schemeClr val="tx2"/>
                  </a:solidFill>
                  <a:latin typeface="微软雅黑" pitchFamily="34" charset="-122"/>
                  <a:ea typeface="微软雅黑" pitchFamily="34" charset="-122"/>
                  <a:cs typeface="Arial Unicode MS" pitchFamily="34" charset="-122"/>
                </a:endParaRPr>
              </a:p>
            </p:txBody>
          </p:sp>
          <p:sp>
            <p:nvSpPr>
              <p:cNvPr id="25" name="Freeform 32"/>
              <p:cNvSpPr>
                <a:spLocks/>
              </p:cNvSpPr>
              <p:nvPr/>
            </p:nvSpPr>
            <p:spPr bwMode="auto">
              <a:xfrm>
                <a:off x="2679" y="1728"/>
                <a:ext cx="678" cy="1153"/>
              </a:xfrm>
              <a:custGeom>
                <a:avLst/>
                <a:gdLst>
                  <a:gd name="T0" fmla="*/ 0 w 678"/>
                  <a:gd name="T1" fmla="*/ 220 h 1153"/>
                  <a:gd name="T2" fmla="*/ 677 w 678"/>
                  <a:gd name="T3" fmla="*/ 1152 h 1153"/>
                  <a:gd name="T4" fmla="*/ 677 w 678"/>
                  <a:gd name="T5" fmla="*/ 0 h 1153"/>
                  <a:gd name="T6" fmla="*/ 0 60000 65536"/>
                  <a:gd name="T7" fmla="*/ 0 60000 65536"/>
                  <a:gd name="T8" fmla="*/ 0 60000 65536"/>
                  <a:gd name="T9" fmla="*/ 0 w 678"/>
                  <a:gd name="T10" fmla="*/ 0 h 1153"/>
                  <a:gd name="T11" fmla="*/ 678 w 678"/>
                  <a:gd name="T12" fmla="*/ 1153 h 1153"/>
                </a:gdLst>
                <a:ahLst/>
                <a:cxnLst>
                  <a:cxn ang="T6">
                    <a:pos x="T0" y="T1"/>
                  </a:cxn>
                  <a:cxn ang="T7">
                    <a:pos x="T2" y="T3"/>
                  </a:cxn>
                  <a:cxn ang="T8">
                    <a:pos x="T4" y="T5"/>
                  </a:cxn>
                </a:cxnLst>
                <a:rect l="T9" t="T10" r="T11" b="T12"/>
                <a:pathLst>
                  <a:path w="678" h="1153">
                    <a:moveTo>
                      <a:pt x="0" y="220"/>
                    </a:moveTo>
                    <a:lnTo>
                      <a:pt x="677" y="1152"/>
                    </a:lnTo>
                    <a:lnTo>
                      <a:pt x="677" y="0"/>
                    </a:lnTo>
                  </a:path>
                </a:pathLst>
              </a:custGeom>
              <a:solidFill>
                <a:schemeClr val="bg1"/>
              </a:solidFill>
              <a:ln w="9525">
                <a:solidFill>
                  <a:schemeClr val="accent2"/>
                </a:solidFill>
                <a:round/>
                <a:headEnd/>
                <a:tailEnd/>
              </a:ln>
            </p:spPr>
            <p:txBody>
              <a:bodyPr anchor="ctr"/>
              <a:lstStyle/>
              <a:p>
                <a:pPr>
                  <a:defRPr/>
                </a:pPr>
                <a:endParaRPr lang="en-GB" sz="1400" dirty="0">
                  <a:solidFill>
                    <a:schemeClr val="tx2"/>
                  </a:solidFill>
                  <a:latin typeface="微软雅黑" pitchFamily="34" charset="-122"/>
                  <a:ea typeface="微软雅黑" pitchFamily="34" charset="-122"/>
                  <a:cs typeface="Arial Unicode MS" pitchFamily="34" charset="-122"/>
                </a:endParaRPr>
              </a:p>
            </p:txBody>
          </p:sp>
        </p:grpSp>
        <p:sp>
          <p:nvSpPr>
            <p:cNvPr id="14" name="Oval 33"/>
            <p:cNvSpPr>
              <a:spLocks noChangeArrowheads="1"/>
            </p:cNvSpPr>
            <p:nvPr/>
          </p:nvSpPr>
          <p:spPr bwMode="auto">
            <a:xfrm>
              <a:off x="3425825" y="2794000"/>
              <a:ext cx="2292350" cy="2290763"/>
            </a:xfrm>
            <a:prstGeom prst="ellipse">
              <a:avLst/>
            </a:prstGeom>
            <a:solidFill>
              <a:schemeClr val="bg2">
                <a:lumMod val="20000"/>
                <a:lumOff val="80000"/>
              </a:schemeClr>
            </a:solidFill>
            <a:ln w="9525">
              <a:solidFill>
                <a:schemeClr val="accent2"/>
              </a:solidFill>
              <a:round/>
              <a:headEnd/>
              <a:tailEnd/>
            </a:ln>
          </p:spPr>
          <p:txBody>
            <a:bodyPr anchor="ctr"/>
            <a:lstStyle/>
            <a:p>
              <a:pPr algn="ctr">
                <a:lnSpc>
                  <a:spcPct val="95000"/>
                </a:lnSpc>
                <a:spcAft>
                  <a:spcPct val="37000"/>
                </a:spcAft>
                <a:defRPr/>
              </a:pPr>
              <a:r>
                <a:rPr lang="zh-CN" altLang="en-US" sz="2000" b="1" dirty="0" smtClean="0">
                  <a:latin typeface="微软雅黑" pitchFamily="34" charset="-122"/>
                  <a:ea typeface="微软雅黑" pitchFamily="34" charset="-122"/>
                  <a:cs typeface="Arial Unicode MS" pitchFamily="34" charset="-122"/>
                </a:rPr>
                <a:t>客户单一视图</a:t>
              </a:r>
              <a:endParaRPr lang="en-GB" sz="2000" b="1" dirty="0">
                <a:latin typeface="微软雅黑" pitchFamily="34" charset="-122"/>
                <a:ea typeface="微软雅黑" pitchFamily="34" charset="-122"/>
                <a:cs typeface="Arial Unicode MS" pitchFamily="34" charset="-122"/>
              </a:endParaRPr>
            </a:p>
          </p:txBody>
        </p:sp>
        <p:sp>
          <p:nvSpPr>
            <p:cNvPr id="15" name="Text Box 34"/>
            <p:cNvSpPr txBox="1">
              <a:spLocks noChangeArrowheads="1"/>
            </p:cNvSpPr>
            <p:nvPr/>
          </p:nvSpPr>
          <p:spPr bwMode="gray">
            <a:xfrm>
              <a:off x="3703540" y="2197100"/>
              <a:ext cx="663770" cy="429432"/>
            </a:xfrm>
            <a:prstGeom prst="rect">
              <a:avLst/>
            </a:prstGeom>
            <a:noFill/>
            <a:ln w="9525" algn="ctr">
              <a:noFill/>
              <a:miter lim="800000"/>
              <a:headEnd/>
              <a:tailEnd/>
            </a:ln>
          </p:spPr>
          <p:txBody>
            <a:bodyPr wrap="none" lIns="0" tIns="0" rIns="0" bIns="0">
              <a:spAutoFit/>
            </a:bodyPr>
            <a:lstStyle/>
            <a:p>
              <a:pPr algn="ctr">
                <a:lnSpc>
                  <a:spcPct val="106000"/>
                </a:lnSpc>
                <a:buClr>
                  <a:schemeClr val="tx1"/>
                </a:buClr>
                <a:buFont typeface="Wingdings 2" pitchFamily="18" charset="2"/>
                <a:buNone/>
              </a:pPr>
              <a:r>
                <a:rPr lang="zh-CN" altLang="en-US" sz="1400" dirty="0" smtClean="0">
                  <a:solidFill>
                    <a:schemeClr val="tx2"/>
                  </a:solidFill>
                  <a:latin typeface="微软雅黑" pitchFamily="34" charset="-122"/>
                  <a:ea typeface="微软雅黑" pitchFamily="34" charset="-122"/>
                  <a:cs typeface="Arial Unicode MS" pitchFamily="34" charset="-122"/>
                </a:rPr>
                <a:t>客户风险</a:t>
              </a:r>
              <a:endParaRPr lang="en-US" altLang="zh-CN" sz="1400" dirty="0" smtClean="0">
                <a:solidFill>
                  <a:schemeClr val="tx2"/>
                </a:solidFill>
                <a:latin typeface="微软雅黑" pitchFamily="34" charset="-122"/>
                <a:ea typeface="微软雅黑" pitchFamily="34" charset="-122"/>
                <a:cs typeface="Arial Unicode MS" pitchFamily="34" charset="-122"/>
              </a:endParaRPr>
            </a:p>
            <a:p>
              <a:pPr algn="ctr">
                <a:lnSpc>
                  <a:spcPct val="106000"/>
                </a:lnSpc>
                <a:buClr>
                  <a:schemeClr val="tx1"/>
                </a:buClr>
                <a:buFont typeface="Wingdings 2" pitchFamily="18" charset="2"/>
                <a:buNone/>
              </a:pPr>
              <a:r>
                <a:rPr lang="zh-CN" altLang="en-US" sz="1400" dirty="0">
                  <a:solidFill>
                    <a:schemeClr val="tx2"/>
                  </a:solidFill>
                  <a:latin typeface="微软雅黑" pitchFamily="34" charset="-122"/>
                  <a:ea typeface="微软雅黑" pitchFamily="34" charset="-122"/>
                  <a:cs typeface="Arial Unicode MS" pitchFamily="34" charset="-122"/>
                </a:rPr>
                <a:t>分析</a:t>
              </a:r>
              <a:endParaRPr lang="en-GB" sz="1400" dirty="0">
                <a:solidFill>
                  <a:schemeClr val="tx2"/>
                </a:solidFill>
                <a:latin typeface="微软雅黑" pitchFamily="34" charset="-122"/>
                <a:ea typeface="微软雅黑" pitchFamily="34" charset="-122"/>
                <a:cs typeface="Arial Unicode MS" pitchFamily="34" charset="-122"/>
              </a:endParaRPr>
            </a:p>
          </p:txBody>
        </p:sp>
        <p:sp>
          <p:nvSpPr>
            <p:cNvPr id="16" name="Text Box 35"/>
            <p:cNvSpPr txBox="1">
              <a:spLocks noChangeArrowheads="1"/>
            </p:cNvSpPr>
            <p:nvPr/>
          </p:nvSpPr>
          <p:spPr bwMode="gray">
            <a:xfrm>
              <a:off x="4867177" y="2197099"/>
              <a:ext cx="663770" cy="415929"/>
            </a:xfrm>
            <a:prstGeom prst="rect">
              <a:avLst/>
            </a:prstGeom>
            <a:noFill/>
            <a:ln w="9525" algn="ctr">
              <a:noFill/>
              <a:miter lim="800000"/>
              <a:headEnd/>
              <a:tailEnd/>
            </a:ln>
          </p:spPr>
          <p:txBody>
            <a:bodyPr wrap="none" lIns="0" tIns="0" rIns="0" bIns="0">
              <a:spAutoFit/>
            </a:bodyPr>
            <a:lstStyle/>
            <a:p>
              <a:pPr algn="ctr">
                <a:lnSpc>
                  <a:spcPct val="106000"/>
                </a:lnSpc>
                <a:buClr>
                  <a:schemeClr val="tx1"/>
                </a:buClr>
                <a:buFont typeface="Wingdings 2" pitchFamily="18" charset="2"/>
                <a:buNone/>
              </a:pPr>
              <a:r>
                <a:rPr lang="zh-CN" altLang="en-US" sz="1400" dirty="0" smtClean="0">
                  <a:solidFill>
                    <a:schemeClr val="tx2"/>
                  </a:solidFill>
                  <a:latin typeface="微软雅黑" pitchFamily="34" charset="-122"/>
                  <a:ea typeface="微软雅黑" pitchFamily="34" charset="-122"/>
                  <a:cs typeface="Arial Unicode MS" pitchFamily="34" charset="-122"/>
                </a:rPr>
                <a:t>客户群体</a:t>
              </a:r>
              <a:endParaRPr lang="en-US" altLang="zh-CN" sz="1400" dirty="0" smtClean="0">
                <a:solidFill>
                  <a:schemeClr val="tx2"/>
                </a:solidFill>
                <a:latin typeface="微软雅黑" pitchFamily="34" charset="-122"/>
                <a:ea typeface="微软雅黑" pitchFamily="34" charset="-122"/>
                <a:cs typeface="Arial Unicode MS" pitchFamily="34" charset="-122"/>
              </a:endParaRPr>
            </a:p>
            <a:p>
              <a:pPr algn="ctr">
                <a:lnSpc>
                  <a:spcPct val="106000"/>
                </a:lnSpc>
                <a:buClr>
                  <a:schemeClr val="tx1"/>
                </a:buClr>
                <a:buFont typeface="Wingdings 2" pitchFamily="18" charset="2"/>
                <a:buNone/>
              </a:pPr>
              <a:r>
                <a:rPr lang="zh-CN" altLang="en-US" sz="1400" dirty="0" smtClean="0">
                  <a:solidFill>
                    <a:schemeClr val="tx2"/>
                  </a:solidFill>
                  <a:latin typeface="微软雅黑" pitchFamily="34" charset="-122"/>
                  <a:ea typeface="微软雅黑" pitchFamily="34" charset="-122"/>
                  <a:cs typeface="Arial Unicode MS" pitchFamily="34" charset="-122"/>
                </a:rPr>
                <a:t>分析</a:t>
              </a:r>
              <a:endParaRPr lang="en-GB" sz="1400" dirty="0">
                <a:solidFill>
                  <a:schemeClr val="tx2"/>
                </a:solidFill>
                <a:latin typeface="微软雅黑" pitchFamily="34" charset="-122"/>
                <a:ea typeface="微软雅黑" pitchFamily="34" charset="-122"/>
                <a:cs typeface="Arial Unicode MS" pitchFamily="34" charset="-122"/>
              </a:endParaRPr>
            </a:p>
          </p:txBody>
        </p:sp>
        <p:sp>
          <p:nvSpPr>
            <p:cNvPr id="17" name="Text Box 36"/>
            <p:cNvSpPr txBox="1">
              <a:spLocks noChangeArrowheads="1"/>
            </p:cNvSpPr>
            <p:nvPr/>
          </p:nvSpPr>
          <p:spPr bwMode="gray">
            <a:xfrm>
              <a:off x="5532341" y="2806700"/>
              <a:ext cx="663770" cy="415929"/>
            </a:xfrm>
            <a:prstGeom prst="rect">
              <a:avLst/>
            </a:prstGeom>
            <a:noFill/>
            <a:ln w="9525" algn="ctr">
              <a:noFill/>
              <a:miter lim="800000"/>
              <a:headEnd/>
              <a:tailEnd/>
            </a:ln>
          </p:spPr>
          <p:txBody>
            <a:bodyPr wrap="none" lIns="0" tIns="0" rIns="0" bIns="0">
              <a:spAutoFit/>
            </a:bodyPr>
            <a:lstStyle/>
            <a:p>
              <a:pPr algn="ctr">
                <a:lnSpc>
                  <a:spcPct val="106000"/>
                </a:lnSpc>
                <a:buClr>
                  <a:schemeClr val="tx1"/>
                </a:buClr>
                <a:buFont typeface="Wingdings 2" pitchFamily="18" charset="2"/>
                <a:buNone/>
              </a:pPr>
              <a:r>
                <a:rPr lang="zh-CN" altLang="en-US" sz="1400" dirty="0" smtClean="0">
                  <a:solidFill>
                    <a:schemeClr val="tx2"/>
                  </a:solidFill>
                  <a:latin typeface="微软雅黑" pitchFamily="34" charset="-122"/>
                  <a:ea typeface="微软雅黑" pitchFamily="34" charset="-122"/>
                  <a:cs typeface="Arial Unicode MS" pitchFamily="34" charset="-122"/>
                </a:rPr>
                <a:t>客户特征</a:t>
              </a:r>
              <a:endParaRPr lang="en-US" altLang="zh-CN" sz="1400" dirty="0" smtClean="0">
                <a:solidFill>
                  <a:schemeClr val="tx2"/>
                </a:solidFill>
                <a:latin typeface="微软雅黑" pitchFamily="34" charset="-122"/>
                <a:ea typeface="微软雅黑" pitchFamily="34" charset="-122"/>
                <a:cs typeface="Arial Unicode MS" pitchFamily="34" charset="-122"/>
              </a:endParaRPr>
            </a:p>
            <a:p>
              <a:pPr algn="ctr">
                <a:lnSpc>
                  <a:spcPct val="106000"/>
                </a:lnSpc>
                <a:buClr>
                  <a:schemeClr val="tx1"/>
                </a:buClr>
                <a:buFont typeface="Wingdings 2" pitchFamily="18" charset="2"/>
                <a:buNone/>
              </a:pPr>
              <a:r>
                <a:rPr lang="zh-CN" altLang="en-US" sz="1400" dirty="0" smtClean="0">
                  <a:solidFill>
                    <a:schemeClr val="tx2"/>
                  </a:solidFill>
                  <a:latin typeface="微软雅黑" pitchFamily="34" charset="-122"/>
                  <a:ea typeface="微软雅黑" pitchFamily="34" charset="-122"/>
                  <a:cs typeface="Arial Unicode MS" pitchFamily="34" charset="-122"/>
                </a:rPr>
                <a:t>分析</a:t>
              </a:r>
              <a:endParaRPr lang="en-GB" sz="1400" dirty="0">
                <a:solidFill>
                  <a:schemeClr val="tx2"/>
                </a:solidFill>
                <a:latin typeface="微软雅黑" pitchFamily="34" charset="-122"/>
                <a:ea typeface="微软雅黑" pitchFamily="34" charset="-122"/>
                <a:cs typeface="Arial Unicode MS" pitchFamily="34" charset="-122"/>
              </a:endParaRPr>
            </a:p>
          </p:txBody>
        </p:sp>
        <p:sp>
          <p:nvSpPr>
            <p:cNvPr id="18" name="Text Box 37"/>
            <p:cNvSpPr txBox="1">
              <a:spLocks noChangeArrowheads="1"/>
            </p:cNvSpPr>
            <p:nvPr/>
          </p:nvSpPr>
          <p:spPr bwMode="gray">
            <a:xfrm>
              <a:off x="5771481" y="3773084"/>
              <a:ext cx="995655" cy="429432"/>
            </a:xfrm>
            <a:prstGeom prst="rect">
              <a:avLst/>
            </a:prstGeom>
            <a:noFill/>
            <a:ln w="9525" algn="ctr">
              <a:noFill/>
              <a:miter lim="800000"/>
              <a:headEnd/>
              <a:tailEnd/>
            </a:ln>
          </p:spPr>
          <p:txBody>
            <a:bodyPr wrap="none" lIns="0" tIns="0" rIns="0" bIns="0">
              <a:spAutoFit/>
            </a:bodyPr>
            <a:lstStyle/>
            <a:p>
              <a:pPr algn="ctr">
                <a:lnSpc>
                  <a:spcPct val="106000"/>
                </a:lnSpc>
                <a:buClr>
                  <a:schemeClr val="tx1"/>
                </a:buClr>
                <a:buFont typeface="Wingdings 2" pitchFamily="18" charset="2"/>
                <a:buNone/>
              </a:pPr>
              <a:r>
                <a:rPr lang="zh-CN" altLang="en-US" sz="1400" dirty="0" smtClean="0">
                  <a:solidFill>
                    <a:schemeClr val="tx2"/>
                  </a:solidFill>
                  <a:latin typeface="微软雅黑" pitchFamily="34" charset="-122"/>
                  <a:ea typeface="微软雅黑" pitchFamily="34" charset="-122"/>
                  <a:cs typeface="Arial Unicode MS" pitchFamily="34" charset="-122"/>
                </a:rPr>
                <a:t>客户交易行为</a:t>
              </a:r>
              <a:endParaRPr lang="en-US" altLang="zh-CN" sz="1400" dirty="0" smtClean="0">
                <a:solidFill>
                  <a:schemeClr val="tx2"/>
                </a:solidFill>
                <a:latin typeface="微软雅黑" pitchFamily="34" charset="-122"/>
                <a:ea typeface="微软雅黑" pitchFamily="34" charset="-122"/>
                <a:cs typeface="Arial Unicode MS" pitchFamily="34" charset="-122"/>
              </a:endParaRPr>
            </a:p>
            <a:p>
              <a:pPr algn="ctr">
                <a:lnSpc>
                  <a:spcPct val="106000"/>
                </a:lnSpc>
                <a:buClr>
                  <a:schemeClr val="tx1"/>
                </a:buClr>
                <a:buFont typeface="Wingdings 2" pitchFamily="18" charset="2"/>
                <a:buNone/>
              </a:pPr>
              <a:r>
                <a:rPr lang="zh-CN" altLang="en-US" sz="1400" dirty="0">
                  <a:solidFill>
                    <a:schemeClr val="tx2"/>
                  </a:solidFill>
                  <a:latin typeface="微软雅黑" pitchFamily="34" charset="-122"/>
                  <a:ea typeface="微软雅黑" pitchFamily="34" charset="-122"/>
                  <a:cs typeface="Arial Unicode MS" pitchFamily="34" charset="-122"/>
                </a:rPr>
                <a:t>分析</a:t>
              </a:r>
              <a:endParaRPr lang="en-GB" sz="1400" dirty="0">
                <a:solidFill>
                  <a:schemeClr val="tx2"/>
                </a:solidFill>
                <a:latin typeface="微软雅黑" pitchFamily="34" charset="-122"/>
                <a:ea typeface="微软雅黑" pitchFamily="34" charset="-122"/>
                <a:cs typeface="Arial Unicode MS" pitchFamily="34" charset="-122"/>
              </a:endParaRPr>
            </a:p>
          </p:txBody>
        </p:sp>
        <p:sp>
          <p:nvSpPr>
            <p:cNvPr id="19" name="Text Box 38"/>
            <p:cNvSpPr txBox="1">
              <a:spLocks noChangeArrowheads="1"/>
            </p:cNvSpPr>
            <p:nvPr/>
          </p:nvSpPr>
          <p:spPr bwMode="gray">
            <a:xfrm>
              <a:off x="5532341" y="4864100"/>
              <a:ext cx="663770" cy="429432"/>
            </a:xfrm>
            <a:prstGeom prst="rect">
              <a:avLst/>
            </a:prstGeom>
            <a:noFill/>
            <a:ln w="9525" algn="ctr">
              <a:noFill/>
              <a:miter lim="800000"/>
              <a:headEnd/>
              <a:tailEnd/>
            </a:ln>
          </p:spPr>
          <p:txBody>
            <a:bodyPr wrap="none" lIns="0" tIns="0" rIns="0" bIns="0">
              <a:spAutoFit/>
            </a:bodyPr>
            <a:lstStyle/>
            <a:p>
              <a:pPr algn="ctr">
                <a:lnSpc>
                  <a:spcPct val="106000"/>
                </a:lnSpc>
                <a:buClr>
                  <a:schemeClr val="tx1"/>
                </a:buClr>
                <a:buFont typeface="Wingdings 2" pitchFamily="18" charset="2"/>
                <a:buNone/>
              </a:pPr>
              <a:r>
                <a:rPr lang="zh-CN" altLang="en-US" sz="1400" dirty="0" smtClean="0">
                  <a:solidFill>
                    <a:schemeClr val="tx2"/>
                  </a:solidFill>
                  <a:latin typeface="微软雅黑" pitchFamily="34" charset="-122"/>
                  <a:ea typeface="微软雅黑" pitchFamily="34" charset="-122"/>
                  <a:cs typeface="Arial Unicode MS" pitchFamily="34" charset="-122"/>
                </a:rPr>
                <a:t>客户资产</a:t>
              </a:r>
              <a:endParaRPr lang="en-US" altLang="zh-CN" sz="1400" dirty="0" smtClean="0">
                <a:solidFill>
                  <a:schemeClr val="tx2"/>
                </a:solidFill>
                <a:latin typeface="微软雅黑" pitchFamily="34" charset="-122"/>
                <a:ea typeface="微软雅黑" pitchFamily="34" charset="-122"/>
                <a:cs typeface="Arial Unicode MS" pitchFamily="34" charset="-122"/>
              </a:endParaRPr>
            </a:p>
            <a:p>
              <a:pPr algn="ctr">
                <a:lnSpc>
                  <a:spcPct val="106000"/>
                </a:lnSpc>
                <a:buClr>
                  <a:schemeClr val="tx1"/>
                </a:buClr>
                <a:buFont typeface="Wingdings 2" pitchFamily="18" charset="2"/>
                <a:buNone/>
              </a:pPr>
              <a:r>
                <a:rPr lang="zh-CN" altLang="en-US" sz="1400" dirty="0">
                  <a:solidFill>
                    <a:schemeClr val="tx2"/>
                  </a:solidFill>
                  <a:latin typeface="微软雅黑" pitchFamily="34" charset="-122"/>
                  <a:ea typeface="微软雅黑" pitchFamily="34" charset="-122"/>
                  <a:cs typeface="Arial Unicode MS" pitchFamily="34" charset="-122"/>
                </a:rPr>
                <a:t>分析</a:t>
              </a:r>
              <a:endParaRPr lang="en-GB" sz="1400" dirty="0">
                <a:solidFill>
                  <a:schemeClr val="tx2"/>
                </a:solidFill>
                <a:latin typeface="微软雅黑" pitchFamily="34" charset="-122"/>
                <a:ea typeface="微软雅黑" pitchFamily="34" charset="-122"/>
                <a:cs typeface="Arial Unicode MS" pitchFamily="34" charset="-122"/>
              </a:endParaRPr>
            </a:p>
          </p:txBody>
        </p:sp>
        <p:sp>
          <p:nvSpPr>
            <p:cNvPr id="20" name="Text Box 39"/>
            <p:cNvSpPr txBox="1">
              <a:spLocks noChangeArrowheads="1"/>
            </p:cNvSpPr>
            <p:nvPr/>
          </p:nvSpPr>
          <p:spPr bwMode="gray">
            <a:xfrm>
              <a:off x="4685515" y="5265735"/>
              <a:ext cx="829713" cy="644148"/>
            </a:xfrm>
            <a:prstGeom prst="rect">
              <a:avLst/>
            </a:prstGeom>
            <a:noFill/>
            <a:ln w="9525" algn="ctr">
              <a:noFill/>
              <a:miter lim="800000"/>
              <a:headEnd/>
              <a:tailEnd/>
            </a:ln>
          </p:spPr>
          <p:txBody>
            <a:bodyPr wrap="none" lIns="0" tIns="0" rIns="0" bIns="0">
              <a:spAutoFit/>
            </a:bodyPr>
            <a:lstStyle/>
            <a:p>
              <a:pPr algn="ctr">
                <a:lnSpc>
                  <a:spcPct val="106000"/>
                </a:lnSpc>
                <a:buClr>
                  <a:schemeClr val="tx1"/>
                </a:buClr>
              </a:pPr>
              <a:r>
                <a:rPr lang="zh-CN" altLang="en-US" sz="1400" dirty="0" smtClean="0">
                  <a:solidFill>
                    <a:schemeClr val="tx2"/>
                  </a:solidFill>
                  <a:latin typeface="微软雅黑" pitchFamily="34" charset="-122"/>
                  <a:ea typeface="微软雅黑" pitchFamily="34" charset="-122"/>
                  <a:cs typeface="Arial Unicode MS" pitchFamily="34" charset="-122"/>
                </a:rPr>
                <a:t>客户满意度</a:t>
              </a:r>
              <a:endParaRPr lang="en-US" altLang="zh-CN" sz="1400" dirty="0" smtClean="0">
                <a:solidFill>
                  <a:schemeClr val="tx2"/>
                </a:solidFill>
                <a:latin typeface="微软雅黑" pitchFamily="34" charset="-122"/>
                <a:ea typeface="微软雅黑" pitchFamily="34" charset="-122"/>
                <a:cs typeface="Arial Unicode MS" pitchFamily="34" charset="-122"/>
              </a:endParaRPr>
            </a:p>
            <a:p>
              <a:pPr algn="ctr">
                <a:lnSpc>
                  <a:spcPct val="106000"/>
                </a:lnSpc>
                <a:buClr>
                  <a:schemeClr val="tx1"/>
                </a:buClr>
              </a:pPr>
              <a:r>
                <a:rPr lang="zh-CN" altLang="en-US" sz="1400" dirty="0" smtClean="0">
                  <a:solidFill>
                    <a:schemeClr val="tx2"/>
                  </a:solidFill>
                  <a:latin typeface="微软雅黑" pitchFamily="34" charset="-122"/>
                  <a:ea typeface="微软雅黑" pitchFamily="34" charset="-122"/>
                  <a:cs typeface="Arial Unicode MS" pitchFamily="34" charset="-122"/>
                </a:rPr>
                <a:t>忠诚度</a:t>
              </a:r>
              <a:endParaRPr lang="en-US" altLang="zh-CN" sz="1400" dirty="0" smtClean="0">
                <a:solidFill>
                  <a:schemeClr val="tx2"/>
                </a:solidFill>
                <a:latin typeface="微软雅黑" pitchFamily="34" charset="-122"/>
                <a:ea typeface="微软雅黑" pitchFamily="34" charset="-122"/>
                <a:cs typeface="Arial Unicode MS" pitchFamily="34" charset="-122"/>
              </a:endParaRPr>
            </a:p>
            <a:p>
              <a:pPr algn="ctr">
                <a:lnSpc>
                  <a:spcPct val="106000"/>
                </a:lnSpc>
                <a:buClr>
                  <a:schemeClr val="tx1"/>
                </a:buClr>
              </a:pPr>
              <a:r>
                <a:rPr lang="zh-CN" altLang="en-US" sz="1400" dirty="0">
                  <a:solidFill>
                    <a:schemeClr val="tx2"/>
                  </a:solidFill>
                  <a:latin typeface="微软雅黑" pitchFamily="34" charset="-122"/>
                  <a:ea typeface="微软雅黑" pitchFamily="34" charset="-122"/>
                  <a:cs typeface="Arial Unicode MS" pitchFamily="34" charset="-122"/>
                </a:rPr>
                <a:t>分析</a:t>
              </a:r>
              <a:endParaRPr lang="en-GB" sz="1400" dirty="0">
                <a:solidFill>
                  <a:schemeClr val="tx2"/>
                </a:solidFill>
                <a:latin typeface="微软雅黑" pitchFamily="34" charset="-122"/>
                <a:ea typeface="微软雅黑" pitchFamily="34" charset="-122"/>
                <a:cs typeface="Arial Unicode MS" pitchFamily="34" charset="-122"/>
              </a:endParaRPr>
            </a:p>
          </p:txBody>
        </p:sp>
        <p:sp>
          <p:nvSpPr>
            <p:cNvPr id="21" name="Text Box 41"/>
            <p:cNvSpPr txBox="1">
              <a:spLocks noChangeArrowheads="1"/>
            </p:cNvSpPr>
            <p:nvPr/>
          </p:nvSpPr>
          <p:spPr bwMode="gray">
            <a:xfrm>
              <a:off x="2938293" y="4864100"/>
              <a:ext cx="365468" cy="512639"/>
            </a:xfrm>
            <a:prstGeom prst="rect">
              <a:avLst/>
            </a:prstGeom>
            <a:noFill/>
            <a:ln w="9525" algn="ctr">
              <a:noFill/>
              <a:miter lim="800000"/>
              <a:headEnd/>
              <a:tailEnd/>
            </a:ln>
          </p:spPr>
          <p:txBody>
            <a:bodyPr wrap="none" lIns="0" tIns="0" rIns="0" bIns="0">
              <a:spAutoFit/>
            </a:bodyPr>
            <a:lstStyle/>
            <a:p>
              <a:pPr algn="ctr">
                <a:lnSpc>
                  <a:spcPct val="106000"/>
                </a:lnSpc>
                <a:buClr>
                  <a:schemeClr val="tx1"/>
                </a:buClr>
                <a:buFont typeface="Wingdings 2" pitchFamily="18" charset="2"/>
                <a:buNone/>
              </a:pPr>
              <a:r>
                <a:rPr lang="zh-CN" altLang="en-US" sz="1400" dirty="0" smtClean="0">
                  <a:solidFill>
                    <a:schemeClr val="tx2"/>
                  </a:solidFill>
                  <a:latin typeface="微软雅黑" pitchFamily="34" charset="-122"/>
                  <a:ea typeface="微软雅黑" pitchFamily="34" charset="-122"/>
                  <a:cs typeface="Arial Unicode MS" pitchFamily="34" charset="-122"/>
                </a:rPr>
                <a:t>合同</a:t>
              </a:r>
              <a:endParaRPr lang="en-US" altLang="zh-CN" sz="1400" dirty="0" smtClean="0">
                <a:solidFill>
                  <a:schemeClr val="tx2"/>
                </a:solidFill>
                <a:latin typeface="微软雅黑" pitchFamily="34" charset="-122"/>
                <a:ea typeface="微软雅黑" pitchFamily="34" charset="-122"/>
                <a:cs typeface="Arial Unicode MS" pitchFamily="34" charset="-122"/>
              </a:endParaRPr>
            </a:p>
            <a:p>
              <a:pPr algn="ctr">
                <a:lnSpc>
                  <a:spcPct val="106000"/>
                </a:lnSpc>
                <a:buClr>
                  <a:schemeClr val="tx1"/>
                </a:buClr>
                <a:buFont typeface="Wingdings 2" pitchFamily="18" charset="2"/>
                <a:buNone/>
              </a:pPr>
              <a:r>
                <a:rPr lang="zh-CN" altLang="en-US" sz="1400" dirty="0">
                  <a:solidFill>
                    <a:schemeClr val="tx2"/>
                  </a:solidFill>
                  <a:latin typeface="微软雅黑" pitchFamily="34" charset="-122"/>
                  <a:ea typeface="微软雅黑" pitchFamily="34" charset="-122"/>
                  <a:cs typeface="Arial Unicode MS" pitchFamily="34" charset="-122"/>
                </a:rPr>
                <a:t>分析</a:t>
              </a:r>
              <a:endParaRPr lang="en-GB" sz="1400" dirty="0">
                <a:solidFill>
                  <a:schemeClr val="tx2"/>
                </a:solidFill>
                <a:latin typeface="微软雅黑" pitchFamily="34" charset="-122"/>
                <a:ea typeface="微软雅黑" pitchFamily="34" charset="-122"/>
                <a:cs typeface="Arial Unicode MS" pitchFamily="34" charset="-122"/>
              </a:endParaRPr>
            </a:p>
          </p:txBody>
        </p:sp>
        <p:sp>
          <p:nvSpPr>
            <p:cNvPr id="22" name="Text Box 42"/>
            <p:cNvSpPr txBox="1">
              <a:spLocks noChangeArrowheads="1"/>
            </p:cNvSpPr>
            <p:nvPr/>
          </p:nvSpPr>
          <p:spPr bwMode="gray">
            <a:xfrm>
              <a:off x="2441042" y="3730623"/>
              <a:ext cx="730935" cy="512639"/>
            </a:xfrm>
            <a:prstGeom prst="rect">
              <a:avLst/>
            </a:prstGeom>
            <a:noFill/>
            <a:ln w="9525" algn="ctr">
              <a:noFill/>
              <a:miter lim="800000"/>
              <a:headEnd/>
              <a:tailEnd/>
            </a:ln>
          </p:spPr>
          <p:txBody>
            <a:bodyPr wrap="none" lIns="0" tIns="0" rIns="0" bIns="0">
              <a:spAutoFit/>
            </a:bodyPr>
            <a:lstStyle/>
            <a:p>
              <a:pPr algn="ctr">
                <a:lnSpc>
                  <a:spcPct val="106000"/>
                </a:lnSpc>
                <a:buClr>
                  <a:schemeClr val="tx1"/>
                </a:buClr>
                <a:buFont typeface="Wingdings 2" pitchFamily="18" charset="2"/>
                <a:buNone/>
              </a:pPr>
              <a:r>
                <a:rPr lang="zh-CN" altLang="en-US" sz="1400" dirty="0" smtClean="0">
                  <a:solidFill>
                    <a:schemeClr val="tx2"/>
                  </a:solidFill>
                  <a:latin typeface="微软雅黑" pitchFamily="34" charset="-122"/>
                  <a:ea typeface="微软雅黑" pitchFamily="34" charset="-122"/>
                  <a:cs typeface="Arial Unicode MS" pitchFamily="34" charset="-122"/>
                </a:rPr>
                <a:t>产品设计</a:t>
              </a:r>
              <a:endParaRPr lang="en-US" altLang="zh-CN" sz="1400" dirty="0" smtClean="0">
                <a:solidFill>
                  <a:schemeClr val="tx2"/>
                </a:solidFill>
                <a:latin typeface="微软雅黑" pitchFamily="34" charset="-122"/>
                <a:ea typeface="微软雅黑" pitchFamily="34" charset="-122"/>
                <a:cs typeface="Arial Unicode MS" pitchFamily="34" charset="-122"/>
              </a:endParaRPr>
            </a:p>
            <a:p>
              <a:pPr algn="ctr">
                <a:lnSpc>
                  <a:spcPct val="106000"/>
                </a:lnSpc>
                <a:buClr>
                  <a:schemeClr val="tx1"/>
                </a:buClr>
                <a:buFont typeface="Wingdings 2" pitchFamily="18" charset="2"/>
                <a:buNone/>
              </a:pPr>
              <a:r>
                <a:rPr lang="zh-CN" altLang="en-US" sz="1400" dirty="0" smtClean="0">
                  <a:solidFill>
                    <a:schemeClr val="tx2"/>
                  </a:solidFill>
                  <a:latin typeface="微软雅黑" pitchFamily="34" charset="-122"/>
                  <a:ea typeface="微软雅黑" pitchFamily="34" charset="-122"/>
                  <a:cs typeface="Arial Unicode MS" pitchFamily="34" charset="-122"/>
                </a:rPr>
                <a:t>分析</a:t>
              </a:r>
              <a:endParaRPr lang="en-GB" sz="1400" dirty="0">
                <a:solidFill>
                  <a:schemeClr val="tx2"/>
                </a:solidFill>
                <a:latin typeface="微软雅黑" pitchFamily="34" charset="-122"/>
                <a:ea typeface="微软雅黑" pitchFamily="34" charset="-122"/>
                <a:cs typeface="Arial Unicode MS" pitchFamily="34" charset="-122"/>
              </a:endParaRPr>
            </a:p>
          </p:txBody>
        </p:sp>
        <p:sp>
          <p:nvSpPr>
            <p:cNvPr id="23" name="Text Box 43"/>
            <p:cNvSpPr txBox="1">
              <a:spLocks noChangeArrowheads="1"/>
            </p:cNvSpPr>
            <p:nvPr/>
          </p:nvSpPr>
          <p:spPr bwMode="gray">
            <a:xfrm>
              <a:off x="2802262" y="2806700"/>
              <a:ext cx="497827" cy="415929"/>
            </a:xfrm>
            <a:prstGeom prst="rect">
              <a:avLst/>
            </a:prstGeom>
            <a:noFill/>
            <a:ln w="9525" algn="ctr">
              <a:noFill/>
              <a:miter lim="800000"/>
              <a:headEnd/>
              <a:tailEnd/>
            </a:ln>
          </p:spPr>
          <p:txBody>
            <a:bodyPr wrap="none" lIns="0" tIns="0" rIns="0" bIns="0">
              <a:spAutoFit/>
            </a:bodyPr>
            <a:lstStyle/>
            <a:p>
              <a:pPr algn="ctr">
                <a:lnSpc>
                  <a:spcPct val="106000"/>
                </a:lnSpc>
                <a:buClr>
                  <a:schemeClr val="tx1"/>
                </a:buClr>
                <a:buFont typeface="Wingdings 2" pitchFamily="18" charset="2"/>
                <a:buNone/>
              </a:pPr>
              <a:r>
                <a:rPr lang="zh-CN" altLang="en-US" sz="1400" dirty="0">
                  <a:solidFill>
                    <a:schemeClr val="tx2"/>
                  </a:solidFill>
                  <a:latin typeface="微软雅黑" pitchFamily="34" charset="-122"/>
                  <a:ea typeface="微软雅黑" pitchFamily="34" charset="-122"/>
                  <a:cs typeface="Arial Unicode MS" pitchFamily="34" charset="-122"/>
                </a:rPr>
                <a:t>贡献度</a:t>
              </a:r>
              <a:endParaRPr lang="en-US" altLang="zh-CN" sz="1400" dirty="0">
                <a:solidFill>
                  <a:schemeClr val="tx2"/>
                </a:solidFill>
                <a:latin typeface="微软雅黑" pitchFamily="34" charset="-122"/>
                <a:ea typeface="微软雅黑" pitchFamily="34" charset="-122"/>
                <a:cs typeface="Arial Unicode MS" pitchFamily="34" charset="-122"/>
              </a:endParaRPr>
            </a:p>
            <a:p>
              <a:pPr algn="ctr">
                <a:lnSpc>
                  <a:spcPct val="106000"/>
                </a:lnSpc>
                <a:buClr>
                  <a:schemeClr val="tx1"/>
                </a:buClr>
                <a:buFont typeface="Wingdings 2" pitchFamily="18" charset="2"/>
                <a:buNone/>
              </a:pPr>
              <a:r>
                <a:rPr lang="zh-CN" altLang="en-US" sz="1400" dirty="0">
                  <a:solidFill>
                    <a:schemeClr val="tx2"/>
                  </a:solidFill>
                  <a:latin typeface="微软雅黑" pitchFamily="34" charset="-122"/>
                  <a:ea typeface="微软雅黑" pitchFamily="34" charset="-122"/>
                  <a:cs typeface="Arial Unicode MS" pitchFamily="34" charset="-122"/>
                </a:rPr>
                <a:t>分析</a:t>
              </a:r>
              <a:endParaRPr lang="en-GB" altLang="zh-CN" sz="1400" dirty="0">
                <a:solidFill>
                  <a:schemeClr val="tx2"/>
                </a:solidFill>
                <a:latin typeface="微软雅黑" pitchFamily="34" charset="-122"/>
                <a:ea typeface="微软雅黑" pitchFamily="34" charset="-122"/>
                <a:cs typeface="Arial Unicode MS" pitchFamily="34" charset="-122"/>
              </a:endParaRPr>
            </a:p>
          </p:txBody>
        </p:sp>
      </p:grpSp>
      <p:sp>
        <p:nvSpPr>
          <p:cNvPr id="44" name="文本框 43"/>
          <p:cNvSpPr txBox="1"/>
          <p:nvPr/>
        </p:nvSpPr>
        <p:spPr>
          <a:xfrm>
            <a:off x="4302622" y="1083376"/>
            <a:ext cx="4606290" cy="2862322"/>
          </a:xfrm>
          <a:prstGeom prst="rect">
            <a:avLst/>
          </a:prstGeom>
          <a:noFill/>
        </p:spPr>
        <p:txBody>
          <a:bodyPr wrap="square" rtlCol="0">
            <a:spAutoFit/>
          </a:bodyPr>
          <a:lstStyle/>
          <a:p>
            <a:r>
              <a:rPr lang="en-US" altLang="zh-CN" dirty="0"/>
              <a:t>“</a:t>
            </a:r>
            <a:r>
              <a:rPr lang="zh-CN" altLang="zh-CN" dirty="0"/>
              <a:t>精准营销</a:t>
            </a:r>
            <a:r>
              <a:rPr lang="en-US" altLang="zh-CN" dirty="0"/>
              <a:t>”</a:t>
            </a:r>
            <a:r>
              <a:rPr lang="zh-CN" altLang="zh-CN" dirty="0"/>
              <a:t>，即在精准定位的基础上，</a:t>
            </a:r>
            <a:r>
              <a:rPr lang="zh-CN" altLang="zh-CN" dirty="0" smtClean="0"/>
              <a:t>依托信息技术</a:t>
            </a:r>
            <a:r>
              <a:rPr lang="zh-CN" altLang="zh-CN" dirty="0"/>
              <a:t>手段建立起个性化的、一对一</a:t>
            </a:r>
            <a:r>
              <a:rPr lang="zh-CN" altLang="zh-CN" dirty="0" smtClean="0"/>
              <a:t>的客</a:t>
            </a:r>
            <a:r>
              <a:rPr lang="zh-CN" altLang="en-US" dirty="0" smtClean="0"/>
              <a:t>户</a:t>
            </a:r>
            <a:r>
              <a:rPr lang="zh-CN" altLang="zh-CN" dirty="0" smtClean="0"/>
              <a:t>沟通</a:t>
            </a:r>
            <a:r>
              <a:rPr lang="zh-CN" altLang="zh-CN" dirty="0"/>
              <a:t>服务体系，以实现企业可度量的低成本扩张之路。</a:t>
            </a:r>
            <a:r>
              <a:rPr lang="en-US" altLang="zh-CN" dirty="0"/>
              <a:t>“</a:t>
            </a:r>
            <a:r>
              <a:rPr lang="zh-CN" altLang="zh-CN" dirty="0"/>
              <a:t>精准营销</a:t>
            </a:r>
            <a:r>
              <a:rPr lang="en-US" altLang="zh-CN" dirty="0"/>
              <a:t>”</a:t>
            </a:r>
            <a:r>
              <a:rPr lang="zh-CN" altLang="zh-CN" dirty="0"/>
              <a:t>，有别于传统的粗放型营销模式，</a:t>
            </a:r>
            <a:r>
              <a:rPr lang="zh-CN" altLang="zh-CN" dirty="0" smtClean="0"/>
              <a:t>在</a:t>
            </a:r>
            <a:r>
              <a:rPr lang="zh-CN" altLang="en-US" dirty="0" smtClean="0"/>
              <a:t>客户</a:t>
            </a:r>
            <a:r>
              <a:rPr lang="zh-CN" altLang="zh-CN" dirty="0" smtClean="0"/>
              <a:t>越来越</a:t>
            </a:r>
            <a:r>
              <a:rPr lang="zh-CN" altLang="zh-CN" dirty="0"/>
              <a:t>讲究差异化、个性化、多样化的发展趋势下，传统的粗放型营销模式已经很难再满足</a:t>
            </a:r>
            <a:r>
              <a:rPr lang="zh-CN" altLang="zh-CN" dirty="0" smtClean="0"/>
              <a:t>于</a:t>
            </a:r>
            <a:r>
              <a:rPr lang="zh-CN" altLang="en-US" dirty="0" smtClean="0"/>
              <a:t>客户</a:t>
            </a:r>
            <a:r>
              <a:rPr lang="zh-CN" altLang="zh-CN" dirty="0" smtClean="0"/>
              <a:t>的</a:t>
            </a:r>
            <a:r>
              <a:rPr lang="zh-CN" altLang="zh-CN" dirty="0"/>
              <a:t>差异化、个性化、多样化的需求，企业需要借助日益发展</a:t>
            </a:r>
            <a:r>
              <a:rPr lang="zh-CN" altLang="zh-CN" dirty="0" smtClean="0"/>
              <a:t>的信息技术</a:t>
            </a:r>
            <a:r>
              <a:rPr lang="zh-CN" altLang="zh-CN" dirty="0"/>
              <a:t>手段</a:t>
            </a:r>
            <a:r>
              <a:rPr lang="zh-CN" altLang="zh-CN" dirty="0" smtClean="0"/>
              <a:t>与</a:t>
            </a:r>
            <a:r>
              <a:rPr lang="zh-CN" altLang="en-US" dirty="0" smtClean="0"/>
              <a:t>客户</a:t>
            </a:r>
            <a:r>
              <a:rPr lang="zh-CN" altLang="zh-CN" dirty="0" smtClean="0"/>
              <a:t>建立</a:t>
            </a:r>
            <a:r>
              <a:rPr lang="zh-CN" altLang="zh-CN" dirty="0"/>
              <a:t>起个性化、一对一的沟通服务体系。</a:t>
            </a:r>
            <a:endParaRPr lang="zh-CN" altLang="en-US" dirty="0"/>
          </a:p>
        </p:txBody>
      </p:sp>
    </p:spTree>
    <p:extLst>
      <p:ext uri="{BB962C8B-B14F-4D97-AF65-F5344CB8AC3E}">
        <p14:creationId xmlns:p14="http://schemas.microsoft.com/office/powerpoint/2010/main" val="9884900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5144330" y="4647744"/>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2" name="矩形 1"/>
          <p:cNvSpPr/>
          <p:nvPr/>
        </p:nvSpPr>
        <p:spPr>
          <a:xfrm>
            <a:off x="13329" y="56854"/>
            <a:ext cx="9144000" cy="5143500"/>
          </a:xfrm>
          <a:prstGeom prst="rect">
            <a:avLst/>
          </a:prstGeom>
          <a:solidFill>
            <a:srgbClr val="1E2327">
              <a:alpha val="62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a:p>
        </p:txBody>
      </p:sp>
      <p:sp>
        <p:nvSpPr>
          <p:cNvPr id="7" name="矩形 6"/>
          <p:cNvSpPr/>
          <p:nvPr/>
        </p:nvSpPr>
        <p:spPr>
          <a:xfrm>
            <a:off x="4585329" y="0"/>
            <a:ext cx="4558672"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2" name="矩形 11"/>
          <p:cNvSpPr/>
          <p:nvPr/>
        </p:nvSpPr>
        <p:spPr>
          <a:xfrm>
            <a:off x="0" y="222252"/>
            <a:ext cx="262467" cy="658283"/>
          </a:xfrm>
          <a:prstGeom prst="rect">
            <a:avLst/>
          </a:prstGeom>
          <a:solidFill>
            <a:srgbClr val="DD1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文本框 10"/>
          <p:cNvSpPr txBox="1"/>
          <p:nvPr/>
        </p:nvSpPr>
        <p:spPr>
          <a:xfrm>
            <a:off x="262468" y="160360"/>
            <a:ext cx="2015656" cy="523220"/>
          </a:xfrm>
          <a:prstGeom prst="rect">
            <a:avLst/>
          </a:prstGeom>
          <a:noFill/>
        </p:spPr>
        <p:txBody>
          <a:bodyPr wrap="square" rtlCol="0">
            <a:spAutoFit/>
          </a:bodyPr>
          <a:lstStyle/>
          <a:p>
            <a:pPr algn="just"/>
            <a:r>
              <a:rPr kumimoji="1" lang="zh-CN" altLang="en-US" sz="2800" b="1" dirty="0">
                <a:solidFill>
                  <a:srgbClr val="FFFFFF"/>
                </a:solidFill>
              </a:rPr>
              <a:t>目 录</a:t>
            </a:r>
          </a:p>
        </p:txBody>
      </p:sp>
      <p:sp>
        <p:nvSpPr>
          <p:cNvPr id="14" name="矩形 13"/>
          <p:cNvSpPr/>
          <p:nvPr/>
        </p:nvSpPr>
        <p:spPr>
          <a:xfrm>
            <a:off x="279401" y="603535"/>
            <a:ext cx="3264491" cy="246221"/>
          </a:xfrm>
          <a:prstGeom prst="rect">
            <a:avLst/>
          </a:prstGeom>
        </p:spPr>
        <p:txBody>
          <a:bodyPr wrap="square">
            <a:spAutoFit/>
          </a:bodyPr>
          <a:lstStyle/>
          <a:p>
            <a:pPr algn="just"/>
            <a:r>
              <a:rPr lang="zh-CN" altLang="zh-CN" sz="1000" dirty="0">
                <a:solidFill>
                  <a:schemeClr val="bg1"/>
                </a:solidFill>
              </a:rPr>
              <a:t>领先</a:t>
            </a:r>
            <a:r>
              <a:rPr lang="zh-CN" altLang="zh-CN" sz="1000" dirty="0" smtClean="0">
                <a:solidFill>
                  <a:schemeClr val="bg1"/>
                </a:solidFill>
              </a:rPr>
              <a:t>的云计算</a:t>
            </a:r>
            <a:r>
              <a:rPr lang="zh-CN" altLang="en-US" sz="1000" dirty="0" smtClean="0">
                <a:solidFill>
                  <a:schemeClr val="bg1"/>
                </a:solidFill>
              </a:rPr>
              <a:t>与大数据综合</a:t>
            </a:r>
            <a:r>
              <a:rPr lang="zh-CN" altLang="en-US" sz="1000" dirty="0">
                <a:solidFill>
                  <a:schemeClr val="bg1"/>
                </a:solidFill>
              </a:rPr>
              <a:t>解决方案</a:t>
            </a:r>
            <a:r>
              <a:rPr lang="zh-CN" altLang="zh-CN" sz="1000" dirty="0">
                <a:solidFill>
                  <a:schemeClr val="bg1"/>
                </a:solidFill>
              </a:rPr>
              <a:t>提供商</a:t>
            </a:r>
            <a:endParaRPr lang="en-US" altLang="zh-CN" sz="1000" b="1" dirty="0">
              <a:solidFill>
                <a:schemeClr val="bg1"/>
              </a:solidFill>
              <a:latin typeface="+mn-ea"/>
            </a:endParaRPr>
          </a:p>
        </p:txBody>
      </p:sp>
      <p:sp>
        <p:nvSpPr>
          <p:cNvPr id="16" name="文本框 15"/>
          <p:cNvSpPr txBox="1"/>
          <p:nvPr/>
        </p:nvSpPr>
        <p:spPr>
          <a:xfrm>
            <a:off x="5052523" y="629167"/>
            <a:ext cx="800219" cy="830997"/>
          </a:xfrm>
          <a:prstGeom prst="rect">
            <a:avLst/>
          </a:prstGeom>
          <a:noFill/>
        </p:spPr>
        <p:txBody>
          <a:bodyPr wrap="none" rtlCol="0">
            <a:spAutoFit/>
          </a:bodyPr>
          <a:lstStyle/>
          <a:p>
            <a:r>
              <a:rPr kumimoji="1" lang="en-US" altLang="zh-CN" sz="4800" dirty="0">
                <a:solidFill>
                  <a:srgbClr val="1E2327"/>
                </a:solidFill>
              </a:rPr>
              <a:t>01</a:t>
            </a:r>
            <a:endParaRPr kumimoji="1" lang="zh-CN" altLang="en-US" sz="4800" dirty="0">
              <a:solidFill>
                <a:srgbClr val="1E2327"/>
              </a:solidFill>
            </a:endParaRPr>
          </a:p>
        </p:txBody>
      </p:sp>
      <p:sp>
        <p:nvSpPr>
          <p:cNvPr id="17" name="文本框 16"/>
          <p:cNvSpPr txBox="1"/>
          <p:nvPr/>
        </p:nvSpPr>
        <p:spPr>
          <a:xfrm>
            <a:off x="6047979" y="742276"/>
            <a:ext cx="2647669" cy="566309"/>
          </a:xfrm>
          <a:prstGeom prst="rect">
            <a:avLst/>
          </a:prstGeom>
          <a:noFill/>
        </p:spPr>
        <p:txBody>
          <a:bodyPr wrap="square" rtlCol="0" anchor="ctr">
            <a:spAutoFit/>
          </a:bodyPr>
          <a:lstStyle/>
          <a:p>
            <a:pPr>
              <a:lnSpc>
                <a:spcPct val="110000"/>
              </a:lnSpc>
            </a:pPr>
            <a:r>
              <a:rPr kumimoji="1" lang="zh-CN" altLang="en-US" sz="2800" b="1" dirty="0" smtClean="0">
                <a:solidFill>
                  <a:srgbClr val="2C74B4"/>
                </a:solidFill>
              </a:rPr>
              <a:t>二期需求理解</a:t>
            </a:r>
            <a:endParaRPr kumimoji="1" lang="zh-CN" altLang="en-US" sz="2800" b="1" dirty="0">
              <a:solidFill>
                <a:srgbClr val="2C74B4"/>
              </a:solidFill>
            </a:endParaRPr>
          </a:p>
        </p:txBody>
      </p:sp>
      <p:cxnSp>
        <p:nvCxnSpPr>
          <p:cNvPr id="18" name="直线连接符 17"/>
          <p:cNvCxnSpPr/>
          <p:nvPr/>
        </p:nvCxnSpPr>
        <p:spPr>
          <a:xfrm>
            <a:off x="5937969" y="844609"/>
            <a:ext cx="0" cy="480882"/>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0" name="文本框 19"/>
          <p:cNvSpPr txBox="1"/>
          <p:nvPr/>
        </p:nvSpPr>
        <p:spPr>
          <a:xfrm>
            <a:off x="6047979" y="1632830"/>
            <a:ext cx="2647669" cy="566309"/>
          </a:xfrm>
          <a:prstGeom prst="rect">
            <a:avLst/>
          </a:prstGeom>
          <a:noFill/>
        </p:spPr>
        <p:txBody>
          <a:bodyPr wrap="square" rtlCol="0" anchor="ctr">
            <a:spAutoFit/>
          </a:bodyPr>
          <a:lstStyle/>
          <a:p>
            <a:pPr>
              <a:lnSpc>
                <a:spcPct val="110000"/>
              </a:lnSpc>
            </a:pPr>
            <a:r>
              <a:rPr kumimoji="1" lang="zh-CN" altLang="en-US" sz="2800" b="1" dirty="0" smtClean="0">
                <a:solidFill>
                  <a:srgbClr val="1E2327"/>
                </a:solidFill>
              </a:rPr>
              <a:t>项目建设建议</a:t>
            </a:r>
            <a:endParaRPr kumimoji="1" lang="zh-CN" altLang="en-US" sz="2800" b="1" dirty="0">
              <a:solidFill>
                <a:srgbClr val="1E2327"/>
              </a:solidFill>
            </a:endParaRPr>
          </a:p>
        </p:txBody>
      </p:sp>
      <p:sp>
        <p:nvSpPr>
          <p:cNvPr id="21" name="文本框 20"/>
          <p:cNvSpPr txBox="1"/>
          <p:nvPr/>
        </p:nvSpPr>
        <p:spPr>
          <a:xfrm>
            <a:off x="5031741" y="1519722"/>
            <a:ext cx="800219" cy="830997"/>
          </a:xfrm>
          <a:prstGeom prst="rect">
            <a:avLst/>
          </a:prstGeom>
          <a:noFill/>
        </p:spPr>
        <p:txBody>
          <a:bodyPr wrap="none" rtlCol="0">
            <a:spAutoFit/>
          </a:bodyPr>
          <a:lstStyle/>
          <a:p>
            <a:r>
              <a:rPr kumimoji="1" lang="en-US" altLang="zh-CN" sz="4800" dirty="0">
                <a:solidFill>
                  <a:srgbClr val="1E2327"/>
                </a:solidFill>
              </a:rPr>
              <a:t>02</a:t>
            </a:r>
            <a:endParaRPr kumimoji="1" lang="zh-CN" altLang="en-US" sz="4800" dirty="0">
              <a:solidFill>
                <a:srgbClr val="1E2327"/>
              </a:solidFill>
            </a:endParaRPr>
          </a:p>
        </p:txBody>
      </p:sp>
      <p:cxnSp>
        <p:nvCxnSpPr>
          <p:cNvPr id="22" name="直线连接符 21"/>
          <p:cNvCxnSpPr/>
          <p:nvPr/>
        </p:nvCxnSpPr>
        <p:spPr>
          <a:xfrm>
            <a:off x="5937969" y="1694778"/>
            <a:ext cx="0" cy="480882"/>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 name="文本框 24"/>
          <p:cNvSpPr txBox="1"/>
          <p:nvPr/>
        </p:nvSpPr>
        <p:spPr>
          <a:xfrm>
            <a:off x="5052523" y="2410277"/>
            <a:ext cx="800219" cy="830997"/>
          </a:xfrm>
          <a:prstGeom prst="rect">
            <a:avLst/>
          </a:prstGeom>
          <a:noFill/>
        </p:spPr>
        <p:txBody>
          <a:bodyPr wrap="none" rtlCol="0">
            <a:spAutoFit/>
          </a:bodyPr>
          <a:lstStyle/>
          <a:p>
            <a:r>
              <a:rPr kumimoji="1" lang="en-US" altLang="zh-CN" sz="4800" dirty="0">
                <a:solidFill>
                  <a:srgbClr val="1E2327"/>
                </a:solidFill>
              </a:rPr>
              <a:t>03</a:t>
            </a:r>
            <a:endParaRPr kumimoji="1" lang="zh-CN" altLang="en-US" sz="4800" dirty="0">
              <a:solidFill>
                <a:srgbClr val="1E2327"/>
              </a:solidFill>
            </a:endParaRPr>
          </a:p>
        </p:txBody>
      </p:sp>
      <p:cxnSp>
        <p:nvCxnSpPr>
          <p:cNvPr id="26" name="直线连接符 25"/>
          <p:cNvCxnSpPr/>
          <p:nvPr/>
        </p:nvCxnSpPr>
        <p:spPr>
          <a:xfrm>
            <a:off x="5937969" y="2585333"/>
            <a:ext cx="0" cy="480882"/>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3" name="组 21"/>
          <p:cNvGrpSpPr/>
          <p:nvPr/>
        </p:nvGrpSpPr>
        <p:grpSpPr>
          <a:xfrm>
            <a:off x="7608319" y="4802983"/>
            <a:ext cx="1506208" cy="292388"/>
            <a:chOff x="7337494" y="4653569"/>
            <a:chExt cx="1506208" cy="292388"/>
          </a:xfrm>
        </p:grpSpPr>
        <p:sp>
          <p:nvSpPr>
            <p:cNvPr id="32" name="文本框 5"/>
            <p:cNvSpPr txBox="1"/>
            <p:nvPr/>
          </p:nvSpPr>
          <p:spPr>
            <a:xfrm>
              <a:off x="7337494" y="4653569"/>
              <a:ext cx="1506208" cy="292388"/>
            </a:xfrm>
            <a:prstGeom prst="rect">
              <a:avLst/>
            </a:prstGeom>
            <a:noFill/>
          </p:spPr>
          <p:txBody>
            <a:bodyPr wrap="square" rtlCol="0">
              <a:spAutoFit/>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30000"/>
                </a:lnSpc>
              </a:pPr>
              <a:r>
                <a:rPr lang="zh-CN" altLang="en-US" sz="800" dirty="0">
                  <a:solidFill>
                    <a:srgbClr val="1E2327"/>
                  </a:solidFill>
                </a:rPr>
                <a:t>思询科技  </a:t>
              </a:r>
              <a:r>
                <a:rPr lang="zh-CN" altLang="zh-CN" sz="1000" dirty="0">
                  <a:solidFill>
                    <a:srgbClr val="1E2327"/>
                  </a:solidFill>
                </a:rPr>
                <a:t>|</a:t>
              </a:r>
              <a:endParaRPr kumimoji="1" lang="zh-CN" altLang="en-US" sz="1000" dirty="0">
                <a:solidFill>
                  <a:srgbClr val="1E2327"/>
                </a:solidFill>
              </a:endParaRPr>
            </a:p>
          </p:txBody>
        </p: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9694" y="4691174"/>
              <a:ext cx="586661" cy="217178"/>
            </a:xfrm>
            <a:prstGeom prst="rect">
              <a:avLst/>
            </a:prstGeom>
          </p:spPr>
        </p:pic>
      </p:grpSp>
      <p:sp>
        <p:nvSpPr>
          <p:cNvPr id="31" name="文本框 30"/>
          <p:cNvSpPr txBox="1"/>
          <p:nvPr/>
        </p:nvSpPr>
        <p:spPr>
          <a:xfrm>
            <a:off x="6023732" y="2560982"/>
            <a:ext cx="2647669" cy="531877"/>
          </a:xfrm>
          <a:prstGeom prst="rect">
            <a:avLst/>
          </a:prstGeom>
          <a:noFill/>
        </p:spPr>
        <p:txBody>
          <a:bodyPr wrap="square" rtlCol="0" anchor="ctr">
            <a:spAutoFit/>
          </a:bodyPr>
          <a:lstStyle/>
          <a:p>
            <a:pPr>
              <a:lnSpc>
                <a:spcPct val="110000"/>
              </a:lnSpc>
            </a:pPr>
            <a:r>
              <a:rPr kumimoji="1" lang="zh-CN" altLang="en-US" sz="2800" b="1" dirty="0" smtClean="0">
                <a:solidFill>
                  <a:srgbClr val="1E2327"/>
                </a:solidFill>
              </a:rPr>
              <a:t>总结</a:t>
            </a:r>
            <a:r>
              <a:rPr kumimoji="1" lang="en-US" altLang="zh-CN" sz="2800" b="1" dirty="0" smtClean="0">
                <a:solidFill>
                  <a:srgbClr val="1E2327"/>
                </a:solidFill>
              </a:rPr>
              <a:t>&amp;</a:t>
            </a:r>
            <a:r>
              <a:rPr kumimoji="1" lang="zh-CN" altLang="en-US" sz="2800" b="1" dirty="0" smtClean="0">
                <a:solidFill>
                  <a:srgbClr val="1E2327"/>
                </a:solidFill>
              </a:rPr>
              <a:t>讨论</a:t>
            </a:r>
            <a:endParaRPr kumimoji="1" lang="zh-CN" altLang="en-US" sz="2800" b="1" dirty="0">
              <a:solidFill>
                <a:srgbClr val="1E2327"/>
              </a:solidFill>
            </a:endParaRPr>
          </a:p>
        </p:txBody>
      </p:sp>
    </p:spTree>
    <p:extLst>
      <p:ext uri="{BB962C8B-B14F-4D97-AF65-F5344CB8AC3E}">
        <p14:creationId xmlns:p14="http://schemas.microsoft.com/office/powerpoint/2010/main" val="373706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图片 43"/>
          <p:cNvPicPr>
            <a:picLocks noChangeAspect="1"/>
          </p:cNvPicPr>
          <p:nvPr/>
        </p:nvPicPr>
        <p:blipFill>
          <a:blip r:embed="rId2"/>
          <a:stretch>
            <a:fillRect/>
          </a:stretch>
        </p:blipFill>
        <p:spPr>
          <a:xfrm>
            <a:off x="1090612" y="811212"/>
            <a:ext cx="6580188" cy="4033018"/>
          </a:xfrm>
          <a:prstGeom prst="rect">
            <a:avLst/>
          </a:prstGeom>
        </p:spPr>
      </p:pic>
      <p:sp>
        <p:nvSpPr>
          <p:cNvPr id="45" name="文本框 44"/>
          <p:cNvSpPr txBox="1"/>
          <p:nvPr/>
        </p:nvSpPr>
        <p:spPr>
          <a:xfrm>
            <a:off x="121804" y="184692"/>
            <a:ext cx="6099464" cy="369332"/>
          </a:xfrm>
          <a:prstGeom prst="rect">
            <a:avLst/>
          </a:prstGeom>
          <a:noFill/>
        </p:spPr>
        <p:txBody>
          <a:bodyPr wrap="square" rtlCol="0">
            <a:spAutoFit/>
          </a:bodyPr>
          <a:lstStyle/>
          <a:p>
            <a:r>
              <a:rPr lang="zh-CN" altLang="en-US" dirty="0" smtClean="0"/>
              <a:t>构建客户单一视图是实施精准营销的基础</a:t>
            </a:r>
            <a:endParaRPr lang="zh-CN" altLang="en-US" dirty="0"/>
          </a:p>
        </p:txBody>
      </p:sp>
    </p:spTree>
    <p:extLst>
      <p:ext uri="{BB962C8B-B14F-4D97-AF65-F5344CB8AC3E}">
        <p14:creationId xmlns:p14="http://schemas.microsoft.com/office/powerpoint/2010/main" val="18450739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3404" y="184692"/>
            <a:ext cx="6099464" cy="369332"/>
          </a:xfrm>
          <a:prstGeom prst="rect">
            <a:avLst/>
          </a:prstGeom>
          <a:noFill/>
        </p:spPr>
        <p:txBody>
          <a:bodyPr wrap="square" rtlCol="0">
            <a:spAutoFit/>
          </a:bodyPr>
          <a:lstStyle/>
          <a:p>
            <a:r>
              <a:rPr lang="zh-CN" altLang="en-US" dirty="0" smtClean="0"/>
              <a:t>财务主题分析集市</a:t>
            </a:r>
            <a:endParaRPr lang="zh-CN" altLang="en-US" dirty="0"/>
          </a:p>
        </p:txBody>
      </p:sp>
      <p:graphicFrame>
        <p:nvGraphicFramePr>
          <p:cNvPr id="6" name="图示 5"/>
          <p:cNvGraphicFramePr/>
          <p:nvPr>
            <p:extLst>
              <p:ext uri="{D42A27DB-BD31-4B8C-83A1-F6EECF244321}">
                <p14:modId xmlns:p14="http://schemas.microsoft.com/office/powerpoint/2010/main" val="2207374673"/>
              </p:ext>
            </p:extLst>
          </p:nvPr>
        </p:nvGraphicFramePr>
        <p:xfrm>
          <a:off x="-156037" y="834068"/>
          <a:ext cx="4741718" cy="38342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矩形 2"/>
          <p:cNvSpPr/>
          <p:nvPr/>
        </p:nvSpPr>
        <p:spPr>
          <a:xfrm>
            <a:off x="4309110" y="395603"/>
            <a:ext cx="4674870" cy="4278094"/>
          </a:xfrm>
          <a:prstGeom prst="rect">
            <a:avLst/>
          </a:prstGeom>
        </p:spPr>
        <p:txBody>
          <a:bodyPr wrap="square">
            <a:spAutoFit/>
          </a:bodyPr>
          <a:lstStyle/>
          <a:p>
            <a:r>
              <a:rPr lang="zh-CN" altLang="en-US" sz="1600" dirty="0"/>
              <a:t>财务分析是以会计核算和会计报表资料及其他相关资料为依据，采用大数据平台及分析技术和方法，对企业等经济组织过去和现在有关筹资活动、投资活动、经营活动、分配活动的企业增长能力、盈利能力、营运能力、偿债能力状况等进行分析与评价的经济管理活动。为企业的经营管理层提供决策支撑，具体而言，财务主题</a:t>
            </a:r>
            <a:r>
              <a:rPr lang="zh-CN" altLang="en-US" sz="1600" dirty="0" smtClean="0"/>
              <a:t>集市功能主要</a:t>
            </a:r>
            <a:r>
              <a:rPr lang="zh-CN" altLang="en-US" sz="1600" dirty="0"/>
              <a:t>包括：</a:t>
            </a:r>
          </a:p>
          <a:p>
            <a:r>
              <a:rPr lang="zh-CN" altLang="en-US" sz="1600" dirty="0"/>
              <a:t>1）财务分析系统通过财务数据整合能力，</a:t>
            </a:r>
            <a:r>
              <a:rPr lang="zh-CN" altLang="en-US" sz="1600" dirty="0" smtClean="0"/>
              <a:t>使大数据平台用户能够</a:t>
            </a:r>
            <a:r>
              <a:rPr lang="zh-CN" altLang="en-US" sz="1600" dirty="0"/>
              <a:t>便捷的获取财务分析所需的数据；</a:t>
            </a:r>
          </a:p>
          <a:p>
            <a:r>
              <a:rPr lang="zh-CN" altLang="en-US" sz="1600" dirty="0"/>
              <a:t>2）财务分析系统通过内置主流的财务分析方法和综合评价体系，为财务分析</a:t>
            </a:r>
            <a:r>
              <a:rPr lang="zh-CN" altLang="en-US" sz="1600" dirty="0" smtClean="0"/>
              <a:t>人员和管理层提供</a:t>
            </a:r>
            <a:r>
              <a:rPr lang="zh-CN" altLang="en-US" sz="1600" dirty="0"/>
              <a:t>先进的财务分析手段；</a:t>
            </a:r>
          </a:p>
          <a:p>
            <a:r>
              <a:rPr lang="zh-CN" altLang="en-US" sz="1600" dirty="0"/>
              <a:t>3）财务分析系统通过预定义的指标体系和分析报表体系和用户自定义能力，帮助财务分析人员快速进行财务分析工作；</a:t>
            </a:r>
          </a:p>
          <a:p>
            <a:r>
              <a:rPr lang="zh-CN" altLang="en-US" sz="1600" dirty="0"/>
              <a:t>4）财务规则计算机处理能力，帮助财务</a:t>
            </a:r>
            <a:r>
              <a:rPr lang="zh-CN" altLang="en-US" sz="1600" dirty="0" smtClean="0"/>
              <a:t>人员和运营管理层监控</a:t>
            </a:r>
            <a:r>
              <a:rPr lang="zh-CN" altLang="en-US" sz="1600" dirty="0"/>
              <a:t>财务数据并及时得到财务风险预警。</a:t>
            </a:r>
          </a:p>
        </p:txBody>
      </p:sp>
    </p:spTree>
    <p:extLst>
      <p:ext uri="{BB962C8B-B14F-4D97-AF65-F5344CB8AC3E}">
        <p14:creationId xmlns:p14="http://schemas.microsoft.com/office/powerpoint/2010/main" val="12040266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5144330" y="4647744"/>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2" name="矩形 1"/>
          <p:cNvSpPr/>
          <p:nvPr/>
        </p:nvSpPr>
        <p:spPr>
          <a:xfrm>
            <a:off x="13329" y="56854"/>
            <a:ext cx="9144000" cy="5143500"/>
          </a:xfrm>
          <a:prstGeom prst="rect">
            <a:avLst/>
          </a:prstGeom>
          <a:solidFill>
            <a:srgbClr val="1E2327">
              <a:alpha val="62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a:p>
        </p:txBody>
      </p:sp>
      <p:sp>
        <p:nvSpPr>
          <p:cNvPr id="7" name="矩形 6"/>
          <p:cNvSpPr/>
          <p:nvPr/>
        </p:nvSpPr>
        <p:spPr>
          <a:xfrm>
            <a:off x="4585329" y="0"/>
            <a:ext cx="4558672"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2" name="矩形 11"/>
          <p:cNvSpPr/>
          <p:nvPr/>
        </p:nvSpPr>
        <p:spPr>
          <a:xfrm>
            <a:off x="0" y="222252"/>
            <a:ext cx="262467" cy="658283"/>
          </a:xfrm>
          <a:prstGeom prst="rect">
            <a:avLst/>
          </a:prstGeom>
          <a:solidFill>
            <a:srgbClr val="DD1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文本框 10"/>
          <p:cNvSpPr txBox="1"/>
          <p:nvPr/>
        </p:nvSpPr>
        <p:spPr>
          <a:xfrm>
            <a:off x="262468" y="160360"/>
            <a:ext cx="2015656" cy="523220"/>
          </a:xfrm>
          <a:prstGeom prst="rect">
            <a:avLst/>
          </a:prstGeom>
          <a:noFill/>
        </p:spPr>
        <p:txBody>
          <a:bodyPr wrap="square" rtlCol="0">
            <a:spAutoFit/>
          </a:bodyPr>
          <a:lstStyle/>
          <a:p>
            <a:pPr algn="just"/>
            <a:r>
              <a:rPr kumimoji="1" lang="zh-CN" altLang="en-US" sz="2800" b="1" dirty="0">
                <a:solidFill>
                  <a:srgbClr val="FFFFFF"/>
                </a:solidFill>
              </a:rPr>
              <a:t>目 录</a:t>
            </a:r>
          </a:p>
        </p:txBody>
      </p:sp>
      <p:sp>
        <p:nvSpPr>
          <p:cNvPr id="14" name="矩形 13"/>
          <p:cNvSpPr/>
          <p:nvPr/>
        </p:nvSpPr>
        <p:spPr>
          <a:xfrm>
            <a:off x="279401" y="603535"/>
            <a:ext cx="3264491" cy="246221"/>
          </a:xfrm>
          <a:prstGeom prst="rect">
            <a:avLst/>
          </a:prstGeom>
        </p:spPr>
        <p:txBody>
          <a:bodyPr wrap="square">
            <a:spAutoFit/>
          </a:bodyPr>
          <a:lstStyle/>
          <a:p>
            <a:pPr algn="just"/>
            <a:r>
              <a:rPr lang="zh-CN" altLang="zh-CN" sz="1000" dirty="0">
                <a:solidFill>
                  <a:schemeClr val="bg1"/>
                </a:solidFill>
              </a:rPr>
              <a:t>领先</a:t>
            </a:r>
            <a:r>
              <a:rPr lang="zh-CN" altLang="zh-CN" sz="1000" dirty="0" smtClean="0">
                <a:solidFill>
                  <a:schemeClr val="bg1"/>
                </a:solidFill>
              </a:rPr>
              <a:t>的云计算</a:t>
            </a:r>
            <a:r>
              <a:rPr lang="zh-CN" altLang="en-US" sz="1000" dirty="0" smtClean="0">
                <a:solidFill>
                  <a:schemeClr val="bg1"/>
                </a:solidFill>
              </a:rPr>
              <a:t>与大数据综合</a:t>
            </a:r>
            <a:r>
              <a:rPr lang="zh-CN" altLang="en-US" sz="1000" dirty="0">
                <a:solidFill>
                  <a:schemeClr val="bg1"/>
                </a:solidFill>
              </a:rPr>
              <a:t>解决方案</a:t>
            </a:r>
            <a:r>
              <a:rPr lang="zh-CN" altLang="zh-CN" sz="1000" dirty="0">
                <a:solidFill>
                  <a:schemeClr val="bg1"/>
                </a:solidFill>
              </a:rPr>
              <a:t>提供商</a:t>
            </a:r>
            <a:endParaRPr lang="en-US" altLang="zh-CN" sz="1000" b="1" dirty="0">
              <a:solidFill>
                <a:schemeClr val="bg1"/>
              </a:solidFill>
              <a:latin typeface="+mn-ea"/>
            </a:endParaRPr>
          </a:p>
        </p:txBody>
      </p:sp>
      <p:sp>
        <p:nvSpPr>
          <p:cNvPr id="16" name="文本框 15"/>
          <p:cNvSpPr txBox="1"/>
          <p:nvPr/>
        </p:nvSpPr>
        <p:spPr>
          <a:xfrm>
            <a:off x="5052523" y="629167"/>
            <a:ext cx="800219" cy="830997"/>
          </a:xfrm>
          <a:prstGeom prst="rect">
            <a:avLst/>
          </a:prstGeom>
          <a:noFill/>
        </p:spPr>
        <p:txBody>
          <a:bodyPr wrap="none" rtlCol="0">
            <a:spAutoFit/>
          </a:bodyPr>
          <a:lstStyle/>
          <a:p>
            <a:r>
              <a:rPr kumimoji="1" lang="en-US" altLang="zh-CN" sz="4800" dirty="0">
                <a:solidFill>
                  <a:srgbClr val="1E2327"/>
                </a:solidFill>
              </a:rPr>
              <a:t>01</a:t>
            </a:r>
            <a:endParaRPr kumimoji="1" lang="zh-CN" altLang="en-US" sz="4800" dirty="0">
              <a:solidFill>
                <a:srgbClr val="1E2327"/>
              </a:solidFill>
            </a:endParaRPr>
          </a:p>
        </p:txBody>
      </p:sp>
      <p:sp>
        <p:nvSpPr>
          <p:cNvPr id="17" name="文本框 16"/>
          <p:cNvSpPr txBox="1"/>
          <p:nvPr/>
        </p:nvSpPr>
        <p:spPr>
          <a:xfrm>
            <a:off x="6047979" y="742276"/>
            <a:ext cx="2647669" cy="566309"/>
          </a:xfrm>
          <a:prstGeom prst="rect">
            <a:avLst/>
          </a:prstGeom>
          <a:noFill/>
        </p:spPr>
        <p:txBody>
          <a:bodyPr wrap="square" rtlCol="0" anchor="ctr">
            <a:spAutoFit/>
          </a:bodyPr>
          <a:lstStyle/>
          <a:p>
            <a:pPr>
              <a:lnSpc>
                <a:spcPct val="110000"/>
              </a:lnSpc>
            </a:pPr>
            <a:r>
              <a:rPr kumimoji="1" lang="zh-CN" altLang="en-US" sz="2800" b="1" dirty="0">
                <a:solidFill>
                  <a:srgbClr val="1E2327"/>
                </a:solidFill>
              </a:rPr>
              <a:t>二期需求</a:t>
            </a:r>
            <a:r>
              <a:rPr kumimoji="1" lang="zh-CN" altLang="en-US" sz="2800" b="1" dirty="0" smtClean="0">
                <a:solidFill>
                  <a:srgbClr val="1E2327"/>
                </a:solidFill>
              </a:rPr>
              <a:t>理解</a:t>
            </a:r>
            <a:endParaRPr kumimoji="1" lang="zh-CN" altLang="en-US" sz="2800" b="1" dirty="0">
              <a:solidFill>
                <a:srgbClr val="1E2327"/>
              </a:solidFill>
            </a:endParaRPr>
          </a:p>
        </p:txBody>
      </p:sp>
      <p:cxnSp>
        <p:nvCxnSpPr>
          <p:cNvPr id="18" name="直线连接符 17"/>
          <p:cNvCxnSpPr/>
          <p:nvPr/>
        </p:nvCxnSpPr>
        <p:spPr>
          <a:xfrm>
            <a:off x="5937969" y="844609"/>
            <a:ext cx="0" cy="480882"/>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0" name="文本框 19"/>
          <p:cNvSpPr txBox="1"/>
          <p:nvPr/>
        </p:nvSpPr>
        <p:spPr>
          <a:xfrm>
            <a:off x="6047979" y="1632830"/>
            <a:ext cx="2647669" cy="566309"/>
          </a:xfrm>
          <a:prstGeom prst="rect">
            <a:avLst/>
          </a:prstGeom>
          <a:noFill/>
        </p:spPr>
        <p:txBody>
          <a:bodyPr wrap="square" rtlCol="0" anchor="ctr">
            <a:spAutoFit/>
          </a:bodyPr>
          <a:lstStyle/>
          <a:p>
            <a:pPr>
              <a:lnSpc>
                <a:spcPct val="110000"/>
              </a:lnSpc>
            </a:pPr>
            <a:r>
              <a:rPr kumimoji="1" lang="zh-CN" altLang="en-US" sz="2800" b="1" dirty="0" smtClean="0">
                <a:solidFill>
                  <a:srgbClr val="1E2327"/>
                </a:solidFill>
              </a:rPr>
              <a:t>项目建设建议</a:t>
            </a:r>
            <a:endParaRPr kumimoji="1" lang="zh-CN" altLang="en-US" sz="2800" b="1" dirty="0">
              <a:solidFill>
                <a:srgbClr val="1E2327"/>
              </a:solidFill>
            </a:endParaRPr>
          </a:p>
        </p:txBody>
      </p:sp>
      <p:sp>
        <p:nvSpPr>
          <p:cNvPr id="21" name="文本框 20"/>
          <p:cNvSpPr txBox="1"/>
          <p:nvPr/>
        </p:nvSpPr>
        <p:spPr>
          <a:xfrm>
            <a:off x="5031741" y="1519722"/>
            <a:ext cx="800219" cy="830997"/>
          </a:xfrm>
          <a:prstGeom prst="rect">
            <a:avLst/>
          </a:prstGeom>
          <a:noFill/>
        </p:spPr>
        <p:txBody>
          <a:bodyPr wrap="none" rtlCol="0">
            <a:spAutoFit/>
          </a:bodyPr>
          <a:lstStyle/>
          <a:p>
            <a:r>
              <a:rPr kumimoji="1" lang="en-US" altLang="zh-CN" sz="4800" dirty="0">
                <a:solidFill>
                  <a:srgbClr val="1E2327"/>
                </a:solidFill>
              </a:rPr>
              <a:t>02</a:t>
            </a:r>
            <a:endParaRPr kumimoji="1" lang="zh-CN" altLang="en-US" sz="4800" dirty="0">
              <a:solidFill>
                <a:srgbClr val="1E2327"/>
              </a:solidFill>
            </a:endParaRPr>
          </a:p>
        </p:txBody>
      </p:sp>
      <p:cxnSp>
        <p:nvCxnSpPr>
          <p:cNvPr id="22" name="直线连接符 21"/>
          <p:cNvCxnSpPr/>
          <p:nvPr/>
        </p:nvCxnSpPr>
        <p:spPr>
          <a:xfrm>
            <a:off x="5937969" y="1694778"/>
            <a:ext cx="0" cy="480882"/>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 name="文本框 24"/>
          <p:cNvSpPr txBox="1"/>
          <p:nvPr/>
        </p:nvSpPr>
        <p:spPr>
          <a:xfrm>
            <a:off x="5052523" y="2410277"/>
            <a:ext cx="800219" cy="830997"/>
          </a:xfrm>
          <a:prstGeom prst="rect">
            <a:avLst/>
          </a:prstGeom>
          <a:noFill/>
        </p:spPr>
        <p:txBody>
          <a:bodyPr wrap="none" rtlCol="0">
            <a:spAutoFit/>
          </a:bodyPr>
          <a:lstStyle/>
          <a:p>
            <a:r>
              <a:rPr kumimoji="1" lang="en-US" altLang="zh-CN" sz="4800" dirty="0">
                <a:solidFill>
                  <a:srgbClr val="1E2327"/>
                </a:solidFill>
              </a:rPr>
              <a:t>03</a:t>
            </a:r>
            <a:endParaRPr kumimoji="1" lang="zh-CN" altLang="en-US" sz="4800" dirty="0">
              <a:solidFill>
                <a:srgbClr val="1E2327"/>
              </a:solidFill>
            </a:endParaRPr>
          </a:p>
        </p:txBody>
      </p:sp>
      <p:cxnSp>
        <p:nvCxnSpPr>
          <p:cNvPr id="26" name="直线连接符 25"/>
          <p:cNvCxnSpPr/>
          <p:nvPr/>
        </p:nvCxnSpPr>
        <p:spPr>
          <a:xfrm>
            <a:off x="5937969" y="2585333"/>
            <a:ext cx="0" cy="480882"/>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3" name="组 21"/>
          <p:cNvGrpSpPr/>
          <p:nvPr/>
        </p:nvGrpSpPr>
        <p:grpSpPr>
          <a:xfrm>
            <a:off x="7608319" y="4802983"/>
            <a:ext cx="1506208" cy="292388"/>
            <a:chOff x="7337494" y="4653569"/>
            <a:chExt cx="1506208" cy="292388"/>
          </a:xfrm>
        </p:grpSpPr>
        <p:sp>
          <p:nvSpPr>
            <p:cNvPr id="32" name="文本框 5"/>
            <p:cNvSpPr txBox="1"/>
            <p:nvPr/>
          </p:nvSpPr>
          <p:spPr>
            <a:xfrm>
              <a:off x="7337494" y="4653569"/>
              <a:ext cx="1506208" cy="292388"/>
            </a:xfrm>
            <a:prstGeom prst="rect">
              <a:avLst/>
            </a:prstGeom>
            <a:noFill/>
          </p:spPr>
          <p:txBody>
            <a:bodyPr wrap="square" rtlCol="0">
              <a:spAutoFit/>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30000"/>
                </a:lnSpc>
              </a:pPr>
              <a:r>
                <a:rPr lang="zh-CN" altLang="en-US" sz="800" dirty="0">
                  <a:solidFill>
                    <a:srgbClr val="1E2327"/>
                  </a:solidFill>
                </a:rPr>
                <a:t>思询科技  </a:t>
              </a:r>
              <a:r>
                <a:rPr lang="zh-CN" altLang="zh-CN" sz="1000" dirty="0">
                  <a:solidFill>
                    <a:srgbClr val="1E2327"/>
                  </a:solidFill>
                </a:rPr>
                <a:t>|</a:t>
              </a:r>
              <a:endParaRPr kumimoji="1" lang="zh-CN" altLang="en-US" sz="1000" dirty="0">
                <a:solidFill>
                  <a:srgbClr val="1E2327"/>
                </a:solidFill>
              </a:endParaRPr>
            </a:p>
          </p:txBody>
        </p: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9694" y="4691174"/>
              <a:ext cx="586661" cy="217178"/>
            </a:xfrm>
            <a:prstGeom prst="rect">
              <a:avLst/>
            </a:prstGeom>
          </p:spPr>
        </p:pic>
      </p:grpSp>
      <p:sp>
        <p:nvSpPr>
          <p:cNvPr id="31" name="文本框 30"/>
          <p:cNvSpPr txBox="1"/>
          <p:nvPr/>
        </p:nvSpPr>
        <p:spPr>
          <a:xfrm>
            <a:off x="6023732" y="2560982"/>
            <a:ext cx="2647669" cy="531877"/>
          </a:xfrm>
          <a:prstGeom prst="rect">
            <a:avLst/>
          </a:prstGeom>
          <a:noFill/>
        </p:spPr>
        <p:txBody>
          <a:bodyPr wrap="square" rtlCol="0" anchor="ctr">
            <a:spAutoFit/>
          </a:bodyPr>
          <a:lstStyle/>
          <a:p>
            <a:pPr>
              <a:lnSpc>
                <a:spcPct val="110000"/>
              </a:lnSpc>
            </a:pPr>
            <a:r>
              <a:rPr kumimoji="1" lang="zh-CN" altLang="en-US" sz="2800" b="1" dirty="0" smtClean="0">
                <a:solidFill>
                  <a:srgbClr val="2C74B4"/>
                </a:solidFill>
              </a:rPr>
              <a:t>总结</a:t>
            </a:r>
            <a:r>
              <a:rPr kumimoji="1" lang="en-US" altLang="zh-CN" sz="2800" b="1" dirty="0" smtClean="0">
                <a:solidFill>
                  <a:srgbClr val="2C74B4"/>
                </a:solidFill>
              </a:rPr>
              <a:t>&amp;</a:t>
            </a:r>
            <a:r>
              <a:rPr kumimoji="1" lang="zh-CN" altLang="en-US" sz="2800" b="1" dirty="0" smtClean="0">
                <a:solidFill>
                  <a:srgbClr val="2C74B4"/>
                </a:solidFill>
              </a:rPr>
              <a:t>讨论</a:t>
            </a:r>
            <a:endParaRPr kumimoji="1" lang="zh-CN" altLang="en-US" sz="2800" b="1" dirty="0">
              <a:solidFill>
                <a:srgbClr val="2C74B4"/>
              </a:solidFill>
            </a:endParaRPr>
          </a:p>
        </p:txBody>
      </p:sp>
    </p:spTree>
    <p:extLst>
      <p:ext uri="{BB962C8B-B14F-4D97-AF65-F5344CB8AC3E}">
        <p14:creationId xmlns:p14="http://schemas.microsoft.com/office/powerpoint/2010/main" val="325840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750219" y="707996"/>
            <a:ext cx="5899547" cy="4340868"/>
          </a:xfrm>
          <a:prstGeom prst="rect">
            <a:avLst/>
          </a:prstGeom>
          <a:solidFill>
            <a:schemeClr val="bg1"/>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zh-CN" altLang="en-US" sz="1650">
              <a:latin typeface="Verdana" charset="0"/>
            </a:endParaRPr>
          </a:p>
        </p:txBody>
      </p:sp>
      <p:sp>
        <p:nvSpPr>
          <p:cNvPr id="120834" name="Line 2"/>
          <p:cNvSpPr>
            <a:spLocks noChangeShapeType="1"/>
          </p:cNvSpPr>
          <p:nvPr/>
        </p:nvSpPr>
        <p:spPr bwMode="auto">
          <a:xfrm>
            <a:off x="1750219" y="686440"/>
            <a:ext cx="0" cy="4355426"/>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a:lstStyle/>
          <a:p>
            <a:pPr algn="ctr" eaLnBrk="0" fontAlgn="base" hangingPunct="0">
              <a:spcBef>
                <a:spcPct val="0"/>
              </a:spcBef>
              <a:spcAft>
                <a:spcPct val="0"/>
              </a:spcAft>
              <a:defRPr/>
            </a:pPr>
            <a:endParaRPr lang="zh-CN" altLang="en-US" sz="750">
              <a:solidFill>
                <a:srgbClr val="3C3C3B"/>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20835" name="Line 3"/>
          <p:cNvSpPr>
            <a:spLocks noChangeShapeType="1"/>
          </p:cNvSpPr>
          <p:nvPr/>
        </p:nvSpPr>
        <p:spPr bwMode="auto">
          <a:xfrm flipV="1">
            <a:off x="3802857" y="581664"/>
            <a:ext cx="7739" cy="4467200"/>
          </a:xfrm>
          <a:prstGeom prst="line">
            <a:avLst/>
          </a:prstGeom>
          <a:ln w="6350">
            <a:prstDash val="sysDot"/>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a:lstStyle/>
          <a:p>
            <a:pPr algn="ctr" eaLnBrk="0" fontAlgn="base" hangingPunct="0">
              <a:spcBef>
                <a:spcPct val="0"/>
              </a:spcBef>
              <a:spcAft>
                <a:spcPct val="0"/>
              </a:spcAft>
              <a:defRPr/>
            </a:pPr>
            <a:endParaRPr lang="zh-CN" altLang="en-US" sz="750">
              <a:solidFill>
                <a:srgbClr val="3C3C3B"/>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20836" name="Line 4"/>
          <p:cNvSpPr>
            <a:spLocks noChangeShapeType="1"/>
          </p:cNvSpPr>
          <p:nvPr/>
        </p:nvSpPr>
        <p:spPr bwMode="auto">
          <a:xfrm flipH="1" flipV="1">
            <a:off x="5828109" y="581664"/>
            <a:ext cx="1190" cy="4467200"/>
          </a:xfrm>
          <a:prstGeom prst="line">
            <a:avLst/>
          </a:prstGeom>
          <a:ln w="6350">
            <a:prstDash val="sysDot"/>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a:lstStyle/>
          <a:p>
            <a:pPr algn="ctr" eaLnBrk="0" fontAlgn="base" hangingPunct="0">
              <a:spcBef>
                <a:spcPct val="0"/>
              </a:spcBef>
              <a:spcAft>
                <a:spcPct val="0"/>
              </a:spcAft>
              <a:defRPr/>
            </a:pPr>
            <a:endParaRPr lang="zh-CN" altLang="en-US" sz="750">
              <a:solidFill>
                <a:srgbClr val="3C3C3B"/>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61445" name="Text Box 5"/>
          <p:cNvSpPr txBox="1">
            <a:spLocks noChangeArrowheads="1"/>
          </p:cNvSpPr>
          <p:nvPr/>
        </p:nvSpPr>
        <p:spPr bwMode="auto">
          <a:xfrm>
            <a:off x="1301340" y="3240892"/>
            <a:ext cx="404813" cy="1869743"/>
          </a:xfrm>
          <a:prstGeom prst="rect">
            <a:avLst/>
          </a:prstGeom>
          <a:noFill/>
          <a:ln w="9525">
            <a:noFill/>
            <a:miter lim="800000"/>
            <a:headEnd/>
            <a:tailEnd/>
          </a:ln>
        </p:spPr>
        <p:txBody>
          <a:bodyPr>
            <a:spAutoFit/>
          </a:bodyPr>
          <a:lstStyle/>
          <a:p>
            <a:pPr algn="ctr" eaLnBrk="0" fontAlgn="base" hangingPunct="0">
              <a:spcBef>
                <a:spcPct val="0"/>
              </a:spcBef>
              <a:spcAft>
                <a:spcPct val="0"/>
              </a:spcAft>
            </a:pPr>
            <a:r>
              <a:rPr lang="zh-TW" altLang="en-US" sz="1050" b="1" dirty="0">
                <a:solidFill>
                  <a:srgbClr val="3C3C3B"/>
                </a:solidFill>
                <a:latin typeface="微软雅黑" pitchFamily="34" charset="-122"/>
                <a:ea typeface="微软雅黑" pitchFamily="34" charset="-122"/>
                <a:cs typeface="微软雅黑"/>
              </a:rPr>
              <a:t>数据</a:t>
            </a:r>
            <a:endParaRPr lang="zh-TW" altLang="zh-CN" sz="1050" b="1" dirty="0">
              <a:solidFill>
                <a:srgbClr val="3C3C3B"/>
              </a:solidFill>
              <a:latin typeface="微软雅黑" pitchFamily="34" charset="-122"/>
              <a:ea typeface="微软雅黑" pitchFamily="34" charset="-122"/>
              <a:cs typeface="微软雅黑"/>
            </a:endParaRPr>
          </a:p>
          <a:p>
            <a:pPr algn="ctr" eaLnBrk="0" fontAlgn="base" hangingPunct="0">
              <a:spcBef>
                <a:spcPct val="0"/>
              </a:spcBef>
              <a:spcAft>
                <a:spcPct val="0"/>
              </a:spcAft>
            </a:pPr>
            <a:r>
              <a:rPr lang="zh-CN" altLang="en-US" sz="1050" b="1" dirty="0">
                <a:solidFill>
                  <a:srgbClr val="3C3C3B"/>
                </a:solidFill>
                <a:latin typeface="微软雅黑" pitchFamily="34" charset="-122"/>
                <a:ea typeface="微软雅黑" pitchFamily="34" charset="-122"/>
                <a:cs typeface="微软雅黑"/>
              </a:rPr>
              <a:t>平台建设与</a:t>
            </a:r>
            <a:endParaRPr lang="en-US" altLang="zh-CN" sz="1050" b="1" dirty="0">
              <a:solidFill>
                <a:srgbClr val="3C3C3B"/>
              </a:solidFill>
              <a:latin typeface="微软雅黑" pitchFamily="34" charset="-122"/>
              <a:ea typeface="微软雅黑" pitchFamily="34" charset="-122"/>
              <a:cs typeface="微软雅黑"/>
            </a:endParaRPr>
          </a:p>
          <a:p>
            <a:pPr algn="ctr" eaLnBrk="0" fontAlgn="base" hangingPunct="0">
              <a:spcBef>
                <a:spcPct val="0"/>
              </a:spcBef>
              <a:spcAft>
                <a:spcPct val="0"/>
              </a:spcAft>
            </a:pPr>
            <a:r>
              <a:rPr lang="zh-CN" altLang="en-US" sz="1050" b="1" dirty="0">
                <a:solidFill>
                  <a:srgbClr val="3C3C3B"/>
                </a:solidFill>
                <a:latin typeface="微软雅黑" pitchFamily="34" charset="-122"/>
                <a:ea typeface="微软雅黑" pitchFamily="34" charset="-122"/>
                <a:cs typeface="微软雅黑"/>
              </a:rPr>
              <a:t>数据管控</a:t>
            </a:r>
          </a:p>
        </p:txBody>
      </p:sp>
      <p:sp>
        <p:nvSpPr>
          <p:cNvPr id="61446" name="Rectangle 6"/>
          <p:cNvSpPr>
            <a:spLocks noGrp="1" noChangeArrowheads="1"/>
          </p:cNvSpPr>
          <p:nvPr>
            <p:ph type="title" idx="4294967295"/>
          </p:nvPr>
        </p:nvSpPr>
        <p:spPr>
          <a:xfrm>
            <a:off x="23218" y="27032"/>
            <a:ext cx="6172200" cy="387350"/>
          </a:xfrm>
          <a:prstGeom prst="rect">
            <a:avLst/>
          </a:prstGeom>
          <a:noFill/>
          <a:ln w="9525">
            <a:noFill/>
            <a:miter lim="800000"/>
            <a:headEnd/>
            <a:tailEnd/>
          </a:ln>
          <a:effectLst/>
        </p:spPr>
        <p:txBody>
          <a:bodyPr vert="horz" wrap="square" lIns="68580" tIns="0" rIns="68580" bIns="0" numCol="1" anchor="ctr" anchorCtr="0" compatLnSpc="1">
            <a:prstTxWarp prst="textNoShape">
              <a:avLst/>
            </a:prstTxWarp>
          </a:bodyPr>
          <a:lstStyle/>
          <a:p>
            <a:pPr algn="l"/>
            <a:r>
              <a:rPr lang="zh-CN" altLang="en-US" sz="1800" dirty="0" smtClean="0"/>
              <a:t>大数据平台总体规划建议</a:t>
            </a:r>
            <a:endParaRPr lang="zh-CN" altLang="en-US" sz="1800" dirty="0"/>
          </a:p>
        </p:txBody>
      </p:sp>
      <p:sp>
        <p:nvSpPr>
          <p:cNvPr id="61451" name="Text Box 11"/>
          <p:cNvSpPr txBox="1">
            <a:spLocks noChangeArrowheads="1"/>
          </p:cNvSpPr>
          <p:nvPr/>
        </p:nvSpPr>
        <p:spPr bwMode="auto">
          <a:xfrm>
            <a:off x="1739643" y="564072"/>
            <a:ext cx="2070953" cy="253916"/>
          </a:xfrm>
          <a:prstGeom prst="rect">
            <a:avLst/>
          </a:prstGeom>
          <a:ln>
            <a:noFill/>
            <a:headEnd/>
            <a:tailEnd/>
          </a:ln>
        </p:spPr>
        <p:style>
          <a:lnRef idx="3">
            <a:schemeClr val="lt1"/>
          </a:lnRef>
          <a:fillRef idx="1">
            <a:schemeClr val="accent1"/>
          </a:fillRef>
          <a:effectRef idx="1">
            <a:schemeClr val="accent1"/>
          </a:effectRef>
          <a:fontRef idx="minor">
            <a:schemeClr val="lt1"/>
          </a:fontRef>
        </p:style>
        <p:txBody>
          <a:bodyPr wrap="square">
            <a:spAutoFit/>
          </a:bodyPr>
          <a:lstStyle/>
          <a:p>
            <a:pPr eaLnBrk="0" fontAlgn="base" hangingPunct="0">
              <a:spcBef>
                <a:spcPct val="0"/>
              </a:spcBef>
              <a:spcAft>
                <a:spcPct val="0"/>
              </a:spcAft>
            </a:pPr>
            <a:r>
              <a:rPr lang="en-US" altLang="zh-CN" sz="1050" b="1" dirty="0">
                <a:solidFill>
                  <a:prstClr val="white"/>
                </a:solidFill>
                <a:latin typeface="微软雅黑" pitchFamily="34" charset="-122"/>
                <a:ea typeface="微软雅黑" pitchFamily="34" charset="-122"/>
                <a:cs typeface="微软雅黑"/>
              </a:rPr>
              <a:t>I</a:t>
            </a:r>
            <a:r>
              <a:rPr lang="zh-CN" altLang="en-US" sz="1050" b="1" dirty="0" smtClean="0">
                <a:solidFill>
                  <a:prstClr val="white"/>
                </a:solidFill>
                <a:latin typeface="微软雅黑" pitchFamily="34" charset="-122"/>
                <a:ea typeface="微软雅黑" pitchFamily="34" charset="-122"/>
                <a:cs typeface="微软雅黑"/>
              </a:rPr>
              <a:t>：基础平台与数据整合</a:t>
            </a:r>
            <a:endParaRPr lang="zh-CN" altLang="en-US" sz="1050" b="1" dirty="0">
              <a:solidFill>
                <a:srgbClr val="3126BE"/>
              </a:solidFill>
              <a:latin typeface="微软雅黑" pitchFamily="34" charset="-122"/>
              <a:ea typeface="微软雅黑" pitchFamily="34" charset="-122"/>
              <a:cs typeface="微软雅黑"/>
            </a:endParaRPr>
          </a:p>
        </p:txBody>
      </p:sp>
      <p:sp>
        <p:nvSpPr>
          <p:cNvPr id="61452" name="Text Box 12"/>
          <p:cNvSpPr txBox="1">
            <a:spLocks noChangeArrowheads="1"/>
          </p:cNvSpPr>
          <p:nvPr/>
        </p:nvSpPr>
        <p:spPr bwMode="auto">
          <a:xfrm>
            <a:off x="3856435" y="564072"/>
            <a:ext cx="1971674" cy="253916"/>
          </a:xfrm>
          <a:prstGeom prst="rect">
            <a:avLst/>
          </a:prstGeom>
          <a:ln>
            <a:noFill/>
            <a:headEnd/>
            <a:tailEnd/>
          </a:ln>
        </p:spPr>
        <p:style>
          <a:lnRef idx="3">
            <a:schemeClr val="lt1"/>
          </a:lnRef>
          <a:fillRef idx="1">
            <a:schemeClr val="accent1"/>
          </a:fillRef>
          <a:effectRef idx="1">
            <a:schemeClr val="accent1"/>
          </a:effectRef>
          <a:fontRef idx="minor">
            <a:schemeClr val="lt1"/>
          </a:fontRef>
        </p:style>
        <p:txBody>
          <a:bodyPr wrap="square">
            <a:spAutoFit/>
          </a:bodyPr>
          <a:lstStyle>
            <a:defPPr>
              <a:defRPr lang="en-US"/>
            </a:defPPr>
            <a:lvl1pPr>
              <a:defRPr sz="1400" b="1">
                <a:solidFill>
                  <a:schemeClr val="lt1"/>
                </a:solidFill>
                <a:latin typeface="微软雅黑" pitchFamily="34" charset="-122"/>
                <a:ea typeface="微软雅黑" pitchFamily="34" charset="-122"/>
                <a:cs typeface="微软雅黑"/>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altLang="zh-CN" sz="1050" dirty="0">
                <a:solidFill>
                  <a:prstClr val="white"/>
                </a:solidFill>
              </a:rPr>
              <a:t>II</a:t>
            </a:r>
            <a:r>
              <a:rPr lang="zh-CN" altLang="en-US" sz="1050" dirty="0" smtClean="0">
                <a:solidFill>
                  <a:prstClr val="white"/>
                </a:solidFill>
              </a:rPr>
              <a:t>：平台建设发展</a:t>
            </a:r>
            <a:endParaRPr lang="zh-CN" altLang="en-US" sz="1050" strike="sngStrike" dirty="0">
              <a:solidFill>
                <a:prstClr val="white"/>
              </a:solidFill>
            </a:endParaRPr>
          </a:p>
        </p:txBody>
      </p:sp>
      <p:sp>
        <p:nvSpPr>
          <p:cNvPr id="61453" name="Text Box 13"/>
          <p:cNvSpPr txBox="1">
            <a:spLocks noChangeArrowheads="1"/>
          </p:cNvSpPr>
          <p:nvPr/>
        </p:nvSpPr>
        <p:spPr bwMode="auto">
          <a:xfrm>
            <a:off x="5878116" y="564072"/>
            <a:ext cx="1771651" cy="253916"/>
          </a:xfrm>
          <a:prstGeom prst="rect">
            <a:avLst/>
          </a:prstGeom>
          <a:ln>
            <a:noFill/>
            <a:headEnd/>
            <a:tailEnd/>
          </a:ln>
        </p:spPr>
        <p:style>
          <a:lnRef idx="3">
            <a:schemeClr val="lt1"/>
          </a:lnRef>
          <a:fillRef idx="1">
            <a:schemeClr val="accent1"/>
          </a:fillRef>
          <a:effectRef idx="1">
            <a:schemeClr val="accent1"/>
          </a:effectRef>
          <a:fontRef idx="minor">
            <a:schemeClr val="lt1"/>
          </a:fontRef>
        </p:style>
        <p:txBody>
          <a:bodyPr wrap="square">
            <a:spAutoFit/>
          </a:bodyPr>
          <a:lstStyle>
            <a:defPPr>
              <a:defRPr lang="en-US"/>
            </a:defPPr>
            <a:lvl1pPr>
              <a:defRPr sz="1400" b="1">
                <a:solidFill>
                  <a:schemeClr val="lt1"/>
                </a:solidFill>
                <a:latin typeface="微软雅黑" pitchFamily="34" charset="-122"/>
                <a:ea typeface="微软雅黑" pitchFamily="34" charset="-122"/>
                <a:cs typeface="微软雅黑"/>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altLang="zh-CN" sz="1050" dirty="0" smtClean="0">
                <a:solidFill>
                  <a:prstClr val="white"/>
                </a:solidFill>
              </a:rPr>
              <a:t>III</a:t>
            </a:r>
            <a:r>
              <a:rPr lang="zh-CN" altLang="en-US" sz="1050" dirty="0" smtClean="0">
                <a:solidFill>
                  <a:prstClr val="white"/>
                </a:solidFill>
              </a:rPr>
              <a:t>：业务价值提升</a:t>
            </a:r>
            <a:endParaRPr lang="en-US" altLang="zh-CN" sz="1050" strike="sngStrike" dirty="0">
              <a:solidFill>
                <a:prstClr val="white"/>
              </a:solidFill>
            </a:endParaRPr>
          </a:p>
        </p:txBody>
      </p:sp>
      <p:sp>
        <p:nvSpPr>
          <p:cNvPr id="61455" name="Rectangle 16"/>
          <p:cNvSpPr>
            <a:spLocks noChangeArrowheads="1"/>
          </p:cNvSpPr>
          <p:nvPr/>
        </p:nvSpPr>
        <p:spPr bwMode="auto">
          <a:xfrm>
            <a:off x="1953628" y="4109605"/>
            <a:ext cx="1636220" cy="236228"/>
          </a:xfrm>
          <a:prstGeom prst="rect">
            <a:avLst/>
          </a:prstGeom>
          <a:solidFill>
            <a:srgbClr val="92D050">
              <a:alpha val="74902"/>
            </a:srgbClr>
          </a:solidFill>
          <a:ln>
            <a:noFill/>
          </a:ln>
          <a:effectLst/>
        </p:spPr>
        <p:txBody>
          <a:bodyPr tIns="68580" bIns="68580" anchor="ctr"/>
          <a:lstStyle/>
          <a:p>
            <a:pPr marL="85725" indent="-85725" eaLnBrk="0" fontAlgn="base" hangingPunct="0">
              <a:lnSpc>
                <a:spcPct val="90000"/>
              </a:lnSpc>
              <a:spcBef>
                <a:spcPct val="0"/>
              </a:spcBef>
              <a:spcAft>
                <a:spcPct val="0"/>
              </a:spcAft>
            </a:pPr>
            <a:r>
              <a:rPr lang="zh-CN" altLang="en-US" sz="900" b="1" dirty="0" smtClean="0">
                <a:solidFill>
                  <a:srgbClr val="3C3C3B"/>
                </a:solidFill>
                <a:latin typeface="微软雅黑" pitchFamily="34" charset="-122"/>
                <a:ea typeface="微软雅黑" pitchFamily="34" charset="-122"/>
              </a:rPr>
              <a:t>数据质量</a:t>
            </a:r>
            <a:r>
              <a:rPr lang="zh-CN" altLang="en-US" sz="900" b="1" dirty="0">
                <a:solidFill>
                  <a:srgbClr val="3C3C3B"/>
                </a:solidFill>
                <a:latin typeface="微软雅黑" pitchFamily="34" charset="-122"/>
                <a:ea typeface="微软雅黑" pitchFamily="34" charset="-122"/>
              </a:rPr>
              <a:t>管理</a:t>
            </a:r>
          </a:p>
        </p:txBody>
      </p:sp>
      <p:sp>
        <p:nvSpPr>
          <p:cNvPr id="61456" name="Rectangle 17"/>
          <p:cNvSpPr>
            <a:spLocks noChangeArrowheads="1"/>
          </p:cNvSpPr>
          <p:nvPr/>
        </p:nvSpPr>
        <p:spPr bwMode="auto">
          <a:xfrm>
            <a:off x="1946528" y="3830909"/>
            <a:ext cx="1643658" cy="221889"/>
          </a:xfrm>
          <a:prstGeom prst="rect">
            <a:avLst/>
          </a:prstGeom>
          <a:solidFill>
            <a:srgbClr val="92D050">
              <a:alpha val="74902"/>
            </a:srgbClr>
          </a:solidFill>
          <a:ln>
            <a:noFill/>
          </a:ln>
          <a:effectLst/>
        </p:spPr>
        <p:txBody>
          <a:bodyPr tIns="68580" bIns="68580" anchor="ctr"/>
          <a:lstStyle/>
          <a:p>
            <a:pPr marL="85725" indent="-85725" eaLnBrk="0" fontAlgn="base" hangingPunct="0">
              <a:lnSpc>
                <a:spcPct val="90000"/>
              </a:lnSpc>
              <a:spcBef>
                <a:spcPct val="0"/>
              </a:spcBef>
              <a:spcAft>
                <a:spcPct val="0"/>
              </a:spcAft>
            </a:pPr>
            <a:r>
              <a:rPr lang="zh-CN" altLang="en-US" sz="900" b="1" dirty="0">
                <a:solidFill>
                  <a:srgbClr val="3C3C3B"/>
                </a:solidFill>
                <a:latin typeface="微软雅黑" pitchFamily="34" charset="-122"/>
                <a:ea typeface="微软雅黑" pitchFamily="34" charset="-122"/>
              </a:rPr>
              <a:t>数据整合与模型设计</a:t>
            </a:r>
          </a:p>
        </p:txBody>
      </p:sp>
      <p:sp>
        <p:nvSpPr>
          <p:cNvPr id="61457" name="Rectangle 18"/>
          <p:cNvSpPr>
            <a:spLocks noChangeArrowheads="1"/>
          </p:cNvSpPr>
          <p:nvPr/>
        </p:nvSpPr>
        <p:spPr bwMode="auto">
          <a:xfrm>
            <a:off x="3989189" y="3541468"/>
            <a:ext cx="1678178" cy="215396"/>
          </a:xfrm>
          <a:prstGeom prst="rect">
            <a:avLst/>
          </a:prstGeom>
          <a:solidFill>
            <a:schemeClr val="tx2">
              <a:lumMod val="40000"/>
              <a:lumOff val="60000"/>
            </a:schemeClr>
          </a:solidFill>
          <a:ln>
            <a:noFill/>
          </a:ln>
          <a:effectLst/>
        </p:spPr>
        <p:txBody>
          <a:bodyPr tIns="68580" bIns="68580" anchor="ctr"/>
          <a:lstStyle/>
          <a:p>
            <a:pPr marL="85725" indent="-85725" eaLnBrk="0" fontAlgn="base" hangingPunct="0">
              <a:lnSpc>
                <a:spcPct val="90000"/>
              </a:lnSpc>
              <a:spcBef>
                <a:spcPct val="0"/>
              </a:spcBef>
              <a:spcAft>
                <a:spcPct val="0"/>
              </a:spcAft>
            </a:pPr>
            <a:r>
              <a:rPr lang="zh-CN" altLang="en-US" sz="900" b="1" dirty="0">
                <a:ln w="1905"/>
                <a:solidFill>
                  <a:srgbClr val="3C3C3B"/>
                </a:solidFill>
                <a:latin typeface="微软雅黑" pitchFamily="34" charset="-122"/>
                <a:ea typeface="微软雅黑" pitchFamily="34" charset="-122"/>
              </a:rPr>
              <a:t>数据标准咨询</a:t>
            </a:r>
          </a:p>
        </p:txBody>
      </p:sp>
      <p:sp>
        <p:nvSpPr>
          <p:cNvPr id="61458" name="Rectangle 20"/>
          <p:cNvSpPr>
            <a:spLocks noChangeArrowheads="1"/>
          </p:cNvSpPr>
          <p:nvPr/>
        </p:nvSpPr>
        <p:spPr bwMode="auto">
          <a:xfrm>
            <a:off x="6016228" y="3837589"/>
            <a:ext cx="1633538" cy="205654"/>
          </a:xfrm>
          <a:prstGeom prst="rect">
            <a:avLst/>
          </a:prstGeom>
          <a:solidFill>
            <a:schemeClr val="accent5">
              <a:lumMod val="40000"/>
              <a:lumOff val="60000"/>
            </a:schemeClr>
          </a:solidFill>
          <a:ln>
            <a:noFill/>
          </a:ln>
        </p:spPr>
        <p:txBody>
          <a:bodyPr tIns="68580" bIns="68580" anchor="ctr"/>
          <a:lstStyle/>
          <a:p>
            <a:pPr marL="85725" indent="-85725" eaLnBrk="0" fontAlgn="base" hangingPunct="0">
              <a:lnSpc>
                <a:spcPct val="90000"/>
              </a:lnSpc>
              <a:spcBef>
                <a:spcPct val="0"/>
              </a:spcBef>
              <a:spcAft>
                <a:spcPct val="0"/>
              </a:spcAft>
            </a:pPr>
            <a:r>
              <a:rPr lang="zh-CN" altLang="en-US" sz="900" b="1" dirty="0">
                <a:solidFill>
                  <a:srgbClr val="3C3C3B"/>
                </a:solidFill>
                <a:latin typeface="微软雅黑" pitchFamily="34" charset="-122"/>
                <a:ea typeface="微软雅黑" pitchFamily="34" charset="-122"/>
              </a:rPr>
              <a:t>数据管控内容逐项落地</a:t>
            </a:r>
          </a:p>
        </p:txBody>
      </p:sp>
      <p:sp>
        <p:nvSpPr>
          <p:cNvPr id="61459" name="Rectangle 21"/>
          <p:cNvSpPr>
            <a:spLocks noChangeArrowheads="1"/>
          </p:cNvSpPr>
          <p:nvPr/>
        </p:nvSpPr>
        <p:spPr bwMode="auto">
          <a:xfrm>
            <a:off x="6016228" y="3546340"/>
            <a:ext cx="1633538" cy="205654"/>
          </a:xfrm>
          <a:prstGeom prst="rect">
            <a:avLst/>
          </a:prstGeom>
          <a:solidFill>
            <a:schemeClr val="accent5">
              <a:lumMod val="40000"/>
              <a:lumOff val="60000"/>
            </a:schemeClr>
          </a:solidFill>
          <a:ln>
            <a:noFill/>
          </a:ln>
        </p:spPr>
        <p:txBody>
          <a:bodyPr tIns="68580" bIns="68580" anchor="ctr"/>
          <a:lstStyle/>
          <a:p>
            <a:pPr marL="85725" indent="-85725" eaLnBrk="0" fontAlgn="base" hangingPunct="0">
              <a:lnSpc>
                <a:spcPct val="90000"/>
              </a:lnSpc>
              <a:spcBef>
                <a:spcPct val="0"/>
              </a:spcBef>
              <a:spcAft>
                <a:spcPct val="0"/>
              </a:spcAft>
            </a:pPr>
            <a:r>
              <a:rPr lang="zh-CN" altLang="en-US" sz="900" b="1" dirty="0">
                <a:solidFill>
                  <a:srgbClr val="3C3C3B"/>
                </a:solidFill>
                <a:latin typeface="微软雅黑" pitchFamily="34" charset="-122"/>
                <a:ea typeface="微软雅黑" pitchFamily="34" charset="-122"/>
              </a:rPr>
              <a:t>数据标准实施</a:t>
            </a:r>
          </a:p>
        </p:txBody>
      </p:sp>
      <p:sp>
        <p:nvSpPr>
          <p:cNvPr id="61462" name="Text Box 24"/>
          <p:cNvSpPr txBox="1">
            <a:spLocks noChangeArrowheads="1"/>
          </p:cNvSpPr>
          <p:nvPr/>
        </p:nvSpPr>
        <p:spPr bwMode="auto">
          <a:xfrm>
            <a:off x="1291828" y="1823606"/>
            <a:ext cx="404813" cy="1223412"/>
          </a:xfrm>
          <a:prstGeom prst="rect">
            <a:avLst/>
          </a:prstGeom>
          <a:noFill/>
          <a:ln w="9525">
            <a:noFill/>
            <a:miter lim="800000"/>
            <a:headEnd/>
            <a:tailEnd/>
          </a:ln>
        </p:spPr>
        <p:txBody>
          <a:bodyPr>
            <a:spAutoFit/>
          </a:bodyPr>
          <a:lstStyle/>
          <a:p>
            <a:pPr algn="ctr" eaLnBrk="0" fontAlgn="base" hangingPunct="0">
              <a:spcBef>
                <a:spcPct val="0"/>
              </a:spcBef>
              <a:spcAft>
                <a:spcPct val="0"/>
              </a:spcAft>
            </a:pPr>
            <a:r>
              <a:rPr lang="zh-CN" altLang="en-US" sz="1050" b="1" dirty="0">
                <a:solidFill>
                  <a:srgbClr val="3C3C3B"/>
                </a:solidFill>
                <a:latin typeface="微软雅黑" pitchFamily="34" charset="-122"/>
                <a:ea typeface="微软雅黑" pitchFamily="34" charset="-122"/>
                <a:cs typeface="微软雅黑"/>
              </a:rPr>
              <a:t>应用规划与</a:t>
            </a:r>
            <a:endParaRPr lang="en-US" altLang="zh-CN" sz="1050" b="1" dirty="0">
              <a:solidFill>
                <a:srgbClr val="3C3C3B"/>
              </a:solidFill>
              <a:latin typeface="微软雅黑" pitchFamily="34" charset="-122"/>
              <a:ea typeface="微软雅黑" pitchFamily="34" charset="-122"/>
              <a:cs typeface="微软雅黑"/>
            </a:endParaRPr>
          </a:p>
          <a:p>
            <a:pPr algn="ctr" eaLnBrk="0" fontAlgn="base" hangingPunct="0">
              <a:spcBef>
                <a:spcPct val="0"/>
              </a:spcBef>
              <a:spcAft>
                <a:spcPct val="0"/>
              </a:spcAft>
            </a:pPr>
            <a:r>
              <a:rPr lang="zh-CN" altLang="en-US" sz="1050" b="1" dirty="0">
                <a:solidFill>
                  <a:srgbClr val="3C3C3B"/>
                </a:solidFill>
                <a:latin typeface="微软雅黑" pitchFamily="34" charset="-122"/>
                <a:ea typeface="微软雅黑" pitchFamily="34" charset="-122"/>
                <a:cs typeface="微软雅黑"/>
              </a:rPr>
              <a:t>实施</a:t>
            </a:r>
          </a:p>
        </p:txBody>
      </p:sp>
      <p:sp>
        <p:nvSpPr>
          <p:cNvPr id="61464" name="Rectangle 26"/>
          <p:cNvSpPr>
            <a:spLocks noChangeArrowheads="1"/>
          </p:cNvSpPr>
          <p:nvPr/>
        </p:nvSpPr>
        <p:spPr bwMode="auto">
          <a:xfrm>
            <a:off x="1960406" y="4683574"/>
            <a:ext cx="1636203" cy="221890"/>
          </a:xfrm>
          <a:prstGeom prst="rect">
            <a:avLst/>
          </a:prstGeom>
          <a:solidFill>
            <a:srgbClr val="92D050">
              <a:alpha val="74902"/>
            </a:srgbClr>
          </a:solidFill>
          <a:ln>
            <a:noFill/>
          </a:ln>
          <a:effectLst/>
        </p:spPr>
        <p:txBody>
          <a:bodyPr tIns="68580" bIns="68580" anchor="ctr"/>
          <a:lstStyle/>
          <a:p>
            <a:pPr marL="85725" indent="-85725" eaLnBrk="0" fontAlgn="base" hangingPunct="0">
              <a:lnSpc>
                <a:spcPct val="90000"/>
              </a:lnSpc>
              <a:spcBef>
                <a:spcPct val="0"/>
              </a:spcBef>
              <a:spcAft>
                <a:spcPct val="0"/>
              </a:spcAft>
            </a:pPr>
            <a:r>
              <a:rPr lang="en-US" altLang="zh-CN" sz="900" b="1" dirty="0" smtClean="0">
                <a:solidFill>
                  <a:srgbClr val="3C3C3B"/>
                </a:solidFill>
                <a:latin typeface="微软雅黑" pitchFamily="34" charset="-122"/>
                <a:ea typeface="微软雅黑" pitchFamily="34" charset="-122"/>
              </a:rPr>
              <a:t>W8</a:t>
            </a:r>
            <a:r>
              <a:rPr lang="zh-CN" altLang="en-US" sz="900" b="1" dirty="0" smtClean="0">
                <a:solidFill>
                  <a:srgbClr val="3C3C3B"/>
                </a:solidFill>
                <a:latin typeface="微软雅黑" pitchFamily="34" charset="-122"/>
                <a:ea typeface="微软雅黑" pitchFamily="34" charset="-122"/>
              </a:rPr>
              <a:t>珠海库数据源</a:t>
            </a:r>
            <a:endParaRPr lang="zh-CN" altLang="en-US" sz="900" b="1" dirty="0">
              <a:solidFill>
                <a:srgbClr val="3C3C3B"/>
              </a:solidFill>
              <a:latin typeface="微软雅黑" pitchFamily="34" charset="-122"/>
              <a:ea typeface="微软雅黑" pitchFamily="34" charset="-122"/>
            </a:endParaRPr>
          </a:p>
        </p:txBody>
      </p:sp>
      <p:sp>
        <p:nvSpPr>
          <p:cNvPr id="61465" name="Rectangle 27"/>
          <p:cNvSpPr>
            <a:spLocks noChangeArrowheads="1"/>
          </p:cNvSpPr>
          <p:nvPr/>
        </p:nvSpPr>
        <p:spPr bwMode="auto">
          <a:xfrm>
            <a:off x="3989190" y="4710850"/>
            <a:ext cx="1683544" cy="195912"/>
          </a:xfrm>
          <a:prstGeom prst="rect">
            <a:avLst/>
          </a:prstGeom>
          <a:solidFill>
            <a:schemeClr val="tx2">
              <a:lumMod val="40000"/>
              <a:lumOff val="60000"/>
            </a:schemeClr>
          </a:solidFill>
          <a:ln>
            <a:noFill/>
          </a:ln>
          <a:effectLst/>
        </p:spPr>
        <p:txBody>
          <a:bodyPr tIns="68580" bIns="68580" anchor="ctr"/>
          <a:lstStyle/>
          <a:p>
            <a:pPr marL="85725" indent="-85725" eaLnBrk="0" fontAlgn="base" hangingPunct="0">
              <a:lnSpc>
                <a:spcPct val="90000"/>
              </a:lnSpc>
              <a:spcBef>
                <a:spcPct val="0"/>
              </a:spcBef>
              <a:spcAft>
                <a:spcPct val="0"/>
              </a:spcAft>
            </a:pPr>
            <a:r>
              <a:rPr lang="en-US" altLang="zh-CN" sz="900" b="1" dirty="0" smtClean="0">
                <a:ln w="1905"/>
                <a:solidFill>
                  <a:srgbClr val="3C3C3B"/>
                </a:solidFill>
                <a:latin typeface="微软雅黑" pitchFamily="34" charset="-122"/>
                <a:ea typeface="微软雅黑" pitchFamily="34" charset="-122"/>
              </a:rPr>
              <a:t>W8+</a:t>
            </a:r>
            <a:r>
              <a:rPr lang="zh-CN" altLang="en-US" sz="900" b="1" dirty="0" smtClean="0">
                <a:ln w="1905"/>
                <a:solidFill>
                  <a:srgbClr val="3C3C3B"/>
                </a:solidFill>
                <a:latin typeface="微软雅黑" pitchFamily="34" charset="-122"/>
                <a:ea typeface="微软雅黑" pitchFamily="34" charset="-122"/>
              </a:rPr>
              <a:t>金蝶数据源</a:t>
            </a:r>
            <a:r>
              <a:rPr lang="zh-CN" altLang="en-US" sz="900" b="1" dirty="0">
                <a:ln w="1905"/>
                <a:solidFill>
                  <a:srgbClr val="3C3C3B"/>
                </a:solidFill>
                <a:latin typeface="微软雅黑" pitchFamily="34" charset="-122"/>
                <a:ea typeface="微软雅黑" pitchFamily="34" charset="-122"/>
              </a:rPr>
              <a:t>（</a:t>
            </a:r>
            <a:r>
              <a:rPr lang="zh-CN" altLang="en-US" sz="900" b="1" dirty="0" smtClean="0">
                <a:ln w="1905"/>
                <a:solidFill>
                  <a:srgbClr val="3C3C3B"/>
                </a:solidFill>
                <a:latin typeface="微软雅黑" pitchFamily="34" charset="-122"/>
                <a:ea typeface="微软雅黑" pitchFamily="34" charset="-122"/>
              </a:rPr>
              <a:t>全国）</a:t>
            </a:r>
            <a:endParaRPr lang="zh-CN" altLang="en-US" sz="900" b="1" dirty="0">
              <a:ln w="1905"/>
              <a:solidFill>
                <a:srgbClr val="3C3C3B"/>
              </a:solidFill>
              <a:latin typeface="微软雅黑" pitchFamily="34" charset="-122"/>
              <a:ea typeface="微软雅黑" pitchFamily="34" charset="-122"/>
            </a:endParaRPr>
          </a:p>
        </p:txBody>
      </p:sp>
      <p:sp>
        <p:nvSpPr>
          <p:cNvPr id="61466" name="Rectangle 28"/>
          <p:cNvSpPr>
            <a:spLocks noChangeArrowheads="1"/>
          </p:cNvSpPr>
          <p:nvPr/>
        </p:nvSpPr>
        <p:spPr bwMode="auto">
          <a:xfrm>
            <a:off x="6017419" y="4700622"/>
            <a:ext cx="1633538" cy="205654"/>
          </a:xfrm>
          <a:prstGeom prst="rect">
            <a:avLst/>
          </a:prstGeom>
          <a:solidFill>
            <a:schemeClr val="accent5">
              <a:lumMod val="40000"/>
              <a:lumOff val="60000"/>
            </a:schemeClr>
          </a:solidFill>
          <a:ln>
            <a:noFill/>
          </a:ln>
        </p:spPr>
        <p:txBody>
          <a:bodyPr tIns="68580" bIns="68580" anchor="ctr"/>
          <a:lstStyle/>
          <a:p>
            <a:pPr marL="85725" indent="-85725" eaLnBrk="0" fontAlgn="base" hangingPunct="0">
              <a:lnSpc>
                <a:spcPct val="90000"/>
              </a:lnSpc>
              <a:spcBef>
                <a:spcPct val="0"/>
              </a:spcBef>
              <a:spcAft>
                <a:spcPct val="0"/>
              </a:spcAft>
            </a:pPr>
            <a:r>
              <a:rPr lang="zh-CN" altLang="en-US" sz="900" b="1" dirty="0">
                <a:solidFill>
                  <a:srgbClr val="3C3C3B"/>
                </a:solidFill>
                <a:latin typeface="微软雅黑" pitchFamily="34" charset="-122"/>
                <a:ea typeface="微软雅黑" pitchFamily="34" charset="-122"/>
              </a:rPr>
              <a:t>更多</a:t>
            </a:r>
            <a:r>
              <a:rPr lang="zh-CN" altLang="en-US" sz="900" b="1" dirty="0" smtClean="0">
                <a:solidFill>
                  <a:srgbClr val="3C3C3B"/>
                </a:solidFill>
                <a:latin typeface="微软雅黑" pitchFamily="34" charset="-122"/>
                <a:ea typeface="微软雅黑" pitchFamily="34" charset="-122"/>
              </a:rPr>
              <a:t>业务数据</a:t>
            </a:r>
            <a:endParaRPr lang="zh-CN" altLang="en-US" sz="900" b="1" dirty="0">
              <a:solidFill>
                <a:srgbClr val="3C3C3B"/>
              </a:solidFill>
              <a:latin typeface="微软雅黑" pitchFamily="34" charset="-122"/>
              <a:ea typeface="微软雅黑" pitchFamily="34" charset="-122"/>
            </a:endParaRPr>
          </a:p>
        </p:txBody>
      </p:sp>
      <p:sp>
        <p:nvSpPr>
          <p:cNvPr id="61477" name="Text Box 39"/>
          <p:cNvSpPr txBox="1">
            <a:spLocks noChangeArrowheads="1"/>
          </p:cNvSpPr>
          <p:nvPr/>
        </p:nvSpPr>
        <p:spPr bwMode="auto">
          <a:xfrm>
            <a:off x="1334343" y="769854"/>
            <a:ext cx="404813" cy="738664"/>
          </a:xfrm>
          <a:prstGeom prst="rect">
            <a:avLst/>
          </a:prstGeom>
          <a:noFill/>
          <a:ln w="9525">
            <a:noFill/>
            <a:miter lim="800000"/>
            <a:headEnd/>
            <a:tailEnd/>
          </a:ln>
        </p:spPr>
        <p:txBody>
          <a:bodyPr>
            <a:spAutoFit/>
          </a:bodyPr>
          <a:lstStyle/>
          <a:p>
            <a:pPr eaLnBrk="0" fontAlgn="base" hangingPunct="0">
              <a:spcBef>
                <a:spcPct val="0"/>
              </a:spcBef>
              <a:spcAft>
                <a:spcPct val="0"/>
              </a:spcAft>
            </a:pPr>
            <a:r>
              <a:rPr lang="zh-CN" altLang="en-US" sz="1050" b="1" dirty="0">
                <a:solidFill>
                  <a:srgbClr val="3C3C3B"/>
                </a:solidFill>
                <a:latin typeface="微软雅黑" pitchFamily="34" charset="-122"/>
                <a:ea typeface="微软雅黑" pitchFamily="34" charset="-122"/>
                <a:cs typeface="微软雅黑"/>
              </a:rPr>
              <a:t>用户推广</a:t>
            </a:r>
          </a:p>
        </p:txBody>
      </p:sp>
      <p:sp>
        <p:nvSpPr>
          <p:cNvPr id="61478" name="Rectangle 40"/>
          <p:cNvSpPr>
            <a:spLocks noChangeArrowheads="1"/>
          </p:cNvSpPr>
          <p:nvPr/>
        </p:nvSpPr>
        <p:spPr bwMode="auto">
          <a:xfrm>
            <a:off x="1960406" y="4417105"/>
            <a:ext cx="5690551" cy="195911"/>
          </a:xfrm>
          <a:prstGeom prst="rect">
            <a:avLst/>
          </a:prstGeom>
          <a:solidFill>
            <a:srgbClr val="92D050">
              <a:alpha val="74902"/>
            </a:srgbClr>
          </a:solidFill>
          <a:ln>
            <a:noFill/>
          </a:ln>
          <a:effectLst/>
        </p:spPr>
        <p:txBody>
          <a:bodyPr tIns="68580" bIns="68580" anchor="ctr"/>
          <a:lstStyle/>
          <a:p>
            <a:pPr marL="85725" indent="-85725" algn="ctr" eaLnBrk="0" fontAlgn="base" hangingPunct="0">
              <a:lnSpc>
                <a:spcPct val="90000"/>
              </a:lnSpc>
              <a:spcBef>
                <a:spcPct val="0"/>
              </a:spcBef>
              <a:spcAft>
                <a:spcPct val="0"/>
              </a:spcAft>
            </a:pPr>
            <a:r>
              <a:rPr lang="zh-CN" altLang="en-US" sz="900" b="1" dirty="0" smtClean="0">
                <a:solidFill>
                  <a:srgbClr val="3C3C3B"/>
                </a:solidFill>
                <a:latin typeface="微软雅黑" pitchFamily="34" charset="-122"/>
                <a:ea typeface="微软雅黑" pitchFamily="34" charset="-122"/>
              </a:rPr>
              <a:t>数据模型</a:t>
            </a:r>
            <a:r>
              <a:rPr lang="zh-CN" altLang="en-US" sz="900" b="1" dirty="0">
                <a:solidFill>
                  <a:srgbClr val="3C3C3B"/>
                </a:solidFill>
                <a:latin typeface="微软雅黑" pitchFamily="34" charset="-122"/>
                <a:ea typeface="微软雅黑" pitchFamily="34" charset="-122"/>
              </a:rPr>
              <a:t>建设与完善</a:t>
            </a:r>
          </a:p>
        </p:txBody>
      </p:sp>
      <p:pic>
        <p:nvPicPr>
          <p:cNvPr id="61484" name="Picture 46" descr="woman with map"/>
          <p:cNvPicPr>
            <a:picLocks noChangeAspect="1" noChangeArrowheads="1"/>
          </p:cNvPicPr>
          <p:nvPr/>
        </p:nvPicPr>
        <p:blipFill>
          <a:blip r:embed="rId3"/>
          <a:srcRect/>
          <a:stretch>
            <a:fillRect/>
          </a:stretch>
        </p:blipFill>
        <p:spPr bwMode="auto">
          <a:xfrm>
            <a:off x="6017419" y="847174"/>
            <a:ext cx="701279" cy="586978"/>
          </a:xfrm>
          <a:prstGeom prst="rect">
            <a:avLst/>
          </a:prstGeom>
          <a:noFill/>
          <a:ln w="9525">
            <a:noFill/>
            <a:miter lim="800000"/>
            <a:headEnd/>
            <a:tailEnd/>
          </a:ln>
        </p:spPr>
      </p:pic>
      <p:sp>
        <p:nvSpPr>
          <p:cNvPr id="120879" name="Text Box 47"/>
          <p:cNvSpPr txBox="1">
            <a:spLocks noChangeArrowheads="1"/>
          </p:cNvSpPr>
          <p:nvPr/>
        </p:nvSpPr>
        <p:spPr bwMode="auto">
          <a:xfrm>
            <a:off x="6773466" y="850485"/>
            <a:ext cx="876300" cy="577402"/>
          </a:xfrm>
          <a:prstGeom prst="rect">
            <a:avLst/>
          </a:prstGeom>
          <a:noFill/>
          <a:ln w="9525" algn="ctr">
            <a:noFill/>
            <a:miter lim="800000"/>
            <a:headEnd/>
            <a:tailEnd/>
          </a:ln>
          <a:effectLst/>
        </p:spPr>
        <p:txBody>
          <a:bodyPr wrap="square">
            <a:spAutoFit/>
          </a:bodyPr>
          <a:lstStyle/>
          <a:p>
            <a:pPr marL="128588" indent="-128588" eaLnBrk="0" fontAlgn="base" hangingPunct="0">
              <a:spcBef>
                <a:spcPct val="50000"/>
              </a:spcBef>
              <a:spcAft>
                <a:spcPct val="0"/>
              </a:spcAft>
              <a:buFont typeface="Arial" pitchFamily="34" charset="0"/>
              <a:buChar char="•"/>
            </a:pPr>
            <a:r>
              <a:rPr lang="zh-CN" altLang="en-US" sz="788" dirty="0">
                <a:solidFill>
                  <a:srgbClr val="3C3C3B"/>
                </a:solidFill>
                <a:latin typeface="微软雅黑" pitchFamily="34" charset="-122"/>
                <a:ea typeface="微软雅黑" pitchFamily="34" charset="-122"/>
                <a:cs typeface="微软雅黑"/>
              </a:rPr>
              <a:t>高级分析员</a:t>
            </a:r>
          </a:p>
          <a:p>
            <a:pPr marL="128588" indent="-128588" eaLnBrk="0" fontAlgn="base" hangingPunct="0">
              <a:spcBef>
                <a:spcPct val="50000"/>
              </a:spcBef>
              <a:spcAft>
                <a:spcPct val="0"/>
              </a:spcAft>
              <a:buFont typeface="Arial" pitchFamily="34" charset="0"/>
              <a:buChar char="•"/>
            </a:pPr>
            <a:r>
              <a:rPr lang="zh-CN" altLang="en-US" sz="788" dirty="0">
                <a:solidFill>
                  <a:srgbClr val="3C3C3B"/>
                </a:solidFill>
                <a:latin typeface="微软雅黑" pitchFamily="34" charset="-122"/>
                <a:ea typeface="微软雅黑" pitchFamily="34" charset="-122"/>
                <a:cs typeface="微软雅黑"/>
              </a:rPr>
              <a:t>知识发现者</a:t>
            </a:r>
            <a:endParaRPr lang="en-US" altLang="zh-CN" sz="788" dirty="0">
              <a:solidFill>
                <a:srgbClr val="3C3C3B"/>
              </a:solidFill>
              <a:latin typeface="微软雅黑" pitchFamily="34" charset="-122"/>
              <a:ea typeface="微软雅黑" pitchFamily="34" charset="-122"/>
              <a:cs typeface="微软雅黑"/>
            </a:endParaRPr>
          </a:p>
          <a:p>
            <a:pPr marL="128588" indent="-128588" eaLnBrk="0" fontAlgn="base" hangingPunct="0">
              <a:spcBef>
                <a:spcPct val="50000"/>
              </a:spcBef>
              <a:spcAft>
                <a:spcPct val="0"/>
              </a:spcAft>
              <a:buFont typeface="Arial" pitchFamily="34" charset="0"/>
              <a:buChar char="•"/>
            </a:pPr>
            <a:r>
              <a:rPr lang="zh-CN" altLang="en-US" sz="788" dirty="0">
                <a:solidFill>
                  <a:srgbClr val="3C3C3B"/>
                </a:solidFill>
                <a:latin typeface="微软雅黑" pitchFamily="34" charset="-122"/>
                <a:ea typeface="微软雅黑" pitchFamily="34" charset="-122"/>
                <a:cs typeface="微软雅黑"/>
              </a:rPr>
              <a:t>公司管理层</a:t>
            </a:r>
          </a:p>
        </p:txBody>
      </p:sp>
      <p:sp>
        <p:nvSpPr>
          <p:cNvPr id="120880" name="Text Box 48"/>
          <p:cNvSpPr txBox="1">
            <a:spLocks noChangeArrowheads="1"/>
          </p:cNvSpPr>
          <p:nvPr/>
        </p:nvSpPr>
        <p:spPr bwMode="auto">
          <a:xfrm>
            <a:off x="2668191" y="895513"/>
            <a:ext cx="882254" cy="698653"/>
          </a:xfrm>
          <a:prstGeom prst="rect">
            <a:avLst/>
          </a:prstGeom>
          <a:noFill/>
          <a:ln w="9525" algn="ctr">
            <a:noFill/>
            <a:miter lim="800000"/>
            <a:headEnd/>
            <a:tailEnd/>
          </a:ln>
          <a:effectLst/>
        </p:spPr>
        <p:txBody>
          <a:bodyPr wrap="square">
            <a:spAutoFit/>
          </a:bodyPr>
          <a:lstStyle/>
          <a:p>
            <a:pPr marL="128588" indent="-128588" eaLnBrk="0" fontAlgn="base" hangingPunct="0">
              <a:spcBef>
                <a:spcPct val="50000"/>
              </a:spcBef>
              <a:spcAft>
                <a:spcPct val="0"/>
              </a:spcAft>
              <a:buFont typeface="Arial" pitchFamily="34" charset="0"/>
              <a:buChar char="•"/>
            </a:pPr>
            <a:r>
              <a:rPr lang="en-US" altLang="zh-CN" sz="788" dirty="0">
                <a:solidFill>
                  <a:srgbClr val="3C3C3B"/>
                </a:solidFill>
                <a:latin typeface="微软雅黑" pitchFamily="34" charset="-122"/>
                <a:ea typeface="微软雅黑" pitchFamily="34" charset="-122"/>
                <a:cs typeface="微软雅黑"/>
              </a:rPr>
              <a:t>IT </a:t>
            </a:r>
            <a:r>
              <a:rPr lang="zh-CN" altLang="en-US" sz="788" dirty="0">
                <a:solidFill>
                  <a:srgbClr val="3C3C3B"/>
                </a:solidFill>
                <a:latin typeface="微软雅黑" pitchFamily="34" charset="-122"/>
                <a:ea typeface="微软雅黑" pitchFamily="34" charset="-122"/>
                <a:cs typeface="微软雅黑"/>
              </a:rPr>
              <a:t>部门</a:t>
            </a:r>
          </a:p>
          <a:p>
            <a:pPr marL="128588" indent="-128588" eaLnBrk="0" fontAlgn="base" hangingPunct="0">
              <a:spcBef>
                <a:spcPct val="50000"/>
              </a:spcBef>
              <a:spcAft>
                <a:spcPct val="0"/>
              </a:spcAft>
              <a:buFont typeface="Arial" pitchFamily="34" charset="0"/>
              <a:buChar char="•"/>
            </a:pPr>
            <a:r>
              <a:rPr lang="zh-CN" altLang="en-US" sz="788" dirty="0">
                <a:solidFill>
                  <a:srgbClr val="3C3C3B"/>
                </a:solidFill>
                <a:latin typeface="微软雅黑" pitchFamily="34" charset="-122"/>
                <a:ea typeface="微软雅黑" pitchFamily="34" charset="-122"/>
                <a:cs typeface="微软雅黑"/>
              </a:rPr>
              <a:t>传统信息用户</a:t>
            </a:r>
            <a:endParaRPr lang="en-US" altLang="zh-CN" sz="788" dirty="0">
              <a:solidFill>
                <a:srgbClr val="3C3C3B"/>
              </a:solidFill>
              <a:latin typeface="微软雅黑" pitchFamily="34" charset="-122"/>
              <a:ea typeface="微软雅黑" pitchFamily="34" charset="-122"/>
              <a:cs typeface="微软雅黑"/>
            </a:endParaRPr>
          </a:p>
          <a:p>
            <a:pPr marL="128588" indent="-128588" eaLnBrk="0" fontAlgn="base" hangingPunct="0">
              <a:spcBef>
                <a:spcPct val="50000"/>
              </a:spcBef>
              <a:spcAft>
                <a:spcPct val="0"/>
              </a:spcAft>
              <a:buFont typeface="Arial" pitchFamily="34" charset="0"/>
              <a:buChar char="•"/>
            </a:pPr>
            <a:r>
              <a:rPr lang="zh-CN" altLang="en-US" sz="788" dirty="0">
                <a:solidFill>
                  <a:srgbClr val="3C3C3B"/>
                </a:solidFill>
                <a:latin typeface="微软雅黑" pitchFamily="34" charset="-122"/>
                <a:ea typeface="微软雅黑" pitchFamily="34" charset="-122"/>
                <a:cs typeface="微软雅黑"/>
              </a:rPr>
              <a:t>公司管理层</a:t>
            </a:r>
          </a:p>
        </p:txBody>
      </p:sp>
      <p:pic>
        <p:nvPicPr>
          <p:cNvPr id="61487" name="Picture 49" descr="ANA0041AL"/>
          <p:cNvPicPr>
            <a:picLocks noChangeAspect="1" noChangeArrowheads="1"/>
          </p:cNvPicPr>
          <p:nvPr/>
        </p:nvPicPr>
        <p:blipFill>
          <a:blip r:embed="rId4"/>
          <a:srcRect/>
          <a:stretch>
            <a:fillRect/>
          </a:stretch>
        </p:blipFill>
        <p:spPr bwMode="auto">
          <a:xfrm>
            <a:off x="4018360" y="847174"/>
            <a:ext cx="581025" cy="594122"/>
          </a:xfrm>
          <a:prstGeom prst="rect">
            <a:avLst/>
          </a:prstGeom>
          <a:noFill/>
          <a:ln w="9525">
            <a:noFill/>
            <a:miter lim="800000"/>
            <a:headEnd/>
            <a:tailEnd/>
          </a:ln>
        </p:spPr>
      </p:pic>
      <p:pic>
        <p:nvPicPr>
          <p:cNvPr id="61488" name="Picture 50" descr="PER0144AL"/>
          <p:cNvPicPr>
            <a:picLocks noChangeAspect="1" noChangeArrowheads="1"/>
          </p:cNvPicPr>
          <p:nvPr/>
        </p:nvPicPr>
        <p:blipFill>
          <a:blip r:embed="rId5"/>
          <a:srcRect/>
          <a:stretch>
            <a:fillRect/>
          </a:stretch>
        </p:blipFill>
        <p:spPr bwMode="auto">
          <a:xfrm>
            <a:off x="2074069" y="835585"/>
            <a:ext cx="525066" cy="617935"/>
          </a:xfrm>
          <a:prstGeom prst="rect">
            <a:avLst/>
          </a:prstGeom>
          <a:noFill/>
          <a:ln w="9525">
            <a:noFill/>
            <a:miter lim="800000"/>
            <a:headEnd/>
            <a:tailEnd/>
          </a:ln>
        </p:spPr>
      </p:pic>
      <p:sp>
        <p:nvSpPr>
          <p:cNvPr id="120883" name="Text Box 51"/>
          <p:cNvSpPr txBox="1">
            <a:spLocks noChangeArrowheads="1"/>
          </p:cNvSpPr>
          <p:nvPr/>
        </p:nvSpPr>
        <p:spPr bwMode="auto">
          <a:xfrm>
            <a:off x="4720828" y="850485"/>
            <a:ext cx="951905" cy="577402"/>
          </a:xfrm>
          <a:prstGeom prst="rect">
            <a:avLst/>
          </a:prstGeom>
          <a:noFill/>
          <a:ln w="9525" algn="ctr">
            <a:noFill/>
            <a:miter lim="800000"/>
            <a:headEnd/>
            <a:tailEnd/>
          </a:ln>
          <a:effectLst/>
        </p:spPr>
        <p:txBody>
          <a:bodyPr wrap="square">
            <a:spAutoFit/>
          </a:bodyPr>
          <a:lstStyle/>
          <a:p>
            <a:pPr marL="128588" indent="-128588" eaLnBrk="0" fontAlgn="base" hangingPunct="0">
              <a:spcBef>
                <a:spcPct val="50000"/>
              </a:spcBef>
              <a:spcAft>
                <a:spcPct val="0"/>
              </a:spcAft>
              <a:buFont typeface="Arial" pitchFamily="34" charset="0"/>
              <a:buChar char="•"/>
            </a:pPr>
            <a:r>
              <a:rPr lang="zh-CN" altLang="en-US" sz="788" dirty="0">
                <a:solidFill>
                  <a:srgbClr val="3C3C3B"/>
                </a:solidFill>
                <a:latin typeface="微软雅黑" pitchFamily="34" charset="-122"/>
                <a:ea typeface="微软雅黑" pitchFamily="34" charset="-122"/>
                <a:cs typeface="微软雅黑"/>
              </a:rPr>
              <a:t>业务分析员</a:t>
            </a:r>
          </a:p>
          <a:p>
            <a:pPr marL="128588" indent="-128588" eaLnBrk="0" fontAlgn="base" hangingPunct="0">
              <a:spcBef>
                <a:spcPct val="50000"/>
              </a:spcBef>
              <a:spcAft>
                <a:spcPct val="0"/>
              </a:spcAft>
              <a:buFont typeface="Arial" pitchFamily="34" charset="0"/>
              <a:buChar char="•"/>
            </a:pPr>
            <a:r>
              <a:rPr lang="zh-CN" altLang="en-US" sz="788" dirty="0">
                <a:solidFill>
                  <a:srgbClr val="3C3C3B"/>
                </a:solidFill>
                <a:latin typeface="微软雅黑" pitchFamily="34" charset="-122"/>
                <a:ea typeface="微软雅黑" pitchFamily="34" charset="-122"/>
                <a:cs typeface="微软雅黑"/>
              </a:rPr>
              <a:t>高级信息用户</a:t>
            </a:r>
            <a:endParaRPr lang="en-US" altLang="zh-CN" sz="788" dirty="0">
              <a:solidFill>
                <a:srgbClr val="3C3C3B"/>
              </a:solidFill>
              <a:latin typeface="微软雅黑" pitchFamily="34" charset="-122"/>
              <a:ea typeface="微软雅黑" pitchFamily="34" charset="-122"/>
              <a:cs typeface="微软雅黑"/>
            </a:endParaRPr>
          </a:p>
          <a:p>
            <a:pPr marL="128588" indent="-128588" eaLnBrk="0" fontAlgn="base" hangingPunct="0">
              <a:spcBef>
                <a:spcPct val="50000"/>
              </a:spcBef>
              <a:spcAft>
                <a:spcPct val="0"/>
              </a:spcAft>
              <a:buFont typeface="Arial" pitchFamily="34" charset="0"/>
              <a:buChar char="•"/>
            </a:pPr>
            <a:r>
              <a:rPr lang="zh-CN" altLang="en-US" sz="788" dirty="0">
                <a:solidFill>
                  <a:srgbClr val="3C3C3B"/>
                </a:solidFill>
                <a:latin typeface="微软雅黑" pitchFamily="34" charset="-122"/>
                <a:ea typeface="微软雅黑" pitchFamily="34" charset="-122"/>
                <a:cs typeface="微软雅黑"/>
              </a:rPr>
              <a:t>公司管理层</a:t>
            </a:r>
          </a:p>
        </p:txBody>
      </p:sp>
      <p:sp>
        <p:nvSpPr>
          <p:cNvPr id="61490" name="Rectangle 17"/>
          <p:cNvSpPr>
            <a:spLocks noChangeArrowheads="1"/>
          </p:cNvSpPr>
          <p:nvPr/>
        </p:nvSpPr>
        <p:spPr bwMode="auto">
          <a:xfrm>
            <a:off x="1953289" y="3538105"/>
            <a:ext cx="1643658" cy="221890"/>
          </a:xfrm>
          <a:prstGeom prst="rect">
            <a:avLst/>
          </a:prstGeom>
          <a:solidFill>
            <a:srgbClr val="92D050">
              <a:alpha val="74902"/>
            </a:srgbClr>
          </a:solidFill>
          <a:ln>
            <a:noFill/>
          </a:ln>
          <a:effectLst/>
        </p:spPr>
        <p:txBody>
          <a:bodyPr tIns="68580" bIns="68580" anchor="ctr"/>
          <a:lstStyle/>
          <a:p>
            <a:pPr marL="85725" indent="-85725" eaLnBrk="0" fontAlgn="base" hangingPunct="0">
              <a:lnSpc>
                <a:spcPct val="90000"/>
              </a:lnSpc>
              <a:spcBef>
                <a:spcPct val="0"/>
              </a:spcBef>
              <a:spcAft>
                <a:spcPct val="0"/>
              </a:spcAft>
            </a:pPr>
            <a:r>
              <a:rPr lang="zh-CN" altLang="en-US" sz="900" b="1" dirty="0" smtClean="0">
                <a:solidFill>
                  <a:srgbClr val="3C3C3B"/>
                </a:solidFill>
                <a:latin typeface="微软雅黑" pitchFamily="34" charset="-122"/>
                <a:ea typeface="微软雅黑" pitchFamily="34" charset="-122"/>
              </a:rPr>
              <a:t>大数据数据平台</a:t>
            </a:r>
            <a:r>
              <a:rPr lang="zh-CN" altLang="en-US" sz="900" b="1" dirty="0">
                <a:solidFill>
                  <a:srgbClr val="3C3C3B"/>
                </a:solidFill>
                <a:latin typeface="微软雅黑" pitchFamily="34" charset="-122"/>
                <a:ea typeface="微软雅黑" pitchFamily="34" charset="-122"/>
              </a:rPr>
              <a:t>建设</a:t>
            </a:r>
          </a:p>
        </p:txBody>
      </p:sp>
      <p:sp>
        <p:nvSpPr>
          <p:cNvPr id="57" name="Rectangle 32"/>
          <p:cNvSpPr>
            <a:spLocks noChangeArrowheads="1"/>
          </p:cNvSpPr>
          <p:nvPr/>
        </p:nvSpPr>
        <p:spPr bwMode="auto">
          <a:xfrm>
            <a:off x="6016228" y="4128839"/>
            <a:ext cx="1633538" cy="205654"/>
          </a:xfrm>
          <a:prstGeom prst="rect">
            <a:avLst/>
          </a:prstGeom>
          <a:solidFill>
            <a:schemeClr val="accent5">
              <a:lumMod val="40000"/>
              <a:lumOff val="60000"/>
            </a:schemeClr>
          </a:solidFill>
          <a:ln>
            <a:noFill/>
          </a:ln>
        </p:spPr>
        <p:txBody>
          <a:bodyPr tIns="68580" bIns="68580" anchor="ctr"/>
          <a:lstStyle/>
          <a:p>
            <a:pPr marL="85725" indent="-85725" eaLnBrk="0" fontAlgn="base" hangingPunct="0">
              <a:lnSpc>
                <a:spcPct val="90000"/>
              </a:lnSpc>
              <a:spcBef>
                <a:spcPct val="0"/>
              </a:spcBef>
              <a:spcAft>
                <a:spcPct val="0"/>
              </a:spcAft>
            </a:pPr>
            <a:r>
              <a:rPr lang="zh-CN" altLang="en-US" sz="900" b="1" dirty="0">
                <a:solidFill>
                  <a:srgbClr val="3C3C3B"/>
                </a:solidFill>
                <a:latin typeface="微软雅黑" pitchFamily="34" charset="-122"/>
                <a:ea typeface="微软雅黑" pitchFamily="34" charset="-122"/>
              </a:rPr>
              <a:t>数据沙箱</a:t>
            </a:r>
          </a:p>
        </p:txBody>
      </p:sp>
      <p:cxnSp>
        <p:nvCxnSpPr>
          <p:cNvPr id="55" name="Straight Connector 54"/>
          <p:cNvCxnSpPr/>
          <p:nvPr/>
        </p:nvCxnSpPr>
        <p:spPr bwMode="auto">
          <a:xfrm>
            <a:off x="1750219" y="3467998"/>
            <a:ext cx="5965031" cy="0"/>
          </a:xfrm>
          <a:prstGeom prst="line">
            <a:avLst/>
          </a:prstGeom>
          <a:ln w="6350">
            <a:prstDash val="sysDot"/>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bwMode="auto">
          <a:xfrm>
            <a:off x="1747807" y="5048864"/>
            <a:ext cx="5967443" cy="0"/>
          </a:xfrm>
          <a:prstGeom prst="line">
            <a:avLst/>
          </a:prstGeom>
          <a:ln>
            <a:headEnd type="oval" w="med" len="med"/>
            <a:tailEnd type="triangle" w="med" len="med"/>
          </a:ln>
        </p:spPr>
        <p:style>
          <a:lnRef idx="2">
            <a:schemeClr val="accent1"/>
          </a:lnRef>
          <a:fillRef idx="0">
            <a:schemeClr val="accent1"/>
          </a:fillRef>
          <a:effectRef idx="1">
            <a:schemeClr val="accent1"/>
          </a:effectRef>
          <a:fontRef idx="minor">
            <a:schemeClr val="tx1"/>
          </a:fontRef>
        </p:style>
      </p:cxnSp>
      <p:sp>
        <p:nvSpPr>
          <p:cNvPr id="47" name="Rectangle 16"/>
          <p:cNvSpPr>
            <a:spLocks noChangeArrowheads="1"/>
          </p:cNvSpPr>
          <p:nvPr/>
        </p:nvSpPr>
        <p:spPr bwMode="auto">
          <a:xfrm>
            <a:off x="3989189" y="3839117"/>
            <a:ext cx="1678178" cy="236228"/>
          </a:xfrm>
          <a:prstGeom prst="rect">
            <a:avLst/>
          </a:prstGeom>
          <a:solidFill>
            <a:schemeClr val="tx2">
              <a:lumMod val="40000"/>
              <a:lumOff val="60000"/>
            </a:schemeClr>
          </a:solidFill>
          <a:ln>
            <a:noFill/>
          </a:ln>
          <a:effectLst/>
        </p:spPr>
        <p:txBody>
          <a:bodyPr tIns="68580" bIns="68580" anchor="ctr"/>
          <a:lstStyle/>
          <a:p>
            <a:pPr marL="85725" indent="-85725" eaLnBrk="0" fontAlgn="base" hangingPunct="0">
              <a:lnSpc>
                <a:spcPct val="90000"/>
              </a:lnSpc>
              <a:spcBef>
                <a:spcPct val="0"/>
              </a:spcBef>
              <a:spcAft>
                <a:spcPct val="0"/>
              </a:spcAft>
            </a:pPr>
            <a:r>
              <a:rPr lang="zh-CN" altLang="en-US" sz="900" b="1" dirty="0" smtClean="0">
                <a:ln w="1905"/>
                <a:solidFill>
                  <a:srgbClr val="3C3C3B"/>
                </a:solidFill>
                <a:latin typeface="微软雅黑" pitchFamily="34" charset="-122"/>
                <a:ea typeface="微软雅黑" pitchFamily="34" charset="-122"/>
              </a:rPr>
              <a:t>数据质量</a:t>
            </a:r>
            <a:r>
              <a:rPr lang="zh-CN" altLang="en-US" sz="900" b="1" dirty="0">
                <a:ln w="1905"/>
                <a:solidFill>
                  <a:srgbClr val="3C3C3B"/>
                </a:solidFill>
                <a:latin typeface="微软雅黑" pitchFamily="34" charset="-122"/>
                <a:ea typeface="微软雅黑" pitchFamily="34" charset="-122"/>
              </a:rPr>
              <a:t>管理提升</a:t>
            </a:r>
          </a:p>
        </p:txBody>
      </p:sp>
      <p:sp>
        <p:nvSpPr>
          <p:cNvPr id="39" name="Rectangle 38"/>
          <p:cNvSpPr/>
          <p:nvPr/>
        </p:nvSpPr>
        <p:spPr bwMode="auto">
          <a:xfrm>
            <a:off x="1938363" y="1607582"/>
            <a:ext cx="1658584" cy="216024"/>
          </a:xfrm>
          <a:prstGeom prst="rect">
            <a:avLst/>
          </a:prstGeom>
          <a:solidFill>
            <a:schemeClr val="bg1">
              <a:lumMod val="95000"/>
            </a:schemeClr>
          </a:solidFill>
          <a:ln>
            <a:noFill/>
          </a:ln>
          <a:effectLst/>
        </p:spPr>
        <p:txBody>
          <a:bodyPr wrap="none" anchor="b" anchorCtr="1"/>
          <a:lstStyle/>
          <a:p>
            <a:pPr algn="ctr"/>
            <a:r>
              <a:rPr lang="zh-CN" altLang="en-US" sz="900" b="1" dirty="0" smtClean="0">
                <a:latin typeface="微软雅黑" pitchFamily="34" charset="-122"/>
                <a:ea typeface="微软雅黑" pitchFamily="34" charset="-122"/>
              </a:rPr>
              <a:t>本期项目</a:t>
            </a:r>
            <a:endParaRPr lang="zh-CN" altLang="en-US" sz="900" b="1" dirty="0">
              <a:latin typeface="微软雅黑" pitchFamily="34" charset="-122"/>
              <a:ea typeface="微软雅黑" pitchFamily="34" charset="-122"/>
            </a:endParaRPr>
          </a:p>
        </p:txBody>
      </p:sp>
      <p:sp>
        <p:nvSpPr>
          <p:cNvPr id="40" name="Rectangle 27"/>
          <p:cNvSpPr>
            <a:spLocks noChangeArrowheads="1"/>
          </p:cNvSpPr>
          <p:nvPr/>
        </p:nvSpPr>
        <p:spPr bwMode="auto">
          <a:xfrm>
            <a:off x="3980006" y="1823606"/>
            <a:ext cx="1824166" cy="1582452"/>
          </a:xfrm>
          <a:prstGeom prst="homePlate">
            <a:avLst>
              <a:gd name="adj" fmla="val 9590"/>
            </a:avLst>
          </a:prstGeom>
          <a:solidFill>
            <a:schemeClr val="tx2">
              <a:lumMod val="40000"/>
              <a:lumOff val="60000"/>
            </a:schemeClr>
          </a:solidFill>
          <a:ln>
            <a:noFill/>
          </a:ln>
          <a:effectLst/>
          <a:extLst/>
        </p:spPr>
        <p:txBody>
          <a:bodyPr tIns="68580" bIns="68580"/>
          <a:lstStyle/>
          <a:p>
            <a:pPr marL="130969" indent="-130969">
              <a:lnSpc>
                <a:spcPct val="90000"/>
              </a:lnSpc>
              <a:buFont typeface="Arial" pitchFamily="34" charset="0"/>
              <a:buChar char="•"/>
            </a:pPr>
            <a:r>
              <a:rPr lang="zh-CN" altLang="en-US" sz="900" b="1" dirty="0">
                <a:solidFill>
                  <a:srgbClr val="3C3C3B"/>
                </a:solidFill>
                <a:latin typeface="微软雅黑" pitchFamily="34" charset="-122"/>
                <a:ea typeface="微软雅黑" pitchFamily="34" charset="-122"/>
              </a:rPr>
              <a:t>管理</a:t>
            </a:r>
            <a:r>
              <a:rPr lang="zh-CN" altLang="en-US" sz="900" b="1" dirty="0" smtClean="0">
                <a:solidFill>
                  <a:srgbClr val="3C3C3B"/>
                </a:solidFill>
                <a:latin typeface="微软雅黑" pitchFamily="34" charset="-122"/>
                <a:ea typeface="微软雅黑" pitchFamily="34" charset="-122"/>
              </a:rPr>
              <a:t>驾驶舱</a:t>
            </a:r>
            <a:r>
              <a:rPr lang="zh-CN" altLang="en-US" sz="900" b="1" dirty="0">
                <a:solidFill>
                  <a:srgbClr val="3C3C3B"/>
                </a:solidFill>
                <a:latin typeface="微软雅黑" pitchFamily="34" charset="-122"/>
                <a:ea typeface="微软雅黑" pitchFamily="34" charset="-122"/>
              </a:rPr>
              <a:t>（</a:t>
            </a:r>
            <a:r>
              <a:rPr lang="en-US" altLang="zh-CN" sz="900" b="1" dirty="0" smtClean="0">
                <a:solidFill>
                  <a:srgbClr val="3C3C3B"/>
                </a:solidFill>
                <a:latin typeface="微软雅黑" pitchFamily="34" charset="-122"/>
                <a:ea typeface="微软雅黑" pitchFamily="34" charset="-122"/>
              </a:rPr>
              <a:t>II</a:t>
            </a:r>
            <a:r>
              <a:rPr lang="zh-CN" altLang="en-US" sz="900" b="1" dirty="0" smtClean="0">
                <a:solidFill>
                  <a:srgbClr val="3C3C3B"/>
                </a:solidFill>
                <a:latin typeface="微软雅黑" pitchFamily="34" charset="-122"/>
                <a:ea typeface="微软雅黑" pitchFamily="34" charset="-122"/>
              </a:rPr>
              <a:t>期</a:t>
            </a:r>
            <a:r>
              <a:rPr lang="zh-CN" altLang="en-US" sz="900" b="1" dirty="0">
                <a:solidFill>
                  <a:srgbClr val="3C3C3B"/>
                </a:solidFill>
                <a:latin typeface="微软雅黑" pitchFamily="34" charset="-122"/>
                <a:ea typeface="微软雅黑" pitchFamily="34" charset="-122"/>
              </a:rPr>
              <a:t>）</a:t>
            </a:r>
          </a:p>
          <a:p>
            <a:pPr marL="130969" indent="-130969">
              <a:lnSpc>
                <a:spcPct val="90000"/>
              </a:lnSpc>
              <a:buFont typeface="Arial" pitchFamily="34" charset="0"/>
              <a:buChar char="•"/>
            </a:pPr>
            <a:r>
              <a:rPr lang="zh-CN" altLang="en-US" sz="900" b="1" dirty="0" smtClean="0">
                <a:solidFill>
                  <a:srgbClr val="3C3C3B"/>
                </a:solidFill>
                <a:latin typeface="微软雅黑" pitchFamily="34" charset="-122"/>
                <a:ea typeface="微软雅黑" pitchFamily="34" charset="-122"/>
              </a:rPr>
              <a:t>主数据管理（</a:t>
            </a:r>
            <a:r>
              <a:rPr lang="en-US" altLang="zh-CN" sz="900" b="1" dirty="0" smtClean="0">
                <a:solidFill>
                  <a:srgbClr val="3C3C3B"/>
                </a:solidFill>
                <a:latin typeface="微软雅黑" pitchFamily="34" charset="-122"/>
                <a:ea typeface="微软雅黑" pitchFamily="34" charset="-122"/>
              </a:rPr>
              <a:t>I</a:t>
            </a:r>
            <a:r>
              <a:rPr lang="zh-CN" altLang="en-US" sz="900" b="1" dirty="0" smtClean="0">
                <a:solidFill>
                  <a:srgbClr val="3C3C3B"/>
                </a:solidFill>
                <a:latin typeface="微软雅黑" pitchFamily="34" charset="-122"/>
                <a:ea typeface="微软雅黑" pitchFamily="34" charset="-122"/>
              </a:rPr>
              <a:t>期）</a:t>
            </a:r>
            <a:endParaRPr lang="en-US" altLang="zh-CN" sz="900" b="1" dirty="0" smtClean="0">
              <a:solidFill>
                <a:srgbClr val="3C3C3B"/>
              </a:solidFill>
              <a:latin typeface="微软雅黑" pitchFamily="34" charset="-122"/>
              <a:ea typeface="微软雅黑" pitchFamily="34" charset="-122"/>
            </a:endParaRPr>
          </a:p>
          <a:p>
            <a:pPr marL="130969" indent="-130969">
              <a:lnSpc>
                <a:spcPct val="90000"/>
              </a:lnSpc>
              <a:buFont typeface="Arial" pitchFamily="34" charset="0"/>
              <a:buChar char="•"/>
            </a:pPr>
            <a:r>
              <a:rPr lang="zh-CN" altLang="en-US" sz="900" b="1" dirty="0" smtClean="0">
                <a:solidFill>
                  <a:srgbClr val="3C3C3B"/>
                </a:solidFill>
                <a:latin typeface="微软雅黑" pitchFamily="34" charset="-122"/>
                <a:ea typeface="微软雅黑" pitchFamily="34" charset="-122"/>
              </a:rPr>
              <a:t>数据补录平台</a:t>
            </a:r>
            <a:r>
              <a:rPr lang="zh-CN" altLang="en-US" sz="900" b="1" dirty="0">
                <a:solidFill>
                  <a:srgbClr val="3C3C3B"/>
                </a:solidFill>
                <a:latin typeface="微软雅黑" pitchFamily="34" charset="-122"/>
                <a:ea typeface="微软雅黑" pitchFamily="34" charset="-122"/>
              </a:rPr>
              <a:t>（</a:t>
            </a:r>
            <a:r>
              <a:rPr lang="en-US" altLang="zh-CN" sz="900" b="1" dirty="0" smtClean="0">
                <a:solidFill>
                  <a:srgbClr val="3C3C3B"/>
                </a:solidFill>
                <a:latin typeface="微软雅黑" pitchFamily="34" charset="-122"/>
                <a:ea typeface="微软雅黑" pitchFamily="34" charset="-122"/>
              </a:rPr>
              <a:t>I</a:t>
            </a:r>
            <a:r>
              <a:rPr lang="zh-CN" altLang="en-US" sz="900" b="1" dirty="0" smtClean="0">
                <a:solidFill>
                  <a:srgbClr val="3C3C3B"/>
                </a:solidFill>
                <a:latin typeface="微软雅黑" pitchFamily="34" charset="-122"/>
                <a:ea typeface="微软雅黑" pitchFamily="34" charset="-122"/>
              </a:rPr>
              <a:t>期</a:t>
            </a:r>
            <a:r>
              <a:rPr lang="zh-CN" altLang="en-US" sz="900" b="1" dirty="0">
                <a:solidFill>
                  <a:srgbClr val="3C3C3B"/>
                </a:solidFill>
                <a:latin typeface="微软雅黑" pitchFamily="34" charset="-122"/>
                <a:ea typeface="微软雅黑" pitchFamily="34" charset="-122"/>
              </a:rPr>
              <a:t>）</a:t>
            </a:r>
            <a:endParaRPr lang="en-US" altLang="zh-CN" sz="900" b="1" dirty="0" smtClean="0">
              <a:solidFill>
                <a:srgbClr val="3C3C3B"/>
              </a:solidFill>
              <a:latin typeface="微软雅黑" pitchFamily="34" charset="-122"/>
              <a:ea typeface="微软雅黑" pitchFamily="34" charset="-122"/>
            </a:endParaRPr>
          </a:p>
          <a:p>
            <a:pPr marL="130969" indent="-130969">
              <a:lnSpc>
                <a:spcPct val="90000"/>
              </a:lnSpc>
              <a:buFont typeface="Arial" pitchFamily="34" charset="0"/>
              <a:buChar char="•"/>
            </a:pPr>
            <a:r>
              <a:rPr lang="zh-CN" altLang="en-US" sz="900" b="1" dirty="0" smtClean="0">
                <a:solidFill>
                  <a:srgbClr val="3C3C3B"/>
                </a:solidFill>
                <a:latin typeface="微软雅黑" pitchFamily="34" charset="-122"/>
              </a:rPr>
              <a:t>客户</a:t>
            </a:r>
            <a:r>
              <a:rPr lang="zh-CN" altLang="en-US" sz="900" b="1" dirty="0">
                <a:solidFill>
                  <a:srgbClr val="3C3C3B"/>
                </a:solidFill>
                <a:latin typeface="微软雅黑" pitchFamily="34" charset="-122"/>
              </a:rPr>
              <a:t>单一视图（</a:t>
            </a:r>
            <a:r>
              <a:rPr lang="en-US" altLang="zh-CN" sz="900" b="1" dirty="0" smtClean="0">
                <a:solidFill>
                  <a:srgbClr val="3C3C3B"/>
                </a:solidFill>
                <a:latin typeface="微软雅黑" pitchFamily="34" charset="-122"/>
              </a:rPr>
              <a:t>I</a:t>
            </a:r>
            <a:r>
              <a:rPr lang="zh-CN" altLang="en-US" sz="900" b="1" dirty="0" smtClean="0">
                <a:solidFill>
                  <a:srgbClr val="3C3C3B"/>
                </a:solidFill>
                <a:latin typeface="微软雅黑" pitchFamily="34" charset="-122"/>
              </a:rPr>
              <a:t>期</a:t>
            </a:r>
            <a:r>
              <a:rPr lang="zh-CN" altLang="en-US" sz="900" b="1" dirty="0">
                <a:solidFill>
                  <a:srgbClr val="3C3C3B"/>
                </a:solidFill>
                <a:latin typeface="微软雅黑" pitchFamily="34" charset="-122"/>
              </a:rPr>
              <a:t>）</a:t>
            </a:r>
            <a:endParaRPr lang="en-US" altLang="zh-CN" sz="900" b="1" dirty="0">
              <a:solidFill>
                <a:srgbClr val="3C3C3B"/>
              </a:solidFill>
              <a:latin typeface="微软雅黑" pitchFamily="34" charset="-122"/>
            </a:endParaRPr>
          </a:p>
          <a:p>
            <a:pPr marL="130969" indent="-130969">
              <a:lnSpc>
                <a:spcPct val="90000"/>
              </a:lnSpc>
              <a:buFont typeface="Arial" pitchFamily="34" charset="0"/>
              <a:buChar char="•"/>
            </a:pPr>
            <a:r>
              <a:rPr lang="zh-CN" altLang="en-US" sz="900" b="1" dirty="0" smtClean="0">
                <a:solidFill>
                  <a:srgbClr val="3C3C3B"/>
                </a:solidFill>
                <a:latin typeface="微软雅黑" pitchFamily="34" charset="-122"/>
                <a:ea typeface="微软雅黑" pitchFamily="34" charset="-122"/>
              </a:rPr>
              <a:t>供应链金融专题</a:t>
            </a:r>
            <a:r>
              <a:rPr lang="zh-CN" altLang="en-US" sz="900" b="1" dirty="0">
                <a:solidFill>
                  <a:srgbClr val="3C3C3B"/>
                </a:solidFill>
                <a:latin typeface="微软雅黑" pitchFamily="34" charset="-122"/>
                <a:ea typeface="微软雅黑" pitchFamily="34" charset="-122"/>
              </a:rPr>
              <a:t>（</a:t>
            </a:r>
            <a:r>
              <a:rPr lang="en-US" altLang="zh-CN" sz="900" b="1" dirty="0" smtClean="0">
                <a:solidFill>
                  <a:srgbClr val="3C3C3B"/>
                </a:solidFill>
                <a:latin typeface="微软雅黑" pitchFamily="34" charset="-122"/>
                <a:ea typeface="微软雅黑" pitchFamily="34" charset="-122"/>
              </a:rPr>
              <a:t>I</a:t>
            </a:r>
            <a:r>
              <a:rPr lang="zh-CN" altLang="en-US" sz="900" b="1" dirty="0" smtClean="0">
                <a:solidFill>
                  <a:srgbClr val="3C3C3B"/>
                </a:solidFill>
                <a:latin typeface="微软雅黑" pitchFamily="34" charset="-122"/>
                <a:ea typeface="微软雅黑" pitchFamily="34" charset="-122"/>
              </a:rPr>
              <a:t>期）</a:t>
            </a:r>
            <a:endParaRPr lang="en-US" altLang="zh-CN" sz="900" b="1" dirty="0" smtClean="0">
              <a:solidFill>
                <a:srgbClr val="3C3C3B"/>
              </a:solidFill>
              <a:latin typeface="微软雅黑" pitchFamily="34" charset="-122"/>
              <a:ea typeface="微软雅黑" pitchFamily="34" charset="-122"/>
            </a:endParaRPr>
          </a:p>
          <a:p>
            <a:pPr marL="130969" indent="-130969">
              <a:lnSpc>
                <a:spcPct val="90000"/>
              </a:lnSpc>
              <a:buFont typeface="Arial" pitchFamily="34" charset="0"/>
              <a:buChar char="•"/>
            </a:pPr>
            <a:r>
              <a:rPr lang="zh-CN" altLang="en-US" sz="900" b="1" dirty="0">
                <a:solidFill>
                  <a:srgbClr val="3C3C3B"/>
                </a:solidFill>
                <a:latin typeface="微软雅黑" pitchFamily="34" charset="-122"/>
              </a:rPr>
              <a:t>财务主题集市（</a:t>
            </a:r>
            <a:r>
              <a:rPr lang="en-US" altLang="zh-CN" sz="900" b="1" dirty="0">
                <a:solidFill>
                  <a:srgbClr val="3C3C3B"/>
                </a:solidFill>
                <a:latin typeface="微软雅黑" pitchFamily="34" charset="-122"/>
              </a:rPr>
              <a:t>I</a:t>
            </a:r>
            <a:r>
              <a:rPr lang="zh-CN" altLang="en-US" sz="900" b="1" dirty="0">
                <a:solidFill>
                  <a:srgbClr val="3C3C3B"/>
                </a:solidFill>
                <a:latin typeface="微软雅黑" pitchFamily="34" charset="-122"/>
              </a:rPr>
              <a:t>期）</a:t>
            </a:r>
            <a:endParaRPr lang="en-US" altLang="zh-CN" sz="900" b="1" dirty="0">
              <a:solidFill>
                <a:srgbClr val="3C3C3B"/>
              </a:solidFill>
              <a:latin typeface="微软雅黑" pitchFamily="34" charset="-122"/>
            </a:endParaRPr>
          </a:p>
          <a:p>
            <a:pPr marL="130969" indent="-130969">
              <a:lnSpc>
                <a:spcPct val="90000"/>
              </a:lnSpc>
              <a:buFont typeface="Arial" pitchFamily="34" charset="0"/>
              <a:buChar char="•"/>
            </a:pPr>
            <a:endParaRPr lang="en-US" altLang="zh-CN" sz="900" b="1" dirty="0">
              <a:solidFill>
                <a:srgbClr val="3C3C3B"/>
              </a:solidFill>
              <a:latin typeface="微软雅黑" pitchFamily="34" charset="-122"/>
              <a:ea typeface="微软雅黑" pitchFamily="34" charset="-122"/>
            </a:endParaRPr>
          </a:p>
          <a:p>
            <a:pPr indent="-211931">
              <a:lnSpc>
                <a:spcPct val="90000"/>
              </a:lnSpc>
              <a:buFont typeface="Wingdings" pitchFamily="2" charset="2"/>
              <a:buChar char="ü"/>
            </a:pPr>
            <a:endParaRPr lang="zh-CN" altLang="en-US" sz="900" b="1" dirty="0">
              <a:solidFill>
                <a:srgbClr val="3C3C3B"/>
              </a:solidFill>
              <a:latin typeface="微软雅黑" pitchFamily="34" charset="-122"/>
              <a:ea typeface="微软雅黑" pitchFamily="34" charset="-122"/>
            </a:endParaRPr>
          </a:p>
        </p:txBody>
      </p:sp>
      <p:sp>
        <p:nvSpPr>
          <p:cNvPr id="41" name="Rectangle 40"/>
          <p:cNvSpPr/>
          <p:nvPr/>
        </p:nvSpPr>
        <p:spPr bwMode="auto">
          <a:xfrm>
            <a:off x="3980006" y="1607582"/>
            <a:ext cx="1658584" cy="216024"/>
          </a:xfrm>
          <a:prstGeom prst="rect">
            <a:avLst/>
          </a:prstGeom>
          <a:solidFill>
            <a:schemeClr val="bg1">
              <a:lumMod val="95000"/>
            </a:schemeClr>
          </a:solidFill>
          <a:ln>
            <a:noFill/>
          </a:ln>
          <a:effectLst/>
        </p:spPr>
        <p:txBody>
          <a:bodyPr wrap="none" anchor="b" anchorCtr="1"/>
          <a:lstStyle/>
          <a:p>
            <a:pPr algn="ctr"/>
            <a:r>
              <a:rPr lang="zh-CN" altLang="en-US" sz="900" b="1" dirty="0">
                <a:latin typeface="微软雅黑" pitchFamily="34" charset="-122"/>
                <a:ea typeface="微软雅黑" pitchFamily="34" charset="-122"/>
              </a:rPr>
              <a:t>建议实施周期为</a:t>
            </a:r>
            <a:r>
              <a:rPr lang="en-US" altLang="zh-CN" sz="900" b="1" dirty="0">
                <a:latin typeface="微软雅黑" pitchFamily="34" charset="-122"/>
                <a:ea typeface="微软雅黑" pitchFamily="34" charset="-122"/>
              </a:rPr>
              <a:t>12</a:t>
            </a:r>
            <a:r>
              <a:rPr lang="zh-CN" altLang="en-US" sz="900" b="1" dirty="0">
                <a:latin typeface="微软雅黑" pitchFamily="34" charset="-122"/>
                <a:ea typeface="微软雅黑" pitchFamily="34" charset="-122"/>
              </a:rPr>
              <a:t>个月</a:t>
            </a:r>
          </a:p>
        </p:txBody>
      </p:sp>
      <p:sp>
        <p:nvSpPr>
          <p:cNvPr id="42" name="Rectangle 27"/>
          <p:cNvSpPr>
            <a:spLocks noChangeArrowheads="1"/>
          </p:cNvSpPr>
          <p:nvPr/>
        </p:nvSpPr>
        <p:spPr bwMode="auto">
          <a:xfrm>
            <a:off x="5991183" y="1823606"/>
            <a:ext cx="1824166" cy="1582452"/>
          </a:xfrm>
          <a:prstGeom prst="homePlate">
            <a:avLst>
              <a:gd name="adj" fmla="val 9590"/>
            </a:avLst>
          </a:prstGeom>
          <a:solidFill>
            <a:schemeClr val="accent5">
              <a:lumMod val="40000"/>
              <a:lumOff val="60000"/>
            </a:schemeClr>
          </a:solidFill>
          <a:ln>
            <a:noFill/>
          </a:ln>
          <a:effectLst/>
          <a:extLst/>
        </p:spPr>
        <p:txBody>
          <a:bodyPr tIns="68580" bIns="68580"/>
          <a:lstStyle/>
          <a:p>
            <a:pPr marL="130969" indent="-130969">
              <a:lnSpc>
                <a:spcPct val="90000"/>
              </a:lnSpc>
              <a:buFont typeface="Arial" pitchFamily="34" charset="0"/>
              <a:buChar char="•"/>
            </a:pPr>
            <a:r>
              <a:rPr lang="zh-CN" altLang="en-US" sz="900" b="1" dirty="0" smtClean="0">
                <a:solidFill>
                  <a:srgbClr val="3C3C3B"/>
                </a:solidFill>
                <a:latin typeface="微软雅黑" pitchFamily="34" charset="-122"/>
                <a:ea typeface="微软雅黑" pitchFamily="34" charset="-122"/>
              </a:rPr>
              <a:t>移动管理</a:t>
            </a:r>
            <a:r>
              <a:rPr lang="zh-CN" altLang="en-US" sz="900" b="1" dirty="0">
                <a:solidFill>
                  <a:srgbClr val="3C3C3B"/>
                </a:solidFill>
                <a:latin typeface="微软雅黑" pitchFamily="34" charset="-122"/>
                <a:ea typeface="微软雅黑" pitchFamily="34" charset="-122"/>
              </a:rPr>
              <a:t>驾驶舱</a:t>
            </a:r>
            <a:r>
              <a:rPr lang="en-US" altLang="zh-CN" sz="900" b="1" dirty="0">
                <a:solidFill>
                  <a:srgbClr val="3C3C3B"/>
                </a:solidFill>
                <a:latin typeface="微软雅黑" pitchFamily="34" charset="-122"/>
                <a:ea typeface="微软雅黑" pitchFamily="34" charset="-122"/>
              </a:rPr>
              <a:t>(III</a:t>
            </a:r>
            <a:r>
              <a:rPr lang="zh-CN" altLang="en-US" sz="900" b="1" dirty="0">
                <a:solidFill>
                  <a:srgbClr val="3C3C3B"/>
                </a:solidFill>
                <a:latin typeface="微软雅黑" pitchFamily="34" charset="-122"/>
                <a:ea typeface="微软雅黑" pitchFamily="34" charset="-122"/>
              </a:rPr>
              <a:t>期</a:t>
            </a:r>
            <a:r>
              <a:rPr lang="en-US" altLang="zh-CN" sz="900" b="1" dirty="0" smtClean="0">
                <a:solidFill>
                  <a:srgbClr val="3C3C3B"/>
                </a:solidFill>
                <a:latin typeface="微软雅黑" pitchFamily="34" charset="-122"/>
                <a:ea typeface="微软雅黑" pitchFamily="34" charset="-122"/>
              </a:rPr>
              <a:t>)</a:t>
            </a:r>
          </a:p>
          <a:p>
            <a:pPr marL="130969" indent="-130969">
              <a:lnSpc>
                <a:spcPct val="90000"/>
              </a:lnSpc>
              <a:buFont typeface="Arial" pitchFamily="34" charset="0"/>
              <a:buChar char="•"/>
            </a:pPr>
            <a:r>
              <a:rPr lang="zh-CN" altLang="en-US" sz="900" b="1" dirty="0">
                <a:solidFill>
                  <a:srgbClr val="3C3C3B"/>
                </a:solidFill>
                <a:latin typeface="微软雅黑" pitchFamily="34" charset="-122"/>
              </a:rPr>
              <a:t>主数据管理（</a:t>
            </a:r>
            <a:r>
              <a:rPr lang="en-US" altLang="zh-CN" sz="900" b="1" dirty="0" smtClean="0">
                <a:solidFill>
                  <a:srgbClr val="3C3C3B"/>
                </a:solidFill>
                <a:latin typeface="微软雅黑" pitchFamily="34" charset="-122"/>
              </a:rPr>
              <a:t>II</a:t>
            </a:r>
            <a:r>
              <a:rPr lang="zh-CN" altLang="en-US" sz="900" b="1" dirty="0" smtClean="0">
                <a:solidFill>
                  <a:srgbClr val="3C3C3B"/>
                </a:solidFill>
                <a:latin typeface="微软雅黑" pitchFamily="34" charset="-122"/>
              </a:rPr>
              <a:t>期）</a:t>
            </a:r>
            <a:endParaRPr lang="zh-CN" altLang="en-US" sz="900" b="1" dirty="0">
              <a:solidFill>
                <a:srgbClr val="3C3C3B"/>
              </a:solidFill>
              <a:latin typeface="微软雅黑" pitchFamily="34" charset="-122"/>
              <a:ea typeface="微软雅黑" pitchFamily="34" charset="-122"/>
            </a:endParaRPr>
          </a:p>
          <a:p>
            <a:pPr marL="130969" indent="-130969">
              <a:lnSpc>
                <a:spcPct val="90000"/>
              </a:lnSpc>
              <a:buFont typeface="Arial" pitchFamily="34" charset="0"/>
              <a:buChar char="•"/>
            </a:pPr>
            <a:r>
              <a:rPr lang="zh-CN" altLang="en-US" sz="900" b="1" dirty="0" smtClean="0">
                <a:solidFill>
                  <a:srgbClr val="3C3C3B"/>
                </a:solidFill>
                <a:latin typeface="微软雅黑" pitchFamily="34" charset="-122"/>
                <a:ea typeface="微软雅黑" pitchFamily="34" charset="-122"/>
              </a:rPr>
              <a:t>客户标签</a:t>
            </a:r>
            <a:r>
              <a:rPr lang="zh-CN" altLang="en-US" sz="900" b="1" dirty="0">
                <a:solidFill>
                  <a:srgbClr val="3C3C3B"/>
                </a:solidFill>
                <a:latin typeface="微软雅黑" pitchFamily="34" charset="-122"/>
                <a:ea typeface="微软雅黑" pitchFamily="34" charset="-122"/>
              </a:rPr>
              <a:t>库</a:t>
            </a:r>
            <a:r>
              <a:rPr lang="en-US" altLang="zh-CN" sz="900" b="1" dirty="0" smtClean="0">
                <a:solidFill>
                  <a:srgbClr val="3C3C3B"/>
                </a:solidFill>
                <a:latin typeface="微软雅黑" pitchFamily="34" charset="-122"/>
                <a:ea typeface="微软雅黑" pitchFamily="34" charset="-122"/>
              </a:rPr>
              <a:t>(II</a:t>
            </a:r>
            <a:r>
              <a:rPr lang="zh-CN" altLang="en-US" sz="900" b="1" dirty="0">
                <a:solidFill>
                  <a:srgbClr val="3C3C3B"/>
                </a:solidFill>
                <a:latin typeface="微软雅黑" pitchFamily="34" charset="-122"/>
                <a:ea typeface="微软雅黑" pitchFamily="34" charset="-122"/>
              </a:rPr>
              <a:t>期</a:t>
            </a:r>
            <a:r>
              <a:rPr lang="en-US" altLang="zh-CN" sz="900" b="1" dirty="0" smtClean="0">
                <a:solidFill>
                  <a:srgbClr val="3C3C3B"/>
                </a:solidFill>
                <a:latin typeface="微软雅黑" pitchFamily="34" charset="-122"/>
                <a:ea typeface="微软雅黑" pitchFamily="34" charset="-122"/>
              </a:rPr>
              <a:t>)</a:t>
            </a:r>
            <a:endParaRPr lang="zh-CN" altLang="en-US" sz="900" b="1" dirty="0">
              <a:solidFill>
                <a:srgbClr val="3C3C3B"/>
              </a:solidFill>
              <a:latin typeface="微软雅黑" pitchFamily="34" charset="-122"/>
              <a:ea typeface="微软雅黑" pitchFamily="34" charset="-122"/>
            </a:endParaRPr>
          </a:p>
          <a:p>
            <a:pPr marL="130969" indent="-130969">
              <a:lnSpc>
                <a:spcPct val="90000"/>
              </a:lnSpc>
              <a:buFont typeface="Arial" pitchFamily="34" charset="0"/>
              <a:buChar char="•"/>
            </a:pPr>
            <a:r>
              <a:rPr lang="zh-CN" altLang="en-US" sz="900" b="1" dirty="0">
                <a:solidFill>
                  <a:srgbClr val="3C3C3B"/>
                </a:solidFill>
                <a:latin typeface="微软雅黑" pitchFamily="34" charset="-122"/>
                <a:ea typeface="微软雅黑" pitchFamily="34" charset="-122"/>
              </a:rPr>
              <a:t>客户精准营销持续</a:t>
            </a:r>
            <a:r>
              <a:rPr lang="zh-CN" altLang="en-US" sz="900" b="1" dirty="0" smtClean="0">
                <a:solidFill>
                  <a:srgbClr val="3C3C3B"/>
                </a:solidFill>
                <a:latin typeface="微软雅黑" pitchFamily="34" charset="-122"/>
                <a:ea typeface="微软雅黑" pitchFamily="34" charset="-122"/>
              </a:rPr>
              <a:t>运营</a:t>
            </a:r>
            <a:endParaRPr lang="en-US" altLang="zh-CN" sz="900" b="1" dirty="0">
              <a:solidFill>
                <a:srgbClr val="3C3C3B"/>
              </a:solidFill>
              <a:latin typeface="微软雅黑" pitchFamily="34" charset="-122"/>
              <a:ea typeface="微软雅黑" pitchFamily="34" charset="-122"/>
            </a:endParaRPr>
          </a:p>
          <a:p>
            <a:pPr marL="130969" indent="-130969">
              <a:lnSpc>
                <a:spcPct val="90000"/>
              </a:lnSpc>
              <a:buFont typeface="Arial" pitchFamily="34" charset="0"/>
              <a:buChar char="•"/>
            </a:pPr>
            <a:r>
              <a:rPr lang="zh-CN" altLang="en-US" sz="900" b="1" dirty="0" smtClean="0">
                <a:solidFill>
                  <a:srgbClr val="3C3C3B"/>
                </a:solidFill>
                <a:latin typeface="微软雅黑" pitchFamily="34" charset="-122"/>
                <a:ea typeface="微软雅黑" pitchFamily="34" charset="-122"/>
              </a:rPr>
              <a:t>预算</a:t>
            </a:r>
            <a:r>
              <a:rPr lang="zh-CN" altLang="en-US" sz="900" b="1" dirty="0">
                <a:solidFill>
                  <a:srgbClr val="3C3C3B"/>
                </a:solidFill>
                <a:latin typeface="微软雅黑" pitchFamily="34" charset="-122"/>
                <a:ea typeface="微软雅黑" pitchFamily="34" charset="-122"/>
              </a:rPr>
              <a:t>、财务、资产</a:t>
            </a:r>
            <a:r>
              <a:rPr lang="en-US" altLang="zh-CN" sz="900" b="1" dirty="0">
                <a:solidFill>
                  <a:srgbClr val="3C3C3B"/>
                </a:solidFill>
                <a:latin typeface="微软雅黑" pitchFamily="34" charset="-122"/>
                <a:ea typeface="微软雅黑" pitchFamily="34" charset="-122"/>
              </a:rPr>
              <a:t>…</a:t>
            </a:r>
          </a:p>
          <a:p>
            <a:pPr marL="130969" indent="-130969">
              <a:lnSpc>
                <a:spcPct val="90000"/>
              </a:lnSpc>
              <a:buFont typeface="Arial" pitchFamily="34" charset="0"/>
              <a:buChar char="•"/>
            </a:pPr>
            <a:endParaRPr lang="en-US" altLang="zh-CN" sz="900" b="1" dirty="0">
              <a:solidFill>
                <a:srgbClr val="3C3C3B"/>
              </a:solidFill>
              <a:latin typeface="微软雅黑" pitchFamily="34" charset="-122"/>
              <a:ea typeface="微软雅黑" pitchFamily="34" charset="-122"/>
            </a:endParaRPr>
          </a:p>
          <a:p>
            <a:pPr marL="130969" indent="-130969">
              <a:lnSpc>
                <a:spcPct val="90000"/>
              </a:lnSpc>
              <a:buFont typeface="Arial" pitchFamily="34" charset="0"/>
              <a:buChar char="•"/>
            </a:pPr>
            <a:endParaRPr lang="en-US" altLang="zh-CN" sz="1050" b="1" dirty="0">
              <a:solidFill>
                <a:srgbClr val="3C3C3B"/>
              </a:solidFill>
              <a:latin typeface="微软雅黑" pitchFamily="34" charset="-122"/>
              <a:ea typeface="微软雅黑" pitchFamily="34" charset="-122"/>
            </a:endParaRPr>
          </a:p>
        </p:txBody>
      </p:sp>
      <p:sp>
        <p:nvSpPr>
          <p:cNvPr id="43" name="Rectangle 42"/>
          <p:cNvSpPr/>
          <p:nvPr/>
        </p:nvSpPr>
        <p:spPr bwMode="auto">
          <a:xfrm>
            <a:off x="5991183" y="1607582"/>
            <a:ext cx="1658584" cy="216024"/>
          </a:xfrm>
          <a:prstGeom prst="rect">
            <a:avLst/>
          </a:prstGeom>
          <a:solidFill>
            <a:schemeClr val="bg1">
              <a:lumMod val="95000"/>
            </a:schemeClr>
          </a:solidFill>
          <a:ln>
            <a:noFill/>
          </a:ln>
          <a:effectLst/>
        </p:spPr>
        <p:txBody>
          <a:bodyPr wrap="none" anchor="b" anchorCtr="1"/>
          <a:lstStyle/>
          <a:p>
            <a:pPr algn="ctr"/>
            <a:r>
              <a:rPr lang="zh-CN" altLang="en-US" sz="900" b="1" dirty="0">
                <a:latin typeface="微软雅黑" pitchFamily="34" charset="-122"/>
                <a:ea typeface="微软雅黑" pitchFamily="34" charset="-122"/>
              </a:rPr>
              <a:t>后续工作</a:t>
            </a:r>
          </a:p>
        </p:txBody>
      </p:sp>
      <p:sp>
        <p:nvSpPr>
          <p:cNvPr id="44" name="Rectangle 27"/>
          <p:cNvSpPr>
            <a:spLocks noChangeArrowheads="1"/>
          </p:cNvSpPr>
          <p:nvPr/>
        </p:nvSpPr>
        <p:spPr bwMode="auto">
          <a:xfrm>
            <a:off x="1938363" y="1823606"/>
            <a:ext cx="1824166" cy="1582452"/>
          </a:xfrm>
          <a:prstGeom prst="homePlate">
            <a:avLst>
              <a:gd name="adj" fmla="val 9590"/>
            </a:avLst>
          </a:prstGeom>
          <a:solidFill>
            <a:srgbClr val="92D050">
              <a:alpha val="74902"/>
            </a:srgbClr>
          </a:solidFill>
          <a:ln>
            <a:noFill/>
          </a:ln>
          <a:effectLst/>
          <a:extLst/>
        </p:spPr>
        <p:txBody>
          <a:bodyPr tIns="68580" bIns="68580"/>
          <a:lstStyle/>
          <a:p>
            <a:pPr marL="130969" indent="-130969">
              <a:lnSpc>
                <a:spcPct val="90000"/>
              </a:lnSpc>
              <a:buFont typeface="Arial" pitchFamily="34" charset="0"/>
              <a:buChar char="•"/>
            </a:pPr>
            <a:r>
              <a:rPr lang="zh-CN" altLang="en-US" sz="900" b="1" dirty="0">
                <a:solidFill>
                  <a:srgbClr val="3C3C3B"/>
                </a:solidFill>
                <a:latin typeface="微软雅黑" pitchFamily="34" charset="-122"/>
                <a:ea typeface="微软雅黑" pitchFamily="34" charset="-122"/>
              </a:rPr>
              <a:t>管理驾驶舱</a:t>
            </a:r>
            <a:r>
              <a:rPr lang="en-US" altLang="zh-CN" sz="900" b="1" dirty="0">
                <a:solidFill>
                  <a:srgbClr val="3C3C3B"/>
                </a:solidFill>
                <a:latin typeface="微软雅黑" pitchFamily="34" charset="-122"/>
                <a:ea typeface="微软雅黑" pitchFamily="34" charset="-122"/>
              </a:rPr>
              <a:t>(I</a:t>
            </a:r>
            <a:r>
              <a:rPr lang="zh-CN" altLang="en-US" sz="900" b="1" dirty="0">
                <a:solidFill>
                  <a:srgbClr val="3C3C3B"/>
                </a:solidFill>
                <a:latin typeface="微软雅黑" pitchFamily="34" charset="-122"/>
                <a:ea typeface="微软雅黑" pitchFamily="34" charset="-122"/>
              </a:rPr>
              <a:t>期</a:t>
            </a:r>
            <a:r>
              <a:rPr lang="en-US" altLang="zh-CN" sz="900" b="1" dirty="0" smtClean="0">
                <a:solidFill>
                  <a:srgbClr val="3C3C3B"/>
                </a:solidFill>
                <a:latin typeface="微软雅黑" pitchFamily="34" charset="-122"/>
                <a:ea typeface="微软雅黑" pitchFamily="34" charset="-122"/>
              </a:rPr>
              <a:t>)</a:t>
            </a:r>
          </a:p>
          <a:p>
            <a:pPr marL="130969" indent="-130969">
              <a:lnSpc>
                <a:spcPct val="90000"/>
              </a:lnSpc>
              <a:buFont typeface="Arial" pitchFamily="34" charset="0"/>
              <a:buChar char="•"/>
            </a:pPr>
            <a:r>
              <a:rPr lang="zh-CN" altLang="en-US" sz="900" b="1" dirty="0" smtClean="0">
                <a:solidFill>
                  <a:srgbClr val="3C3C3B"/>
                </a:solidFill>
                <a:latin typeface="微软雅黑" pitchFamily="34" charset="-122"/>
                <a:ea typeface="微软雅黑" pitchFamily="34" charset="-122"/>
              </a:rPr>
              <a:t>仓储业务主题</a:t>
            </a:r>
            <a:endParaRPr lang="en-US" altLang="zh-CN" sz="900" b="1" dirty="0" smtClean="0">
              <a:solidFill>
                <a:srgbClr val="3C3C3B"/>
              </a:solidFill>
              <a:latin typeface="微软雅黑" pitchFamily="34" charset="-122"/>
              <a:ea typeface="微软雅黑" pitchFamily="34" charset="-122"/>
            </a:endParaRPr>
          </a:p>
          <a:p>
            <a:pPr marL="130969" indent="-130969">
              <a:lnSpc>
                <a:spcPct val="90000"/>
              </a:lnSpc>
              <a:buFont typeface="Arial" pitchFamily="34" charset="0"/>
              <a:buChar char="•"/>
            </a:pPr>
            <a:r>
              <a:rPr lang="zh-CN" altLang="en-US" sz="900" b="1" dirty="0" smtClean="0">
                <a:solidFill>
                  <a:srgbClr val="3C3C3B"/>
                </a:solidFill>
                <a:latin typeface="微软雅黑" pitchFamily="34" charset="-122"/>
                <a:ea typeface="微软雅黑" pitchFamily="34" charset="-122"/>
              </a:rPr>
              <a:t>客户业务主题（</a:t>
            </a:r>
            <a:r>
              <a:rPr lang="en-US" altLang="zh-CN" sz="900" b="1" dirty="0" smtClean="0">
                <a:solidFill>
                  <a:srgbClr val="3C3C3B"/>
                </a:solidFill>
                <a:latin typeface="微软雅黑" pitchFamily="34" charset="-122"/>
                <a:ea typeface="微软雅黑" pitchFamily="34" charset="-122"/>
              </a:rPr>
              <a:t>I</a:t>
            </a:r>
            <a:r>
              <a:rPr lang="zh-CN" altLang="en-US" sz="900" b="1" dirty="0" smtClean="0">
                <a:solidFill>
                  <a:srgbClr val="3C3C3B"/>
                </a:solidFill>
                <a:latin typeface="微软雅黑" pitchFamily="34" charset="-122"/>
                <a:ea typeface="微软雅黑" pitchFamily="34" charset="-122"/>
              </a:rPr>
              <a:t>期）</a:t>
            </a:r>
            <a:endParaRPr lang="en-US" altLang="zh-CN" sz="900" b="1" dirty="0" smtClean="0">
              <a:solidFill>
                <a:srgbClr val="3C3C3B"/>
              </a:solidFill>
              <a:latin typeface="微软雅黑" pitchFamily="34" charset="-122"/>
              <a:ea typeface="微软雅黑" pitchFamily="34" charset="-122"/>
            </a:endParaRPr>
          </a:p>
          <a:p>
            <a:pPr marL="130969" indent="-130969">
              <a:lnSpc>
                <a:spcPct val="90000"/>
              </a:lnSpc>
              <a:buFont typeface="Arial" pitchFamily="34" charset="0"/>
              <a:buChar char="•"/>
            </a:pPr>
            <a:r>
              <a:rPr lang="zh-CN" altLang="en-US" sz="900" b="1" dirty="0" smtClean="0">
                <a:solidFill>
                  <a:srgbClr val="3C3C3B"/>
                </a:solidFill>
                <a:latin typeface="微软雅黑" pitchFamily="34" charset="-122"/>
                <a:ea typeface="微软雅黑" pitchFamily="34" charset="-122"/>
              </a:rPr>
              <a:t>票据业务主题（</a:t>
            </a:r>
            <a:r>
              <a:rPr lang="en-US" altLang="zh-CN" sz="900" b="1" dirty="0" smtClean="0">
                <a:solidFill>
                  <a:srgbClr val="3C3C3B"/>
                </a:solidFill>
                <a:latin typeface="微软雅黑" pitchFamily="34" charset="-122"/>
                <a:ea typeface="微软雅黑" pitchFamily="34" charset="-122"/>
              </a:rPr>
              <a:t>I</a:t>
            </a:r>
            <a:r>
              <a:rPr lang="zh-CN" altLang="en-US" sz="900" b="1" dirty="0" smtClean="0">
                <a:solidFill>
                  <a:srgbClr val="3C3C3B"/>
                </a:solidFill>
                <a:latin typeface="微软雅黑" pitchFamily="34" charset="-122"/>
                <a:ea typeface="微软雅黑" pitchFamily="34" charset="-122"/>
              </a:rPr>
              <a:t>期）</a:t>
            </a:r>
            <a:endParaRPr lang="en-US" altLang="zh-CN" sz="900" b="1" dirty="0" smtClean="0">
              <a:solidFill>
                <a:srgbClr val="3C3C3B"/>
              </a:solidFill>
              <a:latin typeface="微软雅黑" pitchFamily="34" charset="-122"/>
              <a:ea typeface="微软雅黑" pitchFamily="34" charset="-122"/>
            </a:endParaRPr>
          </a:p>
          <a:p>
            <a:pPr marL="130969" indent="-130969">
              <a:lnSpc>
                <a:spcPct val="90000"/>
              </a:lnSpc>
              <a:buFont typeface="Arial" pitchFamily="34" charset="0"/>
              <a:buChar char="•"/>
            </a:pPr>
            <a:r>
              <a:rPr lang="zh-CN" altLang="en-US" sz="900" b="1" dirty="0" smtClean="0">
                <a:solidFill>
                  <a:srgbClr val="3C3C3B"/>
                </a:solidFill>
                <a:latin typeface="微软雅黑" pitchFamily="34" charset="-122"/>
                <a:ea typeface="微软雅黑" pitchFamily="34" charset="-122"/>
              </a:rPr>
              <a:t>资金业务主题（</a:t>
            </a:r>
            <a:r>
              <a:rPr lang="en-US" altLang="zh-CN" sz="900" b="1" dirty="0" smtClean="0">
                <a:solidFill>
                  <a:srgbClr val="3C3C3B"/>
                </a:solidFill>
                <a:latin typeface="微软雅黑" pitchFamily="34" charset="-122"/>
                <a:ea typeface="微软雅黑" pitchFamily="34" charset="-122"/>
              </a:rPr>
              <a:t>I</a:t>
            </a:r>
            <a:r>
              <a:rPr lang="zh-CN" altLang="en-US" sz="900" b="1" dirty="0" smtClean="0">
                <a:solidFill>
                  <a:srgbClr val="3C3C3B"/>
                </a:solidFill>
                <a:latin typeface="微软雅黑" pitchFamily="34" charset="-122"/>
                <a:ea typeface="微软雅黑" pitchFamily="34" charset="-122"/>
              </a:rPr>
              <a:t>期）</a:t>
            </a:r>
            <a:endParaRPr lang="en-US" altLang="zh-CN" sz="900" b="1" dirty="0">
              <a:solidFill>
                <a:srgbClr val="3C3C3B"/>
              </a:solidFill>
              <a:latin typeface="微软雅黑" pitchFamily="34" charset="-122"/>
              <a:ea typeface="微软雅黑" pitchFamily="34" charset="-122"/>
            </a:endParaRPr>
          </a:p>
        </p:txBody>
      </p:sp>
      <p:sp>
        <p:nvSpPr>
          <p:cNvPr id="45" name="Rectangle 16"/>
          <p:cNvSpPr>
            <a:spLocks noChangeArrowheads="1"/>
          </p:cNvSpPr>
          <p:nvPr/>
        </p:nvSpPr>
        <p:spPr bwMode="auto">
          <a:xfrm>
            <a:off x="3981569" y="4128677"/>
            <a:ext cx="1678178" cy="236228"/>
          </a:xfrm>
          <a:prstGeom prst="rect">
            <a:avLst/>
          </a:prstGeom>
          <a:solidFill>
            <a:schemeClr val="tx2">
              <a:lumMod val="40000"/>
              <a:lumOff val="60000"/>
            </a:schemeClr>
          </a:solidFill>
          <a:ln>
            <a:noFill/>
          </a:ln>
          <a:effectLst/>
        </p:spPr>
        <p:txBody>
          <a:bodyPr tIns="68580" bIns="68580" anchor="ctr"/>
          <a:lstStyle/>
          <a:p>
            <a:pPr marL="85725" indent="-85725" eaLnBrk="0" fontAlgn="base" hangingPunct="0">
              <a:lnSpc>
                <a:spcPct val="90000"/>
              </a:lnSpc>
              <a:spcBef>
                <a:spcPct val="0"/>
              </a:spcBef>
              <a:spcAft>
                <a:spcPct val="0"/>
              </a:spcAft>
            </a:pPr>
            <a:r>
              <a:rPr lang="zh-CN" altLang="en-US" sz="900" b="1" dirty="0" smtClean="0">
                <a:ln w="1905"/>
                <a:solidFill>
                  <a:srgbClr val="3C3C3B"/>
                </a:solidFill>
                <a:latin typeface="微软雅黑" pitchFamily="34" charset="-122"/>
                <a:ea typeface="微软雅黑" pitchFamily="34" charset="-122"/>
              </a:rPr>
              <a:t>大数据</a:t>
            </a:r>
            <a:r>
              <a:rPr lang="zh-CN" altLang="en-US" sz="900" b="1" smtClean="0">
                <a:ln w="1905"/>
                <a:solidFill>
                  <a:srgbClr val="3C3C3B"/>
                </a:solidFill>
                <a:latin typeface="微软雅黑" pitchFamily="34" charset="-122"/>
                <a:ea typeface="微软雅黑" pitchFamily="34" charset="-122"/>
              </a:rPr>
              <a:t>平台架构升级</a:t>
            </a:r>
            <a:r>
              <a:rPr lang="en-US" altLang="zh-CN" sz="900" b="1" smtClean="0">
                <a:ln w="1905"/>
                <a:solidFill>
                  <a:srgbClr val="3C3C3B"/>
                </a:solidFill>
                <a:latin typeface="微软雅黑" pitchFamily="34" charset="-122"/>
                <a:ea typeface="微软雅黑" pitchFamily="34" charset="-122"/>
              </a:rPr>
              <a:t>&amp;</a:t>
            </a:r>
            <a:r>
              <a:rPr lang="zh-CN" altLang="en-US" sz="900" b="1" dirty="0" smtClean="0">
                <a:ln w="1905"/>
                <a:solidFill>
                  <a:srgbClr val="3C3C3B"/>
                </a:solidFill>
                <a:latin typeface="微软雅黑" pitchFamily="34" charset="-122"/>
                <a:ea typeface="微软雅黑" pitchFamily="34" charset="-122"/>
              </a:rPr>
              <a:t>优化</a:t>
            </a:r>
            <a:endParaRPr lang="zh-CN" altLang="en-US" sz="900" b="1" dirty="0">
              <a:ln w="1905"/>
              <a:solidFill>
                <a:srgbClr val="3C3C3B"/>
              </a:solidFill>
              <a:latin typeface="微软雅黑" pitchFamily="34" charset="-122"/>
              <a:ea typeface="微软雅黑" pitchFamily="34" charset="-122"/>
            </a:endParaRPr>
          </a:p>
        </p:txBody>
      </p:sp>
      <p:sp>
        <p:nvSpPr>
          <p:cNvPr id="3" name="圆角矩形 2"/>
          <p:cNvSpPr/>
          <p:nvPr/>
        </p:nvSpPr>
        <p:spPr>
          <a:xfrm>
            <a:off x="3810596" y="414382"/>
            <a:ext cx="2067520" cy="4729118"/>
          </a:xfrm>
          <a:prstGeom prst="roundRect">
            <a:avLst/>
          </a:prstGeom>
          <a:noFill/>
          <a:ln w="19050">
            <a:solidFill>
              <a:srgbClr val="FF000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n>
                <a:solidFill>
                  <a:schemeClr val="tx1"/>
                </a:solidFill>
                <a:prstDash val="lgDash"/>
              </a:ln>
            </a:endParaRPr>
          </a:p>
        </p:txBody>
      </p:sp>
    </p:spTree>
    <p:extLst>
      <p:ext uri="{BB962C8B-B14F-4D97-AF65-F5344CB8AC3E}">
        <p14:creationId xmlns:p14="http://schemas.microsoft.com/office/powerpoint/2010/main" val="340058720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9772" y="311727"/>
            <a:ext cx="6099464" cy="369332"/>
          </a:xfrm>
          <a:prstGeom prst="rect">
            <a:avLst/>
          </a:prstGeom>
          <a:noFill/>
        </p:spPr>
        <p:txBody>
          <a:bodyPr wrap="square" rtlCol="0">
            <a:spAutoFit/>
          </a:bodyPr>
          <a:lstStyle/>
          <a:p>
            <a:r>
              <a:rPr lang="zh-CN" altLang="en-US" dirty="0" smtClean="0"/>
              <a:t>构建</a:t>
            </a:r>
            <a:r>
              <a:rPr lang="zh-CN" altLang="en-US" dirty="0"/>
              <a:t>恒基达鑫</a:t>
            </a:r>
            <a:r>
              <a:rPr lang="zh-CN" altLang="en-US" dirty="0" smtClean="0"/>
              <a:t>数据平台生态环境，提倡数据分析文化</a:t>
            </a:r>
            <a:endParaRPr lang="zh-CN" altLang="en-US" dirty="0"/>
          </a:p>
        </p:txBody>
      </p:sp>
      <p:pic>
        <p:nvPicPr>
          <p:cNvPr id="103" name="图片 102"/>
          <p:cNvPicPr>
            <a:picLocks noChangeAspect="1"/>
          </p:cNvPicPr>
          <p:nvPr/>
        </p:nvPicPr>
        <p:blipFill>
          <a:blip r:embed="rId2"/>
          <a:stretch>
            <a:fillRect/>
          </a:stretch>
        </p:blipFill>
        <p:spPr>
          <a:xfrm>
            <a:off x="1250373" y="819150"/>
            <a:ext cx="6934200" cy="4324350"/>
          </a:xfrm>
          <a:prstGeom prst="rect">
            <a:avLst/>
          </a:prstGeom>
        </p:spPr>
      </p:pic>
    </p:spTree>
    <p:extLst>
      <p:ext uri="{BB962C8B-B14F-4D97-AF65-F5344CB8AC3E}">
        <p14:creationId xmlns:p14="http://schemas.microsoft.com/office/powerpoint/2010/main" val="2935664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www.hua666.com/Public/image/20160625/20160625101746_1686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280" y="768782"/>
            <a:ext cx="3113043" cy="235098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259773" y="311727"/>
            <a:ext cx="2587336" cy="369332"/>
          </a:xfrm>
          <a:prstGeom prst="rect">
            <a:avLst/>
          </a:prstGeom>
          <a:noFill/>
        </p:spPr>
        <p:txBody>
          <a:bodyPr wrap="square" rtlCol="0">
            <a:spAutoFit/>
          </a:bodyPr>
          <a:lstStyle/>
          <a:p>
            <a:r>
              <a:rPr lang="zh-CN" altLang="en-US" dirty="0" smtClean="0"/>
              <a:t>恒基达鑫背景</a:t>
            </a:r>
            <a:endParaRPr lang="zh-CN" altLang="en-US" dirty="0"/>
          </a:p>
        </p:txBody>
      </p:sp>
      <p:sp>
        <p:nvSpPr>
          <p:cNvPr id="4" name="矩形 3"/>
          <p:cNvSpPr/>
          <p:nvPr/>
        </p:nvSpPr>
        <p:spPr>
          <a:xfrm>
            <a:off x="3771901" y="2022527"/>
            <a:ext cx="4976280" cy="1077218"/>
          </a:xfrm>
          <a:prstGeom prst="rect">
            <a:avLst/>
          </a:prstGeom>
        </p:spPr>
        <p:txBody>
          <a:bodyPr wrap="square">
            <a:spAutoFit/>
          </a:bodyPr>
          <a:lstStyle/>
          <a:p>
            <a:r>
              <a:rPr lang="zh-CN" altLang="en-US" sz="1600" dirty="0"/>
              <a:t>公司的主要业务包括：为国内石化产品生产商、贸易商的进出口货物提供</a:t>
            </a:r>
            <a:r>
              <a:rPr lang="zh-CN" altLang="en-US" sz="1600" dirty="0" smtClean="0"/>
              <a:t>码头</a:t>
            </a:r>
            <a:r>
              <a:rPr lang="zh-CN" altLang="en-US" sz="1600" dirty="0"/>
              <a:t>装卸、仓储、驳运中转、管道输送服务；为境外客户提供码头装卸、驳运中转</a:t>
            </a:r>
            <a:r>
              <a:rPr lang="zh-CN" altLang="en-US" sz="1600" dirty="0" smtClean="0"/>
              <a:t>、保税</a:t>
            </a:r>
            <a:r>
              <a:rPr lang="zh-CN" altLang="en-US" sz="1600" dirty="0"/>
              <a:t>仓储服务。</a:t>
            </a:r>
          </a:p>
        </p:txBody>
      </p:sp>
      <p:sp>
        <p:nvSpPr>
          <p:cNvPr id="5" name="矩形 4"/>
          <p:cNvSpPr/>
          <p:nvPr/>
        </p:nvSpPr>
        <p:spPr>
          <a:xfrm>
            <a:off x="404280" y="3236553"/>
            <a:ext cx="8343901" cy="1323439"/>
          </a:xfrm>
          <a:prstGeom prst="rect">
            <a:avLst/>
          </a:prstGeom>
        </p:spPr>
        <p:txBody>
          <a:bodyPr wrap="square">
            <a:spAutoFit/>
          </a:bodyPr>
          <a:lstStyle/>
          <a:p>
            <a:r>
              <a:rPr lang="zh-CN" altLang="en-US" sz="1600" dirty="0"/>
              <a:t>公司业务分为装卸、仓储两部分，装卸业务指利用自有码头，为客户提供</a:t>
            </a:r>
            <a:r>
              <a:rPr lang="zh-CN" altLang="en-US" sz="1600" dirty="0" smtClean="0"/>
              <a:t>货物</a:t>
            </a:r>
            <a:r>
              <a:rPr lang="zh-CN" altLang="en-US" sz="1600" dirty="0"/>
              <a:t>的装卸服务，收取装卸费；仓储业务指货物通过连接码头的专用管道输送至</a:t>
            </a:r>
            <a:r>
              <a:rPr lang="zh-CN" altLang="en-US" sz="1600" dirty="0" smtClean="0"/>
              <a:t>储罐</a:t>
            </a:r>
            <a:r>
              <a:rPr lang="zh-CN" altLang="en-US" sz="1600" dirty="0"/>
              <a:t>，为客户提供货物仓储服务，收取仓储费。为使客户顺利办理通关手续，</a:t>
            </a:r>
            <a:r>
              <a:rPr lang="zh-CN" altLang="en-US" sz="1600" dirty="0" smtClean="0"/>
              <a:t>公司可</a:t>
            </a:r>
            <a:r>
              <a:rPr lang="zh-CN" altLang="en-US" sz="1600" dirty="0"/>
              <a:t>为客户提供代办手续，同时收取一定的代理费。管道输送是公司吸引长期</a:t>
            </a:r>
            <a:r>
              <a:rPr lang="zh-CN" altLang="en-US" sz="1600" dirty="0" smtClean="0"/>
              <a:t>客户的</a:t>
            </a:r>
            <a:r>
              <a:rPr lang="zh-CN" altLang="en-US" sz="1600" dirty="0"/>
              <a:t>重要手段，公司向客户收取管道输送费。码头装卸量的大小、长期租罐的</a:t>
            </a:r>
            <a:r>
              <a:rPr lang="zh-CN" altLang="en-US" sz="1600" dirty="0" smtClean="0"/>
              <a:t>比例是</a:t>
            </a:r>
            <a:r>
              <a:rPr lang="zh-CN" altLang="en-US" sz="1600" dirty="0"/>
              <a:t>影响公司收益的主要因素。</a:t>
            </a:r>
          </a:p>
        </p:txBody>
      </p:sp>
      <p:sp>
        <p:nvSpPr>
          <p:cNvPr id="6" name="矩形 5"/>
          <p:cNvSpPr/>
          <p:nvPr/>
        </p:nvSpPr>
        <p:spPr>
          <a:xfrm>
            <a:off x="3771901" y="765357"/>
            <a:ext cx="4862944" cy="1077218"/>
          </a:xfrm>
          <a:prstGeom prst="rect">
            <a:avLst/>
          </a:prstGeom>
        </p:spPr>
        <p:txBody>
          <a:bodyPr wrap="square">
            <a:spAutoFit/>
          </a:bodyPr>
          <a:lstStyle/>
          <a:p>
            <a:r>
              <a:rPr lang="zh-CN" altLang="en-US" sz="1600" dirty="0"/>
              <a:t>公司是专业的第三方石化物流服务提供商，业务辐射国内石化工业最发达的珠三角地区和长三角地区，是华南沿海地区规模最大的石化产品码头之一和仓储设施最好、规模能力最大的石化产品仓储基地之一。</a:t>
            </a:r>
          </a:p>
        </p:txBody>
      </p:sp>
      <p:sp>
        <p:nvSpPr>
          <p:cNvPr id="7" name="文本框 6"/>
          <p:cNvSpPr txBox="1"/>
          <p:nvPr/>
        </p:nvSpPr>
        <p:spPr>
          <a:xfrm>
            <a:off x="6712527" y="4559992"/>
            <a:ext cx="1808019" cy="307777"/>
          </a:xfrm>
          <a:prstGeom prst="rect">
            <a:avLst/>
          </a:prstGeom>
          <a:noFill/>
        </p:spPr>
        <p:txBody>
          <a:bodyPr wrap="square" rtlCol="0">
            <a:spAutoFit/>
          </a:bodyPr>
          <a:lstStyle/>
          <a:p>
            <a:r>
              <a:rPr lang="en-US" altLang="zh-CN" sz="1400" dirty="0" smtClean="0">
                <a:latin typeface="+mn-ea"/>
              </a:rPr>
              <a:t>--</a:t>
            </a:r>
            <a:r>
              <a:rPr lang="zh-CN" altLang="en-US" sz="1400" dirty="0" smtClean="0">
                <a:latin typeface="+mn-ea"/>
              </a:rPr>
              <a:t>摘自网络公开信息</a:t>
            </a:r>
            <a:endParaRPr lang="zh-CN" altLang="en-US" sz="1400" dirty="0">
              <a:latin typeface="+mn-ea"/>
            </a:endParaRPr>
          </a:p>
        </p:txBody>
      </p:sp>
    </p:spTree>
    <p:extLst>
      <p:ext uri="{BB962C8B-B14F-4D97-AF65-F5344CB8AC3E}">
        <p14:creationId xmlns:p14="http://schemas.microsoft.com/office/powerpoint/2010/main" val="30876392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1032830" y="3073482"/>
            <a:ext cx="1950159" cy="893461"/>
          </a:xfrm>
          <a:prstGeom prst="can">
            <a:avLst>
              <a:gd name="adj" fmla="val 25000"/>
            </a:avLst>
          </a:prstGeom>
          <a:solidFill>
            <a:schemeClr val="bg2">
              <a:lumMod val="60000"/>
              <a:lumOff val="40000"/>
            </a:schemeClr>
          </a:solidFill>
          <a:ln>
            <a:noFill/>
          </a:ln>
          <a:effectLst/>
          <a:extLst/>
        </p:spPr>
        <p:txBody>
          <a:bodyPr wrap="none" anchor="ctr"/>
          <a:lstStyle/>
          <a:p>
            <a:pPr algn="ctr" eaLnBrk="0" fontAlgn="base" hangingPunct="0">
              <a:spcBef>
                <a:spcPct val="0"/>
              </a:spcBef>
              <a:spcAft>
                <a:spcPct val="0"/>
              </a:spcAft>
            </a:pPr>
            <a:r>
              <a:rPr lang="zh-CN" altLang="en-US" sz="1600" b="1" dirty="0" smtClean="0">
                <a:solidFill>
                  <a:prstClr val="black"/>
                </a:solidFill>
                <a:latin typeface="微软雅黑" pitchFamily="34" charset="-122"/>
                <a:ea typeface="微软雅黑" pitchFamily="34" charset="-122"/>
              </a:rPr>
              <a:t>数据整合</a:t>
            </a:r>
            <a:endParaRPr lang="en-US" altLang="zh-CN" sz="1600" b="1" dirty="0" smtClean="0">
              <a:solidFill>
                <a:prstClr val="black"/>
              </a:solidFill>
              <a:latin typeface="微软雅黑" pitchFamily="34" charset="-122"/>
              <a:ea typeface="微软雅黑" pitchFamily="34" charset="-122"/>
            </a:endParaRPr>
          </a:p>
          <a:p>
            <a:pPr algn="ctr" eaLnBrk="0" fontAlgn="base" hangingPunct="0">
              <a:spcBef>
                <a:spcPct val="0"/>
              </a:spcBef>
              <a:spcAft>
                <a:spcPct val="0"/>
              </a:spcAft>
            </a:pPr>
            <a:r>
              <a:rPr lang="zh-CN" altLang="en-US" sz="1600" b="1" dirty="0" smtClean="0">
                <a:solidFill>
                  <a:prstClr val="black"/>
                </a:solidFill>
                <a:latin typeface="微软雅黑" pitchFamily="34" charset="-122"/>
                <a:ea typeface="微软雅黑" pitchFamily="34" charset="-122"/>
              </a:rPr>
              <a:t>存储中心</a:t>
            </a:r>
            <a:endParaRPr lang="zh-CN" altLang="en-US" sz="1600" b="1" dirty="0">
              <a:solidFill>
                <a:prstClr val="black"/>
              </a:solidFill>
              <a:latin typeface="微软雅黑" pitchFamily="34" charset="-122"/>
              <a:ea typeface="微软雅黑" pitchFamily="34" charset="-122"/>
            </a:endParaRPr>
          </a:p>
        </p:txBody>
      </p:sp>
      <p:graphicFrame>
        <p:nvGraphicFramePr>
          <p:cNvPr id="3" name="图示 2"/>
          <p:cNvGraphicFramePr/>
          <p:nvPr>
            <p:extLst/>
          </p:nvPr>
        </p:nvGraphicFramePr>
        <p:xfrm>
          <a:off x="304800" y="267616"/>
          <a:ext cx="8382000" cy="3587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12" descr="TD ROI"/>
          <p:cNvPicPr>
            <a:picLocks noChangeAspect="1" noChangeArrowheads="1"/>
          </p:cNvPicPr>
          <p:nvPr/>
        </p:nvPicPr>
        <p:blipFill>
          <a:blip r:embed="rId7"/>
          <a:srcRect/>
          <a:stretch>
            <a:fillRect/>
          </a:stretch>
        </p:blipFill>
        <p:spPr bwMode="auto">
          <a:xfrm>
            <a:off x="7569200" y="43899"/>
            <a:ext cx="1574800" cy="568678"/>
          </a:xfrm>
          <a:prstGeom prst="rect">
            <a:avLst/>
          </a:prstGeom>
          <a:noFill/>
        </p:spPr>
      </p:pic>
      <p:sp>
        <p:nvSpPr>
          <p:cNvPr id="6" name="Rectangle 1"/>
          <p:cNvSpPr/>
          <p:nvPr/>
        </p:nvSpPr>
        <p:spPr>
          <a:xfrm>
            <a:off x="3189518" y="1895544"/>
            <a:ext cx="2492990"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800" b="1" kern="0" dirty="0" smtClean="0">
                <a:solidFill>
                  <a:sysClr val="windowText" lastClr="000000"/>
                </a:solidFill>
                <a:latin typeface="微软雅黑" pitchFamily="34" charset="-122"/>
                <a:ea typeface="微软雅黑" pitchFamily="34" charset="-122"/>
              </a:rPr>
              <a:t>客户管理与个性化服务</a:t>
            </a:r>
            <a:endParaRPr lang="zh-CN" altLang="en-US" sz="1800" b="1" kern="0" dirty="0">
              <a:solidFill>
                <a:sysClr val="windowText" lastClr="000000"/>
              </a:solidFill>
              <a:latin typeface="微软雅黑" pitchFamily="34" charset="-122"/>
              <a:ea typeface="微软雅黑" pitchFamily="34" charset="-122"/>
            </a:endParaRPr>
          </a:p>
        </p:txBody>
      </p:sp>
      <p:sp>
        <p:nvSpPr>
          <p:cNvPr id="7" name="Rectangle 2"/>
          <p:cNvSpPr/>
          <p:nvPr/>
        </p:nvSpPr>
        <p:spPr>
          <a:xfrm>
            <a:off x="6191874" y="1517602"/>
            <a:ext cx="2031325" cy="369332"/>
          </a:xfrm>
          <a:prstGeom prst="rect">
            <a:avLst/>
          </a:prstGeom>
        </p:spPr>
        <p:txBody>
          <a:bodyPr wrap="none">
            <a:spAutoFit/>
          </a:bodyPr>
          <a:lstStyle/>
          <a:p>
            <a:pPr eaLnBrk="1" fontAlgn="auto" hangingPunct="1">
              <a:spcBef>
                <a:spcPts val="0"/>
              </a:spcBef>
              <a:spcAft>
                <a:spcPts val="0"/>
              </a:spcAft>
            </a:pPr>
            <a:r>
              <a:rPr lang="zh-CN" altLang="en-US" sz="1800" b="1" kern="0" dirty="0">
                <a:solidFill>
                  <a:sysClr val="windowText" lastClr="000000"/>
                </a:solidFill>
                <a:latin typeface="微软雅黑" pitchFamily="34" charset="-122"/>
                <a:ea typeface="微软雅黑" pitchFamily="34" charset="-122"/>
              </a:rPr>
              <a:t>数据决策能力提升</a:t>
            </a:r>
          </a:p>
        </p:txBody>
      </p:sp>
      <p:sp>
        <p:nvSpPr>
          <p:cNvPr id="8" name="Rectangle 3"/>
          <p:cNvSpPr/>
          <p:nvPr/>
        </p:nvSpPr>
        <p:spPr>
          <a:xfrm>
            <a:off x="914400" y="2571634"/>
            <a:ext cx="2031325" cy="369332"/>
          </a:xfrm>
          <a:prstGeom prst="rect">
            <a:avLst/>
          </a:prstGeom>
        </p:spPr>
        <p:txBody>
          <a:bodyPr wrap="none">
            <a:spAutoFit/>
          </a:bodyPr>
          <a:lstStyle/>
          <a:p>
            <a:pPr eaLnBrk="1" fontAlgn="auto" hangingPunct="1">
              <a:spcBef>
                <a:spcPts val="0"/>
              </a:spcBef>
              <a:spcAft>
                <a:spcPts val="0"/>
              </a:spcAft>
            </a:pPr>
            <a:r>
              <a:rPr lang="zh-CN" altLang="en-US" sz="1800" b="1" kern="0" dirty="0">
                <a:solidFill>
                  <a:sysClr val="windowText" lastClr="000000"/>
                </a:solidFill>
                <a:latin typeface="微软雅黑" pitchFamily="34" charset="-122"/>
                <a:ea typeface="微软雅黑" pitchFamily="34" charset="-122"/>
              </a:rPr>
              <a:t>数据服务能力提升</a:t>
            </a:r>
          </a:p>
        </p:txBody>
      </p:sp>
      <p:sp>
        <p:nvSpPr>
          <p:cNvPr id="9" name="AutoShape 5"/>
          <p:cNvSpPr>
            <a:spLocks noChangeArrowheads="1"/>
          </p:cNvSpPr>
          <p:nvPr/>
        </p:nvSpPr>
        <p:spPr bwMode="auto">
          <a:xfrm>
            <a:off x="3444677" y="2458458"/>
            <a:ext cx="1837538" cy="982807"/>
          </a:xfrm>
          <a:prstGeom prst="can">
            <a:avLst>
              <a:gd name="adj" fmla="val 25000"/>
            </a:avLst>
          </a:prstGeom>
          <a:solidFill>
            <a:schemeClr val="bg2">
              <a:lumMod val="75000"/>
            </a:schemeClr>
          </a:solidFill>
          <a:ln>
            <a:noFill/>
          </a:ln>
          <a:effectLst/>
          <a:extLst/>
        </p:spPr>
        <p:txBody>
          <a:bodyPr wrap="none" anchor="ctr"/>
          <a:lstStyle/>
          <a:p>
            <a:pPr algn="ctr"/>
            <a:r>
              <a:rPr lang="zh-CN" altLang="en-US" sz="1600" b="1" dirty="0">
                <a:solidFill>
                  <a:schemeClr val="bg1"/>
                </a:solidFill>
                <a:latin typeface="微软雅黑" panose="020B0503020204020204" pitchFamily="34" charset="-122"/>
                <a:ea typeface="微软雅黑" panose="020B0503020204020204" pitchFamily="34" charset="-122"/>
              </a:rPr>
              <a:t>业务运</a:t>
            </a:r>
            <a:r>
              <a:rPr lang="zh-CN" altLang="en-US" sz="1600" b="1" dirty="0" smtClean="0">
                <a:solidFill>
                  <a:schemeClr val="bg1"/>
                </a:solidFill>
                <a:latin typeface="微软雅黑" panose="020B0503020204020204" pitchFamily="34" charset="-122"/>
                <a:ea typeface="微软雅黑" panose="020B0503020204020204" pitchFamily="34" charset="-122"/>
              </a:rPr>
              <a:t>营</a:t>
            </a:r>
            <a:endParaRPr lang="en-US" altLang="zh-CN" sz="16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1600" b="1" dirty="0" smtClean="0">
                <a:solidFill>
                  <a:schemeClr val="bg1"/>
                </a:solidFill>
                <a:latin typeface="微软雅黑" panose="020B0503020204020204" pitchFamily="34" charset="-122"/>
                <a:ea typeface="微软雅黑" panose="020B0503020204020204" pitchFamily="34" charset="-122"/>
              </a:rPr>
              <a:t>支</a:t>
            </a:r>
            <a:r>
              <a:rPr lang="zh-CN" altLang="en-US" sz="1600" b="1" dirty="0">
                <a:solidFill>
                  <a:schemeClr val="bg1"/>
                </a:solidFill>
                <a:latin typeface="微软雅黑" panose="020B0503020204020204" pitchFamily="34" charset="-122"/>
                <a:ea typeface="微软雅黑" panose="020B0503020204020204" pitchFamily="34" charset="-122"/>
              </a:rPr>
              <a:t>撑中</a:t>
            </a:r>
            <a:r>
              <a:rPr lang="zh-CN" altLang="en-US" sz="1600" b="1" dirty="0" smtClean="0">
                <a:solidFill>
                  <a:schemeClr val="bg1"/>
                </a:solidFill>
                <a:latin typeface="微软雅黑" panose="020B0503020204020204" pitchFamily="34" charset="-122"/>
                <a:ea typeface="微软雅黑" panose="020B0503020204020204" pitchFamily="34" charset="-122"/>
              </a:rPr>
              <a:t>心</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0" name="AutoShape 5"/>
          <p:cNvSpPr>
            <a:spLocks noChangeArrowheads="1"/>
          </p:cNvSpPr>
          <p:nvPr/>
        </p:nvSpPr>
        <p:spPr bwMode="auto">
          <a:xfrm>
            <a:off x="6260534" y="2092773"/>
            <a:ext cx="1894006" cy="999887"/>
          </a:xfrm>
          <a:prstGeom prst="can">
            <a:avLst>
              <a:gd name="adj" fmla="val 25000"/>
            </a:avLst>
          </a:prstGeom>
          <a:solidFill>
            <a:schemeClr val="bg2">
              <a:lumMod val="50000"/>
            </a:schemeClr>
          </a:solidFill>
          <a:ln>
            <a:noFill/>
          </a:ln>
          <a:effectLst/>
          <a:extLst/>
        </p:spPr>
        <p:txBody>
          <a:bodyPr wrap="none" anchor="ctr"/>
          <a:lstStyle/>
          <a:p>
            <a:pPr algn="ctr" eaLnBrk="0" fontAlgn="base" hangingPunct="0">
              <a:spcBef>
                <a:spcPct val="0"/>
              </a:spcBef>
              <a:spcAft>
                <a:spcPct val="0"/>
              </a:spcAft>
            </a:pPr>
            <a:r>
              <a:rPr lang="zh-CN" altLang="en-US" sz="1600" b="1" dirty="0" smtClean="0">
                <a:solidFill>
                  <a:schemeClr val="bg1"/>
                </a:solidFill>
                <a:latin typeface="微软雅黑" panose="020B0503020204020204" pitchFamily="34" charset="-122"/>
                <a:ea typeface="微软雅黑" panose="020B0503020204020204" pitchFamily="34" charset="-122"/>
              </a:rPr>
              <a:t>商业智能中心</a:t>
            </a:r>
            <a:endParaRPr lang="zh-CN" altLang="en-US" sz="1600" b="1" dirty="0">
              <a:solidFill>
                <a:schemeClr val="bg1"/>
              </a:solidFill>
              <a:latin typeface="微软雅黑" pitchFamily="34" charset="-122"/>
              <a:ea typeface="微软雅黑" pitchFamily="34" charset="-122"/>
            </a:endParaRPr>
          </a:p>
        </p:txBody>
      </p:sp>
      <p:sp>
        <p:nvSpPr>
          <p:cNvPr id="11" name="TextBox 11"/>
          <p:cNvSpPr txBox="1"/>
          <p:nvPr/>
        </p:nvSpPr>
        <p:spPr>
          <a:xfrm>
            <a:off x="533400" y="3940302"/>
            <a:ext cx="2819399" cy="677108"/>
          </a:xfrm>
          <a:prstGeom prst="rect">
            <a:avLst/>
          </a:prstGeom>
          <a:noFill/>
        </p:spPr>
        <p:txBody>
          <a:bodyPr wrap="square" rtlCol="0">
            <a:spAutoFit/>
          </a:bodyPr>
          <a:lstStyle/>
          <a:p>
            <a:pPr marL="171450" indent="-171450">
              <a:buFont typeface="Arial" pitchFamily="34" charset="0"/>
              <a:buChar char="•"/>
            </a:pPr>
            <a:r>
              <a:rPr lang="zh-CN" altLang="en-US" sz="1400" dirty="0" smtClean="0">
                <a:latin typeface="微软雅黑" pitchFamily="34" charset="-122"/>
                <a:ea typeface="微软雅黑" pitchFamily="34" charset="-122"/>
              </a:rPr>
              <a:t>给业务所需要的“数据”支持</a:t>
            </a:r>
            <a:endParaRPr lang="en-US" altLang="zh-CN" sz="1400" dirty="0" smtClean="0">
              <a:latin typeface="微软雅黑" pitchFamily="34" charset="-122"/>
              <a:ea typeface="微软雅黑" pitchFamily="34" charset="-122"/>
            </a:endParaRPr>
          </a:p>
          <a:p>
            <a:pPr marL="271463" lvl="1" indent="-96838">
              <a:buFont typeface="Wingdings" pitchFamily="2" charset="2"/>
              <a:buChar char="ü"/>
            </a:pPr>
            <a:r>
              <a:rPr lang="zh-CN" altLang="en-US" sz="1200" dirty="0" smtClean="0">
                <a:latin typeface="微软雅黑" pitchFamily="34" charset="-122"/>
                <a:ea typeface="微软雅黑" pitchFamily="34" charset="-122"/>
              </a:rPr>
              <a:t>整合仓储、客户、财务板块</a:t>
            </a:r>
            <a:r>
              <a:rPr lang="zh-CN" altLang="en-US" sz="1200" dirty="0">
                <a:latin typeface="微软雅黑" pitchFamily="34" charset="-122"/>
                <a:ea typeface="微软雅黑" pitchFamily="34" charset="-122"/>
              </a:rPr>
              <a:t>数据资产</a:t>
            </a:r>
            <a:r>
              <a:rPr lang="zh-CN" altLang="en-US" sz="1200" dirty="0" smtClean="0">
                <a:latin typeface="微软雅黑" pitchFamily="34" charset="-122"/>
                <a:ea typeface="微软雅黑" pitchFamily="34" charset="-122"/>
              </a:rPr>
              <a:t>，支撑业务运行</a:t>
            </a:r>
            <a:endParaRPr lang="en-US" altLang="zh-CN" sz="1200" dirty="0" smtClean="0">
              <a:latin typeface="微软雅黑" pitchFamily="34" charset="-122"/>
              <a:ea typeface="微软雅黑" pitchFamily="34" charset="-122"/>
            </a:endParaRPr>
          </a:p>
        </p:txBody>
      </p:sp>
      <p:sp>
        <p:nvSpPr>
          <p:cNvPr id="12" name="TextBox 12"/>
          <p:cNvSpPr txBox="1"/>
          <p:nvPr/>
        </p:nvSpPr>
        <p:spPr>
          <a:xfrm>
            <a:off x="3234303" y="3434927"/>
            <a:ext cx="3090297" cy="677108"/>
          </a:xfrm>
          <a:prstGeom prst="rect">
            <a:avLst/>
          </a:prstGeom>
          <a:noFill/>
        </p:spPr>
        <p:txBody>
          <a:bodyPr wrap="square" rtlCol="0">
            <a:spAutoFit/>
          </a:bodyPr>
          <a:lstStyle/>
          <a:p>
            <a:pPr marL="171450" indent="-171450">
              <a:buFont typeface="Arial" pitchFamily="34" charset="0"/>
              <a:buChar char="•"/>
            </a:pPr>
            <a:r>
              <a:rPr lang="zh-CN" altLang="en-US" sz="1400" dirty="0" smtClean="0">
                <a:latin typeface="微软雅黑" pitchFamily="34" charset="-122"/>
                <a:ea typeface="微软雅黑" pitchFamily="34" charset="-122"/>
              </a:rPr>
              <a:t>给业务运营所需要的“分析”支持</a:t>
            </a:r>
            <a:endParaRPr lang="en-US" altLang="zh-CN" sz="1400" dirty="0" smtClean="0">
              <a:latin typeface="微软雅黑" pitchFamily="34" charset="-122"/>
              <a:ea typeface="微软雅黑" pitchFamily="34" charset="-122"/>
            </a:endParaRPr>
          </a:p>
          <a:p>
            <a:pPr marL="271463" lvl="1" indent="-96838">
              <a:buFont typeface="Wingdings" pitchFamily="2" charset="2"/>
              <a:buChar char="ü"/>
            </a:pPr>
            <a:r>
              <a:rPr lang="zh-CN" altLang="en-US" sz="1200" dirty="0">
                <a:latin typeface="微软雅黑" pitchFamily="34" charset="-122"/>
                <a:ea typeface="微软雅黑" pitchFamily="34" charset="-122"/>
              </a:rPr>
              <a:t>支</a:t>
            </a:r>
            <a:r>
              <a:rPr lang="zh-CN" altLang="en-US" sz="1200" dirty="0" smtClean="0">
                <a:latin typeface="微软雅黑" pitchFamily="34" charset="-122"/>
                <a:ea typeface="微软雅黑" pitchFamily="34" charset="-122"/>
              </a:rPr>
              <a:t>撑精准营销业务</a:t>
            </a:r>
            <a:endParaRPr lang="zh-CN" altLang="en-US" sz="1200" dirty="0">
              <a:latin typeface="微软雅黑" pitchFamily="34" charset="-122"/>
              <a:ea typeface="微软雅黑" pitchFamily="34" charset="-122"/>
            </a:endParaRPr>
          </a:p>
          <a:p>
            <a:pPr marL="271463" lvl="1" indent="-96838">
              <a:buFont typeface="Wingdings" pitchFamily="2" charset="2"/>
              <a:buChar char="ü"/>
            </a:pPr>
            <a:r>
              <a:rPr lang="zh-CN" altLang="en-US" sz="1200" dirty="0">
                <a:latin typeface="微软雅黑" pitchFamily="34" charset="-122"/>
                <a:ea typeface="微软雅黑" pitchFamily="34" charset="-122"/>
              </a:rPr>
              <a:t>支</a:t>
            </a:r>
            <a:r>
              <a:rPr lang="zh-CN" altLang="en-US" sz="1200" dirty="0" smtClean="0">
                <a:latin typeface="微软雅黑" pitchFamily="34" charset="-122"/>
                <a:ea typeface="微软雅黑" pitchFamily="34" charset="-122"/>
              </a:rPr>
              <a:t>撑</a:t>
            </a:r>
            <a:r>
              <a:rPr lang="zh-CN" altLang="en-US" sz="1200" dirty="0">
                <a:latin typeface="微软雅黑" pitchFamily="34" charset="-122"/>
                <a:ea typeface="微软雅黑" pitchFamily="34" charset="-122"/>
              </a:rPr>
              <a:t>个性化服</a:t>
            </a:r>
            <a:r>
              <a:rPr lang="zh-CN" altLang="en-US" sz="1200" dirty="0" smtClean="0">
                <a:latin typeface="微软雅黑" pitchFamily="34" charset="-122"/>
                <a:ea typeface="微软雅黑" pitchFamily="34" charset="-122"/>
              </a:rPr>
              <a:t>务业务</a:t>
            </a:r>
            <a:endParaRPr lang="en-US" altLang="zh-CN" sz="1200" dirty="0" smtClean="0">
              <a:latin typeface="微软雅黑" pitchFamily="34" charset="-122"/>
              <a:ea typeface="微软雅黑" pitchFamily="34" charset="-122"/>
            </a:endParaRPr>
          </a:p>
        </p:txBody>
      </p:sp>
      <p:sp>
        <p:nvSpPr>
          <p:cNvPr id="13" name="TextBox 13"/>
          <p:cNvSpPr txBox="1"/>
          <p:nvPr/>
        </p:nvSpPr>
        <p:spPr>
          <a:xfrm>
            <a:off x="6096000" y="3103546"/>
            <a:ext cx="2286000" cy="523220"/>
          </a:xfrm>
          <a:prstGeom prst="rect">
            <a:avLst/>
          </a:prstGeom>
          <a:noFill/>
        </p:spPr>
        <p:txBody>
          <a:bodyPr wrap="square" rtlCol="0">
            <a:spAutoFit/>
          </a:bodyPr>
          <a:lstStyle/>
          <a:p>
            <a:pPr marL="171450" indent="-171450">
              <a:buFont typeface="Arial" pitchFamily="34" charset="0"/>
              <a:buChar char="•"/>
            </a:pPr>
            <a:r>
              <a:rPr lang="zh-CN" altLang="en-US" sz="1400" dirty="0" smtClean="0">
                <a:latin typeface="微软雅黑" pitchFamily="34" charset="-122"/>
                <a:ea typeface="微软雅黑" pitchFamily="34" charset="-122"/>
              </a:rPr>
              <a:t>给管理层所</a:t>
            </a:r>
            <a:r>
              <a:rPr lang="zh-CN" altLang="en-US" sz="1400" dirty="0">
                <a:latin typeface="微软雅黑" pitchFamily="34" charset="-122"/>
                <a:ea typeface="微软雅黑" pitchFamily="34" charset="-122"/>
              </a:rPr>
              <a:t>需要的“管理和创新”支</a:t>
            </a:r>
            <a:r>
              <a:rPr lang="zh-CN" altLang="en-US" sz="1400" dirty="0" smtClean="0">
                <a:latin typeface="微软雅黑" pitchFamily="34" charset="-122"/>
                <a:ea typeface="微软雅黑" pitchFamily="34" charset="-122"/>
              </a:rPr>
              <a:t>持</a:t>
            </a:r>
            <a:endParaRPr lang="zh-CN" altLang="en-US" sz="1400" dirty="0">
              <a:latin typeface="微软雅黑" pitchFamily="34" charset="-122"/>
              <a:ea typeface="微软雅黑" pitchFamily="34" charset="-122"/>
            </a:endParaRPr>
          </a:p>
        </p:txBody>
      </p:sp>
      <p:cxnSp>
        <p:nvCxnSpPr>
          <p:cNvPr id="14" name="直接箭头连接符 2"/>
          <p:cNvCxnSpPr/>
          <p:nvPr/>
        </p:nvCxnSpPr>
        <p:spPr>
          <a:xfrm>
            <a:off x="510747" y="4993360"/>
            <a:ext cx="801276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直接箭头连接符 9"/>
          <p:cNvCxnSpPr/>
          <p:nvPr/>
        </p:nvCxnSpPr>
        <p:spPr>
          <a:xfrm flipV="1">
            <a:off x="510747" y="522870"/>
            <a:ext cx="0" cy="44453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7"/>
          <p:cNvSpPr txBox="1"/>
          <p:nvPr/>
        </p:nvSpPr>
        <p:spPr>
          <a:xfrm>
            <a:off x="544284" y="522870"/>
            <a:ext cx="1584176" cy="338554"/>
          </a:xfrm>
          <a:prstGeom prst="rect">
            <a:avLst/>
          </a:prstGeom>
          <a:noFill/>
        </p:spPr>
        <p:txBody>
          <a:bodyPr wrap="square" rtlCol="0">
            <a:spAutoFit/>
          </a:bodyPr>
          <a:lstStyle/>
          <a:p>
            <a:r>
              <a:rPr lang="zh-CN" altLang="en-US" sz="1600" dirty="0" smtClean="0">
                <a:latin typeface="微软雅黑" pitchFamily="34" charset="-122"/>
                <a:ea typeface="微软雅黑" pitchFamily="34" charset="-122"/>
              </a:rPr>
              <a:t>数据价值</a:t>
            </a:r>
            <a:endParaRPr lang="en-US" sz="1600" dirty="0">
              <a:latin typeface="微软雅黑" pitchFamily="34" charset="-122"/>
              <a:ea typeface="微软雅黑" pitchFamily="34" charset="-122"/>
            </a:endParaRPr>
          </a:p>
        </p:txBody>
      </p:sp>
      <p:sp>
        <p:nvSpPr>
          <p:cNvPr id="17" name="TextBox 18"/>
          <p:cNvSpPr txBox="1"/>
          <p:nvPr/>
        </p:nvSpPr>
        <p:spPr>
          <a:xfrm>
            <a:off x="6518932" y="4635714"/>
            <a:ext cx="1939268" cy="338554"/>
          </a:xfrm>
          <a:prstGeom prst="rect">
            <a:avLst/>
          </a:prstGeom>
          <a:noFill/>
        </p:spPr>
        <p:txBody>
          <a:bodyPr wrap="square" rtlCol="0">
            <a:spAutoFit/>
          </a:bodyPr>
          <a:lstStyle/>
          <a:p>
            <a:r>
              <a:rPr lang="zh-CN" altLang="en-US" sz="1600" dirty="0" smtClean="0">
                <a:latin typeface="微软雅黑" pitchFamily="34" charset="-122"/>
                <a:ea typeface="微软雅黑" pitchFamily="34" charset="-122"/>
              </a:rPr>
              <a:t>大数据平台发展</a:t>
            </a:r>
            <a:endParaRPr lang="en-US" sz="1600" dirty="0">
              <a:latin typeface="微软雅黑" pitchFamily="34" charset="-122"/>
              <a:ea typeface="微软雅黑" pitchFamily="34" charset="-122"/>
            </a:endParaRPr>
          </a:p>
        </p:txBody>
      </p:sp>
      <p:sp>
        <p:nvSpPr>
          <p:cNvPr id="18" name="文本框 17"/>
          <p:cNvSpPr txBox="1"/>
          <p:nvPr/>
        </p:nvSpPr>
        <p:spPr>
          <a:xfrm>
            <a:off x="223404" y="70392"/>
            <a:ext cx="6099464" cy="369332"/>
          </a:xfrm>
          <a:prstGeom prst="rect">
            <a:avLst/>
          </a:prstGeom>
          <a:noFill/>
        </p:spPr>
        <p:txBody>
          <a:bodyPr wrap="square" rtlCol="0">
            <a:spAutoFit/>
          </a:bodyPr>
          <a:lstStyle/>
          <a:p>
            <a:r>
              <a:rPr lang="zh-CN" altLang="en-US" dirty="0" smtClean="0"/>
              <a:t>恒</a:t>
            </a:r>
            <a:r>
              <a:rPr lang="zh-CN" altLang="en-US" dirty="0"/>
              <a:t>基</a:t>
            </a:r>
            <a:r>
              <a:rPr lang="zh-CN" altLang="en-US" dirty="0" smtClean="0"/>
              <a:t>达鑫大数据平台建设阶段</a:t>
            </a:r>
            <a:endParaRPr lang="zh-CN" altLang="en-US" dirty="0"/>
          </a:p>
        </p:txBody>
      </p:sp>
      <p:sp>
        <p:nvSpPr>
          <p:cNvPr id="4" name="下箭头 3"/>
          <p:cNvSpPr/>
          <p:nvPr/>
        </p:nvSpPr>
        <p:spPr>
          <a:xfrm>
            <a:off x="1205345" y="1153391"/>
            <a:ext cx="1039091" cy="141824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当前阶段</a:t>
            </a:r>
            <a:endParaRPr lang="zh-CN" altLang="en-US" dirty="0"/>
          </a:p>
        </p:txBody>
      </p:sp>
    </p:spTree>
    <p:extLst>
      <p:ext uri="{BB962C8B-B14F-4D97-AF65-F5344CB8AC3E}">
        <p14:creationId xmlns:p14="http://schemas.microsoft.com/office/powerpoint/2010/main" val="32310123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nvPr>
        </p:nvGraphicFramePr>
        <p:xfrm>
          <a:off x="353291" y="539750"/>
          <a:ext cx="84582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框 3"/>
          <p:cNvSpPr txBox="1"/>
          <p:nvPr/>
        </p:nvSpPr>
        <p:spPr>
          <a:xfrm>
            <a:off x="375804" y="83092"/>
            <a:ext cx="6099464" cy="369332"/>
          </a:xfrm>
          <a:prstGeom prst="rect">
            <a:avLst/>
          </a:prstGeom>
          <a:noFill/>
        </p:spPr>
        <p:txBody>
          <a:bodyPr wrap="square" rtlCol="0">
            <a:spAutoFit/>
          </a:bodyPr>
          <a:lstStyle/>
          <a:p>
            <a:r>
              <a:rPr lang="zh-CN" altLang="en-US" dirty="0" smtClean="0"/>
              <a:t>恒</a:t>
            </a:r>
            <a:r>
              <a:rPr lang="zh-CN" altLang="en-US" dirty="0"/>
              <a:t>基</a:t>
            </a:r>
            <a:r>
              <a:rPr lang="zh-CN" altLang="en-US" dirty="0" smtClean="0"/>
              <a:t>达鑫大数据平台二期需求分析</a:t>
            </a:r>
            <a:endParaRPr lang="zh-CN" altLang="en-US" dirty="0"/>
          </a:p>
        </p:txBody>
      </p:sp>
    </p:spTree>
    <p:extLst>
      <p:ext uri="{BB962C8B-B14F-4D97-AF65-F5344CB8AC3E}">
        <p14:creationId xmlns:p14="http://schemas.microsoft.com/office/powerpoint/2010/main" val="36628747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26630119"/>
              </p:ext>
            </p:extLst>
          </p:nvPr>
        </p:nvGraphicFramePr>
        <p:xfrm>
          <a:off x="-962891" y="1101437"/>
          <a:ext cx="5680364" cy="34132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框 3"/>
          <p:cNvSpPr txBox="1"/>
          <p:nvPr/>
        </p:nvSpPr>
        <p:spPr>
          <a:xfrm>
            <a:off x="223404" y="184692"/>
            <a:ext cx="4780396" cy="369332"/>
          </a:xfrm>
          <a:prstGeom prst="rect">
            <a:avLst/>
          </a:prstGeom>
          <a:noFill/>
        </p:spPr>
        <p:txBody>
          <a:bodyPr wrap="square" rtlCol="0">
            <a:spAutoFit/>
          </a:bodyPr>
          <a:lstStyle/>
          <a:p>
            <a:r>
              <a:rPr lang="zh-CN" altLang="en-US" dirty="0" smtClean="0"/>
              <a:t>建立数据标准和统一口径，提升数据质量</a:t>
            </a:r>
            <a:endParaRPr lang="zh-CN" altLang="en-US" dirty="0"/>
          </a:p>
        </p:txBody>
      </p:sp>
      <p:sp>
        <p:nvSpPr>
          <p:cNvPr id="3" name="文本框 2"/>
          <p:cNvSpPr txBox="1"/>
          <p:nvPr/>
        </p:nvSpPr>
        <p:spPr>
          <a:xfrm>
            <a:off x="4104409" y="935182"/>
            <a:ext cx="4779818" cy="3416320"/>
          </a:xfrm>
          <a:prstGeom prst="rect">
            <a:avLst/>
          </a:prstGeom>
          <a:noFill/>
        </p:spPr>
        <p:txBody>
          <a:bodyPr wrap="square" rtlCol="0">
            <a:spAutoFit/>
          </a:bodyPr>
          <a:lstStyle/>
          <a:p>
            <a:r>
              <a:rPr lang="zh-CN" altLang="en-US" dirty="0" smtClean="0"/>
              <a:t>提升数据质量是当前比较迫切的需求，它决定了大数据平台分析统计结果是否真实可信，具体而言，建议在本期完成如下功能：</a:t>
            </a:r>
            <a:endParaRPr lang="en-US" altLang="zh-CN" dirty="0" smtClean="0"/>
          </a:p>
          <a:p>
            <a:r>
              <a:rPr lang="en-US" altLang="zh-CN" dirty="0" smtClean="0"/>
              <a:t>1</a:t>
            </a:r>
            <a:r>
              <a:rPr lang="zh-CN" altLang="en-US" dirty="0" smtClean="0"/>
              <a:t>）管理全公司所有的主数据（客户、合同、储罐、货品等）</a:t>
            </a:r>
            <a:endParaRPr lang="en-US" altLang="zh-CN" dirty="0" smtClean="0"/>
          </a:p>
          <a:p>
            <a:r>
              <a:rPr lang="en-US" altLang="zh-CN" dirty="0" smtClean="0"/>
              <a:t>2</a:t>
            </a:r>
            <a:r>
              <a:rPr lang="zh-CN" altLang="en-US" dirty="0" smtClean="0"/>
              <a:t>）建立主数据管理、控制、使用的流程</a:t>
            </a:r>
            <a:endParaRPr lang="en-US" altLang="zh-CN" dirty="0" smtClean="0"/>
          </a:p>
          <a:p>
            <a:r>
              <a:rPr lang="en-US" altLang="zh-CN" dirty="0" smtClean="0"/>
              <a:t>3</a:t>
            </a:r>
            <a:r>
              <a:rPr lang="zh-CN" altLang="en-US" dirty="0" smtClean="0"/>
              <a:t>）向下游业务系统（</a:t>
            </a:r>
            <a:r>
              <a:rPr lang="en-US" altLang="zh-CN" dirty="0" smtClean="0"/>
              <a:t>W8</a:t>
            </a:r>
            <a:r>
              <a:rPr lang="zh-CN" altLang="en-US" dirty="0" smtClean="0"/>
              <a:t>、金蝶等）分发、传递主数据</a:t>
            </a:r>
            <a:endParaRPr lang="en-US" altLang="zh-CN" dirty="0" smtClean="0"/>
          </a:p>
          <a:p>
            <a:r>
              <a:rPr lang="en-US" altLang="zh-CN" dirty="0" smtClean="0"/>
              <a:t>4</a:t>
            </a:r>
            <a:r>
              <a:rPr lang="zh-CN" altLang="en-US" dirty="0" smtClean="0"/>
              <a:t>）从下游各应用系统收集含标准业务代码的业务数据，在管理决策支持平台上呈现报表和各类分析，构建数据产生、使用、分析和管理闭环</a:t>
            </a:r>
            <a:endParaRPr lang="zh-CN" altLang="en-US" dirty="0"/>
          </a:p>
        </p:txBody>
      </p:sp>
    </p:spTree>
    <p:extLst>
      <p:ext uri="{BB962C8B-B14F-4D97-AF65-F5344CB8AC3E}">
        <p14:creationId xmlns:p14="http://schemas.microsoft.com/office/powerpoint/2010/main" val="5121510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img2.donews.com/2015/0720/2372027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404" y="1112565"/>
            <a:ext cx="4054475" cy="2346598"/>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223404" y="184692"/>
            <a:ext cx="4780396" cy="369332"/>
          </a:xfrm>
          <a:prstGeom prst="rect">
            <a:avLst/>
          </a:prstGeom>
          <a:noFill/>
        </p:spPr>
        <p:txBody>
          <a:bodyPr wrap="square" rtlCol="0">
            <a:spAutoFit/>
          </a:bodyPr>
          <a:lstStyle/>
          <a:p>
            <a:r>
              <a:rPr lang="zh-CN" altLang="en-US" dirty="0" smtClean="0"/>
              <a:t>打破信息孤岛，实现企业内部信息共享</a:t>
            </a:r>
            <a:endParaRPr lang="zh-CN" altLang="en-US" dirty="0"/>
          </a:p>
        </p:txBody>
      </p:sp>
      <p:sp>
        <p:nvSpPr>
          <p:cNvPr id="4" name="文本框 3"/>
          <p:cNvSpPr txBox="1"/>
          <p:nvPr/>
        </p:nvSpPr>
        <p:spPr>
          <a:xfrm>
            <a:off x="4592782" y="1117030"/>
            <a:ext cx="4052454" cy="2308324"/>
          </a:xfrm>
          <a:prstGeom prst="rect">
            <a:avLst/>
          </a:prstGeom>
          <a:noFill/>
        </p:spPr>
        <p:txBody>
          <a:bodyPr wrap="square" rtlCol="0">
            <a:spAutoFit/>
          </a:bodyPr>
          <a:lstStyle/>
          <a:p>
            <a:r>
              <a:rPr lang="en-US" altLang="zh-CN" dirty="0" smtClean="0"/>
              <a:t>1</a:t>
            </a:r>
            <a:r>
              <a:rPr lang="zh-CN" altLang="en-US" dirty="0" smtClean="0"/>
              <a:t>）打破各部门之间的“信息孤岛”，构建统一的信息规划，尽可能避免信息系统建设各自单独建设、重复建设</a:t>
            </a:r>
            <a:endParaRPr lang="en-US" altLang="zh-CN" dirty="0" smtClean="0"/>
          </a:p>
          <a:p>
            <a:r>
              <a:rPr lang="en-US" altLang="zh-CN" dirty="0" smtClean="0"/>
              <a:t>2</a:t>
            </a:r>
            <a:r>
              <a:rPr lang="zh-CN" altLang="en-US" dirty="0" smtClean="0"/>
              <a:t>）构建客户单一视图，在企业内部</a:t>
            </a:r>
            <a:r>
              <a:rPr lang="zh-CN" altLang="en-US" smtClean="0"/>
              <a:t>实现“一本账”</a:t>
            </a:r>
            <a:endParaRPr lang="en-US" altLang="zh-CN" dirty="0" smtClean="0"/>
          </a:p>
          <a:p>
            <a:r>
              <a:rPr lang="en-US" altLang="zh-CN" dirty="0" smtClean="0"/>
              <a:t>3</a:t>
            </a:r>
            <a:r>
              <a:rPr lang="zh-CN" altLang="en-US" dirty="0" smtClean="0"/>
              <a:t>）利用信息化数据提高沟通效率，加强跨部门协作，在企业内部提倡数据分析文化</a:t>
            </a:r>
            <a:endParaRPr lang="en-US" altLang="zh-CN" dirty="0" smtClean="0"/>
          </a:p>
        </p:txBody>
      </p:sp>
    </p:spTree>
    <p:extLst>
      <p:ext uri="{BB962C8B-B14F-4D97-AF65-F5344CB8AC3E}">
        <p14:creationId xmlns:p14="http://schemas.microsoft.com/office/powerpoint/2010/main" val="18929517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23404" y="184692"/>
            <a:ext cx="5872596" cy="369332"/>
          </a:xfrm>
          <a:prstGeom prst="rect">
            <a:avLst/>
          </a:prstGeom>
          <a:noFill/>
        </p:spPr>
        <p:txBody>
          <a:bodyPr wrap="square" rtlCol="0">
            <a:spAutoFit/>
          </a:bodyPr>
          <a:lstStyle/>
          <a:p>
            <a:r>
              <a:rPr lang="zh-CN" altLang="en-US" dirty="0" smtClean="0"/>
              <a:t>利用大数据平台</a:t>
            </a:r>
            <a:r>
              <a:rPr lang="zh-CN" altLang="en-US" dirty="0"/>
              <a:t>，</a:t>
            </a:r>
            <a:r>
              <a:rPr lang="zh-CN" altLang="en-US" dirty="0" smtClean="0"/>
              <a:t>逐步推进业务精细化、管理扁平化</a:t>
            </a:r>
            <a:endParaRPr lang="zh-CN" altLang="en-US" dirty="0"/>
          </a:p>
        </p:txBody>
      </p:sp>
      <p:pic>
        <p:nvPicPr>
          <p:cNvPr id="1026" name="Picture 2" descr="http://img1.cache.netease.com/cnews/2009/7/31/200907312312599b95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094" y="1423556"/>
            <a:ext cx="3795379" cy="2337954"/>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4499262" y="1527468"/>
            <a:ext cx="4395355" cy="1754326"/>
          </a:xfrm>
          <a:prstGeom prst="rect">
            <a:avLst/>
          </a:prstGeom>
          <a:noFill/>
        </p:spPr>
        <p:txBody>
          <a:bodyPr wrap="square" rtlCol="0">
            <a:spAutoFit/>
          </a:bodyPr>
          <a:lstStyle/>
          <a:p>
            <a:r>
              <a:rPr lang="en-US" altLang="zh-CN" dirty="0" smtClean="0"/>
              <a:t>1</a:t>
            </a:r>
            <a:r>
              <a:rPr lang="zh-CN" altLang="en-US" dirty="0" smtClean="0"/>
              <a:t>）充分利用大数据平台，加强决策层与一线操作</a:t>
            </a:r>
            <a:r>
              <a:rPr lang="zh-CN" altLang="en-US" dirty="0"/>
              <a:t>层</a:t>
            </a:r>
            <a:r>
              <a:rPr lang="zh-CN" altLang="en-US" dirty="0" smtClean="0"/>
              <a:t>的信息透明与互动，使得决策制定更加科学合理</a:t>
            </a:r>
            <a:endParaRPr lang="en-US" altLang="zh-CN" dirty="0"/>
          </a:p>
          <a:p>
            <a:r>
              <a:rPr lang="en-US" altLang="zh-CN" dirty="0" smtClean="0"/>
              <a:t>2</a:t>
            </a:r>
            <a:r>
              <a:rPr lang="zh-CN" altLang="en-US" dirty="0" smtClean="0"/>
              <a:t>）推行部门</a:t>
            </a:r>
            <a:r>
              <a:rPr lang="en-US" altLang="zh-CN" dirty="0" smtClean="0"/>
              <a:t>/</a:t>
            </a:r>
            <a:r>
              <a:rPr lang="zh-CN" altLang="en-US" dirty="0" smtClean="0"/>
              <a:t>子公司绩效管理，完善关键考核指标（</a:t>
            </a:r>
            <a:r>
              <a:rPr lang="en-US" altLang="zh-CN" dirty="0" smtClean="0"/>
              <a:t>KPI</a:t>
            </a:r>
            <a:r>
              <a:rPr lang="zh-CN" altLang="en-US" dirty="0" smtClean="0"/>
              <a:t>）体系，并与各业务系统对接，逐步过渡到业务精细化管理</a:t>
            </a:r>
            <a:endParaRPr lang="en-US" altLang="zh-CN" dirty="0" smtClean="0"/>
          </a:p>
        </p:txBody>
      </p:sp>
    </p:spTree>
    <p:extLst>
      <p:ext uri="{BB962C8B-B14F-4D97-AF65-F5344CB8AC3E}">
        <p14:creationId xmlns:p14="http://schemas.microsoft.com/office/powerpoint/2010/main" val="18427353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tatic.oschina.net/uploads/code/201404/10170224_hJC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311" y="636195"/>
            <a:ext cx="7107671" cy="4507305"/>
          </a:xfrm>
          <a:prstGeom prst="rect">
            <a:avLst/>
          </a:prstGeom>
          <a:noFill/>
          <a:extLst>
            <a:ext uri="{909E8E84-426E-40DD-AFC4-6F175D3DCCD1}">
              <a14:hiddenFill xmlns:a14="http://schemas.microsoft.com/office/drawing/2010/main">
                <a:solidFill>
                  <a:srgbClr val="FFFFFF"/>
                </a:solidFill>
              </a14:hiddenFill>
            </a:ext>
          </a:extLst>
        </p:spPr>
      </p:pic>
      <p:sp>
        <p:nvSpPr>
          <p:cNvPr id="2" name="五角星 1"/>
          <p:cNvSpPr/>
          <p:nvPr/>
        </p:nvSpPr>
        <p:spPr>
          <a:xfrm>
            <a:off x="4307031" y="4274704"/>
            <a:ext cx="238991" cy="197427"/>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 name="五角星 3"/>
          <p:cNvSpPr/>
          <p:nvPr/>
        </p:nvSpPr>
        <p:spPr>
          <a:xfrm>
            <a:off x="4817917" y="3119004"/>
            <a:ext cx="238991" cy="197427"/>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 name="五角星 4"/>
          <p:cNvSpPr/>
          <p:nvPr/>
        </p:nvSpPr>
        <p:spPr>
          <a:xfrm>
            <a:off x="4180608" y="3316431"/>
            <a:ext cx="238991" cy="197427"/>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23404" y="184692"/>
            <a:ext cx="6099464" cy="369332"/>
          </a:xfrm>
          <a:prstGeom prst="rect">
            <a:avLst/>
          </a:prstGeom>
          <a:noFill/>
        </p:spPr>
        <p:txBody>
          <a:bodyPr wrap="square" rtlCol="0">
            <a:spAutoFit/>
          </a:bodyPr>
          <a:lstStyle/>
          <a:p>
            <a:r>
              <a:rPr lang="zh-CN" altLang="en-US" dirty="0" smtClean="0"/>
              <a:t>满足恒基达鑫全国仓储业务布局发展</a:t>
            </a:r>
            <a:endParaRPr lang="zh-CN" altLang="en-US" dirty="0"/>
          </a:p>
        </p:txBody>
      </p:sp>
      <p:sp>
        <p:nvSpPr>
          <p:cNvPr id="3" name="文本框 2"/>
          <p:cNvSpPr txBox="1"/>
          <p:nvPr/>
        </p:nvSpPr>
        <p:spPr>
          <a:xfrm>
            <a:off x="6246668" y="1333500"/>
            <a:ext cx="2605232" cy="2862322"/>
          </a:xfrm>
          <a:prstGeom prst="rect">
            <a:avLst/>
          </a:prstGeom>
          <a:noFill/>
        </p:spPr>
        <p:txBody>
          <a:bodyPr wrap="square" rtlCol="0">
            <a:spAutoFit/>
          </a:bodyPr>
          <a:lstStyle/>
          <a:p>
            <a:r>
              <a:rPr lang="en-US" altLang="zh-CN" dirty="0" smtClean="0"/>
              <a:t>1</a:t>
            </a:r>
            <a:r>
              <a:rPr lang="zh-CN" altLang="en-US" dirty="0" smtClean="0"/>
              <a:t>）实现全国的珠海、扬州、武汉等各个库区的基础数据标准化</a:t>
            </a:r>
            <a:endParaRPr lang="en-US" altLang="zh-CN" dirty="0" smtClean="0"/>
          </a:p>
          <a:p>
            <a:r>
              <a:rPr lang="en-US" altLang="zh-CN" dirty="0" smtClean="0"/>
              <a:t>2</a:t>
            </a:r>
            <a:r>
              <a:rPr lang="zh-CN" altLang="en-US" dirty="0" smtClean="0"/>
              <a:t>）统一各库区的业务计算口径，提升业务核算效率</a:t>
            </a:r>
            <a:endParaRPr lang="en-US" altLang="zh-CN" dirty="0" smtClean="0"/>
          </a:p>
          <a:p>
            <a:r>
              <a:rPr lang="en-US" altLang="zh-CN" dirty="0" smtClean="0"/>
              <a:t>3</a:t>
            </a:r>
            <a:r>
              <a:rPr lang="zh-CN" altLang="en-US" dirty="0" smtClean="0"/>
              <a:t>）利用云计算和大数据技术，将最明细的业务数据准确、实时地直接呈报到公司管理层</a:t>
            </a:r>
            <a:endParaRPr lang="zh-CN" altLang="en-US" dirty="0"/>
          </a:p>
        </p:txBody>
      </p:sp>
    </p:spTree>
    <p:extLst>
      <p:ext uri="{BB962C8B-B14F-4D97-AF65-F5344CB8AC3E}">
        <p14:creationId xmlns:p14="http://schemas.microsoft.com/office/powerpoint/2010/main" val="2158655098"/>
      </p:ext>
    </p:extLst>
  </p:cSld>
  <p:clrMapOvr>
    <a:masterClrMapping/>
  </p:clrMapOvr>
  <p:timing>
    <p:tnLst>
      <p:par>
        <p:cTn id="1" dur="indefinite" restart="never" nodeType="tmRoot"/>
      </p:par>
    </p:tnLst>
  </p:timing>
</p:sld>
</file>

<file path=ppt/theme/theme1.xml><?xml version="1.0" encoding="utf-8"?>
<a:theme xmlns:a="http://schemas.openxmlformats.org/drawingml/2006/main" name="第一PPT模板网-WWW.1PPT.COM">
  <a:themeElements>
    <a:clrScheme name="像素">
      <a:dk1>
        <a:srgbClr val="103154"/>
      </a:dk1>
      <a:lt1>
        <a:srgbClr val="FFFFFF"/>
      </a:lt1>
      <a:dk2>
        <a:srgbClr val="00BFC3"/>
      </a:dk2>
      <a:lt2>
        <a:srgbClr val="0096FF"/>
      </a:lt2>
      <a:accent1>
        <a:srgbClr val="FF7F01"/>
      </a:accent1>
      <a:accent2>
        <a:srgbClr val="F1B015"/>
      </a:accent2>
      <a:accent3>
        <a:srgbClr val="FBEC85"/>
      </a:accent3>
      <a:accent4>
        <a:srgbClr val="D2C2F1"/>
      </a:accent4>
      <a:accent5>
        <a:srgbClr val="DA5AF4"/>
      </a:accent5>
      <a:accent6>
        <a:srgbClr val="9D09D1"/>
      </a:accent6>
      <a:hlink>
        <a:srgbClr val="1286C9"/>
      </a:hlink>
      <a:folHlink>
        <a:srgbClr val="A8C2E7"/>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3749</TotalTime>
  <Words>2295</Words>
  <Application>Microsoft Macintosh PowerPoint</Application>
  <PresentationFormat>全屏显示(16:9)</PresentationFormat>
  <Paragraphs>279</Paragraphs>
  <Slides>24</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24</vt:i4>
      </vt:variant>
    </vt:vector>
  </HeadingPairs>
  <TitlesOfParts>
    <vt:vector size="39" baseType="lpstr">
      <vt:lpstr>Arial Unicode MS</vt:lpstr>
      <vt:lpstr>Calibri</vt:lpstr>
      <vt:lpstr>Century Gothic</vt:lpstr>
      <vt:lpstr>ＭＳ Ｐゴシック</vt:lpstr>
      <vt:lpstr>Times</vt:lpstr>
      <vt:lpstr>Times New Roman</vt:lpstr>
      <vt:lpstr>Verdana</vt:lpstr>
      <vt:lpstr>Wingdings</vt:lpstr>
      <vt:lpstr>Wingdings 2</vt:lpstr>
      <vt:lpstr>等线</vt:lpstr>
      <vt:lpstr>华文细黑</vt:lpstr>
      <vt:lpstr>宋体</vt:lpstr>
      <vt:lpstr>微软雅黑</vt:lpstr>
      <vt:lpstr>Arial</vt: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大数据平台总体规划建议</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xin li</dc:creator>
  <cp:lastModifiedBy>Microsoft Office 用户</cp:lastModifiedBy>
  <cp:revision>954</cp:revision>
  <cp:lastPrinted>2016-10-14T08:07:34Z</cp:lastPrinted>
  <dcterms:created xsi:type="dcterms:W3CDTF">2015-04-26T00:57:12Z</dcterms:created>
  <dcterms:modified xsi:type="dcterms:W3CDTF">2017-02-26T03:25:17Z</dcterms:modified>
</cp:coreProperties>
</file>