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8" r:id="rId2"/>
    <p:sldId id="296" r:id="rId3"/>
    <p:sldId id="297" r:id="rId4"/>
    <p:sldId id="344" r:id="rId5"/>
    <p:sldId id="357" r:id="rId6"/>
    <p:sldId id="331" r:id="rId7"/>
    <p:sldId id="336" r:id="rId8"/>
    <p:sldId id="352" r:id="rId9"/>
    <p:sldId id="356" r:id="rId10"/>
    <p:sldId id="355" r:id="rId11"/>
    <p:sldId id="337" r:id="rId12"/>
    <p:sldId id="354" r:id="rId13"/>
    <p:sldId id="306" r:id="rId14"/>
    <p:sldId id="347" r:id="rId15"/>
    <p:sldId id="348" r:id="rId16"/>
    <p:sldId id="349" r:id="rId17"/>
    <p:sldId id="310" r:id="rId18"/>
    <p:sldId id="315" r:id="rId19"/>
    <p:sldId id="319" r:id="rId2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1C3E"/>
    <a:srgbClr val="2C74B4"/>
    <a:srgbClr val="1E2327"/>
    <a:srgbClr val="707B87"/>
    <a:srgbClr val="5B6974"/>
    <a:srgbClr val="4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6" autoAdjust="0"/>
    <p:restoredTop sz="94533" autoAdjust="0"/>
  </p:normalViewPr>
  <p:slideViewPr>
    <p:cSldViewPr snapToGrid="0" snapToObjects="1">
      <p:cViewPr varScale="1">
        <p:scale>
          <a:sx n="102" d="100"/>
          <a:sy n="102" d="100"/>
        </p:scale>
        <p:origin x="7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56"/>
    </p:cViewPr>
  </p:sorterViewPr>
  <p:notesViewPr>
    <p:cSldViewPr snapToGrid="0" snapToObjects="1">
      <p:cViewPr varScale="1">
        <p:scale>
          <a:sx n="67" d="100"/>
          <a:sy n="67" d="100"/>
        </p:scale>
        <p:origin x="2613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45AF8-7501-46C7-9BEC-D75838DC76EC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772A-986A-49EF-A14F-ADBF5D5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5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3B58E-BD60-4418-87EB-B88F2BEC1437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A65F-E5CB-4CC7-BA6E-75EFD3FE7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6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AA65F-E5CB-4CC7-BA6E-75EFD3FE75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7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1"/>
          <p:cNvGrpSpPr/>
          <p:nvPr userDrawn="1"/>
        </p:nvGrpSpPr>
        <p:grpSpPr>
          <a:xfrm>
            <a:off x="3884692" y="4688124"/>
            <a:ext cx="1506208" cy="292388"/>
            <a:chOff x="7337494" y="4653569"/>
            <a:chExt cx="1506208" cy="292388"/>
          </a:xfrm>
        </p:grpSpPr>
        <p:sp>
          <p:nvSpPr>
            <p:cNvPr id="6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tiff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5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9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9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4001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6622" y="494718"/>
            <a:ext cx="1310758" cy="13107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72685" y="2080635"/>
            <a:ext cx="4620827" cy="6832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FFFFFF"/>
                </a:solidFill>
              </a:rPr>
              <a:t>综合云服务</a:t>
            </a:r>
            <a:r>
              <a:rPr kumimoji="1" lang="zh-CN" altLang="en-US" sz="3200" b="1">
                <a:solidFill>
                  <a:srgbClr val="FFFFFF"/>
                </a:solidFill>
              </a:rPr>
              <a:t>及技术介绍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70907" y="3840204"/>
            <a:ext cx="1002197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>
                <a:solidFill>
                  <a:srgbClr val="FFFFFF"/>
                </a:solidFill>
              </a:rPr>
              <a:t>2016</a:t>
            </a:r>
            <a:r>
              <a:rPr kumimoji="1" lang="zh-CN" altLang="en-US" sz="1200" dirty="0">
                <a:solidFill>
                  <a:srgbClr val="FFFFFF"/>
                </a:solidFill>
              </a:rPr>
              <a:t>年</a:t>
            </a:r>
            <a:r>
              <a:rPr kumimoji="1" lang="en-US" altLang="zh-CN" sz="1200" dirty="0">
                <a:solidFill>
                  <a:srgbClr val="FFFFFF"/>
                </a:solidFill>
              </a:rPr>
              <a:t>10</a:t>
            </a:r>
            <a:r>
              <a:rPr kumimoji="1" lang="zh-CN" altLang="en-US" sz="1200" dirty="0">
                <a:solidFill>
                  <a:srgbClr val="FFFFFF"/>
                </a:solidFill>
              </a:rPr>
              <a:t>月</a:t>
            </a:r>
          </a:p>
        </p:txBody>
      </p:sp>
      <p:sp>
        <p:nvSpPr>
          <p:cNvPr id="12" name="矩形 11"/>
          <p:cNvSpPr/>
          <p:nvPr/>
        </p:nvSpPr>
        <p:spPr>
          <a:xfrm>
            <a:off x="3374356" y="3367022"/>
            <a:ext cx="2339102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上海思询信息科技有限公司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60" y="900593"/>
            <a:ext cx="1124637" cy="4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  <a:latin typeface="+mn-ea"/>
              </a:rPr>
              <a:t>公有云</a:t>
            </a:r>
            <a:endParaRPr lang="en-US" altLang="zh-CN" sz="1000" dirty="0">
              <a:solidFill>
                <a:srgbClr val="1E2327"/>
              </a:solidFill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2466" y="160361"/>
            <a:ext cx="232528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rgbClr val="1E2327"/>
                </a:solidFill>
              </a:rPr>
              <a:t>产品及服务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62643" y="1871246"/>
            <a:ext cx="296214" cy="1601273"/>
            <a:chOff x="856756" y="968533"/>
            <a:chExt cx="296214" cy="1601273"/>
          </a:xfrm>
        </p:grpSpPr>
        <p:sp>
          <p:nvSpPr>
            <p:cNvPr id="3" name="矩形: 圆角 2"/>
            <p:cNvSpPr/>
            <p:nvPr/>
          </p:nvSpPr>
          <p:spPr>
            <a:xfrm>
              <a:off x="868910" y="968533"/>
              <a:ext cx="283335" cy="1601273"/>
            </a:xfrm>
            <a:prstGeom prst="roundRect">
              <a:avLst/>
            </a:prstGeom>
            <a:gradFill>
              <a:gsLst>
                <a:gs pos="57000">
                  <a:schemeClr val="bg1">
                    <a:lumMod val="65000"/>
                  </a:schemeClr>
                </a:gs>
                <a:gs pos="89000">
                  <a:schemeClr val="bg1">
                    <a:lumMod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856756" y="1374969"/>
              <a:ext cx="296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</a:rPr>
                <a:t>产品功能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457635" y="1858962"/>
            <a:ext cx="321116" cy="1601273"/>
            <a:chOff x="880883" y="3010259"/>
            <a:chExt cx="321116" cy="1601273"/>
          </a:xfrm>
        </p:grpSpPr>
        <p:sp>
          <p:nvSpPr>
            <p:cNvPr id="11" name="矩形: 圆角 10"/>
            <p:cNvSpPr/>
            <p:nvPr/>
          </p:nvSpPr>
          <p:spPr>
            <a:xfrm>
              <a:off x="918664" y="3010259"/>
              <a:ext cx="283335" cy="1601273"/>
            </a:xfrm>
            <a:prstGeom prst="roundRect">
              <a:avLst/>
            </a:prstGeom>
            <a:gradFill>
              <a:gsLst>
                <a:gs pos="57000">
                  <a:schemeClr val="bg1">
                    <a:lumMod val="65000"/>
                  </a:schemeClr>
                </a:gs>
                <a:gs pos="89000">
                  <a:schemeClr val="bg1">
                    <a:lumMod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80883" y="3431888"/>
              <a:ext cx="296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</a:rPr>
                <a:t>产品优势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994949" y="738887"/>
            <a:ext cx="3115281" cy="3868869"/>
            <a:chOff x="4913550" y="1019515"/>
            <a:chExt cx="3115281" cy="3868869"/>
          </a:xfrm>
        </p:grpSpPr>
        <p:pic>
          <p:nvPicPr>
            <p:cNvPr id="19" name="图片 1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176152" y="1019602"/>
              <a:ext cx="990409" cy="879784"/>
            </a:xfrm>
            <a:prstGeom prst="rect">
              <a:avLst/>
            </a:prstGeom>
          </p:spPr>
        </p:pic>
        <p:pic>
          <p:nvPicPr>
            <p:cNvPr id="20" name="图片 1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50644" y="1019515"/>
              <a:ext cx="873077" cy="930995"/>
            </a:xfrm>
            <a:prstGeom prst="rect">
              <a:avLst/>
            </a:prstGeom>
          </p:spPr>
        </p:pic>
        <p:grpSp>
          <p:nvGrpSpPr>
            <p:cNvPr id="32" name="组合 31"/>
            <p:cNvGrpSpPr/>
            <p:nvPr/>
          </p:nvGrpSpPr>
          <p:grpSpPr>
            <a:xfrm>
              <a:off x="4913550" y="1972932"/>
              <a:ext cx="1387262" cy="731132"/>
              <a:chOff x="1955553" y="1959745"/>
              <a:chExt cx="1387262" cy="731132"/>
            </a:xfrm>
          </p:grpSpPr>
          <p:sp>
            <p:nvSpPr>
              <p:cNvPr id="33" name="文本框 2"/>
              <p:cNvSpPr txBox="1">
                <a:spLocks noChangeArrowheads="1"/>
              </p:cNvSpPr>
              <p:nvPr/>
            </p:nvSpPr>
            <p:spPr bwMode="auto">
              <a:xfrm>
                <a:off x="2046329" y="1959745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优质</a:t>
                </a:r>
                <a:r>
                  <a:rPr lang="en-US" altLang="zh-CN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IDC</a:t>
                </a:r>
              </a:p>
            </p:txBody>
          </p:sp>
          <p:sp>
            <p:nvSpPr>
              <p:cNvPr id="34" name="文本框 2"/>
              <p:cNvSpPr txBox="1">
                <a:spLocks noChangeArrowheads="1"/>
              </p:cNvSpPr>
              <p:nvPr/>
            </p:nvSpPr>
            <p:spPr bwMode="auto">
              <a:xfrm>
                <a:off x="1955553" y="2183046"/>
                <a:ext cx="1387262" cy="5078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indent="-171450" algn="just">
                  <a:buFont typeface="Wingdings" panose="05000000000000000000" pitchFamily="2" charset="2"/>
                  <a:buChar char="l"/>
                </a:pPr>
                <a:r>
                  <a:rPr lang="en-US" altLang="zh-CN" sz="900" kern="100" dirty="0">
                    <a:latin typeface="+mn-ea"/>
                    <a:cs typeface="Times New Roman" panose="02020603050405020304" pitchFamily="18" charset="0"/>
                  </a:rPr>
                  <a:t>T3+</a:t>
                </a: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机房及骨干网络</a:t>
                </a:r>
              </a:p>
              <a:p>
                <a:pPr marL="171450" indent="-171450" algn="just"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低延时高带宽的</a:t>
                </a:r>
                <a:r>
                  <a:rPr lang="en-US" altLang="zh-CN" sz="900" kern="100" dirty="0">
                    <a:latin typeface="+mn-ea"/>
                    <a:cs typeface="Times New Roman" panose="02020603050405020304" pitchFamily="18" charset="0"/>
                  </a:rPr>
                  <a:t>BGP</a:t>
                </a: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和多运营商线路资源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6487125" y="1974523"/>
              <a:ext cx="1541706" cy="869632"/>
              <a:chOff x="1955553" y="1959745"/>
              <a:chExt cx="1541706" cy="869632"/>
            </a:xfrm>
          </p:grpSpPr>
          <p:sp>
            <p:nvSpPr>
              <p:cNvPr id="36" name="文本框 2"/>
              <p:cNvSpPr txBox="1">
                <a:spLocks noChangeArrowheads="1"/>
              </p:cNvSpPr>
              <p:nvPr/>
            </p:nvSpPr>
            <p:spPr bwMode="auto">
              <a:xfrm>
                <a:off x="2046329" y="1959745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性能</a:t>
                </a:r>
                <a:r>
                  <a:rPr lang="zh-CN" altLang="en-US" sz="1000" b="1" kern="100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极致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2"/>
              <p:cNvSpPr txBox="1">
                <a:spLocks noChangeArrowheads="1"/>
              </p:cNvSpPr>
              <p:nvPr/>
            </p:nvSpPr>
            <p:spPr bwMode="auto">
              <a:xfrm>
                <a:off x="1955553" y="2183046"/>
                <a:ext cx="1541706" cy="646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lvl="0" indent="-171450" algn="just"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超大</a:t>
                </a:r>
                <a:r>
                  <a:rPr lang="en-US" altLang="zh-CN" sz="900" kern="100" dirty="0">
                    <a:latin typeface="+mn-ea"/>
                    <a:cs typeface="Times New Roman" panose="02020603050405020304" pitchFamily="18" charset="0"/>
                  </a:rPr>
                  <a:t>IOPS</a:t>
                </a: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900" kern="100" dirty="0">
                    <a:latin typeface="+mn-ea"/>
                    <a:cs typeface="Times New Roman" panose="02020603050405020304" pitchFamily="18" charset="0"/>
                  </a:rPr>
                  <a:t>1000MB/s</a:t>
                </a: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的极致性能</a:t>
                </a:r>
              </a:p>
              <a:p>
                <a:pPr marL="171450" indent="-171450" algn="just"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资源秒级部署，且无超售，保障平台性能最优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1" name="图片 2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185126" y="2844967"/>
              <a:ext cx="914141" cy="848760"/>
            </a:xfrm>
            <a:prstGeom prst="rect">
              <a:avLst/>
            </a:prstGeom>
          </p:spPr>
        </p:pic>
        <p:pic>
          <p:nvPicPr>
            <p:cNvPr id="22" name="图片 21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753699" y="2806387"/>
              <a:ext cx="887055" cy="887340"/>
            </a:xfrm>
            <a:prstGeom prst="rect">
              <a:avLst/>
            </a:prstGeom>
          </p:spPr>
        </p:pic>
        <p:sp>
          <p:nvSpPr>
            <p:cNvPr id="46" name="文本框 2"/>
            <p:cNvSpPr txBox="1">
              <a:spLocks noChangeArrowheads="1"/>
            </p:cNvSpPr>
            <p:nvPr/>
          </p:nvSpPr>
          <p:spPr bwMode="auto">
            <a:xfrm>
              <a:off x="5064082" y="3751057"/>
              <a:ext cx="12185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弹性灵活</a:t>
              </a:r>
              <a:endParaRPr lang="en-US" altLang="zh-CN" sz="1000" b="1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2"/>
            <p:cNvSpPr txBox="1">
              <a:spLocks noChangeArrowheads="1"/>
            </p:cNvSpPr>
            <p:nvPr/>
          </p:nvSpPr>
          <p:spPr bwMode="auto">
            <a:xfrm>
              <a:off x="4973306" y="3974358"/>
              <a:ext cx="1387262" cy="5078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171450" lvl="0" indent="-171450">
                <a:buFont typeface="Wingdings" panose="05000000000000000000" pitchFamily="2" charset="2"/>
                <a:buChar char="l"/>
              </a:pP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按需扩展</a:t>
              </a:r>
              <a:r>
                <a:rPr lang="en-US" altLang="zh-CN" sz="900" kern="100" dirty="0">
                  <a:latin typeface="+mn-ea"/>
                  <a:cs typeface="Times New Roman" panose="02020603050405020304" pitchFamily="18" charset="0"/>
                </a:rPr>
                <a:t>CPU</a:t>
              </a: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及内存等资源</a:t>
              </a:r>
              <a:endParaRPr lang="en-US" altLang="zh-CN" sz="900" kern="100" dirty="0">
                <a:latin typeface="+mn-ea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l"/>
              </a:pP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存储硬盘热添加</a:t>
              </a:r>
              <a:endParaRPr lang="zh-CN" sz="90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2"/>
            <p:cNvSpPr txBox="1">
              <a:spLocks noChangeArrowheads="1"/>
            </p:cNvSpPr>
            <p:nvPr/>
          </p:nvSpPr>
          <p:spPr bwMode="auto">
            <a:xfrm>
              <a:off x="6594371" y="3741753"/>
              <a:ext cx="12185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安全可靠</a:t>
              </a:r>
              <a:endParaRPr lang="en-US" altLang="zh-CN" sz="1000" b="1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2"/>
            <p:cNvSpPr txBox="1">
              <a:spLocks noChangeArrowheads="1"/>
            </p:cNvSpPr>
            <p:nvPr/>
          </p:nvSpPr>
          <p:spPr bwMode="auto">
            <a:xfrm>
              <a:off x="6503594" y="3965054"/>
              <a:ext cx="1487828" cy="9233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l"/>
              </a:pP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自带防火墙组策略，数据中心级的防御</a:t>
              </a:r>
              <a:r>
                <a:rPr lang="en-US" altLang="zh-CN" sz="900" kern="100" dirty="0">
                  <a:latin typeface="+mn-ea"/>
                  <a:cs typeface="Times New Roman" panose="02020603050405020304" pitchFamily="18" charset="0"/>
                </a:rPr>
                <a:t>ARP</a:t>
              </a: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欺骗及</a:t>
              </a:r>
              <a:r>
                <a:rPr lang="en-US" altLang="zh-CN" sz="900" kern="100" dirty="0">
                  <a:latin typeface="+mn-ea"/>
                  <a:cs typeface="Times New Roman" panose="02020603050405020304" pitchFamily="18" charset="0"/>
                </a:rPr>
                <a:t>DDOS</a:t>
              </a: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攻击</a:t>
              </a:r>
            </a:p>
            <a:p>
              <a:pPr marL="171450" indent="-171450" algn="just">
                <a:buFont typeface="Wingdings" panose="05000000000000000000" pitchFamily="2" charset="2"/>
                <a:buChar char="l"/>
              </a:pPr>
              <a:r>
                <a:rPr lang="en-US" altLang="zh-CN" sz="900" kern="100" dirty="0">
                  <a:latin typeface="+mn-ea"/>
                  <a:cs typeface="Times New Roman" panose="02020603050405020304" pitchFamily="18" charset="0"/>
                </a:rPr>
                <a:t>99.9999%</a:t>
              </a: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的数据可靠性和完备的云主机镜像及备份恢复机制</a:t>
              </a:r>
              <a:endParaRPr lang="zh-CN" sz="900" kern="100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99606" y="880535"/>
            <a:ext cx="2897941" cy="3443741"/>
            <a:chOff x="1944449" y="1038201"/>
            <a:chExt cx="2897941" cy="3443741"/>
          </a:xfrm>
        </p:grpSpPr>
        <p:grpSp>
          <p:nvGrpSpPr>
            <p:cNvPr id="38" name="组合 37"/>
            <p:cNvGrpSpPr/>
            <p:nvPr/>
          </p:nvGrpSpPr>
          <p:grpSpPr>
            <a:xfrm>
              <a:off x="3438352" y="1973805"/>
              <a:ext cx="1387262" cy="731132"/>
              <a:chOff x="1955553" y="1959745"/>
              <a:chExt cx="1387262" cy="731132"/>
            </a:xfrm>
          </p:grpSpPr>
          <p:sp>
            <p:nvSpPr>
              <p:cNvPr id="39" name="文本框 2"/>
              <p:cNvSpPr txBox="1">
                <a:spLocks noChangeArrowheads="1"/>
              </p:cNvSpPr>
              <p:nvPr/>
            </p:nvSpPr>
            <p:spPr bwMode="auto">
              <a:xfrm>
                <a:off x="2046329" y="1959745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云安全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本框 2"/>
              <p:cNvSpPr txBox="1">
                <a:spLocks noChangeArrowheads="1"/>
              </p:cNvSpPr>
              <p:nvPr/>
            </p:nvSpPr>
            <p:spPr bwMode="auto">
              <a:xfrm>
                <a:off x="1955553" y="2183046"/>
                <a:ext cx="1387262" cy="5078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lvl="0" indent="-171450" algn="just"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可自定义的防火墙策略、策略分组以及</a:t>
                </a:r>
                <a:r>
                  <a:rPr lang="en-US" altLang="zh-CN" sz="900" kern="100" dirty="0" err="1">
                    <a:latin typeface="+mn-ea"/>
                    <a:cs typeface="Times New Roman" panose="02020603050405020304" pitchFamily="18" charset="0"/>
                  </a:rPr>
                  <a:t>SSHKey</a:t>
                </a: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等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5" name="图片 14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317681" y="2862736"/>
              <a:ext cx="823887" cy="849357"/>
            </a:xfrm>
            <a:prstGeom prst="rect">
              <a:avLst/>
            </a:prstGeom>
          </p:spPr>
        </p:pic>
        <p:pic>
          <p:nvPicPr>
            <p:cNvPr id="17" name="图片 16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737381" y="2894428"/>
              <a:ext cx="868594" cy="817665"/>
            </a:xfrm>
            <a:prstGeom prst="rect">
              <a:avLst/>
            </a:prstGeom>
          </p:spPr>
        </p:pic>
        <p:sp>
          <p:nvSpPr>
            <p:cNvPr id="30" name="文本框 2"/>
            <p:cNvSpPr txBox="1">
              <a:spLocks noChangeArrowheads="1"/>
            </p:cNvSpPr>
            <p:nvPr/>
          </p:nvSpPr>
          <p:spPr bwMode="auto">
            <a:xfrm>
              <a:off x="2108006" y="3741753"/>
              <a:ext cx="12185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云存储</a:t>
              </a:r>
              <a:endParaRPr lang="en-US" altLang="zh-CN" sz="1000" b="1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2"/>
            <p:cNvSpPr txBox="1">
              <a:spLocks noChangeArrowheads="1"/>
            </p:cNvSpPr>
            <p:nvPr/>
          </p:nvSpPr>
          <p:spPr bwMode="auto">
            <a:xfrm>
              <a:off x="2017230" y="3965054"/>
              <a:ext cx="1387262" cy="5078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l"/>
              </a:pP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磁盘的增删改查、限速、扩容、克隆、备份、删除等</a:t>
              </a:r>
              <a:endParaRPr lang="zh-CN" sz="900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2"/>
            <p:cNvSpPr txBox="1">
              <a:spLocks noChangeArrowheads="1"/>
            </p:cNvSpPr>
            <p:nvPr/>
          </p:nvSpPr>
          <p:spPr bwMode="auto">
            <a:xfrm>
              <a:off x="3586044" y="3750810"/>
              <a:ext cx="12185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SDN</a:t>
              </a:r>
              <a:r>
                <a:rPr lang="zh-CN" altLang="en-US" sz="100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网络</a:t>
              </a:r>
              <a:endParaRPr lang="en-US" altLang="zh-CN" sz="1000" b="1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2"/>
            <p:cNvSpPr txBox="1">
              <a:spLocks noChangeArrowheads="1"/>
            </p:cNvSpPr>
            <p:nvPr/>
          </p:nvSpPr>
          <p:spPr bwMode="auto">
            <a:xfrm>
              <a:off x="3455128" y="3974111"/>
              <a:ext cx="1387262" cy="5078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l"/>
              </a:pP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可自定义的私网、公网、路由及负载均衡器等</a:t>
              </a:r>
              <a:endParaRPr lang="zh-CN" sz="900" kern="100" dirty="0">
                <a:latin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51" name="图片 50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237564" y="1070562"/>
              <a:ext cx="845778" cy="880207"/>
            </a:xfrm>
            <a:prstGeom prst="rect">
              <a:avLst/>
            </a:prstGeom>
          </p:spPr>
        </p:pic>
        <p:pic>
          <p:nvPicPr>
            <p:cNvPr id="52" name="图片 51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3668666" y="1038201"/>
              <a:ext cx="871025" cy="912568"/>
            </a:xfrm>
            <a:prstGeom prst="rect">
              <a:avLst/>
            </a:prstGeom>
          </p:spPr>
        </p:pic>
        <p:grpSp>
          <p:nvGrpSpPr>
            <p:cNvPr id="53" name="组合 52"/>
            <p:cNvGrpSpPr/>
            <p:nvPr/>
          </p:nvGrpSpPr>
          <p:grpSpPr>
            <a:xfrm>
              <a:off x="1944449" y="1959917"/>
              <a:ext cx="1387262" cy="869632"/>
              <a:chOff x="1955553" y="1959745"/>
              <a:chExt cx="1387262" cy="869632"/>
            </a:xfrm>
          </p:grpSpPr>
          <p:sp>
            <p:nvSpPr>
              <p:cNvPr id="54" name="文本框 2"/>
              <p:cNvSpPr txBox="1">
                <a:spLocks noChangeArrowheads="1"/>
              </p:cNvSpPr>
              <p:nvPr/>
            </p:nvSpPr>
            <p:spPr bwMode="auto">
              <a:xfrm>
                <a:off x="2046329" y="1959745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云主机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2"/>
              <p:cNvSpPr txBox="1">
                <a:spLocks noChangeArrowheads="1"/>
              </p:cNvSpPr>
              <p:nvPr/>
            </p:nvSpPr>
            <p:spPr bwMode="auto">
              <a:xfrm>
                <a:off x="1955553" y="2183046"/>
                <a:ext cx="1387262" cy="646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lvl="0" indent="-171450" algn="just"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通过控制台进行云主机的增删改查，监控、备份、恢复、启动、停止和删除等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6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  <a:latin typeface="+mn-ea"/>
              </a:rPr>
              <a:t>桌面云</a:t>
            </a:r>
            <a:endParaRPr lang="en-US" altLang="zh-CN" sz="1000" dirty="0">
              <a:solidFill>
                <a:srgbClr val="1E2327"/>
              </a:solidFill>
              <a:latin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2466" y="160361"/>
            <a:ext cx="232528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rgbClr val="1E2327"/>
                </a:solidFill>
              </a:rPr>
              <a:t>产品及服务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0879" y="2805658"/>
            <a:ext cx="7860543" cy="2259929"/>
            <a:chOff x="745443" y="1349567"/>
            <a:chExt cx="7860543" cy="2259929"/>
          </a:xfrm>
        </p:grpSpPr>
        <p:pic>
          <p:nvPicPr>
            <p:cNvPr id="5" name="图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739" y="1367570"/>
              <a:ext cx="837320" cy="8543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文本框 2"/>
            <p:cNvSpPr txBox="1">
              <a:spLocks noChangeArrowheads="1"/>
            </p:cNvSpPr>
            <p:nvPr/>
          </p:nvSpPr>
          <p:spPr bwMode="auto">
            <a:xfrm>
              <a:off x="792159" y="2221955"/>
              <a:ext cx="12185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自动化</a:t>
              </a:r>
              <a:endParaRPr lang="en-US" altLang="zh-CN" sz="1000" b="1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2"/>
            <p:cNvSpPr txBox="1">
              <a:spLocks noChangeArrowheads="1"/>
            </p:cNvSpPr>
            <p:nvPr/>
          </p:nvSpPr>
          <p:spPr bwMode="auto">
            <a:xfrm>
              <a:off x="745443" y="2445256"/>
              <a:ext cx="1286413" cy="6463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sz="900" kern="100" dirty="0">
                  <a:effectLst/>
                  <a:latin typeface="+mn-ea"/>
                  <a:cs typeface="Times New Roman" panose="02020603050405020304" pitchFamily="18" charset="0"/>
                </a:rPr>
                <a:t>全自动化安装和测试平</a:t>
              </a:r>
              <a:r>
                <a:rPr lang="zh-CN" altLang="en-US" sz="900" kern="100" dirty="0">
                  <a:effectLst/>
                  <a:latin typeface="+mn-ea"/>
                  <a:cs typeface="Times New Roman" panose="02020603050405020304" pitchFamily="18" charset="0"/>
                </a:rPr>
                <a:t>台</a:t>
              </a:r>
              <a:endParaRPr lang="en-US" altLang="zh-CN" sz="900" kern="100" dirty="0">
                <a:latin typeface="+mn-ea"/>
                <a:cs typeface="Times New Roman" panose="02020603050405020304" pitchFamily="18" charset="0"/>
              </a:endParaRPr>
            </a:p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sz="900" kern="100" dirty="0">
                  <a:effectLst/>
                  <a:latin typeface="+mn-ea"/>
                  <a:cs typeface="Times New Roman" panose="02020603050405020304" pitchFamily="18" charset="0"/>
                </a:rPr>
                <a:t>故障自动迁移资源</a:t>
              </a:r>
            </a:p>
            <a:p>
              <a:pPr algn="just">
                <a:spcAft>
                  <a:spcPts val="0"/>
                </a:spcAft>
              </a:pPr>
              <a:r>
                <a:rPr lang="en-US" sz="900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sz="9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270" y="1390606"/>
              <a:ext cx="821626" cy="8182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文本框 2"/>
            <p:cNvSpPr txBox="1">
              <a:spLocks noChangeArrowheads="1"/>
            </p:cNvSpPr>
            <p:nvPr/>
          </p:nvSpPr>
          <p:spPr bwMode="auto">
            <a:xfrm>
              <a:off x="2104829" y="2208871"/>
              <a:ext cx="12185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高性能</a:t>
              </a:r>
              <a:endParaRPr lang="en-US" altLang="zh-CN" sz="1000" b="1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2"/>
            <p:cNvSpPr txBox="1">
              <a:spLocks noChangeArrowheads="1"/>
            </p:cNvSpPr>
            <p:nvPr/>
          </p:nvSpPr>
          <p:spPr bwMode="auto">
            <a:xfrm>
              <a:off x="2035700" y="2409167"/>
              <a:ext cx="1279751" cy="12003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高性能的云平台使得计算和</a:t>
              </a:r>
              <a:r>
                <a:rPr lang="en-US" altLang="zh-CN" sz="900" kern="100" dirty="0">
                  <a:latin typeface="+mn-ea"/>
                  <a:cs typeface="Times New Roman" panose="02020603050405020304" pitchFamily="18" charset="0"/>
                </a:rPr>
                <a:t>IO</a:t>
              </a: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性能远高于同价格的</a:t>
              </a:r>
              <a:r>
                <a:rPr lang="en-US" altLang="zh-CN" sz="900" kern="100" dirty="0">
                  <a:latin typeface="+mn-ea"/>
                  <a:cs typeface="Times New Roman" panose="02020603050405020304" pitchFamily="18" charset="0"/>
                </a:rPr>
                <a:t>PC</a:t>
              </a:r>
            </a:p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秒级部署桌面系统，支持批量操作</a:t>
              </a:r>
            </a:p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endParaRPr lang="zh-CN" sz="9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900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sz="9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2"/>
            <p:cNvSpPr txBox="1">
              <a:spLocks noChangeArrowheads="1"/>
            </p:cNvSpPr>
            <p:nvPr/>
          </p:nvSpPr>
          <p:spPr bwMode="auto">
            <a:xfrm>
              <a:off x="3379643" y="2209595"/>
              <a:ext cx="12185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en-US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灵活扩展</a:t>
              </a:r>
              <a:endParaRPr lang="en-US" altLang="zh-CN" sz="1000" b="1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2"/>
            <p:cNvSpPr txBox="1">
              <a:spLocks noChangeArrowheads="1"/>
            </p:cNvSpPr>
            <p:nvPr/>
          </p:nvSpPr>
          <p:spPr bwMode="auto">
            <a:xfrm>
              <a:off x="3326400" y="2411867"/>
              <a:ext cx="1279751" cy="7848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支持硬件设备的水平扩展来增加支撑桌面系统的数量</a:t>
              </a:r>
            </a:p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endParaRPr lang="zh-CN" sz="9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900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sz="9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3" name="图片 1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9502" y="1390606"/>
              <a:ext cx="837715" cy="818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图片 13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316" y="1367570"/>
              <a:ext cx="874768" cy="841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文本框 2"/>
            <p:cNvSpPr txBox="1">
              <a:spLocks noChangeArrowheads="1"/>
            </p:cNvSpPr>
            <p:nvPr/>
          </p:nvSpPr>
          <p:spPr bwMode="auto">
            <a:xfrm>
              <a:off x="4650123" y="2218982"/>
              <a:ext cx="12185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SDN</a:t>
              </a:r>
              <a:r>
                <a:rPr lang="zh-CN" altLang="en-US" sz="100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网络</a:t>
              </a:r>
              <a:endParaRPr lang="en-US" altLang="zh-CN" sz="1000" b="1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2"/>
            <p:cNvSpPr txBox="1">
              <a:spLocks noChangeArrowheads="1"/>
            </p:cNvSpPr>
            <p:nvPr/>
          </p:nvSpPr>
          <p:spPr bwMode="auto">
            <a:xfrm>
              <a:off x="4598208" y="2411143"/>
              <a:ext cx="1279751" cy="7848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可自定义的网络结构，秒级创建网络资源</a:t>
              </a:r>
            </a:p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endParaRPr lang="zh-CN" sz="9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900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sz="9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9" name="图片 1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179089" y="1349567"/>
              <a:ext cx="910524" cy="869415"/>
            </a:xfrm>
            <a:prstGeom prst="rect">
              <a:avLst/>
            </a:prstGeom>
          </p:spPr>
        </p:pic>
        <p:sp>
          <p:nvSpPr>
            <p:cNvPr id="20" name="文本框 2"/>
            <p:cNvSpPr txBox="1">
              <a:spLocks noChangeArrowheads="1"/>
            </p:cNvSpPr>
            <p:nvPr/>
          </p:nvSpPr>
          <p:spPr bwMode="auto">
            <a:xfrm>
              <a:off x="5998606" y="2211035"/>
              <a:ext cx="12185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GPU</a:t>
              </a:r>
              <a:r>
                <a:rPr lang="zh-CN" altLang="en-US" sz="100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虚拟化</a:t>
              </a:r>
              <a:endParaRPr lang="en-US" altLang="zh-CN" sz="1000" b="1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"/>
            <p:cNvSpPr txBox="1">
              <a:spLocks noChangeArrowheads="1"/>
            </p:cNvSpPr>
            <p:nvPr/>
          </p:nvSpPr>
          <p:spPr bwMode="auto">
            <a:xfrm>
              <a:off x="5946691" y="2403196"/>
              <a:ext cx="1279751" cy="12003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l"/>
              </a:pP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单节点支持</a:t>
              </a:r>
              <a:r>
                <a:rPr lang="en-US" altLang="zh-CN" sz="900" kern="100" dirty="0">
                  <a:latin typeface="+mn-ea"/>
                  <a:cs typeface="Times New Roman" panose="02020603050405020304" pitchFamily="18" charset="0"/>
                </a:rPr>
                <a:t>16</a:t>
              </a: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台云工作站</a:t>
              </a:r>
            </a:p>
            <a:p>
              <a:pPr marL="171450" indent="-171450" algn="just">
                <a:buFont typeface="Wingdings" panose="05000000000000000000" pitchFamily="2" charset="2"/>
                <a:buChar char="l"/>
              </a:pPr>
              <a:r>
                <a:rPr lang="en-US" altLang="zh-CN" sz="900" kern="100" dirty="0">
                  <a:latin typeface="+mn-ea"/>
                  <a:cs typeface="Times New Roman" panose="02020603050405020304" pitchFamily="18" charset="0"/>
                </a:rPr>
                <a:t>OPENGL 3D</a:t>
              </a: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渲染</a:t>
              </a:r>
              <a:r>
                <a:rPr lang="en-US" altLang="zh-CN" sz="900" kern="100" dirty="0">
                  <a:latin typeface="+mn-ea"/>
                  <a:cs typeface="Times New Roman" panose="02020603050405020304" pitchFamily="18" charset="0"/>
                </a:rPr>
                <a:t>FPS 50</a:t>
              </a: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帧以上的流畅体验</a:t>
              </a:r>
            </a:p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endParaRPr lang="zh-CN" altLang="zh-CN" sz="900" kern="100" dirty="0">
                <a:latin typeface="+mn-ea"/>
                <a:cs typeface="Times New Roman" panose="02020603050405020304" pitchFamily="18" charset="0"/>
              </a:endParaRPr>
            </a:p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endParaRPr lang="zh-CN" sz="9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900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sz="9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22" name="图片 21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7474144" y="1367570"/>
              <a:ext cx="904858" cy="864167"/>
            </a:xfrm>
            <a:prstGeom prst="rect">
              <a:avLst/>
            </a:prstGeom>
          </p:spPr>
        </p:pic>
        <p:sp>
          <p:nvSpPr>
            <p:cNvPr id="23" name="文本框 2"/>
            <p:cNvSpPr txBox="1">
              <a:spLocks noChangeArrowheads="1"/>
            </p:cNvSpPr>
            <p:nvPr/>
          </p:nvSpPr>
          <p:spPr bwMode="auto">
            <a:xfrm>
              <a:off x="7299415" y="2216092"/>
              <a:ext cx="130657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SaaS</a:t>
              </a:r>
              <a:r>
                <a:rPr lang="zh-CN" altLang="en-US" sz="1000" b="1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化的桌面系统</a:t>
              </a:r>
              <a:endParaRPr lang="en-US" altLang="zh-CN" sz="1000" b="1" kern="10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"/>
            <p:cNvSpPr txBox="1">
              <a:spLocks noChangeArrowheads="1"/>
            </p:cNvSpPr>
            <p:nvPr/>
          </p:nvSpPr>
          <p:spPr bwMode="auto">
            <a:xfrm>
              <a:off x="7247500" y="2408253"/>
              <a:ext cx="1279751" cy="10618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171450" indent="-171450" algn="just">
                <a:buFont typeface="Wingdings" panose="05000000000000000000" pitchFamily="2" charset="2"/>
                <a:buChar char="l"/>
              </a:pPr>
              <a:r>
                <a:rPr lang="zh-CN" altLang="zh-CN" sz="900" kern="100" dirty="0">
                  <a:latin typeface="+mn-ea"/>
                  <a:cs typeface="Times New Roman" panose="02020603050405020304" pitchFamily="18" charset="0"/>
                </a:rPr>
                <a:t>客户可通过浏览器随时随地访问桌面系统，而不需安装任何软件</a:t>
              </a:r>
            </a:p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endParaRPr lang="zh-CN" altLang="zh-CN" sz="900" kern="100" dirty="0">
                <a:latin typeface="+mn-ea"/>
                <a:cs typeface="Times New Roman" panose="02020603050405020304" pitchFamily="18" charset="0"/>
              </a:endParaRPr>
            </a:p>
            <a:p>
              <a:pPr marL="171450" lvl="0" indent="-171450" algn="just">
                <a:spcAft>
                  <a:spcPts val="0"/>
                </a:spcAft>
                <a:buFont typeface="Wingdings" panose="05000000000000000000" pitchFamily="2" charset="2"/>
                <a:buChar char="l"/>
              </a:pPr>
              <a:endParaRPr lang="zh-CN" sz="9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900" kern="100" dirty="0">
                  <a:effectLst/>
                  <a:latin typeface="+mn-ea"/>
                  <a:cs typeface="Times New Roman" panose="02020603050405020304" pitchFamily="18" charset="0"/>
                </a:rPr>
                <a:t> </a:t>
              </a:r>
              <a:endParaRPr lang="zh-CN" sz="9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02711" y="986426"/>
            <a:ext cx="7972870" cy="1688733"/>
            <a:chOff x="745443" y="2898687"/>
            <a:chExt cx="7972870" cy="1688733"/>
          </a:xfrm>
        </p:grpSpPr>
        <p:grpSp>
          <p:nvGrpSpPr>
            <p:cNvPr id="4" name="组合 3"/>
            <p:cNvGrpSpPr/>
            <p:nvPr/>
          </p:nvGrpSpPr>
          <p:grpSpPr>
            <a:xfrm>
              <a:off x="1066780" y="2898687"/>
              <a:ext cx="7312222" cy="844704"/>
              <a:chOff x="996738" y="3149701"/>
              <a:chExt cx="7312222" cy="844704"/>
            </a:xfrm>
          </p:grpSpPr>
          <p:pic>
            <p:nvPicPr>
              <p:cNvPr id="25" name="图片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6738" y="3156029"/>
                <a:ext cx="837321" cy="827695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3276" y="3149701"/>
                <a:ext cx="841039" cy="83402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79501" y="3156029"/>
                <a:ext cx="831449" cy="827695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4315" y="3149701"/>
                <a:ext cx="848759" cy="844704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4697" y="3156029"/>
                <a:ext cx="844482" cy="827695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10802" y="3149701"/>
                <a:ext cx="798158" cy="834023"/>
              </a:xfrm>
              <a:prstGeom prst="rect">
                <a:avLst/>
              </a:prstGeom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745443" y="3717788"/>
              <a:ext cx="7972870" cy="869632"/>
              <a:chOff x="745443" y="3717788"/>
              <a:chExt cx="7972870" cy="869632"/>
            </a:xfrm>
          </p:grpSpPr>
          <p:sp>
            <p:nvSpPr>
              <p:cNvPr id="32" name="文本框 2"/>
              <p:cNvSpPr txBox="1">
                <a:spLocks noChangeArrowheads="1"/>
              </p:cNvSpPr>
              <p:nvPr/>
            </p:nvSpPr>
            <p:spPr bwMode="auto">
              <a:xfrm>
                <a:off x="836219" y="3717788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桌面系统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2"/>
              <p:cNvSpPr txBox="1">
                <a:spLocks noChangeArrowheads="1"/>
              </p:cNvSpPr>
              <p:nvPr/>
            </p:nvSpPr>
            <p:spPr bwMode="auto">
              <a:xfrm>
                <a:off x="745443" y="3941089"/>
                <a:ext cx="1387262" cy="646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lvl="0" indent="-171450" algn="just"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通过控制台进行桌面系统的增删改查，监控、备份、恢复、启动、停止和删除等</a:t>
                </a:r>
                <a:r>
                  <a:rPr lang="en-US" sz="900" kern="100" dirty="0">
                    <a:latin typeface="+mn-ea"/>
                    <a:cs typeface="Times New Roman" panose="02020603050405020304" pitchFamily="18" charset="0"/>
                  </a:rPr>
                  <a:t> 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2"/>
              <p:cNvSpPr txBox="1">
                <a:spLocks noChangeArrowheads="1"/>
              </p:cNvSpPr>
              <p:nvPr/>
            </p:nvSpPr>
            <p:spPr bwMode="auto">
              <a:xfrm>
                <a:off x="2132705" y="3727177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安全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2"/>
              <p:cNvSpPr txBox="1">
                <a:spLocks noChangeArrowheads="1"/>
              </p:cNvSpPr>
              <p:nvPr/>
            </p:nvSpPr>
            <p:spPr bwMode="auto">
              <a:xfrm>
                <a:off x="2041929" y="3950478"/>
                <a:ext cx="1308707" cy="369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lvl="0" indent="-171450" algn="just"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可自定义的防火墙策略和策略分组</a:t>
                </a:r>
                <a:r>
                  <a:rPr lang="en-US" sz="900" kern="100" dirty="0">
                    <a:latin typeface="+mn-ea"/>
                    <a:cs typeface="Times New Roman" panose="02020603050405020304" pitchFamily="18" charset="0"/>
                  </a:rPr>
                  <a:t> 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2"/>
              <p:cNvSpPr txBox="1">
                <a:spLocks noChangeArrowheads="1"/>
              </p:cNvSpPr>
              <p:nvPr/>
            </p:nvSpPr>
            <p:spPr bwMode="auto">
              <a:xfrm>
                <a:off x="4624983" y="3939279"/>
                <a:ext cx="1407457" cy="646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lvl="0" indent="-171450" algn="just"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支持管理员在平台创建不同的网络、路由器和防火墙，并且对网络进行限速</a:t>
                </a:r>
                <a:r>
                  <a:rPr lang="en-US" sz="900" kern="100" dirty="0">
                    <a:latin typeface="+mn-ea"/>
                    <a:cs typeface="Times New Roman" panose="02020603050405020304" pitchFamily="18" charset="0"/>
                  </a:rPr>
                  <a:t> 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2"/>
              <p:cNvSpPr txBox="1">
                <a:spLocks noChangeArrowheads="1"/>
              </p:cNvSpPr>
              <p:nvPr/>
            </p:nvSpPr>
            <p:spPr bwMode="auto">
              <a:xfrm>
                <a:off x="3450855" y="3736564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高性能磁盘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2"/>
              <p:cNvSpPr txBox="1">
                <a:spLocks noChangeArrowheads="1"/>
              </p:cNvSpPr>
              <p:nvPr/>
            </p:nvSpPr>
            <p:spPr bwMode="auto">
              <a:xfrm>
                <a:off x="3360079" y="3959865"/>
                <a:ext cx="1308707" cy="5078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lvl="0" indent="-171450" algn="just"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磁盘的增删改查、限速、扩容、克隆、备份、删除等</a:t>
                </a:r>
                <a:r>
                  <a:rPr lang="en-US" sz="900" kern="100" dirty="0">
                    <a:latin typeface="+mn-ea"/>
                    <a:cs typeface="Times New Roman" panose="02020603050405020304" pitchFamily="18" charset="0"/>
                  </a:rPr>
                  <a:t> 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2"/>
              <p:cNvSpPr txBox="1">
                <a:spLocks noChangeArrowheads="1"/>
              </p:cNvSpPr>
              <p:nvPr/>
            </p:nvSpPr>
            <p:spPr bwMode="auto">
              <a:xfrm>
                <a:off x="4764674" y="3754618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SDN</a:t>
                </a: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网络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本框 2"/>
              <p:cNvSpPr txBox="1">
                <a:spLocks noChangeArrowheads="1"/>
              </p:cNvSpPr>
              <p:nvPr/>
            </p:nvSpPr>
            <p:spPr bwMode="auto">
              <a:xfrm>
                <a:off x="5949374" y="3935425"/>
                <a:ext cx="1407457" cy="369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lvl="0" indent="-171450" algn="just"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900" kern="100" dirty="0">
                    <a:latin typeface="+mn-ea"/>
                    <a:cs typeface="Times New Roman" panose="02020603050405020304" pitchFamily="18" charset="0"/>
                  </a:rPr>
                  <a:t>多种不同用户角色和权限管理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2"/>
              <p:cNvSpPr txBox="1">
                <a:spLocks noChangeArrowheads="1"/>
              </p:cNvSpPr>
              <p:nvPr/>
            </p:nvSpPr>
            <p:spPr bwMode="auto">
              <a:xfrm>
                <a:off x="6067697" y="3764007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SDN</a:t>
                </a: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网络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2"/>
              <p:cNvSpPr txBox="1">
                <a:spLocks noChangeArrowheads="1"/>
              </p:cNvSpPr>
              <p:nvPr/>
            </p:nvSpPr>
            <p:spPr bwMode="auto">
              <a:xfrm>
                <a:off x="7310856" y="3940480"/>
                <a:ext cx="1407457" cy="36933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lvl="0" indent="-171450" algn="just"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900" kern="100" dirty="0">
                    <a:latin typeface="+mn-ea"/>
                    <a:cs typeface="Times New Roman" panose="02020603050405020304" pitchFamily="18" charset="0"/>
                  </a:rPr>
                  <a:t>自定义计费策略，轻松实现秒级计费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2"/>
              <p:cNvSpPr txBox="1">
                <a:spLocks noChangeArrowheads="1"/>
              </p:cNvSpPr>
              <p:nvPr/>
            </p:nvSpPr>
            <p:spPr bwMode="auto">
              <a:xfrm>
                <a:off x="7429179" y="3769062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计费审计管理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472304" y="1058471"/>
            <a:ext cx="330407" cy="1601273"/>
            <a:chOff x="2221322" y="1020214"/>
            <a:chExt cx="330407" cy="1601273"/>
          </a:xfrm>
        </p:grpSpPr>
        <p:sp>
          <p:nvSpPr>
            <p:cNvPr id="58" name="矩形: 圆角 57"/>
            <p:cNvSpPr/>
            <p:nvPr/>
          </p:nvSpPr>
          <p:spPr>
            <a:xfrm>
              <a:off x="2268394" y="1020214"/>
              <a:ext cx="283335" cy="1601273"/>
            </a:xfrm>
            <a:prstGeom prst="roundRect">
              <a:avLst/>
            </a:prstGeom>
            <a:gradFill>
              <a:gsLst>
                <a:gs pos="57000">
                  <a:schemeClr val="bg1">
                    <a:lumMod val="65000"/>
                  </a:schemeClr>
                </a:gs>
                <a:gs pos="89000">
                  <a:schemeClr val="bg1">
                    <a:lumMod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221322" y="1375581"/>
              <a:ext cx="296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</a:rPr>
                <a:t>产品功能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72304" y="2856871"/>
            <a:ext cx="345243" cy="1601273"/>
            <a:chOff x="229188" y="990442"/>
            <a:chExt cx="345243" cy="1601273"/>
          </a:xfrm>
        </p:grpSpPr>
        <p:sp>
          <p:nvSpPr>
            <p:cNvPr id="61" name="矩形: 圆角 60"/>
            <p:cNvSpPr/>
            <p:nvPr/>
          </p:nvSpPr>
          <p:spPr>
            <a:xfrm>
              <a:off x="291096" y="990442"/>
              <a:ext cx="283335" cy="1601273"/>
            </a:xfrm>
            <a:prstGeom prst="roundRect">
              <a:avLst/>
            </a:prstGeom>
            <a:gradFill>
              <a:gsLst>
                <a:gs pos="57000">
                  <a:schemeClr val="bg1">
                    <a:lumMod val="65000"/>
                  </a:schemeClr>
                </a:gs>
                <a:gs pos="89000">
                  <a:schemeClr val="bg1">
                    <a:lumMod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29188" y="1412071"/>
              <a:ext cx="296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</a:rPr>
                <a:t>产品优势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65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160361"/>
            <a:ext cx="2285719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产品及服务</a:t>
            </a:r>
          </a:p>
        </p:txBody>
      </p:sp>
      <p:sp>
        <p:nvSpPr>
          <p:cNvPr id="18" name="矩形 17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</a:rPr>
              <a:t>技术服务</a:t>
            </a:r>
            <a:endParaRPr lang="en-US" altLang="zh-CN" sz="1000" dirty="0">
              <a:solidFill>
                <a:srgbClr val="1E2327"/>
              </a:solidFill>
            </a:endParaRPr>
          </a:p>
        </p:txBody>
      </p:sp>
      <p:sp>
        <p:nvSpPr>
          <p:cNvPr id="27" name="直角三角形 26"/>
          <p:cNvSpPr/>
          <p:nvPr/>
        </p:nvSpPr>
        <p:spPr>
          <a:xfrm>
            <a:off x="4706201" y="1331721"/>
            <a:ext cx="737410" cy="1753843"/>
          </a:xfrm>
          <a:prstGeom prst="rtTriangl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rot="16200000">
            <a:off x="3454286" y="1248210"/>
            <a:ext cx="737410" cy="1753843"/>
          </a:xfrm>
          <a:prstGeom prst="rtTriangle">
            <a:avLst/>
          </a:prstGeom>
          <a:solidFill>
            <a:srgbClr val="42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10800000">
            <a:off x="3369359" y="2493836"/>
            <a:ext cx="737410" cy="1753843"/>
          </a:xfrm>
          <a:prstGeom prst="rtTriangl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5400000">
            <a:off x="4614986" y="2575612"/>
            <a:ext cx="737410" cy="1753843"/>
          </a:xfrm>
          <a:prstGeom prst="rtTriangle">
            <a:avLst/>
          </a:prstGeom>
          <a:solidFill>
            <a:srgbClr val="42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8"/>
          <p:cNvSpPr txBox="1"/>
          <p:nvPr/>
        </p:nvSpPr>
        <p:spPr>
          <a:xfrm>
            <a:off x="5491948" y="1741936"/>
            <a:ext cx="2871995" cy="952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1400" b="1" dirty="0">
                <a:solidFill>
                  <a:srgbClr val="000000"/>
                </a:solidFill>
              </a:rPr>
              <a:t>IT</a:t>
            </a:r>
            <a:r>
              <a:rPr lang="zh-CN" altLang="zh-CN" sz="1400" b="1" dirty="0">
                <a:solidFill>
                  <a:srgbClr val="000000"/>
                </a:solidFill>
              </a:rPr>
              <a:t>咨询与规划服务</a:t>
            </a:r>
            <a:r>
              <a:rPr lang="zh-CN" altLang="en-US" sz="1400" b="1" dirty="0">
                <a:solidFill>
                  <a:srgbClr val="000000"/>
                </a:solidFill>
              </a:rPr>
              <a:t> </a:t>
            </a:r>
            <a:r>
              <a:rPr lang="zh-CN" altLang="zh-CN" sz="1000" dirty="0">
                <a:solidFill>
                  <a:srgbClr val="000000"/>
                </a:solidFill>
              </a:rPr>
              <a:t>凭借多年专业的企业服务经验，向客户提供评估、设计、建设、优化一站式解决方案，协助客户打造优质、高效的企业</a:t>
            </a:r>
            <a:r>
              <a:rPr lang="en-US" altLang="zh-CN" sz="1000" dirty="0">
                <a:solidFill>
                  <a:srgbClr val="000000"/>
                </a:solidFill>
              </a:rPr>
              <a:t>IT</a:t>
            </a:r>
            <a:r>
              <a:rPr lang="zh-CN" altLang="zh-CN" sz="1000" dirty="0">
                <a:solidFill>
                  <a:srgbClr val="000000"/>
                </a:solidFill>
              </a:rPr>
              <a:t>环境</a:t>
            </a:r>
            <a:r>
              <a:rPr lang="zh-CN" altLang="en-US" sz="1000" dirty="0">
                <a:solidFill>
                  <a:srgbClr val="000000"/>
                </a:solidFill>
              </a:rPr>
              <a:t>。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751487" y="2750744"/>
            <a:ext cx="2672957" cy="115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400" b="1" dirty="0" err="1">
                <a:solidFill>
                  <a:srgbClr val="000000"/>
                </a:solidFill>
              </a:rPr>
              <a:t>Openstack</a:t>
            </a:r>
            <a:r>
              <a:rPr lang="zh-CN" altLang="zh-CN" sz="1400" b="1" dirty="0">
                <a:solidFill>
                  <a:srgbClr val="000000"/>
                </a:solidFill>
              </a:rPr>
              <a:t>咨询服务</a:t>
            </a:r>
            <a:r>
              <a:rPr lang="en-US" altLang="zh-CN" sz="1400" b="1" dirty="0">
                <a:solidFill>
                  <a:srgbClr val="000000"/>
                </a:solidFill>
              </a:rPr>
              <a:t> </a:t>
            </a:r>
            <a:r>
              <a:rPr lang="zh-CN" altLang="zh-CN" sz="1000" dirty="0">
                <a:solidFill>
                  <a:srgbClr val="000000"/>
                </a:solidFill>
              </a:rPr>
              <a:t>作为国内领先的</a:t>
            </a:r>
            <a:r>
              <a:rPr lang="en-US" altLang="zh-CN" sz="1000" dirty="0" err="1">
                <a:solidFill>
                  <a:srgbClr val="000000"/>
                </a:solidFill>
              </a:rPr>
              <a:t>Openstack</a:t>
            </a:r>
            <a:r>
              <a:rPr lang="zh-CN" altLang="zh-CN" sz="1000" dirty="0">
                <a:solidFill>
                  <a:srgbClr val="000000"/>
                </a:solidFill>
              </a:rPr>
              <a:t>技术服务提供商，拥有出色的技术能力及管理经验，可以协助客户解决</a:t>
            </a:r>
            <a:r>
              <a:rPr lang="en-US" altLang="zh-CN" sz="1000" dirty="0" err="1">
                <a:solidFill>
                  <a:srgbClr val="000000"/>
                </a:solidFill>
              </a:rPr>
              <a:t>Openstack</a:t>
            </a:r>
            <a:r>
              <a:rPr lang="zh-CN" altLang="zh-CN" sz="1000" dirty="0">
                <a:solidFill>
                  <a:srgbClr val="000000"/>
                </a:solidFill>
              </a:rPr>
              <a:t>开发中的各种问题，打造专属的</a:t>
            </a:r>
            <a:r>
              <a:rPr lang="en-US" altLang="zh-CN" sz="1000" dirty="0" err="1">
                <a:solidFill>
                  <a:srgbClr val="000000"/>
                </a:solidFill>
              </a:rPr>
              <a:t>Openstack</a:t>
            </a:r>
            <a:r>
              <a:rPr lang="zh-CN" altLang="zh-CN" sz="1000" dirty="0">
                <a:solidFill>
                  <a:srgbClr val="000000"/>
                </a:solidFill>
              </a:rPr>
              <a:t>解决方案</a:t>
            </a:r>
            <a:r>
              <a:rPr lang="zh-CN" altLang="en-US" sz="1000" dirty="0">
                <a:solidFill>
                  <a:srgbClr val="000000"/>
                </a:solidFill>
              </a:rPr>
              <a:t>。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1487" y="1117304"/>
            <a:ext cx="3322143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zh-CN" sz="1400" b="1" dirty="0">
                <a:solidFill>
                  <a:srgbClr val="000000"/>
                </a:solidFill>
              </a:rPr>
              <a:t>云数据中心运维服务</a:t>
            </a:r>
            <a:r>
              <a:rPr lang="zh-CN" altLang="en-US" sz="1400" b="1" dirty="0">
                <a:solidFill>
                  <a:srgbClr val="000000"/>
                </a:solidFill>
              </a:rPr>
              <a:t> </a:t>
            </a:r>
            <a:r>
              <a:rPr lang="zh-CN" altLang="zh-CN" sz="1000" dirty="0">
                <a:solidFill>
                  <a:srgbClr val="000000"/>
                </a:solidFill>
              </a:rPr>
              <a:t>根据客户特点及自身需求，思询科技提供不同形式、不同级别的代维、培训等服务。让客户充分享受</a:t>
            </a:r>
            <a:r>
              <a:rPr lang="en-US" altLang="zh-CN" sz="1000" dirty="0" err="1">
                <a:solidFill>
                  <a:srgbClr val="000000"/>
                </a:solidFill>
              </a:rPr>
              <a:t>JITStack</a:t>
            </a:r>
            <a:r>
              <a:rPr lang="zh-CN" altLang="zh-CN" sz="1000" dirty="0">
                <a:solidFill>
                  <a:srgbClr val="000000"/>
                </a:solidFill>
              </a:rPr>
              <a:t>云产品带来的便捷与高效</a:t>
            </a:r>
            <a:r>
              <a:rPr lang="zh-CN" altLang="en-US" sz="1000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4269769" y="3706106"/>
            <a:ext cx="3717409" cy="95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zh-CN" sz="1400" b="1" dirty="0">
                <a:solidFill>
                  <a:srgbClr val="000000"/>
                </a:solidFill>
              </a:rPr>
              <a:t>行业云高级定制服务</a:t>
            </a:r>
            <a:r>
              <a:rPr lang="en-US" altLang="zh-CN" sz="1400" b="1" dirty="0">
                <a:solidFill>
                  <a:srgbClr val="000000"/>
                </a:solidFill>
              </a:rPr>
              <a:t> </a:t>
            </a:r>
            <a:r>
              <a:rPr lang="zh-CN" altLang="zh-CN" sz="1000" dirty="0">
                <a:solidFill>
                  <a:srgbClr val="000000"/>
                </a:solidFill>
              </a:rPr>
              <a:t>根据客户需求，基于</a:t>
            </a:r>
            <a:r>
              <a:rPr lang="en-US" altLang="zh-CN" sz="1000" dirty="0" err="1">
                <a:solidFill>
                  <a:srgbClr val="000000"/>
                </a:solidFill>
              </a:rPr>
              <a:t>JITStack</a:t>
            </a:r>
            <a:r>
              <a:rPr lang="zh-CN" altLang="zh-CN" sz="1000" dirty="0">
                <a:solidFill>
                  <a:srgbClr val="000000"/>
                </a:solidFill>
              </a:rPr>
              <a:t>私有云框架基础上，为客户定制开发最匹配其业务场景的</a:t>
            </a:r>
            <a:r>
              <a:rPr lang="en-US" altLang="zh-CN" sz="1000" dirty="0">
                <a:solidFill>
                  <a:srgbClr val="000000"/>
                </a:solidFill>
              </a:rPr>
              <a:t>IAAS</a:t>
            </a:r>
            <a:r>
              <a:rPr lang="zh-CN" altLang="zh-CN" sz="1000" dirty="0">
                <a:solidFill>
                  <a:srgbClr val="000000"/>
                </a:solidFill>
              </a:rPr>
              <a:t>私有云软件，使产品更具行业特色</a:t>
            </a:r>
            <a:r>
              <a:rPr lang="zh-CN" altLang="en-US" sz="1000" dirty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130000"/>
              </a:lnSpc>
            </a:pPr>
            <a:endParaRPr lang="zh-CN" alt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593253" y="1122400"/>
            <a:ext cx="3657267" cy="2554545"/>
            <a:chOff x="1509761" y="1277530"/>
            <a:chExt cx="3657267" cy="2554544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技术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优势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6335" y="2322197"/>
              <a:ext cx="212069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kumimoji="1" lang="zh-CN" altLang="en-US" sz="1000" dirty="0">
                  <a:solidFill>
                    <a:schemeClr val="bg1"/>
                  </a:solidFill>
                </a:rPr>
                <a:t>全面的云计算能力</a:t>
              </a:r>
              <a:endParaRPr kumimoji="1" lang="en-US" altLang="zh-CN" sz="1000" dirty="0">
                <a:solidFill>
                  <a:schemeClr val="bg1"/>
                </a:solidFill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kumimoji="1" lang="zh-CN" altLang="en-US" sz="1000" dirty="0">
                  <a:solidFill>
                    <a:schemeClr val="bg1"/>
                  </a:solidFill>
                </a:rPr>
                <a:t>开源开放</a:t>
              </a:r>
              <a:endParaRPr kumimoji="1" lang="en-US" altLang="zh-CN" sz="1000" dirty="0">
                <a:solidFill>
                  <a:schemeClr val="bg1"/>
                </a:solidFill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kumimoji="1" lang="zh-CN" altLang="en-US" sz="1000" dirty="0">
                  <a:solidFill>
                    <a:schemeClr val="bg1"/>
                  </a:solidFill>
                </a:rPr>
                <a:t>先进前沿</a:t>
              </a:r>
              <a:endParaRPr kumimoji="1" lang="en-US" altLang="zh-CN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9761" y="1277530"/>
              <a:ext cx="1467068" cy="2554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3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9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2466" y="160361"/>
            <a:ext cx="2325285" cy="53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技术优势</a:t>
            </a:r>
          </a:p>
        </p:txBody>
      </p:sp>
      <p:sp>
        <p:nvSpPr>
          <p:cNvPr id="70" name="矩形 69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</a:rPr>
              <a:t>全面的云计算能力</a:t>
            </a:r>
            <a:endParaRPr lang="en-US" altLang="zh-CN" sz="1000" dirty="0">
              <a:solidFill>
                <a:srgbClr val="1E2327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8465" y="917543"/>
            <a:ext cx="5928077" cy="3557820"/>
            <a:chOff x="1595566" y="692192"/>
            <a:chExt cx="6265319" cy="3957931"/>
          </a:xfrm>
        </p:grpSpPr>
        <p:sp>
          <p:nvSpPr>
            <p:cNvPr id="5" name="矩形 4"/>
            <p:cNvSpPr/>
            <p:nvPr/>
          </p:nvSpPr>
          <p:spPr>
            <a:xfrm>
              <a:off x="3260840" y="4299669"/>
              <a:ext cx="4600045" cy="350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服务器选型及固件参数设置最佳实践，包括传统存储计算分离及超融合架构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网络设备选型及参数配置最佳实践，包括传统网络和</a:t>
              </a:r>
              <a:r>
                <a:rPr kumimoji="1" lang="en-US" altLang="zh-CN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SDN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网络架构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60838" y="3892979"/>
              <a:ext cx="4600047" cy="357033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自动化系统批量安装部署、安全及标准化基线批量标准化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操作系统内核参数优化、网络及</a:t>
              </a:r>
              <a:r>
                <a:rPr kumimoji="1" lang="en-US" altLang="zh-CN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IO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性能调优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60837" y="1439160"/>
              <a:ext cx="4600047" cy="653616"/>
            </a:xfrm>
            <a:prstGeom prst="rect">
              <a:avLst/>
            </a:prstGeom>
            <a:noFill/>
            <a:ln w="9525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支持功能定制及开发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en-US" altLang="zh-CN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RESTful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API</a:t>
              </a: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标准功能的用户自助门户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多区域、可视化管理后台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595570" y="4309653"/>
              <a:ext cx="1213210" cy="3304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基础设施层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595569" y="3906252"/>
              <a:ext cx="1213211" cy="3304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9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操作系统层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95568" y="3128841"/>
              <a:ext cx="1213211" cy="3304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OpenStack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层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60838" y="2744796"/>
              <a:ext cx="4600047" cy="1098576"/>
            </a:xfrm>
            <a:prstGeom prst="rect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en-US" altLang="zh-CN" sz="900" dirty="0" err="1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Openstack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高可用</a:t>
              </a:r>
              <a:r>
                <a:rPr kumimoji="1" lang="en-US" altLang="zh-CN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HA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最佳实践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en-US" altLang="zh-CN" sz="900" dirty="0" err="1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Openstack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自动化部署，包括自动化工具及容器化部署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基于</a:t>
              </a:r>
              <a:r>
                <a:rPr kumimoji="1" lang="en-US" altLang="zh-CN" sz="900" dirty="0" err="1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Openstack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Driver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框架集成第三方网络、存储设备和软件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基于标准</a:t>
              </a:r>
              <a:r>
                <a:rPr kumimoji="1" lang="en-US" altLang="zh-CN" sz="900" dirty="0" err="1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Openstack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扩展框架定制高级功能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网络方案选型及优化最佳实践，包括</a:t>
              </a:r>
              <a:r>
                <a:rPr kumimoji="1" lang="en-US" altLang="zh-CN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L2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，</a:t>
              </a:r>
              <a:r>
                <a:rPr kumimoji="1" lang="en-US" altLang="zh-CN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L3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和</a:t>
              </a:r>
              <a:r>
                <a:rPr kumimoji="1" lang="en-US" altLang="zh-CN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L4-7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的开源和商业软件硬件等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虚拟化方案选型及优化最佳实践，包括</a:t>
              </a:r>
              <a:r>
                <a:rPr kumimoji="1" lang="en-US" altLang="zh-CN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KVM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，</a:t>
              </a:r>
              <a:r>
                <a:rPr kumimoji="1" lang="en-US" altLang="zh-CN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Xen</a:t>
              </a: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，容器等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存储方案选型及优化最佳实践，包括分布式存储，传统商业存储等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95566" y="1605704"/>
              <a:ext cx="1213211" cy="33048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云管理平台层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7" name="直线连接符 26"/>
            <p:cNvCxnSpPr>
              <a:stCxn id="7" idx="1"/>
              <a:endCxn id="20" idx="3"/>
            </p:cNvCxnSpPr>
            <p:nvPr/>
          </p:nvCxnSpPr>
          <p:spPr>
            <a:xfrm flipH="1">
              <a:off x="2808777" y="1765968"/>
              <a:ext cx="452060" cy="497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/>
            <p:cNvCxnSpPr>
              <a:stCxn id="10" idx="3"/>
              <a:endCxn id="14" idx="1"/>
            </p:cNvCxnSpPr>
            <p:nvPr/>
          </p:nvCxnSpPr>
          <p:spPr>
            <a:xfrm>
              <a:off x="2808779" y="3294084"/>
              <a:ext cx="45205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>
              <a:stCxn id="5" idx="1"/>
              <a:endCxn id="8" idx="3"/>
            </p:cNvCxnSpPr>
            <p:nvPr/>
          </p:nvCxnSpPr>
          <p:spPr>
            <a:xfrm flipH="1">
              <a:off x="2808780" y="4474896"/>
              <a:ext cx="45206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>
              <a:stCxn id="9" idx="3"/>
              <a:endCxn id="6" idx="1"/>
            </p:cNvCxnSpPr>
            <p:nvPr/>
          </p:nvCxnSpPr>
          <p:spPr>
            <a:xfrm>
              <a:off x="2808780" y="4071495"/>
              <a:ext cx="452058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1595567" y="2252053"/>
              <a:ext cx="1213211" cy="3304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自动化运维层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260837" y="2160649"/>
              <a:ext cx="4600047" cy="513295"/>
            </a:xfrm>
            <a:prstGeom prst="rect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运维体系最佳实践，包括流程制定和角色设定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监控系统最佳实践，包括监控系统建立及监控项模板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自动化系统最佳实践，包括自动化系统建立及运维脚本模板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61" name="直线连接符 60"/>
            <p:cNvCxnSpPr>
              <a:stCxn id="59" idx="3"/>
              <a:endCxn id="60" idx="1"/>
            </p:cNvCxnSpPr>
            <p:nvPr/>
          </p:nvCxnSpPr>
          <p:spPr>
            <a:xfrm>
              <a:off x="2808778" y="2417296"/>
              <a:ext cx="452059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>
              <a:off x="3260837" y="692192"/>
              <a:ext cx="4600047" cy="653616"/>
            </a:xfrm>
            <a:prstGeom prst="rect">
              <a:avLst/>
            </a:prstGeom>
            <a:noFill/>
            <a:ln w="9525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应用安全最佳实践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应用高可用最佳实践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marL="171450" indent="-171450">
                <a:buFont typeface="Wingdings" charset="2"/>
                <a:buChar char="n"/>
              </a:pPr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应用架构最佳实践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603136" y="858828"/>
              <a:ext cx="1213211" cy="33048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9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应用层</a:t>
              </a:r>
              <a:endParaRPr kumimoji="1" lang="en-US" altLang="zh-CN" sz="9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87" name="直线连接符 86"/>
            <p:cNvCxnSpPr/>
            <p:nvPr/>
          </p:nvCxnSpPr>
          <p:spPr>
            <a:xfrm flipH="1">
              <a:off x="2808777" y="1019000"/>
              <a:ext cx="452060" cy="497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05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  <a:latin typeface="+mn-ea"/>
              </a:rPr>
              <a:t>开源开放</a:t>
            </a:r>
            <a:endParaRPr lang="en-US" altLang="zh-CN" sz="1000" dirty="0">
              <a:solidFill>
                <a:srgbClr val="1E2327"/>
              </a:solidFill>
              <a:latin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2466" y="160361"/>
            <a:ext cx="2325285" cy="53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技术优势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3393" y="1927940"/>
            <a:ext cx="8122119" cy="2949721"/>
            <a:chOff x="376167" y="2643690"/>
            <a:chExt cx="9306391" cy="3827891"/>
          </a:xfrm>
        </p:grpSpPr>
        <p:sp>
          <p:nvSpPr>
            <p:cNvPr id="5" name="矩形 4"/>
            <p:cNvSpPr/>
            <p:nvPr/>
          </p:nvSpPr>
          <p:spPr>
            <a:xfrm>
              <a:off x="647141" y="4062194"/>
              <a:ext cx="1198230" cy="554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5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Icehouse</a:t>
              </a:r>
              <a:endParaRPr kumimoji="1" lang="zh-CN" altLang="en-US" sz="85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84502" y="4062194"/>
              <a:ext cx="1198230" cy="5541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5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Juno</a:t>
              </a:r>
              <a:endParaRPr kumimoji="1" lang="zh-CN" altLang="en-US" sz="85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21864" y="4062194"/>
              <a:ext cx="1198230" cy="5541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5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Kilo</a:t>
              </a:r>
              <a:endParaRPr kumimoji="1" lang="zh-CN" altLang="en-US" sz="85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59226" y="4062194"/>
              <a:ext cx="1198230" cy="5541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5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Liberty</a:t>
              </a:r>
              <a:endParaRPr kumimoji="1" lang="zh-CN" altLang="en-US" sz="85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996587" y="4062194"/>
              <a:ext cx="1198230" cy="55413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50" dirty="0" err="1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Mitaka</a:t>
              </a:r>
              <a:endParaRPr kumimoji="1" lang="zh-CN" altLang="en-US" sz="85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76167" y="5835999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5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76167" y="6152788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5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3365" y="5952353"/>
              <a:ext cx="2230163" cy="51922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JITStack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即将支持的</a:t>
              </a:r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Openstack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版本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3365" y="5666385"/>
              <a:ext cx="1980367" cy="51922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JITStack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支持的</a:t>
              </a:r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Openstack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版本 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528" y="4627823"/>
              <a:ext cx="1381592" cy="45931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KVM+Ceph</a:t>
              </a:r>
              <a:endParaRPr kumimoji="1" lang="en-US" altLang="zh-CN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Bridge+VLAN</a:t>
              </a:r>
              <a:endParaRPr kumimoji="1" lang="zh-CN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84192" y="4619893"/>
              <a:ext cx="1444040" cy="62906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KVM+Ceph</a:t>
              </a:r>
              <a:endParaRPr kumimoji="1" lang="en-US" altLang="zh-CN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Bridge+VLAN</a:t>
              </a:r>
              <a:endParaRPr kumimoji="1" lang="en-US" altLang="zh-CN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Bridge+VxLAN</a:t>
              </a:r>
              <a:endParaRPr kumimoji="1" lang="zh-CN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2799" y="3621435"/>
              <a:ext cx="1602000" cy="45931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JOS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Extenstion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v1.0</a:t>
              </a:r>
            </a:p>
            <a:p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Nova+Neutron+Cinder</a:t>
              </a:r>
              <a:endParaRPr kumimoji="1" lang="en-US" altLang="zh-CN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073919" y="3470663"/>
              <a:ext cx="1602000" cy="62906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JOS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Extenstion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v2.0</a:t>
              </a:r>
            </a:p>
            <a:p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Heat</a:t>
              </a:r>
            </a:p>
            <a:p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Nova+Neutron+Cinder</a:t>
              </a:r>
              <a:endParaRPr kumimoji="1" lang="en-US" altLang="zh-CN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线箭头连接符 19"/>
            <p:cNvCxnSpPr>
              <a:stCxn id="7" idx="3"/>
              <a:endCxn id="8" idx="1"/>
            </p:cNvCxnSpPr>
            <p:nvPr/>
          </p:nvCxnSpPr>
          <p:spPr>
            <a:xfrm>
              <a:off x="1845371" y="4339262"/>
              <a:ext cx="639131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8" idx="3"/>
              <a:endCxn id="9" idx="1"/>
            </p:cNvCxnSpPr>
            <p:nvPr/>
          </p:nvCxnSpPr>
          <p:spPr>
            <a:xfrm>
              <a:off x="3682732" y="4339262"/>
              <a:ext cx="63913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9" idx="3"/>
              <a:endCxn id="10" idx="1"/>
            </p:cNvCxnSpPr>
            <p:nvPr/>
          </p:nvCxnSpPr>
          <p:spPr>
            <a:xfrm>
              <a:off x="5520094" y="4339262"/>
              <a:ext cx="639132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>
              <a:stCxn id="10" idx="3"/>
              <a:endCxn id="11" idx="1"/>
            </p:cNvCxnSpPr>
            <p:nvPr/>
          </p:nvCxnSpPr>
          <p:spPr>
            <a:xfrm>
              <a:off x="7357456" y="4339262"/>
              <a:ext cx="639131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7912521" y="3440321"/>
              <a:ext cx="1602000" cy="62906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JOS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Extenstion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v3.0</a:t>
              </a:r>
            </a:p>
            <a:p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Heat+Ironic+Magnum</a:t>
              </a:r>
              <a:endParaRPr kumimoji="1" lang="en-US" altLang="zh-CN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Nova+Neutron+Cinder</a:t>
              </a:r>
              <a:endParaRPr kumimoji="1" lang="en-US" altLang="zh-CN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912522" y="4604035"/>
              <a:ext cx="1754448" cy="96855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Bare-metal</a:t>
              </a:r>
            </a:p>
            <a:p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Docker</a:t>
              </a:r>
            </a:p>
            <a:p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KVM+Ceph</a:t>
              </a:r>
              <a:endParaRPr kumimoji="1" lang="en-US" altLang="zh-CN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Bridge/OVS+VLAN</a:t>
              </a:r>
            </a:p>
            <a:p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kumimoji="1" lang="zh-CN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Bridge/</a:t>
              </a:r>
              <a:r>
                <a:rPr kumimoji="1" lang="en-US" altLang="zh-CN" sz="8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OVS+VxLAN</a:t>
              </a:r>
              <a:endParaRPr kumimoji="1" lang="zh-CN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7141" y="2859563"/>
              <a:ext cx="1198230" cy="5541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50" dirty="0" err="1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JITStack</a:t>
              </a:r>
              <a:r>
                <a:rPr kumimoji="1" lang="zh-CN" altLang="en-US" sz="85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85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Cloud</a:t>
              </a:r>
            </a:p>
            <a:p>
              <a:pPr algn="ctr"/>
              <a:r>
                <a:rPr kumimoji="1" lang="en-US" altLang="zh-CN" sz="85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v1.0</a:t>
              </a:r>
              <a:endParaRPr kumimoji="1" lang="zh-CN" altLang="en-US" sz="85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054579" y="2867572"/>
              <a:ext cx="1198230" cy="5541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50" dirty="0" err="1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JITStack</a:t>
              </a:r>
              <a:r>
                <a:rPr kumimoji="1" lang="zh-CN" altLang="en-US" sz="85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85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Cloud</a:t>
              </a:r>
            </a:p>
            <a:p>
              <a:pPr algn="ctr"/>
              <a:r>
                <a:rPr kumimoji="1" lang="en-US" altLang="zh-CN" sz="85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v2.0</a:t>
              </a:r>
              <a:endParaRPr kumimoji="1" lang="zh-CN" altLang="en-US" sz="85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8" name="直线箭头连接符 27"/>
            <p:cNvCxnSpPr/>
            <p:nvPr/>
          </p:nvCxnSpPr>
          <p:spPr>
            <a:xfrm>
              <a:off x="1845371" y="3136631"/>
              <a:ext cx="5209208" cy="8009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76167" y="2643690"/>
              <a:ext cx="1826206" cy="29619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5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60654" y="2643690"/>
              <a:ext cx="3821904" cy="296199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5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31" name="矩形 99"/>
          <p:cNvSpPr>
            <a:spLocks noChangeArrowheads="1"/>
          </p:cNvSpPr>
          <p:nvPr/>
        </p:nvSpPr>
        <p:spPr bwMode="auto">
          <a:xfrm>
            <a:off x="418870" y="931732"/>
            <a:ext cx="7387055" cy="8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655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JITStack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遵循开源软件的原则，以社区版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为基础进行研发和相应版本迭代。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 marL="285750"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JITStack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不修改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源码，借助开源软件技术生态的力量并通过自己的最佳实践交付用户“最纯”的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版本。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 marL="285750"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JITStack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标准扩展框架方式（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JOS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Extenstion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）增加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的功能并保持接口规范。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 marL="285750"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n"/>
              <a:tabLst/>
              <a:defRPr/>
            </a:pP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JITStack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Cloud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平台通过调用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Openstack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重新封装了业务门户，支持灵活多变的业务需求。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09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62466" y="160361"/>
            <a:ext cx="2325285" cy="53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技术优势</a:t>
            </a:r>
          </a:p>
        </p:txBody>
      </p:sp>
      <p:sp>
        <p:nvSpPr>
          <p:cNvPr id="5" name="矩形 4"/>
          <p:cNvSpPr/>
          <p:nvPr/>
        </p:nvSpPr>
        <p:spPr>
          <a:xfrm>
            <a:off x="1137440" y="1773448"/>
            <a:ext cx="1198230" cy="55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JITStack</a:t>
            </a:r>
            <a:r>
              <a:rPr kumimoji="1" lang="zh-CN" altLang="en-US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v1.0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3343" y="1773448"/>
            <a:ext cx="1198230" cy="55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JITStack</a:t>
            </a:r>
            <a:r>
              <a:rPr kumimoji="1" lang="zh-CN" altLang="en-US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v2.0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7440" y="3134162"/>
            <a:ext cx="1198230" cy="55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JOS</a:t>
            </a:r>
            <a:r>
              <a:rPr kumimoji="1" lang="zh-CN" altLang="en-US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Extension</a:t>
            </a: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v1.0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3343" y="3134162"/>
            <a:ext cx="1198230" cy="55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JOS</a:t>
            </a:r>
            <a:r>
              <a:rPr kumimoji="1" lang="zh-CN" altLang="en-US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Extension</a:t>
            </a: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v2.0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09246" y="3134162"/>
            <a:ext cx="1198230" cy="5541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JOS</a:t>
            </a:r>
            <a:r>
              <a:rPr kumimoji="1" lang="zh-CN" altLang="en-US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Extension</a:t>
            </a: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v3.0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1747" y="3764498"/>
            <a:ext cx="1210588" cy="5539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消息订阅状态扩展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kumimoji="1"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QoS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快照回滚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70008" y="3764498"/>
            <a:ext cx="729687" cy="5539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QGA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容量查询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系统重置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09246" y="3764498"/>
            <a:ext cx="1249060" cy="5539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L3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L4-7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扩展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Balance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计量扩展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线箭头连接符 12"/>
          <p:cNvCxnSpPr>
            <a:stCxn id="10" idx="3"/>
            <a:endCxn id="11" idx="1"/>
          </p:cNvCxnSpPr>
          <p:nvPr/>
        </p:nvCxnSpPr>
        <p:spPr>
          <a:xfrm>
            <a:off x="2335670" y="3411230"/>
            <a:ext cx="17376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11" idx="3"/>
            <a:endCxn id="12" idx="1"/>
          </p:cNvCxnSpPr>
          <p:nvPr/>
        </p:nvCxnSpPr>
        <p:spPr>
          <a:xfrm>
            <a:off x="5271573" y="3411230"/>
            <a:ext cx="17376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8" idx="3"/>
            <a:endCxn id="9" idx="1"/>
          </p:cNvCxnSpPr>
          <p:nvPr/>
        </p:nvCxnSpPr>
        <p:spPr>
          <a:xfrm>
            <a:off x="2335670" y="2050516"/>
            <a:ext cx="17376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09246" y="1773448"/>
            <a:ext cx="1198230" cy="5541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JITStack</a:t>
            </a:r>
            <a:r>
              <a:rPr kumimoji="1" lang="zh-CN" altLang="en-US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Cloud</a:t>
            </a:r>
          </a:p>
          <a:p>
            <a:pPr algn="ctr"/>
            <a:r>
              <a:rPr kumimoji="1" lang="en-US" altLang="zh-CN" sz="11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v2.x</a:t>
            </a:r>
            <a:endParaRPr kumimoji="1" lang="zh-CN" altLang="en-US" sz="110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9" name="直线箭头连接符 18"/>
          <p:cNvCxnSpPr>
            <a:stCxn id="9" idx="3"/>
          </p:cNvCxnSpPr>
          <p:nvPr/>
        </p:nvCxnSpPr>
        <p:spPr>
          <a:xfrm>
            <a:off x="5271573" y="2050516"/>
            <a:ext cx="17376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37440" y="1032038"/>
            <a:ext cx="1595309" cy="707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云主机、磁盘、网络服务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多区域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多租户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计费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70008" y="1196705"/>
            <a:ext cx="1024639" cy="5539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Heat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容量管理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23104" y="1065562"/>
            <a:ext cx="1170513" cy="707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容器服务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Bare-metal</a:t>
            </a:r>
            <a:r>
              <a: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kumimoji="1"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  <a:latin typeface="+mn-ea"/>
              </a:rPr>
              <a:t>先进前沿</a:t>
            </a:r>
            <a:endParaRPr lang="en-US" altLang="zh-CN" sz="1000" dirty="0">
              <a:solidFill>
                <a:srgbClr val="1E2327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5929" y="25675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2015</a:t>
            </a:r>
            <a:r>
              <a:rPr kumimoji="1" lang="zh-CN" altLang="en-US" dirty="0"/>
              <a:t>年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11880" y="254620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2016</a:t>
            </a:r>
            <a:r>
              <a:rPr kumimoji="1" lang="zh-CN" altLang="en-US" dirty="0"/>
              <a:t>年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44130" y="254206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241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93253" y="1122400"/>
            <a:ext cx="3657267" cy="2554545"/>
            <a:chOff x="1509761" y="1277530"/>
            <a:chExt cx="3657267" cy="2554544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341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成功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案例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6335" y="2322197"/>
              <a:ext cx="2120693" cy="272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1" lang="en-US" altLang="zh-CN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9761" y="1277530"/>
              <a:ext cx="1467068" cy="2554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4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0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2467" y="160361"/>
            <a:ext cx="2232121" cy="531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成功案例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</a:rPr>
              <a:t>主要客户</a:t>
            </a:r>
            <a:endParaRPr lang="en-US" altLang="zh-CN" sz="1000" dirty="0">
              <a:solidFill>
                <a:srgbClr val="1E2327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6443" y="1034062"/>
            <a:ext cx="8701913" cy="3447650"/>
            <a:chOff x="336443" y="1034062"/>
            <a:chExt cx="8701913" cy="3447650"/>
          </a:xfrm>
        </p:grpSpPr>
        <p:grpSp>
          <p:nvGrpSpPr>
            <p:cNvPr id="24" name="组合 23"/>
            <p:cNvGrpSpPr/>
            <p:nvPr/>
          </p:nvGrpSpPr>
          <p:grpSpPr>
            <a:xfrm>
              <a:off x="336443" y="1034062"/>
              <a:ext cx="8701913" cy="3447650"/>
              <a:chOff x="336443" y="1013720"/>
              <a:chExt cx="8701913" cy="344765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336443" y="1943433"/>
                <a:ext cx="8701913" cy="588270"/>
                <a:chOff x="217359" y="2267384"/>
                <a:chExt cx="8701913" cy="588270"/>
              </a:xfrm>
            </p:grpSpPr>
            <p:pic>
              <p:nvPicPr>
                <p:cNvPr id="56" name="图片 5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54986" y="2438087"/>
                  <a:ext cx="1336496" cy="389373"/>
                </a:xfrm>
                <a:prstGeom prst="rect">
                  <a:avLst/>
                </a:prstGeom>
              </p:spPr>
            </p:pic>
            <p:pic>
              <p:nvPicPr>
                <p:cNvPr id="57" name="图片 5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9880" y="2267384"/>
                  <a:ext cx="986366" cy="588270"/>
                </a:xfrm>
                <a:prstGeom prst="rect">
                  <a:avLst/>
                </a:prstGeom>
              </p:spPr>
            </p:pic>
            <p:sp>
              <p:nvSpPr>
                <p:cNvPr id="58" name="文本框 57"/>
                <p:cNvSpPr txBox="1"/>
                <p:nvPr/>
              </p:nvSpPr>
              <p:spPr>
                <a:xfrm>
                  <a:off x="217359" y="2564166"/>
                  <a:ext cx="7906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金融行业</a:t>
                  </a:r>
                </a:p>
              </p:txBody>
            </p:sp>
            <p:pic>
              <p:nvPicPr>
                <p:cNvPr id="59" name="图片 5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34706" y="2369536"/>
                  <a:ext cx="1020955" cy="315521"/>
                </a:xfrm>
                <a:prstGeom prst="rect">
                  <a:avLst/>
                </a:prstGeom>
              </p:spPr>
            </p:pic>
            <p:pic>
              <p:nvPicPr>
                <p:cNvPr id="60" name="图片 5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12342" y="2296827"/>
                  <a:ext cx="1406930" cy="426591"/>
                </a:xfrm>
                <a:prstGeom prst="rect">
                  <a:avLst/>
                </a:prstGeom>
              </p:spPr>
            </p:pic>
            <p:pic>
              <p:nvPicPr>
                <p:cNvPr id="61" name="图片 6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56855" y="2299896"/>
                  <a:ext cx="1468811" cy="423522"/>
                </a:xfrm>
                <a:prstGeom prst="rect">
                  <a:avLst/>
                </a:prstGeom>
              </p:spPr>
            </p:pic>
          </p:grpSp>
          <p:grpSp>
            <p:nvGrpSpPr>
              <p:cNvPr id="28" name="组合 27"/>
              <p:cNvGrpSpPr/>
              <p:nvPr/>
            </p:nvGrpSpPr>
            <p:grpSpPr>
              <a:xfrm>
                <a:off x="361733" y="3563158"/>
                <a:ext cx="6697263" cy="898212"/>
                <a:chOff x="260901" y="3796701"/>
                <a:chExt cx="6697263" cy="898212"/>
              </a:xfrm>
            </p:grpSpPr>
            <p:pic>
              <p:nvPicPr>
                <p:cNvPr id="49" name="图片 4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9476" y="4085282"/>
                  <a:ext cx="1010902" cy="339799"/>
                </a:xfrm>
                <a:prstGeom prst="rect">
                  <a:avLst/>
                </a:prstGeom>
              </p:spPr>
            </p:pic>
            <p:sp>
              <p:nvSpPr>
                <p:cNvPr id="50" name="文本框 49"/>
                <p:cNvSpPr txBox="1"/>
                <p:nvPr/>
              </p:nvSpPr>
              <p:spPr>
                <a:xfrm>
                  <a:off x="260901" y="4143620"/>
                  <a:ext cx="54173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b="1" dirty="0"/>
                    <a:t>IT</a:t>
                  </a:r>
                  <a:r>
                    <a:rPr lang="zh-CN" altLang="en-US" sz="1000" b="1" dirty="0"/>
                    <a:t>行业</a:t>
                  </a:r>
                </a:p>
              </p:txBody>
            </p:sp>
            <p:pic>
              <p:nvPicPr>
                <p:cNvPr id="51" name="图片 50"/>
                <p:cNvPicPr/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0757" y="4096851"/>
                  <a:ext cx="976247" cy="33975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3" name="文本框 52"/>
                <p:cNvSpPr txBox="1"/>
                <p:nvPr/>
              </p:nvSpPr>
              <p:spPr>
                <a:xfrm>
                  <a:off x="1297350" y="4448692"/>
                  <a:ext cx="81316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久其软件</a:t>
                  </a:r>
                </a:p>
              </p:txBody>
            </p:sp>
            <p:pic>
              <p:nvPicPr>
                <p:cNvPr id="54" name="图片 5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06585" y="3796701"/>
                  <a:ext cx="651579" cy="682855"/>
                </a:xfrm>
                <a:prstGeom prst="rect">
                  <a:avLst/>
                </a:prstGeom>
              </p:spPr>
            </p:pic>
            <p:pic>
              <p:nvPicPr>
                <p:cNvPr id="55" name="图片 5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27169" y="3889086"/>
                  <a:ext cx="696292" cy="535995"/>
                </a:xfrm>
                <a:prstGeom prst="rect">
                  <a:avLst/>
                </a:prstGeom>
              </p:spPr>
            </p:pic>
          </p:grpSp>
          <p:grpSp>
            <p:nvGrpSpPr>
              <p:cNvPr id="29" name="组合 28"/>
              <p:cNvGrpSpPr/>
              <p:nvPr/>
            </p:nvGrpSpPr>
            <p:grpSpPr>
              <a:xfrm>
                <a:off x="336443" y="1013720"/>
                <a:ext cx="8352846" cy="833583"/>
                <a:chOff x="217359" y="1046714"/>
                <a:chExt cx="8352846" cy="833583"/>
              </a:xfrm>
            </p:grpSpPr>
            <p:pic>
              <p:nvPicPr>
                <p:cNvPr id="41" name="图片 14"/>
                <p:cNvPicPr>
                  <a:picLocks noChangeAspect="1"/>
                </p:cNvPicPr>
                <p:nvPr/>
              </p:nvPicPr>
              <p:blipFill>
                <a:blip r:embed="rId11" cstate="screen"/>
                <a:srcRect/>
                <a:stretch>
                  <a:fillRect/>
                </a:stretch>
              </p:blipFill>
              <p:spPr bwMode="auto">
                <a:xfrm>
                  <a:off x="4398003" y="1218565"/>
                  <a:ext cx="1426369" cy="5108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" name="图片 15"/>
                <p:cNvPicPr>
                  <a:picLocks noChangeAspect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6009923" y="1046714"/>
                  <a:ext cx="1113673" cy="818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" name="图片 13"/>
                <p:cNvPicPr>
                  <a:picLocks noChangeAspect="1"/>
                </p:cNvPicPr>
                <p:nvPr/>
              </p:nvPicPr>
              <p:blipFill>
                <a:blip r:embed="rId13" cstate="screen"/>
                <a:srcRect/>
                <a:stretch>
                  <a:fillRect/>
                </a:stretch>
              </p:blipFill>
              <p:spPr bwMode="auto">
                <a:xfrm>
                  <a:off x="1190255" y="1236673"/>
                  <a:ext cx="1432735" cy="4927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4" name="文本框 43"/>
                <p:cNvSpPr txBox="1"/>
                <p:nvPr/>
              </p:nvSpPr>
              <p:spPr>
                <a:xfrm>
                  <a:off x="217359" y="1332803"/>
                  <a:ext cx="97289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传统工业</a:t>
                  </a:r>
                </a:p>
              </p:txBody>
            </p:sp>
            <p:pic>
              <p:nvPicPr>
                <p:cNvPr id="46" name="图片 26"/>
                <p:cNvPicPr>
                  <a:picLocks noChangeAspect="1"/>
                </p:cNvPicPr>
                <p:nvPr/>
              </p:nvPicPr>
              <p:blipFill>
                <a:blip r:embed="rId14" cstate="screen"/>
                <a:srcRect/>
                <a:stretch>
                  <a:fillRect/>
                </a:stretch>
              </p:blipFill>
              <p:spPr bwMode="auto">
                <a:xfrm>
                  <a:off x="3020823" y="1147969"/>
                  <a:ext cx="756979" cy="7323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8" name="图片 47"/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09147" y="1236673"/>
                  <a:ext cx="1261058" cy="448451"/>
                </a:xfrm>
                <a:prstGeom prst="rect">
                  <a:avLst/>
                </a:prstGeom>
              </p:spPr>
            </p:pic>
          </p:grpSp>
          <p:grpSp>
            <p:nvGrpSpPr>
              <p:cNvPr id="30" name="组合 29"/>
              <p:cNvGrpSpPr/>
              <p:nvPr/>
            </p:nvGrpSpPr>
            <p:grpSpPr>
              <a:xfrm>
                <a:off x="361733" y="2687918"/>
                <a:ext cx="7013012" cy="895178"/>
                <a:chOff x="361733" y="2687918"/>
                <a:chExt cx="7013012" cy="895178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3149507" y="3336875"/>
                  <a:ext cx="6346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数码通</a:t>
                  </a:r>
                </a:p>
              </p:txBody>
            </p:sp>
            <p:grpSp>
              <p:nvGrpSpPr>
                <p:cNvPr id="35" name="组合 34"/>
                <p:cNvGrpSpPr/>
                <p:nvPr/>
              </p:nvGrpSpPr>
              <p:grpSpPr>
                <a:xfrm>
                  <a:off x="361733" y="2687918"/>
                  <a:ext cx="7013012" cy="772068"/>
                  <a:chOff x="254023" y="3073058"/>
                  <a:chExt cx="7013012" cy="772068"/>
                </a:xfrm>
              </p:grpSpPr>
              <p:pic>
                <p:nvPicPr>
                  <p:cNvPr id="36" name="图片 35"/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926333" y="3171575"/>
                    <a:ext cx="865606" cy="582769"/>
                  </a:xfrm>
                  <a:prstGeom prst="rect">
                    <a:avLst/>
                  </a:prstGeom>
                </p:spPr>
              </p:pic>
              <p:pic>
                <p:nvPicPr>
                  <p:cNvPr id="37" name="图片 36"/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356855" y="3127403"/>
                    <a:ext cx="1949730" cy="441368"/>
                  </a:xfrm>
                  <a:prstGeom prst="rect">
                    <a:avLst/>
                  </a:prstGeom>
                </p:spPr>
              </p:pic>
              <p:pic>
                <p:nvPicPr>
                  <p:cNvPr id="38" name="图片 37"/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506596" y="3073058"/>
                    <a:ext cx="760439" cy="571850"/>
                  </a:xfrm>
                  <a:prstGeom prst="rect">
                    <a:avLst/>
                  </a:prstGeom>
                </p:spPr>
              </p:pic>
              <p:pic>
                <p:nvPicPr>
                  <p:cNvPr id="39" name="图片 38"/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311718" y="3143027"/>
                    <a:ext cx="784424" cy="702099"/>
                  </a:xfrm>
                  <a:prstGeom prst="rect">
                    <a:avLst/>
                  </a:prstGeom>
                </p:spPr>
              </p:pic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254023" y="3405407"/>
                    <a:ext cx="53005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000" b="1" dirty="0"/>
                      <a:t>IDC</a:t>
                    </a:r>
                    <a:endParaRPr lang="zh-CN" altLang="en-US" sz="1000" b="1" dirty="0"/>
                  </a:p>
                </p:txBody>
              </p:sp>
            </p:grpSp>
          </p:grpSp>
        </p:grpSp>
        <p:sp>
          <p:nvSpPr>
            <p:cNvPr id="2" name="文本框 1"/>
            <p:cNvSpPr txBox="1"/>
            <p:nvPr/>
          </p:nvSpPr>
          <p:spPr>
            <a:xfrm>
              <a:off x="4712104" y="4235490"/>
              <a:ext cx="696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龙田数码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75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962" y="122457"/>
            <a:ext cx="4137106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DD1C3E"/>
                </a:solidFill>
              </a:rPr>
              <a:t>办公地址</a:t>
            </a:r>
            <a:endParaRPr lang="en-US" altLang="zh-CN" b="1" dirty="0">
              <a:solidFill>
                <a:srgbClr val="DD1C3E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Arial"/>
              <a:ea typeface="黑体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上海市黄浦区斜土路</a:t>
            </a:r>
            <a:r>
              <a:rPr lang="en-US" altLang="zh-CN" sz="1000" dirty="0">
                <a:solidFill>
                  <a:prstClr val="white"/>
                </a:solidFill>
                <a:latin typeface="微软雅黑"/>
                <a:cs typeface="微软雅黑"/>
              </a:rPr>
              <a:t>768</a:t>
            </a: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号致远大厦</a:t>
            </a:r>
            <a:r>
              <a:rPr lang="en-US" altLang="zh-CN" sz="1000" dirty="0">
                <a:solidFill>
                  <a:prstClr val="white"/>
                </a:solidFill>
                <a:latin typeface="微软雅黑"/>
                <a:cs typeface="微软雅黑"/>
              </a:rPr>
              <a:t>18</a:t>
            </a: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楼</a:t>
            </a:r>
            <a:r>
              <a:rPr lang="en-US" altLang="zh-CN" sz="1000" dirty="0">
                <a:solidFill>
                  <a:prstClr val="white"/>
                </a:solidFill>
                <a:latin typeface="微软雅黑"/>
                <a:cs typeface="微软雅黑"/>
              </a:rPr>
              <a:t>O</a:t>
            </a: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座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4855109" y="592415"/>
            <a:ext cx="3973583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-4253" y="2501458"/>
            <a:ext cx="9144000" cy="2642043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65215" y="2923739"/>
            <a:ext cx="1133262" cy="1133261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0564" y="3047294"/>
            <a:ext cx="17577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联系人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陈雷：</a:t>
            </a:r>
            <a:r>
              <a:rPr lang="en-US" altLang="zh-CN" sz="1000" dirty="0">
                <a:solidFill>
                  <a:prstClr val="white"/>
                </a:solidFill>
                <a:latin typeface="微软雅黑"/>
                <a:cs typeface="微软雅黑"/>
              </a:rPr>
              <a:t>186-1630-1558</a:t>
            </a:r>
          </a:p>
        </p:txBody>
      </p:sp>
      <p:sp>
        <p:nvSpPr>
          <p:cNvPr id="14" name="椭圆 13"/>
          <p:cNvSpPr/>
          <p:nvPr/>
        </p:nvSpPr>
        <p:spPr>
          <a:xfrm>
            <a:off x="3333668" y="2923737"/>
            <a:ext cx="1133262" cy="1133260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7118" y="3047292"/>
            <a:ext cx="178592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邮箱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err="1">
                <a:solidFill>
                  <a:prstClr val="white"/>
                </a:solidFill>
                <a:latin typeface="微软雅黑"/>
                <a:cs typeface="微软雅黑"/>
              </a:rPr>
              <a:t>ray.chen@jitstack.com</a:t>
            </a:r>
            <a:endParaRPr lang="zh-CN" altLang="en-US" sz="1000" dirty="0">
              <a:solidFill>
                <a:prstClr val="white"/>
              </a:solidFill>
              <a:latin typeface="微软雅黑"/>
              <a:cs typeface="微软雅黑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14182" y="2923736"/>
            <a:ext cx="1133262" cy="1133261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77634" y="3046930"/>
            <a:ext cx="15770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公司网址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err="1">
                <a:solidFill>
                  <a:prstClr val="white"/>
                </a:solidFill>
                <a:latin typeface="微软雅黑"/>
                <a:cs typeface="微软雅黑"/>
              </a:rPr>
              <a:t>www.jitstack.com</a:t>
            </a:r>
            <a:endParaRPr lang="zh-CN" altLang="en-US" sz="1000" dirty="0">
              <a:solidFill>
                <a:prstClr val="white"/>
              </a:solidFill>
              <a:latin typeface="微软雅黑"/>
              <a:cs typeface="微软雅黑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551813" y="3181395"/>
            <a:ext cx="771861" cy="619125"/>
            <a:chOff x="301625" y="1724025"/>
            <a:chExt cx="898525" cy="720725"/>
          </a:xfrm>
          <a:solidFill>
            <a:schemeClr val="bg1"/>
          </a:solidFill>
        </p:grpSpPr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Freeform 186"/>
          <p:cNvSpPr>
            <a:spLocks noEditPoints="1"/>
          </p:cNvSpPr>
          <p:nvPr/>
        </p:nvSpPr>
        <p:spPr bwMode="auto">
          <a:xfrm>
            <a:off x="3573464" y="3271768"/>
            <a:ext cx="657225" cy="4794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3" name="矩形 32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FFFFFF"/>
                </a:solidFill>
              </a:rPr>
              <a:t>联系我们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8" name="Freeform 41"/>
          <p:cNvSpPr>
            <a:spLocks noEditPoints="1"/>
          </p:cNvSpPr>
          <p:nvPr/>
        </p:nvSpPr>
        <p:spPr bwMode="auto">
          <a:xfrm>
            <a:off x="6583962" y="3216287"/>
            <a:ext cx="598548" cy="514463"/>
          </a:xfrm>
          <a:custGeom>
            <a:avLst/>
            <a:gdLst>
              <a:gd name="T0" fmla="*/ 2147483647 w 67"/>
              <a:gd name="T1" fmla="*/ 124018912 h 60"/>
              <a:gd name="T2" fmla="*/ 2147483647 w 67"/>
              <a:gd name="T3" fmla="*/ 0 h 60"/>
              <a:gd name="T4" fmla="*/ 2147483647 w 67"/>
              <a:gd name="T5" fmla="*/ 0 h 60"/>
              <a:gd name="T6" fmla="*/ 2147483647 w 67"/>
              <a:gd name="T7" fmla="*/ 124018912 h 60"/>
              <a:gd name="T8" fmla="*/ 2147483647 w 67"/>
              <a:gd name="T9" fmla="*/ 310059138 h 60"/>
              <a:gd name="T10" fmla="*/ 2147483647 w 67"/>
              <a:gd name="T11" fmla="*/ 868156039 h 60"/>
              <a:gd name="T12" fmla="*/ 2147483647 w 67"/>
              <a:gd name="T13" fmla="*/ 124018912 h 60"/>
              <a:gd name="T14" fmla="*/ 2147483647 w 67"/>
              <a:gd name="T15" fmla="*/ 1922344337 h 60"/>
              <a:gd name="T16" fmla="*/ 2147483647 w 67"/>
              <a:gd name="T17" fmla="*/ 124018912 h 60"/>
              <a:gd name="T18" fmla="*/ 1902898002 w 67"/>
              <a:gd name="T19" fmla="*/ 124018912 h 60"/>
              <a:gd name="T20" fmla="*/ 122771150 w 67"/>
              <a:gd name="T21" fmla="*/ 1922344337 h 60"/>
              <a:gd name="T22" fmla="*/ 122771150 w 67"/>
              <a:gd name="T23" fmla="*/ 2147483647 h 60"/>
              <a:gd name="T24" fmla="*/ 245534466 w 67"/>
              <a:gd name="T25" fmla="*/ 2147483647 h 60"/>
              <a:gd name="T26" fmla="*/ 429691207 w 67"/>
              <a:gd name="T27" fmla="*/ 2147483647 h 60"/>
              <a:gd name="T28" fmla="*/ 2087055172 w 67"/>
              <a:gd name="T29" fmla="*/ 558097024 h 60"/>
              <a:gd name="T30" fmla="*/ 2147483647 w 67"/>
              <a:gd name="T31" fmla="*/ 2147483647 h 60"/>
              <a:gd name="T32" fmla="*/ 2147483647 w 67"/>
              <a:gd name="T33" fmla="*/ 2147483647 h 60"/>
              <a:gd name="T34" fmla="*/ 2147483647 w 67"/>
              <a:gd name="T35" fmla="*/ 1922344337 h 60"/>
              <a:gd name="T36" fmla="*/ 552454614 w 67"/>
              <a:gd name="T37" fmla="*/ 2147483647 h 60"/>
              <a:gd name="T38" fmla="*/ 552454614 w 67"/>
              <a:gd name="T39" fmla="*/ 2147483647 h 60"/>
              <a:gd name="T40" fmla="*/ 797989019 w 67"/>
              <a:gd name="T41" fmla="*/ 2147483647 h 60"/>
              <a:gd name="T42" fmla="*/ 1718749157 w 67"/>
              <a:gd name="T43" fmla="*/ 2147483647 h 60"/>
              <a:gd name="T44" fmla="*/ 1718749157 w 67"/>
              <a:gd name="T45" fmla="*/ 2147483647 h 60"/>
              <a:gd name="T46" fmla="*/ 1780134717 w 67"/>
              <a:gd name="T47" fmla="*/ 2147483647 h 60"/>
              <a:gd name="T48" fmla="*/ 2147483647 w 67"/>
              <a:gd name="T49" fmla="*/ 2147483647 h 60"/>
              <a:gd name="T50" fmla="*/ 2147483647 w 67"/>
              <a:gd name="T51" fmla="*/ 2147483647 h 60"/>
              <a:gd name="T52" fmla="*/ 2147483647 w 67"/>
              <a:gd name="T53" fmla="*/ 2147483647 h 60"/>
              <a:gd name="T54" fmla="*/ 2147483647 w 67"/>
              <a:gd name="T55" fmla="*/ 2147483647 h 60"/>
              <a:gd name="T56" fmla="*/ 2147483647 w 67"/>
              <a:gd name="T57" fmla="*/ 2147483647 h 60"/>
              <a:gd name="T58" fmla="*/ 2147483647 w 67"/>
              <a:gd name="T59" fmla="*/ 2147483647 h 60"/>
              <a:gd name="T60" fmla="*/ 2087055172 w 67"/>
              <a:gd name="T61" fmla="*/ 806142661 h 60"/>
              <a:gd name="T62" fmla="*/ 552454614 w 67"/>
              <a:gd name="T63" fmla="*/ 2147483647 h 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67"/>
              <a:gd name="T97" fmla="*/ 0 h 60"/>
              <a:gd name="T98" fmla="*/ 67 w 67"/>
              <a:gd name="T99" fmla="*/ 60 h 6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67" h="60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"/>
              <a:ea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2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56854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FFFF"/>
                </a:solidFill>
              </a:rPr>
              <a:t>目 录</a:t>
            </a:r>
          </a:p>
        </p:txBody>
      </p:sp>
      <p:sp>
        <p:nvSpPr>
          <p:cNvPr id="14" name="矩形 13"/>
          <p:cNvSpPr/>
          <p:nvPr/>
        </p:nvSpPr>
        <p:spPr>
          <a:xfrm>
            <a:off x="279401" y="603535"/>
            <a:ext cx="3264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000" dirty="0">
                <a:solidFill>
                  <a:schemeClr val="bg1"/>
                </a:solidFill>
              </a:rPr>
              <a:t>领先的</a:t>
            </a:r>
            <a:r>
              <a:rPr lang="en-US" altLang="zh-CN" sz="1000" dirty="0" err="1">
                <a:solidFill>
                  <a:schemeClr val="bg1"/>
                </a:solidFill>
              </a:rPr>
              <a:t>Openstack</a:t>
            </a:r>
            <a:r>
              <a:rPr lang="zh-CN" altLang="zh-CN" sz="1000" dirty="0">
                <a:solidFill>
                  <a:schemeClr val="bg1"/>
                </a:solidFill>
              </a:rPr>
              <a:t>云计算</a:t>
            </a:r>
            <a:r>
              <a:rPr lang="zh-CN" altLang="en-US" sz="1000" dirty="0">
                <a:solidFill>
                  <a:schemeClr val="bg1"/>
                </a:solidFill>
              </a:rPr>
              <a:t>综合解决方案</a:t>
            </a:r>
            <a:r>
              <a:rPr lang="zh-CN" altLang="zh-CN" sz="1000" dirty="0">
                <a:solidFill>
                  <a:schemeClr val="bg1"/>
                </a:solidFill>
              </a:rPr>
              <a:t>提供商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23" y="62916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9" y="759588"/>
            <a:ext cx="2647669" cy="531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公司概况</a:t>
            </a: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9" y="1650142"/>
            <a:ext cx="2647669" cy="531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产品及服务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52523" y="151972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047977" y="2540600"/>
            <a:ext cx="2726964" cy="531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技术优势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52523" y="241027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7978" y="3431252"/>
            <a:ext cx="2795724" cy="531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成功案例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52523" y="330083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5937969" y="347588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 21"/>
          <p:cNvGrpSpPr/>
          <p:nvPr/>
        </p:nvGrpSpPr>
        <p:grpSpPr>
          <a:xfrm>
            <a:off x="7608319" y="4802983"/>
            <a:ext cx="1506208" cy="292388"/>
            <a:chOff x="7337494" y="4653569"/>
            <a:chExt cx="1506208" cy="292388"/>
          </a:xfrm>
        </p:grpSpPr>
        <p:sp>
          <p:nvSpPr>
            <p:cNvPr id="32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93253" y="1122400"/>
            <a:ext cx="3362715" cy="2554545"/>
            <a:chOff x="1509761" y="1277530"/>
            <a:chExt cx="3362715" cy="2554544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公司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概况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509761" y="1277530"/>
              <a:ext cx="1467068" cy="2554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129827" y="2167067"/>
            <a:ext cx="21206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1000" dirty="0">
                <a:solidFill>
                  <a:schemeClr val="bg1"/>
                </a:solidFill>
              </a:rPr>
              <a:t>公司简介</a:t>
            </a:r>
            <a:endParaRPr kumimoji="1" lang="en-US" altLang="zh-CN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30000"/>
              </a:lnSpc>
              <a:buFont typeface="Arial" charset="0"/>
              <a:buChar char="•"/>
            </a:pPr>
            <a:r>
              <a:rPr kumimoji="1" lang="zh-CN" altLang="en-US" sz="1000" dirty="0">
                <a:solidFill>
                  <a:schemeClr val="bg1"/>
                </a:solidFill>
              </a:rPr>
              <a:t>为什么选择我们</a:t>
            </a:r>
            <a:endParaRPr kumimoji="1" lang="en-US" altLang="zh-C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7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160361"/>
            <a:ext cx="1660265" cy="53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公司概况</a:t>
            </a:r>
          </a:p>
        </p:txBody>
      </p:sp>
      <p:sp>
        <p:nvSpPr>
          <p:cNvPr id="18" name="矩形 17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</a:rPr>
              <a:t>公司简介</a:t>
            </a:r>
            <a:endParaRPr lang="en-US" altLang="zh-CN" sz="1000" dirty="0">
              <a:solidFill>
                <a:srgbClr val="1E2327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317" y="969078"/>
            <a:ext cx="435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</a:rPr>
              <a:t>上海思询信息科技有限公司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r>
              <a:rPr lang="en-US" altLang="zh-CN" sz="1400" b="1" dirty="0">
                <a:solidFill>
                  <a:srgbClr val="000000"/>
                </a:solidFill>
              </a:rPr>
              <a:t>——</a:t>
            </a:r>
            <a:r>
              <a:rPr lang="zh-CN" altLang="en-US" sz="1400" b="1" dirty="0">
                <a:solidFill>
                  <a:srgbClr val="000000"/>
                </a:solidFill>
              </a:rPr>
              <a:t>领先的</a:t>
            </a:r>
            <a:r>
              <a:rPr lang="en-US" altLang="zh-CN" sz="1400" b="1" dirty="0">
                <a:solidFill>
                  <a:srgbClr val="000000"/>
                </a:solidFill>
              </a:rPr>
              <a:t>OpenStack</a:t>
            </a:r>
            <a:r>
              <a:rPr lang="zh-CN" altLang="en-US" sz="1400" b="1" dirty="0">
                <a:solidFill>
                  <a:srgbClr val="000000"/>
                </a:solidFill>
              </a:rPr>
              <a:t>云计算综合解决方案提供商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42996" y="1580841"/>
            <a:ext cx="8216487" cy="3116840"/>
            <a:chOff x="542996" y="1580841"/>
            <a:chExt cx="8216487" cy="3116840"/>
          </a:xfrm>
        </p:grpSpPr>
        <p:sp>
          <p:nvSpPr>
            <p:cNvPr id="2" name="矩形 1"/>
            <p:cNvSpPr/>
            <p:nvPr/>
          </p:nvSpPr>
          <p:spPr>
            <a:xfrm>
              <a:off x="542996" y="1580841"/>
              <a:ext cx="4162591" cy="2631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三大类产品：</a:t>
              </a:r>
              <a:r>
                <a:rPr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私有云、公有云、</a:t>
              </a:r>
              <a:r>
                <a:rPr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桌面云</a:t>
              </a:r>
              <a:endPara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四大类服务：</a:t>
              </a:r>
              <a:r>
                <a:rPr lang="zh-CN" altLang="zh-CN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云数据中心运维服务</a:t>
              </a:r>
              <a:r>
                <a:rPr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IT</a:t>
              </a:r>
              <a:r>
                <a:rPr lang="zh-CN" altLang="zh-CN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咨询与规划服务</a:t>
              </a:r>
              <a:r>
                <a:rPr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OpenStack</a:t>
              </a:r>
              <a:r>
                <a:rPr lang="zh-CN" altLang="zh-CN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咨询服务</a:t>
              </a:r>
              <a:r>
                <a:rPr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zh-CN" altLang="zh-CN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行业云高级定制服务</a:t>
              </a:r>
              <a:endPara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精湛的技术：</a:t>
              </a: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以</a:t>
              </a:r>
              <a:r>
                <a:rPr lang="en-US" altLang="zh-CN" sz="1000" dirty="0" err="1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Openstack</a:t>
              </a: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1000" dirty="0" err="1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Ceph</a:t>
              </a: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KVM</a:t>
              </a: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等开源软件为基础进行扩展和增强</a:t>
              </a:r>
              <a:endPara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丰富的经验：</a:t>
              </a:r>
              <a:r>
                <a:rPr lang="en-US" altLang="zh-CN" sz="1000" dirty="0" err="1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JITStack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私有云和公有云是适用于全行业的基础架构云平台</a:t>
              </a:r>
              <a:r>
                <a:rPr lang="zh-CN" altLang="zh-CN" sz="1000" dirty="0">
                  <a:solidFill>
                    <a:srgbClr val="000000"/>
                  </a:solidFill>
                </a:rPr>
                <a:t>，已被上海汽车集团等众多大型国企、上市公司选用，获得广泛的认可与赞誉</a:t>
              </a:r>
              <a:r>
                <a:rPr lang="zh-CN" altLang="en-US" sz="1000" dirty="0">
                  <a:solidFill>
                    <a:srgbClr val="000000"/>
                  </a:solidFill>
                </a:rPr>
                <a:t>。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在金融、制造、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IDC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等行业及高性能运算领域均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有成功案例。</a:t>
              </a:r>
              <a:endPara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公司成立于</a:t>
              </a:r>
              <a:r>
                <a:rPr lang="en-US" altLang="zh-CN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2015</a:t>
              </a: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年</a:t>
              </a:r>
              <a:r>
                <a:rPr lang="en-US" altLang="zh-CN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月，总部在上海。</a:t>
              </a:r>
              <a:endParaRPr lang="en-US" altLang="zh-CN" sz="1000" dirty="0">
                <a:solidFill>
                  <a:srgbClr val="171717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en-US" altLang="zh-CN" sz="1000" dirty="0" err="1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Openstack</a:t>
              </a: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官方合作伙伴，核心技术人员是其基金会成员。</a:t>
              </a:r>
              <a:endParaRPr lang="en-US" altLang="zh-CN" sz="1000" dirty="0">
                <a:solidFill>
                  <a:srgbClr val="171717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105039" y="2194175"/>
              <a:ext cx="2925213" cy="2019480"/>
              <a:chOff x="5105039" y="2361839"/>
              <a:chExt cx="2925213" cy="2019480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5105039" y="2361839"/>
                <a:ext cx="2925213" cy="201948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18"/>
              <p:cNvPicPr>
                <a:picLocks noChangeAspect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5291386" y="2480266"/>
                <a:ext cx="2576870" cy="1788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矩形 12"/>
            <p:cNvSpPr/>
            <p:nvPr/>
          </p:nvSpPr>
          <p:spPr>
            <a:xfrm>
              <a:off x="4812541" y="1580841"/>
              <a:ext cx="39469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en-US" altLang="zh-CN" sz="1000" b="1" dirty="0">
                  <a:solidFill>
                    <a:srgbClr val="1717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CEO</a:t>
              </a:r>
              <a:r>
                <a:rPr lang="zh-CN" altLang="en-US" sz="1000" b="1" dirty="0">
                  <a:solidFill>
                    <a:srgbClr val="1717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：罗浩成 英国伦敦大学学院（</a:t>
              </a:r>
              <a:r>
                <a:rPr lang="en-US" altLang="zh-CN" sz="1000" b="1" dirty="0">
                  <a:solidFill>
                    <a:srgbClr val="1717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UCL</a:t>
              </a:r>
              <a:r>
                <a:rPr lang="zh-CN" altLang="en-US" sz="1000" b="1" dirty="0">
                  <a:solidFill>
                    <a:srgbClr val="1717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 计算机硕士</a:t>
              </a:r>
              <a:endParaRPr lang="en-US" altLang="zh-CN" sz="1000" b="1" dirty="0">
                <a:solidFill>
                  <a:srgbClr val="1717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en-US" altLang="zh-CN" sz="1000" b="1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CTO</a:t>
              </a:r>
              <a:r>
                <a:rPr lang="zh-CN" altLang="en-US" sz="1000" b="1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：陈雷 复旦大学 计算机学士</a:t>
              </a:r>
              <a:endParaRPr lang="en-US" altLang="zh-CN" sz="1000" b="1" dirty="0">
                <a:solidFill>
                  <a:srgbClr val="171717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06980" y="4297571"/>
              <a:ext cx="2989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上海市黄浦区斜土路</a:t>
              </a:r>
              <a:r>
                <a:rPr lang="en-US" altLang="zh-CN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768</a:t>
              </a:r>
              <a:r>
                <a:rPr lang="zh-CN" altLang="en-US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号致远大厦</a:t>
              </a:r>
              <a:r>
                <a:rPr lang="en-US" altLang="zh-CN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18</a:t>
              </a:r>
              <a:r>
                <a:rPr lang="zh-CN" altLang="en-US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楼</a:t>
              </a:r>
              <a:r>
                <a:rPr lang="en-US" altLang="zh-CN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O</a:t>
              </a:r>
              <a:r>
                <a:rPr lang="zh-CN" altLang="en-US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座</a:t>
              </a:r>
            </a:p>
            <a:p>
              <a:endParaRPr lang="zh-CN" altLang="en-US" sz="1000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1E2327"/>
                </a:solidFill>
              </a:rPr>
              <a:t>公司概况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</a:rPr>
              <a:t>为什么选择我们</a:t>
            </a:r>
            <a:endParaRPr lang="en-US" altLang="zh-CN" sz="1000" dirty="0">
              <a:solidFill>
                <a:srgbClr val="1E2327"/>
              </a:solidFill>
            </a:endParaRPr>
          </a:p>
        </p:txBody>
      </p:sp>
      <p:pic>
        <p:nvPicPr>
          <p:cNvPr id="1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53" y="561466"/>
            <a:ext cx="60706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Text Box 16"/>
          <p:cNvSpPr txBox="1">
            <a:spLocks noChangeArrowheads="1"/>
          </p:cNvSpPr>
          <p:nvPr/>
        </p:nvSpPr>
        <p:spPr bwMode="auto">
          <a:xfrm>
            <a:off x="317168" y="1508700"/>
            <a:ext cx="1871636" cy="259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优质的产品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开源软件优势明显，避免客户被商业软件绑架，</a:t>
            </a:r>
            <a:r>
              <a:rPr lang="zh-CN" altLang="en-US" sz="900" dirty="0">
                <a:solidFill>
                  <a:srgbClr val="1717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可以按照实际需求定制云产品，让</a:t>
            </a:r>
            <a:r>
              <a:rPr lang="en-US" altLang="zh-CN" sz="900" dirty="0">
                <a:solidFill>
                  <a:srgbClr val="1717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IT</a:t>
            </a:r>
            <a:r>
              <a:rPr lang="zh-CN" altLang="en-US" sz="900" dirty="0">
                <a:solidFill>
                  <a:srgbClr val="1717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团队掌握数据及技术核心</a:t>
            </a:r>
            <a:endParaRPr lang="en-US" altLang="zh-CN" sz="9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出色的弹性扩展功能</a:t>
            </a: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，完美支持高并发大数据业务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批量秒级部署云资源，同级产品中计算和</a:t>
            </a:r>
            <a:r>
              <a:rPr lang="en-US" altLang="zh-CN" sz="900" dirty="0">
                <a:solidFill>
                  <a:srgbClr val="000000"/>
                </a:solidFill>
                <a:latin typeface="+mn-ea"/>
                <a:ea typeface="+mn-ea"/>
              </a:rPr>
              <a:t>IO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性能最高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集中管理多数据中心和云资源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900" dirty="0">
                <a:solidFill>
                  <a:srgbClr val="000000"/>
                </a:solidFill>
                <a:latin typeface="+mn-ea"/>
                <a:ea typeface="+mn-ea"/>
              </a:rPr>
              <a:t>99.9999%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数据可靠性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完备的备份与恢复机制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9" name="Text Box 17"/>
          <p:cNvSpPr txBox="1">
            <a:spLocks noChangeArrowheads="1"/>
          </p:cNvSpPr>
          <p:nvPr/>
        </p:nvSpPr>
        <p:spPr bwMode="auto">
          <a:xfrm>
            <a:off x="6698601" y="750766"/>
            <a:ext cx="2114838" cy="217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专业的团队</a:t>
            </a:r>
            <a:endParaRPr lang="en-US" altLang="zh-CN" sz="8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创始团队来自国内外知名院校及大型企业，具有精湛的技术能力及卓越的团队管理能力，致力于为客户提供融合最先进技术的</a:t>
            </a:r>
            <a:r>
              <a:rPr lang="en-US" altLang="zh-CN" sz="900" dirty="0" err="1">
                <a:solidFill>
                  <a:srgbClr val="000000"/>
                </a:solidFill>
                <a:latin typeface="+mn-ea"/>
                <a:ea typeface="+mn-ea"/>
              </a:rPr>
              <a:t>openstack</a:t>
            </a: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解决方案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技术团队具有丰富的大型云计算项目管理及运维经验，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让客户没有技术方面的后顾之忧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900" dirty="0">
              <a:solidFill>
                <a:srgbClr val="000000"/>
              </a:solidFill>
              <a:latin typeface="+mn-ea"/>
              <a:ea typeface="+mn-ea"/>
              <a:cs typeface="Microsoft YaHei" charset="-122"/>
            </a:endParaRPr>
          </a:p>
        </p:txBody>
      </p:sp>
      <p:sp>
        <p:nvSpPr>
          <p:cNvPr id="190" name="Text Box 18"/>
          <p:cNvSpPr txBox="1">
            <a:spLocks noChangeArrowheads="1"/>
          </p:cNvSpPr>
          <p:nvPr/>
        </p:nvSpPr>
        <p:spPr bwMode="auto">
          <a:xfrm>
            <a:off x="5722596" y="3841374"/>
            <a:ext cx="29623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全面的服务</a:t>
            </a:r>
            <a:endParaRPr lang="zh-CN" altLang="en-US" sz="8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  <a:cs typeface="Microsoft YaHei" charset="0"/>
              </a:rPr>
              <a:t>解决行业内服务不到位的痛点，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  <a:cs typeface="Microsoft YaHei" charset="0"/>
              </a:rPr>
              <a:t>提供从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前端规划设计，到后端运营维护</a:t>
            </a: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一站式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专业技术服务，</a:t>
            </a: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全面满足客户需求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900" dirty="0">
              <a:solidFill>
                <a:srgbClr val="000000"/>
              </a:solidFill>
              <a:latin typeface="+mn-ea"/>
              <a:ea typeface="+mn-ea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93253" y="1122400"/>
            <a:ext cx="3768676" cy="2554545"/>
            <a:chOff x="1509761" y="1277530"/>
            <a:chExt cx="3768676" cy="2554544"/>
          </a:xfrm>
        </p:grpSpPr>
        <p:sp>
          <p:nvSpPr>
            <p:cNvPr id="3" name="文本框 2"/>
            <p:cNvSpPr txBox="1"/>
            <p:nvPr/>
          </p:nvSpPr>
          <p:spPr>
            <a:xfrm>
              <a:off x="3041927" y="1751674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产品及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服务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6335" y="2322197"/>
              <a:ext cx="2120693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kumimoji="1" lang="zh-CN" altLang="en-US" sz="1000" dirty="0">
                  <a:solidFill>
                    <a:schemeClr val="bg1"/>
                  </a:solidFill>
                </a:rPr>
                <a:t>产品概览</a:t>
              </a:r>
              <a:endParaRPr kumimoji="1" lang="en-US" altLang="zh-CN" sz="1000" dirty="0">
                <a:solidFill>
                  <a:schemeClr val="bg1"/>
                </a:solidFill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kumimoji="1" lang="zh-CN" altLang="en-US" sz="1000" dirty="0">
                  <a:solidFill>
                    <a:schemeClr val="bg1"/>
                  </a:solidFill>
                </a:rPr>
                <a:t>私有云</a:t>
              </a:r>
              <a:endParaRPr kumimoji="1" lang="en-US" altLang="zh-CN" sz="1000" dirty="0">
                <a:solidFill>
                  <a:schemeClr val="bg1"/>
                </a:solidFill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kumimoji="1" lang="zh-CN" altLang="en-US" sz="1000" dirty="0">
                  <a:solidFill>
                    <a:schemeClr val="bg1"/>
                  </a:solidFill>
                </a:rPr>
                <a:t>公有云</a:t>
              </a:r>
              <a:endParaRPr kumimoji="1" lang="en-US" altLang="zh-CN" sz="1000" dirty="0">
                <a:solidFill>
                  <a:schemeClr val="bg1"/>
                </a:solidFill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kumimoji="1" lang="zh-CN" altLang="en-US" sz="1000" dirty="0">
                  <a:solidFill>
                    <a:schemeClr val="bg1"/>
                  </a:solidFill>
                </a:rPr>
                <a:t>桌面云</a:t>
              </a:r>
              <a:endParaRPr kumimoji="1" lang="en-US" altLang="zh-CN" sz="1000" dirty="0">
                <a:solidFill>
                  <a:schemeClr val="bg1"/>
                </a:solidFill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kumimoji="1" lang="zh-CN" altLang="en-US" sz="1000" dirty="0">
                  <a:solidFill>
                    <a:schemeClr val="bg1"/>
                  </a:solidFill>
                </a:rPr>
                <a:t>技术服务</a:t>
              </a:r>
              <a:endParaRPr kumimoji="1" lang="en-US" altLang="zh-CN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9761" y="1277530"/>
              <a:ext cx="1467068" cy="2554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01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  <a:latin typeface="+mn-ea"/>
              </a:rPr>
              <a:t>产品概览</a:t>
            </a:r>
            <a:endParaRPr lang="en-US" altLang="zh-CN" sz="1000" dirty="0">
              <a:solidFill>
                <a:srgbClr val="1E2327"/>
              </a:solidFill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2466" y="160361"/>
            <a:ext cx="232528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rgbClr val="1E2327"/>
                </a:solidFill>
              </a:rPr>
              <a:t>产品及服务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2466" y="1073584"/>
            <a:ext cx="8322861" cy="3483264"/>
            <a:chOff x="262466" y="1073584"/>
            <a:chExt cx="8322861" cy="3483264"/>
          </a:xfrm>
        </p:grpSpPr>
        <p:grpSp>
          <p:nvGrpSpPr>
            <p:cNvPr id="8" name="组 157"/>
            <p:cNvGrpSpPr/>
            <p:nvPr/>
          </p:nvGrpSpPr>
          <p:grpSpPr>
            <a:xfrm>
              <a:off x="1043754" y="1073584"/>
              <a:ext cx="7541573" cy="3483264"/>
              <a:chOff x="955060" y="880535"/>
              <a:chExt cx="7936933" cy="3815291"/>
            </a:xfrm>
          </p:grpSpPr>
          <p:grpSp>
            <p:nvGrpSpPr>
              <p:cNvPr id="11" name="组 129"/>
              <p:cNvGrpSpPr/>
              <p:nvPr/>
            </p:nvGrpSpPr>
            <p:grpSpPr>
              <a:xfrm>
                <a:off x="955061" y="4311114"/>
                <a:ext cx="7936932" cy="384712"/>
                <a:chOff x="635465" y="4093764"/>
                <a:chExt cx="7936932" cy="384712"/>
              </a:xfrm>
            </p:grpSpPr>
            <p:sp>
              <p:nvSpPr>
                <p:cNvPr id="70" name="圆角矩形 128"/>
                <p:cNvSpPr/>
                <p:nvPr/>
              </p:nvSpPr>
              <p:spPr>
                <a:xfrm>
                  <a:off x="2452391" y="4093764"/>
                  <a:ext cx="6120006" cy="38471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zh-CN" altLang="en-US" sz="900" b="1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grpSp>
              <p:nvGrpSpPr>
                <p:cNvPr id="71" name="组 108"/>
                <p:cNvGrpSpPr/>
                <p:nvPr/>
              </p:nvGrpSpPr>
              <p:grpSpPr>
                <a:xfrm>
                  <a:off x="635465" y="4093764"/>
                  <a:ext cx="7896574" cy="358601"/>
                  <a:chOff x="635465" y="3996106"/>
                  <a:chExt cx="7896574" cy="358601"/>
                </a:xfrm>
              </p:grpSpPr>
              <p:sp>
                <p:nvSpPr>
                  <p:cNvPr id="72" name="圆角矩形 82"/>
                  <p:cNvSpPr/>
                  <p:nvPr/>
                </p:nvSpPr>
                <p:spPr>
                  <a:xfrm>
                    <a:off x="635465" y="3996106"/>
                    <a:ext cx="1295400" cy="35860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开源软件底层</a:t>
                    </a:r>
                  </a:p>
                </p:txBody>
              </p:sp>
              <p:cxnSp>
                <p:nvCxnSpPr>
                  <p:cNvPr id="73" name="直接连接符 62"/>
                  <p:cNvCxnSpPr/>
                  <p:nvPr/>
                </p:nvCxnSpPr>
                <p:spPr>
                  <a:xfrm flipH="1" flipV="1">
                    <a:off x="1930864" y="4165512"/>
                    <a:ext cx="498932" cy="262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74" name="图片 7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583331" y="4048791"/>
                    <a:ext cx="816374" cy="235841"/>
                  </a:xfrm>
                  <a:prstGeom prst="rect">
                    <a:avLst/>
                  </a:prstGeom>
                </p:spPr>
              </p:pic>
              <p:pic>
                <p:nvPicPr>
                  <p:cNvPr id="75" name="图片 7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43494" y="4078641"/>
                    <a:ext cx="806797" cy="205991"/>
                  </a:xfrm>
                  <a:prstGeom prst="rect">
                    <a:avLst/>
                  </a:prstGeom>
                </p:spPr>
              </p:pic>
              <p:pic>
                <p:nvPicPr>
                  <p:cNvPr id="76" name="图片 7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825559" y="4083385"/>
                    <a:ext cx="1462395" cy="201247"/>
                  </a:xfrm>
                  <a:prstGeom prst="rect">
                    <a:avLst/>
                  </a:prstGeom>
                </p:spPr>
              </p:pic>
              <p:pic>
                <p:nvPicPr>
                  <p:cNvPr id="77" name="图片 7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5197" y="4108191"/>
                    <a:ext cx="406062" cy="124942"/>
                  </a:xfrm>
                  <a:prstGeom prst="rect">
                    <a:avLst/>
                  </a:prstGeom>
                </p:spPr>
              </p:pic>
              <p:pic>
                <p:nvPicPr>
                  <p:cNvPr id="78" name="图片 7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99661" y="4036529"/>
                    <a:ext cx="1132378" cy="277753"/>
                  </a:xfrm>
                  <a:prstGeom prst="rect">
                    <a:avLst/>
                  </a:prstGeom>
                </p:spPr>
              </p:pic>
              <p:pic>
                <p:nvPicPr>
                  <p:cNvPr id="79" name="图片 7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23772" y="4072312"/>
                    <a:ext cx="684394" cy="186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" name="组 130"/>
              <p:cNvGrpSpPr/>
              <p:nvPr/>
            </p:nvGrpSpPr>
            <p:grpSpPr>
              <a:xfrm>
                <a:off x="955061" y="2763844"/>
                <a:ext cx="7896574" cy="1156323"/>
                <a:chOff x="635465" y="2715171"/>
                <a:chExt cx="7896574" cy="1156323"/>
              </a:xfrm>
            </p:grpSpPr>
            <p:sp>
              <p:nvSpPr>
                <p:cNvPr id="50" name="圆角矩形 50"/>
                <p:cNvSpPr/>
                <p:nvPr/>
              </p:nvSpPr>
              <p:spPr>
                <a:xfrm>
                  <a:off x="2412033" y="2715171"/>
                  <a:ext cx="6120006" cy="115632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zh-CN" altLang="en-US" sz="900" b="1" dirty="0">
                    <a:solidFill>
                      <a:schemeClr val="tx1"/>
                    </a:solidFill>
                    <a:latin typeface="Microsoft YaHei" charset="0"/>
                    <a:ea typeface="Microsoft YaHei" charset="0"/>
                    <a:cs typeface="Microsoft YaHei" charset="0"/>
                  </a:endParaRPr>
                </a:p>
              </p:txBody>
            </p:sp>
            <p:sp>
              <p:nvSpPr>
                <p:cNvPr id="51" name="圆角矩形 55"/>
                <p:cNvSpPr/>
                <p:nvPr/>
              </p:nvSpPr>
              <p:spPr>
                <a:xfrm>
                  <a:off x="2647814" y="3574067"/>
                  <a:ext cx="782610" cy="2373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solidFill>
                        <a:schemeClr val="bg1"/>
                      </a:solidFill>
                    </a:rPr>
                    <a:t>云主机</a:t>
                  </a:r>
                </a:p>
              </p:txBody>
            </p:sp>
            <p:sp>
              <p:nvSpPr>
                <p:cNvPr id="52" name="圆角矩形 81"/>
                <p:cNvSpPr/>
                <p:nvPr/>
              </p:nvSpPr>
              <p:spPr>
                <a:xfrm>
                  <a:off x="635465" y="3117196"/>
                  <a:ext cx="1295400" cy="35860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功能及服务管理层</a:t>
                  </a:r>
                </a:p>
              </p:txBody>
            </p:sp>
            <p:cxnSp>
              <p:nvCxnSpPr>
                <p:cNvPr id="53" name="直接连接符 61"/>
                <p:cNvCxnSpPr/>
                <p:nvPr/>
              </p:nvCxnSpPr>
              <p:spPr>
                <a:xfrm flipH="1" flipV="1">
                  <a:off x="1930864" y="3296497"/>
                  <a:ext cx="498932" cy="262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圆角矩形 91"/>
                <p:cNvSpPr/>
                <p:nvPr/>
              </p:nvSpPr>
              <p:spPr>
                <a:xfrm>
                  <a:off x="3607612" y="3571620"/>
                  <a:ext cx="782610" cy="2373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solidFill>
                        <a:schemeClr val="bg1"/>
                      </a:solidFill>
                    </a:rPr>
                    <a:t>云存储</a:t>
                  </a:r>
                </a:p>
              </p:txBody>
            </p:sp>
            <p:sp>
              <p:nvSpPr>
                <p:cNvPr id="55" name="圆角矩形 92"/>
                <p:cNvSpPr/>
                <p:nvPr/>
              </p:nvSpPr>
              <p:spPr>
                <a:xfrm>
                  <a:off x="4567410" y="3569173"/>
                  <a:ext cx="782610" cy="2373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solidFill>
                        <a:schemeClr val="bg1"/>
                      </a:solidFill>
                    </a:rPr>
                    <a:t>云网络</a:t>
                  </a:r>
                </a:p>
              </p:txBody>
            </p:sp>
            <p:sp>
              <p:nvSpPr>
                <p:cNvPr id="56" name="圆角矩形 93"/>
                <p:cNvSpPr/>
                <p:nvPr/>
              </p:nvSpPr>
              <p:spPr>
                <a:xfrm>
                  <a:off x="5531912" y="3560405"/>
                  <a:ext cx="782610" cy="2373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solidFill>
                        <a:schemeClr val="bg1"/>
                      </a:solidFill>
                    </a:rPr>
                    <a:t>云安全</a:t>
                  </a:r>
                </a:p>
              </p:txBody>
            </p:sp>
            <p:sp>
              <p:nvSpPr>
                <p:cNvPr id="57" name="圆角矩形 94"/>
                <p:cNvSpPr/>
                <p:nvPr/>
              </p:nvSpPr>
              <p:spPr>
                <a:xfrm>
                  <a:off x="6493983" y="3560430"/>
                  <a:ext cx="782610" cy="2373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solidFill>
                        <a:schemeClr val="bg1"/>
                      </a:solidFill>
                    </a:rPr>
                    <a:t>镜像</a:t>
                  </a:r>
                </a:p>
              </p:txBody>
            </p:sp>
            <p:sp>
              <p:nvSpPr>
                <p:cNvPr id="58" name="圆角矩形 95"/>
                <p:cNvSpPr/>
                <p:nvPr/>
              </p:nvSpPr>
              <p:spPr>
                <a:xfrm>
                  <a:off x="7455691" y="3560405"/>
                  <a:ext cx="782610" cy="2373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solidFill>
                        <a:schemeClr val="bg1"/>
                      </a:solidFill>
                    </a:rPr>
                    <a:t>负载均衡</a:t>
                  </a:r>
                </a:p>
              </p:txBody>
            </p:sp>
            <p:sp>
              <p:nvSpPr>
                <p:cNvPr id="59" name="对角圆角矩形 99"/>
                <p:cNvSpPr/>
                <p:nvPr/>
              </p:nvSpPr>
              <p:spPr>
                <a:xfrm>
                  <a:off x="2518630" y="3199890"/>
                  <a:ext cx="865138" cy="259394"/>
                </a:xfrm>
                <a:prstGeom prst="round2Diag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latin typeface="Microsoft YaHei" charset="0"/>
                      <a:ea typeface="Microsoft YaHei" charset="0"/>
                      <a:cs typeface="Microsoft YaHei" charset="0"/>
                    </a:rPr>
                    <a:t>监控服务</a:t>
                  </a:r>
                </a:p>
              </p:txBody>
            </p:sp>
            <p:sp>
              <p:nvSpPr>
                <p:cNvPr id="60" name="对角圆角矩形 103"/>
                <p:cNvSpPr/>
                <p:nvPr/>
              </p:nvSpPr>
              <p:spPr>
                <a:xfrm>
                  <a:off x="3518832" y="3199890"/>
                  <a:ext cx="865138" cy="259394"/>
                </a:xfrm>
                <a:prstGeom prst="round2Diag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latin typeface="Microsoft YaHei" charset="0"/>
                      <a:ea typeface="Microsoft YaHei" charset="0"/>
                      <a:cs typeface="Microsoft YaHei" charset="0"/>
                    </a:rPr>
                    <a:t>认证服务</a:t>
                  </a:r>
                </a:p>
              </p:txBody>
            </p:sp>
            <p:sp>
              <p:nvSpPr>
                <p:cNvPr id="61" name="对角圆角矩形 104"/>
                <p:cNvSpPr/>
                <p:nvPr/>
              </p:nvSpPr>
              <p:spPr>
                <a:xfrm>
                  <a:off x="4515613" y="3199890"/>
                  <a:ext cx="865138" cy="259394"/>
                </a:xfrm>
                <a:prstGeom prst="round2Diag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latin typeface="Microsoft YaHei" charset="0"/>
                      <a:ea typeface="Microsoft YaHei" charset="0"/>
                      <a:cs typeface="Microsoft YaHei" charset="0"/>
                    </a:rPr>
                    <a:t>日志服务</a:t>
                  </a:r>
                </a:p>
              </p:txBody>
            </p:sp>
            <p:sp>
              <p:nvSpPr>
                <p:cNvPr id="62" name="对角圆角矩形 105"/>
                <p:cNvSpPr/>
                <p:nvPr/>
              </p:nvSpPr>
              <p:spPr>
                <a:xfrm>
                  <a:off x="5512394" y="3199890"/>
                  <a:ext cx="865138" cy="259394"/>
                </a:xfrm>
                <a:prstGeom prst="round2Diag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latin typeface="Microsoft YaHei" charset="0"/>
                      <a:ea typeface="Microsoft YaHei" charset="0"/>
                      <a:cs typeface="Microsoft YaHei" charset="0"/>
                    </a:rPr>
                    <a:t>备份服务</a:t>
                  </a:r>
                </a:p>
              </p:txBody>
            </p:sp>
            <p:sp>
              <p:nvSpPr>
                <p:cNvPr id="63" name="对角圆角矩形 106"/>
                <p:cNvSpPr/>
                <p:nvPr/>
              </p:nvSpPr>
              <p:spPr>
                <a:xfrm>
                  <a:off x="2709959" y="2815803"/>
                  <a:ext cx="865138" cy="259394"/>
                </a:xfrm>
                <a:prstGeom prst="round2Diag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latin typeface="Microsoft YaHei" charset="0"/>
                      <a:ea typeface="Microsoft YaHei" charset="0"/>
                      <a:cs typeface="Microsoft YaHei" charset="0"/>
                    </a:rPr>
                    <a:t>用户管理</a:t>
                  </a:r>
                </a:p>
              </p:txBody>
            </p:sp>
            <p:sp>
              <p:nvSpPr>
                <p:cNvPr id="64" name="对角圆角矩形 107"/>
                <p:cNvSpPr/>
                <p:nvPr/>
              </p:nvSpPr>
              <p:spPr>
                <a:xfrm>
                  <a:off x="3813848" y="2815803"/>
                  <a:ext cx="865138" cy="259394"/>
                </a:xfrm>
                <a:prstGeom prst="round2Diag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latin typeface="Microsoft YaHei" charset="0"/>
                      <a:ea typeface="Microsoft YaHei" charset="0"/>
                      <a:cs typeface="Microsoft YaHei" charset="0"/>
                    </a:rPr>
                    <a:t>区域管理</a:t>
                  </a:r>
                </a:p>
              </p:txBody>
            </p:sp>
            <p:sp>
              <p:nvSpPr>
                <p:cNvPr id="65" name="对角圆角矩形 109"/>
                <p:cNvSpPr/>
                <p:nvPr/>
              </p:nvSpPr>
              <p:spPr>
                <a:xfrm>
                  <a:off x="6509175" y="3190614"/>
                  <a:ext cx="865138" cy="259394"/>
                </a:xfrm>
                <a:prstGeom prst="round2Diag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latin typeface="Microsoft YaHei" charset="0"/>
                      <a:ea typeface="Microsoft YaHei" charset="0"/>
                      <a:cs typeface="Microsoft YaHei" charset="0"/>
                    </a:rPr>
                    <a:t>弹性计算</a:t>
                  </a:r>
                </a:p>
              </p:txBody>
            </p:sp>
            <p:sp>
              <p:nvSpPr>
                <p:cNvPr id="66" name="对角圆角矩形 110"/>
                <p:cNvSpPr/>
                <p:nvPr/>
              </p:nvSpPr>
              <p:spPr>
                <a:xfrm>
                  <a:off x="7510518" y="3181711"/>
                  <a:ext cx="865138" cy="259394"/>
                </a:xfrm>
                <a:prstGeom prst="round2Diag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latin typeface="Microsoft YaHei" charset="0"/>
                      <a:ea typeface="Microsoft YaHei" charset="0"/>
                      <a:cs typeface="Microsoft YaHei" charset="0"/>
                    </a:rPr>
                    <a:t>容灾服务</a:t>
                  </a:r>
                </a:p>
              </p:txBody>
            </p:sp>
            <p:sp>
              <p:nvSpPr>
                <p:cNvPr id="67" name="对角圆角矩形 111"/>
                <p:cNvSpPr/>
                <p:nvPr/>
              </p:nvSpPr>
              <p:spPr>
                <a:xfrm>
                  <a:off x="4905639" y="2818956"/>
                  <a:ext cx="865138" cy="259394"/>
                </a:xfrm>
                <a:prstGeom prst="round2Diag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latin typeface="Microsoft YaHei" charset="0"/>
                      <a:ea typeface="Microsoft YaHei" charset="0"/>
                      <a:cs typeface="Microsoft YaHei" charset="0"/>
                    </a:rPr>
                    <a:t>资源管理</a:t>
                  </a:r>
                </a:p>
              </p:txBody>
            </p:sp>
            <p:sp>
              <p:nvSpPr>
                <p:cNvPr id="68" name="对角圆角矩形 112"/>
                <p:cNvSpPr/>
                <p:nvPr/>
              </p:nvSpPr>
              <p:spPr>
                <a:xfrm>
                  <a:off x="6007108" y="2813219"/>
                  <a:ext cx="865138" cy="259394"/>
                </a:xfrm>
                <a:prstGeom prst="round2Diag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latin typeface="Microsoft YaHei" charset="0"/>
                      <a:ea typeface="Microsoft YaHei" charset="0"/>
                      <a:cs typeface="Microsoft YaHei" charset="0"/>
                    </a:rPr>
                    <a:t>门户管理</a:t>
                  </a:r>
                </a:p>
              </p:txBody>
            </p:sp>
            <p:sp>
              <p:nvSpPr>
                <p:cNvPr id="69" name="对角圆角矩形 113"/>
                <p:cNvSpPr/>
                <p:nvPr/>
              </p:nvSpPr>
              <p:spPr>
                <a:xfrm>
                  <a:off x="7108027" y="2804822"/>
                  <a:ext cx="865138" cy="259394"/>
                </a:xfrm>
                <a:prstGeom prst="round2Diag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b="1" dirty="0">
                      <a:latin typeface="Microsoft YaHei" charset="0"/>
                      <a:ea typeface="Microsoft YaHei" charset="0"/>
                      <a:cs typeface="Microsoft YaHei" charset="0"/>
                    </a:rPr>
                    <a:t>服务管理</a:t>
                  </a:r>
                </a:p>
              </p:txBody>
            </p:sp>
          </p:grpSp>
          <p:grpSp>
            <p:nvGrpSpPr>
              <p:cNvPr id="13" name="组 138"/>
              <p:cNvGrpSpPr/>
              <p:nvPr/>
            </p:nvGrpSpPr>
            <p:grpSpPr>
              <a:xfrm>
                <a:off x="955060" y="1593356"/>
                <a:ext cx="7892733" cy="769661"/>
                <a:chOff x="635464" y="1615707"/>
                <a:chExt cx="7892733" cy="769661"/>
              </a:xfrm>
            </p:grpSpPr>
            <p:sp>
              <p:nvSpPr>
                <p:cNvPr id="35" name="圆角矩形 80"/>
                <p:cNvSpPr/>
                <p:nvPr/>
              </p:nvSpPr>
              <p:spPr>
                <a:xfrm>
                  <a:off x="635464" y="1822354"/>
                  <a:ext cx="1295400" cy="35860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业务服务层</a:t>
                  </a:r>
                </a:p>
              </p:txBody>
            </p:sp>
            <p:cxnSp>
              <p:nvCxnSpPr>
                <p:cNvPr id="36" name="直接连接符 60"/>
                <p:cNvCxnSpPr/>
                <p:nvPr/>
              </p:nvCxnSpPr>
              <p:spPr>
                <a:xfrm flipH="1" flipV="1">
                  <a:off x="1930863" y="1999030"/>
                  <a:ext cx="498932" cy="262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组 116"/>
                <p:cNvGrpSpPr/>
                <p:nvPr/>
              </p:nvGrpSpPr>
              <p:grpSpPr>
                <a:xfrm>
                  <a:off x="2429796" y="1618333"/>
                  <a:ext cx="1954174" cy="766646"/>
                  <a:chOff x="2429796" y="1724868"/>
                  <a:chExt cx="1954174" cy="766646"/>
                </a:xfrm>
              </p:grpSpPr>
              <p:sp>
                <p:nvSpPr>
                  <p:cNvPr id="47" name="圆角矩形 59"/>
                  <p:cNvSpPr/>
                  <p:nvPr/>
                </p:nvSpPr>
                <p:spPr>
                  <a:xfrm>
                    <a:off x="2429796" y="1724868"/>
                    <a:ext cx="1954174" cy="766646"/>
                  </a:xfrm>
                  <a:prstGeom prst="roundRect">
                    <a:avLst/>
                  </a:prstGeom>
                  <a:solidFill>
                    <a:srgbClr val="DD1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zh-CN" altLang="en-US" sz="900" b="1" dirty="0">
                      <a:solidFill>
                        <a:schemeClr val="bg1"/>
                      </a:solidFill>
                      <a:latin typeface="Microsoft YaHei" charset="0"/>
                      <a:ea typeface="Microsoft YaHei" charset="0"/>
                      <a:cs typeface="Microsoft YaHei" charset="0"/>
                    </a:endParaRPr>
                  </a:p>
                </p:txBody>
              </p:sp>
              <p:sp>
                <p:nvSpPr>
                  <p:cNvPr id="48" name="圆角矩形 60"/>
                  <p:cNvSpPr/>
                  <p:nvPr/>
                </p:nvSpPr>
                <p:spPr>
                  <a:xfrm>
                    <a:off x="2709958" y="1808707"/>
                    <a:ext cx="1382629" cy="240364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 dirty="0">
                        <a:solidFill>
                          <a:schemeClr val="tx1"/>
                        </a:solidFill>
                      </a:rPr>
                      <a:t>计费服务与管理</a:t>
                    </a:r>
                  </a:p>
                </p:txBody>
              </p:sp>
              <p:sp>
                <p:nvSpPr>
                  <p:cNvPr id="49" name="圆角矩形 115"/>
                  <p:cNvSpPr/>
                  <p:nvPr/>
                </p:nvSpPr>
                <p:spPr>
                  <a:xfrm>
                    <a:off x="2722798" y="2148078"/>
                    <a:ext cx="1382629" cy="240364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 dirty="0">
                        <a:solidFill>
                          <a:schemeClr val="tx1"/>
                        </a:solidFill>
                      </a:rPr>
                      <a:t>多门户区域管理</a:t>
                    </a:r>
                  </a:p>
                </p:txBody>
              </p:sp>
            </p:grpSp>
            <p:grpSp>
              <p:nvGrpSpPr>
                <p:cNvPr id="38" name="组 117"/>
                <p:cNvGrpSpPr/>
                <p:nvPr/>
              </p:nvGrpSpPr>
              <p:grpSpPr>
                <a:xfrm>
                  <a:off x="4500356" y="1618722"/>
                  <a:ext cx="1954174" cy="766646"/>
                  <a:chOff x="2429796" y="1724868"/>
                  <a:chExt cx="1954174" cy="766646"/>
                </a:xfrm>
              </p:grpSpPr>
              <p:sp>
                <p:nvSpPr>
                  <p:cNvPr id="44" name="圆角矩形 118"/>
                  <p:cNvSpPr/>
                  <p:nvPr/>
                </p:nvSpPr>
                <p:spPr>
                  <a:xfrm>
                    <a:off x="2429796" y="1724868"/>
                    <a:ext cx="1954174" cy="766646"/>
                  </a:xfrm>
                  <a:prstGeom prst="round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zh-CN" altLang="en-US" sz="900" b="1" dirty="0">
                      <a:solidFill>
                        <a:schemeClr val="bg1"/>
                      </a:solidFill>
                      <a:latin typeface="Microsoft YaHei" charset="0"/>
                      <a:ea typeface="Microsoft YaHei" charset="0"/>
                      <a:cs typeface="Microsoft YaHei" charset="0"/>
                    </a:endParaRPr>
                  </a:p>
                </p:txBody>
              </p:sp>
              <p:sp>
                <p:nvSpPr>
                  <p:cNvPr id="45" name="圆角矩形 119"/>
                  <p:cNvSpPr/>
                  <p:nvPr/>
                </p:nvSpPr>
                <p:spPr>
                  <a:xfrm>
                    <a:off x="2709958" y="1808707"/>
                    <a:ext cx="1382629" cy="240364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 dirty="0">
                        <a:solidFill>
                          <a:schemeClr val="tx1"/>
                        </a:solidFill>
                      </a:rPr>
                      <a:t>多区域管理</a:t>
                    </a:r>
                  </a:p>
                </p:txBody>
              </p:sp>
              <p:sp>
                <p:nvSpPr>
                  <p:cNvPr id="46" name="圆角矩形 120"/>
                  <p:cNvSpPr/>
                  <p:nvPr/>
                </p:nvSpPr>
                <p:spPr>
                  <a:xfrm>
                    <a:off x="2722798" y="2148078"/>
                    <a:ext cx="1382629" cy="240364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 dirty="0">
                        <a:solidFill>
                          <a:schemeClr val="tx1"/>
                        </a:solidFill>
                      </a:rPr>
                      <a:t>审计与权限管理</a:t>
                    </a:r>
                  </a:p>
                </p:txBody>
              </p:sp>
            </p:grpSp>
            <p:grpSp>
              <p:nvGrpSpPr>
                <p:cNvPr id="39" name="组 121"/>
                <p:cNvGrpSpPr/>
                <p:nvPr/>
              </p:nvGrpSpPr>
              <p:grpSpPr>
                <a:xfrm>
                  <a:off x="6574023" y="1615707"/>
                  <a:ext cx="1954174" cy="766646"/>
                  <a:chOff x="2429796" y="1724868"/>
                  <a:chExt cx="1954174" cy="766646"/>
                </a:xfrm>
              </p:grpSpPr>
              <p:sp>
                <p:nvSpPr>
                  <p:cNvPr id="40" name="圆角矩形 122"/>
                  <p:cNvSpPr/>
                  <p:nvPr/>
                </p:nvSpPr>
                <p:spPr>
                  <a:xfrm>
                    <a:off x="2429796" y="1724868"/>
                    <a:ext cx="1954174" cy="766646"/>
                  </a:xfrm>
                  <a:prstGeom prst="round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endParaRPr lang="zh-CN" altLang="en-US" sz="900" b="1" dirty="0">
                      <a:solidFill>
                        <a:schemeClr val="bg1"/>
                      </a:solidFill>
                      <a:latin typeface="Microsoft YaHei" charset="0"/>
                      <a:ea typeface="Microsoft YaHei" charset="0"/>
                      <a:cs typeface="Microsoft YaHei" charset="0"/>
                    </a:endParaRPr>
                  </a:p>
                </p:txBody>
              </p:sp>
              <p:sp>
                <p:nvSpPr>
                  <p:cNvPr id="41" name="圆角矩形 123"/>
                  <p:cNvSpPr/>
                  <p:nvPr/>
                </p:nvSpPr>
                <p:spPr>
                  <a:xfrm>
                    <a:off x="2709958" y="1808707"/>
                    <a:ext cx="1382629" cy="240364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 dirty="0">
                        <a:solidFill>
                          <a:schemeClr val="tx1"/>
                        </a:solidFill>
                      </a:rPr>
                      <a:t>桌面服务管理</a:t>
                    </a:r>
                  </a:p>
                </p:txBody>
              </p:sp>
              <p:sp>
                <p:nvSpPr>
                  <p:cNvPr id="43" name="圆角矩形 124"/>
                  <p:cNvSpPr/>
                  <p:nvPr/>
                </p:nvSpPr>
                <p:spPr>
                  <a:xfrm>
                    <a:off x="2722798" y="2148078"/>
                    <a:ext cx="1382629" cy="240364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900" dirty="0">
                        <a:solidFill>
                          <a:schemeClr val="tx1"/>
                        </a:solidFill>
                      </a:rPr>
                      <a:t>AD</a:t>
                    </a:r>
                    <a:r>
                      <a:rPr lang="zh-CN" altLang="en-US" sz="900" dirty="0">
                        <a:solidFill>
                          <a:schemeClr val="tx1"/>
                        </a:solidFill>
                      </a:rPr>
                      <a:t>域管理</a:t>
                    </a:r>
                  </a:p>
                </p:txBody>
              </p:sp>
            </p:grpSp>
          </p:grpSp>
          <p:sp>
            <p:nvSpPr>
              <p:cNvPr id="14" name="下箭头 134"/>
              <p:cNvSpPr/>
              <p:nvPr/>
            </p:nvSpPr>
            <p:spPr>
              <a:xfrm>
                <a:off x="5715885" y="3920167"/>
                <a:ext cx="271246" cy="390947"/>
              </a:xfrm>
              <a:prstGeom prst="downArrow">
                <a:avLst/>
              </a:prstGeom>
              <a:solidFill>
                <a:srgbClr val="A9CCE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15" name="下箭头 135"/>
              <p:cNvSpPr/>
              <p:nvPr/>
            </p:nvSpPr>
            <p:spPr>
              <a:xfrm>
                <a:off x="3638206" y="2367768"/>
                <a:ext cx="271246" cy="390947"/>
              </a:xfrm>
              <a:prstGeom prst="downArrow">
                <a:avLst/>
              </a:prstGeom>
              <a:solidFill>
                <a:srgbClr val="DD1C3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17" name="下箭头 136"/>
              <p:cNvSpPr/>
              <p:nvPr/>
            </p:nvSpPr>
            <p:spPr>
              <a:xfrm>
                <a:off x="5715885" y="2368969"/>
                <a:ext cx="271246" cy="390947"/>
              </a:xfrm>
              <a:prstGeom prst="downArrow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19" name="下箭头 137"/>
              <p:cNvSpPr/>
              <p:nvPr/>
            </p:nvSpPr>
            <p:spPr>
              <a:xfrm>
                <a:off x="7793564" y="2361292"/>
                <a:ext cx="271246" cy="390947"/>
              </a:xfrm>
              <a:prstGeom prst="down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grpSp>
            <p:nvGrpSpPr>
              <p:cNvPr id="20" name="组 152"/>
              <p:cNvGrpSpPr/>
              <p:nvPr/>
            </p:nvGrpSpPr>
            <p:grpSpPr>
              <a:xfrm>
                <a:off x="955060" y="880535"/>
                <a:ext cx="7643322" cy="393375"/>
                <a:chOff x="635464" y="991663"/>
                <a:chExt cx="7643322" cy="393375"/>
              </a:xfrm>
            </p:grpSpPr>
            <p:sp>
              <p:nvSpPr>
                <p:cNvPr id="24" name="圆角矩形 125"/>
                <p:cNvSpPr/>
                <p:nvPr/>
              </p:nvSpPr>
              <p:spPr>
                <a:xfrm>
                  <a:off x="635464" y="1026437"/>
                  <a:ext cx="1295400" cy="35860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产品展现层</a:t>
                  </a:r>
                </a:p>
              </p:txBody>
            </p:sp>
            <p:cxnSp>
              <p:nvCxnSpPr>
                <p:cNvPr id="25" name="直接连接符 60"/>
                <p:cNvCxnSpPr/>
                <p:nvPr/>
              </p:nvCxnSpPr>
              <p:spPr>
                <a:xfrm flipH="1" flipV="1">
                  <a:off x="1930863" y="1203113"/>
                  <a:ext cx="498932" cy="262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 144"/>
                <p:cNvGrpSpPr/>
                <p:nvPr/>
              </p:nvGrpSpPr>
              <p:grpSpPr>
                <a:xfrm>
                  <a:off x="2661122" y="991663"/>
                  <a:ext cx="1505979" cy="326084"/>
                  <a:chOff x="2586608" y="1006946"/>
                  <a:chExt cx="1505979" cy="326084"/>
                </a:xfrm>
              </p:grpSpPr>
              <p:pic>
                <p:nvPicPr>
                  <p:cNvPr id="33" name="图片 32"/>
                  <p:cNvPicPr>
                    <a:picLocks noChangeAspect="1"/>
                  </p:cNvPicPr>
                  <p:nvPr/>
                </p:nvPicPr>
                <p:blipFill>
                  <a:blip r:embed="rId8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6608" y="1006946"/>
                    <a:ext cx="876348" cy="326084"/>
                  </a:xfrm>
                  <a:prstGeom prst="rect">
                    <a:avLst/>
                  </a:prstGeom>
                </p:spPr>
              </p:pic>
              <p:sp>
                <p:nvSpPr>
                  <p:cNvPr id="34" name="对角圆角矩形 143"/>
                  <p:cNvSpPr/>
                  <p:nvPr/>
                </p:nvSpPr>
                <p:spPr>
                  <a:xfrm>
                    <a:off x="3518832" y="1096916"/>
                    <a:ext cx="573755" cy="214309"/>
                  </a:xfrm>
                  <a:prstGeom prst="round2DiagRect">
                    <a:avLst/>
                  </a:prstGeom>
                  <a:solidFill>
                    <a:srgbClr val="DD1C3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 dirty="0"/>
                      <a:t>公有云</a:t>
                    </a:r>
                  </a:p>
                </p:txBody>
              </p:sp>
            </p:grpSp>
            <p:grpSp>
              <p:nvGrpSpPr>
                <p:cNvPr id="27" name="组 145"/>
                <p:cNvGrpSpPr/>
                <p:nvPr/>
              </p:nvGrpSpPr>
              <p:grpSpPr>
                <a:xfrm>
                  <a:off x="4719615" y="1008681"/>
                  <a:ext cx="1505979" cy="326084"/>
                  <a:chOff x="2586608" y="1006946"/>
                  <a:chExt cx="1505979" cy="326084"/>
                </a:xfrm>
              </p:grpSpPr>
              <p:pic>
                <p:nvPicPr>
                  <p:cNvPr id="31" name="图片 30"/>
                  <p:cNvPicPr>
                    <a:picLocks noChangeAspect="1"/>
                  </p:cNvPicPr>
                  <p:nvPr/>
                </p:nvPicPr>
                <p:blipFill>
                  <a:blip r:embed="rId8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6608" y="1006946"/>
                    <a:ext cx="876348" cy="326084"/>
                  </a:xfrm>
                  <a:prstGeom prst="rect">
                    <a:avLst/>
                  </a:prstGeom>
                </p:spPr>
              </p:pic>
              <p:sp>
                <p:nvSpPr>
                  <p:cNvPr id="32" name="对角圆角矩形 147"/>
                  <p:cNvSpPr/>
                  <p:nvPr/>
                </p:nvSpPr>
                <p:spPr>
                  <a:xfrm>
                    <a:off x="3518832" y="1096916"/>
                    <a:ext cx="573755" cy="214309"/>
                  </a:xfrm>
                  <a:prstGeom prst="round2Diag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 dirty="0"/>
                      <a:t>私有云</a:t>
                    </a:r>
                  </a:p>
                </p:txBody>
              </p:sp>
            </p:grpSp>
            <p:grpSp>
              <p:nvGrpSpPr>
                <p:cNvPr id="28" name="组 148"/>
                <p:cNvGrpSpPr/>
                <p:nvPr/>
              </p:nvGrpSpPr>
              <p:grpSpPr>
                <a:xfrm>
                  <a:off x="6772807" y="1013437"/>
                  <a:ext cx="1505979" cy="326084"/>
                  <a:chOff x="2586608" y="1006946"/>
                  <a:chExt cx="1505979" cy="326084"/>
                </a:xfrm>
              </p:grpSpPr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>
                  <a:blip r:embed="rId8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6608" y="1006946"/>
                    <a:ext cx="876348" cy="326084"/>
                  </a:xfrm>
                  <a:prstGeom prst="rect">
                    <a:avLst/>
                  </a:prstGeom>
                </p:spPr>
              </p:pic>
              <p:sp>
                <p:nvSpPr>
                  <p:cNvPr id="30" name="对角圆角矩形 150"/>
                  <p:cNvSpPr/>
                  <p:nvPr/>
                </p:nvSpPr>
                <p:spPr>
                  <a:xfrm>
                    <a:off x="3518832" y="1096916"/>
                    <a:ext cx="573755" cy="214309"/>
                  </a:xfrm>
                  <a:prstGeom prst="round2Diag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 dirty="0"/>
                      <a:t>桌面云</a:t>
                    </a:r>
                  </a:p>
                </p:txBody>
              </p:sp>
            </p:grpSp>
          </p:grpSp>
          <p:sp>
            <p:nvSpPr>
              <p:cNvPr id="21" name="下箭头 151"/>
              <p:cNvSpPr/>
              <p:nvPr/>
            </p:nvSpPr>
            <p:spPr>
              <a:xfrm>
                <a:off x="3650359" y="1214759"/>
                <a:ext cx="271246" cy="390947"/>
              </a:xfrm>
              <a:prstGeom prst="downArrow">
                <a:avLst/>
              </a:prstGeom>
              <a:solidFill>
                <a:srgbClr val="DD1C3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22" name="下箭头 153"/>
              <p:cNvSpPr/>
              <p:nvPr/>
            </p:nvSpPr>
            <p:spPr>
              <a:xfrm>
                <a:off x="5715885" y="1215186"/>
                <a:ext cx="271246" cy="390947"/>
              </a:xfrm>
              <a:prstGeom prst="downArrow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  <p:sp>
            <p:nvSpPr>
              <p:cNvPr id="23" name="下箭头 154"/>
              <p:cNvSpPr/>
              <p:nvPr/>
            </p:nvSpPr>
            <p:spPr>
              <a:xfrm>
                <a:off x="7781411" y="1215613"/>
                <a:ext cx="271246" cy="390947"/>
              </a:xfrm>
              <a:prstGeom prst="down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900"/>
              </a:p>
            </p:txBody>
          </p:sp>
        </p:grpSp>
        <p:sp>
          <p:nvSpPr>
            <p:cNvPr id="9" name="左大括号 8"/>
            <p:cNvSpPr/>
            <p:nvPr/>
          </p:nvSpPr>
          <p:spPr>
            <a:xfrm>
              <a:off x="590667" y="1091985"/>
              <a:ext cx="364394" cy="2253185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2466" y="1668558"/>
              <a:ext cx="4131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00"/>
                  </a:solidFill>
                </a:rPr>
                <a:t>自主知识产权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6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  <a:latin typeface="+mn-ea"/>
              </a:rPr>
              <a:t>私有云</a:t>
            </a:r>
            <a:endParaRPr lang="en-US" altLang="zh-CN" sz="1000" dirty="0">
              <a:solidFill>
                <a:srgbClr val="1E2327"/>
              </a:solidFill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2466" y="160361"/>
            <a:ext cx="232528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rgbClr val="1E2327"/>
                </a:solidFill>
              </a:rPr>
              <a:t>产品及服务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08" y="744850"/>
            <a:ext cx="6389655" cy="3773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  <a:latin typeface="+mn-ea"/>
              </a:rPr>
              <a:t>私有云</a:t>
            </a:r>
            <a:endParaRPr lang="en-US" altLang="zh-CN" sz="1000" dirty="0">
              <a:solidFill>
                <a:srgbClr val="1E2327"/>
              </a:solidFill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2466" y="160361"/>
            <a:ext cx="232528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rgbClr val="1E2327"/>
                </a:solidFill>
              </a:rPr>
              <a:t>产品及服务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47033" y="1704628"/>
            <a:ext cx="330407" cy="1601273"/>
            <a:chOff x="2221322" y="1020214"/>
            <a:chExt cx="330407" cy="1601273"/>
          </a:xfrm>
        </p:grpSpPr>
        <p:sp>
          <p:nvSpPr>
            <p:cNvPr id="9" name="矩形: 圆角 8"/>
            <p:cNvSpPr/>
            <p:nvPr/>
          </p:nvSpPr>
          <p:spPr>
            <a:xfrm>
              <a:off x="2268394" y="1020214"/>
              <a:ext cx="283335" cy="1601273"/>
            </a:xfrm>
            <a:prstGeom prst="roundRect">
              <a:avLst/>
            </a:prstGeom>
            <a:gradFill>
              <a:gsLst>
                <a:gs pos="57000">
                  <a:schemeClr val="bg1">
                    <a:lumMod val="65000"/>
                  </a:schemeClr>
                </a:gs>
                <a:gs pos="89000">
                  <a:schemeClr val="bg1">
                    <a:lumMod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21322" y="1375581"/>
              <a:ext cx="296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</a:rPr>
                <a:t>产品功能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60625" y="1675280"/>
            <a:ext cx="345243" cy="1601273"/>
            <a:chOff x="229188" y="990442"/>
            <a:chExt cx="345243" cy="1601273"/>
          </a:xfrm>
        </p:grpSpPr>
        <p:sp>
          <p:nvSpPr>
            <p:cNvPr id="12" name="矩形: 圆角 11"/>
            <p:cNvSpPr/>
            <p:nvPr/>
          </p:nvSpPr>
          <p:spPr>
            <a:xfrm>
              <a:off x="291096" y="990442"/>
              <a:ext cx="283335" cy="1601273"/>
            </a:xfrm>
            <a:prstGeom prst="roundRect">
              <a:avLst/>
            </a:prstGeom>
            <a:gradFill>
              <a:gsLst>
                <a:gs pos="57000">
                  <a:schemeClr val="bg1">
                    <a:lumMod val="65000"/>
                  </a:schemeClr>
                </a:gs>
                <a:gs pos="89000">
                  <a:schemeClr val="bg1">
                    <a:lumMod val="5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188" y="1412071"/>
              <a:ext cx="296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000000"/>
                  </a:solidFill>
                </a:rPr>
                <a:t>产品优势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196023" y="1068805"/>
            <a:ext cx="2957883" cy="3644373"/>
            <a:chOff x="5209607" y="1093628"/>
            <a:chExt cx="2957883" cy="3644373"/>
          </a:xfrm>
        </p:grpSpPr>
        <p:pic>
          <p:nvPicPr>
            <p:cNvPr id="17" name="图片 1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263" y="2940914"/>
              <a:ext cx="800627" cy="7459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图片 1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6191" y="2918879"/>
              <a:ext cx="878377" cy="774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" name="组合 54"/>
            <p:cNvGrpSpPr/>
            <p:nvPr/>
          </p:nvGrpSpPr>
          <p:grpSpPr>
            <a:xfrm>
              <a:off x="5209607" y="1093628"/>
              <a:ext cx="2901769" cy="1548631"/>
              <a:chOff x="2171488" y="2932801"/>
              <a:chExt cx="2901769" cy="1548631"/>
            </a:xfrm>
          </p:grpSpPr>
          <p:pic>
            <p:nvPicPr>
              <p:cNvPr id="14" name="图片 13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9096" y="2932801"/>
                <a:ext cx="771102" cy="77638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图片 14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4926" y="2934820"/>
                <a:ext cx="800627" cy="7581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" name="组合 2"/>
              <p:cNvGrpSpPr/>
              <p:nvPr/>
            </p:nvGrpSpPr>
            <p:grpSpPr>
              <a:xfrm>
                <a:off x="2171488" y="3750300"/>
                <a:ext cx="1387262" cy="731132"/>
                <a:chOff x="2171488" y="3750300"/>
                <a:chExt cx="1387262" cy="731132"/>
              </a:xfrm>
            </p:grpSpPr>
            <p:sp>
              <p:nvSpPr>
                <p:cNvPr id="20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262264" y="3750300"/>
                  <a:ext cx="1218565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altLang="en-US" sz="1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Times New Roman" panose="02020603050405020304" pitchFamily="18" charset="0"/>
                    </a:rPr>
                    <a:t>自动化</a:t>
                  </a:r>
                  <a:endParaRPr lang="en-US" altLang="zh-CN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171488" y="3973601"/>
                  <a:ext cx="1387262" cy="50783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171450" lvl="0" indent="-171450" algn="just">
                    <a:spcAft>
                      <a:spcPts val="0"/>
                    </a:spcAft>
                    <a:buFont typeface="Wingdings" panose="05000000000000000000" pitchFamily="2" charset="2"/>
                    <a:buChar char="l"/>
                  </a:pPr>
                  <a:r>
                    <a:rPr lang="zh-CN" altLang="zh-CN" sz="900" kern="100" dirty="0">
                      <a:latin typeface="+mn-ea"/>
                      <a:cs typeface="Times New Roman" panose="02020603050405020304" pitchFamily="18" charset="0"/>
                    </a:rPr>
                    <a:t>全自动化安装和测试平台</a:t>
                  </a:r>
                  <a:endParaRPr lang="en-US" altLang="zh-CN" sz="900" kern="100" dirty="0">
                    <a:latin typeface="+mn-ea"/>
                    <a:cs typeface="Times New Roman" panose="02020603050405020304" pitchFamily="18" charset="0"/>
                  </a:endParaRPr>
                </a:p>
                <a:p>
                  <a:pPr marL="171450" lvl="0" indent="-171450" algn="just">
                    <a:spcAft>
                      <a:spcPts val="0"/>
                    </a:spcAft>
                    <a:buFont typeface="Wingdings" panose="05000000000000000000" pitchFamily="2" charset="2"/>
                    <a:buChar char="l"/>
                  </a:pPr>
                  <a:r>
                    <a:rPr lang="zh-CN" altLang="zh-CN" sz="900" kern="100" dirty="0">
                      <a:latin typeface="+mn-ea"/>
                      <a:cs typeface="Times New Roman" panose="02020603050405020304" pitchFamily="18" charset="0"/>
                    </a:rPr>
                    <a:t>故障自动迁移资源</a:t>
                  </a:r>
                  <a:endParaRPr lang="zh-CN" sz="900" kern="1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3685995" y="3734670"/>
                <a:ext cx="1387262" cy="592633"/>
                <a:chOff x="2171488" y="3750300"/>
                <a:chExt cx="1387262" cy="592633"/>
              </a:xfrm>
            </p:grpSpPr>
            <p:sp>
              <p:nvSpPr>
                <p:cNvPr id="23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262264" y="3750300"/>
                  <a:ext cx="1218565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altLang="en-US" sz="1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Times New Roman" panose="02020603050405020304" pitchFamily="18" charset="0"/>
                    </a:rPr>
                    <a:t>高性能</a:t>
                  </a:r>
                  <a:endParaRPr lang="en-US" altLang="zh-CN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171488" y="3973601"/>
                  <a:ext cx="1387262" cy="369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171450" indent="-171450" algn="just">
                    <a:buFont typeface="Wingdings" panose="05000000000000000000" pitchFamily="2" charset="2"/>
                    <a:buChar char="l"/>
                  </a:pPr>
                  <a:r>
                    <a:rPr lang="zh-CN" altLang="zh-CN" sz="900" kern="100" dirty="0">
                      <a:latin typeface="+mn-ea"/>
                      <a:cs typeface="Times New Roman" panose="02020603050405020304" pitchFamily="18" charset="0"/>
                    </a:rPr>
                    <a:t>根据客户需求实现超算云和高性能存储</a:t>
                  </a:r>
                  <a:endParaRPr lang="zh-CN" sz="900" kern="1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6780228" y="3709768"/>
              <a:ext cx="1387262" cy="869632"/>
              <a:chOff x="2171488" y="3750300"/>
              <a:chExt cx="1387262" cy="869632"/>
            </a:xfrm>
          </p:grpSpPr>
          <p:sp>
            <p:nvSpPr>
              <p:cNvPr id="26" name="文本框 2"/>
              <p:cNvSpPr txBox="1">
                <a:spLocks noChangeArrowheads="1"/>
              </p:cNvSpPr>
              <p:nvPr/>
            </p:nvSpPr>
            <p:spPr bwMode="auto">
              <a:xfrm>
                <a:off x="2262264" y="3750300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多数据中心管控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"/>
              <p:cNvSpPr txBox="1">
                <a:spLocks noChangeArrowheads="1"/>
              </p:cNvSpPr>
              <p:nvPr/>
            </p:nvSpPr>
            <p:spPr bwMode="auto">
              <a:xfrm>
                <a:off x="2171488" y="3973601"/>
                <a:ext cx="1387262" cy="646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lvl="0" indent="-171450" algn="just"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集中管理和监控多个云数据中心，实现不同资源的集中配置和调度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246887" y="3729870"/>
              <a:ext cx="1527362" cy="1008131"/>
              <a:chOff x="2171488" y="3750300"/>
              <a:chExt cx="1527362" cy="1008131"/>
            </a:xfrm>
          </p:grpSpPr>
          <p:sp>
            <p:nvSpPr>
              <p:cNvPr id="29" name="文本框 2"/>
              <p:cNvSpPr txBox="1">
                <a:spLocks noChangeArrowheads="1"/>
              </p:cNvSpPr>
              <p:nvPr/>
            </p:nvSpPr>
            <p:spPr bwMode="auto">
              <a:xfrm>
                <a:off x="2262264" y="3750300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弹性灵活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"/>
              <p:cNvSpPr txBox="1">
                <a:spLocks noChangeArrowheads="1"/>
              </p:cNvSpPr>
              <p:nvPr/>
            </p:nvSpPr>
            <p:spPr bwMode="auto">
              <a:xfrm>
                <a:off x="2171488" y="3973601"/>
                <a:ext cx="1527362" cy="78483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indent="-171450" algn="just"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支持硬件资源水平扩展</a:t>
                </a:r>
              </a:p>
              <a:p>
                <a:pPr marL="171450" indent="-171450" algn="just"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根据业务负载对云资源进行水平或者垂直的弹性扩展</a:t>
                </a:r>
              </a:p>
              <a:p>
                <a:pPr marL="171450" lvl="0" indent="-171450" algn="just">
                  <a:spcAft>
                    <a:spcPts val="0"/>
                  </a:spcAft>
                  <a:buFont typeface="Wingdings" panose="05000000000000000000" pitchFamily="2" charset="2"/>
                  <a:buChar char="l"/>
                </a:pP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1227858" y="1093628"/>
            <a:ext cx="2920603" cy="3339267"/>
            <a:chOff x="2147794" y="1093628"/>
            <a:chExt cx="2920603" cy="3339267"/>
          </a:xfrm>
        </p:grpSpPr>
        <p:grpSp>
          <p:nvGrpSpPr>
            <p:cNvPr id="36" name="组合 35"/>
            <p:cNvGrpSpPr/>
            <p:nvPr/>
          </p:nvGrpSpPr>
          <p:grpSpPr>
            <a:xfrm>
              <a:off x="2149735" y="1931178"/>
              <a:ext cx="1387262" cy="869632"/>
              <a:chOff x="2171488" y="3750300"/>
              <a:chExt cx="1387262" cy="869632"/>
            </a:xfrm>
          </p:grpSpPr>
          <p:sp>
            <p:nvSpPr>
              <p:cNvPr id="47" name="文本框 2"/>
              <p:cNvSpPr txBox="1">
                <a:spLocks noChangeArrowheads="1"/>
              </p:cNvSpPr>
              <p:nvPr/>
            </p:nvSpPr>
            <p:spPr bwMode="auto">
              <a:xfrm>
                <a:off x="2262264" y="3750300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云资源管理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文本框 2"/>
              <p:cNvSpPr txBox="1">
                <a:spLocks noChangeArrowheads="1"/>
              </p:cNvSpPr>
              <p:nvPr/>
            </p:nvSpPr>
            <p:spPr bwMode="auto">
              <a:xfrm>
                <a:off x="2171488" y="3973601"/>
                <a:ext cx="1387262" cy="646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indent="-171450" algn="just"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通过控制台进行云资源的增删改查，监控、备份、恢复、启动、停止和删除等操作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664242" y="1915548"/>
              <a:ext cx="1387262" cy="731132"/>
              <a:chOff x="2171488" y="3750300"/>
              <a:chExt cx="1387262" cy="731132"/>
            </a:xfrm>
          </p:grpSpPr>
          <p:sp>
            <p:nvSpPr>
              <p:cNvPr id="45" name="文本框 2"/>
              <p:cNvSpPr txBox="1">
                <a:spLocks noChangeArrowheads="1"/>
              </p:cNvSpPr>
              <p:nvPr/>
            </p:nvSpPr>
            <p:spPr bwMode="auto">
              <a:xfrm>
                <a:off x="2262264" y="3750300"/>
                <a:ext cx="121856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en-US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物理资源管理</a:t>
                </a:r>
                <a:endParaRPr lang="en-US" altLang="zh-CN" sz="1000" b="1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2"/>
              <p:cNvSpPr txBox="1">
                <a:spLocks noChangeArrowheads="1"/>
              </p:cNvSpPr>
              <p:nvPr/>
            </p:nvSpPr>
            <p:spPr bwMode="auto">
              <a:xfrm>
                <a:off x="2171488" y="3973601"/>
                <a:ext cx="1387262" cy="5078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171450" indent="-171450" algn="just">
                  <a:buFont typeface="Wingdings" panose="05000000000000000000" pitchFamily="2" charset="2"/>
                  <a:buChar char="l"/>
                </a:pPr>
                <a:r>
                  <a:rPr lang="zh-CN" altLang="zh-CN" sz="900" kern="100" dirty="0">
                    <a:latin typeface="+mn-ea"/>
                    <a:cs typeface="Times New Roman" panose="02020603050405020304" pitchFamily="18" charset="0"/>
                  </a:rPr>
                  <a:t>通过后台配置物理资源，如服务器，网络设备等</a:t>
                </a:r>
                <a:endParaRPr lang="zh-CN" sz="900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9" name="图片 48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8334" y="1093628"/>
              <a:ext cx="870063" cy="809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图片 49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842" y="1100329"/>
              <a:ext cx="805866" cy="8273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" name="组合 55"/>
            <p:cNvGrpSpPr/>
            <p:nvPr/>
          </p:nvGrpSpPr>
          <p:grpSpPr>
            <a:xfrm>
              <a:off x="2147794" y="3026845"/>
              <a:ext cx="2920603" cy="1406050"/>
              <a:chOff x="5225134" y="1097331"/>
              <a:chExt cx="2920603" cy="1406050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6758475" y="1890646"/>
                <a:ext cx="1387262" cy="592633"/>
                <a:chOff x="2171488" y="3750300"/>
                <a:chExt cx="1387262" cy="592633"/>
              </a:xfrm>
            </p:grpSpPr>
            <p:sp>
              <p:nvSpPr>
                <p:cNvPr id="43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262264" y="3750300"/>
                  <a:ext cx="1218565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altLang="en-US" sz="1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Times New Roman" panose="02020603050405020304" pitchFamily="18" charset="0"/>
                    </a:rPr>
                    <a:t>计费审计管理</a:t>
                  </a:r>
                  <a:endParaRPr lang="en-US" altLang="zh-CN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171488" y="3973601"/>
                  <a:ext cx="1387262" cy="369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171450" lvl="0" indent="-171450" algn="just">
                    <a:spcAft>
                      <a:spcPts val="0"/>
                    </a:spcAft>
                    <a:buFont typeface="Wingdings" panose="05000000000000000000" pitchFamily="2" charset="2"/>
                    <a:buChar char="l"/>
                  </a:pPr>
                  <a:r>
                    <a:rPr lang="zh-CN" altLang="zh-CN" sz="900" kern="100" dirty="0">
                      <a:latin typeface="+mn-ea"/>
                      <a:cs typeface="Times New Roman" panose="02020603050405020304" pitchFamily="18" charset="0"/>
                    </a:rPr>
                    <a:t>自定义计费策略，轻松实现秒级计费</a:t>
                  </a:r>
                  <a:endParaRPr lang="zh-CN" sz="900" kern="1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5225134" y="1910748"/>
                <a:ext cx="1527362" cy="592633"/>
                <a:chOff x="2171488" y="3750300"/>
                <a:chExt cx="1527362" cy="592633"/>
              </a:xfrm>
            </p:grpSpPr>
            <p:sp>
              <p:nvSpPr>
                <p:cNvPr id="40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262264" y="3750300"/>
                  <a:ext cx="1218565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altLang="en-US" sz="1000" b="1" kern="100" dirty="0">
                      <a:solidFill>
                        <a:srgbClr val="000000"/>
                      </a:solidFill>
                      <a:effectLst/>
                      <a:latin typeface="+mn-ea"/>
                      <a:cs typeface="Times New Roman" panose="02020603050405020304" pitchFamily="18" charset="0"/>
                    </a:rPr>
                    <a:t>角色管理</a:t>
                  </a:r>
                  <a:endParaRPr lang="en-US" altLang="zh-CN" sz="1000" b="1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171488" y="3973601"/>
                  <a:ext cx="1527362" cy="3693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171450" indent="-171450" algn="just">
                    <a:buFont typeface="Wingdings" panose="05000000000000000000" pitchFamily="2" charset="2"/>
                    <a:buChar char="l"/>
                  </a:pPr>
                  <a:r>
                    <a:rPr lang="zh-CN" altLang="zh-CN" sz="900" kern="100" dirty="0">
                      <a:latin typeface="+mn-ea"/>
                      <a:cs typeface="Times New Roman" panose="02020603050405020304" pitchFamily="18" charset="0"/>
                    </a:rPr>
                    <a:t>多种不同用户角色和权限管理</a:t>
                  </a:r>
                  <a:endParaRPr lang="zh-CN" sz="900" kern="1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51" name="图片 50"/>
              <p:cNvPicPr/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3963" y="1097331"/>
                <a:ext cx="827751" cy="8338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图片 51"/>
              <p:cNvPicPr/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2012" y="1120301"/>
                <a:ext cx="836506" cy="8073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9044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模板网-WWW.1PPT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1797</Words>
  <Application>Microsoft Office PowerPoint</Application>
  <PresentationFormat>全屏显示(16:9)</PresentationFormat>
  <Paragraphs>324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ＭＳ Ｐゴシック</vt:lpstr>
      <vt:lpstr>等线</vt:lpstr>
      <vt:lpstr>黑体</vt:lpstr>
      <vt:lpstr>宋体</vt:lpstr>
      <vt:lpstr>微软雅黑</vt:lpstr>
      <vt:lpstr>微软雅黑</vt:lpstr>
      <vt:lpstr>Arial</vt:lpstr>
      <vt:lpstr>Calibri</vt:lpstr>
      <vt:lpstr>Century Gothic</vt:lpstr>
      <vt:lpstr>Times New Roman</vt:lpstr>
      <vt:lpstr>Wingdings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li</dc:creator>
  <cp:lastModifiedBy>xin li</cp:lastModifiedBy>
  <cp:revision>504</cp:revision>
  <cp:lastPrinted>2016-10-14T08:07:34Z</cp:lastPrinted>
  <dcterms:created xsi:type="dcterms:W3CDTF">2015-04-26T00:57:12Z</dcterms:created>
  <dcterms:modified xsi:type="dcterms:W3CDTF">2016-11-01T14:48:56Z</dcterms:modified>
</cp:coreProperties>
</file>