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8" r:id="rId2"/>
    <p:sldId id="296" r:id="rId3"/>
    <p:sldId id="320" r:id="rId4"/>
    <p:sldId id="331" r:id="rId5"/>
    <p:sldId id="347" r:id="rId6"/>
    <p:sldId id="321" r:id="rId7"/>
    <p:sldId id="326" r:id="rId8"/>
    <p:sldId id="327" r:id="rId9"/>
    <p:sldId id="324" r:id="rId10"/>
    <p:sldId id="325" r:id="rId11"/>
    <p:sldId id="332" r:id="rId12"/>
    <p:sldId id="322" r:id="rId13"/>
    <p:sldId id="328" r:id="rId14"/>
    <p:sldId id="342" r:id="rId15"/>
    <p:sldId id="343" r:id="rId16"/>
    <p:sldId id="341" r:id="rId17"/>
    <p:sldId id="344" r:id="rId18"/>
    <p:sldId id="345" r:id="rId19"/>
    <p:sldId id="323" r:id="rId20"/>
    <p:sldId id="329" r:id="rId21"/>
    <p:sldId id="330" r:id="rId22"/>
    <p:sldId id="337" r:id="rId23"/>
    <p:sldId id="348" r:id="rId24"/>
    <p:sldId id="346" r:id="rId25"/>
    <p:sldId id="339" r:id="rId26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C74B4"/>
    <a:srgbClr val="000000"/>
    <a:srgbClr val="DD1C3E"/>
    <a:srgbClr val="1E2327"/>
    <a:srgbClr val="707B87"/>
    <a:srgbClr val="5B6974"/>
    <a:srgbClr val="424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36" autoAdjust="0"/>
    <p:restoredTop sz="94533" autoAdjust="0"/>
  </p:normalViewPr>
  <p:slideViewPr>
    <p:cSldViewPr snapToGrid="0" snapToObjects="1">
      <p:cViewPr varScale="1">
        <p:scale>
          <a:sx n="92" d="100"/>
          <a:sy n="92" d="100"/>
        </p:scale>
        <p:origin x="1152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756"/>
    </p:cViewPr>
  </p:sorterViewPr>
  <p:notesViewPr>
    <p:cSldViewPr snapToGrid="0" snapToObjects="1">
      <p:cViewPr varScale="1">
        <p:scale>
          <a:sx n="67" d="100"/>
          <a:sy n="67" d="100"/>
        </p:scale>
        <p:origin x="2613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18D2D-FD6A-4E55-80EF-DB356F02176F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5A574A4-4DE6-40B8-9AC1-93FAAFB27997}">
      <dgm:prSet phldrT="[文本]" custT="1"/>
      <dgm:spPr/>
      <dgm:t>
        <a:bodyPr/>
        <a:lstStyle/>
        <a:p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037BC2F0-7BF3-4C9B-96B5-C6E73518EBF5}" type="parTrans" cxnId="{3F3706D4-E7C1-443D-957E-A407324F95D4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702E9B4-3F42-47B9-8C59-394B56D06422}" type="sibTrans" cxnId="{3F3706D4-E7C1-443D-957E-A407324F95D4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73156D4-7C5D-4597-9F69-E5959A4626E1}">
      <dgm:prSet phldrT="[文本]" custT="1"/>
      <dgm:spPr/>
      <dgm:t>
        <a:bodyPr/>
        <a:lstStyle/>
        <a:p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315C4E0D-7065-42CC-8F5C-7612026D469C}" type="sibTrans" cxnId="{4AD2DDB4-CAA8-43EA-AFAD-BFB00B4EEA3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D29F6DE7-D9AA-4034-A483-063E58EDF9F2}" type="parTrans" cxnId="{4AD2DDB4-CAA8-43EA-AFAD-BFB00B4EEA3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2BC9140-4BE6-4C8A-BF63-9598B47F45F5}">
      <dgm:prSet phldrT="[文本]" custT="1"/>
      <dgm:spPr/>
      <dgm:t>
        <a:bodyPr/>
        <a:lstStyle/>
        <a:p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4567AEAF-CF84-40A1-96D5-50ABB72E1780}" type="sibTrans" cxnId="{B515289C-64DE-4BE7-A9B9-10F8285EFE7A}">
      <dgm:prSet/>
      <dgm:spPr/>
      <dgm:t>
        <a:bodyPr/>
        <a:lstStyle/>
        <a:p>
          <a:endParaRPr lang="zh-CN" altLang="en-US"/>
        </a:p>
      </dgm:t>
    </dgm:pt>
    <dgm:pt modelId="{8092B201-1AAA-40F2-AE08-B706E0211518}" type="parTrans" cxnId="{B515289C-64DE-4BE7-A9B9-10F8285EFE7A}">
      <dgm:prSet/>
      <dgm:spPr/>
      <dgm:t>
        <a:bodyPr/>
        <a:lstStyle/>
        <a:p>
          <a:endParaRPr lang="zh-CN" altLang="en-US"/>
        </a:p>
      </dgm:t>
    </dgm:pt>
    <dgm:pt modelId="{138DAA6F-144E-4CB8-A74F-E9141E4E686A}" type="pres">
      <dgm:prSet presAssocID="{88A18D2D-FD6A-4E55-80EF-DB356F02176F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45205E-8C58-4657-A3B1-5DB1E5E9A033}" type="pres">
      <dgm:prSet presAssocID="{88A18D2D-FD6A-4E55-80EF-DB356F02176F}" presName="arrow" presStyleLbl="bgShp" presStyleIdx="0" presStyleCnt="1" custScaleX="119643"/>
      <dgm:spPr/>
    </dgm:pt>
    <dgm:pt modelId="{BD1951DD-EEF2-43B4-AFB9-0A1BE528C38C}" type="pres">
      <dgm:prSet presAssocID="{88A18D2D-FD6A-4E55-80EF-DB356F02176F}" presName="arrowDiagram3" presStyleCnt="0"/>
      <dgm:spPr/>
    </dgm:pt>
    <dgm:pt modelId="{F8DE4894-B344-4EA7-94EB-70171A92C97B}" type="pres">
      <dgm:prSet presAssocID="{22BC9140-4BE6-4C8A-BF63-9598B47F45F5}" presName="bullet3a" presStyleLbl="node1" presStyleIdx="0" presStyleCnt="3" custScaleX="161051" custScaleY="161051" custLinFactY="-100000" custLinFactNeighborX="75716" custLinFactNeighborY="-117284"/>
      <dgm:spPr/>
    </dgm:pt>
    <dgm:pt modelId="{1B3B5FE3-2738-44A8-8798-F9DC537DBB0E}" type="pres">
      <dgm:prSet presAssocID="{22BC9140-4BE6-4C8A-BF63-9598B47F45F5}" presName="textBox3a" presStyleLbl="revTx" presStyleIdx="0" presStyleCnt="3" custScaleX="150670" custLinFactNeighborX="-96470" custLinFactNeighborY="-293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9C2BA7-D094-462C-99BB-AE9EDD3E42BA}" type="pres">
      <dgm:prSet presAssocID="{F73156D4-7C5D-4597-9F69-E5959A4626E1}" presName="bullet3b" presStyleLbl="node1" presStyleIdx="1" presStyleCnt="3" custScaleX="121000" custScaleY="121000" custLinFactX="100000" custLinFactNeighborX="133563" custLinFactNeighborY="-61122"/>
      <dgm:spPr/>
    </dgm:pt>
    <dgm:pt modelId="{82564588-EA8B-4326-89C5-4D03E486BD8C}" type="pres">
      <dgm:prSet presAssocID="{F73156D4-7C5D-4597-9F69-E5959A4626E1}" presName="textBox3b" presStyleLbl="revTx" presStyleIdx="1" presStyleCnt="3" custScaleX="183716" custLinFactNeighborX="-6128" custLinFactNeighborY="-109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9027B3-A1C4-4C21-8E29-B08CAF4197E2}" type="pres">
      <dgm:prSet presAssocID="{B5A574A4-4DE6-40B8-9AC1-93FAAFB27997}" presName="bullet3c" presStyleLbl="node1" presStyleIdx="2" presStyleCnt="3" custLinFactX="137340" custLinFactNeighborX="200000" custLinFactNeighborY="-40751"/>
      <dgm:spPr/>
    </dgm:pt>
    <dgm:pt modelId="{5F0EB34D-8842-4E9A-9225-A454AA516967}" type="pres">
      <dgm:prSet presAssocID="{B5A574A4-4DE6-40B8-9AC1-93FAAFB27997}" presName="textBox3c" presStyleLbl="revTx" presStyleIdx="2" presStyleCnt="3" custScaleX="181292" custLinFactNeighborX="54273" custLinFactNeighborY="-100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3706D4-E7C1-443D-957E-A407324F95D4}" srcId="{88A18D2D-FD6A-4E55-80EF-DB356F02176F}" destId="{B5A574A4-4DE6-40B8-9AC1-93FAAFB27997}" srcOrd="2" destOrd="0" parTransId="{037BC2F0-7BF3-4C9B-96B5-C6E73518EBF5}" sibTransId="{2702E9B4-3F42-47B9-8C59-394B56D06422}"/>
    <dgm:cxn modelId="{4AD2DDB4-CAA8-43EA-AFAD-BFB00B4EEA3D}" srcId="{88A18D2D-FD6A-4E55-80EF-DB356F02176F}" destId="{F73156D4-7C5D-4597-9F69-E5959A4626E1}" srcOrd="1" destOrd="0" parTransId="{D29F6DE7-D9AA-4034-A483-063E58EDF9F2}" sibTransId="{315C4E0D-7065-42CC-8F5C-7612026D469C}"/>
    <dgm:cxn modelId="{B515289C-64DE-4BE7-A9B9-10F8285EFE7A}" srcId="{88A18D2D-FD6A-4E55-80EF-DB356F02176F}" destId="{22BC9140-4BE6-4C8A-BF63-9598B47F45F5}" srcOrd="0" destOrd="0" parTransId="{8092B201-1AAA-40F2-AE08-B706E0211518}" sibTransId="{4567AEAF-CF84-40A1-96D5-50ABB72E1780}"/>
    <dgm:cxn modelId="{B2A81378-BA6E-4883-9724-69FB03C30C4E}" type="presOf" srcId="{22BC9140-4BE6-4C8A-BF63-9598B47F45F5}" destId="{1B3B5FE3-2738-44A8-8798-F9DC537DBB0E}" srcOrd="0" destOrd="0" presId="urn:microsoft.com/office/officeart/2005/8/layout/arrow2"/>
    <dgm:cxn modelId="{F8D80061-5724-4DCA-8CDE-F623A777C3F6}" type="presOf" srcId="{B5A574A4-4DE6-40B8-9AC1-93FAAFB27997}" destId="{5F0EB34D-8842-4E9A-9225-A454AA516967}" srcOrd="0" destOrd="0" presId="urn:microsoft.com/office/officeart/2005/8/layout/arrow2"/>
    <dgm:cxn modelId="{101DD76B-C2DA-4AAF-8877-9DF41D05E275}" type="presOf" srcId="{88A18D2D-FD6A-4E55-80EF-DB356F02176F}" destId="{138DAA6F-144E-4CB8-A74F-E9141E4E686A}" srcOrd="0" destOrd="0" presId="urn:microsoft.com/office/officeart/2005/8/layout/arrow2"/>
    <dgm:cxn modelId="{15DA5694-EAA4-4C49-B8AD-897F571A5499}" type="presOf" srcId="{F73156D4-7C5D-4597-9F69-E5959A4626E1}" destId="{82564588-EA8B-4326-89C5-4D03E486BD8C}" srcOrd="0" destOrd="0" presId="urn:microsoft.com/office/officeart/2005/8/layout/arrow2"/>
    <dgm:cxn modelId="{32CC6B17-CC57-4677-8EEF-1066F238CB5C}" type="presParOf" srcId="{138DAA6F-144E-4CB8-A74F-E9141E4E686A}" destId="{7945205E-8C58-4657-A3B1-5DB1E5E9A033}" srcOrd="0" destOrd="0" presId="urn:microsoft.com/office/officeart/2005/8/layout/arrow2"/>
    <dgm:cxn modelId="{F00D3584-95D4-4358-AA8A-2EC3E55B4958}" type="presParOf" srcId="{138DAA6F-144E-4CB8-A74F-E9141E4E686A}" destId="{BD1951DD-EEF2-43B4-AFB9-0A1BE528C38C}" srcOrd="1" destOrd="0" presId="urn:microsoft.com/office/officeart/2005/8/layout/arrow2"/>
    <dgm:cxn modelId="{AD486CC0-D653-4F3C-905F-553B65FB3A79}" type="presParOf" srcId="{BD1951DD-EEF2-43B4-AFB9-0A1BE528C38C}" destId="{F8DE4894-B344-4EA7-94EB-70171A92C97B}" srcOrd="0" destOrd="0" presId="urn:microsoft.com/office/officeart/2005/8/layout/arrow2"/>
    <dgm:cxn modelId="{446D6F0D-A1F3-473E-87DD-28D5C9A503AF}" type="presParOf" srcId="{BD1951DD-EEF2-43B4-AFB9-0A1BE528C38C}" destId="{1B3B5FE3-2738-44A8-8798-F9DC537DBB0E}" srcOrd="1" destOrd="0" presId="urn:microsoft.com/office/officeart/2005/8/layout/arrow2"/>
    <dgm:cxn modelId="{A4503096-F3AF-460A-B2FC-DE233A99FC9F}" type="presParOf" srcId="{BD1951DD-EEF2-43B4-AFB9-0A1BE528C38C}" destId="{A09C2BA7-D094-462C-99BB-AE9EDD3E42BA}" srcOrd="2" destOrd="0" presId="urn:microsoft.com/office/officeart/2005/8/layout/arrow2"/>
    <dgm:cxn modelId="{37016D65-0135-4A5C-9877-DE7F1C42AEA0}" type="presParOf" srcId="{BD1951DD-EEF2-43B4-AFB9-0A1BE528C38C}" destId="{82564588-EA8B-4326-89C5-4D03E486BD8C}" srcOrd="3" destOrd="0" presId="urn:microsoft.com/office/officeart/2005/8/layout/arrow2"/>
    <dgm:cxn modelId="{2E627881-C6C2-4541-81E5-038684E65BBC}" type="presParOf" srcId="{BD1951DD-EEF2-43B4-AFB9-0A1BE528C38C}" destId="{919027B3-A1C4-4C21-8E29-B08CAF4197E2}" srcOrd="4" destOrd="0" presId="urn:microsoft.com/office/officeart/2005/8/layout/arrow2"/>
    <dgm:cxn modelId="{D5EF4C5D-4D96-49C6-9AAB-076CEE386E9E}" type="presParOf" srcId="{BD1951DD-EEF2-43B4-AFB9-0A1BE528C38C}" destId="{5F0EB34D-8842-4E9A-9225-A454AA51696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E5F944-C3BC-4DC4-A030-FC4455BE50A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B6E9F9-2F3F-4950-BB06-F10921EDA26E}">
      <dgm:prSet phldrT="[文本]"/>
      <dgm:spPr/>
      <dgm:t>
        <a:bodyPr/>
        <a:lstStyle/>
        <a:p>
          <a:r>
            <a:rPr lang="zh-CN" altLang="en-US" dirty="0" smtClean="0"/>
            <a:t>数据质量</a:t>
          </a:r>
          <a:endParaRPr lang="zh-CN" altLang="en-US" dirty="0"/>
        </a:p>
      </dgm:t>
    </dgm:pt>
    <dgm:pt modelId="{3E0BE22C-B000-42B4-87AE-1C9960D99CE2}" type="parTrans" cxnId="{4FF8721C-135B-4B6A-A2BD-687211CD0A39}">
      <dgm:prSet/>
      <dgm:spPr/>
      <dgm:t>
        <a:bodyPr/>
        <a:lstStyle/>
        <a:p>
          <a:endParaRPr lang="zh-CN" altLang="en-US"/>
        </a:p>
      </dgm:t>
    </dgm:pt>
    <dgm:pt modelId="{1210A440-6EF7-40FD-89DA-79C52446B0C3}" type="sibTrans" cxnId="{4FF8721C-135B-4B6A-A2BD-687211CD0A39}">
      <dgm:prSet/>
      <dgm:spPr/>
      <dgm:t>
        <a:bodyPr/>
        <a:lstStyle/>
        <a:p>
          <a:endParaRPr lang="zh-CN" altLang="en-US"/>
        </a:p>
      </dgm:t>
    </dgm:pt>
    <dgm:pt modelId="{35222AB2-6D80-43F8-B0E5-C05D3BD9C5B0}">
      <dgm:prSet phldrT="[文本]"/>
      <dgm:spPr/>
      <dgm:t>
        <a:bodyPr/>
        <a:lstStyle/>
        <a:p>
          <a:r>
            <a:rPr lang="zh-CN" altLang="en-US" dirty="0" smtClean="0"/>
            <a:t>基础数据不一致</a:t>
          </a:r>
          <a:endParaRPr lang="zh-CN" altLang="en-US" dirty="0"/>
        </a:p>
      </dgm:t>
    </dgm:pt>
    <dgm:pt modelId="{4321C525-ED50-413F-98F6-AC5EF8C03F0E}" type="parTrans" cxnId="{45EE31F7-5299-4ACA-ACC4-222FEBC4DF92}">
      <dgm:prSet/>
      <dgm:spPr/>
      <dgm:t>
        <a:bodyPr/>
        <a:lstStyle/>
        <a:p>
          <a:endParaRPr lang="zh-CN" altLang="en-US"/>
        </a:p>
      </dgm:t>
    </dgm:pt>
    <dgm:pt modelId="{A9D86216-AA4B-4704-AB63-68F9DBCD4B55}" type="sibTrans" cxnId="{45EE31F7-5299-4ACA-ACC4-222FEBC4DF92}">
      <dgm:prSet/>
      <dgm:spPr/>
      <dgm:t>
        <a:bodyPr/>
        <a:lstStyle/>
        <a:p>
          <a:endParaRPr lang="zh-CN" altLang="en-US"/>
        </a:p>
      </dgm:t>
    </dgm:pt>
    <dgm:pt modelId="{9F0DBA6A-C990-4187-B800-7C597788EE34}">
      <dgm:prSet phldrT="[文本]"/>
      <dgm:spPr/>
      <dgm:t>
        <a:bodyPr/>
        <a:lstStyle/>
        <a:p>
          <a:r>
            <a:rPr lang="zh-CN" altLang="en-US" dirty="0" smtClean="0"/>
            <a:t>交易事实数据粒度较粗</a:t>
          </a:r>
          <a:endParaRPr lang="zh-CN" altLang="en-US" dirty="0"/>
        </a:p>
      </dgm:t>
    </dgm:pt>
    <dgm:pt modelId="{B0330352-E287-4168-A254-98D40BA864AD}" type="parTrans" cxnId="{10F08D83-D3ED-4744-9AC0-BA1BED5E3629}">
      <dgm:prSet/>
      <dgm:spPr/>
      <dgm:t>
        <a:bodyPr/>
        <a:lstStyle/>
        <a:p>
          <a:endParaRPr lang="zh-CN" altLang="en-US"/>
        </a:p>
      </dgm:t>
    </dgm:pt>
    <dgm:pt modelId="{D089C5E0-9E2B-46A6-8BB2-CE92E1100469}" type="sibTrans" cxnId="{10F08D83-D3ED-4744-9AC0-BA1BED5E3629}">
      <dgm:prSet/>
      <dgm:spPr/>
      <dgm:t>
        <a:bodyPr/>
        <a:lstStyle/>
        <a:p>
          <a:endParaRPr lang="zh-CN" altLang="en-US"/>
        </a:p>
      </dgm:t>
    </dgm:pt>
    <dgm:pt modelId="{20BA5C2C-DBDD-428B-B06C-5A99714E29E8}">
      <dgm:prSet phldrT="[文本]"/>
      <dgm:spPr/>
      <dgm:t>
        <a:bodyPr/>
        <a:lstStyle/>
        <a:p>
          <a:r>
            <a:rPr lang="zh-CN" altLang="en-US" dirty="0" smtClean="0"/>
            <a:t>数据缺乏整合</a:t>
          </a:r>
          <a:endParaRPr lang="zh-CN" altLang="en-US" dirty="0"/>
        </a:p>
      </dgm:t>
    </dgm:pt>
    <dgm:pt modelId="{5868A167-89EC-4CED-AF05-0CB4D814A979}" type="parTrans" cxnId="{2F5629FE-B246-4C9A-9AEB-06D62F1E9252}">
      <dgm:prSet/>
      <dgm:spPr/>
      <dgm:t>
        <a:bodyPr/>
        <a:lstStyle/>
        <a:p>
          <a:endParaRPr lang="zh-CN" altLang="en-US"/>
        </a:p>
      </dgm:t>
    </dgm:pt>
    <dgm:pt modelId="{E7A67F8A-127A-4914-80EE-97B1E33969B8}" type="sibTrans" cxnId="{2F5629FE-B246-4C9A-9AEB-06D62F1E9252}">
      <dgm:prSet/>
      <dgm:spPr/>
      <dgm:t>
        <a:bodyPr/>
        <a:lstStyle/>
        <a:p>
          <a:endParaRPr lang="zh-CN" altLang="en-US"/>
        </a:p>
      </dgm:t>
    </dgm:pt>
    <dgm:pt modelId="{2D582788-F0DA-4689-B80E-EE996373EB37}">
      <dgm:prSet phldrT="[文本]"/>
      <dgm:spPr/>
      <dgm:t>
        <a:bodyPr/>
        <a:lstStyle/>
        <a:p>
          <a:r>
            <a:rPr lang="zh-CN" altLang="en-US" dirty="0" smtClean="0"/>
            <a:t>各部门信息系统独立建设，缺少数据标准与流程定义</a:t>
          </a:r>
          <a:endParaRPr lang="zh-CN" altLang="en-US" dirty="0"/>
        </a:p>
      </dgm:t>
    </dgm:pt>
    <dgm:pt modelId="{A07567BE-1584-41F4-B990-5625CC2E4B0F}" type="parTrans" cxnId="{C667BDB9-DA79-4105-AAF5-ACB1F495BB89}">
      <dgm:prSet/>
      <dgm:spPr/>
      <dgm:t>
        <a:bodyPr/>
        <a:lstStyle/>
        <a:p>
          <a:endParaRPr lang="zh-CN" altLang="en-US"/>
        </a:p>
      </dgm:t>
    </dgm:pt>
    <dgm:pt modelId="{3DC075CE-6698-47E2-99E8-20743628DC60}" type="sibTrans" cxnId="{C667BDB9-DA79-4105-AAF5-ACB1F495BB89}">
      <dgm:prSet/>
      <dgm:spPr/>
      <dgm:t>
        <a:bodyPr/>
        <a:lstStyle/>
        <a:p>
          <a:endParaRPr lang="zh-CN" altLang="en-US"/>
        </a:p>
      </dgm:t>
    </dgm:pt>
    <dgm:pt modelId="{B38B61B8-F564-404D-A582-82265AB6A6F8}">
      <dgm:prSet phldrT="[文本]"/>
      <dgm:spPr/>
      <dgm:t>
        <a:bodyPr/>
        <a:lstStyle/>
        <a:p>
          <a:r>
            <a:rPr lang="zh-CN" altLang="en-US" dirty="0" smtClean="0"/>
            <a:t>信息化遗留问题</a:t>
          </a:r>
          <a:endParaRPr lang="zh-CN" altLang="en-US" dirty="0"/>
        </a:p>
      </dgm:t>
    </dgm:pt>
    <dgm:pt modelId="{5AB0734D-9891-4D9D-ACDF-E9754EDE1B1D}" type="parTrans" cxnId="{5978A040-56E3-4F87-BAED-51A1B97BF4A6}">
      <dgm:prSet/>
      <dgm:spPr/>
      <dgm:t>
        <a:bodyPr/>
        <a:lstStyle/>
        <a:p>
          <a:endParaRPr lang="zh-CN" altLang="en-US"/>
        </a:p>
      </dgm:t>
    </dgm:pt>
    <dgm:pt modelId="{542C8BD7-BA5E-4D15-93D1-9CB20132A8E9}" type="sibTrans" cxnId="{5978A040-56E3-4F87-BAED-51A1B97BF4A6}">
      <dgm:prSet/>
      <dgm:spPr/>
      <dgm:t>
        <a:bodyPr/>
        <a:lstStyle/>
        <a:p>
          <a:endParaRPr lang="zh-CN" altLang="en-US"/>
        </a:p>
      </dgm:t>
    </dgm:pt>
    <dgm:pt modelId="{05CE4210-1E2E-48CC-B771-D466BFF0AD5B}">
      <dgm:prSet phldrT="[文本]"/>
      <dgm:spPr/>
      <dgm:t>
        <a:bodyPr/>
        <a:lstStyle/>
        <a:p>
          <a:r>
            <a:rPr lang="zh-CN" altLang="en-US" dirty="0" smtClean="0"/>
            <a:t>信息化对于过程管理支持有限</a:t>
          </a:r>
          <a:endParaRPr lang="zh-CN" altLang="en-US" dirty="0"/>
        </a:p>
      </dgm:t>
    </dgm:pt>
    <dgm:pt modelId="{EF83A7C1-BF37-484A-A885-AEE825A65682}" type="parTrans" cxnId="{5CA8853D-A5BC-4F95-98B1-62A3C72BE76E}">
      <dgm:prSet/>
      <dgm:spPr/>
      <dgm:t>
        <a:bodyPr/>
        <a:lstStyle/>
        <a:p>
          <a:endParaRPr lang="zh-CN" altLang="en-US"/>
        </a:p>
      </dgm:t>
    </dgm:pt>
    <dgm:pt modelId="{7B2B2606-7B3C-49B0-BB0E-6F65F80AF407}" type="sibTrans" cxnId="{5CA8853D-A5BC-4F95-98B1-62A3C72BE76E}">
      <dgm:prSet/>
      <dgm:spPr/>
      <dgm:t>
        <a:bodyPr/>
        <a:lstStyle/>
        <a:p>
          <a:endParaRPr lang="zh-CN" altLang="en-US"/>
        </a:p>
      </dgm:t>
    </dgm:pt>
    <dgm:pt modelId="{A31C7122-4547-4707-B220-D34673DED232}">
      <dgm:prSet phldrT="[文本]"/>
      <dgm:spPr/>
      <dgm:t>
        <a:bodyPr/>
        <a:lstStyle/>
        <a:p>
          <a:r>
            <a:rPr lang="zh-CN" altLang="en-US" dirty="0" smtClean="0"/>
            <a:t>数据实时性不够</a:t>
          </a:r>
          <a:endParaRPr lang="zh-CN" altLang="en-US" dirty="0"/>
        </a:p>
      </dgm:t>
    </dgm:pt>
    <dgm:pt modelId="{59B2C15B-698E-47C6-ACEF-18047547C148}" type="parTrans" cxnId="{F2800956-D4E7-4D34-B953-08C3EC35FBF4}">
      <dgm:prSet/>
      <dgm:spPr/>
      <dgm:t>
        <a:bodyPr/>
        <a:lstStyle/>
        <a:p>
          <a:endParaRPr lang="zh-CN" altLang="en-US"/>
        </a:p>
      </dgm:t>
    </dgm:pt>
    <dgm:pt modelId="{C54A360F-88CC-45F5-AFA0-6248D715439A}" type="sibTrans" cxnId="{F2800956-D4E7-4D34-B953-08C3EC35FBF4}">
      <dgm:prSet/>
      <dgm:spPr/>
      <dgm:t>
        <a:bodyPr/>
        <a:lstStyle/>
        <a:p>
          <a:endParaRPr lang="zh-CN" altLang="en-US"/>
        </a:p>
      </dgm:t>
    </dgm:pt>
    <dgm:pt modelId="{D6AC6C43-034D-41E9-B0F9-8F767F1F00FA}" type="pres">
      <dgm:prSet presAssocID="{4FE5F944-C3BC-4DC4-A030-FC4455BE50A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5CD8CE-2B74-44F9-BC8E-1AB2FBC48D60}" type="pres">
      <dgm:prSet presAssocID="{12B6E9F9-2F3F-4950-BB06-F10921EDA26E}" presName="linNode" presStyleCnt="0"/>
      <dgm:spPr/>
    </dgm:pt>
    <dgm:pt modelId="{6867E2E7-2F54-4CB0-99D7-01452F4BAE50}" type="pres">
      <dgm:prSet presAssocID="{12B6E9F9-2F3F-4950-BB06-F10921EDA26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100B2A-678A-4ADD-8D13-13CCAAE51708}" type="pres">
      <dgm:prSet presAssocID="{12B6E9F9-2F3F-4950-BB06-F10921EDA26E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7CBDBD-7685-4285-9A97-CC1EAD2DBCD9}" type="pres">
      <dgm:prSet presAssocID="{1210A440-6EF7-40FD-89DA-79C52446B0C3}" presName="sp" presStyleCnt="0"/>
      <dgm:spPr/>
    </dgm:pt>
    <dgm:pt modelId="{D82EF0A7-F034-4E4A-8FE6-C3DB620645A1}" type="pres">
      <dgm:prSet presAssocID="{20BA5C2C-DBDD-428B-B06C-5A99714E29E8}" presName="linNode" presStyleCnt="0"/>
      <dgm:spPr/>
    </dgm:pt>
    <dgm:pt modelId="{E7D2BFA1-0903-45AC-9946-9AEFC3F9E384}" type="pres">
      <dgm:prSet presAssocID="{20BA5C2C-DBDD-428B-B06C-5A99714E29E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C85FCA-F348-4127-AB66-23AFAEB8ECB0}" type="pres">
      <dgm:prSet presAssocID="{20BA5C2C-DBDD-428B-B06C-5A99714E29E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DF424A-C9AC-4A22-B423-ECC365639E4A}" type="pres">
      <dgm:prSet presAssocID="{E7A67F8A-127A-4914-80EE-97B1E33969B8}" presName="sp" presStyleCnt="0"/>
      <dgm:spPr/>
    </dgm:pt>
    <dgm:pt modelId="{716064D4-4C0B-4D2B-96F4-A8D546B8EA6F}" type="pres">
      <dgm:prSet presAssocID="{B38B61B8-F564-404D-A582-82265AB6A6F8}" presName="linNode" presStyleCnt="0"/>
      <dgm:spPr/>
    </dgm:pt>
    <dgm:pt modelId="{929FFBD6-00C6-46C4-9199-2A1185570406}" type="pres">
      <dgm:prSet presAssocID="{B38B61B8-F564-404D-A582-82265AB6A6F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41621C-AB57-4FE3-8513-1BC64CA21748}" type="pres">
      <dgm:prSet presAssocID="{B38B61B8-F564-404D-A582-82265AB6A6F8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D75DA66-4704-452D-BD93-6429C02CD216}" type="presOf" srcId="{2D582788-F0DA-4689-B80E-EE996373EB37}" destId="{94C85FCA-F348-4127-AB66-23AFAEB8ECB0}" srcOrd="0" destOrd="0" presId="urn:microsoft.com/office/officeart/2005/8/layout/vList5"/>
    <dgm:cxn modelId="{C667BDB9-DA79-4105-AAF5-ACB1F495BB89}" srcId="{20BA5C2C-DBDD-428B-B06C-5A99714E29E8}" destId="{2D582788-F0DA-4689-B80E-EE996373EB37}" srcOrd="0" destOrd="0" parTransId="{A07567BE-1584-41F4-B990-5625CC2E4B0F}" sibTransId="{3DC075CE-6698-47E2-99E8-20743628DC60}"/>
    <dgm:cxn modelId="{2F5629FE-B246-4C9A-9AEB-06D62F1E9252}" srcId="{4FE5F944-C3BC-4DC4-A030-FC4455BE50AE}" destId="{20BA5C2C-DBDD-428B-B06C-5A99714E29E8}" srcOrd="1" destOrd="0" parTransId="{5868A167-89EC-4CED-AF05-0CB4D814A979}" sibTransId="{E7A67F8A-127A-4914-80EE-97B1E33969B8}"/>
    <dgm:cxn modelId="{2348190E-58B0-4300-8B1D-C156F96B640E}" type="presOf" srcId="{B38B61B8-F564-404D-A582-82265AB6A6F8}" destId="{929FFBD6-00C6-46C4-9199-2A1185570406}" srcOrd="0" destOrd="0" presId="urn:microsoft.com/office/officeart/2005/8/layout/vList5"/>
    <dgm:cxn modelId="{0339EDA0-932B-4E99-B53E-C0A22DF30A54}" type="presOf" srcId="{A31C7122-4547-4707-B220-D34673DED232}" destId="{FE100B2A-678A-4ADD-8D13-13CCAAE51708}" srcOrd="0" destOrd="2" presId="urn:microsoft.com/office/officeart/2005/8/layout/vList5"/>
    <dgm:cxn modelId="{F2800956-D4E7-4D34-B953-08C3EC35FBF4}" srcId="{12B6E9F9-2F3F-4950-BB06-F10921EDA26E}" destId="{A31C7122-4547-4707-B220-D34673DED232}" srcOrd="2" destOrd="0" parTransId="{59B2C15B-698E-47C6-ACEF-18047547C148}" sibTransId="{C54A360F-88CC-45F5-AFA0-6248D715439A}"/>
    <dgm:cxn modelId="{B22F604D-5B35-4BF6-BEE9-E2DA01F970F4}" type="presOf" srcId="{20BA5C2C-DBDD-428B-B06C-5A99714E29E8}" destId="{E7D2BFA1-0903-45AC-9946-9AEFC3F9E384}" srcOrd="0" destOrd="0" presId="urn:microsoft.com/office/officeart/2005/8/layout/vList5"/>
    <dgm:cxn modelId="{244F7716-6074-4E93-8939-24FF0816C5D8}" type="presOf" srcId="{4FE5F944-C3BC-4DC4-A030-FC4455BE50AE}" destId="{D6AC6C43-034D-41E9-B0F9-8F767F1F00FA}" srcOrd="0" destOrd="0" presId="urn:microsoft.com/office/officeart/2005/8/layout/vList5"/>
    <dgm:cxn modelId="{5978A040-56E3-4F87-BAED-51A1B97BF4A6}" srcId="{4FE5F944-C3BC-4DC4-A030-FC4455BE50AE}" destId="{B38B61B8-F564-404D-A582-82265AB6A6F8}" srcOrd="2" destOrd="0" parTransId="{5AB0734D-9891-4D9D-ACDF-E9754EDE1B1D}" sibTransId="{542C8BD7-BA5E-4D15-93D1-9CB20132A8E9}"/>
    <dgm:cxn modelId="{4FF8721C-135B-4B6A-A2BD-687211CD0A39}" srcId="{4FE5F944-C3BC-4DC4-A030-FC4455BE50AE}" destId="{12B6E9F9-2F3F-4950-BB06-F10921EDA26E}" srcOrd="0" destOrd="0" parTransId="{3E0BE22C-B000-42B4-87AE-1C9960D99CE2}" sibTransId="{1210A440-6EF7-40FD-89DA-79C52446B0C3}"/>
    <dgm:cxn modelId="{01D45E6F-E461-4DE1-998F-FE986F76E659}" type="presOf" srcId="{05CE4210-1E2E-48CC-B771-D466BFF0AD5B}" destId="{5541621C-AB57-4FE3-8513-1BC64CA21748}" srcOrd="0" destOrd="0" presId="urn:microsoft.com/office/officeart/2005/8/layout/vList5"/>
    <dgm:cxn modelId="{5CA8853D-A5BC-4F95-98B1-62A3C72BE76E}" srcId="{B38B61B8-F564-404D-A582-82265AB6A6F8}" destId="{05CE4210-1E2E-48CC-B771-D466BFF0AD5B}" srcOrd="0" destOrd="0" parTransId="{EF83A7C1-BF37-484A-A885-AEE825A65682}" sibTransId="{7B2B2606-7B3C-49B0-BB0E-6F65F80AF407}"/>
    <dgm:cxn modelId="{45EE31F7-5299-4ACA-ACC4-222FEBC4DF92}" srcId="{12B6E9F9-2F3F-4950-BB06-F10921EDA26E}" destId="{35222AB2-6D80-43F8-B0E5-C05D3BD9C5B0}" srcOrd="0" destOrd="0" parTransId="{4321C525-ED50-413F-98F6-AC5EF8C03F0E}" sibTransId="{A9D86216-AA4B-4704-AB63-68F9DBCD4B55}"/>
    <dgm:cxn modelId="{A2EA1CC1-2CE0-4E83-AA65-45B35D6C95CF}" type="presOf" srcId="{12B6E9F9-2F3F-4950-BB06-F10921EDA26E}" destId="{6867E2E7-2F54-4CB0-99D7-01452F4BAE50}" srcOrd="0" destOrd="0" presId="urn:microsoft.com/office/officeart/2005/8/layout/vList5"/>
    <dgm:cxn modelId="{10F08D83-D3ED-4744-9AC0-BA1BED5E3629}" srcId="{12B6E9F9-2F3F-4950-BB06-F10921EDA26E}" destId="{9F0DBA6A-C990-4187-B800-7C597788EE34}" srcOrd="1" destOrd="0" parTransId="{B0330352-E287-4168-A254-98D40BA864AD}" sibTransId="{D089C5E0-9E2B-46A6-8BB2-CE92E1100469}"/>
    <dgm:cxn modelId="{7F1D44AB-82EB-4BA8-ADC1-8B0BB7AF9EFA}" type="presOf" srcId="{35222AB2-6D80-43F8-B0E5-C05D3BD9C5B0}" destId="{FE100B2A-678A-4ADD-8D13-13CCAAE51708}" srcOrd="0" destOrd="0" presId="urn:microsoft.com/office/officeart/2005/8/layout/vList5"/>
    <dgm:cxn modelId="{7F3DA922-4F9C-4991-B07C-D06CC7BF97F3}" type="presOf" srcId="{9F0DBA6A-C990-4187-B800-7C597788EE34}" destId="{FE100B2A-678A-4ADD-8D13-13CCAAE51708}" srcOrd="0" destOrd="1" presId="urn:microsoft.com/office/officeart/2005/8/layout/vList5"/>
    <dgm:cxn modelId="{AA83B04A-B25C-421F-9EFB-36E0F12924C3}" type="presParOf" srcId="{D6AC6C43-034D-41E9-B0F9-8F767F1F00FA}" destId="{8D5CD8CE-2B74-44F9-BC8E-1AB2FBC48D60}" srcOrd="0" destOrd="0" presId="urn:microsoft.com/office/officeart/2005/8/layout/vList5"/>
    <dgm:cxn modelId="{B012BAA6-CF88-4963-A081-B4C3BB9157BD}" type="presParOf" srcId="{8D5CD8CE-2B74-44F9-BC8E-1AB2FBC48D60}" destId="{6867E2E7-2F54-4CB0-99D7-01452F4BAE50}" srcOrd="0" destOrd="0" presId="urn:microsoft.com/office/officeart/2005/8/layout/vList5"/>
    <dgm:cxn modelId="{B992A1B3-12FB-4341-B4FE-885623A465EA}" type="presParOf" srcId="{8D5CD8CE-2B74-44F9-BC8E-1AB2FBC48D60}" destId="{FE100B2A-678A-4ADD-8D13-13CCAAE51708}" srcOrd="1" destOrd="0" presId="urn:microsoft.com/office/officeart/2005/8/layout/vList5"/>
    <dgm:cxn modelId="{7FFF7E62-9F04-4656-8EA6-F311768CF7F7}" type="presParOf" srcId="{D6AC6C43-034D-41E9-B0F9-8F767F1F00FA}" destId="{807CBDBD-7685-4285-9A97-CC1EAD2DBCD9}" srcOrd="1" destOrd="0" presId="urn:microsoft.com/office/officeart/2005/8/layout/vList5"/>
    <dgm:cxn modelId="{016EB50E-F4A0-44D6-AAEE-00ABC73C18F0}" type="presParOf" srcId="{D6AC6C43-034D-41E9-B0F9-8F767F1F00FA}" destId="{D82EF0A7-F034-4E4A-8FE6-C3DB620645A1}" srcOrd="2" destOrd="0" presId="urn:microsoft.com/office/officeart/2005/8/layout/vList5"/>
    <dgm:cxn modelId="{CD316614-9F51-4E51-B8A8-CDADEBEFA9C6}" type="presParOf" srcId="{D82EF0A7-F034-4E4A-8FE6-C3DB620645A1}" destId="{E7D2BFA1-0903-45AC-9946-9AEFC3F9E384}" srcOrd="0" destOrd="0" presId="urn:microsoft.com/office/officeart/2005/8/layout/vList5"/>
    <dgm:cxn modelId="{231C5041-C251-426E-AF0A-0481E8077181}" type="presParOf" srcId="{D82EF0A7-F034-4E4A-8FE6-C3DB620645A1}" destId="{94C85FCA-F348-4127-AB66-23AFAEB8ECB0}" srcOrd="1" destOrd="0" presId="urn:microsoft.com/office/officeart/2005/8/layout/vList5"/>
    <dgm:cxn modelId="{01B43452-4DEE-4D05-B085-99C090D96B3E}" type="presParOf" srcId="{D6AC6C43-034D-41E9-B0F9-8F767F1F00FA}" destId="{A3DF424A-C9AC-4A22-B423-ECC365639E4A}" srcOrd="3" destOrd="0" presId="urn:microsoft.com/office/officeart/2005/8/layout/vList5"/>
    <dgm:cxn modelId="{2BF6D14B-D484-47F5-8343-44F79F7207D6}" type="presParOf" srcId="{D6AC6C43-034D-41E9-B0F9-8F767F1F00FA}" destId="{716064D4-4C0B-4D2B-96F4-A8D546B8EA6F}" srcOrd="4" destOrd="0" presId="urn:microsoft.com/office/officeart/2005/8/layout/vList5"/>
    <dgm:cxn modelId="{172522B6-F5B7-48D3-B1E6-30780EBA04F9}" type="presParOf" srcId="{716064D4-4C0B-4D2B-96F4-A8D546B8EA6F}" destId="{929FFBD6-00C6-46C4-9199-2A1185570406}" srcOrd="0" destOrd="0" presId="urn:microsoft.com/office/officeart/2005/8/layout/vList5"/>
    <dgm:cxn modelId="{214DD6C3-634E-45E1-BF17-044F5D55EABC}" type="presParOf" srcId="{716064D4-4C0B-4D2B-96F4-A8D546B8EA6F}" destId="{5541621C-AB57-4FE3-8513-1BC64CA217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76E30F-A97C-4859-9BFA-D6A0B00B5FB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62A383-0D89-406D-A6B9-A30049A7BDFE}">
      <dgm:prSet phldrT="[文本]"/>
      <dgm:spPr/>
      <dgm:t>
        <a:bodyPr/>
        <a:lstStyle/>
        <a:p>
          <a:r>
            <a:rPr lang="zh-CN" altLang="en-US" dirty="0" smtClean="0"/>
            <a:t>基础数据</a:t>
          </a:r>
          <a:endParaRPr lang="zh-CN" altLang="en-US" dirty="0"/>
        </a:p>
      </dgm:t>
    </dgm:pt>
    <dgm:pt modelId="{DE1F9274-F1E0-4B4E-A1F0-01B01E68F04B}" type="parTrans" cxnId="{72697073-CCDD-437F-AE08-17B425B2B3C2}">
      <dgm:prSet/>
      <dgm:spPr/>
      <dgm:t>
        <a:bodyPr/>
        <a:lstStyle/>
        <a:p>
          <a:endParaRPr lang="zh-CN" altLang="en-US"/>
        </a:p>
      </dgm:t>
    </dgm:pt>
    <dgm:pt modelId="{4ECAC4ED-E920-41BE-AA5F-9E32C8326161}" type="sibTrans" cxnId="{72697073-CCDD-437F-AE08-17B425B2B3C2}">
      <dgm:prSet/>
      <dgm:spPr/>
      <dgm:t>
        <a:bodyPr/>
        <a:lstStyle/>
        <a:p>
          <a:endParaRPr lang="zh-CN" altLang="en-US"/>
        </a:p>
      </dgm:t>
    </dgm:pt>
    <dgm:pt modelId="{912ACF8B-9188-433C-8A8E-6311DEE1BECD}">
      <dgm:prSet phldrT="[文本]"/>
      <dgm:spPr/>
      <dgm:t>
        <a:bodyPr/>
        <a:lstStyle/>
        <a:p>
          <a:r>
            <a:rPr lang="zh-CN" altLang="en-US" dirty="0" smtClean="0"/>
            <a:t>客户</a:t>
          </a:r>
          <a:endParaRPr lang="zh-CN" altLang="en-US" dirty="0"/>
        </a:p>
      </dgm:t>
    </dgm:pt>
    <dgm:pt modelId="{F0A306BA-17D7-4AAD-A1D3-B92E2B426CCC}" type="parTrans" cxnId="{17DC37F1-61C9-455F-83EE-FCEE46E2746B}">
      <dgm:prSet/>
      <dgm:spPr/>
      <dgm:t>
        <a:bodyPr/>
        <a:lstStyle/>
        <a:p>
          <a:endParaRPr lang="zh-CN" altLang="en-US"/>
        </a:p>
      </dgm:t>
    </dgm:pt>
    <dgm:pt modelId="{D3DA2F3E-1CAA-465B-A5C2-6206C286C872}" type="sibTrans" cxnId="{17DC37F1-61C9-455F-83EE-FCEE46E2746B}">
      <dgm:prSet/>
      <dgm:spPr/>
      <dgm:t>
        <a:bodyPr/>
        <a:lstStyle/>
        <a:p>
          <a:endParaRPr lang="zh-CN" altLang="en-US"/>
        </a:p>
      </dgm:t>
    </dgm:pt>
    <dgm:pt modelId="{52D1F3DF-FBE8-4B77-875E-1C0300B2FA0F}">
      <dgm:prSet phldrT="[文本]"/>
      <dgm:spPr/>
      <dgm:t>
        <a:bodyPr/>
        <a:lstStyle/>
        <a:p>
          <a:r>
            <a:rPr lang="zh-CN" altLang="en-US" dirty="0" smtClean="0"/>
            <a:t>储罐</a:t>
          </a:r>
          <a:endParaRPr lang="zh-CN" altLang="en-US" dirty="0"/>
        </a:p>
      </dgm:t>
    </dgm:pt>
    <dgm:pt modelId="{9224301E-29F7-4101-A40C-B3FBDA49815C}" type="parTrans" cxnId="{E29A7F8C-FFD0-41E5-92B0-2AD46AA70DA0}">
      <dgm:prSet/>
      <dgm:spPr/>
      <dgm:t>
        <a:bodyPr/>
        <a:lstStyle/>
        <a:p>
          <a:endParaRPr lang="zh-CN" altLang="en-US"/>
        </a:p>
      </dgm:t>
    </dgm:pt>
    <dgm:pt modelId="{04397A76-79BD-446C-898B-5CD47BB72E58}" type="sibTrans" cxnId="{E29A7F8C-FFD0-41E5-92B0-2AD46AA70DA0}">
      <dgm:prSet/>
      <dgm:spPr/>
      <dgm:t>
        <a:bodyPr/>
        <a:lstStyle/>
        <a:p>
          <a:endParaRPr lang="zh-CN" altLang="en-US"/>
        </a:p>
      </dgm:t>
    </dgm:pt>
    <dgm:pt modelId="{0D3EA393-70E4-4F51-BF0B-69EDD849E04D}">
      <dgm:prSet phldrT="[文本]"/>
      <dgm:spPr/>
      <dgm:t>
        <a:bodyPr/>
        <a:lstStyle/>
        <a:p>
          <a:r>
            <a:rPr lang="zh-CN" altLang="en-US" dirty="0" smtClean="0"/>
            <a:t>库存数据</a:t>
          </a:r>
          <a:endParaRPr lang="zh-CN" altLang="en-US" dirty="0"/>
        </a:p>
      </dgm:t>
    </dgm:pt>
    <dgm:pt modelId="{B8F13EA7-29C3-4752-AA92-8D968A08CB61}" type="parTrans" cxnId="{5DD7E916-724D-466C-B956-976C3BCC8C6E}">
      <dgm:prSet/>
      <dgm:spPr/>
      <dgm:t>
        <a:bodyPr/>
        <a:lstStyle/>
        <a:p>
          <a:endParaRPr lang="zh-CN" altLang="en-US"/>
        </a:p>
      </dgm:t>
    </dgm:pt>
    <dgm:pt modelId="{639C9CD1-914B-40AE-AD11-89D27C044DBF}" type="sibTrans" cxnId="{5DD7E916-724D-466C-B956-976C3BCC8C6E}">
      <dgm:prSet/>
      <dgm:spPr/>
      <dgm:t>
        <a:bodyPr/>
        <a:lstStyle/>
        <a:p>
          <a:endParaRPr lang="zh-CN" altLang="en-US"/>
        </a:p>
      </dgm:t>
    </dgm:pt>
    <dgm:pt modelId="{4B486512-6B8E-4F23-BB79-D3B78C2A4574}">
      <dgm:prSet phldrT="[文本]"/>
      <dgm:spPr/>
      <dgm:t>
        <a:bodyPr/>
        <a:lstStyle/>
        <a:p>
          <a:r>
            <a:rPr lang="zh-CN" altLang="en-US" dirty="0" smtClean="0"/>
            <a:t>入库</a:t>
          </a:r>
          <a:endParaRPr lang="zh-CN" altLang="en-US" dirty="0"/>
        </a:p>
      </dgm:t>
    </dgm:pt>
    <dgm:pt modelId="{9A3ADD9E-22F4-49EF-A8F3-5A258DE8B78C}" type="parTrans" cxnId="{9AF088D9-C3B2-45CC-989C-8E4E2D46E764}">
      <dgm:prSet/>
      <dgm:spPr/>
      <dgm:t>
        <a:bodyPr/>
        <a:lstStyle/>
        <a:p>
          <a:endParaRPr lang="zh-CN" altLang="en-US"/>
        </a:p>
      </dgm:t>
    </dgm:pt>
    <dgm:pt modelId="{9EED258A-338E-4680-BEC8-0B9E5FE1DC31}" type="sibTrans" cxnId="{9AF088D9-C3B2-45CC-989C-8E4E2D46E764}">
      <dgm:prSet/>
      <dgm:spPr/>
      <dgm:t>
        <a:bodyPr/>
        <a:lstStyle/>
        <a:p>
          <a:endParaRPr lang="zh-CN" altLang="en-US"/>
        </a:p>
      </dgm:t>
    </dgm:pt>
    <dgm:pt modelId="{5EA20C7E-96B7-4A25-9C15-03ACBC0BC130}">
      <dgm:prSet phldrT="[文本]"/>
      <dgm:spPr/>
      <dgm:t>
        <a:bodyPr/>
        <a:lstStyle/>
        <a:p>
          <a:r>
            <a:rPr lang="zh-CN" altLang="en-US" dirty="0" smtClean="0"/>
            <a:t>出库</a:t>
          </a:r>
          <a:endParaRPr lang="zh-CN" altLang="en-US" dirty="0"/>
        </a:p>
      </dgm:t>
    </dgm:pt>
    <dgm:pt modelId="{E5C8BE76-B902-4432-AF2C-EE3A4C3C0068}" type="parTrans" cxnId="{5CD44478-70F6-4269-A36B-30F75377BC93}">
      <dgm:prSet/>
      <dgm:spPr/>
      <dgm:t>
        <a:bodyPr/>
        <a:lstStyle/>
        <a:p>
          <a:endParaRPr lang="zh-CN" altLang="en-US"/>
        </a:p>
      </dgm:t>
    </dgm:pt>
    <dgm:pt modelId="{AB4AE559-B6C4-4950-BAD6-A4C290C8AFD5}" type="sibTrans" cxnId="{5CD44478-70F6-4269-A36B-30F75377BC93}">
      <dgm:prSet/>
      <dgm:spPr/>
      <dgm:t>
        <a:bodyPr/>
        <a:lstStyle/>
        <a:p>
          <a:endParaRPr lang="zh-CN" altLang="en-US"/>
        </a:p>
      </dgm:t>
    </dgm:pt>
    <dgm:pt modelId="{FE2AA044-1EE6-4F01-8444-C02CF4208B8A}">
      <dgm:prSet phldrT="[文本]"/>
      <dgm:spPr/>
      <dgm:t>
        <a:bodyPr/>
        <a:lstStyle/>
        <a:p>
          <a:r>
            <a:rPr lang="zh-CN" altLang="en-US" dirty="0" smtClean="0"/>
            <a:t>更多数据</a:t>
          </a:r>
          <a:endParaRPr lang="zh-CN" altLang="en-US" dirty="0"/>
        </a:p>
      </dgm:t>
    </dgm:pt>
    <dgm:pt modelId="{83C89100-1C95-40D9-BE32-1D56102D042B}" type="parTrans" cxnId="{54A1B451-B830-4BEA-A703-B2C77D552121}">
      <dgm:prSet/>
      <dgm:spPr/>
      <dgm:t>
        <a:bodyPr/>
        <a:lstStyle/>
        <a:p>
          <a:endParaRPr lang="zh-CN" altLang="en-US"/>
        </a:p>
      </dgm:t>
    </dgm:pt>
    <dgm:pt modelId="{F02E9C97-2F25-48F3-9D17-EFED64B22151}" type="sibTrans" cxnId="{54A1B451-B830-4BEA-A703-B2C77D552121}">
      <dgm:prSet/>
      <dgm:spPr/>
      <dgm:t>
        <a:bodyPr/>
        <a:lstStyle/>
        <a:p>
          <a:endParaRPr lang="zh-CN" altLang="en-US"/>
        </a:p>
      </dgm:t>
    </dgm:pt>
    <dgm:pt modelId="{4C1A6BC2-94D3-4691-A8A5-45629EE53896}">
      <dgm:prSet phldrT="[文本]"/>
      <dgm:spPr/>
      <dgm:t>
        <a:bodyPr/>
        <a:lstStyle/>
        <a:p>
          <a:r>
            <a:rPr lang="zh-CN" altLang="en-US" dirty="0" smtClean="0"/>
            <a:t>结算</a:t>
          </a:r>
          <a:endParaRPr lang="zh-CN" altLang="en-US" dirty="0"/>
        </a:p>
      </dgm:t>
    </dgm:pt>
    <dgm:pt modelId="{50386481-B172-48CF-9EA3-72A0156E5DE4}" type="parTrans" cxnId="{C9E92B01-84E2-495B-AD97-40B97020B0C9}">
      <dgm:prSet/>
      <dgm:spPr/>
      <dgm:t>
        <a:bodyPr/>
        <a:lstStyle/>
        <a:p>
          <a:endParaRPr lang="zh-CN" altLang="en-US"/>
        </a:p>
      </dgm:t>
    </dgm:pt>
    <dgm:pt modelId="{44533E48-E986-4502-9E73-21CE964FE7A8}" type="sibTrans" cxnId="{C9E92B01-84E2-495B-AD97-40B97020B0C9}">
      <dgm:prSet/>
      <dgm:spPr/>
      <dgm:t>
        <a:bodyPr/>
        <a:lstStyle/>
        <a:p>
          <a:endParaRPr lang="zh-CN" altLang="en-US"/>
        </a:p>
      </dgm:t>
    </dgm:pt>
    <dgm:pt modelId="{41768F38-7703-47EB-A9B8-038B623EB177}">
      <dgm:prSet phldrT="[文本]"/>
      <dgm:spPr/>
      <dgm:t>
        <a:bodyPr/>
        <a:lstStyle/>
        <a:p>
          <a:r>
            <a:rPr lang="zh-CN" altLang="en-US" dirty="0" smtClean="0"/>
            <a:t>收付款</a:t>
          </a:r>
          <a:endParaRPr lang="zh-CN" altLang="en-US" dirty="0"/>
        </a:p>
      </dgm:t>
    </dgm:pt>
    <dgm:pt modelId="{42429D3C-5573-4109-9C18-652B71415DAD}" type="parTrans" cxnId="{2D998563-1B43-4ED7-908A-C0D031D96F20}">
      <dgm:prSet/>
      <dgm:spPr/>
      <dgm:t>
        <a:bodyPr/>
        <a:lstStyle/>
        <a:p>
          <a:endParaRPr lang="zh-CN" altLang="en-US"/>
        </a:p>
      </dgm:t>
    </dgm:pt>
    <dgm:pt modelId="{9F44D8D9-9686-4B9C-A639-53A26D952512}" type="sibTrans" cxnId="{2D998563-1B43-4ED7-908A-C0D031D96F20}">
      <dgm:prSet/>
      <dgm:spPr/>
      <dgm:t>
        <a:bodyPr/>
        <a:lstStyle/>
        <a:p>
          <a:endParaRPr lang="zh-CN" altLang="en-US"/>
        </a:p>
      </dgm:t>
    </dgm:pt>
    <dgm:pt modelId="{1719F13A-4C9E-49D0-B7D5-39B352BAA869}">
      <dgm:prSet phldrT="[文本]"/>
      <dgm:spPr/>
      <dgm:t>
        <a:bodyPr/>
        <a:lstStyle/>
        <a:p>
          <a:r>
            <a:rPr lang="zh-CN" altLang="en-US" dirty="0" smtClean="0"/>
            <a:t>货品</a:t>
          </a:r>
          <a:endParaRPr lang="zh-CN" altLang="en-US" dirty="0"/>
        </a:p>
      </dgm:t>
    </dgm:pt>
    <dgm:pt modelId="{EF41806E-5E49-4A0F-ADDC-A2DE448673C4}" type="parTrans" cxnId="{A291271C-28C1-4D95-925C-8A1F6DC19AD8}">
      <dgm:prSet/>
      <dgm:spPr/>
      <dgm:t>
        <a:bodyPr/>
        <a:lstStyle/>
        <a:p>
          <a:endParaRPr lang="zh-CN" altLang="en-US"/>
        </a:p>
      </dgm:t>
    </dgm:pt>
    <dgm:pt modelId="{B7F63B61-6521-4CA4-826F-9AE54A9F92A0}" type="sibTrans" cxnId="{A291271C-28C1-4D95-925C-8A1F6DC19AD8}">
      <dgm:prSet/>
      <dgm:spPr/>
      <dgm:t>
        <a:bodyPr/>
        <a:lstStyle/>
        <a:p>
          <a:endParaRPr lang="zh-CN" altLang="en-US"/>
        </a:p>
      </dgm:t>
    </dgm:pt>
    <dgm:pt modelId="{97130B25-71DE-4830-AF54-B01E8FC27C28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AE49BE0D-1AC9-4591-A24B-475572843308}" type="parTrans" cxnId="{D945A33F-E835-4BED-B8A1-C7E4B2AD7AAB}">
      <dgm:prSet/>
      <dgm:spPr/>
      <dgm:t>
        <a:bodyPr/>
        <a:lstStyle/>
        <a:p>
          <a:endParaRPr lang="zh-CN" altLang="en-US"/>
        </a:p>
      </dgm:t>
    </dgm:pt>
    <dgm:pt modelId="{EF436203-10C2-4E54-BB4C-0F6BFAEF8F5A}" type="sibTrans" cxnId="{D945A33F-E835-4BED-B8A1-C7E4B2AD7AAB}">
      <dgm:prSet/>
      <dgm:spPr/>
      <dgm:t>
        <a:bodyPr/>
        <a:lstStyle/>
        <a:p>
          <a:endParaRPr lang="zh-CN" altLang="en-US"/>
        </a:p>
      </dgm:t>
    </dgm:pt>
    <dgm:pt modelId="{F122C1FE-4580-46B3-9F22-7D84F94ACBA3}">
      <dgm:prSet phldrT="[文本]"/>
      <dgm:spPr/>
      <dgm:t>
        <a:bodyPr/>
        <a:lstStyle/>
        <a:p>
          <a:r>
            <a:rPr lang="zh-CN" altLang="en-US" dirty="0" smtClean="0"/>
            <a:t>盘点</a:t>
          </a:r>
          <a:endParaRPr lang="zh-CN" altLang="en-US" dirty="0"/>
        </a:p>
      </dgm:t>
    </dgm:pt>
    <dgm:pt modelId="{91278800-A8C4-457D-AE56-70614CAC0B8E}" type="parTrans" cxnId="{5716FD5A-5E91-4274-A64A-DCB67BD7B421}">
      <dgm:prSet/>
      <dgm:spPr/>
      <dgm:t>
        <a:bodyPr/>
        <a:lstStyle/>
        <a:p>
          <a:endParaRPr lang="zh-CN" altLang="en-US"/>
        </a:p>
      </dgm:t>
    </dgm:pt>
    <dgm:pt modelId="{F70D55FA-E191-4D00-9F02-647007497AD2}" type="sibTrans" cxnId="{5716FD5A-5E91-4274-A64A-DCB67BD7B421}">
      <dgm:prSet/>
      <dgm:spPr/>
      <dgm:t>
        <a:bodyPr/>
        <a:lstStyle/>
        <a:p>
          <a:endParaRPr lang="zh-CN" altLang="en-US"/>
        </a:p>
      </dgm:t>
    </dgm:pt>
    <dgm:pt modelId="{F3FBD9D5-B1FF-4DD4-8583-C4F4E65FECA3}">
      <dgm:prSet phldrT="[文本]"/>
      <dgm:spPr/>
      <dgm:t>
        <a:bodyPr/>
        <a:lstStyle/>
        <a:p>
          <a:r>
            <a:rPr lang="zh-CN" altLang="en-US" dirty="0" smtClean="0"/>
            <a:t>调库</a:t>
          </a:r>
          <a:endParaRPr lang="zh-CN" altLang="en-US" dirty="0"/>
        </a:p>
      </dgm:t>
    </dgm:pt>
    <dgm:pt modelId="{E5B05D98-EDE2-49D6-9E93-83B2AAC9A833}" type="parTrans" cxnId="{E7712CEB-62D0-474D-B692-C554A2706469}">
      <dgm:prSet/>
      <dgm:spPr/>
      <dgm:t>
        <a:bodyPr/>
        <a:lstStyle/>
        <a:p>
          <a:endParaRPr lang="zh-CN" altLang="en-US"/>
        </a:p>
      </dgm:t>
    </dgm:pt>
    <dgm:pt modelId="{1B109F4A-EC8C-4E7B-BA28-E301B3CC1642}" type="sibTrans" cxnId="{E7712CEB-62D0-474D-B692-C554A2706469}">
      <dgm:prSet/>
      <dgm:spPr/>
      <dgm:t>
        <a:bodyPr/>
        <a:lstStyle/>
        <a:p>
          <a:endParaRPr lang="zh-CN" altLang="en-US"/>
        </a:p>
      </dgm:t>
    </dgm:pt>
    <dgm:pt modelId="{FDF2791E-B981-461D-88F7-8846DF82FDFD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3D5FA944-A643-401C-9D89-D1EC937ED783}" type="parTrans" cxnId="{9EACED83-DA46-4687-BEF3-1946B30E9BD9}">
      <dgm:prSet/>
      <dgm:spPr/>
      <dgm:t>
        <a:bodyPr/>
        <a:lstStyle/>
        <a:p>
          <a:endParaRPr lang="zh-CN" altLang="en-US"/>
        </a:p>
      </dgm:t>
    </dgm:pt>
    <dgm:pt modelId="{8E07C38A-C344-4DDF-B30B-5311B81A1930}" type="sibTrans" cxnId="{9EACED83-DA46-4687-BEF3-1946B30E9BD9}">
      <dgm:prSet/>
      <dgm:spPr/>
      <dgm:t>
        <a:bodyPr/>
        <a:lstStyle/>
        <a:p>
          <a:endParaRPr lang="zh-CN" altLang="en-US"/>
        </a:p>
      </dgm:t>
    </dgm:pt>
    <dgm:pt modelId="{181025D6-B347-4ADE-989F-96E2A51A6708}">
      <dgm:prSet phldrT="[文本]"/>
      <dgm:spPr/>
      <dgm:t>
        <a:bodyPr/>
        <a:lstStyle/>
        <a:p>
          <a:r>
            <a:rPr lang="zh-CN" altLang="en-US" dirty="0" smtClean="0"/>
            <a:t>贷款</a:t>
          </a:r>
          <a:endParaRPr lang="zh-CN" altLang="en-US" dirty="0"/>
        </a:p>
      </dgm:t>
    </dgm:pt>
    <dgm:pt modelId="{98523314-F80B-441B-942B-611C887B5A57}" type="parTrans" cxnId="{834B7E45-0214-4190-8947-4D488D601D44}">
      <dgm:prSet/>
      <dgm:spPr/>
      <dgm:t>
        <a:bodyPr/>
        <a:lstStyle/>
        <a:p>
          <a:endParaRPr lang="zh-CN" altLang="en-US"/>
        </a:p>
      </dgm:t>
    </dgm:pt>
    <dgm:pt modelId="{F200F95A-15D4-48FE-9133-1781B98F2C38}" type="sibTrans" cxnId="{834B7E45-0214-4190-8947-4D488D601D44}">
      <dgm:prSet/>
      <dgm:spPr/>
      <dgm:t>
        <a:bodyPr/>
        <a:lstStyle/>
        <a:p>
          <a:endParaRPr lang="zh-CN" altLang="en-US"/>
        </a:p>
      </dgm:t>
    </dgm:pt>
    <dgm:pt modelId="{DA38C4DD-EA3B-467A-A05E-1565986C9C0C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F3782648-DE2A-44EB-AA5E-052B51D53E22}" type="parTrans" cxnId="{3AB1C182-8796-4231-98F3-3F497E806A02}">
      <dgm:prSet/>
      <dgm:spPr/>
      <dgm:t>
        <a:bodyPr/>
        <a:lstStyle/>
        <a:p>
          <a:endParaRPr lang="zh-CN" altLang="en-US"/>
        </a:p>
      </dgm:t>
    </dgm:pt>
    <dgm:pt modelId="{CE141C24-D2F5-4AB3-9C95-FB9FA797AED8}" type="sibTrans" cxnId="{3AB1C182-8796-4231-98F3-3F497E806A02}">
      <dgm:prSet/>
      <dgm:spPr/>
      <dgm:t>
        <a:bodyPr/>
        <a:lstStyle/>
        <a:p>
          <a:endParaRPr lang="zh-CN" altLang="en-US"/>
        </a:p>
      </dgm:t>
    </dgm:pt>
    <dgm:pt modelId="{BE63BF99-5DC7-4138-A9A5-2FC548CCC856}">
      <dgm:prSet phldrT="[文本]"/>
      <dgm:spPr/>
      <dgm:t>
        <a:bodyPr/>
        <a:lstStyle/>
        <a:p>
          <a:r>
            <a:rPr lang="zh-CN" altLang="en-US" dirty="0" smtClean="0"/>
            <a:t>合同</a:t>
          </a:r>
          <a:endParaRPr lang="zh-CN" altLang="en-US" dirty="0"/>
        </a:p>
      </dgm:t>
    </dgm:pt>
    <dgm:pt modelId="{721F63FA-2EFF-491E-B393-7DB0519048EE}" type="parTrans" cxnId="{C5F3BB8A-E68F-4F53-8C2E-D7F040BE1838}">
      <dgm:prSet/>
      <dgm:spPr/>
      <dgm:t>
        <a:bodyPr/>
        <a:lstStyle/>
        <a:p>
          <a:endParaRPr lang="zh-CN" altLang="en-US"/>
        </a:p>
      </dgm:t>
    </dgm:pt>
    <dgm:pt modelId="{B7D479FE-F86F-467A-8343-073E090E43E4}" type="sibTrans" cxnId="{C5F3BB8A-E68F-4F53-8C2E-D7F040BE1838}">
      <dgm:prSet/>
      <dgm:spPr/>
      <dgm:t>
        <a:bodyPr/>
        <a:lstStyle/>
        <a:p>
          <a:endParaRPr lang="zh-CN" altLang="en-US"/>
        </a:p>
      </dgm:t>
    </dgm:pt>
    <dgm:pt modelId="{90633139-65E2-4B9E-B098-8C138E9C4018}" type="pres">
      <dgm:prSet presAssocID="{4176E30F-A97C-4859-9BFA-D6A0B00B5FB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0D61F8-00AC-482A-B910-12C37F12F688}" type="pres">
      <dgm:prSet presAssocID="{6A62A383-0D89-406D-A6B9-A30049A7BDF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FFA1A5-34B1-4A95-A508-048837C0E23A}" type="pres">
      <dgm:prSet presAssocID="{4ECAC4ED-E920-41BE-AA5F-9E32C8326161}" presName="sibTrans" presStyleCnt="0"/>
      <dgm:spPr/>
    </dgm:pt>
    <dgm:pt modelId="{5FE1B466-6CEB-4783-855F-54609D09FBA0}" type="pres">
      <dgm:prSet presAssocID="{0D3EA393-70E4-4F51-BF0B-69EDD849E04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4BE922-804C-4D16-9E67-0F55FFFBEF64}" type="pres">
      <dgm:prSet presAssocID="{639C9CD1-914B-40AE-AD11-89D27C044DBF}" presName="sibTrans" presStyleCnt="0"/>
      <dgm:spPr/>
    </dgm:pt>
    <dgm:pt modelId="{9E8372F3-C589-4F05-8ED3-B61E1E025D06}" type="pres">
      <dgm:prSet presAssocID="{FE2AA044-1EE6-4F01-8444-C02CF4208B8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697073-CCDD-437F-AE08-17B425B2B3C2}" srcId="{4176E30F-A97C-4859-9BFA-D6A0B00B5FB9}" destId="{6A62A383-0D89-406D-A6B9-A30049A7BDFE}" srcOrd="0" destOrd="0" parTransId="{DE1F9274-F1E0-4B4E-A1F0-01B01E68F04B}" sibTransId="{4ECAC4ED-E920-41BE-AA5F-9E32C8326161}"/>
    <dgm:cxn modelId="{3274CC7A-6371-4518-B5D0-D48C1B4D7AA3}" type="presOf" srcId="{6A62A383-0D89-406D-A6B9-A30049A7BDFE}" destId="{790D61F8-00AC-482A-B910-12C37F12F688}" srcOrd="0" destOrd="0" presId="urn:microsoft.com/office/officeart/2005/8/layout/hList6"/>
    <dgm:cxn modelId="{E29A7F8C-FFD0-41E5-92B0-2AD46AA70DA0}" srcId="{6A62A383-0D89-406D-A6B9-A30049A7BDFE}" destId="{52D1F3DF-FBE8-4B77-875E-1C0300B2FA0F}" srcOrd="2" destOrd="0" parTransId="{9224301E-29F7-4101-A40C-B3FBDA49815C}" sibTransId="{04397A76-79BD-446C-898B-5CD47BB72E58}"/>
    <dgm:cxn modelId="{692641E9-DF01-4B2A-8C9B-B63F8CF02C8F}" type="presOf" srcId="{41768F38-7703-47EB-A9B8-038B623EB177}" destId="{9E8372F3-C589-4F05-8ED3-B61E1E025D06}" srcOrd="0" destOrd="2" presId="urn:microsoft.com/office/officeart/2005/8/layout/hList6"/>
    <dgm:cxn modelId="{C9E92B01-84E2-495B-AD97-40B97020B0C9}" srcId="{FE2AA044-1EE6-4F01-8444-C02CF4208B8A}" destId="{4C1A6BC2-94D3-4691-A8A5-45629EE53896}" srcOrd="0" destOrd="0" parTransId="{50386481-B172-48CF-9EA3-72A0156E5DE4}" sibTransId="{44533E48-E986-4502-9E73-21CE964FE7A8}"/>
    <dgm:cxn modelId="{BAEDB1D2-0FC0-4C50-B934-E63238EE1FEF}" type="presOf" srcId="{4176E30F-A97C-4859-9BFA-D6A0B00B5FB9}" destId="{90633139-65E2-4B9E-B098-8C138E9C4018}" srcOrd="0" destOrd="0" presId="urn:microsoft.com/office/officeart/2005/8/layout/hList6"/>
    <dgm:cxn modelId="{C4A99A2B-8B46-4085-B0CE-78E3FCD679F3}" type="presOf" srcId="{1719F13A-4C9E-49D0-B7D5-39B352BAA869}" destId="{790D61F8-00AC-482A-B910-12C37F12F688}" srcOrd="0" destOrd="4" presId="urn:microsoft.com/office/officeart/2005/8/layout/hList6"/>
    <dgm:cxn modelId="{105B8693-6859-4EB6-A892-D3936541CC28}" type="presOf" srcId="{FDF2791E-B981-461D-88F7-8846DF82FDFD}" destId="{5FE1B466-6CEB-4783-855F-54609D09FBA0}" srcOrd="0" destOrd="5" presId="urn:microsoft.com/office/officeart/2005/8/layout/hList6"/>
    <dgm:cxn modelId="{2D998563-1B43-4ED7-908A-C0D031D96F20}" srcId="{FE2AA044-1EE6-4F01-8444-C02CF4208B8A}" destId="{41768F38-7703-47EB-A9B8-038B623EB177}" srcOrd="1" destOrd="0" parTransId="{42429D3C-5573-4109-9C18-652B71415DAD}" sibTransId="{9F44D8D9-9686-4B9C-A639-53A26D952512}"/>
    <dgm:cxn modelId="{AA7AFF7C-AE36-4F27-BCE3-7892FA350073}" type="presOf" srcId="{97130B25-71DE-4830-AF54-B01E8FC27C28}" destId="{790D61F8-00AC-482A-B910-12C37F12F688}" srcOrd="0" destOrd="5" presId="urn:microsoft.com/office/officeart/2005/8/layout/hList6"/>
    <dgm:cxn modelId="{9AF088D9-C3B2-45CC-989C-8E4E2D46E764}" srcId="{0D3EA393-70E4-4F51-BF0B-69EDD849E04D}" destId="{4B486512-6B8E-4F23-BB79-D3B78C2A4574}" srcOrd="0" destOrd="0" parTransId="{9A3ADD9E-22F4-49EF-A8F3-5A258DE8B78C}" sibTransId="{9EED258A-338E-4680-BEC8-0B9E5FE1DC31}"/>
    <dgm:cxn modelId="{C5F3BB8A-E68F-4F53-8C2E-D7F040BE1838}" srcId="{6A62A383-0D89-406D-A6B9-A30049A7BDFE}" destId="{BE63BF99-5DC7-4138-A9A5-2FC548CCC856}" srcOrd="1" destOrd="0" parTransId="{721F63FA-2EFF-491E-B393-7DB0519048EE}" sibTransId="{B7D479FE-F86F-467A-8343-073E090E43E4}"/>
    <dgm:cxn modelId="{64159CA7-3114-4217-A15E-6ADC10F9B006}" type="presOf" srcId="{5EA20C7E-96B7-4A25-9C15-03ACBC0BC130}" destId="{5FE1B466-6CEB-4783-855F-54609D09FBA0}" srcOrd="0" destOrd="2" presId="urn:microsoft.com/office/officeart/2005/8/layout/hList6"/>
    <dgm:cxn modelId="{E7712CEB-62D0-474D-B692-C554A2706469}" srcId="{0D3EA393-70E4-4F51-BF0B-69EDD849E04D}" destId="{F3FBD9D5-B1FF-4DD4-8583-C4F4E65FECA3}" srcOrd="3" destOrd="0" parTransId="{E5B05D98-EDE2-49D6-9E93-83B2AAC9A833}" sibTransId="{1B109F4A-EC8C-4E7B-BA28-E301B3CC1642}"/>
    <dgm:cxn modelId="{834B7E45-0214-4190-8947-4D488D601D44}" srcId="{FE2AA044-1EE6-4F01-8444-C02CF4208B8A}" destId="{181025D6-B347-4ADE-989F-96E2A51A6708}" srcOrd="2" destOrd="0" parTransId="{98523314-F80B-441B-942B-611C887B5A57}" sibTransId="{F200F95A-15D4-48FE-9133-1781B98F2C38}"/>
    <dgm:cxn modelId="{2E29A3AD-C90E-498A-ABAE-E7E13B92A5EA}" type="presOf" srcId="{181025D6-B347-4ADE-989F-96E2A51A6708}" destId="{9E8372F3-C589-4F05-8ED3-B61E1E025D06}" srcOrd="0" destOrd="3" presId="urn:microsoft.com/office/officeart/2005/8/layout/hList6"/>
    <dgm:cxn modelId="{A291271C-28C1-4D95-925C-8A1F6DC19AD8}" srcId="{6A62A383-0D89-406D-A6B9-A30049A7BDFE}" destId="{1719F13A-4C9E-49D0-B7D5-39B352BAA869}" srcOrd="3" destOrd="0" parTransId="{EF41806E-5E49-4A0F-ADDC-A2DE448673C4}" sibTransId="{B7F63B61-6521-4CA4-826F-9AE54A9F92A0}"/>
    <dgm:cxn modelId="{5DD7E916-724D-466C-B956-976C3BCC8C6E}" srcId="{4176E30F-A97C-4859-9BFA-D6A0B00B5FB9}" destId="{0D3EA393-70E4-4F51-BF0B-69EDD849E04D}" srcOrd="1" destOrd="0" parTransId="{B8F13EA7-29C3-4752-AA92-8D968A08CB61}" sibTransId="{639C9CD1-914B-40AE-AD11-89D27C044DBF}"/>
    <dgm:cxn modelId="{5716FD5A-5E91-4274-A64A-DCB67BD7B421}" srcId="{0D3EA393-70E4-4F51-BF0B-69EDD849E04D}" destId="{F122C1FE-4580-46B3-9F22-7D84F94ACBA3}" srcOrd="2" destOrd="0" parTransId="{91278800-A8C4-457D-AE56-70614CAC0B8E}" sibTransId="{F70D55FA-E191-4D00-9F02-647007497AD2}"/>
    <dgm:cxn modelId="{7ABFF2E5-1CC1-4C85-924C-D065373A0498}" type="presOf" srcId="{FE2AA044-1EE6-4F01-8444-C02CF4208B8A}" destId="{9E8372F3-C589-4F05-8ED3-B61E1E025D06}" srcOrd="0" destOrd="0" presId="urn:microsoft.com/office/officeart/2005/8/layout/hList6"/>
    <dgm:cxn modelId="{FF07AEB4-E59B-4459-B7B7-D3AE79C5124B}" type="presOf" srcId="{0D3EA393-70E4-4F51-BF0B-69EDD849E04D}" destId="{5FE1B466-6CEB-4783-855F-54609D09FBA0}" srcOrd="0" destOrd="0" presId="urn:microsoft.com/office/officeart/2005/8/layout/hList6"/>
    <dgm:cxn modelId="{C66782C1-4935-4867-8DE5-468FFAE63BD8}" type="presOf" srcId="{52D1F3DF-FBE8-4B77-875E-1C0300B2FA0F}" destId="{790D61F8-00AC-482A-B910-12C37F12F688}" srcOrd="0" destOrd="3" presId="urn:microsoft.com/office/officeart/2005/8/layout/hList6"/>
    <dgm:cxn modelId="{D7BFE3A9-6A4A-47F1-B252-0067097890C9}" type="presOf" srcId="{912ACF8B-9188-433C-8A8E-6311DEE1BECD}" destId="{790D61F8-00AC-482A-B910-12C37F12F688}" srcOrd="0" destOrd="1" presId="urn:microsoft.com/office/officeart/2005/8/layout/hList6"/>
    <dgm:cxn modelId="{3AB1C182-8796-4231-98F3-3F497E806A02}" srcId="{FE2AA044-1EE6-4F01-8444-C02CF4208B8A}" destId="{DA38C4DD-EA3B-467A-A05E-1565986C9C0C}" srcOrd="3" destOrd="0" parTransId="{F3782648-DE2A-44EB-AA5E-052B51D53E22}" sibTransId="{CE141C24-D2F5-4AB3-9C95-FB9FA797AED8}"/>
    <dgm:cxn modelId="{54A1B451-B830-4BEA-A703-B2C77D552121}" srcId="{4176E30F-A97C-4859-9BFA-D6A0B00B5FB9}" destId="{FE2AA044-1EE6-4F01-8444-C02CF4208B8A}" srcOrd="2" destOrd="0" parTransId="{83C89100-1C95-40D9-BE32-1D56102D042B}" sibTransId="{F02E9C97-2F25-48F3-9D17-EFED64B22151}"/>
    <dgm:cxn modelId="{9D34CBE5-2CAD-4CC4-9FBF-5D2D25E8FD8C}" type="presOf" srcId="{DA38C4DD-EA3B-467A-A05E-1565986C9C0C}" destId="{9E8372F3-C589-4F05-8ED3-B61E1E025D06}" srcOrd="0" destOrd="4" presId="urn:microsoft.com/office/officeart/2005/8/layout/hList6"/>
    <dgm:cxn modelId="{9EACED83-DA46-4687-BEF3-1946B30E9BD9}" srcId="{0D3EA393-70E4-4F51-BF0B-69EDD849E04D}" destId="{FDF2791E-B981-461D-88F7-8846DF82FDFD}" srcOrd="4" destOrd="0" parTransId="{3D5FA944-A643-401C-9D89-D1EC937ED783}" sibTransId="{8E07C38A-C344-4DDF-B30B-5311B81A1930}"/>
    <dgm:cxn modelId="{17DC37F1-61C9-455F-83EE-FCEE46E2746B}" srcId="{6A62A383-0D89-406D-A6B9-A30049A7BDFE}" destId="{912ACF8B-9188-433C-8A8E-6311DEE1BECD}" srcOrd="0" destOrd="0" parTransId="{F0A306BA-17D7-4AAD-A1D3-B92E2B426CCC}" sibTransId="{D3DA2F3E-1CAA-465B-A5C2-6206C286C872}"/>
    <dgm:cxn modelId="{D945A33F-E835-4BED-B8A1-C7E4B2AD7AAB}" srcId="{6A62A383-0D89-406D-A6B9-A30049A7BDFE}" destId="{97130B25-71DE-4830-AF54-B01E8FC27C28}" srcOrd="4" destOrd="0" parTransId="{AE49BE0D-1AC9-4591-A24B-475572843308}" sibTransId="{EF436203-10C2-4E54-BB4C-0F6BFAEF8F5A}"/>
    <dgm:cxn modelId="{20F6D9CB-B47A-453D-9B19-5F28E405BA2F}" type="presOf" srcId="{4C1A6BC2-94D3-4691-A8A5-45629EE53896}" destId="{9E8372F3-C589-4F05-8ED3-B61E1E025D06}" srcOrd="0" destOrd="1" presId="urn:microsoft.com/office/officeart/2005/8/layout/hList6"/>
    <dgm:cxn modelId="{DFD4F5F0-6E3E-4660-824B-874F44162221}" type="presOf" srcId="{F122C1FE-4580-46B3-9F22-7D84F94ACBA3}" destId="{5FE1B466-6CEB-4783-855F-54609D09FBA0}" srcOrd="0" destOrd="3" presId="urn:microsoft.com/office/officeart/2005/8/layout/hList6"/>
    <dgm:cxn modelId="{DBE5331E-EB88-4F23-BE9D-52E8EA32A1AD}" type="presOf" srcId="{BE63BF99-5DC7-4138-A9A5-2FC548CCC856}" destId="{790D61F8-00AC-482A-B910-12C37F12F688}" srcOrd="0" destOrd="2" presId="urn:microsoft.com/office/officeart/2005/8/layout/hList6"/>
    <dgm:cxn modelId="{5CD44478-70F6-4269-A36B-30F75377BC93}" srcId="{0D3EA393-70E4-4F51-BF0B-69EDD849E04D}" destId="{5EA20C7E-96B7-4A25-9C15-03ACBC0BC130}" srcOrd="1" destOrd="0" parTransId="{E5C8BE76-B902-4432-AF2C-EE3A4C3C0068}" sibTransId="{AB4AE559-B6C4-4950-BAD6-A4C290C8AFD5}"/>
    <dgm:cxn modelId="{FFD136DF-0324-4ADF-80D2-22F075306884}" type="presOf" srcId="{4B486512-6B8E-4F23-BB79-D3B78C2A4574}" destId="{5FE1B466-6CEB-4783-855F-54609D09FBA0}" srcOrd="0" destOrd="1" presId="urn:microsoft.com/office/officeart/2005/8/layout/hList6"/>
    <dgm:cxn modelId="{76588B78-29D3-45D4-95AC-2FB4FFA00728}" type="presOf" srcId="{F3FBD9D5-B1FF-4DD4-8583-C4F4E65FECA3}" destId="{5FE1B466-6CEB-4783-855F-54609D09FBA0}" srcOrd="0" destOrd="4" presId="urn:microsoft.com/office/officeart/2005/8/layout/hList6"/>
    <dgm:cxn modelId="{B27C0118-708F-4A2B-B9FA-40F8AA404398}" type="presParOf" srcId="{90633139-65E2-4B9E-B098-8C138E9C4018}" destId="{790D61F8-00AC-482A-B910-12C37F12F688}" srcOrd="0" destOrd="0" presId="urn:microsoft.com/office/officeart/2005/8/layout/hList6"/>
    <dgm:cxn modelId="{42083232-BEA9-4D2E-8C68-C5DABB38EF2F}" type="presParOf" srcId="{90633139-65E2-4B9E-B098-8C138E9C4018}" destId="{C8FFA1A5-34B1-4A95-A508-048837C0E23A}" srcOrd="1" destOrd="0" presId="urn:microsoft.com/office/officeart/2005/8/layout/hList6"/>
    <dgm:cxn modelId="{28D1B06B-65A2-4D66-961B-6E9B7ADD8BFB}" type="presParOf" srcId="{90633139-65E2-4B9E-B098-8C138E9C4018}" destId="{5FE1B466-6CEB-4783-855F-54609D09FBA0}" srcOrd="2" destOrd="0" presId="urn:microsoft.com/office/officeart/2005/8/layout/hList6"/>
    <dgm:cxn modelId="{9BA0FA6E-0EA6-42DA-BAD8-207406F1B1B0}" type="presParOf" srcId="{90633139-65E2-4B9E-B098-8C138E9C4018}" destId="{4E4BE922-804C-4D16-9E67-0F55FFFBEF64}" srcOrd="3" destOrd="0" presId="urn:microsoft.com/office/officeart/2005/8/layout/hList6"/>
    <dgm:cxn modelId="{4132B5C5-DC8C-4ED6-9425-A2D15BA5EA7B}" type="presParOf" srcId="{90633139-65E2-4B9E-B098-8C138E9C4018}" destId="{9E8372F3-C589-4F05-8ED3-B61E1E025D06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5205E-8C58-4657-A3B1-5DB1E5E9A033}">
      <dsp:nvSpPr>
        <dsp:cNvPr id="0" name=""/>
        <dsp:cNvSpPr/>
      </dsp:nvSpPr>
      <dsp:spPr>
        <a:xfrm>
          <a:off x="757006" y="0"/>
          <a:ext cx="6867986" cy="358775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E4894-B344-4EA7-94EB-70171A92C97B}">
      <dsp:nvSpPr>
        <dsp:cNvPr id="0" name=""/>
        <dsp:cNvSpPr/>
      </dsp:nvSpPr>
      <dsp:spPr>
        <a:xfrm>
          <a:off x="2117277" y="2106408"/>
          <a:ext cx="240369" cy="2403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B5FE3-2738-44A8-8798-F9DC537DBB0E}">
      <dsp:nvSpPr>
        <dsp:cNvPr id="0" name=""/>
        <dsp:cNvSpPr/>
      </dsp:nvSpPr>
      <dsp:spPr>
        <a:xfrm>
          <a:off x="495298" y="2246094"/>
          <a:ext cx="2015231" cy="1036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85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95298" y="2246094"/>
        <a:ext cx="2015231" cy="1036859"/>
      </dsp:txXfrm>
    </dsp:sp>
    <dsp:sp modelId="{A09C2BA7-D094-462C-99BB-AE9EDD3E42BA}">
      <dsp:nvSpPr>
        <dsp:cNvPr id="0" name=""/>
        <dsp:cNvSpPr/>
      </dsp:nvSpPr>
      <dsp:spPr>
        <a:xfrm>
          <a:off x="3969073" y="1307879"/>
          <a:ext cx="326456" cy="326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64588-EA8B-4326-89C5-4D03E486BD8C}">
      <dsp:nvSpPr>
        <dsp:cNvPr id="0" name=""/>
        <dsp:cNvSpPr/>
      </dsp:nvSpPr>
      <dsp:spPr>
        <a:xfrm>
          <a:off x="2841050" y="1421440"/>
          <a:ext cx="2531047" cy="1951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61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841050" y="1421440"/>
        <a:ext cx="2531047" cy="1951736"/>
      </dsp:txXfrm>
    </dsp:sp>
    <dsp:sp modelId="{919027B3-A1C4-4C21-8E29-B08CAF4197E2}">
      <dsp:nvSpPr>
        <dsp:cNvPr id="0" name=""/>
        <dsp:cNvSpPr/>
      </dsp:nvSpPr>
      <dsp:spPr>
        <a:xfrm>
          <a:off x="6210306" y="755648"/>
          <a:ext cx="373126" cy="373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EB34D-8842-4E9A-9225-A454AA516967}">
      <dsp:nvSpPr>
        <dsp:cNvPr id="0" name=""/>
        <dsp:cNvSpPr/>
      </dsp:nvSpPr>
      <dsp:spPr>
        <a:xfrm>
          <a:off x="5325904" y="844541"/>
          <a:ext cx="2497652" cy="249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712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325904" y="844541"/>
        <a:ext cx="2497652" cy="2493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00B2A-678A-4ADD-8D13-13CCAAE51708}">
      <dsp:nvSpPr>
        <dsp:cNvPr id="0" name=""/>
        <dsp:cNvSpPr/>
      </dsp:nvSpPr>
      <dsp:spPr>
        <a:xfrm rot="5400000">
          <a:off x="4050064" y="-1495614"/>
          <a:ext cx="1047750" cy="43048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基础数据不一致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交易事实数据粒度较粗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数据实时性不够</a:t>
          </a:r>
          <a:endParaRPr lang="zh-CN" altLang="en-US" sz="1300" kern="1200" dirty="0"/>
        </a:p>
      </dsp:txBody>
      <dsp:txXfrm rot="-5400000">
        <a:off x="2421498" y="184099"/>
        <a:ext cx="4253737" cy="945456"/>
      </dsp:txXfrm>
    </dsp:sp>
    <dsp:sp modelId="{6867E2E7-2F54-4CB0-99D7-01452F4BAE50}">
      <dsp:nvSpPr>
        <dsp:cNvPr id="0" name=""/>
        <dsp:cNvSpPr/>
      </dsp:nvSpPr>
      <dsp:spPr>
        <a:xfrm>
          <a:off x="0" y="1984"/>
          <a:ext cx="2421497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数据质量</a:t>
          </a:r>
          <a:endParaRPr lang="zh-CN" altLang="en-US" sz="2700" kern="1200" dirty="0"/>
        </a:p>
      </dsp:txBody>
      <dsp:txXfrm>
        <a:off x="63934" y="65918"/>
        <a:ext cx="2293629" cy="1181819"/>
      </dsp:txXfrm>
    </dsp:sp>
    <dsp:sp modelId="{94C85FCA-F348-4127-AB66-23AFAEB8ECB0}">
      <dsp:nvSpPr>
        <dsp:cNvPr id="0" name=""/>
        <dsp:cNvSpPr/>
      </dsp:nvSpPr>
      <dsp:spPr>
        <a:xfrm rot="5400000">
          <a:off x="4050064" y="-120442"/>
          <a:ext cx="1047750" cy="43048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各部门信息系统独立建设，缺少数据标准与流程定义</a:t>
          </a:r>
          <a:endParaRPr lang="zh-CN" altLang="en-US" sz="1300" kern="1200" dirty="0"/>
        </a:p>
      </dsp:txBody>
      <dsp:txXfrm rot="-5400000">
        <a:off x="2421498" y="1559271"/>
        <a:ext cx="4253737" cy="945456"/>
      </dsp:txXfrm>
    </dsp:sp>
    <dsp:sp modelId="{E7D2BFA1-0903-45AC-9946-9AEFC3F9E384}">
      <dsp:nvSpPr>
        <dsp:cNvPr id="0" name=""/>
        <dsp:cNvSpPr/>
      </dsp:nvSpPr>
      <dsp:spPr>
        <a:xfrm>
          <a:off x="0" y="1377156"/>
          <a:ext cx="2421497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数据缺乏整合</a:t>
          </a:r>
          <a:endParaRPr lang="zh-CN" altLang="en-US" sz="2700" kern="1200" dirty="0"/>
        </a:p>
      </dsp:txBody>
      <dsp:txXfrm>
        <a:off x="63934" y="1441090"/>
        <a:ext cx="2293629" cy="1181819"/>
      </dsp:txXfrm>
    </dsp:sp>
    <dsp:sp modelId="{5541621C-AB57-4FE3-8513-1BC64CA21748}">
      <dsp:nvSpPr>
        <dsp:cNvPr id="0" name=""/>
        <dsp:cNvSpPr/>
      </dsp:nvSpPr>
      <dsp:spPr>
        <a:xfrm rot="5400000">
          <a:off x="4050064" y="1254729"/>
          <a:ext cx="1047750" cy="43048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信息化对于过程管理支持有限</a:t>
          </a:r>
          <a:endParaRPr lang="zh-CN" altLang="en-US" sz="1300" kern="1200" dirty="0"/>
        </a:p>
      </dsp:txBody>
      <dsp:txXfrm rot="-5400000">
        <a:off x="2421498" y="2934443"/>
        <a:ext cx="4253737" cy="945456"/>
      </dsp:txXfrm>
    </dsp:sp>
    <dsp:sp modelId="{929FFBD6-00C6-46C4-9199-2A1185570406}">
      <dsp:nvSpPr>
        <dsp:cNvPr id="0" name=""/>
        <dsp:cNvSpPr/>
      </dsp:nvSpPr>
      <dsp:spPr>
        <a:xfrm>
          <a:off x="0" y="2752328"/>
          <a:ext cx="2421497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信息化遗留问题</a:t>
          </a:r>
          <a:endParaRPr lang="zh-CN" altLang="en-US" sz="2700" kern="1200" dirty="0"/>
        </a:p>
      </dsp:txBody>
      <dsp:txXfrm>
        <a:off x="63934" y="2816262"/>
        <a:ext cx="2293629" cy="1181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D61F8-00AC-482A-B910-12C37F12F688}">
      <dsp:nvSpPr>
        <dsp:cNvPr id="0" name=""/>
        <dsp:cNvSpPr/>
      </dsp:nvSpPr>
      <dsp:spPr>
        <a:xfrm rot="16200000">
          <a:off x="-534534" y="535449"/>
          <a:ext cx="3449782" cy="237888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094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基础数据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客户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合同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储罐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货品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…</a:t>
          </a:r>
          <a:endParaRPr lang="zh-CN" altLang="en-US" sz="1400" kern="1200" dirty="0"/>
        </a:p>
      </dsp:txBody>
      <dsp:txXfrm rot="5400000">
        <a:off x="916" y="689955"/>
        <a:ext cx="2378882" cy="2069870"/>
      </dsp:txXfrm>
    </dsp:sp>
    <dsp:sp modelId="{5FE1B466-6CEB-4783-855F-54609D09FBA0}">
      <dsp:nvSpPr>
        <dsp:cNvPr id="0" name=""/>
        <dsp:cNvSpPr/>
      </dsp:nvSpPr>
      <dsp:spPr>
        <a:xfrm rot="16200000">
          <a:off x="2022763" y="535449"/>
          <a:ext cx="3449782" cy="237888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094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库存数据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入库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出库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盘点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调库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…</a:t>
          </a:r>
          <a:endParaRPr lang="zh-CN" altLang="en-US" sz="1400" kern="1200" dirty="0"/>
        </a:p>
      </dsp:txBody>
      <dsp:txXfrm rot="5400000">
        <a:off x="2558213" y="689955"/>
        <a:ext cx="2378882" cy="2069870"/>
      </dsp:txXfrm>
    </dsp:sp>
    <dsp:sp modelId="{9E8372F3-C589-4F05-8ED3-B61E1E025D06}">
      <dsp:nvSpPr>
        <dsp:cNvPr id="0" name=""/>
        <dsp:cNvSpPr/>
      </dsp:nvSpPr>
      <dsp:spPr>
        <a:xfrm rot="16200000">
          <a:off x="4580061" y="535449"/>
          <a:ext cx="3449782" cy="237888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094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更多数据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结算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收付款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贷款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…</a:t>
          </a:r>
          <a:endParaRPr lang="zh-CN" altLang="en-US" sz="1400" kern="1200" dirty="0"/>
        </a:p>
      </dsp:txBody>
      <dsp:txXfrm rot="5400000">
        <a:off x="5115511" y="689955"/>
        <a:ext cx="2378882" cy="2069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45AF8-7501-46C7-9BEC-D75838DC76EC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B772A-986A-49EF-A14F-ADBF5D5F8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59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3B58E-BD60-4418-87EB-B88F2BEC1437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AA65F-E5CB-4CC7-BA6E-75EFD3FE7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061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50838" y="942801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BD3D99A7-150F-43F6-A524-F6A1CEE16DA2}" type="slidenum">
              <a:rPr lang="zh-CN" altLang="en-US" sz="1200">
                <a:solidFill>
                  <a:prstClr val="black"/>
                </a:solidFill>
                <a:latin typeface="Times New Roman" pitchFamily="18" charset="0"/>
                <a:ea typeface="微软雅黑"/>
                <a:cs typeface="微软雅黑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  <a:ea typeface="微软雅黑"/>
              <a:cs typeface="微软雅黑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5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21"/>
          <p:cNvGrpSpPr/>
          <p:nvPr userDrawn="1"/>
        </p:nvGrpSpPr>
        <p:grpSpPr>
          <a:xfrm>
            <a:off x="3884692" y="4688124"/>
            <a:ext cx="1506208" cy="292388"/>
            <a:chOff x="7337494" y="4653569"/>
            <a:chExt cx="1506208" cy="292388"/>
          </a:xfrm>
        </p:grpSpPr>
        <p:sp>
          <p:nvSpPr>
            <p:cNvPr id="6" name="文本框 5"/>
            <p:cNvSpPr txBox="1"/>
            <p:nvPr/>
          </p:nvSpPr>
          <p:spPr>
            <a:xfrm>
              <a:off x="7337494" y="4653569"/>
              <a:ext cx="150620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800" dirty="0">
                  <a:solidFill>
                    <a:srgbClr val="1E2327"/>
                  </a:solidFill>
                </a:rPr>
                <a:t>思询科技  </a:t>
              </a:r>
              <a:r>
                <a:rPr lang="zh-CN" altLang="zh-CN" sz="1000" dirty="0">
                  <a:solidFill>
                    <a:srgbClr val="1E2327"/>
                  </a:solidFill>
                </a:rPr>
                <a:t>|</a:t>
              </a:r>
              <a:endParaRPr kumimoji="1" lang="zh-CN" altLang="en-US" sz="1000" dirty="0">
                <a:solidFill>
                  <a:srgbClr val="1E2327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694" y="4691174"/>
              <a:ext cx="586661" cy="217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9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62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DD1C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424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5B69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rgbClr val="707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85725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28700"/>
            <a:ext cx="853440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890073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50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06935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4453469" y="-44534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4453469" y="4529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254251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74001" y="2254251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16622" y="494718"/>
            <a:ext cx="1310758" cy="1310758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72685" y="2080635"/>
            <a:ext cx="4620827" cy="12741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3200" b="1" dirty="0" smtClean="0">
                <a:solidFill>
                  <a:srgbClr val="FFFFFF"/>
                </a:solidFill>
              </a:rPr>
              <a:t>恒基达鑫大数据</a:t>
            </a:r>
            <a:endParaRPr kumimoji="1" lang="en-US" altLang="zh-CN" sz="3200" b="1" dirty="0" smtClean="0">
              <a:solidFill>
                <a:srgbClr val="FFFFFF"/>
              </a:solidFill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3200" b="1" dirty="0" smtClean="0">
                <a:solidFill>
                  <a:srgbClr val="FFFFFF"/>
                </a:solidFill>
              </a:rPr>
              <a:t>分析平台一期项目汇报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70907" y="3840204"/>
            <a:ext cx="1002197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>
                <a:solidFill>
                  <a:srgbClr val="FFFFFF"/>
                </a:solidFill>
              </a:rPr>
              <a:t>2016</a:t>
            </a:r>
            <a:r>
              <a:rPr kumimoji="1" lang="zh-CN" altLang="en-US" sz="1200" dirty="0">
                <a:solidFill>
                  <a:srgbClr val="FFFFFF"/>
                </a:solidFill>
              </a:rPr>
              <a:t>年</a:t>
            </a:r>
            <a:r>
              <a:rPr kumimoji="1" lang="en-US" altLang="zh-CN" sz="1200" dirty="0" smtClean="0">
                <a:solidFill>
                  <a:srgbClr val="FFFFFF"/>
                </a:solidFill>
              </a:rPr>
              <a:t>12</a:t>
            </a:r>
            <a:r>
              <a:rPr kumimoji="1" lang="zh-CN" altLang="en-US" sz="1200" dirty="0" smtClean="0">
                <a:solidFill>
                  <a:srgbClr val="FFFFFF"/>
                </a:solidFill>
              </a:rPr>
              <a:t>月</a:t>
            </a:r>
            <a:endParaRPr kumimoji="1"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74356" y="3367022"/>
            <a:ext cx="2339102" cy="312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上海思询信息科技有限公司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560" y="900593"/>
            <a:ext cx="1124637" cy="41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773" y="311727"/>
            <a:ext cx="421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）基于云端构建的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pic>
        <p:nvPicPr>
          <p:cNvPr id="2052" name="Picture 4" descr="http://www.michael-noll.com/blog/uploads/Yahoo-hadoop-cluster_OSCON_200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4" y="1654115"/>
            <a:ext cx="4322329" cy="186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145" y="1906184"/>
            <a:ext cx="4321118" cy="1613736"/>
          </a:xfrm>
          <a:prstGeom prst="rect">
            <a:avLst/>
          </a:prstGeom>
        </p:spPr>
      </p:pic>
      <p:pic>
        <p:nvPicPr>
          <p:cNvPr id="2054" name="Picture 6" descr="http://www.thebigdata.cn/upload/2015-04/1504011408193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835" y="402875"/>
            <a:ext cx="2701637" cy="145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42900" y="3792681"/>
            <a:ext cx="8697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基于云端的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建设，避免了恒基达鑫对</a:t>
            </a:r>
            <a:r>
              <a:rPr lang="en-US" altLang="zh-CN" dirty="0" smtClean="0"/>
              <a:t>IT</a:t>
            </a:r>
            <a:r>
              <a:rPr lang="zh-CN" altLang="en-US" dirty="0" smtClean="0"/>
              <a:t>硬件和网络设备的先期投入，专业化厂商与技术支持团队为企业的大数据平台提供可靠保障，同时提供最大程度的灵活性和扩展性，使得用户可更聚焦于自身业务发展，获得最大的投资回报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8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773" y="311727"/>
            <a:ext cx="450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）专业的项目过程管理技术应用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4" y="838512"/>
            <a:ext cx="7900988" cy="352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144330" y="464774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29" y="56854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585329" y="0"/>
            <a:ext cx="4558672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2468" y="160360"/>
            <a:ext cx="201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800" b="1" dirty="0">
                <a:solidFill>
                  <a:srgbClr val="FFFFFF"/>
                </a:solidFill>
              </a:rPr>
              <a:t>目 录</a:t>
            </a:r>
          </a:p>
        </p:txBody>
      </p:sp>
      <p:sp>
        <p:nvSpPr>
          <p:cNvPr id="14" name="矩形 13"/>
          <p:cNvSpPr/>
          <p:nvPr/>
        </p:nvSpPr>
        <p:spPr>
          <a:xfrm>
            <a:off x="279401" y="603535"/>
            <a:ext cx="32644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1000" dirty="0">
                <a:solidFill>
                  <a:schemeClr val="bg1"/>
                </a:solidFill>
              </a:rPr>
              <a:t>领先</a:t>
            </a:r>
            <a:r>
              <a:rPr lang="zh-CN" altLang="zh-CN" sz="1000" dirty="0" smtClean="0">
                <a:solidFill>
                  <a:schemeClr val="bg1"/>
                </a:solidFill>
              </a:rPr>
              <a:t>的云计算</a:t>
            </a:r>
            <a:r>
              <a:rPr lang="zh-CN" altLang="en-US" sz="1000" dirty="0" smtClean="0">
                <a:solidFill>
                  <a:schemeClr val="bg1"/>
                </a:solidFill>
              </a:rPr>
              <a:t>与大数据综合</a:t>
            </a:r>
            <a:r>
              <a:rPr lang="zh-CN" altLang="en-US" sz="1000" dirty="0">
                <a:solidFill>
                  <a:schemeClr val="bg1"/>
                </a:solidFill>
              </a:rPr>
              <a:t>解决方案</a:t>
            </a:r>
            <a:r>
              <a:rPr lang="zh-CN" altLang="zh-CN" sz="1000" dirty="0">
                <a:solidFill>
                  <a:schemeClr val="bg1"/>
                </a:solidFill>
              </a:rPr>
              <a:t>提供商</a:t>
            </a:r>
            <a:endParaRPr lang="en-US" altLang="zh-CN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52523" y="62916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01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47979" y="759492"/>
            <a:ext cx="2647669" cy="531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kumimoji="1" sz="2800" b="1">
                <a:solidFill>
                  <a:srgbClr val="1E2327"/>
                </a:solidFill>
              </a:defRPr>
            </a:lvl1pPr>
          </a:lstStyle>
          <a:p>
            <a:r>
              <a:rPr lang="zh-CN" altLang="en-US" dirty="0"/>
              <a:t>需求理解</a:t>
            </a:r>
          </a:p>
        </p:txBody>
      </p:sp>
      <p:cxnSp>
        <p:nvCxnSpPr>
          <p:cNvPr id="18" name="直线连接符 17"/>
          <p:cNvCxnSpPr/>
          <p:nvPr/>
        </p:nvCxnSpPr>
        <p:spPr>
          <a:xfrm>
            <a:off x="5937969" y="844609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47979" y="1650046"/>
            <a:ext cx="2647669" cy="531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kumimoji="1" sz="2800" b="1">
                <a:solidFill>
                  <a:srgbClr val="1E2327"/>
                </a:solidFill>
              </a:defRPr>
            </a:lvl1pPr>
          </a:lstStyle>
          <a:p>
            <a:r>
              <a:rPr lang="zh-CN" altLang="en-US" dirty="0"/>
              <a:t>项目成果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031741" y="151972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02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2" name="直线连接符 21"/>
          <p:cNvCxnSpPr/>
          <p:nvPr/>
        </p:nvCxnSpPr>
        <p:spPr>
          <a:xfrm>
            <a:off x="5937969" y="1694778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052523" y="241027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03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5937969" y="2585333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047978" y="3413940"/>
            <a:ext cx="2795724" cy="56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后期建议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52523" y="330083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04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30" name="直线连接符 29"/>
          <p:cNvCxnSpPr/>
          <p:nvPr/>
        </p:nvCxnSpPr>
        <p:spPr>
          <a:xfrm>
            <a:off x="5937969" y="3475888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组 21"/>
          <p:cNvGrpSpPr/>
          <p:nvPr/>
        </p:nvGrpSpPr>
        <p:grpSpPr>
          <a:xfrm>
            <a:off x="7608319" y="4802983"/>
            <a:ext cx="1506208" cy="292388"/>
            <a:chOff x="7337494" y="4653569"/>
            <a:chExt cx="1506208" cy="292388"/>
          </a:xfrm>
        </p:grpSpPr>
        <p:sp>
          <p:nvSpPr>
            <p:cNvPr id="32" name="文本框 5"/>
            <p:cNvSpPr txBox="1"/>
            <p:nvPr/>
          </p:nvSpPr>
          <p:spPr>
            <a:xfrm>
              <a:off x="7337494" y="4653569"/>
              <a:ext cx="150620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800" dirty="0">
                  <a:solidFill>
                    <a:srgbClr val="1E2327"/>
                  </a:solidFill>
                </a:rPr>
                <a:t>思询科技  </a:t>
              </a:r>
              <a:r>
                <a:rPr lang="zh-CN" altLang="zh-CN" sz="1000" dirty="0">
                  <a:solidFill>
                    <a:srgbClr val="1E2327"/>
                  </a:solidFill>
                </a:rPr>
                <a:t>|</a:t>
              </a:r>
              <a:endParaRPr kumimoji="1" lang="zh-CN" altLang="en-US" sz="1000" dirty="0">
                <a:solidFill>
                  <a:srgbClr val="1E2327"/>
                </a:solidFill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694" y="4691174"/>
              <a:ext cx="586661" cy="217178"/>
            </a:xfrm>
            <a:prstGeom prst="rect">
              <a:avLst/>
            </a:prstGeom>
          </p:spPr>
        </p:pic>
      </p:grpSp>
      <p:sp>
        <p:nvSpPr>
          <p:cNvPr id="31" name="文本框 30"/>
          <p:cNvSpPr txBox="1"/>
          <p:nvPr/>
        </p:nvSpPr>
        <p:spPr>
          <a:xfrm>
            <a:off x="6023732" y="2560982"/>
            <a:ext cx="2647669" cy="531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2C74B4"/>
                </a:solidFill>
              </a:rPr>
              <a:t>问题与挑战</a:t>
            </a:r>
            <a:endParaRPr kumimoji="1" lang="zh-CN" altLang="en-US" sz="2800" b="1" dirty="0">
              <a:solidFill>
                <a:srgbClr val="2C74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3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773" y="311727"/>
            <a:ext cx="343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问题与挑战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590914336"/>
              </p:ext>
            </p:extLst>
          </p:nvPr>
        </p:nvGraphicFramePr>
        <p:xfrm>
          <a:off x="893618" y="701264"/>
          <a:ext cx="672638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508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a2.att.hudong.com/32/25/203004188239881329662550218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7" y="1389146"/>
            <a:ext cx="3808206" cy="252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94819" y="168314"/>
            <a:ext cx="56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数据质量问题是大数据平台最严峻的挑战</a:t>
            </a:r>
            <a:endParaRPr lang="zh-CN" altLang="en-US" dirty="0"/>
          </a:p>
        </p:txBody>
      </p:sp>
      <p:pic>
        <p:nvPicPr>
          <p:cNvPr id="1030" name="Picture 6" descr="http://img006.hc360.cn/m2/M00/2E/00/wKhQcVRHuquEVAY8AAAAAKNK7aI1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187" y="1389145"/>
            <a:ext cx="3660886" cy="252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592132" y="903643"/>
            <a:ext cx="71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垃圾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56228" y="916187"/>
            <a:ext cx="113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数据资产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281543" y="2467742"/>
            <a:ext cx="71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6519" y="4152452"/>
            <a:ext cx="846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数据质量决定了大数据平台的输出结果，是“垃圾”还是客观有效的数据分析结论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248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4819" y="168314"/>
            <a:ext cx="56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数据质量问题是大数据平台最严峻的挑战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4819" y="783293"/>
            <a:ext cx="8787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通过一期的大数据平台建设，我们发现</a:t>
            </a:r>
            <a:r>
              <a:rPr lang="en-US" altLang="zh-CN" dirty="0" smtClean="0"/>
              <a:t>W8</a:t>
            </a:r>
            <a:r>
              <a:rPr lang="zh-CN" altLang="en-US" dirty="0" smtClean="0"/>
              <a:t>系统所提供的数据质量较差，具体而言，包括以下几个方面：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）缺少统一编码管理，例如对客户、货品、储罐，仅仅用名称来进行录入，并缺少信息的校验，名称重复情况十分严重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）缺少关联关系，例如客户缺少集团客户与子公司客户的对应关系，难以实现集团客户统计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）数据粒度信息不够，如核销库存信息缺少储罐号，仅记录到合同号，造成实际帐面储量与实际储量不符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）基础数据信息</a:t>
            </a:r>
            <a:r>
              <a:rPr lang="zh-CN" altLang="en-US" dirty="0"/>
              <a:t>除名称外</a:t>
            </a:r>
            <a:r>
              <a:rPr lang="zh-CN" altLang="en-US" dirty="0" smtClean="0"/>
              <a:t>，缺少其它信息项太多，如客户仅记录名称，储罐的容量为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，缺少信息项维护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）对出入库业务操作时间与录入系统时间并无要求，数据的实时性不强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9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4819" y="168314"/>
            <a:ext cx="29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数据质量（示例）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460" y="1333704"/>
            <a:ext cx="3358460" cy="30813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2" y="1226127"/>
            <a:ext cx="2407552" cy="391737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59460" y="856795"/>
            <a:ext cx="66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437" y="856795"/>
            <a:ext cx="66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货品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5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0164" y="207818"/>
            <a:ext cx="510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各部门独自建设信息系统，</a:t>
            </a:r>
            <a:r>
              <a:rPr lang="zh-CN" altLang="en-US" dirty="0"/>
              <a:t>数据</a:t>
            </a:r>
            <a:r>
              <a:rPr lang="zh-CN" altLang="en-US" dirty="0" smtClean="0"/>
              <a:t>缺乏整合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55127" y="665018"/>
            <a:ext cx="42083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各个部门根据自身的需要，独立建设各自的信息系统，各信息系统之间缺少沟通，没有制定企业层面的信息规划，对数据标准、数据管控流程方面缺少管理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以仓库业务与结算、财务收付款为例，财务的客户供应商有自己的模块，仓库的客户沿用</a:t>
            </a:r>
            <a:r>
              <a:rPr lang="en-US" altLang="zh-CN" dirty="0" smtClean="0"/>
              <a:t>W8</a:t>
            </a:r>
            <a:r>
              <a:rPr lang="zh-CN" altLang="en-US" dirty="0" smtClean="0"/>
              <a:t>的客户管理，二者编码不一致，在仓库出入库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结算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发票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收付款这些业务过程中缺少对应关联关系的校验（如根据出入库单号录入会计凭证，必须对出入库单号码强校验），最终造成两个部门的数据无法整合和呈现统计报表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5" y="1288039"/>
            <a:ext cx="37338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8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0164" y="207818"/>
            <a:ext cx="510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信息化遗留问题</a:t>
            </a:r>
            <a:endParaRPr lang="zh-CN" altLang="en-US" dirty="0"/>
          </a:p>
        </p:txBody>
      </p:sp>
      <p:pic>
        <p:nvPicPr>
          <p:cNvPr id="4098" name="Picture 2" descr="http://img01.hc360.com/water/201507/2015071309045154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52" y="1413164"/>
            <a:ext cx="3376311" cy="199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457699" y="1278082"/>
            <a:ext cx="4353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W8</a:t>
            </a:r>
            <a:r>
              <a:rPr lang="zh-CN" altLang="en-US" dirty="0" smtClean="0"/>
              <a:t>系统建设时间早，起点较低，属于逐渐成型，对于仓储全局业务过程的理解和管理功能并不十分完善，例如，对于库存管理的</a:t>
            </a:r>
            <a:r>
              <a:rPr lang="zh-CN" altLang="en-US" dirty="0" smtClean="0">
                <a:solidFill>
                  <a:srgbClr val="FF0000"/>
                </a:solidFill>
              </a:rPr>
              <a:t>现场管理、盘库、流程审核</a:t>
            </a:r>
            <a:r>
              <a:rPr lang="zh-CN" altLang="en-US" dirty="0" smtClean="0"/>
              <a:t>等功能支持较弱，操作方面也较为复杂，易用性不佳，造成了仓储环节大量过程数据没有录入，从而难以在大数据平台上进行统计查询分析，难以满足精细化管理需要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144330" y="464774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29" y="56854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585329" y="0"/>
            <a:ext cx="4558672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2468" y="160360"/>
            <a:ext cx="201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800" b="1" dirty="0">
                <a:solidFill>
                  <a:srgbClr val="FFFFFF"/>
                </a:solidFill>
              </a:rPr>
              <a:t>目 录</a:t>
            </a:r>
          </a:p>
        </p:txBody>
      </p:sp>
      <p:sp>
        <p:nvSpPr>
          <p:cNvPr id="14" name="矩形 13"/>
          <p:cNvSpPr/>
          <p:nvPr/>
        </p:nvSpPr>
        <p:spPr>
          <a:xfrm>
            <a:off x="279401" y="603535"/>
            <a:ext cx="32644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1000" dirty="0">
                <a:solidFill>
                  <a:schemeClr val="bg1"/>
                </a:solidFill>
              </a:rPr>
              <a:t>领先</a:t>
            </a:r>
            <a:r>
              <a:rPr lang="zh-CN" altLang="zh-CN" sz="1000" dirty="0" smtClean="0">
                <a:solidFill>
                  <a:schemeClr val="bg1"/>
                </a:solidFill>
              </a:rPr>
              <a:t>的云计算</a:t>
            </a:r>
            <a:r>
              <a:rPr lang="zh-CN" altLang="en-US" sz="1000" dirty="0" smtClean="0">
                <a:solidFill>
                  <a:schemeClr val="bg1"/>
                </a:solidFill>
              </a:rPr>
              <a:t>与大数据综合</a:t>
            </a:r>
            <a:r>
              <a:rPr lang="zh-CN" altLang="en-US" sz="1000" dirty="0">
                <a:solidFill>
                  <a:schemeClr val="bg1"/>
                </a:solidFill>
              </a:rPr>
              <a:t>解决方案</a:t>
            </a:r>
            <a:r>
              <a:rPr lang="zh-CN" altLang="zh-CN" sz="1000" dirty="0">
                <a:solidFill>
                  <a:schemeClr val="bg1"/>
                </a:solidFill>
              </a:rPr>
              <a:t>提供商</a:t>
            </a:r>
            <a:endParaRPr lang="en-US" altLang="zh-CN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52523" y="62916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01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47979" y="759492"/>
            <a:ext cx="2647669" cy="531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kumimoji="1" sz="2800" b="1">
                <a:solidFill>
                  <a:srgbClr val="1E2327"/>
                </a:solidFill>
              </a:defRPr>
            </a:lvl1pPr>
          </a:lstStyle>
          <a:p>
            <a:r>
              <a:rPr lang="zh-CN" altLang="en-US" dirty="0"/>
              <a:t>需求理解</a:t>
            </a:r>
          </a:p>
        </p:txBody>
      </p:sp>
      <p:cxnSp>
        <p:nvCxnSpPr>
          <p:cNvPr id="18" name="直线连接符 17"/>
          <p:cNvCxnSpPr/>
          <p:nvPr/>
        </p:nvCxnSpPr>
        <p:spPr>
          <a:xfrm>
            <a:off x="5937969" y="844609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47979" y="1650046"/>
            <a:ext cx="2647669" cy="531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kumimoji="1" sz="2800" b="1">
                <a:solidFill>
                  <a:srgbClr val="1E2327"/>
                </a:solidFill>
              </a:defRPr>
            </a:lvl1pPr>
          </a:lstStyle>
          <a:p>
            <a:r>
              <a:rPr lang="zh-CN" altLang="en-US" dirty="0"/>
              <a:t>项目成果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031741" y="151972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02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2" name="直线连接符 21"/>
          <p:cNvCxnSpPr/>
          <p:nvPr/>
        </p:nvCxnSpPr>
        <p:spPr>
          <a:xfrm>
            <a:off x="5937969" y="1694778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052523" y="241027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03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5937969" y="2585333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047978" y="3431156"/>
            <a:ext cx="2795724" cy="531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kumimoji="1" sz="2800" b="1">
                <a:solidFill>
                  <a:srgbClr val="2C74B4"/>
                </a:solidFill>
              </a:defRPr>
            </a:lvl1pPr>
          </a:lstStyle>
          <a:p>
            <a:r>
              <a:rPr lang="zh-CN" altLang="en-US" dirty="0"/>
              <a:t>后期建议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052523" y="330083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04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30" name="直线连接符 29"/>
          <p:cNvCxnSpPr/>
          <p:nvPr/>
        </p:nvCxnSpPr>
        <p:spPr>
          <a:xfrm>
            <a:off x="5937969" y="3475888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组 21"/>
          <p:cNvGrpSpPr/>
          <p:nvPr/>
        </p:nvGrpSpPr>
        <p:grpSpPr>
          <a:xfrm>
            <a:off x="7608319" y="4802983"/>
            <a:ext cx="1506208" cy="292388"/>
            <a:chOff x="7337494" y="4653569"/>
            <a:chExt cx="1506208" cy="292388"/>
          </a:xfrm>
        </p:grpSpPr>
        <p:sp>
          <p:nvSpPr>
            <p:cNvPr id="32" name="文本框 5"/>
            <p:cNvSpPr txBox="1"/>
            <p:nvPr/>
          </p:nvSpPr>
          <p:spPr>
            <a:xfrm>
              <a:off x="7337494" y="4653569"/>
              <a:ext cx="150620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800" dirty="0">
                  <a:solidFill>
                    <a:srgbClr val="1E2327"/>
                  </a:solidFill>
                </a:rPr>
                <a:t>思询科技  </a:t>
              </a:r>
              <a:r>
                <a:rPr lang="zh-CN" altLang="zh-CN" sz="1000" dirty="0">
                  <a:solidFill>
                    <a:srgbClr val="1E2327"/>
                  </a:solidFill>
                </a:rPr>
                <a:t>|</a:t>
              </a:r>
              <a:endParaRPr kumimoji="1" lang="zh-CN" altLang="en-US" sz="1000" dirty="0">
                <a:solidFill>
                  <a:srgbClr val="1E2327"/>
                </a:solidFill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694" y="4691174"/>
              <a:ext cx="586661" cy="217178"/>
            </a:xfrm>
            <a:prstGeom prst="rect">
              <a:avLst/>
            </a:prstGeom>
          </p:spPr>
        </p:pic>
      </p:grpSp>
      <p:sp>
        <p:nvSpPr>
          <p:cNvPr id="31" name="文本框 30"/>
          <p:cNvSpPr txBox="1"/>
          <p:nvPr/>
        </p:nvSpPr>
        <p:spPr>
          <a:xfrm>
            <a:off x="6023732" y="2560982"/>
            <a:ext cx="2647669" cy="531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kumimoji="1" sz="2800" b="1">
                <a:solidFill>
                  <a:srgbClr val="1E2327"/>
                </a:solidFill>
              </a:defRPr>
            </a:lvl1pPr>
          </a:lstStyle>
          <a:p>
            <a:r>
              <a:rPr lang="zh-CN" altLang="en-US" dirty="0"/>
              <a:t>问题与挑战</a:t>
            </a:r>
          </a:p>
        </p:txBody>
      </p:sp>
    </p:spTree>
    <p:extLst>
      <p:ext uri="{BB962C8B-B14F-4D97-AF65-F5344CB8AC3E}">
        <p14:creationId xmlns:p14="http://schemas.microsoft.com/office/powerpoint/2010/main" val="120311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144330" y="464774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29" y="56854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585329" y="0"/>
            <a:ext cx="4558672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2468" y="160360"/>
            <a:ext cx="201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800" b="1" dirty="0">
                <a:solidFill>
                  <a:srgbClr val="FFFFFF"/>
                </a:solidFill>
              </a:rPr>
              <a:t>目 录</a:t>
            </a:r>
          </a:p>
        </p:txBody>
      </p:sp>
      <p:sp>
        <p:nvSpPr>
          <p:cNvPr id="14" name="矩形 13"/>
          <p:cNvSpPr/>
          <p:nvPr/>
        </p:nvSpPr>
        <p:spPr>
          <a:xfrm>
            <a:off x="279401" y="603535"/>
            <a:ext cx="32644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1000" dirty="0">
                <a:solidFill>
                  <a:schemeClr val="bg1"/>
                </a:solidFill>
              </a:rPr>
              <a:t>领先</a:t>
            </a:r>
            <a:r>
              <a:rPr lang="zh-CN" altLang="zh-CN" sz="1000" dirty="0" smtClean="0">
                <a:solidFill>
                  <a:schemeClr val="bg1"/>
                </a:solidFill>
              </a:rPr>
              <a:t>的云计算</a:t>
            </a:r>
            <a:r>
              <a:rPr lang="zh-CN" altLang="en-US" sz="1000" dirty="0" smtClean="0">
                <a:solidFill>
                  <a:schemeClr val="bg1"/>
                </a:solidFill>
              </a:rPr>
              <a:t>与大数据综合</a:t>
            </a:r>
            <a:r>
              <a:rPr lang="zh-CN" altLang="en-US" sz="1000" dirty="0">
                <a:solidFill>
                  <a:schemeClr val="bg1"/>
                </a:solidFill>
              </a:rPr>
              <a:t>解决方案</a:t>
            </a:r>
            <a:r>
              <a:rPr lang="zh-CN" altLang="zh-CN" sz="1000" dirty="0">
                <a:solidFill>
                  <a:schemeClr val="bg1"/>
                </a:solidFill>
              </a:rPr>
              <a:t>提供商</a:t>
            </a:r>
            <a:endParaRPr lang="en-US" altLang="zh-CN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52523" y="62916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01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47979" y="759492"/>
            <a:ext cx="2647669" cy="531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2C74B4"/>
                </a:solidFill>
              </a:rPr>
              <a:t>需求理解</a:t>
            </a:r>
            <a:endParaRPr kumimoji="1" lang="zh-CN" altLang="en-US" sz="2800" b="1" dirty="0">
              <a:solidFill>
                <a:srgbClr val="2C74B4"/>
              </a:solidFill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5937969" y="844609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47979" y="1632830"/>
            <a:ext cx="2647669" cy="56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项目成果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31741" y="151972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02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2" name="直线连接符 21"/>
          <p:cNvCxnSpPr/>
          <p:nvPr/>
        </p:nvCxnSpPr>
        <p:spPr>
          <a:xfrm>
            <a:off x="5937969" y="1694778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052523" y="241027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03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5937969" y="2585333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047978" y="3413940"/>
            <a:ext cx="2795724" cy="56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后期建议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52523" y="330083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04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30" name="直线连接符 29"/>
          <p:cNvCxnSpPr/>
          <p:nvPr/>
        </p:nvCxnSpPr>
        <p:spPr>
          <a:xfrm>
            <a:off x="5937969" y="3475888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组 21"/>
          <p:cNvGrpSpPr/>
          <p:nvPr/>
        </p:nvGrpSpPr>
        <p:grpSpPr>
          <a:xfrm>
            <a:off x="7608319" y="4802983"/>
            <a:ext cx="1506208" cy="292388"/>
            <a:chOff x="7337494" y="4653569"/>
            <a:chExt cx="1506208" cy="292388"/>
          </a:xfrm>
        </p:grpSpPr>
        <p:sp>
          <p:nvSpPr>
            <p:cNvPr id="32" name="文本框 5"/>
            <p:cNvSpPr txBox="1"/>
            <p:nvPr/>
          </p:nvSpPr>
          <p:spPr>
            <a:xfrm>
              <a:off x="7337494" y="4653569"/>
              <a:ext cx="150620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800" dirty="0">
                  <a:solidFill>
                    <a:srgbClr val="1E2327"/>
                  </a:solidFill>
                </a:rPr>
                <a:t>思询科技  </a:t>
              </a:r>
              <a:r>
                <a:rPr lang="zh-CN" altLang="zh-CN" sz="1000" dirty="0">
                  <a:solidFill>
                    <a:srgbClr val="1E2327"/>
                  </a:solidFill>
                </a:rPr>
                <a:t>|</a:t>
              </a:r>
              <a:endParaRPr kumimoji="1" lang="zh-CN" altLang="en-US" sz="1000" dirty="0">
                <a:solidFill>
                  <a:srgbClr val="1E2327"/>
                </a:solidFill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694" y="4691174"/>
              <a:ext cx="586661" cy="217178"/>
            </a:xfrm>
            <a:prstGeom prst="rect">
              <a:avLst/>
            </a:prstGeom>
          </p:spPr>
        </p:pic>
      </p:grpSp>
      <p:sp>
        <p:nvSpPr>
          <p:cNvPr id="31" name="文本框 30"/>
          <p:cNvSpPr txBox="1"/>
          <p:nvPr/>
        </p:nvSpPr>
        <p:spPr>
          <a:xfrm>
            <a:off x="6023732" y="2543766"/>
            <a:ext cx="2647669" cy="56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问题与挑战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0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sa.baidu.com/baike/c0%3Dbaike80%2C5%2C5%2C80%2C26/sign=14593119504e9258b2398ebcfdebba3d/8718367adab44aed33096799b51c8701a18bfb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8" y="1334873"/>
            <a:ext cx="2444701" cy="226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3.ctrip.com/wri/images/200812/12563523090002267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1145757"/>
            <a:ext cx="4696436" cy="265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59772" y="311727"/>
            <a:ext cx="427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大数据分析平台后期落地推进建议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40326" y="4052455"/>
            <a:ext cx="812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正如“罗马不是一天建成的”，信息化在企业也有其发展演变的规律，面对挑战，“循序渐进，快速迭代”的策略会更适合当前恒基的现状和需要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943512" y="2058773"/>
            <a:ext cx="1018310" cy="8208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4591" y="3611855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PDCA</a:t>
            </a:r>
            <a:r>
              <a:rPr lang="zh-CN" altLang="en-US" dirty="0" smtClean="0">
                <a:solidFill>
                  <a:schemeClr val="accent1"/>
                </a:solidFill>
              </a:rPr>
              <a:t>环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61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427" y="127061"/>
            <a:ext cx="427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提升数据质量的步骤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790839088"/>
              </p:ext>
            </p:extLst>
          </p:nvPr>
        </p:nvGraphicFramePr>
        <p:xfrm>
          <a:off x="962890" y="1163782"/>
          <a:ext cx="7495309" cy="3449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97427" y="665018"/>
            <a:ext cx="8177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数据质量管理是一个持续渐进的过程，针对当前的数据质量问题，建议分为三步走：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11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52" y="71064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主数据管理是构建企业单一视图的基础</a:t>
            </a:r>
            <a:endParaRPr lang="zh-CN" altLang="en-US" dirty="0"/>
          </a:p>
        </p:txBody>
      </p:sp>
      <p:grpSp>
        <p:nvGrpSpPr>
          <p:cNvPr id="3" name="组合 27"/>
          <p:cNvGrpSpPr/>
          <p:nvPr/>
        </p:nvGrpSpPr>
        <p:grpSpPr>
          <a:xfrm>
            <a:off x="381459" y="649038"/>
            <a:ext cx="4502916" cy="4090563"/>
            <a:chOff x="2271713" y="1647825"/>
            <a:chExt cx="4583112" cy="459066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4562475" y="1647825"/>
              <a:ext cx="1350963" cy="2293938"/>
              <a:chOff x="3356" y="1728"/>
              <a:chExt cx="678" cy="1153"/>
            </a:xfrm>
          </p:grpSpPr>
          <p:sp>
            <p:nvSpPr>
              <p:cNvPr id="42" name="Arc 4"/>
              <p:cNvSpPr>
                <a:spLocks/>
              </p:cNvSpPr>
              <p:nvPr/>
            </p:nvSpPr>
            <p:spPr bwMode="auto">
              <a:xfrm>
                <a:off x="3356" y="1728"/>
                <a:ext cx="677" cy="1152"/>
              </a:xfrm>
              <a:custGeom>
                <a:avLst/>
                <a:gdLst>
                  <a:gd name="T0" fmla="*/ 0 w 12696"/>
                  <a:gd name="T1" fmla="*/ 0 h 21600"/>
                  <a:gd name="T2" fmla="*/ 0 w 12696"/>
                  <a:gd name="T3" fmla="*/ 0 h 21600"/>
                  <a:gd name="T4" fmla="*/ 0 w 1269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2696"/>
                  <a:gd name="T10" fmla="*/ 0 h 21600"/>
                  <a:gd name="T11" fmla="*/ 12696 w 1269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696" h="21600" fill="none" extrusionOk="0">
                    <a:moveTo>
                      <a:pt x="-1" y="0"/>
                    </a:moveTo>
                    <a:cubicBezTo>
                      <a:pt x="4561" y="0"/>
                      <a:pt x="9005" y="1444"/>
                      <a:pt x="12695" y="4125"/>
                    </a:cubicBezTo>
                  </a:path>
                  <a:path w="12696" h="21600" stroke="0" extrusionOk="0">
                    <a:moveTo>
                      <a:pt x="-1" y="0"/>
                    </a:moveTo>
                    <a:cubicBezTo>
                      <a:pt x="4561" y="0"/>
                      <a:pt x="9005" y="1444"/>
                      <a:pt x="12695" y="4125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3" name="Freeform 5"/>
              <p:cNvSpPr>
                <a:spLocks/>
              </p:cNvSpPr>
              <p:nvPr/>
            </p:nvSpPr>
            <p:spPr bwMode="auto">
              <a:xfrm>
                <a:off x="3356" y="1728"/>
                <a:ext cx="678" cy="1153"/>
              </a:xfrm>
              <a:custGeom>
                <a:avLst/>
                <a:gdLst>
                  <a:gd name="T0" fmla="*/ 0 w 678"/>
                  <a:gd name="T1" fmla="*/ 0 h 1153"/>
                  <a:gd name="T2" fmla="*/ 0 w 678"/>
                  <a:gd name="T3" fmla="*/ 1152 h 1153"/>
                  <a:gd name="T4" fmla="*/ 677 w 678"/>
                  <a:gd name="T5" fmla="*/ 220 h 1153"/>
                  <a:gd name="T6" fmla="*/ 0 60000 65536"/>
                  <a:gd name="T7" fmla="*/ 0 60000 65536"/>
                  <a:gd name="T8" fmla="*/ 0 60000 65536"/>
                  <a:gd name="T9" fmla="*/ 0 w 678"/>
                  <a:gd name="T10" fmla="*/ 0 h 1153"/>
                  <a:gd name="T11" fmla="*/ 678 w 678"/>
                  <a:gd name="T12" fmla="*/ 1153 h 11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8" h="1153">
                    <a:moveTo>
                      <a:pt x="0" y="0"/>
                    </a:moveTo>
                    <a:lnTo>
                      <a:pt x="0" y="1152"/>
                    </a:lnTo>
                    <a:lnTo>
                      <a:pt x="677" y="22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4562475" y="2085975"/>
              <a:ext cx="2182813" cy="1855788"/>
              <a:chOff x="3356" y="1948"/>
              <a:chExt cx="1097" cy="933"/>
            </a:xfrm>
          </p:grpSpPr>
          <p:sp>
            <p:nvSpPr>
              <p:cNvPr id="40" name="Arc 7"/>
              <p:cNvSpPr>
                <a:spLocks/>
              </p:cNvSpPr>
              <p:nvPr/>
            </p:nvSpPr>
            <p:spPr bwMode="auto">
              <a:xfrm>
                <a:off x="3356" y="1948"/>
                <a:ext cx="1096" cy="932"/>
              </a:xfrm>
              <a:custGeom>
                <a:avLst/>
                <a:gdLst>
                  <a:gd name="T0" fmla="*/ 0 w 20543"/>
                  <a:gd name="T1" fmla="*/ 0 h 17475"/>
                  <a:gd name="T2" fmla="*/ 0 w 20543"/>
                  <a:gd name="T3" fmla="*/ 0 h 17475"/>
                  <a:gd name="T4" fmla="*/ 0 w 20543"/>
                  <a:gd name="T5" fmla="*/ 0 h 17475"/>
                  <a:gd name="T6" fmla="*/ 0 60000 65536"/>
                  <a:gd name="T7" fmla="*/ 0 60000 65536"/>
                  <a:gd name="T8" fmla="*/ 0 60000 65536"/>
                  <a:gd name="T9" fmla="*/ 0 w 20543"/>
                  <a:gd name="T10" fmla="*/ 0 h 17475"/>
                  <a:gd name="T11" fmla="*/ 20543 w 20543"/>
                  <a:gd name="T12" fmla="*/ 17475 h 174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543" h="17475" fill="none" extrusionOk="0">
                    <a:moveTo>
                      <a:pt x="12695" y="0"/>
                    </a:moveTo>
                    <a:cubicBezTo>
                      <a:pt x="16386" y="2681"/>
                      <a:pt x="19133" y="6461"/>
                      <a:pt x="20542" y="10800"/>
                    </a:cubicBezTo>
                  </a:path>
                  <a:path w="20543" h="17475" stroke="0" extrusionOk="0">
                    <a:moveTo>
                      <a:pt x="12695" y="0"/>
                    </a:moveTo>
                    <a:cubicBezTo>
                      <a:pt x="16386" y="2681"/>
                      <a:pt x="19133" y="6461"/>
                      <a:pt x="20542" y="10800"/>
                    </a:cubicBezTo>
                    <a:lnTo>
                      <a:pt x="0" y="1747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1" name="Freeform 8"/>
              <p:cNvSpPr>
                <a:spLocks/>
              </p:cNvSpPr>
              <p:nvPr/>
            </p:nvSpPr>
            <p:spPr bwMode="auto">
              <a:xfrm>
                <a:off x="3356" y="1948"/>
                <a:ext cx="1097" cy="933"/>
              </a:xfrm>
              <a:custGeom>
                <a:avLst/>
                <a:gdLst>
                  <a:gd name="T0" fmla="*/ 677 w 1097"/>
                  <a:gd name="T1" fmla="*/ 0 h 933"/>
                  <a:gd name="T2" fmla="*/ 0 w 1097"/>
                  <a:gd name="T3" fmla="*/ 932 h 933"/>
                  <a:gd name="T4" fmla="*/ 1096 w 1097"/>
                  <a:gd name="T5" fmla="*/ 576 h 933"/>
                  <a:gd name="T6" fmla="*/ 0 60000 65536"/>
                  <a:gd name="T7" fmla="*/ 0 60000 65536"/>
                  <a:gd name="T8" fmla="*/ 0 60000 65536"/>
                  <a:gd name="T9" fmla="*/ 0 w 1097"/>
                  <a:gd name="T10" fmla="*/ 0 h 933"/>
                  <a:gd name="T11" fmla="*/ 1097 w 1097"/>
                  <a:gd name="T12" fmla="*/ 933 h 9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97" h="933">
                    <a:moveTo>
                      <a:pt x="677" y="0"/>
                    </a:moveTo>
                    <a:lnTo>
                      <a:pt x="0" y="932"/>
                    </a:lnTo>
                    <a:lnTo>
                      <a:pt x="1096" y="576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4562475" y="3230563"/>
              <a:ext cx="2292350" cy="1419225"/>
              <a:chOff x="3356" y="2524"/>
              <a:chExt cx="1152" cy="713"/>
            </a:xfrm>
          </p:grpSpPr>
          <p:sp>
            <p:nvSpPr>
              <p:cNvPr id="38" name="Arc 10"/>
              <p:cNvSpPr>
                <a:spLocks/>
              </p:cNvSpPr>
              <p:nvPr/>
            </p:nvSpPr>
            <p:spPr bwMode="auto">
              <a:xfrm>
                <a:off x="3356" y="2524"/>
                <a:ext cx="1152" cy="712"/>
              </a:xfrm>
              <a:custGeom>
                <a:avLst/>
                <a:gdLst>
                  <a:gd name="T0" fmla="*/ 0 w 21600"/>
                  <a:gd name="T1" fmla="*/ 0 h 13350"/>
                  <a:gd name="T2" fmla="*/ 0 w 21600"/>
                  <a:gd name="T3" fmla="*/ 0 h 13350"/>
                  <a:gd name="T4" fmla="*/ 0 w 21600"/>
                  <a:gd name="T5" fmla="*/ 0 h 1335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3350"/>
                  <a:gd name="T11" fmla="*/ 21600 w 21600"/>
                  <a:gd name="T12" fmla="*/ 13350 h 133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3350" fill="none" extrusionOk="0">
                    <a:moveTo>
                      <a:pt x="20542" y="0"/>
                    </a:moveTo>
                    <a:cubicBezTo>
                      <a:pt x="21243" y="2155"/>
                      <a:pt x="21600" y="4408"/>
                      <a:pt x="21600" y="6675"/>
                    </a:cubicBezTo>
                    <a:cubicBezTo>
                      <a:pt x="21600" y="8941"/>
                      <a:pt x="21243" y="11194"/>
                      <a:pt x="20542" y="13349"/>
                    </a:cubicBezTo>
                  </a:path>
                  <a:path w="21600" h="13350" stroke="0" extrusionOk="0">
                    <a:moveTo>
                      <a:pt x="20542" y="0"/>
                    </a:moveTo>
                    <a:cubicBezTo>
                      <a:pt x="21243" y="2155"/>
                      <a:pt x="21600" y="4408"/>
                      <a:pt x="21600" y="6675"/>
                    </a:cubicBezTo>
                    <a:cubicBezTo>
                      <a:pt x="21600" y="8941"/>
                      <a:pt x="21243" y="11194"/>
                      <a:pt x="20542" y="13349"/>
                    </a:cubicBezTo>
                    <a:lnTo>
                      <a:pt x="0" y="667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39" name="Freeform 11"/>
              <p:cNvSpPr>
                <a:spLocks/>
              </p:cNvSpPr>
              <p:nvPr/>
            </p:nvSpPr>
            <p:spPr bwMode="auto">
              <a:xfrm>
                <a:off x="3356" y="2524"/>
                <a:ext cx="1097" cy="713"/>
              </a:xfrm>
              <a:custGeom>
                <a:avLst/>
                <a:gdLst>
                  <a:gd name="T0" fmla="*/ 1096 w 1097"/>
                  <a:gd name="T1" fmla="*/ 0 h 713"/>
                  <a:gd name="T2" fmla="*/ 0 w 1097"/>
                  <a:gd name="T3" fmla="*/ 356 h 713"/>
                  <a:gd name="T4" fmla="*/ 1096 w 1097"/>
                  <a:gd name="T5" fmla="*/ 712 h 713"/>
                  <a:gd name="T6" fmla="*/ 0 60000 65536"/>
                  <a:gd name="T7" fmla="*/ 0 60000 65536"/>
                  <a:gd name="T8" fmla="*/ 0 60000 65536"/>
                  <a:gd name="T9" fmla="*/ 0 w 1097"/>
                  <a:gd name="T10" fmla="*/ 0 h 713"/>
                  <a:gd name="T11" fmla="*/ 1097 w 1097"/>
                  <a:gd name="T12" fmla="*/ 713 h 7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97" h="713">
                    <a:moveTo>
                      <a:pt x="1096" y="0"/>
                    </a:moveTo>
                    <a:lnTo>
                      <a:pt x="0" y="356"/>
                    </a:lnTo>
                    <a:lnTo>
                      <a:pt x="1096" y="712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4562475" y="3938588"/>
              <a:ext cx="2182813" cy="1855787"/>
              <a:chOff x="3356" y="2880"/>
              <a:chExt cx="1097" cy="933"/>
            </a:xfrm>
          </p:grpSpPr>
          <p:sp>
            <p:nvSpPr>
              <p:cNvPr id="36" name="Arc 13"/>
              <p:cNvSpPr>
                <a:spLocks/>
              </p:cNvSpPr>
              <p:nvPr/>
            </p:nvSpPr>
            <p:spPr bwMode="auto">
              <a:xfrm>
                <a:off x="3356" y="2880"/>
                <a:ext cx="1096" cy="932"/>
              </a:xfrm>
              <a:custGeom>
                <a:avLst/>
                <a:gdLst>
                  <a:gd name="T0" fmla="*/ 0 w 20543"/>
                  <a:gd name="T1" fmla="*/ 0 h 17475"/>
                  <a:gd name="T2" fmla="*/ 0 w 20543"/>
                  <a:gd name="T3" fmla="*/ 0 h 17475"/>
                  <a:gd name="T4" fmla="*/ 0 w 20543"/>
                  <a:gd name="T5" fmla="*/ 0 h 17475"/>
                  <a:gd name="T6" fmla="*/ 0 60000 65536"/>
                  <a:gd name="T7" fmla="*/ 0 60000 65536"/>
                  <a:gd name="T8" fmla="*/ 0 60000 65536"/>
                  <a:gd name="T9" fmla="*/ 0 w 20543"/>
                  <a:gd name="T10" fmla="*/ 0 h 17475"/>
                  <a:gd name="T11" fmla="*/ 20543 w 20543"/>
                  <a:gd name="T12" fmla="*/ 17475 h 174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543" h="17475" fill="none" extrusionOk="0">
                    <a:moveTo>
                      <a:pt x="20542" y="6674"/>
                    </a:moveTo>
                    <a:cubicBezTo>
                      <a:pt x="19133" y="11013"/>
                      <a:pt x="16386" y="14793"/>
                      <a:pt x="12695" y="17474"/>
                    </a:cubicBezTo>
                  </a:path>
                  <a:path w="20543" h="17475" stroke="0" extrusionOk="0">
                    <a:moveTo>
                      <a:pt x="20542" y="6674"/>
                    </a:moveTo>
                    <a:cubicBezTo>
                      <a:pt x="19133" y="11013"/>
                      <a:pt x="16386" y="14793"/>
                      <a:pt x="12695" y="1747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37" name="Freeform 14"/>
              <p:cNvSpPr>
                <a:spLocks/>
              </p:cNvSpPr>
              <p:nvPr/>
            </p:nvSpPr>
            <p:spPr bwMode="auto">
              <a:xfrm>
                <a:off x="3356" y="2880"/>
                <a:ext cx="1097" cy="933"/>
              </a:xfrm>
              <a:custGeom>
                <a:avLst/>
                <a:gdLst>
                  <a:gd name="T0" fmla="*/ 1096 w 1097"/>
                  <a:gd name="T1" fmla="*/ 356 h 933"/>
                  <a:gd name="T2" fmla="*/ 0 w 1097"/>
                  <a:gd name="T3" fmla="*/ 0 h 933"/>
                  <a:gd name="T4" fmla="*/ 677 w 1097"/>
                  <a:gd name="T5" fmla="*/ 932 h 933"/>
                  <a:gd name="T6" fmla="*/ 0 60000 65536"/>
                  <a:gd name="T7" fmla="*/ 0 60000 65536"/>
                  <a:gd name="T8" fmla="*/ 0 60000 65536"/>
                  <a:gd name="T9" fmla="*/ 0 w 1097"/>
                  <a:gd name="T10" fmla="*/ 0 h 933"/>
                  <a:gd name="T11" fmla="*/ 1097 w 1097"/>
                  <a:gd name="T12" fmla="*/ 933 h 9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97" h="933">
                    <a:moveTo>
                      <a:pt x="1096" y="356"/>
                    </a:moveTo>
                    <a:lnTo>
                      <a:pt x="0" y="0"/>
                    </a:lnTo>
                    <a:lnTo>
                      <a:pt x="677" y="932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4562475" y="3938588"/>
              <a:ext cx="1350963" cy="2293937"/>
              <a:chOff x="3356" y="2880"/>
              <a:chExt cx="678" cy="1153"/>
            </a:xfrm>
          </p:grpSpPr>
          <p:sp>
            <p:nvSpPr>
              <p:cNvPr id="34" name="Arc 16"/>
              <p:cNvSpPr>
                <a:spLocks/>
              </p:cNvSpPr>
              <p:nvPr/>
            </p:nvSpPr>
            <p:spPr bwMode="auto">
              <a:xfrm>
                <a:off x="3356" y="2880"/>
                <a:ext cx="677" cy="1152"/>
              </a:xfrm>
              <a:custGeom>
                <a:avLst/>
                <a:gdLst>
                  <a:gd name="T0" fmla="*/ 0 w 12696"/>
                  <a:gd name="T1" fmla="*/ 0 h 21600"/>
                  <a:gd name="T2" fmla="*/ 0 w 12696"/>
                  <a:gd name="T3" fmla="*/ 0 h 21600"/>
                  <a:gd name="T4" fmla="*/ 0 w 1269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2696"/>
                  <a:gd name="T10" fmla="*/ 0 h 21600"/>
                  <a:gd name="T11" fmla="*/ 12696 w 1269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696" h="21600" fill="none" extrusionOk="0">
                    <a:moveTo>
                      <a:pt x="12695" y="17474"/>
                    </a:moveTo>
                    <a:cubicBezTo>
                      <a:pt x="9005" y="20155"/>
                      <a:pt x="4561" y="21599"/>
                      <a:pt x="0" y="21600"/>
                    </a:cubicBezTo>
                  </a:path>
                  <a:path w="12696" h="21600" stroke="0" extrusionOk="0">
                    <a:moveTo>
                      <a:pt x="12695" y="17474"/>
                    </a:moveTo>
                    <a:cubicBezTo>
                      <a:pt x="9005" y="20155"/>
                      <a:pt x="4561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3356" y="2880"/>
                <a:ext cx="678" cy="1153"/>
              </a:xfrm>
              <a:custGeom>
                <a:avLst/>
                <a:gdLst>
                  <a:gd name="T0" fmla="*/ 677 w 678"/>
                  <a:gd name="T1" fmla="*/ 932 h 1153"/>
                  <a:gd name="T2" fmla="*/ 0 w 678"/>
                  <a:gd name="T3" fmla="*/ 0 h 1153"/>
                  <a:gd name="T4" fmla="*/ 0 w 678"/>
                  <a:gd name="T5" fmla="*/ 1152 h 1153"/>
                  <a:gd name="T6" fmla="*/ 0 60000 65536"/>
                  <a:gd name="T7" fmla="*/ 0 60000 65536"/>
                  <a:gd name="T8" fmla="*/ 0 60000 65536"/>
                  <a:gd name="T9" fmla="*/ 0 w 678"/>
                  <a:gd name="T10" fmla="*/ 0 h 1153"/>
                  <a:gd name="T11" fmla="*/ 678 w 678"/>
                  <a:gd name="T12" fmla="*/ 1153 h 11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8" h="1153">
                    <a:moveTo>
                      <a:pt x="677" y="932"/>
                    </a:moveTo>
                    <a:lnTo>
                      <a:pt x="0" y="0"/>
                    </a:lnTo>
                    <a:lnTo>
                      <a:pt x="0" y="1152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3200370" y="3944557"/>
              <a:ext cx="1371643" cy="2293937"/>
              <a:chOff x="2671" y="2883"/>
              <a:chExt cx="690" cy="1153"/>
            </a:xfrm>
          </p:grpSpPr>
          <p:sp>
            <p:nvSpPr>
              <p:cNvPr id="32" name="Arc 19"/>
              <p:cNvSpPr>
                <a:spLocks/>
              </p:cNvSpPr>
              <p:nvPr/>
            </p:nvSpPr>
            <p:spPr bwMode="auto">
              <a:xfrm>
                <a:off x="2684" y="2884"/>
                <a:ext cx="677" cy="1152"/>
              </a:xfrm>
              <a:custGeom>
                <a:avLst/>
                <a:gdLst>
                  <a:gd name="T0" fmla="*/ 0 w 12696"/>
                  <a:gd name="T1" fmla="*/ 0 h 21600"/>
                  <a:gd name="T2" fmla="*/ 0 w 12696"/>
                  <a:gd name="T3" fmla="*/ 0 h 21600"/>
                  <a:gd name="T4" fmla="*/ 0 w 1269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2696"/>
                  <a:gd name="T10" fmla="*/ 0 h 21600"/>
                  <a:gd name="T11" fmla="*/ 12696 w 1269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696" h="21600" fill="none" extrusionOk="0">
                    <a:moveTo>
                      <a:pt x="12696" y="21600"/>
                    </a:moveTo>
                    <a:cubicBezTo>
                      <a:pt x="8134" y="21600"/>
                      <a:pt x="3690" y="20155"/>
                      <a:pt x="0" y="17474"/>
                    </a:cubicBezTo>
                  </a:path>
                  <a:path w="12696" h="21600" stroke="0" extrusionOk="0">
                    <a:moveTo>
                      <a:pt x="12696" y="21600"/>
                    </a:moveTo>
                    <a:cubicBezTo>
                      <a:pt x="8134" y="21600"/>
                      <a:pt x="3690" y="20155"/>
                      <a:pt x="0" y="17474"/>
                    </a:cubicBezTo>
                    <a:lnTo>
                      <a:pt x="12696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33" name="Freeform 20"/>
              <p:cNvSpPr>
                <a:spLocks/>
              </p:cNvSpPr>
              <p:nvPr/>
            </p:nvSpPr>
            <p:spPr bwMode="auto">
              <a:xfrm>
                <a:off x="2671" y="2883"/>
                <a:ext cx="678" cy="1153"/>
              </a:xfrm>
              <a:custGeom>
                <a:avLst/>
                <a:gdLst>
                  <a:gd name="T0" fmla="*/ 677 w 678"/>
                  <a:gd name="T1" fmla="*/ 1152 h 1153"/>
                  <a:gd name="T2" fmla="*/ 677 w 678"/>
                  <a:gd name="T3" fmla="*/ 0 h 1153"/>
                  <a:gd name="T4" fmla="*/ 0 w 678"/>
                  <a:gd name="T5" fmla="*/ 932 h 1153"/>
                  <a:gd name="T6" fmla="*/ 0 60000 65536"/>
                  <a:gd name="T7" fmla="*/ 0 60000 65536"/>
                  <a:gd name="T8" fmla="*/ 0 60000 65536"/>
                  <a:gd name="T9" fmla="*/ 0 w 678"/>
                  <a:gd name="T10" fmla="*/ 0 h 1153"/>
                  <a:gd name="T11" fmla="*/ 678 w 678"/>
                  <a:gd name="T12" fmla="*/ 1153 h 11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8" h="1153">
                    <a:moveTo>
                      <a:pt x="677" y="1152"/>
                    </a:moveTo>
                    <a:lnTo>
                      <a:pt x="677" y="0"/>
                    </a:lnTo>
                    <a:lnTo>
                      <a:pt x="0" y="932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0" name="Group 21"/>
            <p:cNvGrpSpPr>
              <a:grpSpLocks/>
            </p:cNvGrpSpPr>
            <p:nvPr/>
          </p:nvGrpSpPr>
          <p:grpSpPr bwMode="auto">
            <a:xfrm>
              <a:off x="2382838" y="3938588"/>
              <a:ext cx="2181225" cy="1855787"/>
              <a:chOff x="2260" y="2880"/>
              <a:chExt cx="1097" cy="933"/>
            </a:xfrm>
          </p:grpSpPr>
          <p:sp>
            <p:nvSpPr>
              <p:cNvPr id="30" name="Arc 22"/>
              <p:cNvSpPr>
                <a:spLocks/>
              </p:cNvSpPr>
              <p:nvPr/>
            </p:nvSpPr>
            <p:spPr bwMode="auto">
              <a:xfrm>
                <a:off x="2260" y="2880"/>
                <a:ext cx="1096" cy="932"/>
              </a:xfrm>
              <a:custGeom>
                <a:avLst/>
                <a:gdLst>
                  <a:gd name="T0" fmla="*/ 0 w 20543"/>
                  <a:gd name="T1" fmla="*/ 0 h 17475"/>
                  <a:gd name="T2" fmla="*/ 0 w 20543"/>
                  <a:gd name="T3" fmla="*/ 0 h 17475"/>
                  <a:gd name="T4" fmla="*/ 0 w 20543"/>
                  <a:gd name="T5" fmla="*/ 0 h 17475"/>
                  <a:gd name="T6" fmla="*/ 0 60000 65536"/>
                  <a:gd name="T7" fmla="*/ 0 60000 65536"/>
                  <a:gd name="T8" fmla="*/ 0 60000 65536"/>
                  <a:gd name="T9" fmla="*/ 0 w 20543"/>
                  <a:gd name="T10" fmla="*/ 0 h 17475"/>
                  <a:gd name="T11" fmla="*/ 20543 w 20543"/>
                  <a:gd name="T12" fmla="*/ 17475 h 174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543" h="17475" fill="none" extrusionOk="0">
                    <a:moveTo>
                      <a:pt x="7847" y="17474"/>
                    </a:moveTo>
                    <a:cubicBezTo>
                      <a:pt x="4156" y="14793"/>
                      <a:pt x="1409" y="11013"/>
                      <a:pt x="0" y="6674"/>
                    </a:cubicBezTo>
                  </a:path>
                  <a:path w="20543" h="17475" stroke="0" extrusionOk="0">
                    <a:moveTo>
                      <a:pt x="7847" y="17474"/>
                    </a:moveTo>
                    <a:cubicBezTo>
                      <a:pt x="4156" y="14793"/>
                      <a:pt x="1409" y="11013"/>
                      <a:pt x="0" y="6674"/>
                    </a:cubicBezTo>
                    <a:lnTo>
                      <a:pt x="20543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2260" y="2880"/>
                <a:ext cx="1097" cy="933"/>
              </a:xfrm>
              <a:custGeom>
                <a:avLst/>
                <a:gdLst>
                  <a:gd name="T0" fmla="*/ 419 w 1097"/>
                  <a:gd name="T1" fmla="*/ 932 h 933"/>
                  <a:gd name="T2" fmla="*/ 1096 w 1097"/>
                  <a:gd name="T3" fmla="*/ 0 h 933"/>
                  <a:gd name="T4" fmla="*/ 0 w 1097"/>
                  <a:gd name="T5" fmla="*/ 356 h 933"/>
                  <a:gd name="T6" fmla="*/ 0 60000 65536"/>
                  <a:gd name="T7" fmla="*/ 0 60000 65536"/>
                  <a:gd name="T8" fmla="*/ 0 60000 65536"/>
                  <a:gd name="T9" fmla="*/ 0 w 1097"/>
                  <a:gd name="T10" fmla="*/ 0 h 933"/>
                  <a:gd name="T11" fmla="*/ 1097 w 1097"/>
                  <a:gd name="T12" fmla="*/ 933 h 9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97" h="933">
                    <a:moveTo>
                      <a:pt x="419" y="932"/>
                    </a:moveTo>
                    <a:lnTo>
                      <a:pt x="1096" y="0"/>
                    </a:lnTo>
                    <a:lnTo>
                      <a:pt x="0" y="356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" name="Group 24"/>
            <p:cNvGrpSpPr>
              <a:grpSpLocks/>
            </p:cNvGrpSpPr>
            <p:nvPr/>
          </p:nvGrpSpPr>
          <p:grpSpPr bwMode="auto">
            <a:xfrm>
              <a:off x="2271713" y="3230563"/>
              <a:ext cx="2292350" cy="1419225"/>
              <a:chOff x="2204" y="2524"/>
              <a:chExt cx="1153" cy="713"/>
            </a:xfrm>
          </p:grpSpPr>
          <p:sp>
            <p:nvSpPr>
              <p:cNvPr id="28" name="Arc 25"/>
              <p:cNvSpPr>
                <a:spLocks/>
              </p:cNvSpPr>
              <p:nvPr/>
            </p:nvSpPr>
            <p:spPr bwMode="auto">
              <a:xfrm>
                <a:off x="2204" y="2524"/>
                <a:ext cx="1152" cy="712"/>
              </a:xfrm>
              <a:custGeom>
                <a:avLst/>
                <a:gdLst>
                  <a:gd name="T0" fmla="*/ 0 w 21600"/>
                  <a:gd name="T1" fmla="*/ 0 h 13350"/>
                  <a:gd name="T2" fmla="*/ 0 w 21600"/>
                  <a:gd name="T3" fmla="*/ 0 h 13350"/>
                  <a:gd name="T4" fmla="*/ 0 w 21600"/>
                  <a:gd name="T5" fmla="*/ 0 h 1335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3350"/>
                  <a:gd name="T11" fmla="*/ 21600 w 21600"/>
                  <a:gd name="T12" fmla="*/ 13350 h 133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3350" fill="none" extrusionOk="0">
                    <a:moveTo>
                      <a:pt x="1057" y="13349"/>
                    </a:moveTo>
                    <a:cubicBezTo>
                      <a:pt x="356" y="11194"/>
                      <a:pt x="0" y="8941"/>
                      <a:pt x="0" y="6675"/>
                    </a:cubicBezTo>
                    <a:cubicBezTo>
                      <a:pt x="-1" y="4408"/>
                      <a:pt x="356" y="2155"/>
                      <a:pt x="1057" y="0"/>
                    </a:cubicBezTo>
                  </a:path>
                  <a:path w="21600" h="13350" stroke="0" extrusionOk="0">
                    <a:moveTo>
                      <a:pt x="1057" y="13349"/>
                    </a:moveTo>
                    <a:cubicBezTo>
                      <a:pt x="356" y="11194"/>
                      <a:pt x="0" y="8941"/>
                      <a:pt x="0" y="6675"/>
                    </a:cubicBezTo>
                    <a:cubicBezTo>
                      <a:pt x="-1" y="4408"/>
                      <a:pt x="356" y="2155"/>
                      <a:pt x="1057" y="0"/>
                    </a:cubicBezTo>
                    <a:lnTo>
                      <a:pt x="21600" y="667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2260" y="2524"/>
                <a:ext cx="1097" cy="713"/>
              </a:xfrm>
              <a:custGeom>
                <a:avLst/>
                <a:gdLst>
                  <a:gd name="T0" fmla="*/ 0 w 1097"/>
                  <a:gd name="T1" fmla="*/ 712 h 713"/>
                  <a:gd name="T2" fmla="*/ 1096 w 1097"/>
                  <a:gd name="T3" fmla="*/ 356 h 713"/>
                  <a:gd name="T4" fmla="*/ 0 w 1097"/>
                  <a:gd name="T5" fmla="*/ 0 h 713"/>
                  <a:gd name="T6" fmla="*/ 0 60000 65536"/>
                  <a:gd name="T7" fmla="*/ 0 60000 65536"/>
                  <a:gd name="T8" fmla="*/ 0 60000 65536"/>
                  <a:gd name="T9" fmla="*/ 0 w 1097"/>
                  <a:gd name="T10" fmla="*/ 0 h 713"/>
                  <a:gd name="T11" fmla="*/ 1097 w 1097"/>
                  <a:gd name="T12" fmla="*/ 713 h 7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97" h="713">
                    <a:moveTo>
                      <a:pt x="0" y="712"/>
                    </a:moveTo>
                    <a:lnTo>
                      <a:pt x="1096" y="35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2382838" y="2085975"/>
              <a:ext cx="2181225" cy="1855788"/>
              <a:chOff x="2260" y="1948"/>
              <a:chExt cx="1097" cy="933"/>
            </a:xfrm>
          </p:grpSpPr>
          <p:sp>
            <p:nvSpPr>
              <p:cNvPr id="26" name="Arc 28"/>
              <p:cNvSpPr>
                <a:spLocks/>
              </p:cNvSpPr>
              <p:nvPr/>
            </p:nvSpPr>
            <p:spPr bwMode="auto">
              <a:xfrm>
                <a:off x="2260" y="1948"/>
                <a:ext cx="1096" cy="932"/>
              </a:xfrm>
              <a:custGeom>
                <a:avLst/>
                <a:gdLst>
                  <a:gd name="T0" fmla="*/ 0 w 20543"/>
                  <a:gd name="T1" fmla="*/ 0 h 17475"/>
                  <a:gd name="T2" fmla="*/ 0 w 20543"/>
                  <a:gd name="T3" fmla="*/ 0 h 17475"/>
                  <a:gd name="T4" fmla="*/ 0 w 20543"/>
                  <a:gd name="T5" fmla="*/ 0 h 17475"/>
                  <a:gd name="T6" fmla="*/ 0 60000 65536"/>
                  <a:gd name="T7" fmla="*/ 0 60000 65536"/>
                  <a:gd name="T8" fmla="*/ 0 60000 65536"/>
                  <a:gd name="T9" fmla="*/ 0 w 20543"/>
                  <a:gd name="T10" fmla="*/ 0 h 17475"/>
                  <a:gd name="T11" fmla="*/ 20543 w 20543"/>
                  <a:gd name="T12" fmla="*/ 17475 h 174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543" h="17475" fill="none" extrusionOk="0">
                    <a:moveTo>
                      <a:pt x="0" y="10800"/>
                    </a:moveTo>
                    <a:cubicBezTo>
                      <a:pt x="1409" y="6461"/>
                      <a:pt x="4156" y="2681"/>
                      <a:pt x="7847" y="0"/>
                    </a:cubicBezTo>
                  </a:path>
                  <a:path w="20543" h="17475" stroke="0" extrusionOk="0">
                    <a:moveTo>
                      <a:pt x="0" y="10800"/>
                    </a:moveTo>
                    <a:cubicBezTo>
                      <a:pt x="1409" y="6461"/>
                      <a:pt x="4156" y="2681"/>
                      <a:pt x="7847" y="0"/>
                    </a:cubicBezTo>
                    <a:lnTo>
                      <a:pt x="20543" y="1747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7" name="Freeform 29"/>
              <p:cNvSpPr>
                <a:spLocks/>
              </p:cNvSpPr>
              <p:nvPr/>
            </p:nvSpPr>
            <p:spPr bwMode="auto">
              <a:xfrm>
                <a:off x="2260" y="1948"/>
                <a:ext cx="1097" cy="933"/>
              </a:xfrm>
              <a:custGeom>
                <a:avLst/>
                <a:gdLst>
                  <a:gd name="T0" fmla="*/ 0 w 1097"/>
                  <a:gd name="T1" fmla="*/ 576 h 933"/>
                  <a:gd name="T2" fmla="*/ 1096 w 1097"/>
                  <a:gd name="T3" fmla="*/ 932 h 933"/>
                  <a:gd name="T4" fmla="*/ 419 w 1097"/>
                  <a:gd name="T5" fmla="*/ 0 h 933"/>
                  <a:gd name="T6" fmla="*/ 0 60000 65536"/>
                  <a:gd name="T7" fmla="*/ 0 60000 65536"/>
                  <a:gd name="T8" fmla="*/ 0 60000 65536"/>
                  <a:gd name="T9" fmla="*/ 0 w 1097"/>
                  <a:gd name="T10" fmla="*/ 0 h 933"/>
                  <a:gd name="T11" fmla="*/ 1097 w 1097"/>
                  <a:gd name="T12" fmla="*/ 933 h 9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97" h="933">
                    <a:moveTo>
                      <a:pt x="0" y="576"/>
                    </a:moveTo>
                    <a:lnTo>
                      <a:pt x="1096" y="932"/>
                    </a:lnTo>
                    <a:lnTo>
                      <a:pt x="419" y="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3" name="Group 30"/>
            <p:cNvGrpSpPr>
              <a:grpSpLocks/>
            </p:cNvGrpSpPr>
            <p:nvPr/>
          </p:nvGrpSpPr>
          <p:grpSpPr bwMode="auto">
            <a:xfrm>
              <a:off x="3216275" y="1647825"/>
              <a:ext cx="1347788" cy="2293938"/>
              <a:chOff x="2679" y="1728"/>
              <a:chExt cx="678" cy="1153"/>
            </a:xfrm>
          </p:grpSpPr>
          <p:sp>
            <p:nvSpPr>
              <p:cNvPr id="24" name="Arc 31"/>
              <p:cNvSpPr>
                <a:spLocks/>
              </p:cNvSpPr>
              <p:nvPr/>
            </p:nvSpPr>
            <p:spPr bwMode="auto">
              <a:xfrm>
                <a:off x="2679" y="1728"/>
                <a:ext cx="677" cy="1152"/>
              </a:xfrm>
              <a:custGeom>
                <a:avLst/>
                <a:gdLst>
                  <a:gd name="T0" fmla="*/ 0 w 12696"/>
                  <a:gd name="T1" fmla="*/ 0 h 21600"/>
                  <a:gd name="T2" fmla="*/ 0 w 12696"/>
                  <a:gd name="T3" fmla="*/ 0 h 21600"/>
                  <a:gd name="T4" fmla="*/ 0 w 1269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2696"/>
                  <a:gd name="T10" fmla="*/ 0 h 21600"/>
                  <a:gd name="T11" fmla="*/ 12696 w 1269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696" h="21600" fill="none" extrusionOk="0">
                    <a:moveTo>
                      <a:pt x="0" y="4125"/>
                    </a:moveTo>
                    <a:cubicBezTo>
                      <a:pt x="3690" y="1444"/>
                      <a:pt x="8134" y="0"/>
                      <a:pt x="12695" y="0"/>
                    </a:cubicBezTo>
                  </a:path>
                  <a:path w="12696" h="21600" stroke="0" extrusionOk="0">
                    <a:moveTo>
                      <a:pt x="0" y="4125"/>
                    </a:moveTo>
                    <a:cubicBezTo>
                      <a:pt x="3690" y="1444"/>
                      <a:pt x="8134" y="0"/>
                      <a:pt x="12695" y="0"/>
                    </a:cubicBezTo>
                    <a:lnTo>
                      <a:pt x="12696" y="2160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5" name="Freeform 32"/>
              <p:cNvSpPr>
                <a:spLocks/>
              </p:cNvSpPr>
              <p:nvPr/>
            </p:nvSpPr>
            <p:spPr bwMode="auto">
              <a:xfrm>
                <a:off x="2679" y="1728"/>
                <a:ext cx="678" cy="1153"/>
              </a:xfrm>
              <a:custGeom>
                <a:avLst/>
                <a:gdLst>
                  <a:gd name="T0" fmla="*/ 0 w 678"/>
                  <a:gd name="T1" fmla="*/ 220 h 1153"/>
                  <a:gd name="T2" fmla="*/ 677 w 678"/>
                  <a:gd name="T3" fmla="*/ 1152 h 1153"/>
                  <a:gd name="T4" fmla="*/ 677 w 678"/>
                  <a:gd name="T5" fmla="*/ 0 h 1153"/>
                  <a:gd name="T6" fmla="*/ 0 60000 65536"/>
                  <a:gd name="T7" fmla="*/ 0 60000 65536"/>
                  <a:gd name="T8" fmla="*/ 0 60000 65536"/>
                  <a:gd name="T9" fmla="*/ 0 w 678"/>
                  <a:gd name="T10" fmla="*/ 0 h 1153"/>
                  <a:gd name="T11" fmla="*/ 678 w 678"/>
                  <a:gd name="T12" fmla="*/ 1153 h 11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8" h="1153">
                    <a:moveTo>
                      <a:pt x="0" y="220"/>
                    </a:moveTo>
                    <a:lnTo>
                      <a:pt x="677" y="1152"/>
                    </a:lnTo>
                    <a:lnTo>
                      <a:pt x="677" y="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</p:grpSp>
        <p:sp>
          <p:nvSpPr>
            <p:cNvPr id="14" name="Oval 33"/>
            <p:cNvSpPr>
              <a:spLocks noChangeArrowheads="1"/>
            </p:cNvSpPr>
            <p:nvPr/>
          </p:nvSpPr>
          <p:spPr bwMode="auto">
            <a:xfrm>
              <a:off x="3425825" y="2794000"/>
              <a:ext cx="2292350" cy="22907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95000"/>
                </a:lnSpc>
                <a:spcAft>
                  <a:spcPct val="37000"/>
                </a:spcAft>
                <a:defRPr/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客户单一视图</a:t>
              </a:r>
              <a:endParaRPr lang="en-GB" sz="20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15" name="Text Box 34"/>
            <p:cNvSpPr txBox="1">
              <a:spLocks noChangeArrowheads="1"/>
            </p:cNvSpPr>
            <p:nvPr/>
          </p:nvSpPr>
          <p:spPr bwMode="gray">
            <a:xfrm>
              <a:off x="3703540" y="2197100"/>
              <a:ext cx="663770" cy="4294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客户风险</a:t>
              </a:r>
              <a:endPara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分析</a:t>
              </a:r>
              <a:endParaRPr lang="en-GB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16" name="Text Box 35"/>
            <p:cNvSpPr txBox="1">
              <a:spLocks noChangeArrowheads="1"/>
            </p:cNvSpPr>
            <p:nvPr/>
          </p:nvSpPr>
          <p:spPr bwMode="gray">
            <a:xfrm>
              <a:off x="4867177" y="2197099"/>
              <a:ext cx="663770" cy="4159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客户群体</a:t>
              </a:r>
              <a:endPara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分析</a:t>
              </a:r>
              <a:endParaRPr lang="en-GB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17" name="Text Box 36"/>
            <p:cNvSpPr txBox="1">
              <a:spLocks noChangeArrowheads="1"/>
            </p:cNvSpPr>
            <p:nvPr/>
          </p:nvSpPr>
          <p:spPr bwMode="gray">
            <a:xfrm>
              <a:off x="5532341" y="2806700"/>
              <a:ext cx="663770" cy="4159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客户特征</a:t>
              </a:r>
              <a:endPara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分析</a:t>
              </a:r>
              <a:endParaRPr lang="en-GB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18" name="Text Box 37"/>
            <p:cNvSpPr txBox="1">
              <a:spLocks noChangeArrowheads="1"/>
            </p:cNvSpPr>
            <p:nvPr/>
          </p:nvSpPr>
          <p:spPr bwMode="gray">
            <a:xfrm>
              <a:off x="5771481" y="3773084"/>
              <a:ext cx="995655" cy="4294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客户交易行为</a:t>
              </a:r>
              <a:endPara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分析</a:t>
              </a:r>
              <a:endParaRPr lang="en-GB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19" name="Text Box 38"/>
            <p:cNvSpPr txBox="1">
              <a:spLocks noChangeArrowheads="1"/>
            </p:cNvSpPr>
            <p:nvPr/>
          </p:nvSpPr>
          <p:spPr bwMode="gray">
            <a:xfrm>
              <a:off x="5532341" y="4864100"/>
              <a:ext cx="663770" cy="4294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客户资产</a:t>
              </a:r>
              <a:endPara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分析</a:t>
              </a:r>
              <a:endParaRPr lang="en-GB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20" name="Text Box 39"/>
            <p:cNvSpPr txBox="1">
              <a:spLocks noChangeArrowheads="1"/>
            </p:cNvSpPr>
            <p:nvPr/>
          </p:nvSpPr>
          <p:spPr bwMode="gray">
            <a:xfrm>
              <a:off x="4685515" y="5265735"/>
              <a:ext cx="829713" cy="64414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6000"/>
                </a:lnSpc>
                <a:buClr>
                  <a:schemeClr val="tx1"/>
                </a:buClr>
              </a:pPr>
              <a:r>
                <a:rPr lang="zh-CN" altLang="en-US" sz="14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客户满意度</a:t>
              </a:r>
              <a:endPara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lnSpc>
                  <a:spcPct val="106000"/>
                </a:lnSpc>
                <a:buClr>
                  <a:schemeClr val="tx1"/>
                </a:buClr>
              </a:pPr>
              <a:r>
                <a:rPr lang="zh-CN" altLang="en-US" sz="14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忠诚度</a:t>
              </a:r>
              <a:endPara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lnSpc>
                  <a:spcPct val="106000"/>
                </a:lnSpc>
                <a:buClr>
                  <a:schemeClr val="tx1"/>
                </a:buClr>
              </a:pPr>
              <a:r>
                <a:rPr lang="zh-CN" altLang="en-US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分析</a:t>
              </a:r>
              <a:endParaRPr lang="en-GB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21" name="Text Box 41"/>
            <p:cNvSpPr txBox="1">
              <a:spLocks noChangeArrowheads="1"/>
            </p:cNvSpPr>
            <p:nvPr/>
          </p:nvSpPr>
          <p:spPr bwMode="gray">
            <a:xfrm>
              <a:off x="2938293" y="4864100"/>
              <a:ext cx="365468" cy="5126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合同</a:t>
              </a:r>
              <a:endPara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分析</a:t>
              </a:r>
              <a:endParaRPr lang="en-GB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gray">
            <a:xfrm>
              <a:off x="2441042" y="3730623"/>
              <a:ext cx="730935" cy="5126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产品设计</a:t>
              </a:r>
              <a:endPara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分析</a:t>
              </a:r>
              <a:endParaRPr lang="en-GB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gray">
            <a:xfrm>
              <a:off x="2802262" y="2806700"/>
              <a:ext cx="497827" cy="4159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贡献度</a:t>
              </a:r>
              <a:endParaRPr lang="en-US" altLang="zh-CN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分析</a:t>
              </a:r>
              <a:endParaRPr lang="en-GB" altLang="zh-CN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5424054" y="1446936"/>
            <a:ext cx="32419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基于云端构建专业的主数据管理系统，为下游业务系统提供基础数据管理，如</a:t>
            </a:r>
            <a:r>
              <a:rPr lang="en-US" altLang="zh-CN" dirty="0" smtClean="0"/>
              <a:t>W8</a:t>
            </a:r>
            <a:r>
              <a:rPr lang="zh-CN" altLang="en-US" dirty="0" smtClean="0"/>
              <a:t>、金蝶统一采用云平台的客户，保证客户信息在企业的准确一致</a:t>
            </a:r>
            <a:endParaRPr lang="en-US" altLang="zh-CN" dirty="0" smtClean="0"/>
          </a:p>
          <a:p>
            <a:r>
              <a:rPr lang="zh-CN" altLang="en-US" dirty="0" smtClean="0"/>
              <a:t>同时，这些系统产生的数据和外部数据一道进入大数据分析平台，构建客户单一视图，为恒基达鑫的客户管理提供决策支持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52" y="328466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信息化遗留问题的应对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6808" y="1197876"/>
            <a:ext cx="80529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思洵拥有多名资深的物流信息化规划咨询和大数据资深架构师</a:t>
            </a:r>
            <a:r>
              <a:rPr lang="zh-CN" altLang="en-US" smtClean="0"/>
              <a:t>，可以在恒</a:t>
            </a:r>
            <a:r>
              <a:rPr lang="zh-CN" altLang="en-US" dirty="0" smtClean="0"/>
              <a:t>基达鑫在信息化和大数据平台的建设过程中，提供管理咨询和规划服务，最大程度上提升企业的</a:t>
            </a:r>
            <a:r>
              <a:rPr lang="en-US" altLang="zh-CN" dirty="0" smtClean="0"/>
              <a:t>IT</a:t>
            </a:r>
            <a:r>
              <a:rPr lang="zh-CN" altLang="en-US" dirty="0" smtClean="0"/>
              <a:t>投资回报，包括：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+mn-ea"/>
              </a:rPr>
              <a:t>IT</a:t>
            </a:r>
            <a:r>
              <a:rPr lang="zh-CN" altLang="en-US" dirty="0" smtClean="0">
                <a:latin typeface="+mn-ea"/>
              </a:rPr>
              <a:t>信息规划</a:t>
            </a:r>
            <a:endParaRPr lang="en-US" altLang="zh-CN" dirty="0" smtClean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</a:rPr>
              <a:t>数据标准治理</a:t>
            </a:r>
            <a:endParaRPr lang="en-US" altLang="zh-CN" dirty="0" smtClean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</a:rPr>
              <a:t>业务</a:t>
            </a:r>
            <a:r>
              <a:rPr lang="zh-CN" altLang="en-US" dirty="0">
                <a:latin typeface="+mn-ea"/>
              </a:rPr>
              <a:t>需求的引导</a:t>
            </a:r>
            <a:endParaRPr lang="en-US" altLang="zh-CN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+mn-ea"/>
              </a:rPr>
              <a:t>数据分析的引导</a:t>
            </a:r>
            <a:endParaRPr lang="en-US" altLang="zh-CN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</a:rPr>
              <a:t>数据分析应用</a:t>
            </a:r>
            <a:r>
              <a:rPr lang="zh-CN" altLang="en-US" dirty="0">
                <a:latin typeface="+mn-ea"/>
              </a:rPr>
              <a:t>推广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72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750219" y="707996"/>
            <a:ext cx="5899547" cy="43408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50">
              <a:latin typeface="Verdana" charset="0"/>
            </a:endParaRPr>
          </a:p>
        </p:txBody>
      </p:sp>
      <p:sp>
        <p:nvSpPr>
          <p:cNvPr id="120834" name="Line 2"/>
          <p:cNvSpPr>
            <a:spLocks noChangeShapeType="1"/>
          </p:cNvSpPr>
          <p:nvPr/>
        </p:nvSpPr>
        <p:spPr bwMode="auto">
          <a:xfrm>
            <a:off x="1750219" y="686440"/>
            <a:ext cx="0" cy="43554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50">
              <a:solidFill>
                <a:srgbClr val="3C3C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835" name="Line 3"/>
          <p:cNvSpPr>
            <a:spLocks noChangeShapeType="1"/>
          </p:cNvSpPr>
          <p:nvPr/>
        </p:nvSpPr>
        <p:spPr bwMode="auto">
          <a:xfrm flipV="1">
            <a:off x="3802857" y="581664"/>
            <a:ext cx="7739" cy="4467200"/>
          </a:xfrm>
          <a:prstGeom prst="line">
            <a:avLst/>
          </a:prstGeom>
          <a:ln w="635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50">
              <a:solidFill>
                <a:srgbClr val="3C3C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 flipH="1" flipV="1">
            <a:off x="5828109" y="581664"/>
            <a:ext cx="1190" cy="4467200"/>
          </a:xfrm>
          <a:prstGeom prst="line">
            <a:avLst/>
          </a:prstGeom>
          <a:ln w="635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50">
              <a:solidFill>
                <a:srgbClr val="3C3C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301340" y="3240892"/>
            <a:ext cx="404813" cy="186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05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数据</a:t>
            </a:r>
            <a:endParaRPr lang="zh-TW" altLang="zh-CN" sz="105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平台建设与</a:t>
            </a:r>
            <a:endParaRPr lang="en-US" altLang="zh-CN" sz="105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数据管控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23218" y="27032"/>
            <a:ext cx="61722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0" rIns="68580" bIns="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1800" dirty="0" smtClean="0"/>
              <a:t>大数据平台总体规划建议</a:t>
            </a:r>
            <a:endParaRPr lang="zh-CN" altLang="en-US" sz="1800" dirty="0"/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1739643" y="564072"/>
            <a:ext cx="2070953" cy="253916"/>
          </a:xfrm>
          <a:prstGeom prst="rect">
            <a:avLst/>
          </a:prstGeom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I</a:t>
            </a:r>
            <a:r>
              <a:rPr lang="zh-CN" altLang="en-US" sz="105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：基础平台与数据整合</a:t>
            </a:r>
            <a:endParaRPr lang="zh-CN" altLang="en-US" sz="1050" b="1" dirty="0">
              <a:solidFill>
                <a:srgbClr val="3126BE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3856435" y="564072"/>
            <a:ext cx="1971674" cy="253916"/>
          </a:xfrm>
          <a:prstGeom prst="rect">
            <a:avLst/>
          </a:prstGeom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altLang="zh-CN" sz="1050" dirty="0">
                <a:solidFill>
                  <a:prstClr val="white"/>
                </a:solidFill>
              </a:rPr>
              <a:t>II</a:t>
            </a:r>
            <a:r>
              <a:rPr lang="zh-CN" altLang="en-US" sz="1050" dirty="0" smtClean="0">
                <a:solidFill>
                  <a:prstClr val="white"/>
                </a:solidFill>
              </a:rPr>
              <a:t>：平台建设发展</a:t>
            </a:r>
            <a:endParaRPr lang="zh-CN" altLang="en-US" sz="1050" strike="sngStrike" dirty="0">
              <a:solidFill>
                <a:prstClr val="white"/>
              </a:solidFill>
            </a:endParaRP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5878116" y="564072"/>
            <a:ext cx="1771651" cy="253916"/>
          </a:xfrm>
          <a:prstGeom prst="rect">
            <a:avLst/>
          </a:prstGeom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altLang="zh-CN" sz="1050" dirty="0">
                <a:solidFill>
                  <a:prstClr val="white"/>
                </a:solidFill>
              </a:rPr>
              <a:t>III</a:t>
            </a:r>
            <a:r>
              <a:rPr lang="zh-CN" altLang="en-US" sz="1050" dirty="0">
                <a:solidFill>
                  <a:prstClr val="white"/>
                </a:solidFill>
              </a:rPr>
              <a:t>：后续工作</a:t>
            </a:r>
            <a:endParaRPr lang="en-US" altLang="zh-CN" sz="1050" strike="sngStrike" dirty="0">
              <a:solidFill>
                <a:prstClr val="white"/>
              </a:solidFill>
            </a:endParaRPr>
          </a:p>
        </p:txBody>
      </p:sp>
      <p:sp>
        <p:nvSpPr>
          <p:cNvPr id="61455" name="Rectangle 16"/>
          <p:cNvSpPr>
            <a:spLocks noChangeArrowheads="1"/>
          </p:cNvSpPr>
          <p:nvPr/>
        </p:nvSpPr>
        <p:spPr bwMode="auto">
          <a:xfrm>
            <a:off x="1953628" y="4109605"/>
            <a:ext cx="1636220" cy="236228"/>
          </a:xfrm>
          <a:prstGeom prst="rect">
            <a:avLst/>
          </a:prstGeom>
          <a:solidFill>
            <a:srgbClr val="92D050">
              <a:alpha val="74902"/>
            </a:srgbClr>
          </a:solidFill>
          <a:ln>
            <a:noFill/>
          </a:ln>
          <a:effectLst/>
        </p:spPr>
        <p:txBody>
          <a:bodyPr tIns="68580" bIns="68580" anchor="ctr"/>
          <a:lstStyle/>
          <a:p>
            <a:pPr marL="85725" indent="-857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数据质量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61456" name="Rectangle 17"/>
          <p:cNvSpPr>
            <a:spLocks noChangeArrowheads="1"/>
          </p:cNvSpPr>
          <p:nvPr/>
        </p:nvSpPr>
        <p:spPr bwMode="auto">
          <a:xfrm>
            <a:off x="1946528" y="3830909"/>
            <a:ext cx="1643658" cy="221889"/>
          </a:xfrm>
          <a:prstGeom prst="rect">
            <a:avLst/>
          </a:prstGeom>
          <a:solidFill>
            <a:srgbClr val="92D050">
              <a:alpha val="74902"/>
            </a:srgbClr>
          </a:solidFill>
          <a:ln>
            <a:noFill/>
          </a:ln>
          <a:effectLst/>
        </p:spPr>
        <p:txBody>
          <a:bodyPr tIns="68580" bIns="68580" anchor="ctr"/>
          <a:lstStyle/>
          <a:p>
            <a:pPr marL="85725" indent="-857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数据整合与模型设计</a:t>
            </a:r>
          </a:p>
        </p:txBody>
      </p:sp>
      <p:sp>
        <p:nvSpPr>
          <p:cNvPr id="61457" name="Rectangle 18"/>
          <p:cNvSpPr>
            <a:spLocks noChangeArrowheads="1"/>
          </p:cNvSpPr>
          <p:nvPr/>
        </p:nvSpPr>
        <p:spPr bwMode="auto">
          <a:xfrm>
            <a:off x="3989189" y="3541468"/>
            <a:ext cx="1678178" cy="2153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tIns="68580" bIns="68580" anchor="ctr"/>
          <a:lstStyle/>
          <a:p>
            <a:pPr marL="85725" indent="-857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b="1" dirty="0">
                <a:ln w="1905"/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数据标准咨询</a:t>
            </a:r>
          </a:p>
        </p:txBody>
      </p:sp>
      <p:sp>
        <p:nvSpPr>
          <p:cNvPr id="61458" name="Rectangle 20"/>
          <p:cNvSpPr>
            <a:spLocks noChangeArrowheads="1"/>
          </p:cNvSpPr>
          <p:nvPr/>
        </p:nvSpPr>
        <p:spPr bwMode="auto">
          <a:xfrm>
            <a:off x="6016228" y="3837589"/>
            <a:ext cx="1633538" cy="2056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tIns="68580" bIns="68580" anchor="ctr"/>
          <a:lstStyle/>
          <a:p>
            <a:pPr marL="85725" indent="-857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数据管控内容逐项落地</a:t>
            </a:r>
          </a:p>
        </p:txBody>
      </p:sp>
      <p:sp>
        <p:nvSpPr>
          <p:cNvPr id="61459" name="Rectangle 21"/>
          <p:cNvSpPr>
            <a:spLocks noChangeArrowheads="1"/>
          </p:cNvSpPr>
          <p:nvPr/>
        </p:nvSpPr>
        <p:spPr bwMode="auto">
          <a:xfrm>
            <a:off x="6016228" y="3546340"/>
            <a:ext cx="1633538" cy="2056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tIns="68580" bIns="68580" anchor="ctr"/>
          <a:lstStyle/>
          <a:p>
            <a:pPr marL="85725" indent="-857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数据标准实施</a:t>
            </a:r>
          </a:p>
        </p:txBody>
      </p:sp>
      <p:sp>
        <p:nvSpPr>
          <p:cNvPr id="61462" name="Text Box 24"/>
          <p:cNvSpPr txBox="1">
            <a:spLocks noChangeArrowheads="1"/>
          </p:cNvSpPr>
          <p:nvPr/>
        </p:nvSpPr>
        <p:spPr bwMode="auto">
          <a:xfrm>
            <a:off x="1291828" y="1823606"/>
            <a:ext cx="404813" cy="122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应用规划与</a:t>
            </a:r>
            <a:endParaRPr lang="en-US" altLang="zh-CN" sz="105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实施</a:t>
            </a:r>
          </a:p>
        </p:txBody>
      </p:sp>
      <p:sp>
        <p:nvSpPr>
          <p:cNvPr id="61464" name="Rectangle 26"/>
          <p:cNvSpPr>
            <a:spLocks noChangeArrowheads="1"/>
          </p:cNvSpPr>
          <p:nvPr/>
        </p:nvSpPr>
        <p:spPr bwMode="auto">
          <a:xfrm>
            <a:off x="1960406" y="4683574"/>
            <a:ext cx="1636203" cy="221890"/>
          </a:xfrm>
          <a:prstGeom prst="rect">
            <a:avLst/>
          </a:prstGeom>
          <a:solidFill>
            <a:srgbClr val="92D050">
              <a:alpha val="74902"/>
            </a:srgbClr>
          </a:solidFill>
          <a:ln>
            <a:noFill/>
          </a:ln>
          <a:effectLst/>
        </p:spPr>
        <p:txBody>
          <a:bodyPr tIns="68580" bIns="68580" anchor="ctr"/>
          <a:lstStyle/>
          <a:p>
            <a:pPr marL="85725" indent="-857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W8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珠海库数据源</a:t>
            </a:r>
            <a:endParaRPr lang="zh-CN" altLang="en-US" sz="90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65" name="Rectangle 27"/>
          <p:cNvSpPr>
            <a:spLocks noChangeArrowheads="1"/>
          </p:cNvSpPr>
          <p:nvPr/>
        </p:nvSpPr>
        <p:spPr bwMode="auto">
          <a:xfrm>
            <a:off x="3989190" y="4710850"/>
            <a:ext cx="1683544" cy="1959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tIns="68580" bIns="68580" anchor="ctr"/>
          <a:lstStyle/>
          <a:p>
            <a:pPr marL="85725" indent="-857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b="1" dirty="0" smtClean="0">
                <a:ln w="1905"/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W8+</a:t>
            </a:r>
            <a:r>
              <a:rPr lang="zh-CN" altLang="en-US" sz="900" b="1" dirty="0" smtClean="0">
                <a:ln w="1905"/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金蝶数据源</a:t>
            </a:r>
            <a:r>
              <a:rPr lang="zh-CN" altLang="en-US" sz="900" b="1" dirty="0">
                <a:ln w="1905"/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900" b="1" dirty="0" smtClean="0">
                <a:ln w="1905"/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全国）</a:t>
            </a:r>
            <a:endParaRPr lang="zh-CN" altLang="en-US" sz="900" b="1" dirty="0">
              <a:ln w="1905"/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66" name="Rectangle 28"/>
          <p:cNvSpPr>
            <a:spLocks noChangeArrowheads="1"/>
          </p:cNvSpPr>
          <p:nvPr/>
        </p:nvSpPr>
        <p:spPr bwMode="auto">
          <a:xfrm>
            <a:off x="6017419" y="4700622"/>
            <a:ext cx="1633538" cy="2056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tIns="68580" bIns="68580" anchor="ctr"/>
          <a:lstStyle/>
          <a:p>
            <a:pPr marL="85725" indent="-857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更多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业务数据</a:t>
            </a:r>
            <a:endParaRPr lang="zh-CN" altLang="en-US" sz="90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7" name="Text Box 39"/>
          <p:cNvSpPr txBox="1">
            <a:spLocks noChangeArrowheads="1"/>
          </p:cNvSpPr>
          <p:nvPr/>
        </p:nvSpPr>
        <p:spPr bwMode="auto">
          <a:xfrm>
            <a:off x="1334343" y="769854"/>
            <a:ext cx="40481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用户推广</a:t>
            </a:r>
          </a:p>
        </p:txBody>
      </p:sp>
      <p:sp>
        <p:nvSpPr>
          <p:cNvPr id="61478" name="Rectangle 40"/>
          <p:cNvSpPr>
            <a:spLocks noChangeArrowheads="1"/>
          </p:cNvSpPr>
          <p:nvPr/>
        </p:nvSpPr>
        <p:spPr bwMode="auto">
          <a:xfrm>
            <a:off x="1960406" y="4417105"/>
            <a:ext cx="5690551" cy="195911"/>
          </a:xfrm>
          <a:prstGeom prst="rect">
            <a:avLst/>
          </a:prstGeom>
          <a:solidFill>
            <a:srgbClr val="92D050">
              <a:alpha val="74902"/>
            </a:srgbClr>
          </a:solidFill>
          <a:ln>
            <a:noFill/>
          </a:ln>
          <a:effectLst/>
        </p:spPr>
        <p:txBody>
          <a:bodyPr tIns="68580" bIns="68580" anchor="ctr"/>
          <a:lstStyle/>
          <a:p>
            <a:pPr marL="85725" indent="-85725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建设与完善</a:t>
            </a:r>
          </a:p>
        </p:txBody>
      </p:sp>
      <p:pic>
        <p:nvPicPr>
          <p:cNvPr id="61484" name="Picture 46" descr="woman with m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7419" y="847174"/>
            <a:ext cx="701279" cy="58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79" name="Text Box 47"/>
          <p:cNvSpPr txBox="1">
            <a:spLocks noChangeArrowheads="1"/>
          </p:cNvSpPr>
          <p:nvPr/>
        </p:nvSpPr>
        <p:spPr bwMode="auto">
          <a:xfrm>
            <a:off x="6773466" y="850485"/>
            <a:ext cx="876300" cy="577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8588" indent="-128588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788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高级分析员</a:t>
            </a:r>
          </a:p>
          <a:p>
            <a:pPr marL="128588" indent="-128588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788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知识发现者</a:t>
            </a:r>
            <a:endParaRPr lang="en-US" altLang="zh-CN" sz="788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L="128588" indent="-128588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788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公司管理层</a:t>
            </a:r>
          </a:p>
        </p:txBody>
      </p:sp>
      <p:sp>
        <p:nvSpPr>
          <p:cNvPr id="120880" name="Text Box 48"/>
          <p:cNvSpPr txBox="1">
            <a:spLocks noChangeArrowheads="1"/>
          </p:cNvSpPr>
          <p:nvPr/>
        </p:nvSpPr>
        <p:spPr bwMode="auto">
          <a:xfrm>
            <a:off x="2668191" y="895513"/>
            <a:ext cx="882254" cy="698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8588" indent="-128588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zh-CN" sz="788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IT </a:t>
            </a:r>
            <a:r>
              <a:rPr lang="zh-CN" altLang="en-US" sz="788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部门</a:t>
            </a:r>
          </a:p>
          <a:p>
            <a:pPr marL="128588" indent="-128588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788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传统信息用户</a:t>
            </a:r>
            <a:endParaRPr lang="en-US" altLang="zh-CN" sz="788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L="128588" indent="-128588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788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公司管理层</a:t>
            </a:r>
          </a:p>
        </p:txBody>
      </p:sp>
      <p:pic>
        <p:nvPicPr>
          <p:cNvPr id="61487" name="Picture 49" descr="ANA0041A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18360" y="847174"/>
            <a:ext cx="581025" cy="5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8" name="Picture 50" descr="PER0144A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4069" y="835585"/>
            <a:ext cx="525066" cy="61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83" name="Text Box 51"/>
          <p:cNvSpPr txBox="1">
            <a:spLocks noChangeArrowheads="1"/>
          </p:cNvSpPr>
          <p:nvPr/>
        </p:nvSpPr>
        <p:spPr bwMode="auto">
          <a:xfrm>
            <a:off x="4720828" y="850485"/>
            <a:ext cx="951905" cy="577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8588" indent="-128588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788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业务分析员</a:t>
            </a:r>
          </a:p>
          <a:p>
            <a:pPr marL="128588" indent="-128588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788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高级信息用户</a:t>
            </a:r>
            <a:endParaRPr lang="en-US" altLang="zh-CN" sz="788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L="128588" indent="-128588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788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公司管理层</a:t>
            </a:r>
          </a:p>
        </p:txBody>
      </p:sp>
      <p:sp>
        <p:nvSpPr>
          <p:cNvPr id="61490" name="Rectangle 17"/>
          <p:cNvSpPr>
            <a:spLocks noChangeArrowheads="1"/>
          </p:cNvSpPr>
          <p:nvPr/>
        </p:nvSpPr>
        <p:spPr bwMode="auto">
          <a:xfrm>
            <a:off x="1953289" y="3538105"/>
            <a:ext cx="1643658" cy="221890"/>
          </a:xfrm>
          <a:prstGeom prst="rect">
            <a:avLst/>
          </a:prstGeom>
          <a:solidFill>
            <a:srgbClr val="92D050">
              <a:alpha val="74902"/>
            </a:srgbClr>
          </a:solidFill>
          <a:ln>
            <a:noFill/>
          </a:ln>
          <a:effectLst/>
        </p:spPr>
        <p:txBody>
          <a:bodyPr tIns="68580" bIns="68580" anchor="ctr"/>
          <a:lstStyle/>
          <a:p>
            <a:pPr marL="85725" indent="-857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大数据数据平台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建设</a:t>
            </a:r>
          </a:p>
        </p:txBody>
      </p:sp>
      <p:sp>
        <p:nvSpPr>
          <p:cNvPr id="57" name="Rectangle 32"/>
          <p:cNvSpPr>
            <a:spLocks noChangeArrowheads="1"/>
          </p:cNvSpPr>
          <p:nvPr/>
        </p:nvSpPr>
        <p:spPr bwMode="auto">
          <a:xfrm>
            <a:off x="6016228" y="4128839"/>
            <a:ext cx="1633538" cy="2056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tIns="68580" bIns="68580" anchor="ctr"/>
          <a:lstStyle/>
          <a:p>
            <a:pPr marL="85725" indent="-857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数据沙箱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1750219" y="3467998"/>
            <a:ext cx="5965031" cy="0"/>
          </a:xfrm>
          <a:prstGeom prst="line">
            <a:avLst/>
          </a:prstGeom>
          <a:ln w="635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 bwMode="auto">
          <a:xfrm>
            <a:off x="1747807" y="5048864"/>
            <a:ext cx="5967443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3989189" y="3839117"/>
            <a:ext cx="1678178" cy="2362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tIns="68580" bIns="68580" anchor="ctr"/>
          <a:lstStyle/>
          <a:p>
            <a:pPr marL="85725" indent="-857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b="1" dirty="0" smtClean="0">
                <a:ln w="1905"/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数据质量</a:t>
            </a:r>
            <a:r>
              <a:rPr lang="zh-CN" altLang="en-US" sz="900" b="1" dirty="0">
                <a:ln w="1905"/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管理提升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938363" y="1607582"/>
            <a:ext cx="165858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b" anchorCtr="1"/>
          <a:lstStyle/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本期项目</a:t>
            </a:r>
            <a:endParaRPr lang="zh-CN" altLang="en-US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Rectangle 27"/>
          <p:cNvSpPr>
            <a:spLocks noChangeArrowheads="1"/>
          </p:cNvSpPr>
          <p:nvPr/>
        </p:nvSpPr>
        <p:spPr bwMode="auto">
          <a:xfrm>
            <a:off x="3980006" y="1823606"/>
            <a:ext cx="1824166" cy="1582452"/>
          </a:xfrm>
          <a:prstGeom prst="homePlate">
            <a:avLst>
              <a:gd name="adj" fmla="val 959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tIns="68580" bIns="68580"/>
          <a:lstStyle/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驾驶舱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90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客户单一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90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数据管理（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期）</a:t>
            </a:r>
            <a:endParaRPr lang="en-US" altLang="zh-CN" sz="900" b="1" dirty="0" smtClean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数据补录平台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900" b="1" dirty="0" smtClean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票据分析主题（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期）</a:t>
            </a:r>
            <a:endParaRPr lang="en-US" altLang="zh-CN" sz="900" b="1" dirty="0" smtClean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资金分析主题（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期）</a:t>
            </a:r>
            <a:endParaRPr lang="en-US" altLang="zh-CN" sz="90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供应链金融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专题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期）</a:t>
            </a:r>
            <a:endParaRPr lang="en-US" altLang="zh-CN" sz="90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-211931">
              <a:lnSpc>
                <a:spcPct val="90000"/>
              </a:lnSpc>
              <a:buFont typeface="Wingdings" pitchFamily="2" charset="2"/>
              <a:buChar char="ü"/>
            </a:pPr>
            <a:endParaRPr lang="zh-CN" altLang="en-US" sz="90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980006" y="1607582"/>
            <a:ext cx="165858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b" anchorCtr="1"/>
          <a:lstStyle/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建议实施周期为</a:t>
            </a:r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个月</a:t>
            </a:r>
          </a:p>
        </p:txBody>
      </p:sp>
      <p:sp>
        <p:nvSpPr>
          <p:cNvPr id="42" name="Rectangle 27"/>
          <p:cNvSpPr>
            <a:spLocks noChangeArrowheads="1"/>
          </p:cNvSpPr>
          <p:nvPr/>
        </p:nvSpPr>
        <p:spPr bwMode="auto">
          <a:xfrm>
            <a:off x="5991183" y="1823606"/>
            <a:ext cx="1824166" cy="1582452"/>
          </a:xfrm>
          <a:prstGeom prst="homePlate">
            <a:avLst>
              <a:gd name="adj" fmla="val 959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tIns="68580" bIns="68580"/>
          <a:lstStyle/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管理驾驶舱</a:t>
            </a:r>
            <a:r>
              <a:rPr lang="en-US" altLang="zh-CN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(III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</a:rPr>
              <a:t>主数据管理（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</a:rPr>
              <a:t>II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</a:rPr>
              <a:t>期）</a:t>
            </a:r>
            <a:endParaRPr lang="zh-CN" altLang="en-US" sz="90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客户标签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en-US" altLang="zh-CN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(III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90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客户精准营销持续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运营</a:t>
            </a:r>
            <a:endParaRPr lang="en-US" altLang="zh-CN" sz="90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预算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、财务、资产</a:t>
            </a:r>
            <a:r>
              <a:rPr lang="en-US" altLang="zh-CN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90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105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991183" y="1607582"/>
            <a:ext cx="165858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b" anchorCtr="1"/>
          <a:lstStyle/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后续工作</a:t>
            </a:r>
          </a:p>
        </p:txBody>
      </p: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1938363" y="1823606"/>
            <a:ext cx="1824166" cy="1582452"/>
          </a:xfrm>
          <a:prstGeom prst="homePlate">
            <a:avLst>
              <a:gd name="adj" fmla="val 9590"/>
            </a:avLst>
          </a:prstGeom>
          <a:solidFill>
            <a:srgbClr val="92D050">
              <a:alpha val="74902"/>
            </a:srgbClr>
          </a:solidFill>
          <a:ln>
            <a:noFill/>
          </a:ln>
          <a:effectLst/>
          <a:extLst/>
        </p:spPr>
        <p:txBody>
          <a:bodyPr tIns="68580" bIns="68580"/>
          <a:lstStyle/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管理驾驶舱</a:t>
            </a:r>
            <a:r>
              <a:rPr lang="en-US" altLang="zh-CN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(I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仓储业务主题</a:t>
            </a:r>
            <a:endParaRPr lang="en-US" altLang="zh-CN" sz="900" b="1" dirty="0" smtClean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客户业务主题（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期）</a:t>
            </a:r>
            <a:endParaRPr lang="en-US" altLang="zh-CN" sz="900" b="1" dirty="0" smtClean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票据业务主题（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期）</a:t>
            </a:r>
            <a:endParaRPr lang="en-US" altLang="zh-CN" sz="900" b="1" dirty="0" smtClean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资金业务主题（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期）</a:t>
            </a:r>
            <a:endParaRPr lang="en-US" altLang="zh-CN" sz="90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135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772" y="311727"/>
            <a:ext cx="60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构建</a:t>
            </a:r>
            <a:r>
              <a:rPr lang="zh-CN" altLang="en-US" dirty="0"/>
              <a:t>恒基达鑫</a:t>
            </a:r>
            <a:r>
              <a:rPr lang="zh-CN" altLang="en-US" dirty="0" smtClean="0"/>
              <a:t>数据平台生态环境，提倡数据分析文化</a:t>
            </a:r>
            <a:endParaRPr lang="zh-CN" altLang="en-US" dirty="0"/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73" y="819150"/>
            <a:ext cx="69342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hua666.com/Public/image/20160625/20160625101746_168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80" y="768782"/>
            <a:ext cx="3113043" cy="235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9773" y="311727"/>
            <a:ext cx="258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恒基达鑫背景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71901" y="2022527"/>
            <a:ext cx="4976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公司的主要业务包括：为国内石化产品生产商、贸易商的进出口货物提供</a:t>
            </a:r>
            <a:r>
              <a:rPr lang="zh-CN" altLang="en-US" sz="1600" dirty="0" smtClean="0"/>
              <a:t>码头</a:t>
            </a:r>
            <a:r>
              <a:rPr lang="zh-CN" altLang="en-US" sz="1600" dirty="0"/>
              <a:t>装卸、仓储、驳运中转、管道输送服务；为境外客户提供码头装卸、驳运中转</a:t>
            </a:r>
            <a:r>
              <a:rPr lang="zh-CN" altLang="en-US" sz="1600" dirty="0" smtClean="0"/>
              <a:t>、保税</a:t>
            </a:r>
            <a:r>
              <a:rPr lang="zh-CN" altLang="en-US" sz="1600" dirty="0"/>
              <a:t>仓储服务。</a:t>
            </a:r>
          </a:p>
        </p:txBody>
      </p:sp>
      <p:sp>
        <p:nvSpPr>
          <p:cNvPr id="5" name="矩形 4"/>
          <p:cNvSpPr/>
          <p:nvPr/>
        </p:nvSpPr>
        <p:spPr>
          <a:xfrm>
            <a:off x="404280" y="3236553"/>
            <a:ext cx="83439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公司业务分为装卸、仓储两部分，装卸业务指利用自有码头，为客户提供</a:t>
            </a:r>
            <a:r>
              <a:rPr lang="zh-CN" altLang="en-US" sz="1600" dirty="0" smtClean="0"/>
              <a:t>货物</a:t>
            </a:r>
            <a:r>
              <a:rPr lang="zh-CN" altLang="en-US" sz="1600" dirty="0"/>
              <a:t>的装卸服务，收取装卸费；仓储业务指货物通过连接码头的专用管道输送至</a:t>
            </a:r>
            <a:r>
              <a:rPr lang="zh-CN" altLang="en-US" sz="1600" dirty="0" smtClean="0"/>
              <a:t>储罐</a:t>
            </a:r>
            <a:r>
              <a:rPr lang="zh-CN" altLang="en-US" sz="1600" dirty="0"/>
              <a:t>，为客户提供货物仓储服务，收取仓储费。为使客户顺利办理通关手续，</a:t>
            </a:r>
            <a:r>
              <a:rPr lang="zh-CN" altLang="en-US" sz="1600" dirty="0" smtClean="0"/>
              <a:t>公司可</a:t>
            </a:r>
            <a:r>
              <a:rPr lang="zh-CN" altLang="en-US" sz="1600" dirty="0"/>
              <a:t>为客户提供代办手续，同时收取一定的代理费。管道输送是公司吸引长期</a:t>
            </a:r>
            <a:r>
              <a:rPr lang="zh-CN" altLang="en-US" sz="1600" dirty="0" smtClean="0"/>
              <a:t>客户的</a:t>
            </a:r>
            <a:r>
              <a:rPr lang="zh-CN" altLang="en-US" sz="1600" dirty="0"/>
              <a:t>重要手段，公司向客户收取管道输送费。码头装卸量的大小、长期租罐的</a:t>
            </a:r>
            <a:r>
              <a:rPr lang="zh-CN" altLang="en-US" sz="1600" dirty="0" smtClean="0"/>
              <a:t>比例是</a:t>
            </a:r>
            <a:r>
              <a:rPr lang="zh-CN" altLang="en-US" sz="1600" dirty="0"/>
              <a:t>影响公司收益的主要因素。</a:t>
            </a:r>
          </a:p>
        </p:txBody>
      </p:sp>
      <p:sp>
        <p:nvSpPr>
          <p:cNvPr id="6" name="矩形 5"/>
          <p:cNvSpPr/>
          <p:nvPr/>
        </p:nvSpPr>
        <p:spPr>
          <a:xfrm>
            <a:off x="3771901" y="765357"/>
            <a:ext cx="48629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公司是专业的第三方石化物流服务提供商，业务辐射国内石化工业最发达的珠三角地区和长三角地区，是华南沿海地区规模最大的石化产品码头之一和仓储设施最好、规模能力最大的石化产品仓储基地之一。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12527" y="4559992"/>
            <a:ext cx="1808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n-ea"/>
              </a:rPr>
              <a:t>--</a:t>
            </a:r>
            <a:r>
              <a:rPr lang="zh-CN" altLang="en-US" sz="1400" dirty="0" smtClean="0">
                <a:latin typeface="+mn-ea"/>
              </a:rPr>
              <a:t>摘自网络公开信息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763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9772" y="168625"/>
            <a:ext cx="429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恒基达鑫大数据分析平台需求分析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221" y="789709"/>
            <a:ext cx="82399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按当前的业务来划分，恒基达鑫对于大数据分析平台的需求可以概括为三个方面：</a:t>
            </a:r>
            <a:endParaRPr lang="en-US" altLang="zh-CN" dirty="0" smtClean="0"/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）仓储业务分析管理</a:t>
            </a:r>
            <a:endParaRPr lang="en-US" altLang="zh-CN" b="1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对于恒基达鑫而言，仓储业务是其核心业务，对内业务流程的管理精细化，建立台帐，库帐一致是其内在的管理需求</a:t>
            </a:r>
            <a:endParaRPr lang="en-US" altLang="zh-CN" dirty="0" smtClean="0"/>
          </a:p>
          <a:p>
            <a:r>
              <a:rPr lang="en-US" altLang="zh-CN" b="1" dirty="0"/>
              <a:t>2</a:t>
            </a:r>
            <a:r>
              <a:rPr lang="zh-CN" altLang="en-US" b="1" dirty="0" smtClean="0"/>
              <a:t>）客户分析管理</a:t>
            </a:r>
            <a:endParaRPr lang="en-US" altLang="zh-CN" b="1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从销售与财务角度，加强对客户的合同管理、收付款管理和帐期管理是企业管理现金流、维持企业正常运转的必经之路</a:t>
            </a:r>
            <a:endParaRPr lang="en-US" altLang="zh-CN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）拓展业务分析管理</a:t>
            </a:r>
            <a:endParaRPr lang="en-US" altLang="zh-CN" b="1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面临激烈市场竞争，企业需要快速应对外部环境的变化，从而向客户提供更多的产品与服务，培养客户粘性及创造“共生共赢”生态环境，如供应链金融业务，需要获得更多的内部数据与外部数据整合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31221" y="4104409"/>
            <a:ext cx="847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以上需求都需要恒基达鑫构建企业级的统一大数据分析平台，加强数据的获取、管理和分析，从而实现数据变现、数据为决策支撑的</a:t>
            </a:r>
            <a:r>
              <a:rPr lang="en-US" altLang="zh-CN" dirty="0" smtClean="0"/>
              <a:t>IT</a:t>
            </a:r>
            <a:r>
              <a:rPr lang="zh-CN" altLang="en-US" dirty="0" smtClean="0"/>
              <a:t>投资回报目标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30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1032830" y="3073482"/>
            <a:ext cx="1950159" cy="893461"/>
          </a:xfrm>
          <a:prstGeom prst="can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数据整合</a:t>
            </a:r>
            <a:endParaRPr lang="en-US" altLang="zh-CN" sz="16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存储中心</a:t>
            </a:r>
            <a:endParaRPr lang="zh-CN" altLang="en-US" sz="16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/>
          </p:nvPr>
        </p:nvGraphicFramePr>
        <p:xfrm>
          <a:off x="304800" y="267616"/>
          <a:ext cx="8382000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12" descr="TD ROI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69200" y="43899"/>
            <a:ext cx="1574800" cy="568678"/>
          </a:xfrm>
          <a:prstGeom prst="rect">
            <a:avLst/>
          </a:prstGeom>
          <a:noFill/>
        </p:spPr>
      </p:pic>
      <p:sp>
        <p:nvSpPr>
          <p:cNvPr id="6" name="Rectangle 1"/>
          <p:cNvSpPr/>
          <p:nvPr/>
        </p:nvSpPr>
        <p:spPr>
          <a:xfrm>
            <a:off x="3189518" y="189554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客户管理与个性化服务</a:t>
            </a:r>
            <a:endParaRPr lang="zh-CN" altLang="en-US" sz="18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6191874" y="151760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数据决策能力提升</a:t>
            </a:r>
          </a:p>
        </p:txBody>
      </p:sp>
      <p:sp>
        <p:nvSpPr>
          <p:cNvPr id="8" name="Rectangle 3"/>
          <p:cNvSpPr/>
          <p:nvPr/>
        </p:nvSpPr>
        <p:spPr>
          <a:xfrm>
            <a:off x="914400" y="25716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数据服务能力提升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444677" y="2458458"/>
            <a:ext cx="1837538" cy="982807"/>
          </a:xfrm>
          <a:prstGeom prst="can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业务运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撑中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260534" y="2092773"/>
            <a:ext cx="1894006" cy="999887"/>
          </a:xfrm>
          <a:prstGeom prst="can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商业智能中心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3940302"/>
            <a:ext cx="2819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给业务所需要的“数据”支持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71463" lvl="1" indent="-96838">
              <a:buFont typeface="Wingdings" pitchFamily="2" charset="2"/>
              <a:buChar char="ü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整合仓储、客户、财务板块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数据资产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，支撑业务运行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234303" y="3434927"/>
            <a:ext cx="30902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给业务运营所需要的“分析”支持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71463" lvl="1" indent="-96838">
              <a:buFont typeface="Wingdings" pitchFamily="2" charset="2"/>
              <a:buChar char="ü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撑精准营销业务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marL="271463" lvl="1" indent="-96838">
              <a:buFont typeface="Wingdings" pitchFamily="2" charset="2"/>
              <a:buChar char="ü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撑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个性化服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务业务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096000" y="3103546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给管理层所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需要的“管理和创新”支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持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2"/>
          <p:cNvCxnSpPr/>
          <p:nvPr/>
        </p:nvCxnSpPr>
        <p:spPr>
          <a:xfrm>
            <a:off x="510747" y="4993360"/>
            <a:ext cx="80127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9"/>
          <p:cNvCxnSpPr/>
          <p:nvPr/>
        </p:nvCxnSpPr>
        <p:spPr>
          <a:xfrm flipV="1">
            <a:off x="510747" y="522870"/>
            <a:ext cx="0" cy="4445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7"/>
          <p:cNvSpPr txBox="1"/>
          <p:nvPr/>
        </p:nvSpPr>
        <p:spPr>
          <a:xfrm>
            <a:off x="544284" y="52287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数据价值</a:t>
            </a:r>
            <a:endParaRPr 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8"/>
          <p:cNvSpPr txBox="1"/>
          <p:nvPr/>
        </p:nvSpPr>
        <p:spPr>
          <a:xfrm>
            <a:off x="6518932" y="4635714"/>
            <a:ext cx="1939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大数据平台发展</a:t>
            </a:r>
            <a:endParaRPr 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3404" y="70392"/>
            <a:ext cx="60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恒</a:t>
            </a:r>
            <a:r>
              <a:rPr lang="zh-CN" altLang="en-US" dirty="0"/>
              <a:t>基</a:t>
            </a:r>
            <a:r>
              <a:rPr lang="zh-CN" altLang="en-US" dirty="0" smtClean="0"/>
              <a:t>达鑫大数据平台建设阶段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1205345" y="1153391"/>
            <a:ext cx="1039091" cy="14182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0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144330" y="464774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29" y="56854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585329" y="0"/>
            <a:ext cx="4558672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2468" y="160360"/>
            <a:ext cx="201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800" b="1" dirty="0">
                <a:solidFill>
                  <a:srgbClr val="FFFFFF"/>
                </a:solidFill>
              </a:rPr>
              <a:t>目 录</a:t>
            </a:r>
          </a:p>
        </p:txBody>
      </p:sp>
      <p:sp>
        <p:nvSpPr>
          <p:cNvPr id="14" name="矩形 13"/>
          <p:cNvSpPr/>
          <p:nvPr/>
        </p:nvSpPr>
        <p:spPr>
          <a:xfrm>
            <a:off x="279401" y="603535"/>
            <a:ext cx="32644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1000" dirty="0">
                <a:solidFill>
                  <a:schemeClr val="bg1"/>
                </a:solidFill>
              </a:rPr>
              <a:t>领先</a:t>
            </a:r>
            <a:r>
              <a:rPr lang="zh-CN" altLang="zh-CN" sz="1000" dirty="0" smtClean="0">
                <a:solidFill>
                  <a:schemeClr val="bg1"/>
                </a:solidFill>
              </a:rPr>
              <a:t>的云计算</a:t>
            </a:r>
            <a:r>
              <a:rPr lang="zh-CN" altLang="en-US" sz="1000" dirty="0" smtClean="0">
                <a:solidFill>
                  <a:schemeClr val="bg1"/>
                </a:solidFill>
              </a:rPr>
              <a:t>与大数据综合</a:t>
            </a:r>
            <a:r>
              <a:rPr lang="zh-CN" altLang="en-US" sz="1000" dirty="0">
                <a:solidFill>
                  <a:schemeClr val="bg1"/>
                </a:solidFill>
              </a:rPr>
              <a:t>解决方案</a:t>
            </a:r>
            <a:r>
              <a:rPr lang="zh-CN" altLang="zh-CN" sz="1000" dirty="0">
                <a:solidFill>
                  <a:schemeClr val="bg1"/>
                </a:solidFill>
              </a:rPr>
              <a:t>提供商</a:t>
            </a:r>
            <a:endParaRPr lang="en-US" altLang="zh-CN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52523" y="62916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01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47979" y="759492"/>
            <a:ext cx="2647669" cy="531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kumimoji="1" sz="2800" b="1">
                <a:solidFill>
                  <a:srgbClr val="1E2327"/>
                </a:solidFill>
              </a:defRPr>
            </a:lvl1pPr>
          </a:lstStyle>
          <a:p>
            <a:r>
              <a:rPr lang="zh-CN" altLang="en-US" dirty="0"/>
              <a:t>需求理解</a:t>
            </a:r>
          </a:p>
        </p:txBody>
      </p:sp>
      <p:cxnSp>
        <p:nvCxnSpPr>
          <p:cNvPr id="18" name="直线连接符 17"/>
          <p:cNvCxnSpPr/>
          <p:nvPr/>
        </p:nvCxnSpPr>
        <p:spPr>
          <a:xfrm>
            <a:off x="5937969" y="844609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47979" y="1650046"/>
            <a:ext cx="2647669" cy="531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2C74B4"/>
                </a:solidFill>
              </a:rPr>
              <a:t>项目成果</a:t>
            </a:r>
            <a:endParaRPr kumimoji="1" lang="zh-CN" altLang="en-US" sz="2800" b="1" dirty="0">
              <a:solidFill>
                <a:srgbClr val="2C74B4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31741" y="151972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02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2" name="直线连接符 21"/>
          <p:cNvCxnSpPr/>
          <p:nvPr/>
        </p:nvCxnSpPr>
        <p:spPr>
          <a:xfrm>
            <a:off x="5937969" y="1694778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052523" y="241027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03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5937969" y="2585333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047978" y="3413940"/>
            <a:ext cx="2795724" cy="56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后期建议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52523" y="330083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04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30" name="直线连接符 29"/>
          <p:cNvCxnSpPr/>
          <p:nvPr/>
        </p:nvCxnSpPr>
        <p:spPr>
          <a:xfrm>
            <a:off x="5937969" y="3475888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组 21"/>
          <p:cNvGrpSpPr/>
          <p:nvPr/>
        </p:nvGrpSpPr>
        <p:grpSpPr>
          <a:xfrm>
            <a:off x="7608319" y="4802983"/>
            <a:ext cx="1506208" cy="292388"/>
            <a:chOff x="7337494" y="4653569"/>
            <a:chExt cx="1506208" cy="292388"/>
          </a:xfrm>
        </p:grpSpPr>
        <p:sp>
          <p:nvSpPr>
            <p:cNvPr id="32" name="文本框 5"/>
            <p:cNvSpPr txBox="1"/>
            <p:nvPr/>
          </p:nvSpPr>
          <p:spPr>
            <a:xfrm>
              <a:off x="7337494" y="4653569"/>
              <a:ext cx="150620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800" dirty="0">
                  <a:solidFill>
                    <a:srgbClr val="1E2327"/>
                  </a:solidFill>
                </a:rPr>
                <a:t>思询科技  </a:t>
              </a:r>
              <a:r>
                <a:rPr lang="zh-CN" altLang="zh-CN" sz="1000" dirty="0">
                  <a:solidFill>
                    <a:srgbClr val="1E2327"/>
                  </a:solidFill>
                </a:rPr>
                <a:t>|</a:t>
              </a:r>
              <a:endParaRPr kumimoji="1" lang="zh-CN" altLang="en-US" sz="1000" dirty="0">
                <a:solidFill>
                  <a:srgbClr val="1E2327"/>
                </a:solidFill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694" y="4691174"/>
              <a:ext cx="586661" cy="217178"/>
            </a:xfrm>
            <a:prstGeom prst="rect">
              <a:avLst/>
            </a:prstGeom>
          </p:spPr>
        </p:pic>
      </p:grpSp>
      <p:sp>
        <p:nvSpPr>
          <p:cNvPr id="31" name="文本框 30"/>
          <p:cNvSpPr txBox="1"/>
          <p:nvPr/>
        </p:nvSpPr>
        <p:spPr>
          <a:xfrm>
            <a:off x="6023732" y="2543766"/>
            <a:ext cx="2647669" cy="56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问题与挑战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2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773" y="311727"/>
            <a:ext cx="521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）管理决策驾驶舱</a:t>
            </a:r>
            <a:r>
              <a:rPr lang="en-US" altLang="zh-CN" dirty="0" smtClean="0"/>
              <a:t>—War Room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7" y="1561280"/>
            <a:ext cx="4178674" cy="2599070"/>
          </a:xfrm>
          <a:prstGeom prst="rect">
            <a:avLst/>
          </a:prstGeom>
        </p:spPr>
      </p:pic>
      <p:pic>
        <p:nvPicPr>
          <p:cNvPr id="1026" name="Picture 2" descr="http://easyread.ph.126.net/ugmwp2ZXWBTzV6W-2X20IQ==/79167992798276277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936" y="1525222"/>
            <a:ext cx="3855027" cy="267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9773" y="798004"/>
            <a:ext cx="852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本期建设已经构建了一个基础的管理决策驾驶舱平台，在未来可以设计和丰富更多指标</a:t>
            </a:r>
            <a:r>
              <a:rPr lang="en-US" altLang="zh-CN" dirty="0" smtClean="0"/>
              <a:t>KPI</a:t>
            </a:r>
            <a:r>
              <a:rPr lang="zh-CN" altLang="en-US" dirty="0" smtClean="0"/>
              <a:t>和展现形式，服务管理决策支持需求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520045" y="2358736"/>
            <a:ext cx="509155" cy="8624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35283" y="4277295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2C74B4"/>
                </a:solidFill>
              </a:rPr>
              <a:t>现状</a:t>
            </a:r>
            <a:endParaRPr lang="zh-CN" altLang="en-US" dirty="0">
              <a:solidFill>
                <a:srgbClr val="2C74B4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44146" y="4300743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2C74B4"/>
                </a:solidFill>
              </a:rPr>
              <a:t>未来</a:t>
            </a:r>
            <a:endParaRPr lang="zh-CN" altLang="en-US" dirty="0">
              <a:solidFill>
                <a:srgbClr val="2C74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5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773" y="311727"/>
            <a:ext cx="343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）自定义条件报表查询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3" y="1134401"/>
            <a:ext cx="8228301" cy="308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772" y="311727"/>
            <a:ext cx="358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）交通运输行业数据模型实施</a:t>
            </a:r>
            <a:endParaRPr lang="zh-CN" alt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345" y="114300"/>
            <a:ext cx="1834955" cy="226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0181" y="862445"/>
            <a:ext cx="5029200" cy="5181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企业级逻辑数据模型，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让用户站在“巨人的肩膀上”</a:t>
            </a:r>
            <a:endParaRPr lang="en-US" altLang="zh-CN" sz="14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采用预先构建的逻辑数据模型，利用它可以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直接开始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数据仓库模型设计。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加快项目的实施进程，提供</a:t>
            </a:r>
            <a:r>
              <a:rPr lang="zh-CN" altLang="en-US" sz="12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投资保护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集成</a:t>
            </a:r>
            <a:r>
              <a:rPr lang="zh-CN" altLang="en-US" sz="1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物流、仓储、客户、营销、财务等等业务领域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>
                <a:schemeClr val="tx2"/>
              </a:buClr>
            </a:pP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灵活易扩展的设计，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采用面向主题的设计方法，满足第三范式，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在增加功能的同时不需要重构。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943115" y="2821709"/>
            <a:ext cx="5597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AU" sz="2000" dirty="0">
                <a:latin typeface="微软雅黑" pitchFamily="34" charset="-122"/>
                <a:ea typeface="微软雅黑" pitchFamily="34" charset="-122"/>
              </a:rPr>
              <a:t>OR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455599" y="311727"/>
            <a:ext cx="1346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没有设计蓝图，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如同在沙滩上建设摩天大厦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5" descr="IMG_21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12" y="2193060"/>
            <a:ext cx="1858962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35263" y="3387437"/>
            <a:ext cx="5942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团队核心成员具有十多年的物流运输行业咨询服务经验，曾直接参与中国外运、中国远洋等大型交通运输行业核心业务系统设计与开发，同时对标国外知名物流企业建设模型，为恒基达鑫量身定制企业级数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4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2148</Words>
  <Application>Microsoft Office PowerPoint</Application>
  <PresentationFormat>全屏显示(16:9)</PresentationFormat>
  <Paragraphs>268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 Unicode MS</vt:lpstr>
      <vt:lpstr>等线</vt:lpstr>
      <vt:lpstr>宋体</vt:lpstr>
      <vt:lpstr>微软雅黑</vt:lpstr>
      <vt:lpstr>Arial</vt:lpstr>
      <vt:lpstr>Calibri</vt:lpstr>
      <vt:lpstr>Century Gothic</vt:lpstr>
      <vt:lpstr>Times</vt:lpstr>
      <vt:lpstr>Times New Roman</vt:lpstr>
      <vt:lpstr>Verdana</vt:lpstr>
      <vt:lpstr>Wingdings</vt:lpstr>
      <vt:lpstr>Wingdings 2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大数据平台总体规划建议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li</dc:creator>
  <cp:lastModifiedBy>yao ran</cp:lastModifiedBy>
  <cp:revision>746</cp:revision>
  <cp:lastPrinted>2016-10-14T08:07:34Z</cp:lastPrinted>
  <dcterms:created xsi:type="dcterms:W3CDTF">2015-04-26T00:57:12Z</dcterms:created>
  <dcterms:modified xsi:type="dcterms:W3CDTF">2016-12-20T08:19:44Z</dcterms:modified>
</cp:coreProperties>
</file>