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  <p:sldMasterId id="2147483751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6" r:id="rId4"/>
    <p:sldId id="273" r:id="rId5"/>
    <p:sldId id="274" r:id="rId6"/>
    <p:sldId id="271" r:id="rId7"/>
    <p:sldId id="275" r:id="rId8"/>
    <p:sldId id="276" r:id="rId9"/>
    <p:sldId id="277" r:id="rId10"/>
    <p:sldId id="278" r:id="rId11"/>
    <p:sldId id="279" r:id="rId12"/>
    <p:sldId id="280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0000"/>
    <a:srgbClr val="636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617" autoAdjust="0"/>
  </p:normalViewPr>
  <p:slideViewPr>
    <p:cSldViewPr snapToGrid="0" snapToObjects="1"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39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6E0F-1DB3-5A43-B8F9-5E1E696749DF}" type="datetimeFigureOut"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F9FE-B8FF-F345-B45D-636AC2B598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6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C211-ACBD-CB48-B939-364088D2CD6D}" type="datetimeFigureOut"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D311-73F7-5D42-B843-E8305C7307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0389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746930" y="1830387"/>
            <a:ext cx="8229600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</p:spTree>
    <p:extLst>
      <p:ext uri="{BB962C8B-B14F-4D97-AF65-F5344CB8AC3E}">
        <p14:creationId xmlns:p14="http://schemas.microsoft.com/office/powerpoint/2010/main" val="379316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7" y="1734522"/>
            <a:ext cx="7194020" cy="441735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</p:spTree>
    <p:extLst>
      <p:ext uri="{BB962C8B-B14F-4D97-AF65-F5344CB8AC3E}">
        <p14:creationId xmlns:p14="http://schemas.microsoft.com/office/powerpoint/2010/main" val="110680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10167"/>
            <a:ext cx="9144000" cy="5947833"/>
          </a:xfrm>
          <a:prstGeom prst="rect">
            <a:avLst/>
          </a:prstGeom>
          <a:solidFill>
            <a:srgbClr val="636D6E"/>
          </a:solidFill>
          <a:ln>
            <a:solidFill>
              <a:srgbClr val="636D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B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42139"/>
            <a:ext cx="3392206" cy="668812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7" y="1734522"/>
            <a:ext cx="7194020" cy="4417350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47195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881010" y="5372665"/>
            <a:ext cx="3392206" cy="10940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44698" y="1734523"/>
            <a:ext cx="7200384" cy="3638142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“Notable quote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914400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868540" y="1436104"/>
            <a:ext cx="3998889" cy="1591385"/>
          </a:xfrm>
          <a:prstGeom prst="rect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BB0000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0174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388385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137592" y="1830387"/>
            <a:ext cx="4701503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3440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</p:spTree>
    <p:extLst>
      <p:ext uri="{BB962C8B-B14F-4D97-AF65-F5344CB8AC3E}">
        <p14:creationId xmlns:p14="http://schemas.microsoft.com/office/powerpoint/2010/main" val="167368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solidFill>
              <a:srgbClr val="636D6E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1400403" y="1830387"/>
            <a:ext cx="6527582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3440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chart/graph/table</a:t>
            </a:r>
          </a:p>
        </p:txBody>
      </p:sp>
    </p:spTree>
    <p:extLst>
      <p:ext uri="{BB962C8B-B14F-4D97-AF65-F5344CB8AC3E}">
        <p14:creationId xmlns:p14="http://schemas.microsoft.com/office/powerpoint/2010/main" val="38332825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9460" y="6356350"/>
            <a:ext cx="21336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8E7B-AF3B-B444-8E74-E549FC814F53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974444"/>
            <a:ext cx="9144000" cy="2962806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heOhioStateUniversity-Horiz-RGB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600201"/>
            <a:ext cx="6424083" cy="9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910167"/>
            <a:chOff x="0" y="1040406"/>
            <a:chExt cx="9144000" cy="910167"/>
          </a:xfrm>
          <a:solidFill>
            <a:srgbClr val="636D6E"/>
          </a:solidFill>
        </p:grpSpPr>
        <p:sp>
          <p:nvSpPr>
            <p:cNvPr id="8" name="Rectangle 7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TheOhioStateUniversity-REV-Horiz-RGBHE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17" y="1238314"/>
              <a:ext cx="3284042" cy="476186"/>
            </a:xfrm>
            <a:prstGeom prst="rect">
              <a:avLst/>
            </a:prstGeom>
            <a:grpFill/>
          </p:spPr>
        </p:pic>
      </p:grpSp>
      <p:sp>
        <p:nvSpPr>
          <p:cNvPr id="2" name="Rectangle 1"/>
          <p:cNvSpPr/>
          <p:nvPr userDrawn="1"/>
        </p:nvSpPr>
        <p:spPr>
          <a:xfrm>
            <a:off x="8518368" y="6351239"/>
            <a:ext cx="435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600" smtClean="0">
                <a:solidFill>
                  <a:srgbClr val="636D6E"/>
                </a:solidFill>
              </a:rPr>
              <a:pPr/>
              <a:t>‹#›</a:t>
            </a:fld>
            <a:endParaRPr lang="en-US" sz="1600" dirty="0">
              <a:solidFill>
                <a:srgbClr val="636D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4" r:id="rId2"/>
    <p:sldLayoutId id="2147483769" r:id="rId3"/>
    <p:sldLayoutId id="2147483767" r:id="rId4"/>
    <p:sldLayoutId id="2147483758" r:id="rId5"/>
    <p:sldLayoutId id="2147483768" r:id="rId6"/>
    <p:sldLayoutId id="2147483763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1413015" y="3332312"/>
            <a:ext cx="6400800" cy="82338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Acree</a:t>
            </a:r>
            <a:r>
              <a:rPr lang="en-US" dirty="0"/>
              <a:t> Memorial Hack Fest for Mental Health 2021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413015" y="4567385"/>
            <a:ext cx="6400800" cy="82338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Team 13</a:t>
            </a:r>
          </a:p>
        </p:txBody>
      </p:sp>
    </p:spTree>
    <p:extLst>
      <p:ext uri="{BB962C8B-B14F-4D97-AF65-F5344CB8AC3E}">
        <p14:creationId xmlns:p14="http://schemas.microsoft.com/office/powerpoint/2010/main" val="228447740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 then, they were only ~34% likely to have sought counseling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Q32 and Q33 had negative Beta scores, while Q34 and 35 had small but positive Beta scores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Beta scores suggest that </a:t>
            </a:r>
            <a:r>
              <a:rPr lang="en-US" dirty="0" err="1"/>
              <a:t>Anhedonic</a:t>
            </a:r>
            <a:r>
              <a:rPr lang="en-US" dirty="0"/>
              <a:t> and/or depressed students less likely to seek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037CE58-0EAB-42D6-8BF4-461D2552D6C6}"/>
              </a:ext>
            </a:extLst>
          </p:cNvPr>
          <p:cNvSpPr txBox="1">
            <a:spLocks/>
          </p:cNvSpPr>
          <p:nvPr/>
        </p:nvSpPr>
        <p:spPr>
          <a:xfrm>
            <a:off x="746930" y="1098914"/>
            <a:ext cx="8229600" cy="531181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0476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Removal of stigma surrounding depression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Recognition that anhedonia may be a symptom of depression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Encouragement of peers who exhibit symptoms to seek guidance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037CE58-0EAB-42D6-8BF4-461D2552D6C6}"/>
              </a:ext>
            </a:extLst>
          </p:cNvPr>
          <p:cNvSpPr txBox="1">
            <a:spLocks/>
          </p:cNvSpPr>
          <p:nvPr/>
        </p:nvSpPr>
        <p:spPr>
          <a:xfrm>
            <a:off x="746930" y="1098914"/>
            <a:ext cx="8229600" cy="531181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might help?</a:t>
            </a:r>
          </a:p>
        </p:txBody>
      </p:sp>
    </p:spTree>
    <p:extLst>
      <p:ext uri="{BB962C8B-B14F-4D97-AF65-F5344CB8AC3E}">
        <p14:creationId xmlns:p14="http://schemas.microsoft.com/office/powerpoint/2010/main" val="222332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6"/>
          </p:nvPr>
        </p:nvSpPr>
        <p:spPr>
          <a:xfrm>
            <a:off x="1670845" y="3011749"/>
            <a:ext cx="5802309" cy="1694478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6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To investigate patterns and generate insights into college students receiving mental health services and the overall mental health of those students.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037CE58-0EAB-42D6-8BF4-461D2552D6C6}"/>
              </a:ext>
            </a:extLst>
          </p:cNvPr>
          <p:cNvSpPr txBox="1">
            <a:spLocks/>
          </p:cNvSpPr>
          <p:nvPr/>
        </p:nvSpPr>
        <p:spPr>
          <a:xfrm>
            <a:off x="746930" y="1098914"/>
            <a:ext cx="8229600" cy="531181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Prompt:</a:t>
            </a:r>
          </a:p>
        </p:txBody>
      </p:sp>
    </p:spTree>
    <p:extLst>
      <p:ext uri="{BB962C8B-B14F-4D97-AF65-F5344CB8AC3E}">
        <p14:creationId xmlns:p14="http://schemas.microsoft.com/office/powerpoint/2010/main" val="329315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 each of the four questions asked about mental health, &gt;70% of respondents experienced symptoms of mental health 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Only ~20% of those surveyed attended therapy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 which students are most likely to seek counseling?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037CE58-0EAB-42D6-8BF4-461D2552D6C6}"/>
              </a:ext>
            </a:extLst>
          </p:cNvPr>
          <p:cNvSpPr txBox="1">
            <a:spLocks/>
          </p:cNvSpPr>
          <p:nvPr/>
        </p:nvSpPr>
        <p:spPr>
          <a:xfrm>
            <a:off x="746930" y="1098914"/>
            <a:ext cx="8229600" cy="531181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Findings:</a:t>
            </a:r>
          </a:p>
        </p:txBody>
      </p:sp>
    </p:spTree>
    <p:extLst>
      <p:ext uri="{BB962C8B-B14F-4D97-AF65-F5344CB8AC3E}">
        <p14:creationId xmlns:p14="http://schemas.microsoft.com/office/powerpoint/2010/main" val="306882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Students demonstrating high anxiety levels and the inability to stop worrying, but not necessarily lack of pleasure or depression were most likely to have attended therapy/counseling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037CE58-0EAB-42D6-8BF4-461D2552D6C6}"/>
              </a:ext>
            </a:extLst>
          </p:cNvPr>
          <p:cNvSpPr txBox="1">
            <a:spLocks/>
          </p:cNvSpPr>
          <p:nvPr/>
        </p:nvSpPr>
        <p:spPr>
          <a:xfrm>
            <a:off x="746930" y="1098914"/>
            <a:ext cx="8229600" cy="531181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Findings:</a:t>
            </a:r>
          </a:p>
        </p:txBody>
      </p:sp>
    </p:spTree>
    <p:extLst>
      <p:ext uri="{BB962C8B-B14F-4D97-AF65-F5344CB8AC3E}">
        <p14:creationId xmlns:p14="http://schemas.microsoft.com/office/powerpoint/2010/main" val="393050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 the entire dataset, only questions 32 through 38c were selected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questions asked participants about frequency of symptoms of mental health issues and access to medical professionals for treatment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total, there were 702 participants with 6 attributes being used in the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037CE58-0EAB-42D6-8BF4-461D2552D6C6}"/>
              </a:ext>
            </a:extLst>
          </p:cNvPr>
          <p:cNvSpPr txBox="1">
            <a:spLocks/>
          </p:cNvSpPr>
          <p:nvPr/>
        </p:nvSpPr>
        <p:spPr>
          <a:xfrm>
            <a:off x="746930" y="1098914"/>
            <a:ext cx="8229600" cy="531181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Preprocessing:</a:t>
            </a:r>
          </a:p>
        </p:txBody>
      </p:sp>
    </p:spTree>
    <p:extLst>
      <p:ext uri="{BB962C8B-B14F-4D97-AF65-F5344CB8AC3E}">
        <p14:creationId xmlns:p14="http://schemas.microsoft.com/office/powerpoint/2010/main" val="325134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percentages of respondents suffering from mental health problems was calculated through division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Logistic Regression was chosen for the classification algorithm</a:t>
            </a:r>
          </a:p>
          <a:p>
            <a:pPr marL="1005840" lvl="3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B0000"/>
                </a:solidFill>
              </a:rPr>
              <a:t>This was due to the binary nature of the target attribute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037CE58-0EAB-42D6-8BF4-461D2552D6C6}"/>
              </a:ext>
            </a:extLst>
          </p:cNvPr>
          <p:cNvSpPr txBox="1">
            <a:spLocks/>
          </p:cNvSpPr>
          <p:nvPr/>
        </p:nvSpPr>
        <p:spPr>
          <a:xfrm>
            <a:off x="746930" y="1098914"/>
            <a:ext cx="8229600" cy="531181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Methods:</a:t>
            </a:r>
          </a:p>
        </p:txBody>
      </p:sp>
    </p:spTree>
    <p:extLst>
      <p:ext uri="{BB962C8B-B14F-4D97-AF65-F5344CB8AC3E}">
        <p14:creationId xmlns:p14="http://schemas.microsoft.com/office/powerpoint/2010/main" val="408502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third of the dataset was chosen for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K-Fold cross validation measured with accuracy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Brute force algorithm used to find highest percentage to have sought therapy</a:t>
            </a:r>
            <a:endParaRPr lang="en-US" dirty="0">
              <a:solidFill>
                <a:srgbClr val="BB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037CE58-0EAB-42D6-8BF4-461D2552D6C6}"/>
              </a:ext>
            </a:extLst>
          </p:cNvPr>
          <p:cNvSpPr txBox="1">
            <a:spLocks/>
          </p:cNvSpPr>
          <p:nvPr/>
        </p:nvSpPr>
        <p:spPr>
          <a:xfrm>
            <a:off x="746930" y="1098914"/>
            <a:ext cx="8229600" cy="531181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Model</a:t>
            </a:r>
          </a:p>
        </p:txBody>
      </p:sp>
    </p:spTree>
    <p:extLst>
      <p:ext uri="{BB962C8B-B14F-4D97-AF65-F5344CB8AC3E}">
        <p14:creationId xmlns:p14="http://schemas.microsoft.com/office/powerpoint/2010/main" val="80408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Q32 and Q33 had negative Beta scores, while Q34 and 35 had small but positive Beta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037CE58-0EAB-42D6-8BF4-461D2552D6C6}"/>
              </a:ext>
            </a:extLst>
          </p:cNvPr>
          <p:cNvSpPr txBox="1">
            <a:spLocks/>
          </p:cNvSpPr>
          <p:nvPr/>
        </p:nvSpPr>
        <p:spPr>
          <a:xfrm>
            <a:off x="746930" y="1098914"/>
            <a:ext cx="8229600" cy="531181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8378C-E1F9-4124-B937-70E50E3C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16" y="4074506"/>
            <a:ext cx="4932470" cy="22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2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Students who scored highest for the ‘Anxiety’ and ‘</a:t>
            </a:r>
            <a:r>
              <a:rPr lang="en-US" dirty="0" err="1"/>
              <a:t>Stop_Worry</a:t>
            </a:r>
            <a:r>
              <a:rPr lang="en-US" dirty="0"/>
              <a:t>’ attributes but lowest in ‘Anhedonia’ and ‘Depression’ were more likely to seek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037CE58-0EAB-42D6-8BF4-461D2552D6C6}"/>
              </a:ext>
            </a:extLst>
          </p:cNvPr>
          <p:cNvSpPr txBox="1">
            <a:spLocks/>
          </p:cNvSpPr>
          <p:nvPr/>
        </p:nvSpPr>
        <p:spPr>
          <a:xfrm>
            <a:off x="746930" y="1098914"/>
            <a:ext cx="8229600" cy="531181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8378C-E1F9-4124-B937-70E50E3C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16" y="4074506"/>
            <a:ext cx="4932470" cy="22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11836"/>
      </p:ext>
    </p:extLst>
  </p:cSld>
  <p:clrMapOvr>
    <a:masterClrMapping/>
  </p:clrMapOvr>
</p:sld>
</file>

<file path=ppt/theme/theme1.xml><?xml version="1.0" encoding="utf-8"?>
<a:theme xmlns:a="http://schemas.openxmlformats.org/drawingml/2006/main" name="2_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328</TotalTime>
  <Words>350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2_Title Slide</vt:lpstr>
      <vt:lpstr>Content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Jacquie Aberegg</dc:creator>
  <cp:lastModifiedBy>Yao, Sam</cp:lastModifiedBy>
  <cp:revision>25</cp:revision>
  <cp:lastPrinted>2013-08-13T14:25:08Z</cp:lastPrinted>
  <dcterms:created xsi:type="dcterms:W3CDTF">2013-05-24T18:55:25Z</dcterms:created>
  <dcterms:modified xsi:type="dcterms:W3CDTF">2021-04-11T00:58:39Z</dcterms:modified>
</cp:coreProperties>
</file>