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11"/>
  </p:notesMasterIdLst>
  <p:sldIdLst>
    <p:sldId id="256" r:id="rId5"/>
    <p:sldId id="257" r:id="rId6"/>
    <p:sldId id="260" r:id="rId7"/>
    <p:sldId id="279" r:id="rId8"/>
    <p:sldId id="261" r:id="rId9"/>
    <p:sldId id="266" r:id="rId10"/>
    <p:sldId id="267" r:id="rId12"/>
    <p:sldId id="268" r:id="rId13"/>
    <p:sldId id="270" r:id="rId14"/>
    <p:sldId id="263" r:id="rId15"/>
    <p:sldId id="259" r:id="rId16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BMGL-Background-layers.jpg"/>
          <p:cNvPicPr/>
          <p:nvPr/>
        </p:nvPicPr>
        <p:blipFill>
          <a:blip r:embed="rId13"/>
          <a:srcRect r="2059"/>
          <a:stretch>
            <a:fillRect/>
          </a:stretch>
        </p:blipFill>
        <p:spPr>
          <a:xfrm>
            <a:off x="0" y="0"/>
            <a:ext cx="9141480" cy="68554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</a:t>
            </a:r>
            <a:r>
              <a:rPr lang="en-US" sz="4400" b="0" strike="noStrike" spc="-1">
                <a:latin typeface="Arial" panose="020B0604020202020204"/>
              </a:rPr>
              <a:t>ck </a:t>
            </a:r>
            <a:r>
              <a:rPr lang="en-US" sz="4400" b="0" strike="noStrike" spc="-1">
                <a:latin typeface="Arial" panose="020B0604020202020204"/>
              </a:rPr>
              <a:t>to </a:t>
            </a:r>
            <a:r>
              <a:rPr lang="en-US" sz="4400" b="0" strike="noStrike" spc="-1">
                <a:latin typeface="Arial" panose="020B0604020202020204"/>
              </a:rPr>
              <a:t>ed</a:t>
            </a:r>
            <a:r>
              <a:rPr lang="en-US" sz="4400" b="0" strike="noStrike" spc="-1">
                <a:latin typeface="Arial" panose="020B0604020202020204"/>
              </a:rPr>
              <a:t>it </a:t>
            </a:r>
            <a:r>
              <a:rPr lang="en-US" sz="4400" b="0" strike="noStrike" spc="-1">
                <a:latin typeface="Arial" panose="020B0604020202020204"/>
              </a:rPr>
              <a:t>th</a:t>
            </a:r>
            <a:r>
              <a:rPr lang="en-US" sz="4400" b="0" strike="noStrike" spc="-1">
                <a:latin typeface="Arial" panose="020B0604020202020204"/>
              </a:rPr>
              <a:t>e </a:t>
            </a:r>
            <a:r>
              <a:rPr lang="en-US" sz="4400" b="0" strike="noStrike" spc="-1">
                <a:latin typeface="Arial" panose="020B0604020202020204"/>
              </a:rPr>
              <a:t>titl</a:t>
            </a:r>
            <a:r>
              <a:rPr lang="en-US" sz="4400" b="0" strike="noStrike" spc="-1">
                <a:latin typeface="Arial" panose="020B0604020202020204"/>
              </a:rPr>
              <a:t>e </a:t>
            </a:r>
            <a:r>
              <a:rPr lang="en-US" sz="4400" b="0" strike="noStrike" spc="-1">
                <a:latin typeface="Arial" panose="020B0604020202020204"/>
              </a:rPr>
              <a:t>te</a:t>
            </a:r>
            <a:r>
              <a:rPr lang="en-US" sz="4400" b="0" strike="noStrike" spc="-1">
                <a:latin typeface="Arial" panose="020B0604020202020204"/>
              </a:rPr>
              <a:t>xt </a:t>
            </a:r>
            <a:r>
              <a:rPr lang="en-US" sz="4400" b="0" strike="noStrike" spc="-1">
                <a:latin typeface="Arial" panose="020B0604020202020204"/>
              </a:rPr>
              <a:t>for</a:t>
            </a:r>
            <a:r>
              <a:rPr lang="en-US" sz="4400" b="0" strike="noStrike" spc="-1">
                <a:latin typeface="Arial" panose="020B0604020202020204"/>
              </a:rPr>
              <a:t>m</a:t>
            </a:r>
            <a:r>
              <a:rPr lang="en-US" sz="4400" b="0" strike="noStrike" spc="-1">
                <a:latin typeface="Arial" panose="020B0604020202020204"/>
              </a:rPr>
              <a:t>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6" descr="BMGL-pages-layers.jpg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998560" cy="68554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</a:t>
            </a:r>
            <a:r>
              <a:rPr lang="en-US" sz="4400" b="0" strike="noStrike" spc="-1">
                <a:latin typeface="Arial" panose="020B0604020202020204"/>
              </a:rPr>
              <a:t>ck </a:t>
            </a:r>
            <a:r>
              <a:rPr lang="en-US" sz="4400" b="0" strike="noStrike" spc="-1">
                <a:latin typeface="Arial" panose="020B0604020202020204"/>
              </a:rPr>
              <a:t>to </a:t>
            </a:r>
            <a:r>
              <a:rPr lang="en-US" sz="4400" b="0" strike="noStrike" spc="-1">
                <a:latin typeface="Arial" panose="020B0604020202020204"/>
              </a:rPr>
              <a:t>ed</a:t>
            </a:r>
            <a:r>
              <a:rPr lang="en-US" sz="4400" b="0" strike="noStrike" spc="-1">
                <a:latin typeface="Arial" panose="020B0604020202020204"/>
              </a:rPr>
              <a:t>it </a:t>
            </a:r>
            <a:r>
              <a:rPr lang="en-US" sz="4400" b="0" strike="noStrike" spc="-1">
                <a:latin typeface="Arial" panose="020B0604020202020204"/>
              </a:rPr>
              <a:t>th</a:t>
            </a:r>
            <a:r>
              <a:rPr lang="en-US" sz="4400" b="0" strike="noStrike" spc="-1">
                <a:latin typeface="Arial" panose="020B0604020202020204"/>
              </a:rPr>
              <a:t>e </a:t>
            </a:r>
            <a:r>
              <a:rPr lang="en-US" sz="4400" b="0" strike="noStrike" spc="-1">
                <a:latin typeface="Arial" panose="020B0604020202020204"/>
              </a:rPr>
              <a:t>titl</a:t>
            </a:r>
            <a:r>
              <a:rPr lang="en-US" sz="4400" b="0" strike="noStrike" spc="-1">
                <a:latin typeface="Arial" panose="020B0604020202020204"/>
              </a:rPr>
              <a:t>e </a:t>
            </a:r>
            <a:r>
              <a:rPr lang="en-US" sz="4400" b="0" strike="noStrike" spc="-1">
                <a:latin typeface="Arial" panose="020B0604020202020204"/>
              </a:rPr>
              <a:t>te</a:t>
            </a:r>
            <a:r>
              <a:rPr lang="en-US" sz="4400" b="0" strike="noStrike" spc="-1">
                <a:latin typeface="Arial" panose="020B0604020202020204"/>
              </a:rPr>
              <a:t>xt </a:t>
            </a:r>
            <a:r>
              <a:rPr lang="en-US" sz="4400" b="0" strike="noStrike" spc="-1">
                <a:latin typeface="Arial" panose="020B0604020202020204"/>
              </a:rPr>
              <a:t>for</a:t>
            </a:r>
            <a:r>
              <a:rPr lang="en-US" sz="4400" b="0" strike="noStrike" spc="-1">
                <a:latin typeface="Arial" panose="020B0604020202020204"/>
              </a:rPr>
              <a:t>m</a:t>
            </a:r>
            <a:r>
              <a:rPr lang="en-US" sz="4400" b="0" strike="noStrike" spc="-1">
                <a:latin typeface="Arial" panose="020B0604020202020204"/>
              </a:rPr>
              <a:t>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6" descr="BMGL-pages-layers.jpg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8998560" cy="68554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4400" b="0" strike="noStrike" spc="-1">
                <a:latin typeface="Arial" panose="020B0604020202020204"/>
              </a:rPr>
              <a:t>Cli</a:t>
            </a:r>
            <a:r>
              <a:rPr lang="en-US" sz="4400" b="0" strike="noStrike" spc="-1">
                <a:latin typeface="Arial" panose="020B0604020202020204"/>
              </a:rPr>
              <a:t>ck </a:t>
            </a:r>
            <a:r>
              <a:rPr lang="en-US" sz="4400" b="0" strike="noStrike" spc="-1">
                <a:latin typeface="Arial" panose="020B0604020202020204"/>
              </a:rPr>
              <a:t>to </a:t>
            </a:r>
            <a:r>
              <a:rPr lang="en-US" sz="4400" b="0" strike="noStrike" spc="-1">
                <a:latin typeface="Arial" panose="020B0604020202020204"/>
              </a:rPr>
              <a:t>ed</a:t>
            </a:r>
            <a:r>
              <a:rPr lang="en-US" sz="4400" b="0" strike="noStrike" spc="-1">
                <a:latin typeface="Arial" panose="020B0604020202020204"/>
              </a:rPr>
              <a:t>it </a:t>
            </a:r>
            <a:r>
              <a:rPr lang="en-US" sz="4400" b="0" strike="noStrike" spc="-1">
                <a:latin typeface="Arial" panose="020B0604020202020204"/>
              </a:rPr>
              <a:t>th</a:t>
            </a:r>
            <a:r>
              <a:rPr lang="en-US" sz="4400" b="0" strike="noStrike" spc="-1">
                <a:latin typeface="Arial" panose="020B0604020202020204"/>
              </a:rPr>
              <a:t>e </a:t>
            </a:r>
            <a:r>
              <a:rPr lang="en-US" sz="4400" b="0" strike="noStrike" spc="-1">
                <a:latin typeface="Arial" panose="020B0604020202020204"/>
              </a:rPr>
              <a:t>titl</a:t>
            </a:r>
            <a:r>
              <a:rPr lang="en-US" sz="4400" b="0" strike="noStrike" spc="-1">
                <a:latin typeface="Arial" panose="020B0604020202020204"/>
              </a:rPr>
              <a:t>e </a:t>
            </a:r>
            <a:r>
              <a:rPr lang="en-US" sz="4400" b="0" strike="noStrike" spc="-1">
                <a:latin typeface="Arial" panose="020B0604020202020204"/>
              </a:rPr>
              <a:t>te</a:t>
            </a:r>
            <a:r>
              <a:rPr lang="en-US" sz="4400" b="0" strike="noStrike" spc="-1">
                <a:latin typeface="Arial" panose="020B0604020202020204"/>
              </a:rPr>
              <a:t>xt </a:t>
            </a:r>
            <a:r>
              <a:rPr lang="en-US" sz="4400" b="0" strike="noStrike" spc="-1">
                <a:latin typeface="Arial" panose="020B0604020202020204"/>
              </a:rPr>
              <a:t>for</a:t>
            </a:r>
            <a:r>
              <a:rPr lang="en-US" sz="4400" b="0" strike="noStrike" spc="-1">
                <a:latin typeface="Arial" panose="020B0604020202020204"/>
              </a:rPr>
              <a:t>m</a:t>
            </a:r>
            <a:r>
              <a:rPr lang="en-US" sz="4400" b="0" strike="noStrike" spc="-1">
                <a:latin typeface="Arial" panose="020B0604020202020204"/>
              </a:rPr>
              <a:t>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401560" y="188595"/>
            <a:ext cx="1204595" cy="1245235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Ctr="1">
            <a:noAutofit/>
          </a:bodyPr>
          <a:p>
            <a:pPr algn="ctr">
              <a:lnSpc>
                <a:spcPct val="100000"/>
              </a:lnSpc>
            </a:pPr>
            <a:endParaRPr lang="en-US" sz="6000" b="0" strike="noStrike" spc="-1">
              <a:latin typeface="Arial" panose="020B0604020202020204"/>
            </a:endParaRPr>
          </a:p>
        </p:txBody>
      </p:sp>
      <p:sp>
        <p:nvSpPr>
          <p:cNvPr id="121" name="CustomShape 1"/>
          <p:cNvSpPr/>
          <p:nvPr/>
        </p:nvSpPr>
        <p:spPr>
          <a:xfrm>
            <a:off x="3801983" y="2277250"/>
            <a:ext cx="3625215" cy="66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zh-CN" sz="3750" b="1" spc="-1">
                <a:solidFill>
                  <a:srgbClr val="333F4F"/>
                </a:solidFill>
                <a:latin typeface="方正黑体_GBK"/>
                <a:ea typeface="方正黑体_GBK"/>
                <a:sym typeface="+mn-ea"/>
              </a:rPr>
              <a:t>新</a:t>
            </a:r>
            <a:r>
              <a:rPr lang="en-US" altLang="zh-CN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CNV</a:t>
            </a:r>
            <a:r>
              <a:rPr lang="zh-CN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质控条件</a:t>
            </a:r>
            <a:endParaRPr lang="en-US" altLang="zh-CN" sz="3750" b="1" strike="noStrike" spc="-1">
              <a:solidFill>
                <a:srgbClr val="333F4F"/>
              </a:solidFill>
              <a:latin typeface="方正黑体_GBK"/>
              <a:ea typeface="方正黑体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99795" y="1268730"/>
            <a:ext cx="7411085" cy="538797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fontAlgn="auto">
              <a:lnSpc>
                <a:spcPct val="150000"/>
              </a:lnSpc>
            </a:pPr>
            <a:r>
              <a:rPr lang="en-US" spc="-1">
                <a:latin typeface="Arial" panose="020B0604020202020204"/>
                <a:sym typeface="+mn-ea"/>
              </a:rPr>
              <a:t>1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，从大批量散点图（第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4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页）看出，</a:t>
            </a:r>
            <a:r>
              <a:rPr lang="zh-CN" altLang="en-US" b="1" u="sng" spc="-1">
                <a:latin typeface="Arial" panose="020B0604020202020204"/>
                <a:ea typeface="宋体" panose="02010600030101010101" charset="-122"/>
                <a:sym typeface="+mn-ea"/>
              </a:rPr>
              <a:t>有很多合格样本被错误地划分为不合格样本和风险样本。</a:t>
            </a:r>
            <a:endParaRPr lang="zh-CN" altLang="en-US" b="1" u="sng" strike="noStrike" spc="-1">
              <a:latin typeface="Arial" panose="020B0604020202020204"/>
              <a:ea typeface="宋体" panose="02010600030101010101" charset="-122"/>
            </a:endParaRPr>
          </a:p>
          <a:p>
            <a:pPr fontAlgn="auto">
              <a:lnSpc>
                <a:spcPct val="15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2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，</a:t>
            </a:r>
            <a:r>
              <a:rPr lang="zh-CN" altLang="en-US" sz="1800" b="1" u="sng" strike="noStrike" spc="-1">
                <a:latin typeface="Arial" panose="020B0604020202020204"/>
                <a:ea typeface="宋体" panose="02010600030101010101" charset="-122"/>
              </a:rPr>
              <a:t>新标准解决了旧标准遇到的一系列问题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（第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2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页），并且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	a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）较好地抵抗非正态分布和批次间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variance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，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	b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）使用双组分正态分布混合模型和动态阈值（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+-3sd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）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 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解决了风险样本条带过多，为让步报告减轻负担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	c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）使用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Anderson-Darling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 test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，样本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sd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和正态分布解卷积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lamdba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值综合判定样本质量</a:t>
            </a:r>
            <a:endParaRPr lang="en-US" sz="1800" b="0" strike="noStrike" spc="-1">
              <a:latin typeface="Arial" panose="020B0604020202020204"/>
            </a:endParaRPr>
          </a:p>
          <a:p>
            <a:pPr fontAlgn="auto">
              <a:lnSpc>
                <a:spcPct val="15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3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，由于原标准是经验值，并且缺乏大量的标准品，</a:t>
            </a:r>
            <a:r>
              <a:rPr lang="zh-CN" altLang="en-US" sz="1800" b="1" u="sng" strike="noStrike" spc="-1">
                <a:latin typeface="Arial" panose="020B0604020202020204"/>
                <a:ea typeface="宋体" panose="02010600030101010101" charset="-122"/>
              </a:rPr>
              <a:t>暂时不能确定新标准的精确阈值，前期必须通过人工标定的方法，得到大概的经验范围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，后期可通过机器学习方法自动判定样本是否合格。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</p:txBody>
      </p:sp>
      <p:sp>
        <p:nvSpPr>
          <p:cNvPr id="121" name="CustomShape 1"/>
          <p:cNvSpPr/>
          <p:nvPr/>
        </p:nvSpPr>
        <p:spPr>
          <a:xfrm>
            <a:off x="4111546" y="620535"/>
            <a:ext cx="1131570" cy="66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讨论</a:t>
            </a:r>
            <a:endParaRPr lang="zh-CN" altLang="en-US" sz="3750" b="1" strike="noStrike" spc="-1">
              <a:solidFill>
                <a:srgbClr val="333F4F"/>
              </a:solidFill>
              <a:latin typeface="方正黑体_GBK"/>
              <a:ea typeface="方正黑体_GB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87600" y="1440720"/>
            <a:ext cx="2599560" cy="32821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5617885" y="2564905"/>
            <a:ext cx="2087640" cy="660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zh-CN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感谢关注</a:t>
            </a:r>
            <a:endParaRPr lang="en-US" sz="3750" b="0" strike="noStrike" spc="-1">
              <a:latin typeface="Arial" panose="020B0604020202020204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5388840" y="3802320"/>
            <a:ext cx="545400" cy="0"/>
          </a:xfrm>
          <a:prstGeom prst="line">
            <a:avLst/>
          </a:prstGeom>
          <a:ln>
            <a:solidFill>
              <a:srgbClr val="45707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3" name="CustomShape 3"/>
          <p:cNvSpPr/>
          <p:nvPr/>
        </p:nvSpPr>
        <p:spPr>
          <a:xfrm>
            <a:off x="5883480" y="3651480"/>
            <a:ext cx="1556640" cy="464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r">
              <a:lnSpc>
                <a:spcPct val="100000"/>
              </a:lnSpc>
            </a:pPr>
            <a:r>
              <a:rPr lang="zh-CN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  <a:t>专业</a:t>
            </a:r>
            <a:r>
              <a:rPr lang="en-US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  <a:t>·</a:t>
            </a:r>
            <a:r>
              <a:rPr lang="zh-CN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  <a:t>专注</a:t>
            </a:r>
            <a:r>
              <a:rPr lang="en-US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  <a:t>·</a:t>
            </a:r>
            <a:r>
              <a:rPr lang="zh-CN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  <a:t>专科</a:t>
            </a:r>
            <a:br>
              <a:rPr lang="zh-CN" sz="1350" b="1" strike="noStrike" spc="-1">
                <a:solidFill>
                  <a:srgbClr val="457077"/>
                </a:solidFill>
                <a:latin typeface="方正黑体_GBK"/>
                <a:ea typeface="方正黑体_GBK"/>
              </a:rPr>
            </a:br>
            <a:endParaRPr lang="en-US" sz="1350" b="0" strike="noStrike" spc="-1">
              <a:latin typeface="Arial" panose="020B0604020202020204"/>
            </a:endParaRPr>
          </a:p>
        </p:txBody>
      </p:sp>
      <p:sp>
        <p:nvSpPr>
          <p:cNvPr id="124" name="Line 4"/>
          <p:cNvSpPr/>
          <p:nvPr/>
        </p:nvSpPr>
        <p:spPr>
          <a:xfrm>
            <a:off x="7442640" y="3802320"/>
            <a:ext cx="545040" cy="0"/>
          </a:xfrm>
          <a:prstGeom prst="line">
            <a:avLst/>
          </a:prstGeom>
          <a:ln>
            <a:solidFill>
              <a:srgbClr val="45707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25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640" y="1115280"/>
            <a:ext cx="3715200" cy="4145400"/>
          </a:xfrm>
          <a:prstGeom prst="rect">
            <a:avLst/>
          </a:prstGeom>
          <a:ln>
            <a:noFill/>
          </a:ln>
        </p:spPr>
      </p:pic>
      <p:pic>
        <p:nvPicPr>
          <p:cNvPr id="126" name="图片 9"/>
          <p:cNvPicPr/>
          <p:nvPr/>
        </p:nvPicPr>
        <p:blipFill>
          <a:blip r:embed="rId3"/>
          <a:srcRect l="65288" t="13549" r="5274" b="13786"/>
          <a:stretch>
            <a:fillRect/>
          </a:stretch>
        </p:blipFill>
        <p:spPr>
          <a:xfrm>
            <a:off x="5977800" y="4269960"/>
            <a:ext cx="1576080" cy="1575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3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682796" y="620535"/>
            <a:ext cx="3989070" cy="66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现状和遇到的问题</a:t>
            </a:r>
            <a:endParaRPr lang="zh-CN" altLang="en-US" sz="3750" b="1" strike="noStrike" spc="-1">
              <a:solidFill>
                <a:srgbClr val="333F4F"/>
              </a:solidFill>
              <a:latin typeface="方正黑体_GBK"/>
              <a:ea typeface="方正黑体_GBK"/>
            </a:endParaRPr>
          </a:p>
        </p:txBody>
      </p:sp>
      <p:sp>
        <p:nvSpPr>
          <p:cNvPr id="2" name="TextShape 1"/>
          <p:cNvSpPr txBox="1"/>
          <p:nvPr/>
        </p:nvSpPr>
        <p:spPr>
          <a:xfrm>
            <a:off x="972185" y="1268730"/>
            <a:ext cx="7411085" cy="45453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fontAlgn="auto">
              <a:lnSpc>
                <a:spcPct val="150000"/>
              </a:lnSpc>
            </a:pP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1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，目前公司现行的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1K5K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质控标准（注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1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）是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Twist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探针在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Illumina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全外平台的</a:t>
            </a:r>
            <a:r>
              <a:rPr lang="zh-CN" altLang="en-US" sz="1800" b="1" u="sng" strike="noStrike" spc="-1">
                <a:latin typeface="Arial" panose="020B0604020202020204"/>
                <a:ea typeface="宋体" panose="02010600030101010101" charset="-122"/>
              </a:rPr>
              <a:t>一个经验标准</a:t>
            </a:r>
            <a:endParaRPr lang="zh-CN" altLang="en-US" sz="1800" b="1" u="sng" strike="noStrike" spc="-1">
              <a:latin typeface="Arial" panose="020B0604020202020204"/>
              <a:ea typeface="宋体" panose="02010600030101010101" charset="-122"/>
            </a:endParaRPr>
          </a:p>
          <a:p>
            <a:pPr fontAlgn="auto">
              <a:lnSpc>
                <a:spcPct val="15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 fontAlgn="auto">
              <a:lnSpc>
                <a:spcPct val="150000"/>
              </a:lnSpc>
            </a:pPr>
            <a:r>
              <a:rPr lang="en-US" sz="1800" b="0" strike="noStrike" spc="-1">
                <a:latin typeface="Arial" panose="020B0604020202020204"/>
              </a:rPr>
              <a:t>2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，现有的情况已经与经验标准情况不同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	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Twist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探针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+Illumina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平台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 -&gt; </a:t>
            </a:r>
            <a:r>
              <a:rPr lang="zh-CN" altLang="en-US" sz="1800" b="1" u="sng" strike="noStrike" spc="-1">
                <a:latin typeface="Arial" panose="020B0604020202020204"/>
                <a:ea typeface="宋体" panose="02010600030101010101" charset="-122"/>
              </a:rPr>
              <a:t>自有探针</a:t>
            </a:r>
            <a:r>
              <a:rPr lang="en-US" altLang="zh-CN" sz="1800" b="1" u="sng" strike="noStrike" spc="-1">
                <a:latin typeface="Arial" panose="020B0604020202020204"/>
                <a:ea typeface="宋体" panose="02010600030101010101" charset="-122"/>
              </a:rPr>
              <a:t>+BGI</a:t>
            </a:r>
            <a:r>
              <a:rPr lang="zh-CN" altLang="en-US" sz="1800" b="1" u="sng" strike="noStrike" spc="-1">
                <a:latin typeface="Arial" panose="020B0604020202020204"/>
                <a:ea typeface="宋体" panose="02010600030101010101" charset="-122"/>
              </a:rPr>
              <a:t>平台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	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越来越多的基因包产品</a:t>
            </a:r>
            <a:r>
              <a:rPr lang="zh-CN" altLang="en-US" sz="1800" b="1" u="sng" strike="noStrike" spc="-1">
                <a:latin typeface="Arial" panose="020B0604020202020204"/>
                <a:ea typeface="宋体" panose="02010600030101010101" charset="-122"/>
              </a:rPr>
              <a:t>不再使用全外平台</a:t>
            </a:r>
            <a:endParaRPr lang="zh-CN" altLang="en-US" sz="1800" b="1" u="sng" strike="noStrike" spc="-1">
              <a:latin typeface="Arial" panose="020B0604020202020204"/>
              <a:ea typeface="宋体" panose="0201060003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1800" b="0" strike="noStrike" spc="-1">
                <a:latin typeface="Arial" panose="020B0604020202020204"/>
              </a:rPr>
              <a:t>3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，</a:t>
            </a:r>
            <a:r>
              <a:rPr lang="zh-CN" altLang="en-US" sz="1800" strike="noStrike" spc="-1">
                <a:latin typeface="Arial" panose="020B0604020202020204"/>
                <a:ea typeface="宋体" panose="02010600030101010101" charset="-122"/>
              </a:rPr>
              <a:t>当前的数据处理方法（注</a:t>
            </a:r>
            <a:r>
              <a:rPr lang="en-US" altLang="zh-CN" sz="1800" strike="noStrike" spc="-1">
                <a:latin typeface="Arial" panose="020B0604020202020204"/>
                <a:ea typeface="宋体" panose="02010600030101010101" charset="-122"/>
              </a:rPr>
              <a:t>2</a:t>
            </a:r>
            <a:r>
              <a:rPr lang="zh-CN" altLang="en-US" sz="1800" strike="noStrike" spc="-1">
                <a:latin typeface="Arial" panose="020B0604020202020204"/>
                <a:ea typeface="宋体" panose="02010600030101010101" charset="-122"/>
              </a:rPr>
              <a:t>）本身有</a:t>
            </a:r>
            <a:r>
              <a:rPr lang="zh-CN" altLang="en-US" sz="1800" b="1" u="sng" strike="noStrike" spc="-1">
                <a:latin typeface="Arial" panose="020B0604020202020204"/>
                <a:ea typeface="宋体" panose="02010600030101010101" charset="-122"/>
              </a:rPr>
              <a:t>一定的局限性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1800" b="0" strike="noStrike" spc="-1">
                <a:latin typeface="Arial" panose="020B0604020202020204"/>
              </a:rPr>
              <a:t>	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当前的数据处理方法默认了外显区间的覆盖度具有以下几个特性：（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a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）成正态分布，没有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outlier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（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b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）每个样本的覆盖度标准差相近。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（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c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）使用批次内凑样，批次间差异可以忽略。</a:t>
            </a:r>
            <a:r>
              <a:rPr lang="zh-CN" altLang="en-US" sz="1800" b="1" u="sng" strike="noStrike" spc="-1">
                <a:latin typeface="Arial" panose="020B0604020202020204"/>
                <a:ea typeface="宋体" panose="02010600030101010101" charset="-122"/>
              </a:rPr>
              <a:t>这些先决条件并不一定正确</a:t>
            </a:r>
            <a:r>
              <a:rPr lang="en-US" altLang="zh-CN" sz="1800" b="1" u="sng" strike="noStrike" spc="-1">
                <a:latin typeface="Arial" panose="020B0604020202020204"/>
                <a:ea typeface="宋体" panose="02010600030101010101" charset="-122"/>
              </a:rPr>
              <a:t> </a:t>
            </a:r>
            <a:endParaRPr lang="zh-CN" altLang="en-US" sz="1800" strike="noStrike" spc="-1">
              <a:latin typeface="Arial" panose="020B0604020202020204"/>
              <a:ea typeface="宋体" panose="02010600030101010101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21105" y="6381115"/>
            <a:ext cx="6911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spc="-1">
                <a:latin typeface="Arial" panose="020B0604020202020204"/>
                <a:ea typeface="宋体" panose="02010600030101010101" charset="-122"/>
                <a:sym typeface="+mn-ea"/>
              </a:rPr>
              <a:t>注</a:t>
            </a:r>
            <a:r>
              <a:rPr lang="en-US" altLang="zh-CN" sz="800" spc="-1">
                <a:latin typeface="Arial" panose="020B0604020202020204"/>
                <a:ea typeface="宋体" panose="02010600030101010101" charset="-122"/>
                <a:sym typeface="+mn-ea"/>
              </a:rPr>
              <a:t>1</a:t>
            </a:r>
            <a:r>
              <a:rPr lang="zh-CN" altLang="en-US" sz="800" spc="-1">
                <a:latin typeface="Arial" panose="020B0604020202020204"/>
                <a:ea typeface="宋体" panose="02010600030101010101" charset="-122"/>
                <a:sym typeface="+mn-ea"/>
              </a:rPr>
              <a:t>：即在</a:t>
            </a:r>
            <a:r>
              <a:rPr lang="en-US" altLang="zh-CN" sz="800" spc="-1">
                <a:latin typeface="Arial" panose="020B0604020202020204"/>
                <a:ea typeface="宋体" panose="02010600030101010101" charset="-122"/>
                <a:sym typeface="+mn-ea"/>
              </a:rPr>
              <a:t>scale</a:t>
            </a:r>
            <a:r>
              <a:rPr lang="zh-CN" altLang="en-US" sz="800" spc="-1">
                <a:latin typeface="Arial" panose="020B0604020202020204"/>
                <a:ea typeface="宋体" panose="02010600030101010101" charset="-122"/>
                <a:sym typeface="+mn-ea"/>
              </a:rPr>
              <a:t>小于</a:t>
            </a:r>
            <a:r>
              <a:rPr lang="en-US" altLang="zh-CN" sz="800" spc="-1">
                <a:latin typeface="Arial" panose="020B0604020202020204"/>
                <a:ea typeface="宋体" panose="02010600030101010101" charset="-122"/>
                <a:sym typeface="+mn-ea"/>
              </a:rPr>
              <a:t>0.7</a:t>
            </a:r>
            <a:r>
              <a:rPr lang="zh-CN" altLang="en-US" sz="800" spc="-1">
                <a:latin typeface="Arial" panose="020B0604020202020204"/>
                <a:ea typeface="宋体" panose="02010600030101010101" charset="-122"/>
                <a:sym typeface="+mn-ea"/>
              </a:rPr>
              <a:t>和大于</a:t>
            </a:r>
            <a:r>
              <a:rPr lang="en-US" altLang="zh-CN" sz="800" spc="-1">
                <a:latin typeface="Arial" panose="020B0604020202020204"/>
                <a:ea typeface="宋体" panose="02010600030101010101" charset="-122"/>
                <a:sym typeface="+mn-ea"/>
              </a:rPr>
              <a:t>1.3</a:t>
            </a:r>
            <a:r>
              <a:rPr lang="zh-CN" altLang="en-US" sz="800" spc="-1">
                <a:latin typeface="Arial" panose="020B0604020202020204"/>
                <a:ea typeface="宋体" panose="02010600030101010101" charset="-122"/>
                <a:sym typeface="+mn-ea"/>
              </a:rPr>
              <a:t>的区间数小于</a:t>
            </a:r>
            <a:r>
              <a:rPr lang="en-US" altLang="zh-CN" sz="800" spc="-1">
                <a:latin typeface="Arial" panose="020B0604020202020204"/>
                <a:ea typeface="宋体" panose="02010600030101010101" charset="-122"/>
                <a:sym typeface="+mn-ea"/>
              </a:rPr>
              <a:t>1000</a:t>
            </a:r>
            <a:r>
              <a:rPr lang="zh-CN" altLang="en-US" sz="800" spc="-1">
                <a:latin typeface="Arial" panose="020B0604020202020204"/>
                <a:ea typeface="宋体" panose="02010600030101010101" charset="-122"/>
                <a:sym typeface="+mn-ea"/>
              </a:rPr>
              <a:t>为合格样本，在</a:t>
            </a:r>
            <a:r>
              <a:rPr lang="en-US" altLang="zh-CN" sz="800" spc="-1">
                <a:latin typeface="Arial" panose="020B0604020202020204"/>
                <a:ea typeface="宋体" panose="02010600030101010101" charset="-122"/>
                <a:sym typeface="+mn-ea"/>
              </a:rPr>
              <a:t>1000-5000</a:t>
            </a:r>
            <a:r>
              <a:rPr lang="zh-CN" altLang="en-US" sz="800" spc="-1">
                <a:latin typeface="Arial" panose="020B0604020202020204"/>
                <a:ea typeface="宋体" panose="02010600030101010101" charset="-122"/>
                <a:sym typeface="+mn-ea"/>
              </a:rPr>
              <a:t>质检为风险样本，大于</a:t>
            </a:r>
            <a:r>
              <a:rPr lang="en-US" altLang="zh-CN" sz="800" spc="-1">
                <a:latin typeface="Arial" panose="020B0604020202020204"/>
                <a:ea typeface="宋体" panose="02010600030101010101" charset="-122"/>
                <a:sym typeface="+mn-ea"/>
              </a:rPr>
              <a:t>5000</a:t>
            </a:r>
            <a:r>
              <a:rPr lang="zh-CN" altLang="en-US" sz="800" spc="-1">
                <a:latin typeface="Arial" panose="020B0604020202020204"/>
                <a:ea typeface="宋体" panose="02010600030101010101" charset="-122"/>
                <a:sym typeface="+mn-ea"/>
              </a:rPr>
              <a:t>为不合格样本</a:t>
            </a:r>
            <a:endParaRPr lang="zh-CN" altLang="en-US" sz="800" spc="-1">
              <a:latin typeface="Arial" panose="020B0604020202020204"/>
              <a:ea typeface="宋体" panose="02010600030101010101" charset="-122"/>
              <a:sym typeface="+mn-ea"/>
            </a:endParaRPr>
          </a:p>
          <a:p>
            <a:r>
              <a:rPr lang="zh-CN" altLang="en-US" sz="800" spc="-1">
                <a:latin typeface="Arial" panose="020B0604020202020204"/>
                <a:ea typeface="宋体" panose="02010600030101010101" charset="-122"/>
                <a:sym typeface="+mn-ea"/>
              </a:rPr>
              <a:t>注</a:t>
            </a:r>
            <a:r>
              <a:rPr lang="en-US" altLang="zh-CN" sz="800" spc="-1">
                <a:latin typeface="Arial" panose="020B0604020202020204"/>
                <a:ea typeface="宋体" panose="02010600030101010101" charset="-122"/>
                <a:sym typeface="+mn-ea"/>
              </a:rPr>
              <a:t>2</a:t>
            </a:r>
            <a:r>
              <a:rPr lang="zh-CN" altLang="en-US" sz="800" spc="-1">
                <a:latin typeface="Arial" panose="020B0604020202020204"/>
                <a:ea typeface="宋体" panose="02010600030101010101" charset="-122"/>
                <a:sym typeface="+mn-ea"/>
              </a:rPr>
              <a:t>：某一区域的scale值等于该区域Coverage * 所有样本区域</a:t>
            </a:r>
            <a:r>
              <a:rPr lang="zh-CN" altLang="en-US" sz="800" spc="-1">
                <a:latin typeface="Arial" panose="020B0604020202020204"/>
                <a:ea typeface="宋体" panose="02010600030101010101" charset="-122"/>
                <a:sym typeface="+mn-ea"/>
              </a:rPr>
              <a:t>Coverage</a:t>
            </a:r>
            <a:r>
              <a:rPr lang="zh-CN" altLang="en-US" sz="800" spc="-1">
                <a:latin typeface="Arial" panose="020B0604020202020204"/>
                <a:ea typeface="宋体" panose="02010600030101010101" charset="-122"/>
                <a:sym typeface="+mn-ea"/>
              </a:rPr>
              <a:t>平均值 / (所有样本在该区域的平均值</a:t>
            </a:r>
            <a:r>
              <a:rPr lang="en-US" altLang="zh-CN" sz="800" spc="-1">
                <a:latin typeface="Arial" panose="020B0604020202020204"/>
                <a:ea typeface="宋体" panose="02010600030101010101" charset="-122"/>
                <a:sym typeface="+mn-ea"/>
              </a:rPr>
              <a:t> </a:t>
            </a:r>
            <a:r>
              <a:rPr lang="zh-CN" altLang="en-US" sz="800" spc="-1">
                <a:latin typeface="Arial" panose="020B0604020202020204"/>
                <a:ea typeface="宋体" panose="02010600030101010101" charset="-122"/>
                <a:sym typeface="+mn-ea"/>
              </a:rPr>
              <a:t>* 当前样本所在区域的平均值)</a:t>
            </a:r>
            <a:endParaRPr lang="zh-CN" altLang="en-US" sz="800" spc="-1">
              <a:latin typeface="Arial" panose="020B0604020202020204"/>
              <a:ea typeface="宋体" panose="0201060003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59046" y="620535"/>
            <a:ext cx="3036570" cy="66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怎样解决问题</a:t>
            </a:r>
            <a:endParaRPr lang="zh-CN" altLang="en-US" sz="3750" b="1" strike="noStrike" spc="-1">
              <a:solidFill>
                <a:srgbClr val="333F4F"/>
              </a:solidFill>
              <a:latin typeface="方正黑体_GBK"/>
              <a:ea typeface="方正黑体_GBK"/>
            </a:endParaRPr>
          </a:p>
        </p:txBody>
      </p:sp>
      <p:sp>
        <p:nvSpPr>
          <p:cNvPr id="2" name="TextShape 1"/>
          <p:cNvSpPr txBox="1"/>
          <p:nvPr/>
        </p:nvSpPr>
        <p:spPr>
          <a:xfrm>
            <a:off x="972185" y="1412875"/>
            <a:ext cx="7411085" cy="45453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fontAlgn="auto">
              <a:lnSpc>
                <a:spcPct val="150000"/>
              </a:lnSpc>
            </a:pPr>
            <a:r>
              <a:rPr lang="zh-CN" sz="1800" strike="noStrike" spc="-1">
                <a:latin typeface="Arial" panose="020B0604020202020204"/>
                <a:ea typeface="宋体" panose="02010600030101010101" charset="-122"/>
              </a:rPr>
              <a:t>旧方法使用单一的步骤判断样本是否合格和提取发生</a:t>
            </a:r>
            <a:r>
              <a:rPr lang="en-US" altLang="zh-CN" sz="1800" strike="noStrike" spc="-1">
                <a:latin typeface="Arial" panose="020B0604020202020204"/>
                <a:ea typeface="宋体" panose="02010600030101010101" charset="-122"/>
              </a:rPr>
              <a:t>CNV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外显子</a:t>
            </a:r>
            <a:r>
              <a:rPr lang="zh-CN" altLang="en-US" sz="1800" strike="noStrike" spc="-1">
                <a:latin typeface="Arial" panose="020B0604020202020204"/>
                <a:ea typeface="宋体" panose="02010600030101010101" charset="-122"/>
              </a:rPr>
              <a:t>，</a:t>
            </a:r>
            <a:r>
              <a:rPr sz="1800" strike="noStrike" spc="-1">
                <a:latin typeface="Arial" panose="020B0604020202020204"/>
                <a:ea typeface="宋体" panose="02010600030101010101" charset="-122"/>
              </a:rPr>
              <a:t>本旨在尝试一种新的CNV质控标准</a:t>
            </a:r>
            <a:r>
              <a:rPr lang="zh-CN" sz="1800" strike="noStrike" spc="-1">
                <a:latin typeface="Arial" panose="020B0604020202020204"/>
                <a:ea typeface="宋体" panose="02010600030101010101" charset="-122"/>
              </a:rPr>
              <a:t>，其思路是将质控分为两部分，</a:t>
            </a:r>
            <a:r>
              <a:rPr lang="en-US" altLang="zh-CN" sz="1800" strike="noStrike" spc="-1">
                <a:latin typeface="Arial" panose="020B0604020202020204"/>
                <a:ea typeface="宋体" panose="02010600030101010101" charset="-122"/>
              </a:rPr>
              <a:t>a</a:t>
            </a:r>
            <a:r>
              <a:rPr lang="zh-CN" altLang="en-US" sz="1800" strike="noStrike" spc="-1">
                <a:latin typeface="Arial" panose="020B0604020202020204"/>
                <a:ea typeface="宋体" panose="02010600030101010101" charset="-122"/>
              </a:rPr>
              <a:t>）</a:t>
            </a:r>
            <a:r>
              <a:rPr lang="zh-CN" spc="-1">
                <a:latin typeface="Arial" panose="020B0604020202020204"/>
                <a:ea typeface="宋体" panose="02010600030101010101" charset="-122"/>
                <a:sym typeface="+mn-ea"/>
              </a:rPr>
              <a:t>判断样本是否合格，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b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）鉴定</a:t>
            </a:r>
            <a:r>
              <a:rPr lang="zh-CN" spc="-1">
                <a:latin typeface="Arial" panose="020B0604020202020204"/>
                <a:ea typeface="宋体" panose="02010600030101010101" charset="-122"/>
                <a:sym typeface="+mn-ea"/>
              </a:rPr>
              <a:t>发生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CNV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外显子</a:t>
            </a:r>
            <a:r>
              <a:rPr sz="1800" strike="noStrike" spc="-1">
                <a:latin typeface="Arial" panose="020B0604020202020204"/>
                <a:ea typeface="宋体" panose="02010600030101010101" charset="-122"/>
              </a:rPr>
              <a:t>，该标准具有以下几个特征：</a:t>
            </a:r>
            <a:endParaRPr sz="1800" strike="noStrike" spc="-1">
              <a:latin typeface="Arial" panose="020B0604020202020204"/>
              <a:ea typeface="宋体" panose="02010600030101010101" charset="-122"/>
            </a:endParaRPr>
          </a:p>
          <a:p>
            <a:pPr fontAlgn="auto">
              <a:lnSpc>
                <a:spcPct val="150000"/>
              </a:lnSpc>
            </a:pPr>
            <a:endParaRPr sz="1800" strike="noStrike" spc="-1">
              <a:latin typeface="Arial" panose="020B0604020202020204"/>
              <a:ea typeface="宋体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1800" strike="noStrike" spc="-1">
                <a:latin typeface="Arial" panose="020B0604020202020204"/>
                <a:ea typeface="宋体" panose="02010600030101010101" charset="-122"/>
              </a:rPr>
              <a:t>1</a:t>
            </a:r>
            <a:r>
              <a:rPr lang="zh-CN" altLang="en-US" sz="1800" strike="noStrike" spc="-1">
                <a:latin typeface="Arial" panose="020B0604020202020204"/>
                <a:ea typeface="宋体" panose="02010600030101010101" charset="-122"/>
              </a:rPr>
              <a:t>，使用全体凑样，不忽略批次间</a:t>
            </a:r>
            <a:r>
              <a:rPr lang="en-US" altLang="zh-CN" sz="1800" strike="noStrike" spc="-1">
                <a:latin typeface="Arial" panose="020B0604020202020204"/>
                <a:ea typeface="宋体" panose="02010600030101010101" charset="-122"/>
              </a:rPr>
              <a:t>variance</a:t>
            </a:r>
            <a:endParaRPr sz="1800" strike="noStrike" spc="-1">
              <a:latin typeface="Arial" panose="020B0604020202020204"/>
              <a:ea typeface="宋体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 strike="noStrike" spc="-1">
                <a:latin typeface="Arial" panose="020B0604020202020204"/>
                <a:ea typeface="宋体" panose="02010600030101010101" charset="-122"/>
              </a:rPr>
              <a:t>2</a:t>
            </a:r>
            <a:r>
              <a:rPr lang="zh-CN" altLang="en-US" sz="1800" strike="noStrike" spc="-1">
                <a:latin typeface="Arial" panose="020B0604020202020204"/>
                <a:ea typeface="宋体" panose="02010600030101010101" charset="-122"/>
              </a:rPr>
              <a:t>，使用中位数代替平均数，对覆盖度分布情况的宽容度增加，抵抗</a:t>
            </a:r>
            <a:r>
              <a:rPr lang="en-US" altLang="zh-CN" sz="1800" strike="noStrike" spc="-1">
                <a:latin typeface="Arial" panose="020B0604020202020204"/>
                <a:ea typeface="宋体" panose="02010600030101010101" charset="-122"/>
              </a:rPr>
              <a:t>outlier</a:t>
            </a:r>
            <a:r>
              <a:rPr lang="zh-CN" altLang="en-US" sz="1800" strike="noStrike" spc="-1">
                <a:latin typeface="Arial" panose="020B0604020202020204"/>
                <a:ea typeface="宋体" panose="02010600030101010101" charset="-122"/>
              </a:rPr>
              <a:t>的影响</a:t>
            </a:r>
            <a:endParaRPr lang="zh-CN" altLang="en-US" sz="1800" strike="noStrike" spc="-1">
              <a:latin typeface="Arial" panose="020B0604020202020204"/>
              <a:ea typeface="宋体" panose="0201060003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 strike="noStrike" spc="-1">
                <a:latin typeface="Arial" panose="020B0604020202020204"/>
                <a:ea typeface="宋体" panose="02010600030101010101" charset="-122"/>
              </a:rPr>
              <a:t>3</a:t>
            </a:r>
            <a:r>
              <a:rPr lang="zh-CN" altLang="en-US" sz="1800" strike="noStrike" spc="-1">
                <a:latin typeface="Arial" panose="020B0604020202020204"/>
                <a:ea typeface="宋体" panose="02010600030101010101" charset="-122"/>
              </a:rPr>
              <a:t>，直接测量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标准差，不再假定每个样本具有相近的标准差。</a:t>
            </a:r>
            <a:endParaRPr lang="zh-CN" altLang="en-US" spc="-1">
              <a:latin typeface="Arial" panose="020B0604020202020204"/>
              <a:ea typeface="宋体" panose="0201060003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800" strike="noStrike" spc="-1">
                <a:latin typeface="Arial" panose="020B0604020202020204"/>
                <a:ea typeface="宋体" panose="02010600030101010101" charset="-122"/>
              </a:rPr>
              <a:t>4</a:t>
            </a:r>
            <a:r>
              <a:rPr lang="zh-CN" altLang="en-US" sz="1800" strike="noStrike" spc="-1">
                <a:latin typeface="Arial" panose="020B0604020202020204"/>
                <a:ea typeface="宋体" panose="02010600030101010101" charset="-122"/>
              </a:rPr>
              <a:t>，摒弃了固定阈值（</a:t>
            </a:r>
            <a:r>
              <a:rPr lang="en-US" altLang="zh-CN" sz="1800" strike="noStrike" spc="-1">
                <a:latin typeface="Arial" panose="020B0604020202020204"/>
                <a:ea typeface="宋体" panose="02010600030101010101" charset="-122"/>
              </a:rPr>
              <a:t>scale 0.7</a:t>
            </a:r>
            <a:r>
              <a:rPr lang="zh-CN" altLang="en-US" sz="1800" strike="noStrike" spc="-1">
                <a:latin typeface="Arial" panose="020B0604020202020204"/>
                <a:ea typeface="宋体" panose="02010600030101010101" charset="-122"/>
              </a:rPr>
              <a:t>和</a:t>
            </a:r>
            <a:r>
              <a:rPr lang="en-US" altLang="zh-CN" sz="1800" strike="noStrike" spc="-1">
                <a:latin typeface="Arial" panose="020B0604020202020204"/>
                <a:ea typeface="宋体" panose="02010600030101010101" charset="-122"/>
              </a:rPr>
              <a:t>1.3</a:t>
            </a:r>
            <a:r>
              <a:rPr lang="zh-CN" altLang="en-US" sz="1800" strike="noStrike" spc="-1">
                <a:latin typeface="Arial" panose="020B0604020202020204"/>
                <a:ea typeface="宋体" panose="02010600030101010101" charset="-122"/>
              </a:rPr>
              <a:t>），采用动态阈值，在风险样本让步的情况下，仍然可以给出适量的结果，尽量降低对下游报告组的压力</a:t>
            </a:r>
            <a:endParaRPr lang="zh-CN" altLang="en-US" sz="1800" strike="noStrike" spc="-1">
              <a:latin typeface="Arial" panose="020B0604020202020204"/>
              <a:ea typeface="宋体" panose="02010600030101010101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800" strike="noStrike" spc="-1">
              <a:latin typeface="Arial" panose="020B0604020202020204"/>
              <a:ea typeface="宋体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972185" y="1412875"/>
            <a:ext cx="7411085" cy="208089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endParaRPr lang="en-US" sz="1800" b="0" strike="noStrike" spc="-1">
              <a:latin typeface="Arial" panose="020B0604020202020204"/>
            </a:endParaRPr>
          </a:p>
          <a:p>
            <a:r>
              <a:rPr lang="en-US" sz="1800" b="0" strike="noStrike" spc="-1">
                <a:latin typeface="Arial" panose="020B0604020202020204"/>
              </a:rPr>
              <a:t>1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，凑样使用全体样本，而不是现在的同批次样本</a:t>
            </a:r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  <a:p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2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，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由于自主探针的覆盖度大致呈现一个双组分偏移正态分布（也可能是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t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分布，见下图），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样本间和批次间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normalization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均采用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Robust-Z normailization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方法，即在常规的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Z normailzation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方法中使用中位数代替平均数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1" name="CustomShape 1"/>
          <p:cNvSpPr/>
          <p:nvPr/>
        </p:nvSpPr>
        <p:spPr>
          <a:xfrm>
            <a:off x="4111546" y="620535"/>
            <a:ext cx="1131570" cy="66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方法</a:t>
            </a:r>
            <a:endParaRPr lang="zh-CN" altLang="en-US" sz="3750" b="1" strike="noStrike" spc="-1">
              <a:solidFill>
                <a:srgbClr val="333F4F"/>
              </a:solidFill>
              <a:latin typeface="方正黑体_GBK"/>
              <a:ea typeface="方正黑体_GBK"/>
            </a:endParaRPr>
          </a:p>
        </p:txBody>
      </p:sp>
      <p:pic>
        <p:nvPicPr>
          <p:cNvPr id="2" name="Picture 1" descr="S109980.4100_hist_or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3493770"/>
            <a:ext cx="3102610" cy="3102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972185" y="1412875"/>
            <a:ext cx="7411085" cy="152463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  <a:p>
            <a:r>
              <a:rPr lang="en-US" sz="1800" b="0" strike="noStrike" spc="-1">
                <a:latin typeface="Arial" panose="020B0604020202020204"/>
              </a:rPr>
              <a:t>3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，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使用Anderson-Darling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 test A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值（越小越接近正态分布），样本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sd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和双正态分布组分的比值（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越大越接近正态分布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）综合判定某样本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normailzed 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coverage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是否符合正态分布，越符合正态分布说明样本质量越好（左：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before normalization 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右：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after 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normalization 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）</a:t>
            </a:r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  <a:p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1" name="CustomShape 1"/>
          <p:cNvSpPr/>
          <p:nvPr/>
        </p:nvSpPr>
        <p:spPr>
          <a:xfrm>
            <a:off x="3397171" y="620535"/>
            <a:ext cx="2560320" cy="66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方法（续）</a:t>
            </a:r>
            <a:endParaRPr lang="zh-CN" altLang="en-US" sz="3750" b="1" strike="noStrike" spc="-1">
              <a:solidFill>
                <a:srgbClr val="333F4F"/>
              </a:solidFill>
              <a:latin typeface="方正黑体_GBK"/>
              <a:ea typeface="方正黑体_GBK"/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972185" y="5445125"/>
            <a:ext cx="7411085" cy="6527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4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，使用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slide-window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方法和动态阈值判断发生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CNV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外显子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区间（深黑色虚线：</a:t>
            </a:r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CNV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阈值）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6" name="Picture 5" descr="S109980.4100_seg_s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7900" y="2853055"/>
            <a:ext cx="2065655" cy="2065655"/>
          </a:xfrm>
          <a:prstGeom prst="rect">
            <a:avLst/>
          </a:prstGeom>
        </p:spPr>
      </p:pic>
      <p:pic>
        <p:nvPicPr>
          <p:cNvPr id="7" name="Picture 6" descr="S109980.4100_seg_or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265" y="2853055"/>
            <a:ext cx="2072005" cy="2072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972185" y="1412875"/>
            <a:ext cx="7411085" cy="3581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en-US" sz="1800" b="0" strike="noStrike" spc="-1">
                <a:latin typeface="Arial" panose="020B0604020202020204"/>
              </a:rPr>
              <a:t>Before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：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Raw CNV coverage</a:t>
            </a:r>
            <a:endParaRPr lang="en-US" altLang="zh-CN" sz="1800" b="0" strike="noStrike" spc="-1">
              <a:latin typeface="Arial" panose="020B0604020202020204"/>
              <a:ea typeface="宋体" panose="02010600030101010101" charset="-122"/>
            </a:endParaRPr>
          </a:p>
        </p:txBody>
      </p:sp>
      <p:sp>
        <p:nvSpPr>
          <p:cNvPr id="121" name="CustomShape 1"/>
          <p:cNvSpPr/>
          <p:nvPr/>
        </p:nvSpPr>
        <p:spPr>
          <a:xfrm>
            <a:off x="1128395" y="620395"/>
            <a:ext cx="7915275" cy="66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结果（1，</a:t>
            </a:r>
            <a:r>
              <a:rPr lang="zh-CN" altLang="en-US" sz="3750" b="1" spc="-1">
                <a:solidFill>
                  <a:srgbClr val="333F4F"/>
                </a:solidFill>
                <a:latin typeface="方正黑体_GBK"/>
                <a:ea typeface="方正黑体_GBK"/>
                <a:sym typeface="+mn-ea"/>
              </a:rPr>
              <a:t>样本110236</a:t>
            </a:r>
            <a:r>
              <a:rPr lang="zh-CN" altLang="en-US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）</a:t>
            </a:r>
            <a:endParaRPr lang="zh-CN" altLang="en-US" sz="3750" b="1" strike="noStrike" spc="-1">
              <a:solidFill>
                <a:srgbClr val="333F4F"/>
              </a:solidFill>
              <a:latin typeface="方正黑体_GBK"/>
              <a:ea typeface="方正黑体_GBK"/>
            </a:endParaRPr>
          </a:p>
        </p:txBody>
      </p:sp>
      <p:pic>
        <p:nvPicPr>
          <p:cNvPr id="7" name="Picture 6" descr="S110236.4100_seg_sm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6370" y="4364990"/>
            <a:ext cx="2387600" cy="2387600"/>
          </a:xfrm>
          <a:prstGeom prst="rect">
            <a:avLst/>
          </a:prstGeom>
        </p:spPr>
      </p:pic>
      <p:pic>
        <p:nvPicPr>
          <p:cNvPr id="13" name="Picture 12" descr="S110236.4100_hist_sm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60" y="4364990"/>
            <a:ext cx="2387600" cy="238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" y="4869180"/>
            <a:ext cx="3849370" cy="966470"/>
          </a:xfrm>
          <a:prstGeom prst="rect">
            <a:avLst/>
          </a:prstGeom>
        </p:spPr>
      </p:pic>
      <p:pic>
        <p:nvPicPr>
          <p:cNvPr id="3" name="Picture 2" descr="S110236.4100_hist_or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440" y="1771015"/>
            <a:ext cx="2254250" cy="2254250"/>
          </a:xfrm>
          <a:prstGeom prst="rect">
            <a:avLst/>
          </a:prstGeom>
        </p:spPr>
      </p:pic>
      <p:sp>
        <p:nvSpPr>
          <p:cNvPr id="4" name="TextShape 1"/>
          <p:cNvSpPr txBox="1"/>
          <p:nvPr/>
        </p:nvSpPr>
        <p:spPr>
          <a:xfrm>
            <a:off x="130175" y="3860800"/>
            <a:ext cx="889254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After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：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旧方法（判定为不合格样本，条带数21719）</a:t>
            </a:r>
            <a:r>
              <a:rPr lang="en-US" sz="1800" b="0" strike="noStrike" spc="-1">
                <a:latin typeface="Arial" panose="020B0604020202020204"/>
              </a:rPr>
              <a:t>      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新方法（高质量合格样本）</a:t>
            </a:r>
            <a:r>
              <a:rPr lang="en-US" sz="1800" b="0" strike="noStrike" spc="-1">
                <a:latin typeface="Arial" panose="020B0604020202020204"/>
              </a:rPr>
              <a:t> 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5" name="Picture 4" descr="S110236.4100_seg_or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5" y="1955165"/>
            <a:ext cx="1885950" cy="1885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972185" y="1412875"/>
            <a:ext cx="7411085" cy="3581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en-US" sz="1800" b="0" strike="noStrike" spc="-1">
                <a:latin typeface="Arial" panose="020B0604020202020204"/>
              </a:rPr>
              <a:t>Before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：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Raw CNV coverage</a:t>
            </a:r>
            <a:endParaRPr lang="en-US" altLang="zh-CN" sz="1800" b="0" strike="noStrike" spc="-1">
              <a:latin typeface="Arial" panose="020B0604020202020204"/>
              <a:ea typeface="宋体" panose="02010600030101010101" charset="-122"/>
            </a:endParaRPr>
          </a:p>
        </p:txBody>
      </p:sp>
      <p:sp>
        <p:nvSpPr>
          <p:cNvPr id="121" name="CustomShape 1"/>
          <p:cNvSpPr/>
          <p:nvPr/>
        </p:nvSpPr>
        <p:spPr>
          <a:xfrm>
            <a:off x="1128395" y="620395"/>
            <a:ext cx="7915275" cy="66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结果（</a:t>
            </a:r>
            <a:r>
              <a:rPr lang="en-US" altLang="zh-CN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2</a:t>
            </a:r>
            <a:r>
              <a:rPr lang="zh-CN" altLang="en-US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，</a:t>
            </a:r>
            <a:r>
              <a:rPr lang="zh-CN" altLang="en-US" sz="3750" b="1" spc="-1">
                <a:solidFill>
                  <a:srgbClr val="333F4F"/>
                </a:solidFill>
                <a:latin typeface="方正黑体_GBK"/>
                <a:ea typeface="方正黑体_GBK"/>
                <a:sym typeface="+mn-ea"/>
              </a:rPr>
              <a:t>样本110</a:t>
            </a:r>
            <a:r>
              <a:rPr lang="en-US" altLang="zh-CN" sz="3750" b="1" spc="-1">
                <a:solidFill>
                  <a:srgbClr val="333F4F"/>
                </a:solidFill>
                <a:latin typeface="方正黑体_GBK"/>
                <a:ea typeface="方正黑体_GBK"/>
                <a:sym typeface="+mn-ea"/>
              </a:rPr>
              <a:t>616</a:t>
            </a:r>
            <a:r>
              <a:rPr lang="zh-CN" altLang="en-US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）</a:t>
            </a:r>
            <a:endParaRPr lang="zh-CN" altLang="en-US" sz="3750" b="1" strike="noStrike" spc="-1">
              <a:solidFill>
                <a:srgbClr val="333F4F"/>
              </a:solidFill>
              <a:latin typeface="方正黑体_GBK"/>
              <a:ea typeface="方正黑体_GBK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130810" y="3860800"/>
            <a:ext cx="8843010" cy="3467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After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：旧方法（判定为不合格样本，条带数6546）</a:t>
            </a:r>
            <a:r>
              <a:rPr lang="en-US" sz="1800" b="0" strike="noStrike" spc="-1">
                <a:latin typeface="Arial" panose="020B0604020202020204"/>
              </a:rPr>
              <a:t>      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新方法（判定为高质量合格样本）</a:t>
            </a:r>
            <a:r>
              <a:rPr lang="en-US" sz="1800" b="0" strike="noStrike" spc="-1">
                <a:latin typeface="Arial" panose="020B0604020202020204"/>
              </a:rPr>
              <a:t> 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4653280"/>
            <a:ext cx="3980815" cy="1029970"/>
          </a:xfrm>
          <a:prstGeom prst="rect">
            <a:avLst/>
          </a:prstGeom>
        </p:spPr>
      </p:pic>
      <p:pic>
        <p:nvPicPr>
          <p:cNvPr id="6" name="Picture 5" descr="S110616.4100_hist_sm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70" y="4399280"/>
            <a:ext cx="2458720" cy="2458720"/>
          </a:xfrm>
          <a:prstGeom prst="rect">
            <a:avLst/>
          </a:prstGeom>
        </p:spPr>
      </p:pic>
      <p:pic>
        <p:nvPicPr>
          <p:cNvPr id="9" name="Picture 8" descr="S110616.4100_seg_sm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70" y="4438015"/>
            <a:ext cx="2241550" cy="2241550"/>
          </a:xfrm>
          <a:prstGeom prst="rect">
            <a:avLst/>
          </a:prstGeom>
        </p:spPr>
      </p:pic>
      <p:pic>
        <p:nvPicPr>
          <p:cNvPr id="7" name="Picture 6" descr="S110616.4100_hist_or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975" y="1700530"/>
            <a:ext cx="2244725" cy="2244725"/>
          </a:xfrm>
          <a:prstGeom prst="rect">
            <a:avLst/>
          </a:prstGeom>
        </p:spPr>
      </p:pic>
      <p:pic>
        <p:nvPicPr>
          <p:cNvPr id="8" name="Picture 7" descr="S110616.4100_seg_or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900" y="1850390"/>
            <a:ext cx="1945005" cy="1945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972185" y="1412875"/>
            <a:ext cx="7411085" cy="3581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en-US" sz="1800" b="0" strike="noStrike" spc="-1">
                <a:latin typeface="Arial" panose="020B0604020202020204"/>
              </a:rPr>
              <a:t>Before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：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Raw CNV coverage</a:t>
            </a:r>
            <a:endParaRPr lang="en-US" altLang="zh-CN" sz="1800" b="0" strike="noStrike" spc="-1">
              <a:latin typeface="Arial" panose="020B0604020202020204"/>
              <a:ea typeface="宋体" panose="02010600030101010101" charset="-122"/>
            </a:endParaRPr>
          </a:p>
        </p:txBody>
      </p:sp>
      <p:sp>
        <p:nvSpPr>
          <p:cNvPr id="121" name="CustomShape 1"/>
          <p:cNvSpPr/>
          <p:nvPr/>
        </p:nvSpPr>
        <p:spPr>
          <a:xfrm>
            <a:off x="1128395" y="620395"/>
            <a:ext cx="7915275" cy="66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结果（</a:t>
            </a:r>
            <a:r>
              <a:rPr lang="en-US" altLang="zh-CN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3</a:t>
            </a:r>
            <a:r>
              <a:rPr lang="zh-CN" altLang="en-US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，</a:t>
            </a:r>
            <a:r>
              <a:rPr lang="zh-CN" altLang="en-US" sz="3750" b="1" spc="-1">
                <a:solidFill>
                  <a:srgbClr val="333F4F"/>
                </a:solidFill>
                <a:latin typeface="方正黑体_GBK"/>
                <a:ea typeface="方正黑体_GBK"/>
                <a:sym typeface="+mn-ea"/>
              </a:rPr>
              <a:t>样本110</a:t>
            </a:r>
            <a:r>
              <a:rPr lang="en-US" altLang="zh-CN" sz="3750" b="1" spc="-1">
                <a:solidFill>
                  <a:srgbClr val="333F4F"/>
                </a:solidFill>
                <a:latin typeface="方正黑体_GBK"/>
                <a:ea typeface="方正黑体_GBK"/>
                <a:sym typeface="+mn-ea"/>
              </a:rPr>
              <a:t>705</a:t>
            </a:r>
            <a:r>
              <a:rPr lang="zh-CN" altLang="en-US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）</a:t>
            </a:r>
            <a:endParaRPr lang="zh-CN" altLang="en-US" sz="3750" b="1" strike="noStrike" spc="-1">
              <a:solidFill>
                <a:srgbClr val="333F4F"/>
              </a:solidFill>
              <a:latin typeface="方正黑体_GBK"/>
              <a:ea typeface="方正黑体_GBK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52705" y="3860800"/>
            <a:ext cx="8991600" cy="5778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en-US" altLang="zh-CN" spc="-1">
                <a:latin typeface="Arial" panose="020B0604020202020204"/>
                <a:ea typeface="宋体" panose="02010600030101010101" charset="-122"/>
                <a:sym typeface="+mn-ea"/>
              </a:rPr>
              <a:t>After</a:t>
            </a:r>
            <a:r>
              <a:rPr lang="zh-CN" altLang="en-US" spc="-1">
                <a:latin typeface="Arial" panose="020B0604020202020204"/>
                <a:ea typeface="宋体" panose="02010600030101010101" charset="-122"/>
                <a:sym typeface="+mn-ea"/>
              </a:rPr>
              <a:t>：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旧方法（判定为合格样本，条带数931）</a:t>
            </a:r>
            <a:r>
              <a:rPr lang="en-US" sz="1800" b="0" strike="noStrike" spc="-1">
                <a:latin typeface="Arial" panose="020B0604020202020204"/>
              </a:rPr>
              <a:t>      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新方法（判定为不合格样本，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 lambda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值过小，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sd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值过高，Anderson-Darling 正态分布测试分数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A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值过高）</a:t>
            </a:r>
            <a:r>
              <a:rPr lang="en-US" sz="1800" b="0" strike="noStrike" spc="-1">
                <a:latin typeface="Arial" panose="020B0604020202020204"/>
              </a:rPr>
              <a:t> 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4940935"/>
            <a:ext cx="4210050" cy="1065530"/>
          </a:xfrm>
          <a:prstGeom prst="rect">
            <a:avLst/>
          </a:prstGeom>
        </p:spPr>
      </p:pic>
      <p:pic>
        <p:nvPicPr>
          <p:cNvPr id="6" name="Picture 5" descr="S110705.4100_hist_sm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55" y="4412615"/>
            <a:ext cx="2291715" cy="2291715"/>
          </a:xfrm>
          <a:prstGeom prst="rect">
            <a:avLst/>
          </a:prstGeom>
        </p:spPr>
      </p:pic>
      <p:pic>
        <p:nvPicPr>
          <p:cNvPr id="9" name="Picture 8" descr="S110705.4100_seg_sm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370" y="4410710"/>
            <a:ext cx="2181225" cy="2181225"/>
          </a:xfrm>
          <a:prstGeom prst="rect">
            <a:avLst/>
          </a:prstGeom>
        </p:spPr>
      </p:pic>
      <p:pic>
        <p:nvPicPr>
          <p:cNvPr id="7" name="Picture 6" descr="S110705.4100_hist_or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975" y="1917065"/>
            <a:ext cx="2028190" cy="2028190"/>
          </a:xfrm>
          <a:prstGeom prst="rect">
            <a:avLst/>
          </a:prstGeom>
        </p:spPr>
      </p:pic>
      <p:pic>
        <p:nvPicPr>
          <p:cNvPr id="8" name="Picture 7" descr="S110705.4100_seg_or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17065"/>
            <a:ext cx="1875155" cy="1875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971550" y="1412875"/>
            <a:ext cx="7411085" cy="5702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图中显示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389-407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批次共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356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个测定过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CNVbatch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的样本，其中按旧标准计：合格样本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246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个（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69.1%,</a:t>
            </a:r>
            <a:r>
              <a:rPr lang="zh-CN" altLang="en-US" sz="1800" b="0" strike="noStrike" spc="-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/>
                <a:ea typeface="宋体" panose="02010600030101010101" charset="-122"/>
              </a:rPr>
              <a:t>灰色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），风险样本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85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个（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23.9%</a:t>
            </a:r>
            <a:r>
              <a:rPr lang="zh-CN" altLang="en-US" sz="1800" b="0" strike="noStrike" spc="-1">
                <a:ln>
                  <a:solidFill>
                    <a:schemeClr val="accent2"/>
                  </a:solidFill>
                </a:ln>
                <a:latin typeface="Arial" panose="020B0604020202020204"/>
                <a:ea typeface="宋体" panose="02010600030101010101" charset="-122"/>
              </a:rPr>
              <a:t>橙色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），不合格样本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27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个（</a:t>
            </a:r>
            <a:r>
              <a:rPr lang="en-US" altLang="zh-CN" sz="1800" b="0" strike="noStrike" spc="-1">
                <a:latin typeface="Arial" panose="020B0604020202020204"/>
                <a:ea typeface="宋体" panose="02010600030101010101" charset="-122"/>
              </a:rPr>
              <a:t>7.6%</a:t>
            </a:r>
            <a:r>
              <a:rPr lang="zh-CN" altLang="en-US" sz="1800" b="0" strike="noStrike" spc="-1">
                <a:ln>
                  <a:solidFill>
                    <a:srgbClr val="FF0000"/>
                  </a:solidFill>
                </a:ln>
                <a:latin typeface="Arial" panose="020B0604020202020204"/>
                <a:ea typeface="宋体" panose="02010600030101010101" charset="-122"/>
              </a:rPr>
              <a:t>红色</a:t>
            </a:r>
            <a:r>
              <a:rPr lang="zh-CN" altLang="en-US" sz="1800" b="0" strike="noStrike" spc="-1">
                <a:latin typeface="Arial" panose="020B0604020202020204"/>
                <a:ea typeface="宋体" panose="02010600030101010101" charset="-122"/>
              </a:rPr>
              <a:t>）</a:t>
            </a:r>
            <a:endParaRPr lang="zh-CN" altLang="en-US" sz="1800" b="0" strike="noStrike" spc="-1">
              <a:latin typeface="Arial" panose="020B0604020202020204"/>
              <a:ea typeface="宋体" panose="02010600030101010101" charset="-122"/>
            </a:endParaRPr>
          </a:p>
        </p:txBody>
      </p:sp>
      <p:sp>
        <p:nvSpPr>
          <p:cNvPr id="121" name="CustomShape 1"/>
          <p:cNvSpPr/>
          <p:nvPr/>
        </p:nvSpPr>
        <p:spPr>
          <a:xfrm>
            <a:off x="1128395" y="620395"/>
            <a:ext cx="7915275" cy="66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altLang="en-US" sz="3750" b="1" strike="noStrike" spc="-1">
                <a:solidFill>
                  <a:srgbClr val="333F4F"/>
                </a:solidFill>
                <a:latin typeface="方正黑体_GBK"/>
                <a:ea typeface="方正黑体_GBK"/>
              </a:rPr>
              <a:t>结果（整体）</a:t>
            </a:r>
            <a:endParaRPr lang="zh-CN" altLang="en-US" sz="3750" b="1" strike="noStrike" spc="-1">
              <a:solidFill>
                <a:srgbClr val="333F4F"/>
              </a:solidFill>
              <a:latin typeface="方正黑体_GBK"/>
              <a:ea typeface="方正黑体_GBK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2277110"/>
            <a:ext cx="4622165" cy="392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1726</Words>
  <Application>WPS Presentation</Application>
  <PresentationFormat/>
  <Paragraphs>83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Arial</vt:lpstr>
      <vt:lpstr>Symbol</vt:lpstr>
      <vt:lpstr>方正黑体_GBK</vt:lpstr>
      <vt:lpstr>微软雅黑</vt:lpstr>
      <vt:lpstr>宋体</vt:lpstr>
      <vt:lpstr>Arial Unicode MS</vt:lpstr>
      <vt:lpstr>Calibri</vt:lpstr>
      <vt:lpstr>文泉驿正黑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Empire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Dale Ragland</dc:creator>
  <cp:lastModifiedBy>user</cp:lastModifiedBy>
  <cp:revision>187</cp:revision>
  <dcterms:created xsi:type="dcterms:W3CDTF">2022-03-28T01:39:24Z</dcterms:created>
  <dcterms:modified xsi:type="dcterms:W3CDTF">2022-03-28T01:39:24Z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Empire Design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全屏显示(4:3)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15</vt:i4>
  </property>
  <property fmtid="{D5CDD505-2E9C-101B-9397-08002B2CF9AE}" pid="13" name="KSOProductBuildVer">
    <vt:lpwstr>1033-11.1.0.10920</vt:lpwstr>
  </property>
</Properties>
</file>