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sldIdLst>
    <p:sldId id="311" r:id="rId5"/>
    <p:sldId id="309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28" r:id="rId17"/>
    <p:sldId id="257" r:id="rId18"/>
    <p:sldId id="260" r:id="rId19"/>
    <p:sldId id="296" r:id="rId20"/>
    <p:sldId id="276" r:id="rId21"/>
    <p:sldId id="284" r:id="rId22"/>
    <p:sldId id="286" r:id="rId23"/>
    <p:sldId id="287" r:id="rId24"/>
    <p:sldId id="288" r:id="rId25"/>
    <p:sldId id="263" r:id="rId26"/>
    <p:sldId id="264" r:id="rId27"/>
    <p:sldId id="268" r:id="rId28"/>
    <p:sldId id="261" r:id="rId29"/>
    <p:sldId id="273" r:id="rId30"/>
    <p:sldId id="259" r:id="rId31"/>
  </p:sldIdLst>
  <p:sldSz cx="9144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 jina" initials="yj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5" Type="http://schemas.openxmlformats.org/officeDocument/2006/relationships/commentAuthors" Target="commentAuthors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C095-8C06-494C-8974-0C6D03B18AE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CF50-5C13-0741-8BBA-5624B43C8F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C095-8C06-494C-8974-0C6D03B18AE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CF50-5C13-0741-8BBA-5624B43C8F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C095-8C06-494C-8974-0C6D03B18AE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CF50-5C13-0741-8BBA-5624B43C8F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C095-8C06-494C-8974-0C6D03B18AE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CF50-5C13-0741-8BBA-5624B43C8F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C095-8C06-494C-8974-0C6D03B18AE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CF50-5C13-0741-8BBA-5624B43C8F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C095-8C06-494C-8974-0C6D03B18AE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CF50-5C13-0741-8BBA-5624B43C8F3D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7" name="Picture 6" descr="BMGL-pages-layer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001125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C095-8C06-494C-8974-0C6D03B18AE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CF50-5C13-0741-8BBA-5624B43C8F3D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5" name="Picture 6" descr="BMGL-Background-layer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"/>
            <a:ext cx="9425660" cy="69237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C095-8C06-494C-8974-0C6D03B18AE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CF50-5C13-0741-8BBA-5624B43C8F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C095-8C06-494C-8974-0C6D03B18AE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CF50-5C13-0741-8BBA-5624B43C8F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C095-8C06-494C-8974-0C6D03B18AE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CF50-5C13-0741-8BBA-5624B43C8F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C095-8C06-494C-8974-0C6D03B18AE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CF50-5C13-0741-8BBA-5624B43C8F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 descr="BMGL-pages-layers.jpg"/>
          <p:cNvPicPr/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8998560" cy="68554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US" sz="4400" b="0" strike="noStrike" spc="-1">
                <a:latin typeface="Arial" panose="020B0604020202020204"/>
              </a:rPr>
              <a:t>Cli</a:t>
            </a:r>
            <a:r>
              <a:rPr lang="en-US" sz="4400" b="0" strike="noStrike" spc="-1">
                <a:latin typeface="Arial" panose="020B0604020202020204"/>
              </a:rPr>
              <a:t>ck </a:t>
            </a:r>
            <a:r>
              <a:rPr lang="en-US" sz="4400" b="0" strike="noStrike" spc="-1">
                <a:latin typeface="Arial" panose="020B0604020202020204"/>
              </a:rPr>
              <a:t>to </a:t>
            </a:r>
            <a:r>
              <a:rPr lang="en-US" sz="4400" b="0" strike="noStrike" spc="-1">
                <a:latin typeface="Arial" panose="020B0604020202020204"/>
              </a:rPr>
              <a:t>ed</a:t>
            </a:r>
            <a:r>
              <a:rPr lang="en-US" sz="4400" b="0" strike="noStrike" spc="-1">
                <a:latin typeface="Arial" panose="020B0604020202020204"/>
              </a:rPr>
              <a:t>it </a:t>
            </a:r>
            <a:r>
              <a:rPr lang="en-US" sz="4400" b="0" strike="noStrike" spc="-1">
                <a:latin typeface="Arial" panose="020B0604020202020204"/>
              </a:rPr>
              <a:t>th</a:t>
            </a:r>
            <a:r>
              <a:rPr lang="en-US" sz="4400" b="0" strike="noStrike" spc="-1">
                <a:latin typeface="Arial" panose="020B0604020202020204"/>
              </a:rPr>
              <a:t>e </a:t>
            </a:r>
            <a:r>
              <a:rPr lang="en-US" sz="4400" b="0" strike="noStrike" spc="-1">
                <a:latin typeface="Arial" panose="020B0604020202020204"/>
              </a:rPr>
              <a:t>titl</a:t>
            </a:r>
            <a:r>
              <a:rPr lang="en-US" sz="4400" b="0" strike="noStrike" spc="-1">
                <a:latin typeface="Arial" panose="020B0604020202020204"/>
              </a:rPr>
              <a:t>e </a:t>
            </a:r>
            <a:r>
              <a:rPr lang="en-US" sz="4400" b="0" strike="noStrike" spc="-1">
                <a:latin typeface="Arial" panose="020B0604020202020204"/>
              </a:rPr>
              <a:t>te</a:t>
            </a:r>
            <a:r>
              <a:rPr lang="en-US" sz="4400" b="0" strike="noStrike" spc="-1">
                <a:latin typeface="Arial" panose="020B0604020202020204"/>
              </a:rPr>
              <a:t>xt </a:t>
            </a:r>
            <a:r>
              <a:rPr lang="en-US" sz="4400" b="0" strike="noStrike" spc="-1">
                <a:latin typeface="Arial" panose="020B0604020202020204"/>
              </a:rPr>
              <a:t>for</a:t>
            </a:r>
            <a:r>
              <a:rPr lang="en-US" sz="4400" b="0" strike="noStrike" spc="-1">
                <a:latin typeface="Arial" panose="020B0604020202020204"/>
              </a:rPr>
              <a:t>m</a:t>
            </a:r>
            <a:r>
              <a:rPr lang="en-US" sz="4400" b="0" strike="noStrike" spc="-1">
                <a:latin typeface="Arial" panose="020B0604020202020204"/>
              </a:rPr>
              <a:t>at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6" descr="BMGL-pages-layers.jpg"/>
          <p:cNvPicPr/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8998560" cy="685548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US" sz="4400" b="0" strike="noStrike" spc="-1">
                <a:latin typeface="Arial" panose="020B0604020202020204"/>
              </a:rPr>
              <a:t>Cli</a:t>
            </a:r>
            <a:r>
              <a:rPr lang="en-US" sz="4400" b="0" strike="noStrike" spc="-1">
                <a:latin typeface="Arial" panose="020B0604020202020204"/>
              </a:rPr>
              <a:t>ck </a:t>
            </a:r>
            <a:r>
              <a:rPr lang="en-US" sz="4400" b="0" strike="noStrike" spc="-1">
                <a:latin typeface="Arial" panose="020B0604020202020204"/>
              </a:rPr>
              <a:t>to </a:t>
            </a:r>
            <a:r>
              <a:rPr lang="en-US" sz="4400" b="0" strike="noStrike" spc="-1">
                <a:latin typeface="Arial" panose="020B0604020202020204"/>
              </a:rPr>
              <a:t>ed</a:t>
            </a:r>
            <a:r>
              <a:rPr lang="en-US" sz="4400" b="0" strike="noStrike" spc="-1">
                <a:latin typeface="Arial" panose="020B0604020202020204"/>
              </a:rPr>
              <a:t>it </a:t>
            </a:r>
            <a:r>
              <a:rPr lang="en-US" sz="4400" b="0" strike="noStrike" spc="-1">
                <a:latin typeface="Arial" panose="020B0604020202020204"/>
              </a:rPr>
              <a:t>th</a:t>
            </a:r>
            <a:r>
              <a:rPr lang="en-US" sz="4400" b="0" strike="noStrike" spc="-1">
                <a:latin typeface="Arial" panose="020B0604020202020204"/>
              </a:rPr>
              <a:t>e </a:t>
            </a:r>
            <a:r>
              <a:rPr lang="en-US" sz="4400" b="0" strike="noStrike" spc="-1">
                <a:latin typeface="Arial" panose="020B0604020202020204"/>
              </a:rPr>
              <a:t>titl</a:t>
            </a:r>
            <a:r>
              <a:rPr lang="en-US" sz="4400" b="0" strike="noStrike" spc="-1">
                <a:latin typeface="Arial" panose="020B0604020202020204"/>
              </a:rPr>
              <a:t>e </a:t>
            </a:r>
            <a:r>
              <a:rPr lang="en-US" sz="4400" b="0" strike="noStrike" spc="-1">
                <a:latin typeface="Arial" panose="020B0604020202020204"/>
              </a:rPr>
              <a:t>te</a:t>
            </a:r>
            <a:r>
              <a:rPr lang="en-US" sz="4400" b="0" strike="noStrike" spc="-1">
                <a:latin typeface="Arial" panose="020B0604020202020204"/>
              </a:rPr>
              <a:t>xt </a:t>
            </a:r>
            <a:r>
              <a:rPr lang="en-US" sz="4400" b="0" strike="noStrike" spc="-1">
                <a:latin typeface="Arial" panose="020B0604020202020204"/>
              </a:rPr>
              <a:t>for</a:t>
            </a:r>
            <a:r>
              <a:rPr lang="en-US" sz="4400" b="0" strike="noStrike" spc="-1">
                <a:latin typeface="Arial" panose="020B0604020202020204"/>
              </a:rPr>
              <a:t>m</a:t>
            </a:r>
            <a:r>
              <a:rPr lang="en-US" sz="4400" b="0" strike="noStrike" spc="-1">
                <a:latin typeface="Arial" panose="020B0604020202020204"/>
              </a:rPr>
              <a:t>at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BC095-8C06-494C-8974-0C6D03B18AE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6CF50-5C13-0741-8BBA-5624B43C8F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740" y="0"/>
            <a:ext cx="820420" cy="796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/>
        </p:nvSpPr>
        <p:spPr>
          <a:xfrm>
            <a:off x="2484120" y="2708910"/>
            <a:ext cx="6580505" cy="152844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/>
          </a:lstStyle>
          <a:p>
            <a:pPr algn="ctr"/>
            <a:r>
              <a:rPr lang="en-US" altLang="zh-CN" sz="3200" b="1">
                <a:ea typeface="宋体" panose="02010600030101010101" charset="-122"/>
              </a:rPr>
              <a:t>openGK </a:t>
            </a:r>
            <a:r>
              <a:rPr lang="zh-CN" altLang="en-US" sz="3200" b="1">
                <a:ea typeface="宋体" panose="02010600030101010101" charset="-122"/>
              </a:rPr>
              <a:t>提高</a:t>
            </a:r>
            <a:r>
              <a:rPr lang="en-US" altLang="zh-CN" sz="3200" b="1">
                <a:ea typeface="宋体" panose="02010600030101010101" charset="-122"/>
              </a:rPr>
              <a:t>SNV</a:t>
            </a:r>
            <a:r>
              <a:rPr lang="zh-CN" altLang="en-US" sz="3200" b="1">
                <a:ea typeface="宋体" panose="02010600030101010101" charset="-122"/>
              </a:rPr>
              <a:t>模型方案及结果</a:t>
            </a:r>
            <a:endParaRPr lang="zh-CN" altLang="en-US" sz="3200" b="1">
              <a:ea typeface="宋体" panose="0201060003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1820" y="1844675"/>
            <a:ext cx="2642870" cy="499300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403350" y="3860800"/>
            <a:ext cx="843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charset="-122"/>
              </a:rPr>
              <a:t>突变</a:t>
            </a:r>
            <a:r>
              <a:rPr lang="en-US" altLang="zh-CN">
                <a:ea typeface="宋体" panose="02010600030101010101" charset="-122"/>
              </a:rPr>
              <a:t>8</a:t>
            </a:r>
            <a:endParaRPr lang="en-US" altLang="zh-CN">
              <a:ea typeface="宋体" panose="02010600030101010101" charset="-122"/>
            </a:endParaRPr>
          </a:p>
        </p:txBody>
      </p:sp>
      <p:graphicFrame>
        <p:nvGraphicFramePr>
          <p:cNvPr id="6" name="Table 5"/>
          <p:cNvGraphicFramePr/>
          <p:nvPr/>
        </p:nvGraphicFramePr>
        <p:xfrm>
          <a:off x="457200" y="44323"/>
          <a:ext cx="12201525" cy="209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90"/>
                <a:gridCol w="462280"/>
                <a:gridCol w="533400"/>
                <a:gridCol w="533400"/>
                <a:gridCol w="179705"/>
                <a:gridCol w="167005"/>
                <a:gridCol w="224790"/>
                <a:gridCol w="302260"/>
                <a:gridCol w="301625"/>
                <a:gridCol w="302260"/>
                <a:gridCol w="301625"/>
                <a:gridCol w="892810"/>
                <a:gridCol w="700405"/>
                <a:gridCol w="417830"/>
                <a:gridCol w="417195"/>
                <a:gridCol w="829310"/>
                <a:gridCol w="866775"/>
                <a:gridCol w="584835"/>
              </a:tblGrid>
              <a:tr h="15303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No.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seqnames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start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end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ref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alt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DP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ReadBalanceMutant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AlleleFrequency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REF.FvsR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ALT.FvsR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called.openGK.raw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called.openGK.filter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called.golden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76198436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76198436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13;16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15;21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0.7143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55.38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0.448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0.417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76227022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76227022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76229120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76229120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4;1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13;2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0.1538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0.867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76229326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76229326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8;25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0.32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0.242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117188736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117188736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33;1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62;15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0.0303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30.63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0.805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0.971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117188850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117188850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5;25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51;51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22.73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0.167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117351163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117351163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44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7;37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0.1892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0.159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89860350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89860350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89860786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89860786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4;25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0;17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36.96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0.138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89862341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89862341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14;17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20;20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56.34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0.452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7675" y="1700530"/>
            <a:ext cx="2945765" cy="512699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403350" y="3860800"/>
            <a:ext cx="843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charset="-122"/>
              </a:rPr>
              <a:t>突变</a:t>
            </a:r>
            <a:r>
              <a:rPr lang="en-US" altLang="zh-CN">
                <a:ea typeface="宋体" panose="02010600030101010101" charset="-122"/>
              </a:rPr>
              <a:t>9</a:t>
            </a:r>
            <a:endParaRPr lang="en-US" altLang="zh-CN">
              <a:ea typeface="宋体" panose="02010600030101010101" charset="-122"/>
            </a:endParaRPr>
          </a:p>
        </p:txBody>
      </p:sp>
      <p:graphicFrame>
        <p:nvGraphicFramePr>
          <p:cNvPr id="7" name="Table 6"/>
          <p:cNvGraphicFramePr/>
          <p:nvPr/>
        </p:nvGraphicFramePr>
        <p:xfrm>
          <a:off x="611505" y="-127"/>
          <a:ext cx="12201525" cy="209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90"/>
                <a:gridCol w="462280"/>
                <a:gridCol w="533400"/>
                <a:gridCol w="533400"/>
                <a:gridCol w="179705"/>
                <a:gridCol w="167005"/>
                <a:gridCol w="224790"/>
                <a:gridCol w="302260"/>
                <a:gridCol w="301625"/>
                <a:gridCol w="302260"/>
                <a:gridCol w="301625"/>
                <a:gridCol w="892810"/>
                <a:gridCol w="700405"/>
                <a:gridCol w="417830"/>
                <a:gridCol w="417195"/>
                <a:gridCol w="829310"/>
                <a:gridCol w="866775"/>
                <a:gridCol w="584835"/>
              </a:tblGrid>
              <a:tr h="15303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No.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seqnames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start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end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ref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alt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DP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ReadBalanceMutant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AlleleFrequency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REF.FvsR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ALT.FvsR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called.openGK.raw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called.openGK.filter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called.golden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76198436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76198436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13;16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15;21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0.7143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55.38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0.448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0.417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76227022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76227022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76229120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76229120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4;1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13;2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0.1538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0.867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76229326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76229326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8;25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0.32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0.242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117188736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117188736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33;1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62;15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0.0303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30.63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0.805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0.971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117188850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117188850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5;25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51;51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22.73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0.167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117351163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117351163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44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7;37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0.1892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0.159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89860350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89860350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89860786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89860786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46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4;25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0;17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36.96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0.138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89862341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89862341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14;17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20;20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56.34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0.452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1820" y="1654810"/>
            <a:ext cx="2797810" cy="520319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239520" y="3860800"/>
            <a:ext cx="1007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charset="-122"/>
              </a:rPr>
              <a:t>突变</a:t>
            </a:r>
            <a:r>
              <a:rPr lang="en-US" altLang="zh-CN">
                <a:ea typeface="宋体" panose="02010600030101010101" charset="-122"/>
              </a:rPr>
              <a:t>10</a:t>
            </a:r>
            <a:endParaRPr lang="en-US" altLang="zh-CN">
              <a:ea typeface="宋体" panose="02010600030101010101" charset="-122"/>
            </a:endParaRPr>
          </a:p>
        </p:txBody>
      </p:sp>
      <p:graphicFrame>
        <p:nvGraphicFramePr>
          <p:cNvPr id="7" name="Table 6"/>
          <p:cNvGraphicFramePr/>
          <p:nvPr/>
        </p:nvGraphicFramePr>
        <p:xfrm>
          <a:off x="539750" y="-127"/>
          <a:ext cx="12201525" cy="209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90"/>
                <a:gridCol w="462280"/>
                <a:gridCol w="533400"/>
                <a:gridCol w="533400"/>
                <a:gridCol w="179705"/>
                <a:gridCol w="167005"/>
                <a:gridCol w="224790"/>
                <a:gridCol w="302260"/>
                <a:gridCol w="301625"/>
                <a:gridCol w="302260"/>
                <a:gridCol w="301625"/>
                <a:gridCol w="892810"/>
                <a:gridCol w="700405"/>
                <a:gridCol w="417830"/>
                <a:gridCol w="417195"/>
                <a:gridCol w="829310"/>
                <a:gridCol w="866775"/>
                <a:gridCol w="584835"/>
              </a:tblGrid>
              <a:tr h="15303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No.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seqnames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start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end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ref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alt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DP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ReadBalanceMutant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AlleleFrequency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REF.FvsR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ALT.FvsR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called.openGK.raw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called.openGK.filter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called.golden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76198436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76198436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13;16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15;21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0.7143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55.38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0.448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0.417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76227022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76227022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76229120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76229120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4;1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13;2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0.1538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0.867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76229326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76229326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8;25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0.32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0.242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117188736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117188736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33;1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62;15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0.0303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30.63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0.805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0.971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117188850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117188850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5;25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51;51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22.73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0.167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117351163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117351163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44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7;37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0.1892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0.159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89860350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89860350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89860786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89860786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4;25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0;17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36.96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0.138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89862341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89862341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71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14;17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20;20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56.34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0.452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0.5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ea typeface="宋体" panose="02010600030101010101" charset="-122"/>
              </a:rPr>
              <a:t>方案与思路</a:t>
            </a:r>
            <a:endParaRPr lang="zh-CN" altLang="en-US">
              <a:ea typeface="宋体" panose="02010600030101010101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7720" y="1418590"/>
            <a:ext cx="3255010" cy="4980305"/>
          </a:xfrm>
          <a:prstGeom prst="rect">
            <a:avLst/>
          </a:prstGeom>
        </p:spPr>
      </p:pic>
      <p:pic>
        <p:nvPicPr>
          <p:cNvPr id="5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405" y="116840"/>
            <a:ext cx="1065530" cy="10337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115695" y="1196975"/>
            <a:ext cx="721677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GIAB</a:t>
            </a:r>
            <a:r>
              <a:rPr lang="zh-CN" altLang="en-US">
                <a:ea typeface="宋体" panose="02010600030101010101" charset="-122"/>
              </a:rPr>
              <a:t>金标准</a:t>
            </a:r>
            <a:endParaRPr lang="en-US"/>
          </a:p>
          <a:p>
            <a:r>
              <a:rPr lang="zh-CN" altLang="en-US">
                <a:ea typeface="宋体" panose="02010600030101010101" charset="-122"/>
              </a:rPr>
              <a:t>扩展全外（Nextera Rapid Capture Exome and Expanded Exome），</a:t>
            </a:r>
            <a:r>
              <a:rPr lang="en-US" altLang="zh-CN">
                <a:ea typeface="宋体" panose="02010600030101010101" charset="-122"/>
              </a:rPr>
              <a:t>HiSeq2500</a:t>
            </a:r>
            <a:endParaRPr lang="en-US"/>
          </a:p>
          <a:p>
            <a:endParaRPr lang="en-US"/>
          </a:p>
          <a:p>
            <a:r>
              <a:rPr lang="zh-CN" altLang="en-US">
                <a:ea typeface="宋体" panose="02010600030101010101" charset="-122"/>
              </a:rPr>
              <a:t>结果：HG001_GRCh37_1_22_v4.2.1_benchmark_GATK_aligned.vcf.gz</a:t>
            </a:r>
            <a:endParaRPr lang="zh-CN" altLang="en-US">
              <a:ea typeface="宋体" panose="02010600030101010101" charset="-122"/>
            </a:endParaRPr>
          </a:p>
          <a:p>
            <a:r>
              <a:rPr lang="en-US" altLang="zh-CN">
                <a:ea typeface="宋体" panose="02010600030101010101" charset="-122"/>
                <a:sym typeface="+mn-ea"/>
              </a:rPr>
              <a:t>bed</a:t>
            </a:r>
            <a:r>
              <a:rPr lang="zh-CN" altLang="en-US">
                <a:ea typeface="宋体" panose="02010600030101010101" charset="-122"/>
                <a:sym typeface="+mn-ea"/>
              </a:rPr>
              <a:t>文件长度：</a:t>
            </a:r>
            <a:r>
              <a:rPr lang="en-US" altLang="zh-CN">
                <a:ea typeface="宋体" panose="02010600030101010101" charset="-122"/>
                <a:sym typeface="+mn-ea"/>
              </a:rPr>
              <a:t>62.29M</a:t>
            </a:r>
            <a:r>
              <a:rPr lang="zh-CN" altLang="en-US">
                <a:ea typeface="宋体" panose="02010600030101010101" charset="-122"/>
                <a:sym typeface="+mn-ea"/>
              </a:rPr>
              <a:t>（62,286,366）</a:t>
            </a:r>
            <a:endParaRPr lang="en-US"/>
          </a:p>
          <a:p>
            <a:r>
              <a:rPr lang="en-US"/>
              <a:t>SNV             </a:t>
            </a:r>
            <a:r>
              <a:rPr lang="zh-CN" altLang="en-US">
                <a:ea typeface="宋体" panose="02010600030101010101" charset="-122"/>
              </a:rPr>
              <a:t>：</a:t>
            </a:r>
            <a:r>
              <a:rPr lang="en-US"/>
              <a:t>416,810</a:t>
            </a:r>
            <a:r>
              <a:rPr lang="zh-CN" altLang="en-US">
                <a:ea typeface="宋体" panose="02010600030101010101" charset="-122"/>
              </a:rPr>
              <a:t>个</a:t>
            </a:r>
            <a:endParaRPr lang="zh-CN" altLang="en-US">
              <a:ea typeface="宋体" panose="02010600030101010101" charset="-122"/>
            </a:endParaRPr>
          </a:p>
          <a:p>
            <a:r>
              <a:rPr lang="en-US" altLang="zh-CN">
                <a:ea typeface="宋体" panose="02010600030101010101" charset="-122"/>
                <a:sym typeface="+mn-ea"/>
              </a:rPr>
              <a:t>SNV</a:t>
            </a:r>
            <a:r>
              <a:rPr lang="zh-CN" altLang="en-US">
                <a:ea typeface="宋体" panose="02010600030101010101" charset="-122"/>
                <a:sym typeface="+mn-ea"/>
              </a:rPr>
              <a:t>密度</a:t>
            </a:r>
            <a:r>
              <a:rPr lang="en-US" altLang="zh-CN">
                <a:ea typeface="宋体" panose="02010600030101010101" charset="-122"/>
                <a:sym typeface="+mn-ea"/>
              </a:rPr>
              <a:t>      </a:t>
            </a:r>
            <a:r>
              <a:rPr lang="zh-CN" altLang="en-US">
                <a:ea typeface="宋体" panose="02010600030101010101" charset="-122"/>
                <a:sym typeface="+mn-ea"/>
              </a:rPr>
              <a:t>：</a:t>
            </a:r>
            <a:r>
              <a:rPr lang="zh-CN" altLang="en-US">
                <a:ea typeface="宋体" panose="02010600030101010101" charset="-122"/>
              </a:rPr>
              <a:t>6.69</a:t>
            </a:r>
            <a:r>
              <a:rPr lang="zh-CN" altLang="en-US">
                <a:latin typeface="Arial" panose="020B0604020202020204" pitchFamily="34" charset="0"/>
                <a:ea typeface="宋体" panose="02010600030101010101" charset="-122"/>
                <a:cs typeface="Arial" panose="020B0604020202020204" pitchFamily="34" charset="0"/>
                <a:sym typeface="+mn-ea"/>
              </a:rPr>
              <a:t>‰</a:t>
            </a:r>
            <a:endParaRPr lang="zh-CN" altLang="en-US">
              <a:ea typeface="宋体" panose="02010600030101010101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charset="-122"/>
                <a:cs typeface="Arial" panose="020B0604020202020204" pitchFamily="34" charset="0"/>
              </a:rPr>
              <a:t>===================================================</a:t>
            </a:r>
            <a:endParaRPr lang="zh-CN" altLang="en-US">
              <a:latin typeface="Arial" panose="020B0604020202020204" pitchFamily="34" charset="0"/>
              <a:ea typeface="宋体" panose="02010600030101010101" charset="-122"/>
              <a:cs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charset="-122"/>
                <a:cs typeface="Arial" panose="020B0604020202020204" pitchFamily="34" charset="0"/>
              </a:rPr>
              <a:t>嘉检</a:t>
            </a:r>
            <a:r>
              <a:rPr lang="en-US" altLang="zh-CN">
                <a:latin typeface="Arial" panose="020B0604020202020204" pitchFamily="34" charset="0"/>
                <a:ea typeface="宋体" panose="02010600030101010101" charset="-122"/>
                <a:cs typeface="Arial" panose="020B0604020202020204" pitchFamily="34" charset="0"/>
              </a:rPr>
              <a:t>openGK</a:t>
            </a:r>
            <a:endParaRPr lang="en-US" altLang="zh-CN">
              <a:latin typeface="Arial" panose="020B0604020202020204" pitchFamily="34" charset="0"/>
              <a:ea typeface="宋体" panose="02010600030101010101" charset="-122"/>
              <a:cs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charset="-122"/>
                <a:cs typeface="Arial" panose="020B0604020202020204" pitchFamily="34" charset="0"/>
              </a:rPr>
              <a:t>全外（AgilentV6_WES_S07604514_AllTracks_20210618-V3.1.bed</a:t>
            </a:r>
            <a:endParaRPr lang="zh-CN" altLang="en-US">
              <a:latin typeface="Arial" panose="020B0604020202020204" pitchFamily="34" charset="0"/>
              <a:ea typeface="宋体" panose="02010600030101010101" charset="-122"/>
              <a:cs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charset="-122"/>
                <a:cs typeface="Arial" panose="020B0604020202020204" pitchFamily="34" charset="0"/>
              </a:rPr>
              <a:t>BGI2500</a:t>
            </a:r>
            <a:endParaRPr lang="en-US" altLang="zh-CN">
              <a:latin typeface="Arial" panose="020B0604020202020204" pitchFamily="34" charset="0"/>
              <a:ea typeface="宋体" panose="02010600030101010101" charset="-122"/>
              <a:cs typeface="Arial" panose="020B0604020202020204" pitchFamily="34" charset="0"/>
            </a:endParaRPr>
          </a:p>
          <a:p>
            <a:endParaRPr lang="en-US" altLang="zh-CN">
              <a:latin typeface="Arial" panose="020B0604020202020204" pitchFamily="34" charset="0"/>
              <a:ea typeface="宋体" panose="02010600030101010101" charset="-122"/>
              <a:cs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charset="-122"/>
                <a:cs typeface="Arial" panose="020B0604020202020204" pitchFamily="34" charset="0"/>
              </a:rPr>
              <a:t>结果：NIST7035-9100-WES.txt</a:t>
            </a:r>
            <a:endParaRPr lang="zh-CN" altLang="en-US">
              <a:latin typeface="Arial" panose="020B0604020202020204" pitchFamily="34" charset="0"/>
              <a:ea typeface="宋体" panose="02010600030101010101" charset="-122"/>
              <a:cs typeface="Arial" panose="020B0604020202020204" pitchFamily="34" charset="0"/>
            </a:endParaRPr>
          </a:p>
          <a:p>
            <a:r>
              <a:rPr lang="en-US" altLang="zh-CN">
                <a:ea typeface="宋体" panose="02010600030101010101" charset="-122"/>
                <a:sym typeface="+mn-ea"/>
              </a:rPr>
              <a:t>bed</a:t>
            </a:r>
            <a:r>
              <a:rPr lang="zh-CN" altLang="en-US">
                <a:ea typeface="宋体" panose="02010600030101010101" charset="-122"/>
                <a:sym typeface="+mn-ea"/>
              </a:rPr>
              <a:t>文件长度：</a:t>
            </a:r>
            <a:r>
              <a:rPr lang="en-US" altLang="zh-CN">
                <a:ea typeface="宋体" panose="02010600030101010101" charset="-122"/>
                <a:sym typeface="+mn-ea"/>
              </a:rPr>
              <a:t>62.09M </a:t>
            </a:r>
            <a:r>
              <a:rPr lang="zh-CN" altLang="en-US">
                <a:ea typeface="宋体" panose="02010600030101010101" charset="-122"/>
                <a:sym typeface="+mn-ea"/>
              </a:rPr>
              <a:t>（  62,086,716）</a:t>
            </a:r>
            <a:endParaRPr lang="en-US" altLang="zh-CN">
              <a:latin typeface="Arial" panose="020B0604020202020204" pitchFamily="34" charset="0"/>
              <a:ea typeface="宋体" panose="02010600030101010101" charset="-122"/>
              <a:cs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charset="-122"/>
                <a:cs typeface="Arial" panose="020B0604020202020204" pitchFamily="34" charset="0"/>
              </a:rPr>
              <a:t>SNV             </a:t>
            </a:r>
            <a:r>
              <a:rPr lang="zh-CN" altLang="en-US">
                <a:latin typeface="Arial" panose="020B0604020202020204" pitchFamily="34" charset="0"/>
                <a:ea typeface="宋体" panose="02010600030101010101" charset="-122"/>
                <a:cs typeface="Arial" panose="020B0604020202020204" pitchFamily="34" charset="0"/>
              </a:rPr>
              <a:t>：598</a:t>
            </a:r>
            <a:r>
              <a:rPr lang="en-US" altLang="zh-CN">
                <a:latin typeface="Arial" panose="020B0604020202020204" pitchFamily="34" charset="0"/>
                <a:ea typeface="宋体" panose="02010600030101010101" charset="-122"/>
                <a:cs typeface="Arial" panose="020B0604020202020204" pitchFamily="34" charset="0"/>
              </a:rPr>
              <a:t>, </a:t>
            </a:r>
            <a:r>
              <a:rPr lang="zh-CN" altLang="en-US">
                <a:latin typeface="Arial" panose="020B0604020202020204" pitchFamily="34" charset="0"/>
                <a:ea typeface="宋体" panose="02010600030101010101" charset="-122"/>
                <a:cs typeface="Arial" panose="020B0604020202020204" pitchFamily="34" charset="0"/>
              </a:rPr>
              <a:t>253</a:t>
            </a:r>
            <a:r>
              <a:rPr lang="zh-CN" altLang="en-US">
                <a:ea typeface="宋体" panose="02010600030101010101" charset="-122"/>
                <a:sym typeface="+mn-ea"/>
              </a:rPr>
              <a:t>个</a:t>
            </a:r>
            <a:endParaRPr lang="en-US">
              <a:latin typeface="Arial" panose="020B0604020202020204" pitchFamily="34" charset="0"/>
              <a:ea typeface="宋体" panose="02010600030101010101" charset="-122"/>
              <a:cs typeface="Arial" panose="020B0604020202020204" pitchFamily="34" charset="0"/>
            </a:endParaRPr>
          </a:p>
          <a:p>
            <a:r>
              <a:rPr lang="en-US" altLang="zh-CN">
                <a:ea typeface="宋体" panose="02010600030101010101" charset="-122"/>
                <a:sym typeface="+mn-ea"/>
              </a:rPr>
              <a:t>SNV</a:t>
            </a:r>
            <a:r>
              <a:rPr lang="zh-CN" altLang="en-US">
                <a:ea typeface="宋体" panose="02010600030101010101" charset="-122"/>
                <a:sym typeface="+mn-ea"/>
              </a:rPr>
              <a:t>密度</a:t>
            </a:r>
            <a:r>
              <a:rPr lang="en-US" altLang="zh-CN">
                <a:ea typeface="宋体" panose="02010600030101010101" charset="-122"/>
                <a:sym typeface="+mn-ea"/>
              </a:rPr>
              <a:t>      </a:t>
            </a:r>
            <a:r>
              <a:rPr lang="zh-CN" altLang="en-US">
                <a:ea typeface="宋体" panose="02010600030101010101" charset="-122"/>
                <a:sym typeface="+mn-ea"/>
              </a:rPr>
              <a:t>：</a:t>
            </a:r>
            <a:r>
              <a:rPr lang="en-US" altLang="zh-CN">
                <a:ea typeface="宋体" panose="02010600030101010101" charset="-122"/>
                <a:sym typeface="+mn-ea"/>
              </a:rPr>
              <a:t>9</a:t>
            </a:r>
            <a:r>
              <a:rPr lang="zh-CN" altLang="en-US">
                <a:ea typeface="宋体" panose="02010600030101010101" charset="-122"/>
                <a:sym typeface="+mn-ea"/>
              </a:rPr>
              <a:t>.</a:t>
            </a:r>
            <a:r>
              <a:rPr lang="en-US" altLang="zh-CN">
                <a:ea typeface="宋体" panose="02010600030101010101" charset="-122"/>
                <a:sym typeface="+mn-ea"/>
              </a:rPr>
              <a:t>64</a:t>
            </a:r>
            <a:r>
              <a:rPr lang="zh-CN" altLang="en-US">
                <a:latin typeface="Arial" panose="020B0604020202020204" pitchFamily="34" charset="0"/>
                <a:ea typeface="宋体" panose="02010600030101010101" charset="-122"/>
                <a:cs typeface="Arial" panose="020B0604020202020204" pitchFamily="34" charset="0"/>
                <a:sym typeface="+mn-ea"/>
              </a:rPr>
              <a:t>‰（过滤前）</a:t>
            </a:r>
            <a:endParaRPr lang="zh-CN" altLang="en-US">
              <a:ea typeface="宋体" panose="02010600030101010101" charset="-122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239135" y="692785"/>
            <a:ext cx="2665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NA12878</a:t>
            </a:r>
            <a:r>
              <a:rPr lang="zh-CN" altLang="en-US">
                <a:ea typeface="宋体" panose="02010600030101010101" charset="-122"/>
              </a:rPr>
              <a:t>数据集</a:t>
            </a:r>
            <a:r>
              <a:rPr lang="en-US"/>
              <a:t> </a:t>
            </a:r>
            <a:r>
              <a:rPr lang="zh-CN" altLang="en-US">
                <a:ea typeface="宋体" panose="02010600030101010101" charset="-122"/>
              </a:rPr>
              <a:t>测试</a:t>
            </a:r>
            <a:endParaRPr lang="zh-CN" altLang="en-US">
              <a:ea typeface="宋体" panose="02010600030101010101" charset="-122"/>
            </a:endParaRPr>
          </a:p>
        </p:txBody>
      </p:sp>
      <p:pic>
        <p:nvPicPr>
          <p:cNvPr id="5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405" y="116840"/>
            <a:ext cx="1065530" cy="1033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26085" y="476885"/>
            <a:ext cx="8406130" cy="173101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结果比较</a:t>
            </a:r>
            <a:endParaRPr lang="zh-CN" altLang="en-US" sz="1800" b="0" strike="noStrike" spc="-1">
              <a:latin typeface="Arial" panose="020B0604020202020204"/>
              <a:ea typeface="宋体" panose="02010600030101010101" charset="-122"/>
            </a:endParaRPr>
          </a:p>
          <a:p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GIAB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和我们使用的试剂盒的探针捕获范围不同，</a:t>
            </a:r>
            <a:endParaRPr lang="zh-CN" altLang="en-US" sz="1800" b="0" strike="noStrike" spc="-1">
              <a:latin typeface="Arial" panose="020B0604020202020204"/>
              <a:ea typeface="宋体" panose="02010600030101010101" charset="-122"/>
            </a:endParaRPr>
          </a:p>
          <a:p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这里我们统一使用了</a:t>
            </a: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GIAB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的</a:t>
            </a: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high confidence bed 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和自有的</a:t>
            </a: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bed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的交集文件</a:t>
            </a:r>
            <a:endParaRPr lang="zh-CN" altLang="en-US" sz="1800" b="0" strike="noStrike" spc="-1">
              <a:latin typeface="Arial" panose="020B0604020202020204"/>
              <a:ea typeface="宋体" panose="02010600030101010101" charset="-122"/>
            </a:endParaRPr>
          </a:p>
          <a:p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捕获范围：</a:t>
            </a:r>
            <a:r>
              <a:rPr lang="en-US" altLang="zh-CN">
                <a:ea typeface="宋体" panose="02010600030101010101" charset="-122"/>
                <a:sym typeface="+mn-ea"/>
              </a:rPr>
              <a:t>31.6</a:t>
            </a:r>
            <a:r>
              <a:rPr lang="en-US" altLang="zh-CN">
                <a:ea typeface="宋体" panose="02010600030101010101" charset="-122"/>
                <a:sym typeface="+mn-ea"/>
              </a:rPr>
              <a:t>M</a:t>
            </a:r>
            <a:r>
              <a:rPr lang="zh-CN" altLang="en-US">
                <a:ea typeface="宋体" panose="02010600030101010101" charset="-122"/>
                <a:sym typeface="+mn-ea"/>
              </a:rPr>
              <a:t>（31,632,051）</a:t>
            </a:r>
            <a:endParaRPr lang="zh-CN" altLang="en-US" sz="1800" b="0" strike="noStrike" spc="-1">
              <a:latin typeface="Arial" panose="020B0604020202020204"/>
              <a:ea typeface="宋体" panose="02010600030101010101" charset="-122"/>
            </a:endParaRPr>
          </a:p>
          <a:p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openGK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在"PLOG"  "ACADM" "CFTR"三基因中有</a:t>
            </a: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38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个突变，均不在</a:t>
            </a: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GIAB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结果中</a:t>
            </a:r>
            <a:endParaRPr lang="zh-CN" altLang="en-US" sz="1800" b="0" strike="noStrike" spc="-1">
              <a:latin typeface="Arial" panose="020B0604020202020204"/>
              <a:ea typeface="宋体" panose="02010600030101010101" charset="-122"/>
            </a:endParaRPr>
          </a:p>
          <a:p>
            <a:endParaRPr lang="zh-CN" altLang="en-US" sz="1800" b="0" strike="noStrike" spc="-1">
              <a:latin typeface="Arial" panose="020B0604020202020204"/>
              <a:ea typeface="宋体" panose="02010600030101010101" charset="-122"/>
            </a:endParaRPr>
          </a:p>
          <a:p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总体</a:t>
            </a:r>
            <a:r>
              <a:rPr lang="en-US" sz="1800" b="0" strike="noStrike" spc="-1">
                <a:latin typeface="Arial" panose="020B0604020202020204"/>
              </a:rPr>
              <a:t>SNV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变异数量：</a:t>
            </a:r>
            <a:endParaRPr lang="en-US" sz="1800" b="0" strike="noStrike" spc="-1">
              <a:latin typeface="Arial" panose="020B0604020202020204"/>
            </a:endParaRPr>
          </a:p>
          <a:p>
            <a:endParaRPr lang="en-US" sz="1800" b="0" strike="noStrike" spc="-1">
              <a:latin typeface="Arial" panose="020B0604020202020204"/>
            </a:endParaRPr>
          </a:p>
          <a:p>
            <a:endParaRPr lang="en-US" sz="1800" b="0" strike="noStrike" spc="-1">
              <a:latin typeface="Arial" panose="020B0604020202020204"/>
            </a:endParaRPr>
          </a:p>
          <a:p>
            <a:endParaRPr lang="en-US" sz="1800" b="0" strike="noStrike" spc="-1">
              <a:latin typeface="Arial" panose="020B0604020202020204"/>
            </a:endParaRPr>
          </a:p>
          <a:p>
            <a:endParaRPr lang="en-US" sz="1800" b="0" strike="noStrike" spc="-1">
              <a:latin typeface="Arial" panose="020B0604020202020204"/>
            </a:endParaRPr>
          </a:p>
          <a:p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3" name="Oval 2"/>
          <p:cNvSpPr/>
          <p:nvPr/>
        </p:nvSpPr>
        <p:spPr>
          <a:xfrm>
            <a:off x="2843530" y="2967355"/>
            <a:ext cx="3109595" cy="3306445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979930" y="3258185"/>
            <a:ext cx="2736215" cy="2736215"/>
          </a:xfrm>
          <a:prstGeom prst="ellipse">
            <a:avLst/>
          </a:prstGeom>
          <a:solidFill>
            <a:srgbClr val="FFC0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55015" y="3042285"/>
            <a:ext cx="1468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GIAB</a:t>
            </a:r>
            <a:r>
              <a:rPr lang="zh-CN" altLang="en-US">
                <a:ea typeface="宋体" panose="02010600030101010101" charset="-122"/>
              </a:rPr>
              <a:t>金标准</a:t>
            </a:r>
            <a:endParaRPr lang="zh-CN" altLang="en-US">
              <a:ea typeface="宋体" panose="02010600030101010101" charset="-122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948170" y="3213100"/>
            <a:ext cx="1496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charset="-122"/>
              </a:rPr>
              <a:t>嘉检</a:t>
            </a:r>
            <a:r>
              <a:rPr lang="en-US" altLang="zh-CN">
                <a:ea typeface="宋体" panose="02010600030101010101" charset="-122"/>
              </a:rPr>
              <a:t>openGK</a:t>
            </a:r>
            <a:endParaRPr lang="en-US" altLang="zh-CN">
              <a:ea typeface="宋体" panose="02010600030101010101" charset="-122"/>
            </a:endParaRPr>
          </a:p>
          <a:p>
            <a:r>
              <a:rPr lang="en-US" altLang="zh-CN">
                <a:ea typeface="宋体" panose="02010600030101010101" charset="-122"/>
                <a:sym typeface="+mn-ea"/>
              </a:rPr>
              <a:t>raw data</a:t>
            </a:r>
            <a:endParaRPr lang="en-US" altLang="zh-CN">
              <a:ea typeface="宋体" panose="02010600030101010101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907540" y="4442460"/>
            <a:ext cx="838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5462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2915920" y="4364990"/>
            <a:ext cx="1667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18280</a:t>
            </a:r>
            <a:endParaRPr lang="en-US"/>
          </a:p>
          <a:p>
            <a:r>
              <a:rPr lang="en-US"/>
              <a:t>(True positive)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643755" y="4330065"/>
            <a:ext cx="2178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24279</a:t>
            </a:r>
            <a:endParaRPr lang="en-US"/>
          </a:p>
          <a:p>
            <a:r>
              <a:rPr lang="en-US"/>
              <a:t>(False positive)</a:t>
            </a:r>
            <a:endParaRPr lang="en-US"/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405" y="116840"/>
            <a:ext cx="1065530" cy="1033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283585" y="2092960"/>
            <a:ext cx="2228215" cy="238760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411730" y="1988820"/>
            <a:ext cx="2736215" cy="2736215"/>
          </a:xfrm>
          <a:prstGeom prst="ellipse">
            <a:avLst/>
          </a:prstGeom>
          <a:solidFill>
            <a:srgbClr val="FFC0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195070" y="1778635"/>
            <a:ext cx="1468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GIAB</a:t>
            </a:r>
            <a:r>
              <a:rPr lang="zh-CN" altLang="en-US">
                <a:ea typeface="宋体" panose="02010600030101010101" charset="-122"/>
              </a:rPr>
              <a:t>金标准</a:t>
            </a:r>
            <a:endParaRPr lang="zh-CN" altLang="en-US">
              <a:ea typeface="宋体" panose="02010600030101010101" charset="-122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388225" y="1949450"/>
            <a:ext cx="1496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charset="-122"/>
              </a:rPr>
              <a:t>嘉检</a:t>
            </a:r>
            <a:r>
              <a:rPr lang="en-US" altLang="zh-CN">
                <a:ea typeface="宋体" panose="02010600030101010101" charset="-122"/>
              </a:rPr>
              <a:t>openGK</a:t>
            </a:r>
            <a:endParaRPr lang="en-US" altLang="zh-CN">
              <a:ea typeface="宋体" panose="02010600030101010101" charset="-122"/>
            </a:endParaRPr>
          </a:p>
          <a:p>
            <a:r>
              <a:rPr lang="en-US" altLang="zh-CN">
                <a:ea typeface="宋体" panose="02010600030101010101" charset="-122"/>
              </a:rPr>
              <a:t>allData</a:t>
            </a:r>
            <a:endParaRPr lang="en-US" altLang="zh-CN">
              <a:ea typeface="宋体" panose="02010600030101010101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339975" y="3102610"/>
            <a:ext cx="838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7174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416300" y="2964180"/>
            <a:ext cx="1667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16568</a:t>
            </a:r>
            <a:endParaRPr lang="en-US"/>
          </a:p>
          <a:p>
            <a:r>
              <a:rPr lang="en-US"/>
              <a:t>(True positive)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083810" y="3066415"/>
            <a:ext cx="2178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1589</a:t>
            </a:r>
            <a:endParaRPr lang="en-US"/>
          </a:p>
          <a:p>
            <a:r>
              <a:rPr lang="en-US"/>
              <a:t>(False positive)</a:t>
            </a:r>
            <a:endParaRPr lang="en-US"/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405" y="116840"/>
            <a:ext cx="1065530" cy="1033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563620" y="764540"/>
            <a:ext cx="2588260" cy="266446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825115" y="596265"/>
            <a:ext cx="3107690" cy="3072765"/>
          </a:xfrm>
          <a:prstGeom prst="ellipse">
            <a:avLst/>
          </a:prstGeom>
          <a:solidFill>
            <a:srgbClr val="FFC0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475740" y="620395"/>
            <a:ext cx="1468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GIAB</a:t>
            </a:r>
            <a:r>
              <a:rPr lang="zh-CN" altLang="en-US">
                <a:ea typeface="宋体" panose="02010600030101010101" charset="-122"/>
              </a:rPr>
              <a:t>金标准</a:t>
            </a:r>
            <a:endParaRPr lang="zh-CN" altLang="en-US">
              <a:ea typeface="宋体" panose="02010600030101010101" charset="-122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204585" y="764540"/>
            <a:ext cx="1496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charset="-122"/>
              </a:rPr>
              <a:t>DeepVariant</a:t>
            </a:r>
            <a:endParaRPr lang="en-US" altLang="zh-CN">
              <a:ea typeface="宋体" panose="02010600030101010101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041015" y="1849755"/>
            <a:ext cx="838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18773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977005" y="1772920"/>
            <a:ext cx="1667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27452</a:t>
            </a:r>
            <a:endParaRPr lang="en-US"/>
          </a:p>
          <a:p>
            <a:r>
              <a:rPr lang="en-US"/>
              <a:t>(True positive)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704840" y="1772920"/>
            <a:ext cx="2178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3259</a:t>
            </a:r>
            <a:endParaRPr lang="en-US"/>
          </a:p>
          <a:p>
            <a:r>
              <a:rPr lang="en-US"/>
              <a:t>(False positive)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381375" y="4004310"/>
            <a:ext cx="2696210" cy="28003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00020" y="3860800"/>
            <a:ext cx="3107690" cy="3072765"/>
          </a:xfrm>
          <a:prstGeom prst="ellipse">
            <a:avLst/>
          </a:prstGeom>
          <a:solidFill>
            <a:srgbClr val="FFC0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187450" y="4076700"/>
            <a:ext cx="1468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GIAB</a:t>
            </a:r>
            <a:r>
              <a:rPr lang="zh-CN" altLang="en-US">
                <a:ea typeface="宋体" panose="02010600030101010101" charset="-122"/>
              </a:rPr>
              <a:t>金标准</a:t>
            </a:r>
            <a:endParaRPr lang="zh-CN" altLang="en-US">
              <a:ea typeface="宋体" panose="02010600030101010101" charset="-122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151880" y="4220845"/>
            <a:ext cx="1496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charset="-122"/>
              </a:rPr>
              <a:t>Varscan</a:t>
            </a:r>
            <a:endParaRPr lang="en-US" altLang="zh-CN">
              <a:ea typeface="宋体" panose="02010600030101010101" charset="-122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2858770" y="5089525"/>
            <a:ext cx="838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10533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3794760" y="5012690"/>
            <a:ext cx="1667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35692</a:t>
            </a:r>
            <a:endParaRPr lang="en-US"/>
          </a:p>
          <a:p>
            <a:r>
              <a:rPr lang="en-US"/>
              <a:t>(True positive)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5522595" y="5012690"/>
            <a:ext cx="2178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6727</a:t>
            </a:r>
            <a:endParaRPr lang="en-US"/>
          </a:p>
          <a:p>
            <a:r>
              <a:rPr lang="en-US"/>
              <a:t>(False positive)</a:t>
            </a:r>
            <a:endParaRPr lang="en-US"/>
          </a:p>
        </p:txBody>
      </p:sp>
      <p:pic>
        <p:nvPicPr>
          <p:cNvPr id="16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405" y="116840"/>
            <a:ext cx="1065530" cy="1033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5950" y="332740"/>
            <a:ext cx="2832100" cy="1144905"/>
          </a:xfrm>
        </p:spPr>
        <p:txBody>
          <a:bodyPr/>
          <a:p>
            <a:r>
              <a:rPr lang="en-US" altLang="zh-CN">
                <a:ea typeface="宋体" panose="02010600030101010101" charset="-122"/>
              </a:rPr>
              <a:t>Raw</a:t>
            </a:r>
            <a:r>
              <a:rPr lang="zh-CN" altLang="en-US">
                <a:ea typeface="宋体" panose="02010600030101010101" charset="-122"/>
              </a:rPr>
              <a:t>数据的参数：深度</a:t>
            </a:r>
            <a:endParaRPr lang="zh-CN" altLang="en-US">
              <a:ea typeface="宋体" panose="02010600030101010101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2912745" y="4293235"/>
            <a:ext cx="3317875" cy="1029970"/>
          </a:xfrm>
        </p:spPr>
        <p:txBody>
          <a:bodyPr/>
          <a:p>
            <a:r>
              <a:rPr lang="zh-CN" altLang="en-US">
                <a:ea typeface="宋体" panose="02010600030101010101" charset="-122"/>
              </a:rPr>
              <a:t>左：真阳性，</a:t>
            </a:r>
            <a:r>
              <a:rPr lang="en-US" altLang="zh-CN">
                <a:ea typeface="宋体" panose="02010600030101010101" charset="-122"/>
              </a:rPr>
              <a:t> </a:t>
            </a:r>
            <a:r>
              <a:rPr lang="zh-CN" altLang="en-US">
                <a:ea typeface="宋体" panose="02010600030101010101" charset="-122"/>
              </a:rPr>
              <a:t>右：假阳性</a:t>
            </a:r>
            <a:endParaRPr lang="zh-CN" altLang="en-US">
              <a:ea typeface="宋体" panose="02010600030101010101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7945" y="1772920"/>
            <a:ext cx="2697480" cy="2311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40" y="1844675"/>
            <a:ext cx="2607945" cy="22269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5950" y="332740"/>
            <a:ext cx="2832100" cy="1144905"/>
          </a:xfrm>
        </p:spPr>
        <p:txBody>
          <a:bodyPr/>
          <a:p>
            <a:r>
              <a:rPr lang="en-US" altLang="zh-CN">
                <a:ea typeface="宋体" panose="02010600030101010101" charset="-122"/>
                <a:sym typeface="+mn-ea"/>
              </a:rPr>
              <a:t>Raw</a:t>
            </a:r>
            <a:r>
              <a:rPr lang="zh-CN" altLang="en-US">
                <a:ea typeface="宋体" panose="02010600030101010101" charset="-122"/>
              </a:rPr>
              <a:t>数据的参数：</a:t>
            </a:r>
            <a:r>
              <a:rPr lang="en-US" altLang="zh-CN">
                <a:ea typeface="宋体" panose="02010600030101010101" charset="-122"/>
              </a:rPr>
              <a:t>MAF</a:t>
            </a:r>
            <a:endParaRPr lang="en-US" altLang="zh-CN">
              <a:ea typeface="宋体" panose="02010600030101010101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2912745" y="4796790"/>
            <a:ext cx="3317875" cy="1029970"/>
          </a:xfrm>
        </p:spPr>
        <p:txBody>
          <a:bodyPr/>
          <a:p>
            <a:r>
              <a:rPr lang="zh-CN" altLang="en-US">
                <a:ea typeface="宋体" panose="02010600030101010101" charset="-122"/>
              </a:rPr>
              <a:t>左：真阳性，</a:t>
            </a:r>
            <a:r>
              <a:rPr lang="en-US" altLang="zh-CN">
                <a:ea typeface="宋体" panose="02010600030101010101" charset="-122"/>
              </a:rPr>
              <a:t> </a:t>
            </a:r>
            <a:r>
              <a:rPr lang="zh-CN" altLang="en-US">
                <a:ea typeface="宋体" panose="02010600030101010101" charset="-122"/>
              </a:rPr>
              <a:t>右：假阳性</a:t>
            </a:r>
            <a:endParaRPr lang="zh-CN" altLang="en-US">
              <a:ea typeface="宋体" panose="02010600030101010101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1340485"/>
            <a:ext cx="3532505" cy="30911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145" y="1477645"/>
            <a:ext cx="3467100" cy="28594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60" y="1693545"/>
            <a:ext cx="8228965" cy="2303145"/>
          </a:xfrm>
        </p:spPr>
        <p:txBody>
          <a:bodyPr/>
          <a:p>
            <a:pPr algn="l"/>
            <a:r>
              <a:rPr lang="zh-CN" altLang="en-US">
                <a:ea typeface="宋体" panose="02010600030101010101" charset="-122"/>
              </a:rPr>
              <a:t>原始结果</a:t>
            </a:r>
            <a:r>
              <a:rPr lang="zh-CN" altLang="en-US">
                <a:ea typeface="宋体" panose="02010600030101010101" charset="-122"/>
                <a:sym typeface="+mn-ea"/>
              </a:rPr>
              <a:t>源自</a:t>
            </a:r>
            <a:r>
              <a:rPr lang="en-US" altLang="zh-CN">
                <a:ea typeface="宋体" panose="02010600030101010101" charset="-122"/>
              </a:rPr>
              <a:t> -9100-WES.txt</a:t>
            </a:r>
            <a:br>
              <a:rPr lang="en-US" altLang="zh-CN">
                <a:ea typeface="宋体" panose="02010600030101010101" charset="-122"/>
              </a:rPr>
            </a:br>
            <a:r>
              <a:rPr lang="zh-CN" altLang="en-US">
                <a:ea typeface="宋体" panose="02010600030101010101" charset="-122"/>
              </a:rPr>
              <a:t>过滤后结果源自</a:t>
            </a:r>
            <a:r>
              <a:rPr lang="en-US" altLang="zh-CN">
                <a:ea typeface="宋体" panose="02010600030101010101" charset="-122"/>
              </a:rPr>
              <a:t> -9100-WES-AllData.txt</a:t>
            </a:r>
            <a:br>
              <a:rPr lang="en-US" altLang="zh-CN">
                <a:ea typeface="宋体" panose="02010600030101010101" charset="-122"/>
              </a:rPr>
            </a:br>
            <a:r>
              <a:rPr lang="zh-CN" altLang="en-US">
                <a:ea typeface="宋体" panose="02010600030101010101" charset="-122"/>
              </a:rPr>
              <a:t>共</a:t>
            </a:r>
            <a:r>
              <a:rPr lang="en-US" altLang="zh-CN">
                <a:ea typeface="宋体" panose="02010600030101010101" charset="-122"/>
              </a:rPr>
              <a:t>10</a:t>
            </a:r>
            <a:r>
              <a:rPr lang="zh-CN" altLang="en-US">
                <a:ea typeface="宋体" panose="02010600030101010101" charset="-122"/>
              </a:rPr>
              <a:t>个突变</a:t>
            </a:r>
            <a:br>
              <a:rPr lang="en-US" altLang="zh-CN">
                <a:ea typeface="宋体" panose="02010600030101010101" charset="-122"/>
              </a:rPr>
            </a:br>
            <a:br>
              <a:rPr lang="en-US" altLang="zh-CN">
                <a:ea typeface="宋体" panose="02010600030101010101" charset="-122"/>
              </a:rPr>
            </a:br>
            <a:r>
              <a:rPr lang="zh-CN" altLang="en-US">
                <a:ea typeface="宋体" panose="02010600030101010101" charset="-122"/>
              </a:rPr>
              <a:t>最后三列含义：</a:t>
            </a:r>
            <a:br>
              <a:rPr lang="en-US" altLang="zh-CN">
                <a:ea typeface="宋体" panose="02010600030101010101" charset="-122"/>
              </a:rPr>
            </a:br>
            <a:r>
              <a:rPr lang="zh-CN" altLang="en-US">
                <a:ea typeface="宋体" panose="02010600030101010101" charset="-122"/>
              </a:rPr>
              <a:t>其中called.openGK.raw列表示该突变是否存在于</a:t>
            </a:r>
            <a:r>
              <a:rPr lang="en-US" altLang="zh-CN">
                <a:ea typeface="宋体" panose="02010600030101010101" charset="-122"/>
              </a:rPr>
              <a:t>openGK</a:t>
            </a:r>
            <a:r>
              <a:rPr lang="zh-CN" altLang="en-US">
                <a:ea typeface="宋体" panose="02010600030101010101" charset="-122"/>
              </a:rPr>
              <a:t>原始结果中called.openGK.filter</a:t>
            </a:r>
            <a:r>
              <a:rPr lang="zh-CN" altLang="en-US">
                <a:ea typeface="宋体" panose="02010600030101010101" charset="-122"/>
                <a:sym typeface="+mn-ea"/>
              </a:rPr>
              <a:t>列表示该突变是否存在于</a:t>
            </a:r>
            <a:r>
              <a:rPr lang="en-US" altLang="zh-CN">
                <a:ea typeface="宋体" panose="02010600030101010101" charset="-122"/>
                <a:sym typeface="+mn-ea"/>
              </a:rPr>
              <a:t>openGK</a:t>
            </a:r>
            <a:r>
              <a:rPr lang="zh-CN" altLang="en-US">
                <a:ea typeface="宋体" panose="02010600030101010101" charset="-122"/>
                <a:sym typeface="+mn-ea"/>
              </a:rPr>
              <a:t>过滤后结果中</a:t>
            </a:r>
            <a:br>
              <a:rPr lang="zh-CN" altLang="en-US">
                <a:ea typeface="宋体" panose="02010600030101010101" charset="-122"/>
                <a:sym typeface="+mn-ea"/>
              </a:rPr>
            </a:br>
            <a:r>
              <a:rPr lang="en-US" altLang="zh-CN">
                <a:ea typeface="宋体" panose="02010600030101010101" charset="-122"/>
                <a:sym typeface="+mn-ea"/>
              </a:rPr>
              <a:t>called.golden</a:t>
            </a:r>
            <a:r>
              <a:rPr lang="zh-CN" altLang="en-US">
                <a:ea typeface="宋体" panose="02010600030101010101" charset="-122"/>
                <a:sym typeface="+mn-ea"/>
              </a:rPr>
              <a:t>表示该突变是否存在于</a:t>
            </a:r>
            <a:r>
              <a:rPr lang="en-US" altLang="zh-CN">
                <a:ea typeface="宋体" panose="02010600030101010101" charset="-122"/>
                <a:sym typeface="+mn-ea"/>
              </a:rPr>
              <a:t>NA12878</a:t>
            </a:r>
            <a:r>
              <a:rPr lang="zh-CN" altLang="en-US">
                <a:ea typeface="宋体" panose="02010600030101010101" charset="-122"/>
                <a:sym typeface="+mn-ea"/>
              </a:rPr>
              <a:t>标准结果中</a:t>
            </a:r>
            <a:endParaRPr lang="en-US" altLang="zh-CN">
              <a:ea typeface="宋体" panose="02010600030101010101" charset="-122"/>
            </a:endParaRPr>
          </a:p>
        </p:txBody>
      </p:sp>
      <p:pic>
        <p:nvPicPr>
          <p:cNvPr id="5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405" y="116840"/>
            <a:ext cx="1065530" cy="10337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395605" y="548555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/>
          </a:lstStyle>
          <a:p>
            <a:pPr algn="ctr"/>
            <a:r>
              <a:rPr lang="en-US" altLang="zh-CN" sz="2400" b="1">
                <a:ea typeface="宋体" panose="02010600030101010101" charset="-122"/>
              </a:rPr>
              <a:t>openGK </a:t>
            </a:r>
            <a:r>
              <a:rPr lang="zh-CN" altLang="en-US" sz="2400" b="1">
                <a:ea typeface="宋体" panose="02010600030101010101" charset="-122"/>
              </a:rPr>
              <a:t>原始结果，过滤后结果和</a:t>
            </a:r>
            <a:r>
              <a:rPr lang="en-US" altLang="zh-CN" sz="2400" b="1">
                <a:ea typeface="宋体" panose="02010600030101010101" charset="-122"/>
              </a:rPr>
              <a:t>NA12878</a:t>
            </a:r>
            <a:r>
              <a:rPr lang="zh-CN" altLang="en-US" sz="2400" b="1">
                <a:ea typeface="宋体" panose="02010600030101010101" charset="-122"/>
                <a:sym typeface="+mn-ea"/>
              </a:rPr>
              <a:t>标准</a:t>
            </a:r>
            <a:r>
              <a:rPr lang="zh-CN" altLang="en-US" sz="2400" b="1">
                <a:ea typeface="宋体" panose="02010600030101010101" charset="-122"/>
              </a:rPr>
              <a:t>结果在</a:t>
            </a:r>
            <a:r>
              <a:rPr lang="en-US" altLang="zh-CN" sz="2400" b="1">
                <a:ea typeface="宋体" panose="02010600030101010101" charset="-122"/>
              </a:rPr>
              <a:t>POLG</a:t>
            </a:r>
            <a:r>
              <a:rPr lang="zh-CN" altLang="en-US" sz="2400" b="1">
                <a:ea typeface="宋体" panose="02010600030101010101" charset="-122"/>
              </a:rPr>
              <a:t>，</a:t>
            </a:r>
            <a:r>
              <a:rPr lang="en-US" altLang="zh-CN" sz="2400" b="1">
                <a:ea typeface="宋体" panose="02010600030101010101" charset="-122"/>
              </a:rPr>
              <a:t> ACADM</a:t>
            </a:r>
            <a:r>
              <a:rPr lang="zh-CN" altLang="en-US" sz="2400" b="1">
                <a:ea typeface="宋体" panose="02010600030101010101" charset="-122"/>
              </a:rPr>
              <a:t>，</a:t>
            </a:r>
            <a:r>
              <a:rPr lang="en-US" altLang="zh-CN" sz="2400" b="1">
                <a:ea typeface="宋体" panose="02010600030101010101" charset="-122"/>
              </a:rPr>
              <a:t> CFTR</a:t>
            </a:r>
            <a:r>
              <a:rPr lang="zh-CN" altLang="en-US" sz="2400" b="1">
                <a:ea typeface="宋体" panose="02010600030101010101" charset="-122"/>
              </a:rPr>
              <a:t>三个基因上的情况</a:t>
            </a:r>
            <a:endParaRPr lang="zh-CN" altLang="en-US" sz="2400" b="1">
              <a:ea typeface="宋体" panose="02010600030101010101" charset="-122"/>
            </a:endParaRPr>
          </a:p>
        </p:txBody>
      </p:sp>
      <p:graphicFrame>
        <p:nvGraphicFramePr>
          <p:cNvPr id="11" name="Table 10"/>
          <p:cNvGraphicFramePr/>
          <p:nvPr/>
        </p:nvGraphicFramePr>
        <p:xfrm>
          <a:off x="168275" y="4041140"/>
          <a:ext cx="8709660" cy="2284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55"/>
                <a:gridCol w="489585"/>
                <a:gridCol w="564515"/>
                <a:gridCol w="564515"/>
                <a:gridCol w="189865"/>
                <a:gridCol w="177165"/>
                <a:gridCol w="237490"/>
                <a:gridCol w="320040"/>
                <a:gridCol w="319405"/>
                <a:gridCol w="320040"/>
                <a:gridCol w="318770"/>
                <a:gridCol w="944880"/>
                <a:gridCol w="741680"/>
                <a:gridCol w="441960"/>
                <a:gridCol w="441325"/>
                <a:gridCol w="878205"/>
                <a:gridCol w="916940"/>
                <a:gridCol w="619125"/>
              </a:tblGrid>
              <a:tr h="20764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No.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seqnames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start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end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ref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alt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DP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ReadBalanceMutant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AlleleFrequency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REF.FvsR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ALT.FvsR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called.openGK.raw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called.openGK.filter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called.golden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</a:tr>
              <a:tr h="20764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76198436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76198436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13;16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15;21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0.7143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55.38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0.448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0.417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64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76227022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76227022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64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76229120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76229120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4;1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13;2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0.1538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0.867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64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76229326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76229326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8;25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0.32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NaN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0.242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64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117188736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117188736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33;1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62;15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0.0303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30.63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0.805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0.971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64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117188850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117188850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5;25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51;51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22.73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0.167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64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117351163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117351163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44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7;37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0.1892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NaN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0.159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64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89860350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89860350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64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89860786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89860786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4;25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0;17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36.96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0.138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64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89862341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89862341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14;17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20;20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56.34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0.452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685" y="404495"/>
            <a:ext cx="6629400" cy="1236345"/>
          </a:xfrm>
        </p:spPr>
        <p:txBody>
          <a:bodyPr/>
          <a:p>
            <a:r>
              <a:rPr lang="en-US" altLang="zh-CN">
                <a:ea typeface="宋体" panose="02010600030101010101" charset="-122"/>
                <a:sym typeface="+mn-ea"/>
              </a:rPr>
              <a:t>Raw</a:t>
            </a:r>
            <a:r>
              <a:rPr lang="zh-CN" altLang="en-US">
                <a:ea typeface="宋体" panose="02010600030101010101" charset="-122"/>
              </a:rPr>
              <a:t>滤数据的参数：</a:t>
            </a:r>
            <a:r>
              <a:rPr lang="en-US" altLang="zh-CN">
                <a:ea typeface="宋体" panose="02010600030101010101" charset="-122"/>
              </a:rPr>
              <a:t>Ref</a:t>
            </a:r>
            <a:r>
              <a:rPr lang="zh-CN" altLang="en-US">
                <a:ea typeface="宋体" panose="02010600030101010101" charset="-122"/>
              </a:rPr>
              <a:t>碱基正反比和</a:t>
            </a:r>
            <a:r>
              <a:rPr lang="en-US" altLang="zh-CN">
                <a:ea typeface="宋体" panose="02010600030101010101" charset="-122"/>
              </a:rPr>
              <a:t>Alt</a:t>
            </a:r>
            <a:r>
              <a:rPr lang="zh-CN" altLang="en-US">
                <a:ea typeface="宋体" panose="02010600030101010101" charset="-122"/>
              </a:rPr>
              <a:t>碱基正反比的差值</a:t>
            </a:r>
            <a:endParaRPr lang="zh-CN" altLang="en-US">
              <a:ea typeface="宋体" panose="02010600030101010101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2912745" y="4796790"/>
            <a:ext cx="3317875" cy="1029970"/>
          </a:xfrm>
        </p:spPr>
        <p:txBody>
          <a:bodyPr/>
          <a:p>
            <a:r>
              <a:rPr lang="zh-CN" altLang="en-US">
                <a:ea typeface="宋体" panose="02010600030101010101" charset="-122"/>
              </a:rPr>
              <a:t>左：真阳性，</a:t>
            </a:r>
            <a:r>
              <a:rPr lang="en-US" altLang="zh-CN">
                <a:ea typeface="宋体" panose="02010600030101010101" charset="-122"/>
              </a:rPr>
              <a:t> </a:t>
            </a:r>
            <a:r>
              <a:rPr lang="zh-CN" altLang="en-US">
                <a:ea typeface="宋体" panose="02010600030101010101" charset="-122"/>
              </a:rPr>
              <a:t>右：假阳性</a:t>
            </a:r>
            <a:endParaRPr lang="zh-CN" altLang="en-US">
              <a:ea typeface="宋体" panose="02010600030101010101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1484630"/>
            <a:ext cx="3400425" cy="2791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100" y="1500505"/>
            <a:ext cx="3390265" cy="27590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/>
          <p:nvPr>
            <p:ph type="title"/>
          </p:nvPr>
        </p:nvSpPr>
        <p:spPr/>
        <p:txBody>
          <a:bodyPr/>
          <a:p>
            <a:r>
              <a:rPr lang="zh-CN" altLang="en-US">
                <a:ea typeface="宋体" panose="02010600030101010101" charset="-122"/>
              </a:rPr>
              <a:t>使用支持向量机对已知结果训练，预测未知结果</a:t>
            </a:r>
            <a:endParaRPr lang="en-US" altLang="zh-CN">
              <a:ea typeface="宋体" panose="02010600030101010101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484630"/>
            <a:ext cx="3830320" cy="30010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5" y="1628775"/>
            <a:ext cx="3544570" cy="285686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327785" y="4940935"/>
            <a:ext cx="7148830" cy="714375"/>
          </a:xfrm>
        </p:spPr>
        <p:txBody>
          <a:bodyPr/>
          <a:p>
            <a:r>
              <a:rPr lang="zh-CN" altLang="en-US">
                <a:ea typeface="宋体" panose="02010600030101010101" charset="-122"/>
              </a:rPr>
              <a:t>左：</a:t>
            </a:r>
            <a:r>
              <a:rPr lang="zh-CN" altLang="en-US">
                <a:ea typeface="宋体" panose="02010600030101010101" charset="-122"/>
                <a:sym typeface="+mn-ea"/>
              </a:rPr>
              <a:t>对</a:t>
            </a:r>
            <a:r>
              <a:rPr lang="en-US" altLang="zh-CN">
                <a:ea typeface="宋体" panose="02010600030101010101" charset="-122"/>
                <a:sym typeface="+mn-ea"/>
              </a:rPr>
              <a:t>NIST7038</a:t>
            </a:r>
            <a:r>
              <a:rPr lang="zh-CN" altLang="en-US">
                <a:ea typeface="宋体" panose="02010600030101010101" charset="-122"/>
                <a:sym typeface="+mn-ea"/>
              </a:rPr>
              <a:t>已知数据模型训练的结果</a:t>
            </a:r>
            <a:r>
              <a:rPr lang="zh-CN" altLang="en-US">
                <a:ea typeface="宋体" panose="02010600030101010101" charset="-122"/>
              </a:rPr>
              <a:t>，</a:t>
            </a:r>
            <a:r>
              <a:rPr lang="en-US" altLang="zh-CN">
                <a:ea typeface="宋体" panose="02010600030101010101" charset="-122"/>
              </a:rPr>
              <a:t> </a:t>
            </a:r>
            <a:r>
              <a:rPr lang="zh-CN" altLang="en-US">
                <a:ea typeface="宋体" panose="02010600030101010101" charset="-122"/>
              </a:rPr>
              <a:t>右：在</a:t>
            </a:r>
            <a:r>
              <a:rPr lang="en-US" altLang="zh-CN">
                <a:ea typeface="宋体" panose="02010600030101010101" charset="-122"/>
              </a:rPr>
              <a:t>NIST7086</a:t>
            </a:r>
            <a:r>
              <a:rPr lang="zh-CN" altLang="en-US">
                <a:ea typeface="宋体" panose="02010600030101010101" charset="-122"/>
              </a:rPr>
              <a:t>上</a:t>
            </a:r>
            <a:r>
              <a:rPr lang="zh-CN" altLang="en-US">
                <a:ea typeface="宋体" panose="02010600030101010101" charset="-122"/>
                <a:sym typeface="+mn-ea"/>
              </a:rPr>
              <a:t>预测的结果</a:t>
            </a:r>
            <a:endParaRPr lang="zh-CN" altLang="en-US">
              <a:ea typeface="宋体" panose="0201060003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39750" y="908685"/>
            <a:ext cx="8228965" cy="5783580"/>
          </a:xfrm>
        </p:spPr>
        <p:txBody>
          <a:bodyPr>
            <a:noAutofit/>
          </a:bodyPr>
          <a:p>
            <a:r>
              <a:rPr lang="en-US" sz="1000"/>
              <a:t>计算列</a:t>
            </a:r>
            <a:endParaRPr lang="en-US" sz="1000"/>
          </a:p>
          <a:p>
            <a:r>
              <a:rPr lang="en-US" sz="1000">
                <a:sym typeface="+mn-ea"/>
              </a:rPr>
              <a:t>Final_probability</a:t>
            </a:r>
            <a:endParaRPr lang="en-US" sz="1000"/>
          </a:p>
          <a:p>
            <a:r>
              <a:rPr lang="en-US" sz="1000">
                <a:sym typeface="+mn-ea"/>
              </a:rPr>
              <a:t>	sepeProbability * mafProbability * readBalanceProbability * RB_adjust_for_location * coverageProbability</a:t>
            </a:r>
            <a:endParaRPr lang="en-US" sz="1000"/>
          </a:p>
          <a:p>
            <a:r>
              <a:rPr lang="en-US" sz="1000"/>
              <a:t>	</a:t>
            </a:r>
            <a:endParaRPr lang="en-US" sz="1000"/>
          </a:p>
          <a:p>
            <a:endParaRPr lang="en-US" sz="1000"/>
          </a:p>
          <a:p>
            <a:r>
              <a:rPr lang="en-US" sz="1000"/>
              <a:t>	sepeProbability</a:t>
            </a:r>
            <a:endParaRPr lang="en-US" sz="1000"/>
          </a:p>
          <a:p>
            <a:r>
              <a:rPr lang="en-US" sz="1000"/>
              <a:t>		DataAnno = "SePe-SePASS-PePASS"，sepeProbability = 0.99</a:t>
            </a:r>
            <a:endParaRPr lang="en-US" sz="1000"/>
          </a:p>
          <a:p>
            <a:r>
              <a:rPr lang="en-US" sz="1000"/>
              <a:t>		DataAnno = "SePe_SePASS_PeFilter"，sepeProbability = 0.8</a:t>
            </a:r>
            <a:endParaRPr lang="en-US" sz="1000"/>
          </a:p>
          <a:p>
            <a:r>
              <a:rPr lang="en-US" sz="1000"/>
              <a:t>		DataAnno = "SePe_SeFilter_PePASS"，sepeProbability = 0.7</a:t>
            </a:r>
            <a:endParaRPr lang="en-US" sz="1000"/>
          </a:p>
          <a:p>
            <a:r>
              <a:rPr lang="en-US" sz="1000"/>
              <a:t>		DataAnno = "SePe_SeFilter_PeFilter"，sepeProbability = 0.3</a:t>
            </a:r>
            <a:endParaRPr lang="en-US" sz="1000"/>
          </a:p>
          <a:p>
            <a:r>
              <a:rPr lang="en-US" sz="1000"/>
              <a:t>		DataAnno = "SeSe_SePASS"，sepeProbability = 0.4</a:t>
            </a:r>
            <a:endParaRPr lang="en-US" sz="1000"/>
          </a:p>
          <a:p>
            <a:r>
              <a:rPr lang="en-US" sz="1000"/>
              <a:t>		DataAnno = "SeSe_SeFilter"，sepeProbability = 0.2</a:t>
            </a:r>
            <a:endParaRPr lang="en-US" sz="1000"/>
          </a:p>
          <a:p>
            <a:r>
              <a:rPr lang="en-US" sz="1000"/>
              <a:t>		DataAnno = "PePe_PePASS"，sepeProbability = 0.4</a:t>
            </a:r>
            <a:endParaRPr lang="en-US" sz="1000"/>
          </a:p>
          <a:p>
            <a:r>
              <a:rPr lang="en-US" sz="1000"/>
              <a:t>		DataAnno = "PePe_PeFilter"，sepeProbability = 0.2</a:t>
            </a:r>
            <a:endParaRPr lang="en-US" sz="1000"/>
          </a:p>
          <a:p>
            <a:r>
              <a:rPr lang="en-US" sz="1000"/>
              <a:t>	mafProbability</a:t>
            </a:r>
            <a:endParaRPr lang="en-US" sz="1000"/>
          </a:p>
          <a:p>
            <a:r>
              <a:rPr lang="en-US" sz="1000"/>
              <a:t>		1、maf &gt;= 80，mafProbability = 0.99</a:t>
            </a:r>
            <a:endParaRPr lang="en-US" sz="1000"/>
          </a:p>
          <a:p>
            <a:r>
              <a:rPr lang="en-US" sz="1000"/>
              <a:t>		2、maf &gt;= 60，mafProbability = 0.75</a:t>
            </a:r>
            <a:endParaRPr lang="en-US" sz="1000"/>
          </a:p>
          <a:p>
            <a:r>
              <a:rPr lang="en-US" sz="1000"/>
              <a:t>		3、maf &gt;= 40，mafProbability = 0.9</a:t>
            </a:r>
            <a:endParaRPr lang="en-US" sz="1000"/>
          </a:p>
          <a:p>
            <a:r>
              <a:rPr lang="en-US" sz="1000"/>
              <a:t>		4、maf &gt;= 20，mafProbability = 0.75</a:t>
            </a:r>
            <a:endParaRPr lang="en-US" sz="1000"/>
          </a:p>
          <a:p>
            <a:r>
              <a:rPr lang="en-US" sz="1000"/>
              <a:t>		5、maf &gt;= 10，mafProbability = 0.4</a:t>
            </a:r>
            <a:endParaRPr lang="en-US" sz="1000"/>
          </a:p>
          <a:p>
            <a:r>
              <a:rPr lang="en-US" sz="1000"/>
              <a:t>		6、mafProbability = maf / 100</a:t>
            </a:r>
            <a:endParaRPr lang="en-US" sz="1000"/>
          </a:p>
          <a:p>
            <a:r>
              <a:rPr lang="en-US" sz="1000"/>
              <a:t>	readBalanceProbability</a:t>
            </a:r>
            <a:endParaRPr lang="en-US" sz="1000"/>
          </a:p>
          <a:p>
            <a:r>
              <a:rPr lang="en-US" sz="1000"/>
              <a:t>		1、readBalance &gt;= 0.05，readBalanceProbability = 0.99</a:t>
            </a:r>
            <a:endParaRPr lang="en-US" sz="1000"/>
          </a:p>
          <a:p>
            <a:r>
              <a:rPr lang="en-US" sz="1000"/>
              <a:t>		2、readBalance &gt;= 0.01，readBalanceProbability = 0.8</a:t>
            </a:r>
            <a:endParaRPr lang="en-US" sz="1000"/>
          </a:p>
          <a:p>
            <a:r>
              <a:rPr lang="en-US" sz="1000"/>
              <a:t>		3、readBalance &gt;= 0.001，readBalanceProbability = 0.6</a:t>
            </a:r>
            <a:endParaRPr lang="en-US" sz="1000"/>
          </a:p>
          <a:p>
            <a:r>
              <a:rPr lang="en-US" sz="1000"/>
              <a:t>		4、readBalanceProbability = 0.2</a:t>
            </a:r>
            <a:endParaRPr lang="en-US" sz="1000"/>
          </a:p>
          <a:p>
            <a:r>
              <a:rPr lang="en-US" sz="1000"/>
              <a:t>	RB_adjust_for_location</a:t>
            </a:r>
            <a:endParaRPr lang="en-US" sz="1000"/>
          </a:p>
          <a:p>
            <a:r>
              <a:rPr lang="en-US" sz="1000"/>
              <a:t>		1、readBalanceProbability != 0.99 &amp;&amp; 不在bed指定范围的偏移20内，RB_adjust_for_location = 1.2</a:t>
            </a:r>
            <a:endParaRPr lang="en-US" sz="1000"/>
          </a:p>
          <a:p>
            <a:r>
              <a:rPr lang="en-US" sz="1000"/>
              <a:t>		2、RB_adjust_for_location = 1</a:t>
            </a:r>
            <a:endParaRPr lang="en-US" sz="1000"/>
          </a:p>
          <a:p>
            <a:r>
              <a:rPr lang="en-US" sz="1000"/>
              <a:t>	</a:t>
            </a:r>
            <a:endParaRPr lang="en-US" sz="1000"/>
          </a:p>
          <a:p>
            <a:r>
              <a:rPr lang="en-US" sz="1000"/>
              <a:t>	coverageProbability</a:t>
            </a:r>
            <a:endParaRPr lang="en-US" sz="1000"/>
          </a:p>
          <a:p>
            <a:r>
              <a:rPr lang="en-US" sz="1000"/>
              <a:t>		1、coverage &lt; 20，coverageProbability = 0.6</a:t>
            </a:r>
            <a:endParaRPr lang="en-US" sz="1000"/>
          </a:p>
          <a:p>
            <a:r>
              <a:rPr lang="en-US" sz="1000"/>
              <a:t>		2、coverage &gt;= 20</a:t>
            </a:r>
            <a:endParaRPr lang="en-US" sz="1000"/>
          </a:p>
          <a:p>
            <a:r>
              <a:rPr lang="en-US" sz="1000"/>
              <a:t>			1、zscore &gt;= 2，coverageProbability = 0.75</a:t>
            </a:r>
            <a:endParaRPr lang="en-US" sz="1000"/>
          </a:p>
          <a:p>
            <a:r>
              <a:rPr lang="en-US" sz="1000"/>
              <a:t>			2、zscore &gt;= 1.5，coverageProbability = 0.85</a:t>
            </a:r>
            <a:endParaRPr lang="en-US" sz="1000"/>
          </a:p>
          <a:p>
            <a:r>
              <a:rPr lang="en-US" sz="1000"/>
              <a:t>			3、zscore &gt;= -1，coverageProbability = 0.95</a:t>
            </a:r>
            <a:endParaRPr lang="en-US" sz="1000"/>
          </a:p>
          <a:p>
            <a:r>
              <a:rPr lang="en-US" sz="1000"/>
              <a:t>			4、zscore &gt;= -3，coverageProbability = 0.5</a:t>
            </a:r>
            <a:endParaRPr lang="en-US" sz="1000"/>
          </a:p>
          <a:p>
            <a:r>
              <a:rPr lang="en-US" sz="1000"/>
              <a:t>			5、coverageProbability = 0.6	</a:t>
            </a:r>
            <a:endParaRPr lang="en-US" sz="1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85"/>
            <a:ext cx="8228965" cy="578485"/>
          </a:xfrm>
        </p:spPr>
        <p:txBody>
          <a:bodyPr/>
          <a:p>
            <a:r>
              <a:rPr lang="zh-CN" altLang="en-US">
                <a:ea typeface="宋体" panose="02010600030101010101" charset="-122"/>
              </a:rPr>
              <a:t>过滤后数据的参数</a:t>
            </a:r>
            <a:endParaRPr lang="zh-CN" altLang="en-US">
              <a:ea typeface="宋体" panose="02010600030101010101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85"/>
            <a:ext cx="8228965" cy="644525"/>
          </a:xfrm>
        </p:spPr>
        <p:txBody>
          <a:bodyPr/>
          <a:p>
            <a:r>
              <a:rPr lang="en-US"/>
              <a:t>Feature selection </a:t>
            </a:r>
            <a:endParaRPr lang="zh-CN" altLang="en-US">
              <a:ea typeface="宋体" panose="02010600030101010101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2455" y="764540"/>
            <a:ext cx="2533015" cy="18980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610" y="764540"/>
            <a:ext cx="2632075" cy="19729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855" y="2545080"/>
            <a:ext cx="2889250" cy="2164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40" y="2579370"/>
            <a:ext cx="2671445" cy="200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725035"/>
            <a:ext cx="2668270" cy="19996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1640" y="4580890"/>
            <a:ext cx="2863850" cy="21456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85"/>
            <a:ext cx="8228965" cy="644525"/>
          </a:xfrm>
        </p:spPr>
        <p:txBody>
          <a:bodyPr/>
          <a:p>
            <a:r>
              <a:rPr lang="en-US"/>
              <a:t>Feature selection </a:t>
            </a:r>
            <a:r>
              <a:rPr lang="zh-CN" altLang="en-US">
                <a:ea typeface="宋体" panose="02010600030101010101" charset="-122"/>
              </a:rPr>
              <a:t>（</a:t>
            </a:r>
            <a:r>
              <a:rPr lang="en-US" altLang="zh-CN">
                <a:ea typeface="宋体" panose="02010600030101010101" charset="-122"/>
              </a:rPr>
              <a:t>continue</a:t>
            </a:r>
            <a:r>
              <a:rPr lang="zh-CN" altLang="en-US">
                <a:ea typeface="宋体" panose="02010600030101010101" charset="-122"/>
              </a:rPr>
              <a:t>）</a:t>
            </a:r>
            <a:endParaRPr lang="zh-CN" altLang="en-US">
              <a:ea typeface="宋体" panose="02010600030101010101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1330" y="868045"/>
            <a:ext cx="2456815" cy="18402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755" y="795655"/>
            <a:ext cx="2649855" cy="19850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755" y="2599690"/>
            <a:ext cx="2837180" cy="21253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40" y="2636520"/>
            <a:ext cx="2794635" cy="2093595"/>
          </a:xfrm>
          <a:prstGeom prst="rect">
            <a:avLst/>
          </a:prstGeom>
        </p:spPr>
      </p:pic>
      <p:graphicFrame>
        <p:nvGraphicFramePr>
          <p:cNvPr id="14" name="Table 13"/>
          <p:cNvGraphicFramePr/>
          <p:nvPr/>
        </p:nvGraphicFramePr>
        <p:xfrm>
          <a:off x="3275965" y="4940935"/>
          <a:ext cx="2438400" cy="114300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504950"/>
                <a:gridCol w="933450"/>
              </a:tblGrid>
              <a:tr h="1905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100"/>
                        <a:t>Feature</a:t>
                      </a:r>
                      <a:endParaRPr lang="en-US" sz="11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000"/>
                        <a:t>sd</a:t>
                      </a:r>
                      <a:endParaRPr lang="en-US" sz="1000"/>
                    </a:p>
                  </a:txBody>
                  <a:tcPr marL="12700" marR="12700" marT="12700" vert="horz" anchor="ctr" anchorCtr="0"/>
                </a:tc>
              </a:tr>
              <a:tr h="1905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sz="1000"/>
                        <a:t>sepeProbability</a:t>
                      </a:r>
                      <a:endParaRPr lang="en-US" sz="10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sz="1000"/>
                        <a:t>0.1508477</a:t>
                      </a:r>
                      <a:endParaRPr lang="en-US" sz="1000"/>
                    </a:p>
                  </a:txBody>
                  <a:tcPr marL="12700" marR="12700" marT="12700" vert="horz" anchor="ctr" anchorCtr="0"/>
                </a:tc>
              </a:tr>
              <a:tr h="1905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sz="1000"/>
                        <a:t>mafProbability</a:t>
                      </a:r>
                      <a:endParaRPr lang="en-US" sz="10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sz="1000"/>
                        <a:t>0.1000599</a:t>
                      </a:r>
                      <a:endParaRPr lang="en-US" sz="1000"/>
                    </a:p>
                  </a:txBody>
                  <a:tcPr marL="12700" marR="12700" marT="12700" vert="horz" anchor="ctr" anchorCtr="0"/>
                </a:tc>
              </a:tr>
              <a:tr h="1905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sz="1000"/>
                        <a:t>readBalanceProbability</a:t>
                      </a:r>
                      <a:endParaRPr lang="en-US" sz="10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sz="1000"/>
                        <a:t>0.1797668</a:t>
                      </a:r>
                      <a:endParaRPr lang="en-US" sz="1000"/>
                    </a:p>
                  </a:txBody>
                  <a:tcPr marL="12700" marR="12700" marT="12700" vert="horz" anchor="ctr" anchorCtr="0"/>
                </a:tc>
              </a:tr>
              <a:tr h="1905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sz="1000"/>
                        <a:t>RB_adjust_for_location</a:t>
                      </a:r>
                      <a:endParaRPr lang="en-US" sz="10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sz="1000"/>
                        <a:t>0.04406476</a:t>
                      </a:r>
                      <a:endParaRPr lang="en-US" sz="1000"/>
                    </a:p>
                  </a:txBody>
                  <a:tcPr marL="12700" marR="12700" marT="12700" vert="horz" anchor="ctr" anchorCtr="0"/>
                </a:tc>
              </a:tr>
              <a:tr h="1905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sz="1000"/>
                        <a:t>coverageProbability</a:t>
                      </a:r>
                      <a:endParaRPr lang="en-US" sz="10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sz="1000"/>
                        <a:t>0.1246884</a:t>
                      </a:r>
                      <a:endParaRPr lang="en-US" sz="1000"/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" name="TextShape 1"/>
          <p:cNvSpPr txBox="1"/>
          <p:nvPr/>
        </p:nvSpPr>
        <p:spPr>
          <a:xfrm>
            <a:off x="971550" y="476885"/>
            <a:ext cx="7411085" cy="173101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ROC </a:t>
            </a:r>
            <a:endParaRPr lang="en-US" altLang="zh-CN" sz="1800" b="0" strike="noStrike" spc="-1">
              <a:latin typeface="Arial" panose="020B0604020202020204"/>
              <a:ea typeface="宋体" panose="02010600030101010101" charset="-122"/>
            </a:endParaRPr>
          </a:p>
          <a:p>
            <a:endParaRPr lang="zh-CN" altLang="en-US" sz="1800" b="0" strike="noStrike" spc="-1">
              <a:latin typeface="Arial" panose="020B0604020202020204"/>
              <a:ea typeface="宋体" panose="02010600030101010101" charset="-122"/>
            </a:endParaRPr>
          </a:p>
          <a:p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对我们的218733个结果做图，</a:t>
            </a: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 maf probabilty cutoff 0.75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时，</a:t>
            </a: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True positive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与</a:t>
            </a: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 false positive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的差值最大，</a:t>
            </a: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 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分别为0.18557328和 0.058089086</a:t>
            </a:r>
            <a:endParaRPr lang="zh-CN" altLang="en-US" sz="1800" b="0" strike="noStrike" spc="-1">
              <a:latin typeface="Arial" panose="020B0604020202020204"/>
              <a:ea typeface="宋体" panose="02010600030101010101" charset="-122"/>
            </a:endParaRPr>
          </a:p>
          <a:p>
            <a:endParaRPr lang="en-US" sz="1800" b="0" strike="noStrike" spc="-1">
              <a:latin typeface="Arial" panose="020B0604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3755" y="2853055"/>
            <a:ext cx="3574415" cy="31648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215" y="1988820"/>
            <a:ext cx="2899410" cy="2552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215" y="4340860"/>
            <a:ext cx="2858135" cy="25171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9755" y="2708910"/>
            <a:ext cx="4403725" cy="3298825"/>
          </a:xfrm>
          <a:prstGeom prst="rect">
            <a:avLst/>
          </a:prstGeom>
        </p:spPr>
      </p:pic>
      <p:sp>
        <p:nvSpPr>
          <p:cNvPr id="119" name="TextShape 1"/>
          <p:cNvSpPr txBox="1"/>
          <p:nvPr/>
        </p:nvSpPr>
        <p:spPr>
          <a:xfrm>
            <a:off x="971550" y="476885"/>
            <a:ext cx="7411085" cy="173101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ROC </a:t>
            </a:r>
            <a:endParaRPr lang="en-US" altLang="zh-CN" sz="1800" b="0" strike="noStrike" spc="-1">
              <a:latin typeface="Arial" panose="020B0604020202020204"/>
              <a:ea typeface="宋体" panose="02010600030101010101" charset="-122"/>
            </a:endParaRPr>
          </a:p>
          <a:p>
            <a:endParaRPr lang="zh-CN" altLang="en-US" sz="1800" b="0" strike="noStrike" spc="-1">
              <a:latin typeface="Arial" panose="020B0604020202020204"/>
              <a:ea typeface="宋体" panose="02010600030101010101" charset="-122"/>
            </a:endParaRPr>
          </a:p>
          <a:p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对我们的218733个结果做图，</a:t>
            </a: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 Final probabilty cutoff 0.412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时，</a:t>
            </a: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True positive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与</a:t>
            </a: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 false positive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的差值最大，</a:t>
            </a: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 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分别为0.1696726和 0.04663677</a:t>
            </a:r>
            <a:endParaRPr lang="zh-CN" altLang="en-US" sz="1800" b="0" strike="noStrike" spc="-1">
              <a:latin typeface="Arial" panose="020B0604020202020204"/>
              <a:ea typeface="宋体" panose="02010600030101010101" charset="-122"/>
            </a:endParaRPr>
          </a:p>
          <a:p>
            <a:endParaRPr lang="en-US" sz="1800" b="0" strike="noStrike" spc="-1">
              <a:latin typeface="Arial" panose="020B060402020202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772920"/>
            <a:ext cx="3515995" cy="26339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4076700"/>
            <a:ext cx="3390900" cy="254063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1587600" y="1440720"/>
            <a:ext cx="2599560" cy="328212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5618520" y="2542680"/>
            <a:ext cx="2087640" cy="660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zh-CN" sz="3750" b="1" strike="noStrike" spc="-1">
                <a:solidFill>
                  <a:srgbClr val="333F4F"/>
                </a:solidFill>
                <a:latin typeface="方正黑体_GBK"/>
                <a:ea typeface="方正黑体_GBK"/>
              </a:rPr>
              <a:t>感谢关注</a:t>
            </a:r>
            <a:endParaRPr lang="en-US" sz="3750" b="0" strike="noStrike" spc="-1">
              <a:latin typeface="Arial" panose="020B0604020202020204"/>
            </a:endParaRPr>
          </a:p>
        </p:txBody>
      </p:sp>
      <p:sp>
        <p:nvSpPr>
          <p:cNvPr id="122" name="Line 2"/>
          <p:cNvSpPr/>
          <p:nvPr/>
        </p:nvSpPr>
        <p:spPr>
          <a:xfrm>
            <a:off x="5388840" y="3802320"/>
            <a:ext cx="545400" cy="0"/>
          </a:xfrm>
          <a:prstGeom prst="line">
            <a:avLst/>
          </a:prstGeom>
          <a:ln>
            <a:solidFill>
              <a:srgbClr val="45707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3" name="CustomShape 3"/>
          <p:cNvSpPr/>
          <p:nvPr/>
        </p:nvSpPr>
        <p:spPr>
          <a:xfrm>
            <a:off x="5883480" y="3651480"/>
            <a:ext cx="1556640" cy="464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r">
              <a:lnSpc>
                <a:spcPct val="100000"/>
              </a:lnSpc>
            </a:pPr>
            <a:r>
              <a:rPr lang="zh-CN" sz="1350" b="1" strike="noStrike" spc="-1">
                <a:solidFill>
                  <a:srgbClr val="457077"/>
                </a:solidFill>
                <a:latin typeface="方正黑体_GBK"/>
                <a:ea typeface="方正黑体_GBK"/>
              </a:rPr>
              <a:t>专业</a:t>
            </a:r>
            <a:r>
              <a:rPr lang="en-US" sz="1350" b="1" strike="noStrike" spc="-1">
                <a:solidFill>
                  <a:srgbClr val="457077"/>
                </a:solidFill>
                <a:latin typeface="方正黑体_GBK"/>
                <a:ea typeface="方正黑体_GBK"/>
              </a:rPr>
              <a:t>·</a:t>
            </a:r>
            <a:r>
              <a:rPr lang="zh-CN" sz="1350" b="1" strike="noStrike" spc="-1">
                <a:solidFill>
                  <a:srgbClr val="457077"/>
                </a:solidFill>
                <a:latin typeface="方正黑体_GBK"/>
                <a:ea typeface="方正黑体_GBK"/>
              </a:rPr>
              <a:t>专注</a:t>
            </a:r>
            <a:r>
              <a:rPr lang="en-US" sz="1350" b="1" strike="noStrike" spc="-1">
                <a:solidFill>
                  <a:srgbClr val="457077"/>
                </a:solidFill>
                <a:latin typeface="方正黑体_GBK"/>
                <a:ea typeface="方正黑体_GBK"/>
              </a:rPr>
              <a:t>·</a:t>
            </a:r>
            <a:r>
              <a:rPr lang="zh-CN" sz="1350" b="1" strike="noStrike" spc="-1">
                <a:solidFill>
                  <a:srgbClr val="457077"/>
                </a:solidFill>
                <a:latin typeface="方正黑体_GBK"/>
                <a:ea typeface="方正黑体_GBK"/>
              </a:rPr>
              <a:t>专科</a:t>
            </a:r>
            <a:br>
              <a:rPr lang="zh-CN" sz="1350" b="1" strike="noStrike" spc="-1">
                <a:solidFill>
                  <a:srgbClr val="457077"/>
                </a:solidFill>
                <a:latin typeface="方正黑体_GBK"/>
                <a:ea typeface="方正黑体_GBK"/>
              </a:rPr>
            </a:br>
            <a:endParaRPr lang="en-US" sz="1350" b="0" strike="noStrike" spc="-1">
              <a:latin typeface="Arial" panose="020B0604020202020204"/>
            </a:endParaRPr>
          </a:p>
        </p:txBody>
      </p:sp>
      <p:sp>
        <p:nvSpPr>
          <p:cNvPr id="124" name="Line 4"/>
          <p:cNvSpPr/>
          <p:nvPr/>
        </p:nvSpPr>
        <p:spPr>
          <a:xfrm>
            <a:off x="7442640" y="3802320"/>
            <a:ext cx="545040" cy="0"/>
          </a:xfrm>
          <a:prstGeom prst="line">
            <a:avLst/>
          </a:prstGeom>
          <a:ln>
            <a:solidFill>
              <a:srgbClr val="45707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25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1016640" y="1115280"/>
            <a:ext cx="3715200" cy="4145400"/>
          </a:xfrm>
          <a:prstGeom prst="rect">
            <a:avLst/>
          </a:prstGeom>
          <a:ln>
            <a:noFill/>
          </a:ln>
        </p:spPr>
      </p:pic>
      <p:pic>
        <p:nvPicPr>
          <p:cNvPr id="126" name="图片 9"/>
          <p:cNvPicPr/>
          <p:nvPr/>
        </p:nvPicPr>
        <p:blipFill>
          <a:blip r:embed="rId3"/>
          <a:srcRect l="65288" t="13549" r="5274" b="13786"/>
          <a:stretch>
            <a:fillRect/>
          </a:stretch>
        </p:blipFill>
        <p:spPr>
          <a:xfrm>
            <a:off x="5977800" y="4269960"/>
            <a:ext cx="1576080" cy="157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3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5920" y="2000885"/>
            <a:ext cx="3417570" cy="4857115"/>
          </a:xfrm>
          <a:prstGeom prst="rect">
            <a:avLst/>
          </a:prstGeom>
        </p:spPr>
      </p:pic>
      <p:graphicFrame>
        <p:nvGraphicFramePr>
          <p:cNvPr id="12" name="Table 11"/>
          <p:cNvGraphicFramePr/>
          <p:nvPr/>
        </p:nvGraphicFramePr>
        <p:xfrm>
          <a:off x="395605" y="116713"/>
          <a:ext cx="12201525" cy="209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90"/>
                <a:gridCol w="462280"/>
                <a:gridCol w="533400"/>
                <a:gridCol w="533400"/>
                <a:gridCol w="179705"/>
                <a:gridCol w="167005"/>
                <a:gridCol w="224790"/>
                <a:gridCol w="302260"/>
                <a:gridCol w="301625"/>
                <a:gridCol w="302260"/>
                <a:gridCol w="301625"/>
                <a:gridCol w="892810"/>
                <a:gridCol w="700405"/>
                <a:gridCol w="417830"/>
                <a:gridCol w="417195"/>
                <a:gridCol w="829310"/>
                <a:gridCol w="866775"/>
                <a:gridCol w="584835"/>
              </a:tblGrid>
              <a:tr h="1651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No.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seqnames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start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end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ref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alt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DP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ReadBalanceMutant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AlleleFrequency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REF.FvsR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ALT.FvsR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called.openGK.raw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called.openGK.filter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called.golden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76198436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76198436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65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13;16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15;21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0.7143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55.38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0.448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0.417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165100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76227022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76227022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76229120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76229120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4;1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13;2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0.1538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0.867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76229326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76229326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8;25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0.32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NaN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0.242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117188736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117188736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33;1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62;15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0.0303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30.63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0.805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0.971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117188850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117188850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5;25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51;51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22.73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0.167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117351163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117351163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44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7;37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0.1892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NaN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0.159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89860350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89860350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89860786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89860786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4;25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0;17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36.96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0.138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89862341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89862341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14;17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20;20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56.34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0.452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 Box 12"/>
          <p:cNvSpPr txBox="1"/>
          <p:nvPr/>
        </p:nvSpPr>
        <p:spPr>
          <a:xfrm>
            <a:off x="1403350" y="3860800"/>
            <a:ext cx="843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charset="-122"/>
              </a:rPr>
              <a:t>突变</a:t>
            </a:r>
            <a:r>
              <a:rPr lang="en-US" altLang="zh-CN">
                <a:ea typeface="宋体" panose="02010600030101010101" charset="-122"/>
              </a:rPr>
              <a:t>1</a:t>
            </a:r>
            <a:endParaRPr lang="en-US" altLang="zh-CN">
              <a:ea typeface="宋体" panose="0201060003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1575" y="1910080"/>
            <a:ext cx="1927225" cy="4920615"/>
          </a:xfrm>
          <a:prstGeom prst="rect">
            <a:avLst/>
          </a:prstGeom>
        </p:spPr>
      </p:pic>
      <p:graphicFrame>
        <p:nvGraphicFramePr>
          <p:cNvPr id="4" name="Table 3"/>
          <p:cNvGraphicFramePr/>
          <p:nvPr/>
        </p:nvGraphicFramePr>
        <p:xfrm>
          <a:off x="457200" y="44323"/>
          <a:ext cx="12201525" cy="209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90"/>
                <a:gridCol w="462280"/>
                <a:gridCol w="533400"/>
                <a:gridCol w="533400"/>
                <a:gridCol w="179705"/>
                <a:gridCol w="167005"/>
                <a:gridCol w="224790"/>
                <a:gridCol w="302260"/>
                <a:gridCol w="301625"/>
                <a:gridCol w="302260"/>
                <a:gridCol w="301625"/>
                <a:gridCol w="892810"/>
                <a:gridCol w="700405"/>
                <a:gridCol w="417830"/>
                <a:gridCol w="417195"/>
                <a:gridCol w="829310"/>
                <a:gridCol w="866775"/>
                <a:gridCol w="584835"/>
              </a:tblGrid>
              <a:tr h="15303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No.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seqnames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start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end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ref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alt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DP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ReadBalanceMutant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AlleleFrequency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REF.FvsR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ALT.FvsR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called.openGK.raw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called.openGK.filter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called.golden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76198436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76198436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13;16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15;21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0.7143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55.38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0.448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0.417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76227022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76227022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76229120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76229120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4;1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13;2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0.1538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0.867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76229326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76229326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8;25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0.32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0.242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117188736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117188736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33;1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62;15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0.0303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30.63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0.805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0.971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117188850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117188850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5;25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51;51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22.73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0.167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117351163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117351163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44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7;37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0.1892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NaN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0.159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89860350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89860350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89860786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89860786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4;25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0;17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36.96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0.138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89862341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89862341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14;17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20;20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56.34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0.452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 Box 12"/>
          <p:cNvSpPr txBox="1"/>
          <p:nvPr/>
        </p:nvSpPr>
        <p:spPr>
          <a:xfrm>
            <a:off x="1403350" y="3860800"/>
            <a:ext cx="843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charset="-122"/>
              </a:rPr>
              <a:t>突变</a:t>
            </a:r>
            <a:r>
              <a:rPr lang="en-US" altLang="zh-CN">
                <a:ea typeface="宋体" panose="02010600030101010101" charset="-122"/>
              </a:rPr>
              <a:t>2</a:t>
            </a:r>
            <a:endParaRPr lang="en-US" altLang="zh-CN">
              <a:ea typeface="宋体" panose="0201060003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4905" y="1831340"/>
            <a:ext cx="2004695" cy="493585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403350" y="3860800"/>
            <a:ext cx="843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charset="-122"/>
              </a:rPr>
              <a:t>突变</a:t>
            </a:r>
            <a:r>
              <a:rPr lang="en-US" altLang="zh-CN">
                <a:ea typeface="宋体" panose="02010600030101010101" charset="-122"/>
              </a:rPr>
              <a:t>3</a:t>
            </a:r>
            <a:endParaRPr lang="en-US" altLang="zh-CN">
              <a:ea typeface="宋体" panose="02010600030101010101" charset="-122"/>
            </a:endParaRPr>
          </a:p>
        </p:txBody>
      </p:sp>
      <p:graphicFrame>
        <p:nvGraphicFramePr>
          <p:cNvPr id="7" name="Table 6"/>
          <p:cNvGraphicFramePr/>
          <p:nvPr/>
        </p:nvGraphicFramePr>
        <p:xfrm>
          <a:off x="611505" y="44323"/>
          <a:ext cx="12201525" cy="209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90"/>
                <a:gridCol w="462280"/>
                <a:gridCol w="533400"/>
                <a:gridCol w="533400"/>
                <a:gridCol w="179705"/>
                <a:gridCol w="167005"/>
                <a:gridCol w="224790"/>
                <a:gridCol w="302260"/>
                <a:gridCol w="301625"/>
                <a:gridCol w="302260"/>
                <a:gridCol w="301625"/>
                <a:gridCol w="892810"/>
                <a:gridCol w="700405"/>
                <a:gridCol w="417830"/>
                <a:gridCol w="417195"/>
                <a:gridCol w="829310"/>
                <a:gridCol w="866775"/>
                <a:gridCol w="584835"/>
              </a:tblGrid>
              <a:tr h="15303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No.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seqnames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start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end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ref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alt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DP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ReadBalanceMutant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AlleleFrequency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REF.FvsR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ALT.FvsR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called.openGK.raw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called.openGK.filter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called.golden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76198436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76198436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13;16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15;21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0.7143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55.38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0.448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0.417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76227022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76227022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76229120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76229120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20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4;1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13;2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0.1538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75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0.867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76229326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76229326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8;25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0.32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0.242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117188736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117188736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33;1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62;15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0.0303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30.63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0.805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0.971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117188850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117188850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5;25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51;51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22.73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0.167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117351163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117351163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44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7;37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0.1892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NaN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0.159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89860350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89860350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89860786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89860786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4;25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0;17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36.96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0.138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89862341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89862341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14;17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20;20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56.34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0.452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1865" y="1792605"/>
            <a:ext cx="1990725" cy="510476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403350" y="3860800"/>
            <a:ext cx="843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charset="-122"/>
              </a:rPr>
              <a:t>突变</a:t>
            </a:r>
            <a:r>
              <a:rPr lang="en-US" altLang="zh-CN">
                <a:ea typeface="宋体" panose="02010600030101010101" charset="-122"/>
              </a:rPr>
              <a:t>4</a:t>
            </a:r>
            <a:endParaRPr lang="en-US" altLang="zh-CN">
              <a:ea typeface="宋体" panose="02010600030101010101" charset="-122"/>
            </a:endParaRPr>
          </a:p>
        </p:txBody>
      </p:sp>
      <p:graphicFrame>
        <p:nvGraphicFramePr>
          <p:cNvPr id="7" name="Table 6"/>
          <p:cNvGraphicFramePr/>
          <p:nvPr/>
        </p:nvGraphicFramePr>
        <p:xfrm>
          <a:off x="611505" y="-27432"/>
          <a:ext cx="12201525" cy="209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90"/>
                <a:gridCol w="462280"/>
                <a:gridCol w="533400"/>
                <a:gridCol w="533400"/>
                <a:gridCol w="179705"/>
                <a:gridCol w="167005"/>
                <a:gridCol w="224790"/>
                <a:gridCol w="302260"/>
                <a:gridCol w="301625"/>
                <a:gridCol w="302260"/>
                <a:gridCol w="301625"/>
                <a:gridCol w="892810"/>
                <a:gridCol w="700405"/>
                <a:gridCol w="417830"/>
                <a:gridCol w="417195"/>
                <a:gridCol w="829310"/>
                <a:gridCol w="866775"/>
                <a:gridCol w="584835"/>
              </a:tblGrid>
              <a:tr h="15303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No.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seqnames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start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end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ref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alt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DP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ReadBalanceMutant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AlleleFrequency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REF.FvsR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ALT.FvsR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called.openGK.raw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called.openGK.filter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called.golden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76198436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76198436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13;16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15;21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0.7143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55.38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0.448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0.417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76227022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76227022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76229120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76229120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4;1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13;2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0.1538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0.867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76229326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76229326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33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8;25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0.32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0.242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117188736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117188736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33;1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62;15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0.0303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30.63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0.805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0.971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117188850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117188850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5;25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51;51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22.73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0.167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117351163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117351163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44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7;37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0.1892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NaN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0.159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89860350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89860350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89860786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89860786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4;25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0;17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36.96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0.138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89862341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89862341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14;17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20;20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56.34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0.452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6655" y="1888490"/>
            <a:ext cx="2085340" cy="487235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403350" y="3860800"/>
            <a:ext cx="843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charset="-122"/>
              </a:rPr>
              <a:t>突变</a:t>
            </a:r>
            <a:r>
              <a:rPr lang="en-US" altLang="zh-CN">
                <a:ea typeface="宋体" panose="02010600030101010101" charset="-122"/>
              </a:rPr>
              <a:t>5</a:t>
            </a:r>
            <a:endParaRPr lang="en-US" altLang="zh-CN">
              <a:ea typeface="宋体" panose="02010600030101010101" charset="-122"/>
            </a:endParaRPr>
          </a:p>
        </p:txBody>
      </p:sp>
      <p:graphicFrame>
        <p:nvGraphicFramePr>
          <p:cNvPr id="8" name="Table 7"/>
          <p:cNvGraphicFramePr/>
          <p:nvPr/>
        </p:nvGraphicFramePr>
        <p:xfrm>
          <a:off x="611505" y="44323"/>
          <a:ext cx="12201525" cy="209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90"/>
                <a:gridCol w="462280"/>
                <a:gridCol w="533400"/>
                <a:gridCol w="533400"/>
                <a:gridCol w="179705"/>
                <a:gridCol w="167005"/>
                <a:gridCol w="224790"/>
                <a:gridCol w="302260"/>
                <a:gridCol w="301625"/>
                <a:gridCol w="302260"/>
                <a:gridCol w="301625"/>
                <a:gridCol w="892810"/>
                <a:gridCol w="700405"/>
                <a:gridCol w="417830"/>
                <a:gridCol w="417195"/>
                <a:gridCol w="829310"/>
                <a:gridCol w="866775"/>
                <a:gridCol w="584835"/>
              </a:tblGrid>
              <a:tr h="15303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No.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seqnames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start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end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ref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alt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DP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ReadBalanceMutant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AlleleFrequency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REF.FvsR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ALT.FvsR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called.openGK.raw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called.openGK.filter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called.golden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76198436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76198436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13;16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15;21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0.7143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55.38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0.448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0.417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76227022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76227022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76229120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76229120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4;1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13;2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0.1538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0.867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76229326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76229326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8;25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0.32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0.242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117188736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117188736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111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33;1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62;15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0.0303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30.63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0.805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0.971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117188850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117188850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5;25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51;51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22.73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0.167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117351163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117351163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44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7;37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0.1892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NaN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0.159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89860350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89860350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89860786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89860786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4;25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0;17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36.96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0.138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89862341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89862341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14;17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20;20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56.34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0.452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0065" y="1816100"/>
            <a:ext cx="2672715" cy="500380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403350" y="3860800"/>
            <a:ext cx="843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charset="-122"/>
              </a:rPr>
              <a:t>突变</a:t>
            </a:r>
            <a:r>
              <a:rPr lang="en-US" altLang="zh-CN">
                <a:ea typeface="宋体" panose="02010600030101010101" charset="-122"/>
              </a:rPr>
              <a:t>6</a:t>
            </a:r>
            <a:endParaRPr lang="en-US" altLang="zh-CN">
              <a:ea typeface="宋体" panose="02010600030101010101" charset="-122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539750" y="-127"/>
          <a:ext cx="12201525" cy="209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90"/>
                <a:gridCol w="462280"/>
                <a:gridCol w="533400"/>
                <a:gridCol w="533400"/>
                <a:gridCol w="179705"/>
                <a:gridCol w="167005"/>
                <a:gridCol w="224790"/>
                <a:gridCol w="302260"/>
                <a:gridCol w="301625"/>
                <a:gridCol w="302260"/>
                <a:gridCol w="301625"/>
                <a:gridCol w="892810"/>
                <a:gridCol w="700405"/>
                <a:gridCol w="417830"/>
                <a:gridCol w="417195"/>
                <a:gridCol w="829310"/>
                <a:gridCol w="866775"/>
                <a:gridCol w="584835"/>
              </a:tblGrid>
              <a:tr h="15303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No.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seqnames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start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end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ref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alt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DP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ReadBalanceMutant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AlleleFrequency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REF.FvsR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ALT.FvsR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called.openGK.raw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called.openGK.filter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called.golden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76198436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76198436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13;16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15;21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0.7143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55.38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0.448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0.417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76227022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76227022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76229120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76229120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4;1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13;2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0.1538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0.867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76229326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76229326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8;25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0.32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0.242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117188736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117188736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33;1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62;15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0.0303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30.63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0.805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0.971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117188850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117188850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132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5;25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51;51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0.2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22.73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0.5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0.167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117351163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117351163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44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7;37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0.1892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NaN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0.159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89860350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89860350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89860786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89860786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4;25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0;17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36.96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0.138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89862341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89862341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14;17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20;20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56.34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0.452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1820" y="1935480"/>
            <a:ext cx="2811780" cy="492252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403350" y="3860800"/>
            <a:ext cx="843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charset="-122"/>
              </a:rPr>
              <a:t>突变</a:t>
            </a:r>
            <a:r>
              <a:rPr lang="en-US" altLang="zh-CN">
                <a:ea typeface="宋体" panose="02010600030101010101" charset="-122"/>
              </a:rPr>
              <a:t>7</a:t>
            </a:r>
            <a:endParaRPr lang="en-US" altLang="zh-CN">
              <a:ea typeface="宋体" panose="02010600030101010101" charset="-122"/>
            </a:endParaRPr>
          </a:p>
        </p:txBody>
      </p:sp>
      <p:graphicFrame>
        <p:nvGraphicFramePr>
          <p:cNvPr id="8" name="Table 7"/>
          <p:cNvGraphicFramePr/>
          <p:nvPr/>
        </p:nvGraphicFramePr>
        <p:xfrm>
          <a:off x="611505" y="44323"/>
          <a:ext cx="12201525" cy="209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90"/>
                <a:gridCol w="462280"/>
                <a:gridCol w="533400"/>
                <a:gridCol w="533400"/>
                <a:gridCol w="179705"/>
                <a:gridCol w="167005"/>
                <a:gridCol w="224790"/>
                <a:gridCol w="302260"/>
                <a:gridCol w="301625"/>
                <a:gridCol w="302260"/>
                <a:gridCol w="301625"/>
                <a:gridCol w="892810"/>
                <a:gridCol w="700405"/>
                <a:gridCol w="417830"/>
                <a:gridCol w="417195"/>
                <a:gridCol w="829310"/>
                <a:gridCol w="866775"/>
                <a:gridCol w="584835"/>
              </a:tblGrid>
              <a:tr h="15303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No.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seqnames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start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end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ref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alt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DP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ReadBalanceMutant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AlleleFrequency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REF.FvsR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ALT.FvsR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called.openGK.raw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called.openGK.filter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called.golden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76198436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76198436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13;16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15;21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0.7143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55.38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0.448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0.417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76227022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76227022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76229120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76229120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4;1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13;2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0.1538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0.867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76229326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76229326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8;25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0.32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0.242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117188736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117188736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33;1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62;15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0.0303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30.63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0.805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0.971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117188850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117188850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5;25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51;51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22.73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0.167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117351163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117351163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44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7;37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0.1892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0.159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89860350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89860350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89860786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89860786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4;25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0;17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36.96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0.138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89862341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89862341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14;17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20;20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56.34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0.452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0.5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10885</Words>
  <Application>WPS Presentation</Application>
  <PresentationFormat/>
  <Paragraphs>4565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43" baseType="lpstr">
      <vt:lpstr>Arial</vt:lpstr>
      <vt:lpstr>SimSun</vt:lpstr>
      <vt:lpstr>Wingdings</vt:lpstr>
      <vt:lpstr>Arial</vt:lpstr>
      <vt:lpstr>Symbol</vt:lpstr>
      <vt:lpstr>宋体</vt:lpstr>
      <vt:lpstr>Calibri</vt:lpstr>
      <vt:lpstr>方正黑体_GBK</vt:lpstr>
      <vt:lpstr>微软雅黑</vt:lpstr>
      <vt:lpstr>DengXian</vt:lpstr>
      <vt:lpstr>Gubbi</vt:lpstr>
      <vt:lpstr>Arial Unicode MS</vt:lpstr>
      <vt:lpstr>DengXian Light</vt:lpstr>
      <vt:lpstr>Office Theme</vt:lpstr>
      <vt:lpstr>Office Theme</vt:lpstr>
      <vt:lpstr>自定义设计方案</vt:lpstr>
      <vt:lpstr>PowerPoint 演示文稿</vt:lpstr>
      <vt:lpstr>原始结果源自 -9100-WES.txt 过滤后结果源自 -9100-WES-AllData.txt 共10个突变  最后三列含义： 其中called.openGK.raw列表示该突变是否存在于openGK原始结果中called.openGK.filter列表示该突变是否存在于openGK过滤后结果中 called.golden表示该突变是否存在于NA12878标准结果中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方案与思路</vt:lpstr>
      <vt:lpstr>PowerPoint 演示文稿</vt:lpstr>
      <vt:lpstr>PowerPoint 演示文稿</vt:lpstr>
      <vt:lpstr>PowerPoint 演示文稿</vt:lpstr>
      <vt:lpstr>PowerPoint 演示文稿</vt:lpstr>
      <vt:lpstr>Raw数据的参数：深度</vt:lpstr>
      <vt:lpstr>Raw数据的参数：MAF</vt:lpstr>
      <vt:lpstr>Raw滤数据的参数：Ref碱基正反比和Alt碱基正反比的差值</vt:lpstr>
      <vt:lpstr>使用支持向量机对已知结果训练，预测未知结果</vt:lpstr>
      <vt:lpstr>过滤后数据的参数</vt:lpstr>
      <vt:lpstr>Feature selection </vt:lpstr>
      <vt:lpstr>Feature selection （continue）</vt:lpstr>
      <vt:lpstr>PowerPoint 演示文稿</vt:lpstr>
      <vt:lpstr>PowerPoint 演示文稿</vt:lpstr>
      <vt:lpstr>PowerPoint 演示文稿</vt:lpstr>
    </vt:vector>
  </TitlesOfParts>
  <Company>Empire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Dale Ragland</dc:creator>
  <cp:lastModifiedBy>user</cp:lastModifiedBy>
  <cp:revision>234</cp:revision>
  <dcterms:created xsi:type="dcterms:W3CDTF">2022-03-17T12:34:22Z</dcterms:created>
  <dcterms:modified xsi:type="dcterms:W3CDTF">2022-03-17T12:34:22Z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Empire Design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全屏显示(4:3)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15</vt:i4>
  </property>
  <property fmtid="{D5CDD505-2E9C-101B-9397-08002B2CF9AE}" pid="13" name="KSOProductBuildVer">
    <vt:lpwstr>1033-11.1.0.10920</vt:lpwstr>
  </property>
</Properties>
</file>