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311" r:id="rId5"/>
    <p:sldId id="260" r:id="rId6"/>
    <p:sldId id="296" r:id="rId7"/>
    <p:sldId id="385" r:id="rId8"/>
    <p:sldId id="386" r:id="rId9"/>
    <p:sldId id="259" r:id="rId10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jina" initials="y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Picture 6" descr="BMGL-pages-layer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00112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Picture 6" descr="BMGL-Background-layer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"/>
            <a:ext cx="9425660" cy="6923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BMGL-pages-layers.jpg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9985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</a:t>
            </a:r>
            <a:r>
              <a:rPr lang="en-US" sz="4400" b="0" strike="noStrike" spc="-1">
                <a:latin typeface="Arial" panose="020B0604020202020204"/>
              </a:rPr>
              <a:t>ck </a:t>
            </a:r>
            <a:r>
              <a:rPr lang="en-US" sz="4400" b="0" strike="noStrike" spc="-1">
                <a:latin typeface="Arial" panose="020B0604020202020204"/>
              </a:rPr>
              <a:t>to </a:t>
            </a:r>
            <a:r>
              <a:rPr lang="en-US" sz="4400" b="0" strike="noStrike" spc="-1">
                <a:latin typeface="Arial" panose="020B0604020202020204"/>
              </a:rPr>
              <a:t>ed</a:t>
            </a:r>
            <a:r>
              <a:rPr lang="en-US" sz="4400" b="0" strike="noStrike" spc="-1">
                <a:latin typeface="Arial" panose="020B0604020202020204"/>
              </a:rPr>
              <a:t>it </a:t>
            </a:r>
            <a:r>
              <a:rPr lang="en-US" sz="4400" b="0" strike="noStrike" spc="-1">
                <a:latin typeface="Arial" panose="020B0604020202020204"/>
              </a:rPr>
              <a:t>th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titl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te</a:t>
            </a:r>
            <a:r>
              <a:rPr lang="en-US" sz="4400" b="0" strike="noStrike" spc="-1">
                <a:latin typeface="Arial" panose="020B0604020202020204"/>
              </a:rPr>
              <a:t>xt </a:t>
            </a:r>
            <a:r>
              <a:rPr lang="en-US" sz="4400" b="0" strike="noStrike" spc="-1">
                <a:latin typeface="Arial" panose="020B0604020202020204"/>
              </a:rPr>
              <a:t>for</a:t>
            </a:r>
            <a:r>
              <a:rPr lang="en-US" sz="4400" b="0" strike="noStrike" spc="-1">
                <a:latin typeface="Arial" panose="020B0604020202020204"/>
              </a:rPr>
              <a:t>m</a:t>
            </a:r>
            <a:r>
              <a:rPr lang="en-US" sz="4400" b="0" strike="noStrike" spc="-1">
                <a:latin typeface="Arial" panose="020B0604020202020204"/>
              </a:rPr>
              <a:t>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BMGL-pages-layers.jpg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998560" cy="6855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</a:t>
            </a:r>
            <a:r>
              <a:rPr lang="en-US" sz="4400" b="0" strike="noStrike" spc="-1">
                <a:latin typeface="Arial" panose="020B0604020202020204"/>
              </a:rPr>
              <a:t>ck </a:t>
            </a:r>
            <a:r>
              <a:rPr lang="en-US" sz="4400" b="0" strike="noStrike" spc="-1">
                <a:latin typeface="Arial" panose="020B0604020202020204"/>
              </a:rPr>
              <a:t>to </a:t>
            </a:r>
            <a:r>
              <a:rPr lang="en-US" sz="4400" b="0" strike="noStrike" spc="-1">
                <a:latin typeface="Arial" panose="020B0604020202020204"/>
              </a:rPr>
              <a:t>ed</a:t>
            </a:r>
            <a:r>
              <a:rPr lang="en-US" sz="4400" b="0" strike="noStrike" spc="-1">
                <a:latin typeface="Arial" panose="020B0604020202020204"/>
              </a:rPr>
              <a:t>it </a:t>
            </a:r>
            <a:r>
              <a:rPr lang="en-US" sz="4400" b="0" strike="noStrike" spc="-1">
                <a:latin typeface="Arial" panose="020B0604020202020204"/>
              </a:rPr>
              <a:t>th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titl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te</a:t>
            </a:r>
            <a:r>
              <a:rPr lang="en-US" sz="4400" b="0" strike="noStrike" spc="-1">
                <a:latin typeface="Arial" panose="020B0604020202020204"/>
              </a:rPr>
              <a:t>xt </a:t>
            </a:r>
            <a:r>
              <a:rPr lang="en-US" sz="4400" b="0" strike="noStrike" spc="-1">
                <a:latin typeface="Arial" panose="020B0604020202020204"/>
              </a:rPr>
              <a:t>for</a:t>
            </a:r>
            <a:r>
              <a:rPr lang="en-US" sz="4400" b="0" strike="noStrike" spc="-1">
                <a:latin typeface="Arial" panose="020B0604020202020204"/>
              </a:rPr>
              <a:t>m</a:t>
            </a:r>
            <a:r>
              <a:rPr lang="en-US" sz="4400" b="0" strike="noStrike" spc="-1">
                <a:latin typeface="Arial" panose="020B0604020202020204"/>
              </a:rPr>
              <a:t>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BC095-8C06-494C-8974-0C6D03B18A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CF50-5C13-0741-8BBA-5624B43C8F3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740" y="0"/>
            <a:ext cx="820420" cy="796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2484120" y="2708910"/>
            <a:ext cx="6580505" cy="15284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/>
          </a:lstStyle>
          <a:p>
            <a:pPr algn="ctr"/>
            <a:r>
              <a:rPr lang="en-US" altLang="zh-CN" sz="3200" b="1">
                <a:ea typeface="宋体" panose="02010600030101010101" charset="-122"/>
              </a:rPr>
              <a:t>openGK </a:t>
            </a:r>
            <a:r>
              <a:rPr lang="zh-CN" altLang="en-US" sz="3200" b="1">
                <a:ea typeface="宋体" panose="02010600030101010101" charset="-122"/>
              </a:rPr>
              <a:t>提高</a:t>
            </a:r>
            <a:r>
              <a:rPr lang="en-US" altLang="zh-CN" sz="3200" b="1">
                <a:ea typeface="宋体" panose="02010600030101010101" charset="-122"/>
              </a:rPr>
              <a:t>SNV</a:t>
            </a:r>
            <a:r>
              <a:rPr lang="zh-CN" altLang="en-US" sz="3200" b="1">
                <a:ea typeface="宋体" panose="02010600030101010101" charset="-122"/>
              </a:rPr>
              <a:t>模型方案及结果</a:t>
            </a:r>
            <a:endParaRPr lang="zh-CN" altLang="en-US" sz="3200" b="1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6085" y="476885"/>
            <a:ext cx="8406130" cy="17310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结果比较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GIAB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和我们使用的试剂盒的探针捕获范围不同，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这里我们统一使用了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GIAB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的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high confidence bed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，自有的探针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bed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GIBA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全外捕获探针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padding 20bp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区域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范围：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23</a:t>
            </a:r>
            <a:r>
              <a:rPr lang="en-US" altLang="zh-CN">
                <a:ea typeface="宋体" panose="02010600030101010101" charset="-122"/>
                <a:sym typeface="+mn-ea"/>
              </a:rPr>
              <a:t>.3M</a:t>
            </a:r>
            <a:r>
              <a:rPr lang="zh-CN" altLang="en-US">
                <a:ea typeface="宋体" panose="02010600030101010101" charset="-122"/>
                <a:sym typeface="+mn-ea"/>
              </a:rPr>
              <a:t>（23,276,251）</a:t>
            </a:r>
            <a:endParaRPr lang="zh-CN" altLang="en-US">
              <a:ea typeface="宋体" panose="02010600030101010101" charset="-122"/>
              <a:sym typeface="+mn-ea"/>
            </a:endParaRPr>
          </a:p>
          <a:p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总体</a:t>
            </a:r>
            <a:r>
              <a:rPr lang="en-US" sz="1800" b="0" strike="noStrike" spc="-1">
                <a:latin typeface="Arial" panose="020B0604020202020204"/>
              </a:rPr>
              <a:t>SNV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变异数量：</a:t>
            </a:r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987675" y="2996565"/>
            <a:ext cx="3109595" cy="3306445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267585" y="3284855"/>
            <a:ext cx="2736215" cy="2736215"/>
          </a:xfrm>
          <a:prstGeom prst="ellipse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55015" y="3042285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GIAB</a:t>
            </a:r>
            <a:r>
              <a:rPr lang="zh-CN" altLang="en-US">
                <a:ea typeface="宋体" panose="02010600030101010101" charset="-122"/>
              </a:rPr>
              <a:t>金标准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48170" y="3213100"/>
            <a:ext cx="149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嘉检</a:t>
            </a:r>
            <a:r>
              <a:rPr lang="en-US" altLang="zh-CN">
                <a:ea typeface="宋体" panose="02010600030101010101" charset="-122"/>
              </a:rPr>
              <a:t>openGK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raw data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95830" y="4436745"/>
            <a:ext cx="200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451</a:t>
            </a:r>
            <a:endParaRPr lang="en-US"/>
          </a:p>
          <a:p>
            <a:r>
              <a:rPr lang="en-US" altLang="zh-CN">
                <a:ea typeface="宋体" panose="02010600030101010101" charset="-122"/>
              </a:rPr>
              <a:t>(False negative)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31820" y="3789045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16508</a:t>
            </a:r>
            <a:endParaRPr lang="en-US"/>
          </a:p>
          <a:p>
            <a:r>
              <a:rPr lang="en-US"/>
              <a:t>(True positive)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643755" y="4330065"/>
            <a:ext cx="2178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19853</a:t>
            </a:r>
            <a:endParaRPr lang="en-US"/>
          </a:p>
          <a:p>
            <a:r>
              <a:rPr lang="en-US"/>
              <a:t>(False positive)</a:t>
            </a:r>
            <a:endParaRPr 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5" y="116840"/>
            <a:ext cx="1065530" cy="103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55875" y="1476375"/>
            <a:ext cx="4456430" cy="4150995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020570" y="1484630"/>
            <a:ext cx="4458970" cy="4087495"/>
          </a:xfrm>
          <a:prstGeom prst="ellipse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95070" y="1778635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GIAB</a:t>
            </a:r>
            <a:r>
              <a:rPr lang="zh-CN" altLang="en-US">
                <a:ea typeface="宋体" panose="02010600030101010101" charset="-122"/>
              </a:rPr>
              <a:t>金标准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88225" y="1949450"/>
            <a:ext cx="1496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嘉检</a:t>
            </a:r>
            <a:r>
              <a:rPr lang="en-US" altLang="zh-CN">
                <a:ea typeface="宋体" panose="02010600030101010101" charset="-122"/>
              </a:rPr>
              <a:t>openGK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Filtered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91640" y="2964180"/>
            <a:ext cx="1684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1739</a:t>
            </a:r>
            <a:endParaRPr lang="en-US">
              <a:sym typeface="+mn-ea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(False negative)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416300" y="2964180"/>
            <a:ext cx="1667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15220</a:t>
            </a:r>
            <a:endParaRPr lang="en-US"/>
          </a:p>
          <a:p>
            <a:r>
              <a:rPr lang="en-US"/>
              <a:t>(True positive)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83810" y="3066415"/>
            <a:ext cx="2178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1361</a:t>
            </a:r>
            <a:endParaRPr lang="en-US"/>
          </a:p>
          <a:p>
            <a:r>
              <a:rPr lang="en-US"/>
              <a:t>(False positive)</a:t>
            </a:r>
            <a:endParaRPr 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5" y="116840"/>
            <a:ext cx="1065530" cy="103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ea typeface="宋体" panose="02010600030101010101" charset="-122"/>
              </a:rPr>
              <a:t>统计</a:t>
            </a:r>
            <a:endParaRPr lang="zh-CN" altLang="en-US">
              <a:ea typeface="宋体" panose="02010600030101010101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990600" y="2440940"/>
          <a:ext cx="716280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/>
                <a:gridCol w="1133475"/>
                <a:gridCol w="1343025"/>
                <a:gridCol w="1306195"/>
                <a:gridCol w="1313180"/>
              </a:tblGrid>
              <a:tr h="393700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openGK raw data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openGK filtered data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openGK Raw data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 POLG ACADM CFTR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openGK filtered data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POLG ACADM CFTR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 (true negative)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26333956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26352448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8081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8090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TP (true positive)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16508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15220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FN (false negative)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451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1739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FP (false positive)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19853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1361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PPV (precision) = TP / (TP + FP)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0.4540029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0.9179181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0.08333333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0.3333333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TPR (sensitivity) = TP / (TP + FN)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0.9734065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-122"/>
                        </a:rPr>
                        <a:t>0.8974586</a:t>
                      </a:r>
                      <a:endParaRPr lang="en-US" sz="1100" b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TNR (specificity) = TN / (TN + FP)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0.9992467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0.9999484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0.9986406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0.9997528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8965" cy="745490"/>
          </a:xfrm>
        </p:spPr>
        <p:txBody>
          <a:bodyPr/>
          <a:p>
            <a:r>
              <a:rPr lang="zh-CN" altLang="en-US">
                <a:ea typeface="宋体" panose="02010600030101010101" charset="-122"/>
              </a:rPr>
              <a:t>突变列表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7160" y="5427345"/>
            <a:ext cx="2569210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70" y="5949315"/>
            <a:ext cx="2486025" cy="5327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Table 2"/>
          <p:cNvGraphicFramePr/>
          <p:nvPr/>
        </p:nvGraphicFramePr>
        <p:xfrm>
          <a:off x="323215" y="1052830"/>
          <a:ext cx="8651240" cy="25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25"/>
                <a:gridCol w="377825"/>
                <a:gridCol w="377190"/>
                <a:gridCol w="327025"/>
                <a:gridCol w="327660"/>
                <a:gridCol w="327025"/>
                <a:gridCol w="327660"/>
                <a:gridCol w="327660"/>
                <a:gridCol w="327025"/>
                <a:gridCol w="327025"/>
                <a:gridCol w="631825"/>
                <a:gridCol w="495300"/>
                <a:gridCol w="192405"/>
                <a:gridCol w="208280"/>
                <a:gridCol w="354330"/>
                <a:gridCol w="340360"/>
                <a:gridCol w="341630"/>
                <a:gridCol w="614045"/>
                <a:gridCol w="413385"/>
                <a:gridCol w="327660"/>
                <a:gridCol w="1358900"/>
              </a:tblGrid>
              <a:tr h="25336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seqnames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start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DP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ReadBalanceMutant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AlleleFrequency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REF.F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ALT.F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penalty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Final_prob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called.openGK.raw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called.openGK.filter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called.golden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Type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reason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A9DB"/>
                    </a:solidFill>
                  </a:tcPr>
                </a:tc>
              </a:tr>
              <a:tr h="16129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76227022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38.46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-/-/RB/-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0.036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36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216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73;8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116;19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0.1096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37.5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0.859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0.901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-/-/-/-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0.698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FP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mean MAPQ.ref = 41, mean MAPQ.alt = 16.1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117188750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117188750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270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38;13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167;52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0.3421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18.89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0.763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0.745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-/MAF/-/-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0.372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FP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mean MAPQ.ref = 30.4, mean MAPQ.alt = 20.2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16192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117180358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117180358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2;15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5.56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0.118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117188739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182;35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11;2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0.1818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5.65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0.839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0.846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117188763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117188763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12;5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205;75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0.4167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5.69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0.732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0.706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117188797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117188797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344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153;146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8;36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0.2222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12.79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0.512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0.182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117188850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304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1;1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11;47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121;123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0.234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19.08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0.496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117282627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117282627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2;14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5.88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0.125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89873379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89873379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76;57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6.34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0.571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290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89876618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89876618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14;1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6.25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0.933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89876626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89876626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17;1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0;0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5.26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0.944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TRUE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87600" y="1440720"/>
            <a:ext cx="2599560" cy="3282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618520" y="2542680"/>
            <a:ext cx="2087640" cy="66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感谢关注</a:t>
            </a:r>
            <a:endParaRPr lang="en-US" sz="3750" b="0" strike="noStrike" spc="-1">
              <a:latin typeface="Arial" panose="020B0604020202020204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5388840" y="3802320"/>
            <a:ext cx="545400" cy="0"/>
          </a:xfrm>
          <a:prstGeom prst="line">
            <a:avLst/>
          </a:prstGeom>
          <a:ln>
            <a:solidFill>
              <a:srgbClr val="4570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5883480" y="3651480"/>
            <a:ext cx="155664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专业</a:t>
            </a:r>
            <a:r>
              <a:rPr lang="en-US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·</a:t>
            </a: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专注</a:t>
            </a:r>
            <a:r>
              <a:rPr lang="en-US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·</a:t>
            </a: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专科</a:t>
            </a:r>
            <a:b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</a:br>
            <a:endParaRPr lang="en-US" sz="1350" b="0" strike="noStrike" spc="-1">
              <a:latin typeface="Arial" panose="020B0604020202020204"/>
            </a:endParaRPr>
          </a:p>
        </p:txBody>
      </p:sp>
      <p:sp>
        <p:nvSpPr>
          <p:cNvPr id="124" name="Line 4"/>
          <p:cNvSpPr/>
          <p:nvPr/>
        </p:nvSpPr>
        <p:spPr>
          <a:xfrm>
            <a:off x="7442640" y="3802320"/>
            <a:ext cx="545040" cy="0"/>
          </a:xfrm>
          <a:prstGeom prst="line">
            <a:avLst/>
          </a:prstGeom>
          <a:ln>
            <a:solidFill>
              <a:srgbClr val="4570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25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640" y="1115280"/>
            <a:ext cx="3715200" cy="4145400"/>
          </a:xfrm>
          <a:prstGeom prst="rect">
            <a:avLst/>
          </a:prstGeom>
          <a:ln>
            <a:noFill/>
          </a:ln>
        </p:spPr>
      </p:pic>
      <p:pic>
        <p:nvPicPr>
          <p:cNvPr id="126" name="图片 9"/>
          <p:cNvPicPr/>
          <p:nvPr/>
        </p:nvPicPr>
        <p:blipFill>
          <a:blip r:embed="rId3"/>
          <a:srcRect l="65288" t="13549" r="5274" b="13786"/>
          <a:stretch>
            <a:fillRect/>
          </a:stretch>
        </p:blipFill>
        <p:spPr>
          <a:xfrm>
            <a:off x="5977800" y="4269960"/>
            <a:ext cx="1576080" cy="15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3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Presentation</Application>
  <PresentationFormat/>
  <Paragraphs>636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Arial</vt:lpstr>
      <vt:lpstr>Symbol</vt:lpstr>
      <vt:lpstr>宋体</vt:lpstr>
      <vt:lpstr>Calibri</vt:lpstr>
      <vt:lpstr>Arial</vt:lpstr>
      <vt:lpstr>方正黑体_GBK</vt:lpstr>
      <vt:lpstr>微软雅黑</vt:lpstr>
      <vt:lpstr>DengXian</vt:lpstr>
      <vt:lpstr>Gubbi</vt:lpstr>
      <vt:lpstr>Arial Unicode MS</vt:lpstr>
      <vt:lpstr>DengXian Light</vt:lpstr>
      <vt:lpstr>Office Theme</vt:lpstr>
      <vt:lpstr>Office Theme</vt:lpstr>
      <vt:lpstr>自定义设计方案</vt:lpstr>
      <vt:lpstr>PowerPoint 演示文稿</vt:lpstr>
      <vt:lpstr>PowerPoint 演示文稿</vt:lpstr>
      <vt:lpstr>PowerPoint 演示文稿</vt:lpstr>
      <vt:lpstr>统计</vt:lpstr>
      <vt:lpstr>突变列表</vt:lpstr>
      <vt:lpstr>PowerPoint 演示文稿</vt:lpstr>
    </vt:vector>
  </TitlesOfParts>
  <Company>Empire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Ragland</dc:creator>
  <cp:lastModifiedBy>user</cp:lastModifiedBy>
  <cp:revision>261</cp:revision>
  <dcterms:created xsi:type="dcterms:W3CDTF">2022-03-28T09:22:04Z</dcterms:created>
  <dcterms:modified xsi:type="dcterms:W3CDTF">2022-03-28T09:22:04Z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Empire Design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KSOProductBuildVer">
    <vt:lpwstr>1033-11.1.0.10920</vt:lpwstr>
  </property>
</Properties>
</file>