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9"/>
  </p:notesMasterIdLst>
  <p:handoutMasterIdLst>
    <p:handoutMasterId r:id="rId20"/>
  </p:handoutMasterIdLst>
  <p:sldIdLst>
    <p:sldId id="275" r:id="rId2"/>
    <p:sldId id="293" r:id="rId3"/>
    <p:sldId id="299" r:id="rId4"/>
    <p:sldId id="298" r:id="rId5"/>
    <p:sldId id="300" r:id="rId6"/>
    <p:sldId id="302" r:id="rId7"/>
    <p:sldId id="303" r:id="rId8"/>
    <p:sldId id="306" r:id="rId9"/>
    <p:sldId id="307" r:id="rId10"/>
    <p:sldId id="279" r:id="rId11"/>
    <p:sldId id="281" r:id="rId12"/>
    <p:sldId id="304" r:id="rId13"/>
    <p:sldId id="308" r:id="rId14"/>
    <p:sldId id="309" r:id="rId15"/>
    <p:sldId id="310" r:id="rId16"/>
    <p:sldId id="313" r:id="rId17"/>
    <p:sldId id="3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9620" autoAdjust="0"/>
  </p:normalViewPr>
  <p:slideViewPr>
    <p:cSldViewPr snapToGrid="0">
      <p:cViewPr>
        <p:scale>
          <a:sx n="67" d="100"/>
          <a:sy n="67" d="100"/>
        </p:scale>
        <p:origin x="-540"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473745-92A5-0C4B-84F5-3352A6D14918}" type="datetimeFigureOut">
              <a:rPr lang="en-US" smtClean="0"/>
              <a:t>11/28/2017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2C904D-9ABA-BC4E-BF48-66448308AF5A}" type="slidenum">
              <a:rPr lang="en-US" smtClean="0"/>
              <a:t>‹#›</a:t>
            </a:fld>
            <a:endParaRPr lang="en-US"/>
          </a:p>
        </p:txBody>
      </p:sp>
    </p:spTree>
    <p:extLst>
      <p:ext uri="{BB962C8B-B14F-4D97-AF65-F5344CB8AC3E}">
        <p14:creationId xmlns:p14="http://schemas.microsoft.com/office/powerpoint/2010/main" val="13257472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9A8BB0-6400-4CAD-AFAD-4A258C56B1A9}" type="datetimeFigureOut">
              <a:rPr lang="en-US"/>
              <a:t>11/28/2017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0FB05-8649-4185-8D5B-392783C9E3EA}" type="slidenum">
              <a:rPr lang="en-US"/>
              <a:t>‹#›</a:t>
            </a:fld>
            <a:endParaRPr lang="en-US"/>
          </a:p>
        </p:txBody>
      </p:sp>
    </p:spTree>
    <p:extLst>
      <p:ext uri="{BB962C8B-B14F-4D97-AF65-F5344CB8AC3E}">
        <p14:creationId xmlns:p14="http://schemas.microsoft.com/office/powerpoint/2010/main" val="1384115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CF4D7D-9737-4960-9853-91876DC9F2B3}"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C8387-5E8C-4584-93C2-AD80E5BE9434}" type="slidenum">
              <a:rPr lang="en-US" smtClean="0"/>
              <a:t>‹#›</a:t>
            </a:fld>
            <a:endParaRPr lang="en-US"/>
          </a:p>
        </p:txBody>
      </p:sp>
    </p:spTree>
    <p:extLst>
      <p:ext uri="{BB962C8B-B14F-4D97-AF65-F5344CB8AC3E}">
        <p14:creationId xmlns:p14="http://schemas.microsoft.com/office/powerpoint/2010/main" val="1604775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CF4D7D-9737-4960-9853-91876DC9F2B3}"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C8387-5E8C-4584-93C2-AD80E5BE9434}" type="slidenum">
              <a:rPr lang="en-US" smtClean="0"/>
              <a:t>‹#›</a:t>
            </a:fld>
            <a:endParaRPr lang="en-US"/>
          </a:p>
        </p:txBody>
      </p:sp>
    </p:spTree>
    <p:extLst>
      <p:ext uri="{BB962C8B-B14F-4D97-AF65-F5344CB8AC3E}">
        <p14:creationId xmlns:p14="http://schemas.microsoft.com/office/powerpoint/2010/main" val="424940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CF4D7D-9737-4960-9853-91876DC9F2B3}"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C8387-5E8C-4584-93C2-AD80E5BE9434}" type="slidenum">
              <a:rPr lang="en-US" smtClean="0"/>
              <a:t>‹#›</a:t>
            </a:fld>
            <a:endParaRPr lang="en-US"/>
          </a:p>
        </p:txBody>
      </p:sp>
    </p:spTree>
    <p:extLst>
      <p:ext uri="{BB962C8B-B14F-4D97-AF65-F5344CB8AC3E}">
        <p14:creationId xmlns:p14="http://schemas.microsoft.com/office/powerpoint/2010/main" val="43249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CF4D7D-9737-4960-9853-91876DC9F2B3}"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C8387-5E8C-4584-93C2-AD80E5BE9434}" type="slidenum">
              <a:rPr lang="en-US" smtClean="0"/>
              <a:t>‹#›</a:t>
            </a:fld>
            <a:endParaRPr lang="en-US"/>
          </a:p>
        </p:txBody>
      </p:sp>
    </p:spTree>
    <p:extLst>
      <p:ext uri="{BB962C8B-B14F-4D97-AF65-F5344CB8AC3E}">
        <p14:creationId xmlns:p14="http://schemas.microsoft.com/office/powerpoint/2010/main" val="52397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CF4D7D-9737-4960-9853-91876DC9F2B3}"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C8387-5E8C-4584-93C2-AD80E5BE9434}" type="slidenum">
              <a:rPr lang="en-US" smtClean="0"/>
              <a:t>‹#›</a:t>
            </a:fld>
            <a:endParaRPr lang="en-US"/>
          </a:p>
        </p:txBody>
      </p:sp>
    </p:spTree>
    <p:extLst>
      <p:ext uri="{BB962C8B-B14F-4D97-AF65-F5344CB8AC3E}">
        <p14:creationId xmlns:p14="http://schemas.microsoft.com/office/powerpoint/2010/main" val="336215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CF4D7D-9737-4960-9853-91876DC9F2B3}" type="datetimeFigureOut">
              <a:rPr lang="en-US" smtClean="0"/>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CC8387-5E8C-4584-93C2-AD80E5BE9434}" type="slidenum">
              <a:rPr lang="en-US" smtClean="0"/>
              <a:t>‹#›</a:t>
            </a:fld>
            <a:endParaRPr lang="en-US"/>
          </a:p>
        </p:txBody>
      </p:sp>
    </p:spTree>
    <p:extLst>
      <p:ext uri="{BB962C8B-B14F-4D97-AF65-F5344CB8AC3E}">
        <p14:creationId xmlns:p14="http://schemas.microsoft.com/office/powerpoint/2010/main" val="2146573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CF4D7D-9737-4960-9853-91876DC9F2B3}" type="datetimeFigureOut">
              <a:rPr lang="en-US" smtClean="0"/>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CC8387-5E8C-4584-93C2-AD80E5BE9434}" type="slidenum">
              <a:rPr lang="en-US" smtClean="0"/>
              <a:t>‹#›</a:t>
            </a:fld>
            <a:endParaRPr lang="en-US"/>
          </a:p>
        </p:txBody>
      </p:sp>
    </p:spTree>
    <p:extLst>
      <p:ext uri="{BB962C8B-B14F-4D97-AF65-F5344CB8AC3E}">
        <p14:creationId xmlns:p14="http://schemas.microsoft.com/office/powerpoint/2010/main" val="1208642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CF4D7D-9737-4960-9853-91876DC9F2B3}" type="datetimeFigureOut">
              <a:rPr lang="en-US" smtClean="0"/>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CC8387-5E8C-4584-93C2-AD80E5BE9434}" type="slidenum">
              <a:rPr lang="en-US" smtClean="0"/>
              <a:t>‹#›</a:t>
            </a:fld>
            <a:endParaRPr lang="en-US"/>
          </a:p>
        </p:txBody>
      </p:sp>
    </p:spTree>
    <p:extLst>
      <p:ext uri="{BB962C8B-B14F-4D97-AF65-F5344CB8AC3E}">
        <p14:creationId xmlns:p14="http://schemas.microsoft.com/office/powerpoint/2010/main" val="238454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F4D7D-9737-4960-9853-91876DC9F2B3}" type="datetimeFigureOut">
              <a:rPr lang="en-US" smtClean="0"/>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CC8387-5E8C-4584-93C2-AD80E5BE9434}" type="slidenum">
              <a:rPr lang="en-US" smtClean="0"/>
              <a:t>‹#›</a:t>
            </a:fld>
            <a:endParaRPr lang="en-US"/>
          </a:p>
        </p:txBody>
      </p:sp>
    </p:spTree>
    <p:extLst>
      <p:ext uri="{BB962C8B-B14F-4D97-AF65-F5344CB8AC3E}">
        <p14:creationId xmlns:p14="http://schemas.microsoft.com/office/powerpoint/2010/main" val="586742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CF4D7D-9737-4960-9853-91876DC9F2B3}" type="datetimeFigureOut">
              <a:rPr lang="en-US" smtClean="0"/>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CC8387-5E8C-4584-93C2-AD80E5BE9434}" type="slidenum">
              <a:rPr lang="en-US" smtClean="0"/>
              <a:t>‹#›</a:t>
            </a:fld>
            <a:endParaRPr lang="en-US"/>
          </a:p>
        </p:txBody>
      </p:sp>
    </p:spTree>
    <p:extLst>
      <p:ext uri="{BB962C8B-B14F-4D97-AF65-F5344CB8AC3E}">
        <p14:creationId xmlns:p14="http://schemas.microsoft.com/office/powerpoint/2010/main" val="2653231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CF4D7D-9737-4960-9853-91876DC9F2B3}" type="datetimeFigureOut">
              <a:rPr lang="en-US" smtClean="0"/>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CC8387-5E8C-4584-93C2-AD80E5BE9434}" type="slidenum">
              <a:rPr lang="en-US" smtClean="0"/>
              <a:t>‹#›</a:t>
            </a:fld>
            <a:endParaRPr lang="en-US"/>
          </a:p>
        </p:txBody>
      </p:sp>
    </p:spTree>
    <p:extLst>
      <p:ext uri="{BB962C8B-B14F-4D97-AF65-F5344CB8AC3E}">
        <p14:creationId xmlns:p14="http://schemas.microsoft.com/office/powerpoint/2010/main" val="288886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F4D7D-9737-4960-9853-91876DC9F2B3}" type="datetimeFigureOut">
              <a:rPr lang="en-US" smtClean="0"/>
              <a:t>11/28/2017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C8387-5E8C-4584-93C2-AD80E5BE9434}" type="slidenum">
              <a:rPr lang="en-US" smtClean="0"/>
              <a:t>‹#›</a:t>
            </a:fld>
            <a:endParaRPr lang="en-US"/>
          </a:p>
        </p:txBody>
      </p:sp>
    </p:spTree>
    <p:extLst>
      <p:ext uri="{BB962C8B-B14F-4D97-AF65-F5344CB8AC3E}">
        <p14:creationId xmlns:p14="http://schemas.microsoft.com/office/powerpoint/2010/main" val="11004777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Blockchain</a:t>
            </a:r>
            <a:r>
              <a:rPr lang="en-US" b="1" dirty="0"/>
              <a:t>: Security and Demonstration</a:t>
            </a:r>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dirty="0" smtClean="0"/>
              <a:t>Distributed </a:t>
            </a:r>
            <a:r>
              <a:rPr lang="en-US" dirty="0"/>
              <a:t>ledger </a:t>
            </a:r>
            <a:r>
              <a:rPr lang="en-US" dirty="0" smtClean="0"/>
              <a:t>technology over a network of computers, which provides </a:t>
            </a:r>
            <a:r>
              <a:rPr lang="en-US" dirty="0"/>
              <a:t>an alternative to the </a:t>
            </a:r>
            <a:r>
              <a:rPr lang="en-US" dirty="0" smtClean="0"/>
              <a:t>centralized system</a:t>
            </a:r>
          </a:p>
          <a:p>
            <a:pPr marL="0" indent="0">
              <a:buNone/>
            </a:pPr>
            <a:endParaRPr lang="en-US" dirty="0" smtClean="0"/>
          </a:p>
          <a:p>
            <a:pPr lvl="0"/>
            <a:r>
              <a:rPr lang="en-US" dirty="0" smtClean="0"/>
              <a:t>Distributed </a:t>
            </a:r>
            <a:r>
              <a:rPr lang="en-US" dirty="0"/>
              <a:t>Database</a:t>
            </a:r>
          </a:p>
          <a:p>
            <a:pPr lvl="0"/>
            <a:r>
              <a:rPr lang="en-US" dirty="0"/>
              <a:t>Peer-to-Peer Transmission</a:t>
            </a:r>
          </a:p>
          <a:p>
            <a:pPr lvl="0"/>
            <a:r>
              <a:rPr lang="en-US" dirty="0"/>
              <a:t>Transparency with </a:t>
            </a:r>
            <a:r>
              <a:rPr lang="en-US" dirty="0" err="1"/>
              <a:t>Pseudonymity</a:t>
            </a:r>
            <a:endParaRPr lang="en-US" dirty="0"/>
          </a:p>
          <a:p>
            <a:pPr lvl="0"/>
            <a:r>
              <a:rPr lang="en-US" dirty="0" smtClean="0"/>
              <a:t>Records </a:t>
            </a:r>
            <a:r>
              <a:rPr lang="en-US" dirty="0" smtClean="0"/>
              <a:t>are immutable</a:t>
            </a:r>
            <a:endParaRPr lang="en-US" dirty="0"/>
          </a:p>
          <a:p>
            <a:pPr lvl="0"/>
            <a:r>
              <a:rPr lang="en-US" dirty="0"/>
              <a:t>Computational Logic</a:t>
            </a:r>
          </a:p>
        </p:txBody>
      </p:sp>
      <p:sp>
        <p:nvSpPr>
          <p:cNvPr id="5" name="Rectangle 4"/>
          <p:cNvSpPr/>
          <p:nvPr/>
        </p:nvSpPr>
        <p:spPr>
          <a:xfrm>
            <a:off x="4577864" y="6273225"/>
            <a:ext cx="7810856" cy="584775"/>
          </a:xfrm>
          <a:prstGeom prst="rect">
            <a:avLst/>
          </a:prstGeom>
        </p:spPr>
        <p:txBody>
          <a:bodyPr wrap="none">
            <a:spAutoFit/>
          </a:bodyPr>
          <a:lstStyle/>
          <a:p>
            <a:r>
              <a:rPr lang="en-US" sz="3200" b="1" dirty="0"/>
              <a:t>Yao </a:t>
            </a:r>
            <a:r>
              <a:rPr lang="en-US" sz="3200" b="1" dirty="0" err="1"/>
              <a:t>Yao</a:t>
            </a:r>
            <a:r>
              <a:rPr lang="en-US" sz="3200" b="1" dirty="0"/>
              <a:t>, Jack </a:t>
            </a:r>
            <a:r>
              <a:rPr lang="en-US" sz="3200" b="1" dirty="0" err="1"/>
              <a:t>Rasmus</a:t>
            </a:r>
            <a:r>
              <a:rPr lang="en-US" sz="3200" b="1" dirty="0"/>
              <a:t>-Vorrath, </a:t>
            </a:r>
            <a:r>
              <a:rPr lang="en-US" sz="3200" b="1" dirty="0" err="1"/>
              <a:t>Ivelin</a:t>
            </a:r>
            <a:r>
              <a:rPr lang="en-US" sz="3200" b="1" dirty="0"/>
              <a:t> </a:t>
            </a:r>
            <a:r>
              <a:rPr lang="en-US" sz="3200" b="1" dirty="0" err="1"/>
              <a:t>Angelov</a:t>
            </a:r>
            <a:endParaRPr lang="en-US" sz="3200" b="1" dirty="0"/>
          </a:p>
        </p:txBody>
      </p:sp>
    </p:spTree>
    <p:extLst>
      <p:ext uri="{BB962C8B-B14F-4D97-AF65-F5344CB8AC3E}">
        <p14:creationId xmlns:p14="http://schemas.microsoft.com/office/powerpoint/2010/main" val="1554883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365125"/>
            <a:ext cx="10515600" cy="605392"/>
          </a:xfrm>
        </p:spPr>
        <p:txBody>
          <a:bodyPr>
            <a:normAutofit fontScale="90000"/>
          </a:bodyPr>
          <a:lstStyle/>
          <a:p>
            <a:r>
              <a:rPr lang="en-US" dirty="0" smtClean="0"/>
              <a:t>Example of How </a:t>
            </a:r>
            <a:r>
              <a:rPr lang="en-US" dirty="0" err="1"/>
              <a:t>B</a:t>
            </a:r>
            <a:r>
              <a:rPr lang="en-US" dirty="0" err="1" smtClean="0"/>
              <a:t>lockchain</a:t>
            </a:r>
            <a:r>
              <a:rPr lang="en-US" dirty="0" smtClean="0"/>
              <a:t> Works – Front End</a:t>
            </a:r>
            <a:endParaRPr lang="en-US" dirty="0"/>
          </a:p>
        </p:txBody>
      </p:sp>
      <p:sp>
        <p:nvSpPr>
          <p:cNvPr id="3" name="Content Placeholder 2"/>
          <p:cNvSpPr>
            <a:spLocks noGrp="1"/>
          </p:cNvSpPr>
          <p:nvPr>
            <p:ph idx="1"/>
          </p:nvPr>
        </p:nvSpPr>
        <p:spPr>
          <a:xfrm>
            <a:off x="838200" y="1074056"/>
            <a:ext cx="10515600" cy="5783943"/>
          </a:xfrm>
        </p:spPr>
        <p:txBody>
          <a:bodyPr>
            <a:normAutofit fontScale="92500" lnSpcReduction="10000"/>
          </a:bodyPr>
          <a:lstStyle/>
          <a:p>
            <a:pPr lvl="0"/>
            <a:r>
              <a:rPr lang="en-US" b="1" dirty="0"/>
              <a:t>Transaction</a:t>
            </a:r>
            <a:r>
              <a:rPr lang="en-US" dirty="0"/>
              <a:t> - Two parties exchange </a:t>
            </a:r>
            <a:r>
              <a:rPr lang="en-US" dirty="0" smtClean="0"/>
              <a:t>data</a:t>
            </a:r>
          </a:p>
          <a:p>
            <a:pPr lvl="0"/>
            <a:r>
              <a:rPr lang="en-US" b="1" dirty="0" smtClean="0"/>
              <a:t>Verification</a:t>
            </a:r>
            <a:r>
              <a:rPr lang="en-US" dirty="0" smtClean="0"/>
              <a:t> </a:t>
            </a:r>
            <a:r>
              <a:rPr lang="en-US" dirty="0"/>
              <a:t>- </a:t>
            </a:r>
            <a:r>
              <a:rPr lang="en-US" dirty="0" smtClean="0"/>
              <a:t>the </a:t>
            </a:r>
            <a:r>
              <a:rPr lang="en-US" dirty="0"/>
              <a:t>computers or servers in the network </a:t>
            </a:r>
            <a:r>
              <a:rPr lang="en-US" dirty="0" smtClean="0"/>
              <a:t>determine </a:t>
            </a:r>
            <a:r>
              <a:rPr lang="en-US" dirty="0"/>
              <a:t>if the transactions are </a:t>
            </a:r>
            <a:r>
              <a:rPr lang="en-US" dirty="0" smtClean="0"/>
              <a:t>valid</a:t>
            </a:r>
            <a:endParaRPr lang="en-US" dirty="0"/>
          </a:p>
          <a:p>
            <a:pPr lvl="0"/>
            <a:r>
              <a:rPr lang="en-US" b="1" dirty="0"/>
              <a:t>Structure</a:t>
            </a:r>
            <a:r>
              <a:rPr lang="en-US" dirty="0"/>
              <a:t> - Each block is identified by </a:t>
            </a:r>
            <a:r>
              <a:rPr lang="en-US" dirty="0" smtClean="0"/>
              <a:t>a </a:t>
            </a:r>
            <a:r>
              <a:rPr lang="en-US" dirty="0"/>
              <a:t>256-bit </a:t>
            </a:r>
            <a:r>
              <a:rPr lang="en-US" dirty="0" smtClean="0"/>
              <a:t>hash and adds to the chain</a:t>
            </a:r>
          </a:p>
          <a:p>
            <a:pPr lvl="0"/>
            <a:r>
              <a:rPr lang="en-US" b="1" dirty="0" smtClean="0"/>
              <a:t>Mining</a:t>
            </a:r>
            <a:r>
              <a:rPr lang="en-US" dirty="0" smtClean="0"/>
              <a:t> </a:t>
            </a:r>
            <a:r>
              <a:rPr lang="en-US" dirty="0"/>
              <a:t>- Miners try to “solve” the block by making incremental changes to one variable until the solution satisfies a network-wide target. This is called “proof of work” because correct answers cannot be falsified; potential solutions must prove the appropriate level of computing power was drained in solving.</a:t>
            </a:r>
          </a:p>
          <a:p>
            <a:pPr lvl="0"/>
            <a:r>
              <a:rPr lang="en-US" b="1" dirty="0"/>
              <a:t>Validation</a:t>
            </a:r>
            <a:r>
              <a:rPr lang="en-US" dirty="0"/>
              <a:t> - When a block is validated, the miners that solved the puzzle are rewarded and the block is distributed through the network. Each node adds the block to the majority </a:t>
            </a:r>
            <a:r>
              <a:rPr lang="en-US" dirty="0" smtClean="0"/>
              <a:t>chain</a:t>
            </a:r>
          </a:p>
          <a:p>
            <a:pPr lvl="0"/>
            <a:r>
              <a:rPr lang="en-US" b="1" dirty="0" smtClean="0"/>
              <a:t>Defense</a:t>
            </a:r>
            <a:r>
              <a:rPr lang="en-US" dirty="0" smtClean="0"/>
              <a:t> </a:t>
            </a:r>
            <a:r>
              <a:rPr lang="en-US" dirty="0"/>
              <a:t>- If a malicious miner tries to submit an altered block to the </a:t>
            </a:r>
            <a:r>
              <a:rPr lang="en-US" dirty="0" smtClean="0"/>
              <a:t>chain, the </a:t>
            </a:r>
            <a:r>
              <a:rPr lang="en-US" dirty="0"/>
              <a:t>other nodes would detect these changes and reject the block from the majority chain, preventing corruption</a:t>
            </a:r>
            <a:r>
              <a:rPr lang="en-US" dirty="0" smtClean="0"/>
              <a:t>.</a:t>
            </a:r>
            <a:endParaRPr lang="en-US" dirty="0"/>
          </a:p>
        </p:txBody>
      </p:sp>
    </p:spTree>
    <p:extLst>
      <p:ext uri="{BB962C8B-B14F-4D97-AF65-F5344CB8AC3E}">
        <p14:creationId xmlns:p14="http://schemas.microsoft.com/office/powerpoint/2010/main" val="958987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365125"/>
            <a:ext cx="10515600" cy="605392"/>
          </a:xfrm>
        </p:spPr>
        <p:txBody>
          <a:bodyPr>
            <a:normAutofit fontScale="90000"/>
          </a:bodyPr>
          <a:lstStyle/>
          <a:p>
            <a:r>
              <a:rPr lang="en-US" dirty="0"/>
              <a:t>How </a:t>
            </a:r>
            <a:r>
              <a:rPr lang="en-US" dirty="0" err="1" smtClean="0"/>
              <a:t>Blockchain</a:t>
            </a:r>
            <a:r>
              <a:rPr lang="en-US" dirty="0" smtClean="0"/>
              <a:t> Works – Back End</a:t>
            </a:r>
            <a:endParaRPr lang="en-US" dirty="0"/>
          </a:p>
        </p:txBody>
      </p:sp>
      <p:sp>
        <p:nvSpPr>
          <p:cNvPr id="11" name="Content Placeholder 2"/>
          <p:cNvSpPr>
            <a:spLocks noGrp="1"/>
          </p:cNvSpPr>
          <p:nvPr>
            <p:ph idx="1"/>
          </p:nvPr>
        </p:nvSpPr>
        <p:spPr>
          <a:xfrm>
            <a:off x="823686" y="1407884"/>
            <a:ext cx="10515600" cy="5783943"/>
          </a:xfrm>
        </p:spPr>
        <p:txBody>
          <a:bodyPr>
            <a:normAutofit/>
          </a:bodyPr>
          <a:lstStyle/>
          <a:p>
            <a:pPr lvl="0"/>
            <a:r>
              <a:rPr lang="en-US" b="1" dirty="0"/>
              <a:t>Shared ledger </a:t>
            </a:r>
            <a:r>
              <a:rPr lang="en-US" dirty="0"/>
              <a:t>- Append-only distributed system of record shared across business network</a:t>
            </a:r>
          </a:p>
          <a:p>
            <a:pPr lvl="0"/>
            <a:endParaRPr lang="en-US" dirty="0"/>
          </a:p>
          <a:p>
            <a:pPr lvl="0"/>
            <a:r>
              <a:rPr lang="en-US" b="1" dirty="0"/>
              <a:t>Smart</a:t>
            </a:r>
            <a:r>
              <a:rPr lang="en-US" dirty="0"/>
              <a:t> </a:t>
            </a:r>
            <a:r>
              <a:rPr lang="en-US" b="1" dirty="0"/>
              <a:t>Contract</a:t>
            </a:r>
            <a:r>
              <a:rPr lang="en-US" dirty="0"/>
              <a:t> - </a:t>
            </a:r>
            <a:r>
              <a:rPr lang="en-US" dirty="0" smtClean="0"/>
              <a:t>Computer </a:t>
            </a:r>
            <a:r>
              <a:rPr lang="en-US" dirty="0"/>
              <a:t>code exchange </a:t>
            </a:r>
            <a:r>
              <a:rPr lang="en-US" dirty="0" smtClean="0"/>
              <a:t>of assets without </a:t>
            </a:r>
            <a:r>
              <a:rPr lang="en-US" dirty="0"/>
              <a:t>the need for </a:t>
            </a:r>
            <a:r>
              <a:rPr lang="en-US" dirty="0" smtClean="0"/>
              <a:t>middlemen. </a:t>
            </a:r>
            <a:endParaRPr lang="en-US" dirty="0"/>
          </a:p>
          <a:p>
            <a:pPr lvl="0"/>
            <a:endParaRPr lang="en-US" dirty="0"/>
          </a:p>
          <a:p>
            <a:pPr lvl="0"/>
            <a:r>
              <a:rPr lang="en-US" b="1" dirty="0"/>
              <a:t>Permissions</a:t>
            </a:r>
            <a:r>
              <a:rPr lang="en-US" dirty="0"/>
              <a:t> - Ensuring appropriate visibility; transactions are secure, authenticated and verifiable</a:t>
            </a:r>
          </a:p>
          <a:p>
            <a:pPr lvl="0"/>
            <a:endParaRPr lang="en-US" dirty="0"/>
          </a:p>
          <a:p>
            <a:pPr lvl="0"/>
            <a:r>
              <a:rPr lang="en-US" b="1" dirty="0"/>
              <a:t>Consensus</a:t>
            </a:r>
            <a:r>
              <a:rPr lang="en-US" dirty="0"/>
              <a:t> - All parties agree to network verified </a:t>
            </a:r>
            <a:r>
              <a:rPr lang="en-US" dirty="0" smtClean="0"/>
              <a:t>transaction</a:t>
            </a:r>
          </a:p>
          <a:p>
            <a:pPr lvl="0"/>
            <a:endParaRPr lang="en-US" dirty="0"/>
          </a:p>
        </p:txBody>
      </p:sp>
    </p:spTree>
    <p:extLst>
      <p:ext uri="{BB962C8B-B14F-4D97-AF65-F5344CB8AC3E}">
        <p14:creationId xmlns:p14="http://schemas.microsoft.com/office/powerpoint/2010/main" val="571105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365125"/>
            <a:ext cx="10515600" cy="605392"/>
          </a:xfrm>
        </p:spPr>
        <p:txBody>
          <a:bodyPr>
            <a:normAutofit fontScale="90000"/>
          </a:bodyPr>
          <a:lstStyle/>
          <a:p>
            <a:r>
              <a:rPr lang="en-US" dirty="0" smtClean="0"/>
              <a:t>Types of </a:t>
            </a:r>
            <a:r>
              <a:rPr lang="en-US" dirty="0" err="1" smtClean="0"/>
              <a:t>Blockchain</a:t>
            </a:r>
            <a:endParaRPr lang="en-US" dirty="0"/>
          </a:p>
        </p:txBody>
      </p:sp>
      <p:sp>
        <p:nvSpPr>
          <p:cNvPr id="11" name="Content Placeholder 2"/>
          <p:cNvSpPr>
            <a:spLocks noGrp="1"/>
          </p:cNvSpPr>
          <p:nvPr>
            <p:ph idx="1"/>
          </p:nvPr>
        </p:nvSpPr>
        <p:spPr>
          <a:xfrm>
            <a:off x="823686" y="1407884"/>
            <a:ext cx="10515600" cy="5783943"/>
          </a:xfrm>
        </p:spPr>
        <p:txBody>
          <a:bodyPr>
            <a:normAutofit fontScale="92500" lnSpcReduction="10000"/>
          </a:bodyPr>
          <a:lstStyle/>
          <a:p>
            <a:r>
              <a:rPr lang="en-US" b="1" dirty="0"/>
              <a:t>Public</a:t>
            </a:r>
            <a:r>
              <a:rPr lang="en-US" dirty="0"/>
              <a:t> </a:t>
            </a:r>
            <a:r>
              <a:rPr lang="en-US" dirty="0" smtClean="0"/>
              <a:t>– Slow, every </a:t>
            </a:r>
            <a:r>
              <a:rPr lang="en-US" dirty="0"/>
              <a:t>node has the exact copy of the ledger history and is updated with every transaction</a:t>
            </a:r>
            <a:r>
              <a:rPr lang="en-US" dirty="0" smtClean="0"/>
              <a:t>. Allow </a:t>
            </a:r>
            <a:r>
              <a:rPr lang="en-US" dirty="0"/>
              <a:t>for complete transparency and anonymity of the participants. </a:t>
            </a:r>
            <a:endParaRPr lang="en-US" dirty="0" smtClean="0"/>
          </a:p>
          <a:p>
            <a:endParaRPr lang="en-US" dirty="0"/>
          </a:p>
          <a:p>
            <a:r>
              <a:rPr lang="en-US" b="1" dirty="0"/>
              <a:t>Consortium</a:t>
            </a:r>
            <a:r>
              <a:rPr lang="en-US" dirty="0"/>
              <a:t> - A few predetermined nodes verify and add the transactions to the </a:t>
            </a:r>
            <a:r>
              <a:rPr lang="en-US" dirty="0" err="1"/>
              <a:t>Blockchain</a:t>
            </a:r>
            <a:r>
              <a:rPr lang="en-US" dirty="0"/>
              <a:t>. </a:t>
            </a:r>
            <a:r>
              <a:rPr lang="en-US" dirty="0" smtClean="0"/>
              <a:t>More efficient, higher </a:t>
            </a:r>
            <a:r>
              <a:rPr lang="en-US" dirty="0"/>
              <a:t>privacy </a:t>
            </a:r>
            <a:r>
              <a:rPr lang="en-US" dirty="0" smtClean="0"/>
              <a:t>without </a:t>
            </a:r>
            <a:r>
              <a:rPr lang="en-US" dirty="0"/>
              <a:t>giving all the power to one company.</a:t>
            </a:r>
          </a:p>
          <a:p>
            <a:endParaRPr lang="en-US" dirty="0"/>
          </a:p>
          <a:p>
            <a:r>
              <a:rPr lang="en-US" b="1" dirty="0"/>
              <a:t>Private</a:t>
            </a:r>
            <a:r>
              <a:rPr lang="en-US" dirty="0"/>
              <a:t> – Companies or government institutions hold the control to some extent that verify and write the transactions onto the </a:t>
            </a:r>
            <a:r>
              <a:rPr lang="en-US" dirty="0" err="1"/>
              <a:t>Blockchain</a:t>
            </a:r>
            <a:r>
              <a:rPr lang="en-US" dirty="0"/>
              <a:t>. </a:t>
            </a:r>
            <a:r>
              <a:rPr lang="en-US" dirty="0" smtClean="0"/>
              <a:t>Limited read access</a:t>
            </a:r>
            <a:endParaRPr lang="en-US" dirty="0"/>
          </a:p>
          <a:p>
            <a:endParaRPr lang="en-US" dirty="0"/>
          </a:p>
          <a:p>
            <a:r>
              <a:rPr lang="en-US" b="1" dirty="0"/>
              <a:t>Permissioned </a:t>
            </a:r>
            <a:r>
              <a:rPr lang="en-US" dirty="0" smtClean="0"/>
              <a:t>– only </a:t>
            </a:r>
            <a:r>
              <a:rPr lang="en-US" dirty="0"/>
              <a:t>a few have the privilege to access and validate the transactions. </a:t>
            </a:r>
            <a:r>
              <a:rPr lang="en-US" dirty="0" smtClean="0"/>
              <a:t>Can </a:t>
            </a:r>
            <a:r>
              <a:rPr lang="en-US" dirty="0"/>
              <a:t>restrict access to creating smart contracts. </a:t>
            </a:r>
          </a:p>
        </p:txBody>
      </p:sp>
    </p:spTree>
    <p:extLst>
      <p:ext uri="{BB962C8B-B14F-4D97-AF65-F5344CB8AC3E}">
        <p14:creationId xmlns:p14="http://schemas.microsoft.com/office/powerpoint/2010/main" val="1189659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365125"/>
            <a:ext cx="10515600" cy="605392"/>
          </a:xfrm>
        </p:spPr>
        <p:txBody>
          <a:bodyPr>
            <a:normAutofit fontScale="90000"/>
          </a:bodyPr>
          <a:lstStyle/>
          <a:p>
            <a:r>
              <a:rPr lang="en-US" dirty="0" err="1" smtClean="0"/>
              <a:t>Blockchain</a:t>
            </a:r>
            <a:r>
              <a:rPr lang="en-US" dirty="0" smtClean="0"/>
              <a:t> Bitcoin Vulnerabilities</a:t>
            </a:r>
            <a:endParaRPr lang="en-US" dirty="0"/>
          </a:p>
        </p:txBody>
      </p:sp>
      <p:sp>
        <p:nvSpPr>
          <p:cNvPr id="11" name="Content Placeholder 2"/>
          <p:cNvSpPr>
            <a:spLocks noGrp="1"/>
          </p:cNvSpPr>
          <p:nvPr>
            <p:ph idx="1"/>
          </p:nvPr>
        </p:nvSpPr>
        <p:spPr>
          <a:xfrm>
            <a:off x="823686" y="1407884"/>
            <a:ext cx="10515600" cy="5783943"/>
          </a:xfrm>
        </p:spPr>
        <p:txBody>
          <a:bodyPr>
            <a:normAutofit/>
          </a:bodyPr>
          <a:lstStyle/>
          <a:p>
            <a:r>
              <a:rPr lang="en-US" b="1" dirty="0"/>
              <a:t>51% </a:t>
            </a:r>
            <a:r>
              <a:rPr lang="en-US" b="1" dirty="0" smtClean="0"/>
              <a:t>Attack (Mining Power)</a:t>
            </a:r>
            <a:r>
              <a:rPr lang="en-US" dirty="0" smtClean="0"/>
              <a:t>:</a:t>
            </a:r>
            <a:r>
              <a:rPr lang="en-US" b="1" dirty="0" smtClean="0"/>
              <a:t> </a:t>
            </a:r>
            <a:r>
              <a:rPr lang="en-US" dirty="0" smtClean="0"/>
              <a:t>super </a:t>
            </a:r>
            <a:r>
              <a:rPr lang="en-US" dirty="0"/>
              <a:t>computers </a:t>
            </a:r>
            <a:r>
              <a:rPr lang="en-US" dirty="0" smtClean="0"/>
              <a:t>are for </a:t>
            </a:r>
            <a:r>
              <a:rPr lang="en-US" dirty="0"/>
              <a:t>the sole purpose of mining bitcoins using better GPU and it’s no longer worthwhile to mine Bitcoin with a home computer [13]. Not only does this create a centralization of bitcoins, but also a centralization of influence over the network. </a:t>
            </a:r>
          </a:p>
          <a:p>
            <a:endParaRPr lang="en-US" dirty="0"/>
          </a:p>
          <a:p>
            <a:pPr marL="0" indent="0">
              <a:buNone/>
            </a:pPr>
            <a:r>
              <a:rPr lang="en-US" dirty="0"/>
              <a:t>If any mining pool controls more than 50% of the total hashing power of the entire </a:t>
            </a:r>
            <a:r>
              <a:rPr lang="en-US" dirty="0" err="1"/>
              <a:t>Blockchain</a:t>
            </a:r>
            <a:r>
              <a:rPr lang="en-US" dirty="0"/>
              <a:t>, it could manipulate the transaction history. The 51% attacker essentially becomes the host of the entire </a:t>
            </a:r>
            <a:r>
              <a:rPr lang="en-US" dirty="0" err="1"/>
              <a:t>Blockchain</a:t>
            </a:r>
            <a:r>
              <a:rPr lang="en-US" dirty="0"/>
              <a:t> [35</a:t>
            </a:r>
            <a:r>
              <a:rPr lang="en-US" dirty="0" smtClean="0"/>
              <a:t>].</a:t>
            </a:r>
            <a:endParaRPr lang="en-US" dirty="0"/>
          </a:p>
        </p:txBody>
      </p:sp>
    </p:spTree>
    <p:extLst>
      <p:ext uri="{BB962C8B-B14F-4D97-AF65-F5344CB8AC3E}">
        <p14:creationId xmlns:p14="http://schemas.microsoft.com/office/powerpoint/2010/main" val="1182302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365125"/>
            <a:ext cx="10515600" cy="605392"/>
          </a:xfrm>
        </p:spPr>
        <p:txBody>
          <a:bodyPr>
            <a:normAutofit fontScale="90000"/>
          </a:bodyPr>
          <a:lstStyle/>
          <a:p>
            <a:r>
              <a:rPr lang="en-US" dirty="0" err="1" smtClean="0"/>
              <a:t>Blockchain</a:t>
            </a:r>
            <a:r>
              <a:rPr lang="en-US" dirty="0" smtClean="0"/>
              <a:t> Bitcoin Vulnerabilities</a:t>
            </a:r>
            <a:endParaRPr lang="en-US" dirty="0"/>
          </a:p>
        </p:txBody>
      </p:sp>
      <p:sp>
        <p:nvSpPr>
          <p:cNvPr id="11" name="Content Placeholder 2"/>
          <p:cNvSpPr>
            <a:spLocks noGrp="1"/>
          </p:cNvSpPr>
          <p:nvPr>
            <p:ph idx="1"/>
          </p:nvPr>
        </p:nvSpPr>
        <p:spPr>
          <a:xfrm>
            <a:off x="823686" y="1407884"/>
            <a:ext cx="10515600" cy="5783943"/>
          </a:xfrm>
        </p:spPr>
        <p:txBody>
          <a:bodyPr>
            <a:normAutofit lnSpcReduction="10000"/>
          </a:bodyPr>
          <a:lstStyle/>
          <a:p>
            <a:r>
              <a:rPr lang="en-US" b="1" dirty="0"/>
              <a:t>Double-spending</a:t>
            </a:r>
            <a:r>
              <a:rPr lang="en-US" dirty="0"/>
              <a:t>: </a:t>
            </a:r>
            <a:r>
              <a:rPr lang="en-US" dirty="0" smtClean="0"/>
              <a:t>The </a:t>
            </a:r>
            <a:r>
              <a:rPr lang="en-US" dirty="0"/>
              <a:t>average process time of new block, which confirms the transactions, is about 10 minutes </a:t>
            </a:r>
            <a:r>
              <a:rPr lang="en-US" dirty="0" smtClean="0"/>
              <a:t>[37</a:t>
            </a:r>
            <a:r>
              <a:rPr lang="en-US" dirty="0"/>
              <a:t>]</a:t>
            </a:r>
            <a:r>
              <a:rPr lang="en-US" dirty="0" smtClean="0"/>
              <a:t>, where an </a:t>
            </a:r>
            <a:r>
              <a:rPr lang="en-US" dirty="0"/>
              <a:t>attacker can double-spend before transactions are fully validated</a:t>
            </a:r>
            <a:r>
              <a:rPr lang="en-US" dirty="0" smtClean="0"/>
              <a:t>.</a:t>
            </a:r>
          </a:p>
          <a:p>
            <a:endParaRPr lang="en-US" dirty="0" smtClean="0"/>
          </a:p>
          <a:p>
            <a:r>
              <a:rPr lang="en-US" b="1" dirty="0" smtClean="0"/>
              <a:t>Block Fork</a:t>
            </a:r>
            <a:r>
              <a:rPr lang="en-US" dirty="0" smtClean="0"/>
              <a:t>: malicious </a:t>
            </a:r>
            <a:r>
              <a:rPr lang="en-US" dirty="0"/>
              <a:t>client changes the transaction history and makes a different version of the </a:t>
            </a:r>
            <a:r>
              <a:rPr lang="en-US" dirty="0" err="1"/>
              <a:t>Blockchain</a:t>
            </a:r>
            <a:r>
              <a:rPr lang="en-US" dirty="0"/>
              <a:t>, </a:t>
            </a:r>
            <a:r>
              <a:rPr lang="en-US" dirty="0" smtClean="0"/>
              <a:t>making it longer than the original chain, which </a:t>
            </a:r>
            <a:r>
              <a:rPr lang="en-US" dirty="0"/>
              <a:t>leads the original fork to </a:t>
            </a:r>
            <a:r>
              <a:rPr lang="en-US" dirty="0" smtClean="0"/>
              <a:t>extinction</a:t>
            </a:r>
          </a:p>
          <a:p>
            <a:endParaRPr lang="en-US" dirty="0"/>
          </a:p>
          <a:p>
            <a:r>
              <a:rPr lang="en-US" b="1" dirty="0"/>
              <a:t>Selfish mining</a:t>
            </a:r>
            <a:r>
              <a:rPr lang="en-US" dirty="0"/>
              <a:t>: A selfish miner can create a block fork and work privately. The selfish miner keeps working privately until the public block chain length is about to catch the miner’s private block chain length, and the selfish miner publishes his branch [38]. This makes the existing public branch invalid and the selfish miner takes all credit for the overlapped works.</a:t>
            </a:r>
          </a:p>
          <a:p>
            <a:endParaRPr lang="en-US" dirty="0"/>
          </a:p>
        </p:txBody>
      </p:sp>
    </p:spTree>
    <p:extLst>
      <p:ext uri="{BB962C8B-B14F-4D97-AF65-F5344CB8AC3E}">
        <p14:creationId xmlns:p14="http://schemas.microsoft.com/office/powerpoint/2010/main" val="920427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365125"/>
            <a:ext cx="10515600" cy="605392"/>
          </a:xfrm>
        </p:spPr>
        <p:txBody>
          <a:bodyPr>
            <a:normAutofit fontScale="90000"/>
          </a:bodyPr>
          <a:lstStyle/>
          <a:p>
            <a:r>
              <a:rPr lang="en-US" dirty="0" err="1" smtClean="0"/>
              <a:t>Blockchain</a:t>
            </a:r>
            <a:r>
              <a:rPr lang="en-US" dirty="0" smtClean="0"/>
              <a:t> Bitcoin Vulnerabilities</a:t>
            </a:r>
            <a:endParaRPr lang="en-US" dirty="0"/>
          </a:p>
        </p:txBody>
      </p:sp>
      <p:sp>
        <p:nvSpPr>
          <p:cNvPr id="11" name="Content Placeholder 2"/>
          <p:cNvSpPr>
            <a:spLocks noGrp="1"/>
          </p:cNvSpPr>
          <p:nvPr>
            <p:ph idx="1"/>
          </p:nvPr>
        </p:nvSpPr>
        <p:spPr>
          <a:xfrm>
            <a:off x="729093" y="1155635"/>
            <a:ext cx="10515600" cy="5783943"/>
          </a:xfrm>
        </p:spPr>
        <p:txBody>
          <a:bodyPr>
            <a:normAutofit/>
          </a:bodyPr>
          <a:lstStyle/>
          <a:p>
            <a:r>
              <a:rPr lang="en-US" b="1" dirty="0" smtClean="0"/>
              <a:t>Transaction </a:t>
            </a:r>
            <a:r>
              <a:rPr lang="en-US" b="1" dirty="0"/>
              <a:t>Privacy Leakage</a:t>
            </a:r>
            <a:r>
              <a:rPr lang="en-US" dirty="0"/>
              <a:t>: Although </a:t>
            </a:r>
            <a:r>
              <a:rPr lang="en-US" dirty="0" err="1"/>
              <a:t>Blockchains</a:t>
            </a:r>
            <a:r>
              <a:rPr lang="en-US" dirty="0"/>
              <a:t> are designed with anonymity, its privacy protection protocols are not very robust. </a:t>
            </a:r>
            <a:r>
              <a:rPr lang="en-US" dirty="0" smtClean="0"/>
              <a:t>If </a:t>
            </a:r>
            <a:r>
              <a:rPr lang="en-US" dirty="0"/>
              <a:t>an attacker obtains private information from a vendor such as email or shipping address, then it can be linked to the Bitcoin address and the owner’s identity [32</a:t>
            </a:r>
            <a:r>
              <a:rPr lang="en-US" dirty="0" smtClean="0"/>
              <a:t>].</a:t>
            </a:r>
          </a:p>
          <a:p>
            <a:endParaRPr lang="en-US" dirty="0" smtClean="0"/>
          </a:p>
          <a:p>
            <a:r>
              <a:rPr lang="en-US" b="1" dirty="0"/>
              <a:t>Smart contract attacks: </a:t>
            </a:r>
            <a:r>
              <a:rPr lang="en-US" dirty="0" smtClean="0"/>
              <a:t>the </a:t>
            </a:r>
            <a:r>
              <a:rPr lang="en-US" dirty="0"/>
              <a:t>same transaction code was ran multiple times using reentrancy vulnerability in DAO and came away with 3.6m ether, which was worth about $55 million at that time [39</a:t>
            </a:r>
            <a:r>
              <a:rPr lang="en-US" dirty="0" smtClean="0"/>
              <a:t>].</a:t>
            </a:r>
          </a:p>
          <a:p>
            <a:endParaRPr lang="en-US" dirty="0"/>
          </a:p>
          <a:p>
            <a:r>
              <a:rPr lang="en-US" b="1" dirty="0"/>
              <a:t>Private Key A</a:t>
            </a:r>
            <a:r>
              <a:rPr lang="en-US" b="1" dirty="0" smtClean="0"/>
              <a:t>ttack</a:t>
            </a:r>
            <a:r>
              <a:rPr lang="en-US" dirty="0" smtClean="0"/>
              <a:t>:  </a:t>
            </a:r>
            <a:r>
              <a:rPr lang="en-US" dirty="0"/>
              <a:t>Not enough randomness during the signature process, where once the private key is lost, attackers will transfer the coins in the account and owner will not be able to trace the attackers.</a:t>
            </a:r>
          </a:p>
          <a:p>
            <a:endParaRPr lang="en-US" dirty="0"/>
          </a:p>
          <a:p>
            <a:endParaRPr lang="en-US" dirty="0"/>
          </a:p>
        </p:txBody>
      </p:sp>
    </p:spTree>
    <p:extLst>
      <p:ext uri="{BB962C8B-B14F-4D97-AF65-F5344CB8AC3E}">
        <p14:creationId xmlns:p14="http://schemas.microsoft.com/office/powerpoint/2010/main" val="920427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365125"/>
            <a:ext cx="10515600" cy="605392"/>
          </a:xfrm>
        </p:spPr>
        <p:txBody>
          <a:bodyPr>
            <a:normAutofit fontScale="90000"/>
          </a:bodyPr>
          <a:lstStyle/>
          <a:p>
            <a:r>
              <a:rPr lang="en-US" dirty="0" err="1" smtClean="0"/>
              <a:t>Blockchain</a:t>
            </a:r>
            <a:r>
              <a:rPr lang="en-US" dirty="0" smtClean="0"/>
              <a:t> Vulnerabilities Prevention</a:t>
            </a:r>
            <a:endParaRPr lang="en-US" dirty="0"/>
          </a:p>
        </p:txBody>
      </p:sp>
      <p:sp>
        <p:nvSpPr>
          <p:cNvPr id="11" name="Content Placeholder 2"/>
          <p:cNvSpPr>
            <a:spLocks noGrp="1"/>
          </p:cNvSpPr>
          <p:nvPr>
            <p:ph idx="1"/>
          </p:nvPr>
        </p:nvSpPr>
        <p:spPr>
          <a:xfrm>
            <a:off x="823686" y="1407884"/>
            <a:ext cx="10515600" cy="5783943"/>
          </a:xfrm>
        </p:spPr>
        <p:txBody>
          <a:bodyPr>
            <a:normAutofit/>
          </a:bodyPr>
          <a:lstStyle/>
          <a:p>
            <a:r>
              <a:rPr lang="en-US" b="1" dirty="0" err="1" smtClean="0"/>
              <a:t>Sharding</a:t>
            </a:r>
            <a:r>
              <a:rPr lang="en-US" b="1" dirty="0" smtClean="0"/>
              <a:t> - </a:t>
            </a:r>
            <a:r>
              <a:rPr lang="en-US" dirty="0"/>
              <a:t>prevents cases of double spending </a:t>
            </a:r>
            <a:r>
              <a:rPr lang="en-US" dirty="0" smtClean="0"/>
              <a:t>by </a:t>
            </a:r>
            <a:r>
              <a:rPr lang="en-US" dirty="0" smtClean="0"/>
              <a:t>segmenting nodes on the database </a:t>
            </a:r>
          </a:p>
          <a:p>
            <a:r>
              <a:rPr lang="en-US" b="1" dirty="0" smtClean="0"/>
              <a:t>Firewalls </a:t>
            </a:r>
            <a:r>
              <a:rPr lang="en-US" b="1" dirty="0" smtClean="0"/>
              <a:t>- </a:t>
            </a:r>
            <a:r>
              <a:rPr lang="en-US" dirty="0" smtClean="0"/>
              <a:t>prevent </a:t>
            </a:r>
            <a:r>
              <a:rPr lang="en-US" dirty="0"/>
              <a:t>DDoS attacks</a:t>
            </a:r>
            <a:endParaRPr lang="en-US" b="1" dirty="0" smtClean="0"/>
          </a:p>
          <a:p>
            <a:r>
              <a:rPr lang="en-US" b="1" dirty="0" smtClean="0"/>
              <a:t>Removal of mining aspects - </a:t>
            </a:r>
            <a:r>
              <a:rPr lang="en-US" dirty="0"/>
              <a:t>for permissioned sessions</a:t>
            </a:r>
            <a:endParaRPr lang="en-US" b="1" dirty="0" smtClean="0"/>
          </a:p>
          <a:p>
            <a:r>
              <a:rPr lang="en-US" b="1" dirty="0" smtClean="0"/>
              <a:t>Hard forks </a:t>
            </a:r>
            <a:r>
              <a:rPr lang="en-US" b="1" dirty="0" smtClean="0"/>
              <a:t>– </a:t>
            </a:r>
            <a:r>
              <a:rPr lang="en-US" dirty="0" smtClean="0"/>
              <a:t>during DDoS, chain </a:t>
            </a:r>
            <a:r>
              <a:rPr lang="en-US" dirty="0"/>
              <a:t>is moved backward in time and a new chain is started before the </a:t>
            </a:r>
            <a:r>
              <a:rPr lang="en-US" dirty="0" smtClean="0"/>
              <a:t>attack</a:t>
            </a:r>
            <a:endParaRPr lang="en-US" b="1" dirty="0" smtClean="0"/>
          </a:p>
          <a:p>
            <a:r>
              <a:rPr lang="en-US" b="1" dirty="0"/>
              <a:t>voting-based algorithm </a:t>
            </a:r>
            <a:r>
              <a:rPr lang="en-US" dirty="0" smtClean="0"/>
              <a:t>- all </a:t>
            </a:r>
            <a:r>
              <a:rPr lang="en-US" dirty="0"/>
              <a:t>nodes in the network can validate public transactions, while </a:t>
            </a:r>
            <a:r>
              <a:rPr lang="en-US" dirty="0" smtClean="0"/>
              <a:t>offering privacy</a:t>
            </a:r>
            <a:endParaRPr lang="en-US" dirty="0" smtClean="0"/>
          </a:p>
          <a:p>
            <a:r>
              <a:rPr lang="en-US" b="1" dirty="0" smtClean="0"/>
              <a:t>“</a:t>
            </a:r>
            <a:r>
              <a:rPr lang="en-US" b="1" dirty="0"/>
              <a:t>private” transaction </a:t>
            </a:r>
            <a:r>
              <a:rPr lang="en-US" b="1" dirty="0" smtClean="0"/>
              <a:t>id </a:t>
            </a:r>
            <a:r>
              <a:rPr lang="en-US" dirty="0" smtClean="0"/>
              <a:t>- </a:t>
            </a:r>
            <a:r>
              <a:rPr lang="en-US" dirty="0"/>
              <a:t>per node </a:t>
            </a:r>
            <a:r>
              <a:rPr lang="en-US" dirty="0" smtClean="0"/>
              <a:t>basis for transactions towards private </a:t>
            </a:r>
            <a:r>
              <a:rPr lang="en-US" dirty="0"/>
              <a:t>transactions</a:t>
            </a:r>
            <a:endParaRPr lang="en-US" b="1" dirty="0"/>
          </a:p>
        </p:txBody>
      </p:sp>
    </p:spTree>
    <p:extLst>
      <p:ext uri="{BB962C8B-B14F-4D97-AF65-F5344CB8AC3E}">
        <p14:creationId xmlns:p14="http://schemas.microsoft.com/office/powerpoint/2010/main" val="702865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Once we increase security from cyber-attacks and </a:t>
            </a:r>
            <a:r>
              <a:rPr lang="en-US" dirty="0" smtClean="0"/>
              <a:t>establish additional privacy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47939343"/>
              </p:ext>
            </p:extLst>
          </p:nvPr>
        </p:nvGraphicFramePr>
        <p:xfrm>
          <a:off x="116112" y="1795504"/>
          <a:ext cx="11942955" cy="5086044"/>
        </p:xfrm>
        <a:graphic>
          <a:graphicData uri="http://schemas.openxmlformats.org/drawingml/2006/table">
            <a:tbl>
              <a:tblPr firstRow="1" firstCol="1" bandRow="1">
                <a:tableStyleId>{073A0DAA-6AF3-43AB-8588-CEC1D06C72B9}</a:tableStyleId>
              </a:tblPr>
              <a:tblGrid>
                <a:gridCol w="1947968"/>
                <a:gridCol w="9994987"/>
              </a:tblGrid>
              <a:tr h="246043">
                <a:tc>
                  <a:txBody>
                    <a:bodyPr/>
                    <a:lstStyle/>
                    <a:p>
                      <a:pPr marL="0" marR="0" indent="0" algn="just">
                        <a:lnSpc>
                          <a:spcPct val="105000"/>
                        </a:lnSpc>
                        <a:spcBef>
                          <a:spcPts val="0"/>
                        </a:spcBef>
                        <a:spcAft>
                          <a:spcPts val="0"/>
                        </a:spcAft>
                      </a:pPr>
                      <a:r>
                        <a:rPr lang="en-US" sz="1800" dirty="0">
                          <a:effectLst/>
                        </a:rPr>
                        <a:t>Area</a:t>
                      </a:r>
                      <a:endParaRPr lang="en-US" sz="1800" dirty="0">
                        <a:effectLst/>
                        <a:latin typeface="Times New Roman"/>
                        <a:ea typeface="Times New Roman"/>
                      </a:endParaRPr>
                    </a:p>
                  </a:txBody>
                  <a:tcPr marL="46621" marR="46621" marT="0" marB="0"/>
                </a:tc>
                <a:tc>
                  <a:txBody>
                    <a:bodyPr/>
                    <a:lstStyle/>
                    <a:p>
                      <a:pPr marL="0" marR="0" indent="0" algn="just">
                        <a:lnSpc>
                          <a:spcPct val="105000"/>
                        </a:lnSpc>
                        <a:spcBef>
                          <a:spcPts val="0"/>
                        </a:spcBef>
                        <a:spcAft>
                          <a:spcPts val="0"/>
                        </a:spcAft>
                      </a:pPr>
                      <a:r>
                        <a:rPr lang="en-US" sz="1800" dirty="0">
                          <a:effectLst/>
                        </a:rPr>
                        <a:t>Possible applications</a:t>
                      </a:r>
                      <a:endParaRPr lang="en-US" sz="1800" dirty="0">
                        <a:effectLst/>
                        <a:latin typeface="Times New Roman"/>
                        <a:ea typeface="Times New Roman"/>
                      </a:endParaRPr>
                    </a:p>
                  </a:txBody>
                  <a:tcPr marL="46621" marR="46621" marT="0" marB="0"/>
                </a:tc>
              </a:tr>
              <a:tr h="1225596">
                <a:tc>
                  <a:txBody>
                    <a:bodyPr/>
                    <a:lstStyle/>
                    <a:p>
                      <a:pPr marL="0" marR="0" indent="0" algn="just">
                        <a:lnSpc>
                          <a:spcPct val="105000"/>
                        </a:lnSpc>
                        <a:spcBef>
                          <a:spcPts val="0"/>
                        </a:spcBef>
                        <a:spcAft>
                          <a:spcPts val="0"/>
                        </a:spcAft>
                      </a:pPr>
                      <a:r>
                        <a:rPr lang="en-US" sz="1800">
                          <a:effectLst/>
                        </a:rPr>
                        <a:t>Financial instruments, records, models</a:t>
                      </a:r>
                      <a:endParaRPr lang="en-US" sz="1800">
                        <a:effectLst/>
                        <a:latin typeface="Times New Roman"/>
                        <a:ea typeface="Times New Roman"/>
                      </a:endParaRPr>
                    </a:p>
                  </a:txBody>
                  <a:tcPr marL="46621" marR="46621" marT="0" marB="0"/>
                </a:tc>
                <a:tc>
                  <a:txBody>
                    <a:bodyPr/>
                    <a:lstStyle/>
                    <a:p>
                      <a:pPr marL="0" marR="0" indent="0" algn="just">
                        <a:lnSpc>
                          <a:spcPct val="105000"/>
                        </a:lnSpc>
                        <a:spcBef>
                          <a:spcPts val="0"/>
                        </a:spcBef>
                        <a:spcAft>
                          <a:spcPts val="0"/>
                        </a:spcAft>
                      </a:pPr>
                      <a:r>
                        <a:rPr lang="en-US" sz="1800" dirty="0">
                          <a:effectLst/>
                        </a:rPr>
                        <a:t>Currency, private and public equities, certificates of deposit, bonds, derivatives, insurance policies, voting rights associated with financial instruments, commodities, derivatives, trading records, credit data, collateral management, client money segregation, mortgage or loan records, crowdfunding, P2P lending, micro finance, (micro)charity donations, account portability, air miles and corporate tokens, etc.</a:t>
                      </a:r>
                      <a:endParaRPr lang="en-US" sz="1800" dirty="0">
                        <a:effectLst/>
                        <a:latin typeface="Times New Roman"/>
                        <a:ea typeface="Times New Roman"/>
                      </a:endParaRPr>
                    </a:p>
                  </a:txBody>
                  <a:tcPr marL="46621" marR="46621" marT="0" marB="0"/>
                </a:tc>
              </a:tr>
              <a:tr h="1225596">
                <a:tc>
                  <a:txBody>
                    <a:bodyPr/>
                    <a:lstStyle/>
                    <a:p>
                      <a:pPr marL="0" marR="0" indent="0" algn="just">
                        <a:lnSpc>
                          <a:spcPct val="105000"/>
                        </a:lnSpc>
                        <a:spcBef>
                          <a:spcPts val="0"/>
                        </a:spcBef>
                        <a:spcAft>
                          <a:spcPts val="0"/>
                        </a:spcAft>
                      </a:pPr>
                      <a:r>
                        <a:rPr lang="en-US" sz="1800">
                          <a:effectLst/>
                        </a:rPr>
                        <a:t>Public records</a:t>
                      </a:r>
                      <a:endParaRPr lang="en-US" sz="1800">
                        <a:effectLst/>
                        <a:latin typeface="Times New Roman"/>
                        <a:ea typeface="Times New Roman"/>
                      </a:endParaRPr>
                    </a:p>
                  </a:txBody>
                  <a:tcPr marL="46621" marR="46621" marT="0" marB="0"/>
                </a:tc>
                <a:tc>
                  <a:txBody>
                    <a:bodyPr/>
                    <a:lstStyle/>
                    <a:p>
                      <a:pPr marL="0" marR="0" indent="0" algn="just">
                        <a:lnSpc>
                          <a:spcPct val="105000"/>
                        </a:lnSpc>
                        <a:spcBef>
                          <a:spcPts val="0"/>
                        </a:spcBef>
                        <a:spcAft>
                          <a:spcPts val="0"/>
                        </a:spcAft>
                      </a:pPr>
                      <a:r>
                        <a:rPr lang="en-US" sz="1800" dirty="0">
                          <a:effectLst/>
                        </a:rPr>
                        <a:t>Land and property titles, vehicle registries, shipping registries, satellite registries, business license, business ownership/ incorporation/ dissolution records, regulatory records, criminal records, passport, birth/death certificates, voting ID, health and safety inspections, tax returns, building and other types of permits, court records, government/listed companies/civil society, accounts and annual reports, etc.</a:t>
                      </a:r>
                      <a:endParaRPr lang="en-US" sz="1800" dirty="0">
                        <a:effectLst/>
                        <a:latin typeface="Times New Roman"/>
                        <a:ea typeface="Times New Roman"/>
                      </a:endParaRPr>
                    </a:p>
                  </a:txBody>
                  <a:tcPr marL="46621" marR="46621" marT="0" marB="0"/>
                </a:tc>
              </a:tr>
              <a:tr h="492086">
                <a:tc>
                  <a:txBody>
                    <a:bodyPr/>
                    <a:lstStyle/>
                    <a:p>
                      <a:pPr marL="0" marR="0" indent="0" algn="just">
                        <a:lnSpc>
                          <a:spcPct val="105000"/>
                        </a:lnSpc>
                        <a:spcBef>
                          <a:spcPts val="0"/>
                        </a:spcBef>
                        <a:spcAft>
                          <a:spcPts val="0"/>
                        </a:spcAft>
                      </a:pPr>
                      <a:r>
                        <a:rPr lang="en-US" sz="1800">
                          <a:effectLst/>
                        </a:rPr>
                        <a:t>Private records</a:t>
                      </a:r>
                      <a:endParaRPr lang="en-US" sz="1800">
                        <a:effectLst/>
                        <a:latin typeface="Times New Roman"/>
                        <a:ea typeface="Times New Roman"/>
                      </a:endParaRPr>
                    </a:p>
                  </a:txBody>
                  <a:tcPr marL="46621" marR="46621" marT="0" marB="0"/>
                </a:tc>
                <a:tc>
                  <a:txBody>
                    <a:bodyPr/>
                    <a:lstStyle/>
                    <a:p>
                      <a:pPr marL="0" marR="0" indent="0" algn="just">
                        <a:lnSpc>
                          <a:spcPct val="105000"/>
                        </a:lnSpc>
                        <a:spcBef>
                          <a:spcPts val="0"/>
                        </a:spcBef>
                        <a:spcAft>
                          <a:spcPts val="0"/>
                        </a:spcAft>
                      </a:pPr>
                      <a:r>
                        <a:rPr lang="en-US" sz="1800">
                          <a:effectLst/>
                        </a:rPr>
                        <a:t>Contracts, ID, signature, will, trust, escrow, any other type of classifiable personal data (e.g., physical details, date of birth, taste) etc.</a:t>
                      </a:r>
                      <a:endParaRPr lang="en-US" sz="1800">
                        <a:effectLst/>
                        <a:latin typeface="Times New Roman"/>
                        <a:ea typeface="Times New Roman"/>
                      </a:endParaRPr>
                    </a:p>
                  </a:txBody>
                  <a:tcPr marL="46621" marR="46621" marT="0" marB="0"/>
                </a:tc>
              </a:tr>
              <a:tr h="778080">
                <a:tc>
                  <a:txBody>
                    <a:bodyPr/>
                    <a:lstStyle/>
                    <a:p>
                      <a:pPr marL="0" marR="0" indent="0" algn="just">
                        <a:lnSpc>
                          <a:spcPct val="105000"/>
                        </a:lnSpc>
                        <a:spcBef>
                          <a:spcPts val="0"/>
                        </a:spcBef>
                        <a:spcAft>
                          <a:spcPts val="0"/>
                        </a:spcAft>
                      </a:pPr>
                      <a:r>
                        <a:rPr lang="en-US" sz="1800">
                          <a:effectLst/>
                        </a:rPr>
                        <a:t>Semiprivate/ semipublic records</a:t>
                      </a:r>
                      <a:endParaRPr lang="en-US" sz="1800">
                        <a:effectLst/>
                        <a:latin typeface="Times New Roman"/>
                        <a:ea typeface="Times New Roman"/>
                      </a:endParaRPr>
                    </a:p>
                  </a:txBody>
                  <a:tcPr marL="46621" marR="46621" marT="0" marB="0"/>
                </a:tc>
                <a:tc>
                  <a:txBody>
                    <a:bodyPr/>
                    <a:lstStyle/>
                    <a:p>
                      <a:pPr marL="0" marR="0" indent="0" algn="just">
                        <a:lnSpc>
                          <a:spcPct val="105000"/>
                        </a:lnSpc>
                        <a:spcBef>
                          <a:spcPts val="0"/>
                        </a:spcBef>
                        <a:spcAft>
                          <a:spcPts val="0"/>
                        </a:spcAft>
                      </a:pPr>
                      <a:r>
                        <a:rPr lang="en-US" sz="1800">
                          <a:effectLst/>
                        </a:rPr>
                        <a:t>High school/university degrees and professional qualifications, grades, certifications, human resources records, medical records, accounting records, business transaction records, locational data, delivery records, genome and DNA, arbitration, genealogy trees, etc.</a:t>
                      </a:r>
                      <a:endParaRPr lang="en-US" sz="1800">
                        <a:effectLst/>
                        <a:latin typeface="Times New Roman"/>
                        <a:ea typeface="Times New Roman"/>
                      </a:endParaRPr>
                    </a:p>
                  </a:txBody>
                  <a:tcPr marL="46621" marR="46621" marT="0" marB="0"/>
                </a:tc>
              </a:tr>
              <a:tr h="330564">
                <a:tc>
                  <a:txBody>
                    <a:bodyPr/>
                    <a:lstStyle/>
                    <a:p>
                      <a:pPr marL="0" marR="0" indent="0" algn="just">
                        <a:lnSpc>
                          <a:spcPct val="105000"/>
                        </a:lnSpc>
                        <a:spcBef>
                          <a:spcPts val="0"/>
                        </a:spcBef>
                        <a:spcAft>
                          <a:spcPts val="0"/>
                        </a:spcAft>
                      </a:pPr>
                      <a:r>
                        <a:rPr lang="en-US" sz="1800">
                          <a:effectLst/>
                        </a:rPr>
                        <a:t>Physical access</a:t>
                      </a:r>
                      <a:endParaRPr lang="en-US" sz="1800">
                        <a:effectLst/>
                        <a:latin typeface="Times New Roman"/>
                        <a:ea typeface="Times New Roman"/>
                      </a:endParaRPr>
                    </a:p>
                  </a:txBody>
                  <a:tcPr marL="46621" marR="46621" marT="0" marB="0"/>
                </a:tc>
                <a:tc>
                  <a:txBody>
                    <a:bodyPr/>
                    <a:lstStyle/>
                    <a:p>
                      <a:pPr marL="0" marR="0" indent="0" algn="just">
                        <a:lnSpc>
                          <a:spcPct val="105000"/>
                        </a:lnSpc>
                        <a:spcBef>
                          <a:spcPts val="0"/>
                        </a:spcBef>
                        <a:spcAft>
                          <a:spcPts val="0"/>
                        </a:spcAft>
                      </a:pPr>
                      <a:r>
                        <a:rPr lang="en-US" sz="1800">
                          <a:effectLst/>
                        </a:rPr>
                        <a:t>Digital keys to home, hotel, office, car, locker, deposit box, mail box, Internet of Things, etc.</a:t>
                      </a:r>
                      <a:endParaRPr lang="en-US" sz="1800">
                        <a:effectLst/>
                        <a:latin typeface="Times New Roman"/>
                        <a:ea typeface="Times New Roman"/>
                      </a:endParaRPr>
                    </a:p>
                  </a:txBody>
                  <a:tcPr marL="46621" marR="46621" marT="0" marB="0"/>
                </a:tc>
              </a:tr>
              <a:tr h="554322">
                <a:tc>
                  <a:txBody>
                    <a:bodyPr/>
                    <a:lstStyle/>
                    <a:p>
                      <a:pPr marL="0" marR="0" indent="0" algn="just">
                        <a:lnSpc>
                          <a:spcPct val="105000"/>
                        </a:lnSpc>
                        <a:spcBef>
                          <a:spcPts val="0"/>
                        </a:spcBef>
                        <a:spcAft>
                          <a:spcPts val="0"/>
                        </a:spcAft>
                      </a:pPr>
                      <a:r>
                        <a:rPr lang="en-US" sz="1800" dirty="0">
                          <a:effectLst/>
                        </a:rPr>
                        <a:t>Intellectual property</a:t>
                      </a:r>
                      <a:endParaRPr lang="en-US" sz="1800" dirty="0">
                        <a:effectLst/>
                        <a:latin typeface="Times New Roman"/>
                        <a:ea typeface="Times New Roman"/>
                      </a:endParaRPr>
                    </a:p>
                  </a:txBody>
                  <a:tcPr marL="46621" marR="46621" marT="0" marB="0"/>
                </a:tc>
                <a:tc>
                  <a:txBody>
                    <a:bodyPr/>
                    <a:lstStyle/>
                    <a:p>
                      <a:pPr marL="0" marR="0" indent="0" algn="just">
                        <a:lnSpc>
                          <a:spcPct val="105000"/>
                        </a:lnSpc>
                        <a:spcBef>
                          <a:spcPts val="0"/>
                        </a:spcBef>
                        <a:spcAft>
                          <a:spcPts val="0"/>
                        </a:spcAft>
                      </a:pPr>
                      <a:r>
                        <a:rPr lang="en-US" sz="1800" dirty="0">
                          <a:effectLst/>
                        </a:rPr>
                        <a:t>Copyrights, licenses, patents, digital rights management of music, rights management of intellectual property such as patents or trademarks, proof of authenticity or authorship, etc.</a:t>
                      </a:r>
                      <a:endParaRPr lang="en-US" sz="1800" dirty="0">
                        <a:effectLst/>
                        <a:latin typeface="Times New Roman"/>
                        <a:ea typeface="Times New Roman"/>
                      </a:endParaRPr>
                    </a:p>
                  </a:txBody>
                  <a:tcPr marL="46621" marR="46621" marT="0" marB="0"/>
                </a:tc>
              </a:tr>
            </a:tbl>
          </a:graphicData>
        </a:graphic>
      </p:graphicFrame>
    </p:spTree>
    <p:extLst>
      <p:ext uri="{BB962C8B-B14F-4D97-AF65-F5344CB8AC3E}">
        <p14:creationId xmlns:p14="http://schemas.microsoft.com/office/powerpoint/2010/main" val="1768107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20914" y="188686"/>
            <a:ext cx="11030857" cy="4818743"/>
          </a:xfrm>
          <a:prstGeom prst="rect">
            <a:avLst/>
          </a:prstGeom>
        </p:spPr>
      </p:pic>
      <p:sp>
        <p:nvSpPr>
          <p:cNvPr id="5" name="Rectangle 4"/>
          <p:cNvSpPr/>
          <p:nvPr/>
        </p:nvSpPr>
        <p:spPr>
          <a:xfrm>
            <a:off x="537029" y="4876801"/>
            <a:ext cx="11016342" cy="1569660"/>
          </a:xfrm>
          <a:prstGeom prst="rect">
            <a:avLst/>
          </a:prstGeom>
        </p:spPr>
        <p:txBody>
          <a:bodyPr wrap="square">
            <a:spAutoFit/>
          </a:bodyPr>
          <a:lstStyle/>
          <a:p>
            <a:pPr lvl="0"/>
            <a:r>
              <a:rPr lang="en-US" sz="2400" b="1" dirty="0"/>
              <a:t>Data structure</a:t>
            </a:r>
            <a:r>
              <a:rPr lang="en-US" sz="2400" dirty="0"/>
              <a:t> - Transactions </a:t>
            </a:r>
            <a:r>
              <a:rPr lang="en-US" sz="2400" dirty="0" smtClean="0"/>
              <a:t>are formatted into </a:t>
            </a:r>
            <a:r>
              <a:rPr lang="en-US" sz="2400" dirty="0"/>
              <a:t>blocks that are linked together </a:t>
            </a:r>
            <a:r>
              <a:rPr lang="en-US" sz="2400" dirty="0" smtClean="0"/>
              <a:t>using </a:t>
            </a:r>
            <a:r>
              <a:rPr lang="en-US" sz="2400" dirty="0"/>
              <a:t>a </a:t>
            </a:r>
            <a:r>
              <a:rPr lang="en-US" sz="2400" dirty="0" smtClean="0"/>
              <a:t>hashing algorithm. The linear nature makes past transactions immutable</a:t>
            </a:r>
          </a:p>
          <a:p>
            <a:pPr lvl="0"/>
            <a:endParaRPr lang="en-US" sz="2400" dirty="0" smtClean="0"/>
          </a:p>
          <a:p>
            <a:r>
              <a:rPr lang="en-US" sz="2400" b="1" dirty="0"/>
              <a:t>Timestamps</a:t>
            </a:r>
            <a:r>
              <a:rPr lang="en-US" sz="2400" dirty="0"/>
              <a:t> – Timestamping asserts the order of transactions is accurate and </a:t>
            </a:r>
            <a:r>
              <a:rPr lang="en-US" sz="2400" dirty="0" smtClean="0"/>
              <a:t>complete</a:t>
            </a:r>
            <a:endParaRPr lang="en-US" sz="2400" dirty="0"/>
          </a:p>
        </p:txBody>
      </p:sp>
      <p:sp>
        <p:nvSpPr>
          <p:cNvPr id="6" name="Rectangle 5"/>
          <p:cNvSpPr/>
          <p:nvPr/>
        </p:nvSpPr>
        <p:spPr>
          <a:xfrm>
            <a:off x="3439886" y="2235200"/>
            <a:ext cx="8011885" cy="47897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439886" y="3751943"/>
            <a:ext cx="8011885" cy="47897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82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7029" y="5007429"/>
            <a:ext cx="11016342" cy="1569660"/>
          </a:xfrm>
          <a:prstGeom prst="rect">
            <a:avLst/>
          </a:prstGeom>
        </p:spPr>
        <p:txBody>
          <a:bodyPr wrap="square">
            <a:spAutoFit/>
          </a:bodyPr>
          <a:lstStyle/>
          <a:p>
            <a:pPr lvl="0"/>
            <a:r>
              <a:rPr lang="en-US" sz="2400" b="1" dirty="0" smtClean="0"/>
              <a:t>Data Integrity </a:t>
            </a:r>
            <a:r>
              <a:rPr lang="en-US" sz="2400" dirty="0" smtClean="0"/>
              <a:t>– Each subsequent block has the previous hash and changing the previous block would the change the hash function of all the subsequent blocks, </a:t>
            </a:r>
            <a:r>
              <a:rPr lang="en-US" sz="2400" dirty="0"/>
              <a:t>which would </a:t>
            </a:r>
            <a:r>
              <a:rPr lang="en-US" sz="2400" dirty="0" smtClean="0"/>
              <a:t>cause the other </a:t>
            </a:r>
            <a:r>
              <a:rPr lang="en-US" sz="2400" dirty="0"/>
              <a:t>nodes </a:t>
            </a:r>
            <a:r>
              <a:rPr lang="en-US" sz="2400" dirty="0" smtClean="0"/>
              <a:t>to reject changes. </a:t>
            </a:r>
            <a:r>
              <a:rPr lang="en-US" sz="2400" dirty="0"/>
              <a:t>Authenticity is also fulfilled by using a private key. </a:t>
            </a:r>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86" y="214312"/>
            <a:ext cx="10046961" cy="4599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349828" y="1480457"/>
            <a:ext cx="9202058" cy="76925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8212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7029" y="4549676"/>
            <a:ext cx="11016342" cy="1938992"/>
          </a:xfrm>
          <a:prstGeom prst="rect">
            <a:avLst/>
          </a:prstGeom>
        </p:spPr>
        <p:txBody>
          <a:bodyPr wrap="square">
            <a:spAutoFit/>
          </a:bodyPr>
          <a:lstStyle/>
          <a:p>
            <a:pPr lvl="0"/>
            <a:r>
              <a:rPr lang="en-US" sz="2400" b="1" dirty="0"/>
              <a:t>Distributed</a:t>
            </a:r>
            <a:r>
              <a:rPr lang="en-US" sz="2400" dirty="0"/>
              <a:t> </a:t>
            </a:r>
            <a:r>
              <a:rPr lang="en-US" sz="2400" b="1" dirty="0" smtClean="0"/>
              <a:t>(Peer to Peer) </a:t>
            </a:r>
            <a:r>
              <a:rPr lang="en-US" sz="2400" dirty="0" smtClean="0"/>
              <a:t>– </a:t>
            </a:r>
            <a:r>
              <a:rPr lang="en-US" sz="2400" dirty="0"/>
              <a:t>Every node in </a:t>
            </a:r>
            <a:r>
              <a:rPr lang="en-US" sz="2400" dirty="0" smtClean="0"/>
              <a:t>the distributed </a:t>
            </a:r>
            <a:r>
              <a:rPr lang="en-US" sz="2400" dirty="0"/>
              <a:t>network contains a </a:t>
            </a:r>
            <a:r>
              <a:rPr lang="en-US" sz="2400" dirty="0" smtClean="0"/>
              <a:t>copy </a:t>
            </a:r>
            <a:r>
              <a:rPr lang="en-US" sz="2400" dirty="0"/>
              <a:t>of the </a:t>
            </a:r>
            <a:r>
              <a:rPr lang="en-US" sz="2400" dirty="0" smtClean="0"/>
              <a:t>full dataset since the genesis block, </a:t>
            </a:r>
            <a:r>
              <a:rPr lang="en-US" sz="2400" dirty="0"/>
              <a:t>eliminating the </a:t>
            </a:r>
            <a:r>
              <a:rPr lang="en-US" sz="2400" dirty="0" smtClean="0"/>
              <a:t>centralized point </a:t>
            </a:r>
            <a:r>
              <a:rPr lang="en-US" sz="2400" dirty="0"/>
              <a:t>of </a:t>
            </a:r>
            <a:r>
              <a:rPr lang="en-US" sz="2400" dirty="0" smtClean="0"/>
              <a:t>failure</a:t>
            </a:r>
          </a:p>
          <a:p>
            <a:pPr lvl="0"/>
            <a:endParaRPr lang="en-US" sz="2400" dirty="0" smtClean="0"/>
          </a:p>
          <a:p>
            <a:r>
              <a:rPr lang="en-US" sz="2400" b="1" dirty="0"/>
              <a:t>Software updates by consensus</a:t>
            </a:r>
            <a:r>
              <a:rPr lang="en-US" sz="2400" dirty="0"/>
              <a:t> – Updates to the </a:t>
            </a:r>
            <a:r>
              <a:rPr lang="en-US" sz="2400" dirty="0" err="1"/>
              <a:t>Blockchain</a:t>
            </a:r>
            <a:r>
              <a:rPr lang="en-US" sz="2400" dirty="0"/>
              <a:t> software are also accepted by crowd-sourcing the verification. </a:t>
            </a:r>
          </a:p>
        </p:txBody>
      </p:sp>
      <p:sp>
        <p:nvSpPr>
          <p:cNvPr id="8" name="Rectangle 7"/>
          <p:cNvSpPr/>
          <p:nvPr/>
        </p:nvSpPr>
        <p:spPr>
          <a:xfrm>
            <a:off x="2276452" y="1979069"/>
            <a:ext cx="1402633" cy="112627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Trust Intermediary </a:t>
            </a:r>
            <a:r>
              <a:rPr lang="en-US" dirty="0"/>
              <a:t>(FI, Escrow)</a:t>
            </a:r>
          </a:p>
        </p:txBody>
      </p:sp>
      <p:sp>
        <p:nvSpPr>
          <p:cNvPr id="9" name="Rectangle 8"/>
          <p:cNvSpPr/>
          <p:nvPr/>
        </p:nvSpPr>
        <p:spPr>
          <a:xfrm>
            <a:off x="1141043" y="94401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10" name="Rectangle 9"/>
          <p:cNvSpPr/>
          <p:nvPr/>
        </p:nvSpPr>
        <p:spPr>
          <a:xfrm>
            <a:off x="2574711" y="94401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11" name="Rectangle 10"/>
          <p:cNvSpPr/>
          <p:nvPr/>
        </p:nvSpPr>
        <p:spPr>
          <a:xfrm>
            <a:off x="1141043" y="223540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12" name="Rectangle 11"/>
          <p:cNvSpPr/>
          <p:nvPr/>
        </p:nvSpPr>
        <p:spPr>
          <a:xfrm>
            <a:off x="1141043" y="352679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13" name="Rectangle 12"/>
          <p:cNvSpPr/>
          <p:nvPr/>
        </p:nvSpPr>
        <p:spPr>
          <a:xfrm>
            <a:off x="2574711" y="352679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cxnSp>
        <p:nvCxnSpPr>
          <p:cNvPr id="14" name="Straight Connector 13"/>
          <p:cNvCxnSpPr>
            <a:stCxn id="9" idx="3"/>
            <a:endCxn id="8" idx="0"/>
          </p:cNvCxnSpPr>
          <p:nvPr/>
        </p:nvCxnSpPr>
        <p:spPr>
          <a:xfrm>
            <a:off x="1947159" y="1250816"/>
            <a:ext cx="1030610" cy="728253"/>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2"/>
            <a:endCxn id="8" idx="0"/>
          </p:cNvCxnSpPr>
          <p:nvPr/>
        </p:nvCxnSpPr>
        <p:spPr>
          <a:xfrm>
            <a:off x="2977769" y="1557621"/>
            <a:ext cx="0" cy="421448"/>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3"/>
            <a:endCxn id="8" idx="1"/>
          </p:cNvCxnSpPr>
          <p:nvPr/>
        </p:nvCxnSpPr>
        <p:spPr>
          <a:xfrm>
            <a:off x="1947159" y="2542206"/>
            <a:ext cx="329293" cy="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3"/>
            <a:endCxn id="8" idx="2"/>
          </p:cNvCxnSpPr>
          <p:nvPr/>
        </p:nvCxnSpPr>
        <p:spPr>
          <a:xfrm flipV="1">
            <a:off x="1947159" y="3105343"/>
            <a:ext cx="1030610" cy="728253"/>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3" idx="0"/>
          </p:cNvCxnSpPr>
          <p:nvPr/>
        </p:nvCxnSpPr>
        <p:spPr>
          <a:xfrm>
            <a:off x="2977769" y="3105343"/>
            <a:ext cx="0" cy="421448"/>
          </a:xfrm>
          <a:prstGeom prst="line">
            <a:avLst/>
          </a:prstGeom>
          <a:ln w="38100" cmpd="sng"/>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008379" y="94401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20" name="Rectangle 19"/>
          <p:cNvSpPr/>
          <p:nvPr/>
        </p:nvSpPr>
        <p:spPr>
          <a:xfrm>
            <a:off x="4008379" y="223540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21" name="Rectangle 20"/>
          <p:cNvSpPr/>
          <p:nvPr/>
        </p:nvSpPr>
        <p:spPr>
          <a:xfrm>
            <a:off x="4008379" y="352679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cxnSp>
        <p:nvCxnSpPr>
          <p:cNvPr id="22" name="Straight Connector 21"/>
          <p:cNvCxnSpPr>
            <a:stCxn id="19" idx="1"/>
            <a:endCxn id="8" idx="0"/>
          </p:cNvCxnSpPr>
          <p:nvPr/>
        </p:nvCxnSpPr>
        <p:spPr>
          <a:xfrm flipH="1">
            <a:off x="2977769" y="1250816"/>
            <a:ext cx="1030610" cy="728253"/>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0" idx="1"/>
            <a:endCxn id="8" idx="3"/>
          </p:cNvCxnSpPr>
          <p:nvPr/>
        </p:nvCxnSpPr>
        <p:spPr>
          <a:xfrm flipH="1">
            <a:off x="3679085" y="2542206"/>
            <a:ext cx="329294" cy="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2"/>
            <a:endCxn id="21" idx="1"/>
          </p:cNvCxnSpPr>
          <p:nvPr/>
        </p:nvCxnSpPr>
        <p:spPr>
          <a:xfrm>
            <a:off x="2977769" y="3105343"/>
            <a:ext cx="1030610" cy="728253"/>
          </a:xfrm>
          <a:prstGeom prst="line">
            <a:avLst/>
          </a:prstGeom>
          <a:ln w="38100" cmpd="sng"/>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775283" y="92846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26" name="Rectangle 25"/>
          <p:cNvSpPr/>
          <p:nvPr/>
        </p:nvSpPr>
        <p:spPr>
          <a:xfrm>
            <a:off x="8208951" y="436169"/>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27" name="Rectangle 26"/>
          <p:cNvSpPr/>
          <p:nvPr/>
        </p:nvSpPr>
        <p:spPr>
          <a:xfrm>
            <a:off x="6259978" y="223540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28" name="Rectangle 27"/>
          <p:cNvSpPr/>
          <p:nvPr/>
        </p:nvSpPr>
        <p:spPr>
          <a:xfrm>
            <a:off x="6775283" y="351124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29" name="Rectangle 28"/>
          <p:cNvSpPr/>
          <p:nvPr/>
        </p:nvSpPr>
        <p:spPr>
          <a:xfrm>
            <a:off x="8228334" y="4022485"/>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30" name="Rectangle 29"/>
          <p:cNvSpPr/>
          <p:nvPr/>
        </p:nvSpPr>
        <p:spPr>
          <a:xfrm>
            <a:off x="9642619" y="92846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31" name="Rectangle 30"/>
          <p:cNvSpPr/>
          <p:nvPr/>
        </p:nvSpPr>
        <p:spPr>
          <a:xfrm>
            <a:off x="10168238" y="223540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32" name="Rectangle 31"/>
          <p:cNvSpPr/>
          <p:nvPr/>
        </p:nvSpPr>
        <p:spPr>
          <a:xfrm>
            <a:off x="9642619" y="351124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cxnSp>
        <p:nvCxnSpPr>
          <p:cNvPr id="33" name="Straight Connector 32"/>
          <p:cNvCxnSpPr>
            <a:stCxn id="25" idx="2"/>
            <a:endCxn id="27" idx="0"/>
          </p:cNvCxnSpPr>
          <p:nvPr/>
        </p:nvCxnSpPr>
        <p:spPr>
          <a:xfrm flipH="1">
            <a:off x="6663036" y="1542071"/>
            <a:ext cx="515305" cy="69333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0"/>
            <a:endCxn id="27" idx="2"/>
          </p:cNvCxnSpPr>
          <p:nvPr/>
        </p:nvCxnSpPr>
        <p:spPr>
          <a:xfrm flipH="1" flipV="1">
            <a:off x="6663036" y="2849011"/>
            <a:ext cx="515305" cy="66223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8" idx="3"/>
            <a:endCxn id="29" idx="1"/>
          </p:cNvCxnSpPr>
          <p:nvPr/>
        </p:nvCxnSpPr>
        <p:spPr>
          <a:xfrm>
            <a:off x="7581399" y="3818046"/>
            <a:ext cx="646935" cy="511244"/>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9" idx="3"/>
            <a:endCxn id="32" idx="1"/>
          </p:cNvCxnSpPr>
          <p:nvPr/>
        </p:nvCxnSpPr>
        <p:spPr>
          <a:xfrm flipV="1">
            <a:off x="9034450" y="3818046"/>
            <a:ext cx="608169" cy="511244"/>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1" idx="2"/>
            <a:endCxn id="32" idx="0"/>
          </p:cNvCxnSpPr>
          <p:nvPr/>
        </p:nvCxnSpPr>
        <p:spPr>
          <a:xfrm flipH="1">
            <a:off x="10045677" y="2849011"/>
            <a:ext cx="525619" cy="66223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2"/>
            <a:endCxn id="31" idx="0"/>
          </p:cNvCxnSpPr>
          <p:nvPr/>
        </p:nvCxnSpPr>
        <p:spPr>
          <a:xfrm>
            <a:off x="10045677" y="1542071"/>
            <a:ext cx="525619" cy="69333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5" idx="3"/>
            <a:endCxn id="26" idx="1"/>
          </p:cNvCxnSpPr>
          <p:nvPr/>
        </p:nvCxnSpPr>
        <p:spPr>
          <a:xfrm flipV="1">
            <a:off x="7581399" y="742974"/>
            <a:ext cx="627552" cy="492292"/>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6" idx="3"/>
            <a:endCxn id="30" idx="1"/>
          </p:cNvCxnSpPr>
          <p:nvPr/>
        </p:nvCxnSpPr>
        <p:spPr>
          <a:xfrm>
            <a:off x="9015067" y="742974"/>
            <a:ext cx="627552" cy="492292"/>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1"/>
            <a:endCxn id="27" idx="3"/>
          </p:cNvCxnSpPr>
          <p:nvPr/>
        </p:nvCxnSpPr>
        <p:spPr>
          <a:xfrm flipH="1">
            <a:off x="7066094" y="2542206"/>
            <a:ext cx="3102144" cy="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9" idx="0"/>
            <a:endCxn id="26" idx="2"/>
          </p:cNvCxnSpPr>
          <p:nvPr/>
        </p:nvCxnSpPr>
        <p:spPr>
          <a:xfrm flipH="1" flipV="1">
            <a:off x="8612009" y="1049779"/>
            <a:ext cx="19383" cy="2972706"/>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1"/>
            <a:endCxn id="25" idx="3"/>
          </p:cNvCxnSpPr>
          <p:nvPr/>
        </p:nvCxnSpPr>
        <p:spPr>
          <a:xfrm flipH="1" flipV="1">
            <a:off x="7581399" y="1235266"/>
            <a:ext cx="2061220" cy="258278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0" idx="1"/>
            <a:endCxn id="28" idx="3"/>
          </p:cNvCxnSpPr>
          <p:nvPr/>
        </p:nvCxnSpPr>
        <p:spPr>
          <a:xfrm flipH="1">
            <a:off x="7581399" y="1235266"/>
            <a:ext cx="2061220" cy="258278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1" idx="1"/>
            <a:endCxn id="25" idx="3"/>
          </p:cNvCxnSpPr>
          <p:nvPr/>
        </p:nvCxnSpPr>
        <p:spPr>
          <a:xfrm flipH="1" flipV="1">
            <a:off x="7581399" y="1235266"/>
            <a:ext cx="2586839" cy="130694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0" idx="1"/>
            <a:endCxn id="27" idx="3"/>
          </p:cNvCxnSpPr>
          <p:nvPr/>
        </p:nvCxnSpPr>
        <p:spPr>
          <a:xfrm flipH="1">
            <a:off x="7066094" y="1235266"/>
            <a:ext cx="2576525" cy="130694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2" idx="1"/>
            <a:endCxn id="27" idx="3"/>
          </p:cNvCxnSpPr>
          <p:nvPr/>
        </p:nvCxnSpPr>
        <p:spPr>
          <a:xfrm flipH="1" flipV="1">
            <a:off x="7066094" y="2542206"/>
            <a:ext cx="2576525" cy="127584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1" idx="1"/>
            <a:endCxn id="28" idx="3"/>
          </p:cNvCxnSpPr>
          <p:nvPr/>
        </p:nvCxnSpPr>
        <p:spPr>
          <a:xfrm flipH="1">
            <a:off x="7581399" y="2542206"/>
            <a:ext cx="2586839" cy="127584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8" idx="0"/>
            <a:endCxn id="25" idx="2"/>
          </p:cNvCxnSpPr>
          <p:nvPr/>
        </p:nvCxnSpPr>
        <p:spPr>
          <a:xfrm flipV="1">
            <a:off x="7178341" y="1542071"/>
            <a:ext cx="0" cy="196917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9" idx="0"/>
            <a:endCxn id="25" idx="2"/>
          </p:cNvCxnSpPr>
          <p:nvPr/>
        </p:nvCxnSpPr>
        <p:spPr>
          <a:xfrm flipH="1" flipV="1">
            <a:off x="7178341" y="1542071"/>
            <a:ext cx="1453051" cy="2480414"/>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1"/>
            <a:endCxn id="25" idx="3"/>
          </p:cNvCxnSpPr>
          <p:nvPr/>
        </p:nvCxnSpPr>
        <p:spPr>
          <a:xfrm flipH="1">
            <a:off x="7581399" y="1235266"/>
            <a:ext cx="2061220" cy="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6" idx="2"/>
            <a:endCxn id="27" idx="3"/>
          </p:cNvCxnSpPr>
          <p:nvPr/>
        </p:nvCxnSpPr>
        <p:spPr>
          <a:xfrm flipH="1">
            <a:off x="7066094" y="1049779"/>
            <a:ext cx="1545915" cy="1492427"/>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9" idx="0"/>
            <a:endCxn id="27" idx="3"/>
          </p:cNvCxnSpPr>
          <p:nvPr/>
        </p:nvCxnSpPr>
        <p:spPr>
          <a:xfrm flipH="1" flipV="1">
            <a:off x="7066094" y="2542206"/>
            <a:ext cx="1565298" cy="1480279"/>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6" idx="2"/>
            <a:endCxn id="28" idx="0"/>
          </p:cNvCxnSpPr>
          <p:nvPr/>
        </p:nvCxnSpPr>
        <p:spPr>
          <a:xfrm flipH="1">
            <a:off x="7178341" y="1049779"/>
            <a:ext cx="1433668" cy="2461462"/>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2" idx="1"/>
            <a:endCxn id="28" idx="3"/>
          </p:cNvCxnSpPr>
          <p:nvPr/>
        </p:nvCxnSpPr>
        <p:spPr>
          <a:xfrm flipH="1">
            <a:off x="7581399" y="3818046"/>
            <a:ext cx="2061220" cy="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1" idx="1"/>
            <a:endCxn id="29" idx="0"/>
          </p:cNvCxnSpPr>
          <p:nvPr/>
        </p:nvCxnSpPr>
        <p:spPr>
          <a:xfrm flipH="1">
            <a:off x="8631392" y="2542206"/>
            <a:ext cx="1536846" cy="1480279"/>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0" idx="2"/>
            <a:endCxn id="29" idx="0"/>
          </p:cNvCxnSpPr>
          <p:nvPr/>
        </p:nvCxnSpPr>
        <p:spPr>
          <a:xfrm flipH="1">
            <a:off x="8631392" y="1542071"/>
            <a:ext cx="1414285" cy="2480414"/>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2" idx="0"/>
            <a:endCxn id="30" idx="2"/>
          </p:cNvCxnSpPr>
          <p:nvPr/>
        </p:nvCxnSpPr>
        <p:spPr>
          <a:xfrm flipV="1">
            <a:off x="10045677" y="1542071"/>
            <a:ext cx="0" cy="196917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2" idx="0"/>
            <a:endCxn id="26" idx="2"/>
          </p:cNvCxnSpPr>
          <p:nvPr/>
        </p:nvCxnSpPr>
        <p:spPr>
          <a:xfrm flipH="1" flipV="1">
            <a:off x="8612009" y="1049779"/>
            <a:ext cx="1433668" cy="2461462"/>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1" idx="1"/>
            <a:endCxn id="26" idx="2"/>
          </p:cNvCxnSpPr>
          <p:nvPr/>
        </p:nvCxnSpPr>
        <p:spPr>
          <a:xfrm flipH="1" flipV="1">
            <a:off x="8612009" y="1049779"/>
            <a:ext cx="1556229" cy="1492427"/>
          </a:xfrm>
          <a:prstGeom prst="line">
            <a:avLst/>
          </a:prstGeom>
          <a:ln w="38100" cmpd="sng"/>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383129" y="53063"/>
            <a:ext cx="4457759" cy="369332"/>
          </a:xfrm>
          <a:prstGeom prst="rect">
            <a:avLst/>
          </a:prstGeom>
          <a:noFill/>
        </p:spPr>
        <p:txBody>
          <a:bodyPr wrap="none" rtlCol="0">
            <a:spAutoFit/>
          </a:bodyPr>
          <a:lstStyle/>
          <a:p>
            <a:r>
              <a:rPr lang="en-US" dirty="0" smtClean="0"/>
              <a:t>The full copy of the chain is inside every node</a:t>
            </a:r>
            <a:endParaRPr lang="en-US" dirty="0"/>
          </a:p>
        </p:txBody>
      </p:sp>
    </p:spTree>
    <p:extLst>
      <p:ext uri="{BB962C8B-B14F-4D97-AF65-F5344CB8AC3E}">
        <p14:creationId xmlns:p14="http://schemas.microsoft.com/office/powerpoint/2010/main" val="1448212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7029" y="5007429"/>
            <a:ext cx="11016342" cy="1569660"/>
          </a:xfrm>
          <a:prstGeom prst="rect">
            <a:avLst/>
          </a:prstGeom>
        </p:spPr>
        <p:txBody>
          <a:bodyPr wrap="square">
            <a:spAutoFit/>
          </a:bodyPr>
          <a:lstStyle/>
          <a:p>
            <a:pPr lvl="0"/>
            <a:r>
              <a:rPr lang="en-US" sz="2400" b="1" dirty="0"/>
              <a:t>Transparency with privacy</a:t>
            </a:r>
            <a:r>
              <a:rPr lang="en-US" sz="2400" dirty="0"/>
              <a:t> – Not only are transactions visible to everyone, but they are traceable throughout the chain whereas all the transactions in the ledger can be viewed by all participants. Despite having full copies of the database transactions, none of the users’ identities are visible</a:t>
            </a:r>
          </a:p>
        </p:txBody>
      </p:sp>
      <p:sp>
        <p:nvSpPr>
          <p:cNvPr id="6" name="Rectangle 5"/>
          <p:cNvSpPr/>
          <p:nvPr/>
        </p:nvSpPr>
        <p:spPr>
          <a:xfrm>
            <a:off x="2276452" y="1979069"/>
            <a:ext cx="1402633" cy="112627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Trust Intermediary </a:t>
            </a:r>
            <a:r>
              <a:rPr lang="en-US" dirty="0"/>
              <a:t>(FI, Escrow)</a:t>
            </a:r>
          </a:p>
        </p:txBody>
      </p:sp>
      <p:sp>
        <p:nvSpPr>
          <p:cNvPr id="7" name="Rectangle 6"/>
          <p:cNvSpPr/>
          <p:nvPr/>
        </p:nvSpPr>
        <p:spPr>
          <a:xfrm>
            <a:off x="1141043" y="94401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8" name="Rectangle 7"/>
          <p:cNvSpPr/>
          <p:nvPr/>
        </p:nvSpPr>
        <p:spPr>
          <a:xfrm>
            <a:off x="2574711" y="94401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9" name="Rectangle 8"/>
          <p:cNvSpPr/>
          <p:nvPr/>
        </p:nvSpPr>
        <p:spPr>
          <a:xfrm>
            <a:off x="1141043" y="223540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10" name="Rectangle 9"/>
          <p:cNvSpPr/>
          <p:nvPr/>
        </p:nvSpPr>
        <p:spPr>
          <a:xfrm>
            <a:off x="1141043" y="352679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11" name="Rectangle 10"/>
          <p:cNvSpPr/>
          <p:nvPr/>
        </p:nvSpPr>
        <p:spPr>
          <a:xfrm>
            <a:off x="2574711" y="352679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cxnSp>
        <p:nvCxnSpPr>
          <p:cNvPr id="12" name="Straight Connector 11"/>
          <p:cNvCxnSpPr>
            <a:stCxn id="7" idx="3"/>
            <a:endCxn id="6" idx="0"/>
          </p:cNvCxnSpPr>
          <p:nvPr/>
        </p:nvCxnSpPr>
        <p:spPr>
          <a:xfrm>
            <a:off x="1947159" y="1250816"/>
            <a:ext cx="1030610" cy="728253"/>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2"/>
            <a:endCxn id="6" idx="0"/>
          </p:cNvCxnSpPr>
          <p:nvPr/>
        </p:nvCxnSpPr>
        <p:spPr>
          <a:xfrm>
            <a:off x="2977769" y="1557621"/>
            <a:ext cx="0" cy="421448"/>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6" idx="1"/>
          </p:cNvCxnSpPr>
          <p:nvPr/>
        </p:nvCxnSpPr>
        <p:spPr>
          <a:xfrm>
            <a:off x="1947159" y="2542206"/>
            <a:ext cx="329293" cy="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3"/>
            <a:endCxn id="6" idx="2"/>
          </p:cNvCxnSpPr>
          <p:nvPr/>
        </p:nvCxnSpPr>
        <p:spPr>
          <a:xfrm flipV="1">
            <a:off x="1947159" y="3105343"/>
            <a:ext cx="1030610" cy="728253"/>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11" idx="0"/>
          </p:cNvCxnSpPr>
          <p:nvPr/>
        </p:nvCxnSpPr>
        <p:spPr>
          <a:xfrm>
            <a:off x="2977769" y="3105343"/>
            <a:ext cx="0" cy="421448"/>
          </a:xfrm>
          <a:prstGeom prst="line">
            <a:avLst/>
          </a:prstGeom>
          <a:ln w="38100" cmpd="sng"/>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08379" y="94401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18" name="Rectangle 17"/>
          <p:cNvSpPr/>
          <p:nvPr/>
        </p:nvSpPr>
        <p:spPr>
          <a:xfrm>
            <a:off x="4008379" y="223540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19" name="Rectangle 18"/>
          <p:cNvSpPr/>
          <p:nvPr/>
        </p:nvSpPr>
        <p:spPr>
          <a:xfrm>
            <a:off x="4008379" y="352679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cxnSp>
        <p:nvCxnSpPr>
          <p:cNvPr id="20" name="Straight Connector 19"/>
          <p:cNvCxnSpPr>
            <a:stCxn id="17" idx="1"/>
            <a:endCxn id="6" idx="0"/>
          </p:cNvCxnSpPr>
          <p:nvPr/>
        </p:nvCxnSpPr>
        <p:spPr>
          <a:xfrm flipH="1">
            <a:off x="2977769" y="1250816"/>
            <a:ext cx="1030610" cy="728253"/>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8" idx="1"/>
            <a:endCxn id="6" idx="3"/>
          </p:cNvCxnSpPr>
          <p:nvPr/>
        </p:nvCxnSpPr>
        <p:spPr>
          <a:xfrm flipH="1">
            <a:off x="3679085" y="2542206"/>
            <a:ext cx="329294" cy="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a:endCxn id="19" idx="1"/>
          </p:cNvCxnSpPr>
          <p:nvPr/>
        </p:nvCxnSpPr>
        <p:spPr>
          <a:xfrm>
            <a:off x="2977769" y="3105343"/>
            <a:ext cx="1030610" cy="728253"/>
          </a:xfrm>
          <a:prstGeom prst="line">
            <a:avLst/>
          </a:prstGeom>
          <a:ln w="38100" cmpd="sng"/>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775283" y="92846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24" name="Rectangle 23"/>
          <p:cNvSpPr/>
          <p:nvPr/>
        </p:nvSpPr>
        <p:spPr>
          <a:xfrm>
            <a:off x="8208951" y="436169"/>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25" name="Rectangle 24"/>
          <p:cNvSpPr/>
          <p:nvPr/>
        </p:nvSpPr>
        <p:spPr>
          <a:xfrm>
            <a:off x="6259978" y="223540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26" name="Rectangle 25"/>
          <p:cNvSpPr/>
          <p:nvPr/>
        </p:nvSpPr>
        <p:spPr>
          <a:xfrm>
            <a:off x="6775283" y="351124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27" name="Rectangle 26"/>
          <p:cNvSpPr/>
          <p:nvPr/>
        </p:nvSpPr>
        <p:spPr>
          <a:xfrm>
            <a:off x="8228334" y="4022485"/>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28" name="Rectangle 27"/>
          <p:cNvSpPr/>
          <p:nvPr/>
        </p:nvSpPr>
        <p:spPr>
          <a:xfrm>
            <a:off x="9642619" y="92846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29" name="Rectangle 28"/>
          <p:cNvSpPr/>
          <p:nvPr/>
        </p:nvSpPr>
        <p:spPr>
          <a:xfrm>
            <a:off x="10168238" y="223540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sp>
        <p:nvSpPr>
          <p:cNvPr id="30" name="Rectangle 29"/>
          <p:cNvSpPr/>
          <p:nvPr/>
        </p:nvSpPr>
        <p:spPr>
          <a:xfrm>
            <a:off x="9642619" y="3511241"/>
            <a:ext cx="806116"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a:t>
            </a:r>
          </a:p>
        </p:txBody>
      </p:sp>
      <p:cxnSp>
        <p:nvCxnSpPr>
          <p:cNvPr id="31" name="Straight Connector 30"/>
          <p:cNvCxnSpPr>
            <a:stCxn id="23" idx="2"/>
            <a:endCxn id="25" idx="0"/>
          </p:cNvCxnSpPr>
          <p:nvPr/>
        </p:nvCxnSpPr>
        <p:spPr>
          <a:xfrm flipH="1">
            <a:off x="6663036" y="1542071"/>
            <a:ext cx="515305" cy="69333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0"/>
            <a:endCxn id="25" idx="2"/>
          </p:cNvCxnSpPr>
          <p:nvPr/>
        </p:nvCxnSpPr>
        <p:spPr>
          <a:xfrm flipH="1" flipV="1">
            <a:off x="6663036" y="2849011"/>
            <a:ext cx="515305" cy="66223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3"/>
            <a:endCxn id="27" idx="1"/>
          </p:cNvCxnSpPr>
          <p:nvPr/>
        </p:nvCxnSpPr>
        <p:spPr>
          <a:xfrm>
            <a:off x="7581399" y="3818046"/>
            <a:ext cx="646935" cy="511244"/>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7" idx="3"/>
            <a:endCxn id="30" idx="1"/>
          </p:cNvCxnSpPr>
          <p:nvPr/>
        </p:nvCxnSpPr>
        <p:spPr>
          <a:xfrm flipV="1">
            <a:off x="9034450" y="3818046"/>
            <a:ext cx="608169" cy="511244"/>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9" idx="2"/>
            <a:endCxn id="30" idx="0"/>
          </p:cNvCxnSpPr>
          <p:nvPr/>
        </p:nvCxnSpPr>
        <p:spPr>
          <a:xfrm flipH="1">
            <a:off x="10045677" y="2849011"/>
            <a:ext cx="525619" cy="66223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8" idx="2"/>
            <a:endCxn id="29" idx="0"/>
          </p:cNvCxnSpPr>
          <p:nvPr/>
        </p:nvCxnSpPr>
        <p:spPr>
          <a:xfrm>
            <a:off x="10045677" y="1542071"/>
            <a:ext cx="525619" cy="69333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3" idx="3"/>
            <a:endCxn id="24" idx="1"/>
          </p:cNvCxnSpPr>
          <p:nvPr/>
        </p:nvCxnSpPr>
        <p:spPr>
          <a:xfrm flipV="1">
            <a:off x="7581399" y="742974"/>
            <a:ext cx="627552" cy="492292"/>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4" idx="3"/>
            <a:endCxn id="28" idx="1"/>
          </p:cNvCxnSpPr>
          <p:nvPr/>
        </p:nvCxnSpPr>
        <p:spPr>
          <a:xfrm>
            <a:off x="9015067" y="742974"/>
            <a:ext cx="627552" cy="492292"/>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9" idx="1"/>
            <a:endCxn id="25" idx="3"/>
          </p:cNvCxnSpPr>
          <p:nvPr/>
        </p:nvCxnSpPr>
        <p:spPr>
          <a:xfrm flipH="1">
            <a:off x="7066094" y="2542206"/>
            <a:ext cx="3102144" cy="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7" idx="0"/>
            <a:endCxn id="24" idx="2"/>
          </p:cNvCxnSpPr>
          <p:nvPr/>
        </p:nvCxnSpPr>
        <p:spPr>
          <a:xfrm flipH="1" flipV="1">
            <a:off x="8612009" y="1049779"/>
            <a:ext cx="19383" cy="2972706"/>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0" idx="1"/>
            <a:endCxn id="23" idx="3"/>
          </p:cNvCxnSpPr>
          <p:nvPr/>
        </p:nvCxnSpPr>
        <p:spPr>
          <a:xfrm flipH="1" flipV="1">
            <a:off x="7581399" y="1235266"/>
            <a:ext cx="2061220" cy="258278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8" idx="1"/>
            <a:endCxn id="26" idx="3"/>
          </p:cNvCxnSpPr>
          <p:nvPr/>
        </p:nvCxnSpPr>
        <p:spPr>
          <a:xfrm flipH="1">
            <a:off x="7581399" y="1235266"/>
            <a:ext cx="2061220" cy="258278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9" idx="1"/>
            <a:endCxn id="23" idx="3"/>
          </p:cNvCxnSpPr>
          <p:nvPr/>
        </p:nvCxnSpPr>
        <p:spPr>
          <a:xfrm flipH="1" flipV="1">
            <a:off x="7581399" y="1235266"/>
            <a:ext cx="2586839" cy="130694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8" idx="1"/>
            <a:endCxn id="25" idx="3"/>
          </p:cNvCxnSpPr>
          <p:nvPr/>
        </p:nvCxnSpPr>
        <p:spPr>
          <a:xfrm flipH="1">
            <a:off x="7066094" y="1235266"/>
            <a:ext cx="2576525" cy="130694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0" idx="1"/>
            <a:endCxn id="25" idx="3"/>
          </p:cNvCxnSpPr>
          <p:nvPr/>
        </p:nvCxnSpPr>
        <p:spPr>
          <a:xfrm flipH="1" flipV="1">
            <a:off x="7066094" y="2542206"/>
            <a:ext cx="2576525" cy="127584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9" idx="1"/>
            <a:endCxn id="26" idx="3"/>
          </p:cNvCxnSpPr>
          <p:nvPr/>
        </p:nvCxnSpPr>
        <p:spPr>
          <a:xfrm flipH="1">
            <a:off x="7581399" y="2542206"/>
            <a:ext cx="2586839" cy="127584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6" idx="0"/>
            <a:endCxn id="23" idx="2"/>
          </p:cNvCxnSpPr>
          <p:nvPr/>
        </p:nvCxnSpPr>
        <p:spPr>
          <a:xfrm flipV="1">
            <a:off x="7178341" y="1542071"/>
            <a:ext cx="0" cy="196917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7" idx="0"/>
            <a:endCxn id="23" idx="2"/>
          </p:cNvCxnSpPr>
          <p:nvPr/>
        </p:nvCxnSpPr>
        <p:spPr>
          <a:xfrm flipH="1" flipV="1">
            <a:off x="7178341" y="1542071"/>
            <a:ext cx="1453051" cy="2480414"/>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8" idx="1"/>
            <a:endCxn id="23" idx="3"/>
          </p:cNvCxnSpPr>
          <p:nvPr/>
        </p:nvCxnSpPr>
        <p:spPr>
          <a:xfrm flipH="1">
            <a:off x="7581399" y="1235266"/>
            <a:ext cx="2061220" cy="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4" idx="2"/>
            <a:endCxn id="25" idx="3"/>
          </p:cNvCxnSpPr>
          <p:nvPr/>
        </p:nvCxnSpPr>
        <p:spPr>
          <a:xfrm flipH="1">
            <a:off x="7066094" y="1049779"/>
            <a:ext cx="1545915" cy="1492427"/>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7" idx="0"/>
            <a:endCxn id="25" idx="3"/>
          </p:cNvCxnSpPr>
          <p:nvPr/>
        </p:nvCxnSpPr>
        <p:spPr>
          <a:xfrm flipH="1" flipV="1">
            <a:off x="7066094" y="2542206"/>
            <a:ext cx="1565298" cy="1480279"/>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4" idx="2"/>
            <a:endCxn id="26" idx="0"/>
          </p:cNvCxnSpPr>
          <p:nvPr/>
        </p:nvCxnSpPr>
        <p:spPr>
          <a:xfrm flipH="1">
            <a:off x="7178341" y="1049779"/>
            <a:ext cx="1433668" cy="2461462"/>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0" idx="1"/>
            <a:endCxn id="26" idx="3"/>
          </p:cNvCxnSpPr>
          <p:nvPr/>
        </p:nvCxnSpPr>
        <p:spPr>
          <a:xfrm flipH="1">
            <a:off x="7581399" y="3818046"/>
            <a:ext cx="2061220" cy="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9" idx="1"/>
            <a:endCxn id="27" idx="0"/>
          </p:cNvCxnSpPr>
          <p:nvPr/>
        </p:nvCxnSpPr>
        <p:spPr>
          <a:xfrm flipH="1">
            <a:off x="8631392" y="2542206"/>
            <a:ext cx="1536846" cy="1480279"/>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2"/>
            <a:endCxn id="27" idx="0"/>
          </p:cNvCxnSpPr>
          <p:nvPr/>
        </p:nvCxnSpPr>
        <p:spPr>
          <a:xfrm flipH="1">
            <a:off x="8631392" y="1542071"/>
            <a:ext cx="1414285" cy="2480414"/>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0" idx="0"/>
            <a:endCxn id="28" idx="2"/>
          </p:cNvCxnSpPr>
          <p:nvPr/>
        </p:nvCxnSpPr>
        <p:spPr>
          <a:xfrm flipV="1">
            <a:off x="10045677" y="1542071"/>
            <a:ext cx="0" cy="1969170"/>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0" idx="0"/>
            <a:endCxn id="24" idx="2"/>
          </p:cNvCxnSpPr>
          <p:nvPr/>
        </p:nvCxnSpPr>
        <p:spPr>
          <a:xfrm flipH="1" flipV="1">
            <a:off x="8612009" y="1049779"/>
            <a:ext cx="1433668" cy="2461462"/>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9" idx="1"/>
            <a:endCxn id="24" idx="2"/>
          </p:cNvCxnSpPr>
          <p:nvPr/>
        </p:nvCxnSpPr>
        <p:spPr>
          <a:xfrm flipH="1" flipV="1">
            <a:off x="8612009" y="1049779"/>
            <a:ext cx="1556229" cy="1492427"/>
          </a:xfrm>
          <a:prstGeom prst="line">
            <a:avLst/>
          </a:prstGeom>
          <a:ln w="38100" cmpd="sng"/>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383129" y="53063"/>
            <a:ext cx="4457759" cy="369332"/>
          </a:xfrm>
          <a:prstGeom prst="rect">
            <a:avLst/>
          </a:prstGeom>
          <a:noFill/>
        </p:spPr>
        <p:txBody>
          <a:bodyPr wrap="none" rtlCol="0">
            <a:spAutoFit/>
          </a:bodyPr>
          <a:lstStyle/>
          <a:p>
            <a:r>
              <a:rPr lang="en-US" dirty="0" smtClean="0"/>
              <a:t>The full copy of the chain is inside every node</a:t>
            </a:r>
            <a:endParaRPr lang="en-US" dirty="0"/>
          </a:p>
        </p:txBody>
      </p:sp>
    </p:spTree>
    <p:extLst>
      <p:ext uri="{BB962C8B-B14F-4D97-AF65-F5344CB8AC3E}">
        <p14:creationId xmlns:p14="http://schemas.microsoft.com/office/powerpoint/2010/main" val="1448212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Yao\Dropbox\security blockchain\1.png"/>
          <p:cNvPicPr/>
          <p:nvPr/>
        </p:nvPicPr>
        <p:blipFill>
          <a:blip r:embed="rId2" cstate="print"/>
          <a:srcRect/>
          <a:stretch>
            <a:fillRect/>
          </a:stretch>
        </p:blipFill>
        <p:spPr bwMode="auto">
          <a:xfrm>
            <a:off x="537029" y="391886"/>
            <a:ext cx="10900228" cy="6255657"/>
          </a:xfrm>
          <a:prstGeom prst="rect">
            <a:avLst/>
          </a:prstGeom>
          <a:noFill/>
          <a:ln w="9525">
            <a:noFill/>
            <a:miter lim="800000"/>
            <a:headEnd/>
            <a:tailEnd/>
          </a:ln>
        </p:spPr>
      </p:pic>
      <p:sp>
        <p:nvSpPr>
          <p:cNvPr id="7" name="TextBox 6"/>
          <p:cNvSpPr txBox="1"/>
          <p:nvPr/>
        </p:nvSpPr>
        <p:spPr>
          <a:xfrm>
            <a:off x="7808685" y="4702629"/>
            <a:ext cx="4192366" cy="2062103"/>
          </a:xfrm>
          <a:prstGeom prst="rect">
            <a:avLst/>
          </a:prstGeom>
          <a:noFill/>
        </p:spPr>
        <p:txBody>
          <a:bodyPr wrap="none" rtlCol="0">
            <a:spAutoFit/>
          </a:bodyPr>
          <a:lstStyle/>
          <a:p>
            <a:r>
              <a:rPr lang="en-US" sz="3200" b="1" dirty="0" smtClean="0"/>
              <a:t>Middlemen Fees, Slow,</a:t>
            </a:r>
          </a:p>
          <a:p>
            <a:r>
              <a:rPr lang="en-US" sz="3200" b="1" dirty="0" smtClean="0"/>
              <a:t>Overhead Fees, Audits,</a:t>
            </a:r>
          </a:p>
          <a:p>
            <a:r>
              <a:rPr lang="en-US" sz="3200" b="1" dirty="0" smtClean="0"/>
              <a:t>Could set prices due to </a:t>
            </a:r>
          </a:p>
          <a:p>
            <a:r>
              <a:rPr lang="en-US" sz="3200" b="1" dirty="0"/>
              <a:t>	</a:t>
            </a:r>
            <a:r>
              <a:rPr lang="en-US" sz="3200" b="1" dirty="0" smtClean="0"/>
              <a:t>  inelastic demand</a:t>
            </a:r>
            <a:endParaRPr lang="en-US" sz="3200" b="1" dirty="0"/>
          </a:p>
        </p:txBody>
      </p:sp>
      <p:sp>
        <p:nvSpPr>
          <p:cNvPr id="9" name="Rectangle 8"/>
          <p:cNvSpPr/>
          <p:nvPr/>
        </p:nvSpPr>
        <p:spPr>
          <a:xfrm>
            <a:off x="5101771" y="4702629"/>
            <a:ext cx="2271486" cy="156966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858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Yao\Dropbox\security blockchain\2.png"/>
          <p:cNvPicPr/>
          <p:nvPr/>
        </p:nvPicPr>
        <p:blipFill>
          <a:blip r:embed="rId2" cstate="print"/>
          <a:srcRect/>
          <a:stretch>
            <a:fillRect/>
          </a:stretch>
        </p:blipFill>
        <p:spPr bwMode="auto">
          <a:xfrm>
            <a:off x="1" y="159657"/>
            <a:ext cx="11466285" cy="6429722"/>
          </a:xfrm>
          <a:prstGeom prst="rect">
            <a:avLst/>
          </a:prstGeom>
          <a:noFill/>
          <a:ln w="9525">
            <a:noFill/>
            <a:miter lim="800000"/>
            <a:headEnd/>
            <a:tailEnd/>
          </a:ln>
        </p:spPr>
      </p:pic>
      <p:sp>
        <p:nvSpPr>
          <p:cNvPr id="5" name="Rectangle 4"/>
          <p:cNvSpPr/>
          <p:nvPr/>
        </p:nvSpPr>
        <p:spPr>
          <a:xfrm>
            <a:off x="3309257" y="1582057"/>
            <a:ext cx="5413830" cy="24238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042397" y="4650387"/>
            <a:ext cx="3396346" cy="2308324"/>
          </a:xfrm>
          <a:prstGeom prst="rect">
            <a:avLst/>
          </a:prstGeom>
        </p:spPr>
        <p:txBody>
          <a:bodyPr wrap="square">
            <a:spAutoFit/>
          </a:bodyPr>
          <a:lstStyle/>
          <a:p>
            <a:r>
              <a:rPr lang="en-US" sz="2400" dirty="0" err="1"/>
              <a:t>Innoventure</a:t>
            </a:r>
            <a:r>
              <a:rPr lang="en-US" sz="2400" dirty="0"/>
              <a:t> claims that “</a:t>
            </a:r>
            <a:r>
              <a:rPr lang="en-US" sz="2400" dirty="0" err="1"/>
              <a:t>Blockchain</a:t>
            </a:r>
            <a:r>
              <a:rPr lang="en-US" sz="2400" dirty="0"/>
              <a:t> technology could </a:t>
            </a:r>
            <a:r>
              <a:rPr lang="en-US" sz="2400" b="1" dirty="0"/>
              <a:t>reduce banks' infrastructural costs by $</a:t>
            </a:r>
            <a:r>
              <a:rPr lang="en-US" sz="2400" b="1" dirty="0" smtClean="0"/>
              <a:t>1.520 trillion a </a:t>
            </a:r>
            <a:r>
              <a:rPr lang="en-US" sz="2400" b="1" dirty="0"/>
              <a:t>year by </a:t>
            </a:r>
            <a:r>
              <a:rPr lang="en-US" sz="2400" b="1" dirty="0" smtClean="0"/>
              <a:t>2022</a:t>
            </a:r>
            <a:r>
              <a:rPr lang="en-US" sz="2400" dirty="0" smtClean="0"/>
              <a:t>” [2]</a:t>
            </a:r>
            <a:endParaRPr lang="en-US" sz="2400" dirty="0"/>
          </a:p>
        </p:txBody>
      </p:sp>
      <p:sp>
        <p:nvSpPr>
          <p:cNvPr id="7" name="TextBox 6"/>
          <p:cNvSpPr txBox="1"/>
          <p:nvPr/>
        </p:nvSpPr>
        <p:spPr>
          <a:xfrm>
            <a:off x="1" y="4650387"/>
            <a:ext cx="2782813" cy="1569660"/>
          </a:xfrm>
          <a:prstGeom prst="rect">
            <a:avLst/>
          </a:prstGeom>
          <a:noFill/>
        </p:spPr>
        <p:txBody>
          <a:bodyPr wrap="none" rtlCol="0">
            <a:spAutoFit/>
          </a:bodyPr>
          <a:lstStyle/>
          <a:p>
            <a:r>
              <a:rPr lang="en-US" sz="2400" b="1" dirty="0" smtClean="0"/>
              <a:t>-Bananas: organic</a:t>
            </a:r>
          </a:p>
          <a:p>
            <a:r>
              <a:rPr lang="en-US" sz="2400" b="1" dirty="0" smtClean="0"/>
              <a:t>-Sports memorabilia</a:t>
            </a:r>
          </a:p>
          <a:p>
            <a:r>
              <a:rPr lang="en-US" sz="2400" b="1" dirty="0" smtClean="0"/>
              <a:t>-Any lifetime</a:t>
            </a:r>
            <a:r>
              <a:rPr lang="en-US" sz="2400" b="1" dirty="0"/>
              <a:t> digital </a:t>
            </a:r>
            <a:endParaRPr lang="en-US" sz="2400" b="1" dirty="0" smtClean="0"/>
          </a:p>
          <a:p>
            <a:r>
              <a:rPr lang="en-US" sz="2400" b="1" dirty="0" smtClean="0"/>
              <a:t>transactions</a:t>
            </a:r>
            <a:endParaRPr lang="en-US" sz="2400" b="1" dirty="0"/>
          </a:p>
        </p:txBody>
      </p:sp>
    </p:spTree>
    <p:extLst>
      <p:ext uri="{BB962C8B-B14F-4D97-AF65-F5344CB8AC3E}">
        <p14:creationId xmlns:p14="http://schemas.microsoft.com/office/powerpoint/2010/main" val="4156212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218621"/>
            <a:ext cx="11144250"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12800" y="5360671"/>
            <a:ext cx="10682514" cy="1384995"/>
          </a:xfrm>
          <a:prstGeom prst="rect">
            <a:avLst/>
          </a:prstGeom>
        </p:spPr>
        <p:txBody>
          <a:bodyPr wrap="square">
            <a:spAutoFit/>
          </a:bodyPr>
          <a:lstStyle/>
          <a:p>
            <a:r>
              <a:rPr lang="en-US" sz="2800" dirty="0"/>
              <a:t>Since A and B have separate databases or have completely different ways to record, there needs to be software and people to validate and approve each step, backed by multiple </a:t>
            </a:r>
            <a:r>
              <a:rPr lang="en-US" sz="2800" dirty="0" smtClean="0"/>
              <a:t>institutions</a:t>
            </a:r>
          </a:p>
        </p:txBody>
      </p:sp>
    </p:spTree>
    <p:extLst>
      <p:ext uri="{BB962C8B-B14F-4D97-AF65-F5344CB8AC3E}">
        <p14:creationId xmlns:p14="http://schemas.microsoft.com/office/powerpoint/2010/main" val="2523704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61" y="220436"/>
            <a:ext cx="1114425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93246" y="4194858"/>
            <a:ext cx="11392353" cy="2677656"/>
          </a:xfrm>
          <a:prstGeom prst="rect">
            <a:avLst/>
          </a:prstGeom>
        </p:spPr>
        <p:txBody>
          <a:bodyPr wrap="square">
            <a:spAutoFit/>
          </a:bodyPr>
          <a:lstStyle/>
          <a:p>
            <a:pPr marL="457200" indent="-457200">
              <a:buFont typeface="Arial" panose="020B0604020202020204" pitchFamily="34" charset="0"/>
              <a:buChar char="•"/>
            </a:pPr>
            <a:r>
              <a:rPr lang="en-US" sz="2800" dirty="0" smtClean="0"/>
              <a:t>B </a:t>
            </a:r>
            <a:r>
              <a:rPr lang="en-US" sz="2800" dirty="0"/>
              <a:t>knows A is an authorized member and has </a:t>
            </a:r>
            <a:r>
              <a:rPr lang="en-US" sz="2800" dirty="0" smtClean="0"/>
              <a:t>ownership </a:t>
            </a:r>
            <a:r>
              <a:rPr lang="en-US" sz="2800" dirty="0"/>
              <a:t>of an </a:t>
            </a:r>
            <a:r>
              <a:rPr lang="en-US" sz="2800" dirty="0" smtClean="0"/>
              <a:t>asset</a:t>
            </a:r>
            <a:endParaRPr lang="en-US" sz="2800" dirty="0"/>
          </a:p>
          <a:p>
            <a:pPr marL="457200" indent="-457200">
              <a:buFont typeface="Arial" panose="020B0604020202020204" pitchFamily="34" charset="0"/>
              <a:buChar char="•"/>
            </a:pPr>
            <a:r>
              <a:rPr lang="en-US" sz="2800" dirty="0"/>
              <a:t>The data is shared so there is no risk that A and B will have different records</a:t>
            </a:r>
          </a:p>
          <a:p>
            <a:pPr marL="457200" indent="-457200">
              <a:buFont typeface="Arial" panose="020B0604020202020204" pitchFamily="34" charset="0"/>
              <a:buChar char="•"/>
            </a:pPr>
            <a:r>
              <a:rPr lang="en-US" sz="2800" dirty="0"/>
              <a:t>The self confirmation automatically transfer from A to </a:t>
            </a:r>
            <a:r>
              <a:rPr lang="en-US" sz="2800" dirty="0" smtClean="0"/>
              <a:t>B </a:t>
            </a:r>
          </a:p>
          <a:p>
            <a:pPr marL="457200" indent="-457200">
              <a:buFont typeface="Arial" panose="020B0604020202020204" pitchFamily="34" charset="0"/>
              <a:buChar char="•"/>
            </a:pPr>
            <a:r>
              <a:rPr lang="en-US" sz="2800" dirty="0" smtClean="0"/>
              <a:t>The information </a:t>
            </a:r>
            <a:r>
              <a:rPr lang="en-US" sz="2800" dirty="0"/>
              <a:t>is transmitted to all the member computers at once in form of new blocks</a:t>
            </a:r>
          </a:p>
        </p:txBody>
      </p:sp>
    </p:spTree>
    <p:extLst>
      <p:ext uri="{BB962C8B-B14F-4D97-AF65-F5344CB8AC3E}">
        <p14:creationId xmlns:p14="http://schemas.microsoft.com/office/powerpoint/2010/main" val="738862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3616</TotalTime>
  <Words>1508</Words>
  <Application>Microsoft Office PowerPoint</Application>
  <PresentationFormat>Custom</PresentationFormat>
  <Paragraphs>128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Blockchain: Security and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How Blockchain Works – Front End</vt:lpstr>
      <vt:lpstr>How Blockchain Works – Back End</vt:lpstr>
      <vt:lpstr>Types of Blockchain</vt:lpstr>
      <vt:lpstr>Blockchain Bitcoin Vulnerabilities</vt:lpstr>
      <vt:lpstr>Blockchain Bitcoin Vulnerabilities</vt:lpstr>
      <vt:lpstr>Blockchain Bitcoin Vulnerabilities</vt:lpstr>
      <vt:lpstr>Blockchain Vulnerabilities Prevention</vt:lpstr>
      <vt:lpstr>Once we increase security from cyber-attacks and establish additional privacy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cp:lastModifiedBy>Yao</cp:lastModifiedBy>
  <cp:revision>30</cp:revision>
  <dcterms:modified xsi:type="dcterms:W3CDTF">2017-11-29T02:27:20Z</dcterms:modified>
</cp:coreProperties>
</file>