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BFF2-26B0-4CAE-B6C5-E250DF1E1434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2571-FAFA-42DD-8910-BF177F39E9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BFF2-26B0-4CAE-B6C5-E250DF1E1434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2571-FAFA-42DD-8910-BF177F39E9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BFF2-26B0-4CAE-B6C5-E250DF1E1434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2571-FAFA-42DD-8910-BF177F39E9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BFF2-26B0-4CAE-B6C5-E250DF1E1434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2571-FAFA-42DD-8910-BF177F39E9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BFF2-26B0-4CAE-B6C5-E250DF1E1434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2571-FAFA-42DD-8910-BF177F39E9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BFF2-26B0-4CAE-B6C5-E250DF1E1434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2571-FAFA-42DD-8910-BF177F39E9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BFF2-26B0-4CAE-B6C5-E250DF1E1434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2571-FAFA-42DD-8910-BF177F39E9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BFF2-26B0-4CAE-B6C5-E250DF1E1434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2571-FAFA-42DD-8910-BF177F39E9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BFF2-26B0-4CAE-B6C5-E250DF1E1434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2571-FAFA-42DD-8910-BF177F39E9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BFF2-26B0-4CAE-B6C5-E250DF1E1434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2571-FAFA-42DD-8910-BF177F39E9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BFF2-26B0-4CAE-B6C5-E250DF1E1434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2571-FAFA-42DD-8910-BF177F39E9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2BFF2-26B0-4CAE-B6C5-E250DF1E1434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22571-FAFA-42DD-8910-BF177F39E9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readthedocs.org/pdf/python-chess/latest/python-chess.pdf" TargetMode="External"/><Relationship Id="rId2" Type="http://schemas.openxmlformats.org/officeDocument/2006/relationships/hyperlink" Target="https://pypi.python.org/pypi/python-ches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hessprogramming.wikispaces.com/Forsyth-Edwards+Not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chess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hessprogramming.wikispaces.com/UC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chesshub.co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thena.brynmawr.edu/jupyter/hub/dblank/public/CS371%20Cognitive%20Science/2016-Fall/Programming%20a%20Chess%20Player.ipynb" TargetMode="Externa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math.stackexchange.com/questions/845424/the-expected-outcome-of-a-random-game-of-ches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Package ‘python-chess’</a:t>
            </a:r>
            <a:r>
              <a:rPr lang="en-US" sz="2400" dirty="0" smtClean="0"/>
              <a:t>(</a:t>
            </a:r>
            <a:r>
              <a:rPr lang="en-US" sz="2400" dirty="0" smtClean="0">
                <a:hlinkClick r:id="rId2"/>
              </a:rPr>
              <a:t>https://pypi.python.org/pypi/python-chess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Title: </a:t>
            </a:r>
            <a:r>
              <a:rPr lang="en-US" sz="2400" dirty="0" smtClean="0"/>
              <a:t>python-chess			</a:t>
            </a:r>
            <a:r>
              <a:rPr lang="en-US" sz="2400" b="1" dirty="0" smtClean="0"/>
              <a:t>Stable: </a:t>
            </a:r>
            <a:r>
              <a:rPr lang="en-US" sz="2400" dirty="0" smtClean="0"/>
              <a:t>Python 2 and 3</a:t>
            </a:r>
            <a:endParaRPr lang="en-US" sz="2400" dirty="0"/>
          </a:p>
          <a:p>
            <a:r>
              <a:rPr lang="en-US" sz="2400" b="1" dirty="0" smtClean="0"/>
              <a:t>Version: </a:t>
            </a:r>
            <a:r>
              <a:rPr lang="en-US" sz="2400" dirty="0" smtClean="0"/>
              <a:t>0.17.0			</a:t>
            </a:r>
            <a:r>
              <a:rPr lang="en-US" sz="2400" b="1" dirty="0" smtClean="0"/>
              <a:t>Author/ Maintainer: </a:t>
            </a:r>
            <a:r>
              <a:rPr lang="en-US" sz="2400" dirty="0" err="1" smtClean="0"/>
              <a:t>Niklas</a:t>
            </a:r>
            <a:r>
              <a:rPr lang="en-US" sz="2400" dirty="0" smtClean="0"/>
              <a:t> </a:t>
            </a:r>
            <a:r>
              <a:rPr lang="en-US" sz="2400" dirty="0" err="1" smtClean="0"/>
              <a:t>Fiekas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b="1" dirty="0" smtClean="0"/>
              <a:t>Description: </a:t>
            </a:r>
            <a:r>
              <a:rPr lang="en-US" sz="2400" i="1" dirty="0" smtClean="0"/>
              <a:t>A pure Python chess library with move generation and validation, Polyglot opening book probing, PGN reading and writing, </a:t>
            </a:r>
            <a:r>
              <a:rPr lang="en-US" sz="2400" i="1" dirty="0" err="1" smtClean="0"/>
              <a:t>Gaviota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tablebase</a:t>
            </a:r>
            <a:r>
              <a:rPr lang="en-US" sz="2400" i="1" dirty="0" smtClean="0"/>
              <a:t> probing, </a:t>
            </a:r>
            <a:r>
              <a:rPr lang="en-US" sz="2400" i="1" dirty="0" err="1" smtClean="0"/>
              <a:t>Syzygy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tablebase</a:t>
            </a:r>
            <a:r>
              <a:rPr lang="en-US" sz="2400" i="1" dirty="0" smtClean="0"/>
              <a:t> probing, and UCI engine communication.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Install via </a:t>
            </a:r>
            <a:r>
              <a:rPr lang="en-US" sz="2400" b="1" dirty="0" err="1" smtClean="0"/>
              <a:t>cmd</a:t>
            </a:r>
            <a:r>
              <a:rPr lang="en-US" sz="2400" b="1" dirty="0" smtClean="0"/>
              <a:t>:</a:t>
            </a:r>
          </a:p>
          <a:p>
            <a:r>
              <a:rPr lang="en-US" sz="2400" dirty="0" smtClean="0"/>
              <a:t>&gt;pip install python-chess[</a:t>
            </a:r>
            <a:r>
              <a:rPr lang="en-US" sz="2400" dirty="0" err="1" smtClean="0"/>
              <a:t>uci</a:t>
            </a:r>
            <a:r>
              <a:rPr lang="en-US" sz="2400" dirty="0" smtClean="0"/>
              <a:t>, </a:t>
            </a:r>
            <a:r>
              <a:rPr lang="en-US" sz="2400" dirty="0" err="1" smtClean="0"/>
              <a:t>gaviota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&gt;</a:t>
            </a:r>
            <a:r>
              <a:rPr lang="en-US" sz="2400" dirty="0" err="1" smtClean="0"/>
              <a:t>jupyter</a:t>
            </a:r>
            <a:r>
              <a:rPr lang="en-US" sz="2400" dirty="0" smtClean="0"/>
              <a:t> notebook</a:t>
            </a:r>
          </a:p>
          <a:p>
            <a:r>
              <a:rPr lang="en-US" sz="2000" dirty="0" smtClean="0"/>
              <a:t>(</a:t>
            </a:r>
            <a:r>
              <a:rPr lang="en-US" sz="2000" dirty="0" smtClean="0">
                <a:hlinkClick r:id="rId3"/>
              </a:rPr>
              <a:t>https://media.readthedocs.org/pdf/python-chess/latest/python-chess.pdf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3200" dirty="0" smtClean="0"/>
              <a:t>Yao </a:t>
            </a:r>
            <a:r>
              <a:rPr lang="en-US" sz="3200" dirty="0" err="1" smtClean="0"/>
              <a:t>Yao</a:t>
            </a:r>
            <a:r>
              <a:rPr lang="en-US" sz="3200" dirty="0" smtClean="0"/>
              <a:t>: MSDS 6306 – 401 HW13 API Presentation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3154363"/>
            <a:ext cx="7096279" cy="217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6941131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  <a:t>from 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queue </a:t>
            </a:r>
            <a: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  <a:t>import 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Queue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  <a:t>import 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chess, random, _thread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  <a:t>import 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pandas </a:t>
            </a:r>
            <a: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  <a:t>as 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pd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  <a:t>import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numpy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  <a:t>as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np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/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  <a:t>import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matplotlib.pyplot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  <a:t>as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plt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/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  <a:t>import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scipy.stats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/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/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  <a:t>def 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outcome(board):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  <a:t>if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board.is_checkmate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():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       </a:t>
            </a:r>
            <a: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  <a:t>if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board.turn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: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           </a:t>
            </a:r>
            <a: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  <a:t>return 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"Black"</a:t>
            </a:r>
            <a:b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</a:b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        </a:t>
            </a:r>
            <a: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  <a:t>else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: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           </a:t>
            </a:r>
            <a: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  <a:t>return 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"White"</a:t>
            </a:r>
            <a:b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</a:b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    </a:t>
            </a:r>
            <a: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  <a:t>else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: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       </a:t>
            </a:r>
            <a: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  <a:t>return 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"Draw"</a:t>
            </a:r>
            <a:b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</a:b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/>
            </a:r>
            <a:b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</a:br>
            <a:r>
              <a:rPr lang="en-US" sz="900" i="1" dirty="0" smtClean="0">
                <a:solidFill>
                  <a:srgbClr val="808080"/>
                </a:solidFill>
                <a:ea typeface="Times New Roman"/>
                <a:cs typeface="Times New Roman"/>
              </a:rPr>
              <a:t>#calc total moves</a:t>
            </a:r>
            <a:br>
              <a:rPr lang="en-US" sz="900" i="1" dirty="0" smtClean="0">
                <a:solidFill>
                  <a:srgbClr val="808080"/>
                </a:solidFill>
                <a:ea typeface="Times New Roman"/>
                <a:cs typeface="Times New Roman"/>
              </a:rPr>
            </a:br>
            <a: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  <a:t>def 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moves(board):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  <a:t>if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board.turn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: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       </a:t>
            </a:r>
            <a: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  <a:t>return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board.fullmove_number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* </a:t>
            </a:r>
            <a:r>
              <a:rPr lang="en-US" sz="900" dirty="0" smtClean="0">
                <a:solidFill>
                  <a:srgbClr val="0000FF"/>
                </a:solidFill>
                <a:ea typeface="Times New Roman"/>
                <a:cs typeface="Times New Roman"/>
              </a:rPr>
              <a:t>2 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- </a:t>
            </a:r>
            <a:r>
              <a:rPr lang="en-US" sz="900" dirty="0" smtClean="0">
                <a:solidFill>
                  <a:srgbClr val="0000FF"/>
                </a:solidFill>
                <a:ea typeface="Times New Roman"/>
                <a:cs typeface="Times New Roman"/>
              </a:rPr>
              <a:t>1</a:t>
            </a:r>
            <a:br>
              <a:rPr lang="en-US" sz="900" dirty="0" smtClean="0">
                <a:solidFill>
                  <a:srgbClr val="0000FF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FF"/>
                </a:solidFill>
                <a:ea typeface="Times New Roman"/>
                <a:cs typeface="Times New Roman"/>
              </a:rPr>
              <a:t>    </a:t>
            </a:r>
            <a: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  <a:t>else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: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       </a:t>
            </a:r>
            <a: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  <a:t>return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board.fullmove_number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* </a:t>
            </a:r>
            <a:r>
              <a:rPr lang="en-US" sz="900" dirty="0" smtClean="0">
                <a:solidFill>
                  <a:srgbClr val="0000FF"/>
                </a:solidFill>
                <a:ea typeface="Times New Roman"/>
                <a:cs typeface="Times New Roman"/>
              </a:rPr>
              <a:t>2 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- </a:t>
            </a:r>
            <a:r>
              <a:rPr lang="en-US" sz="900" dirty="0" smtClean="0">
                <a:solidFill>
                  <a:srgbClr val="0000FF"/>
                </a:solidFill>
                <a:ea typeface="Times New Roman"/>
                <a:cs typeface="Times New Roman"/>
              </a:rPr>
              <a:t>2</a:t>
            </a:r>
            <a:br>
              <a:rPr lang="en-US" sz="900" dirty="0" smtClean="0">
                <a:solidFill>
                  <a:srgbClr val="0000FF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FF"/>
                </a:solidFill>
                <a:ea typeface="Times New Roman"/>
                <a:cs typeface="Times New Roman"/>
              </a:rPr>
              <a:t/>
            </a:r>
            <a:br>
              <a:rPr lang="en-US" sz="900" dirty="0" smtClean="0">
                <a:solidFill>
                  <a:srgbClr val="0000FF"/>
                </a:solidFill>
                <a:ea typeface="Times New Roman"/>
                <a:cs typeface="Times New Roman"/>
              </a:rPr>
            </a:br>
            <a: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  <a:t>def 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play(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i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):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   board =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chess.Board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  <a:t>while not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board.is_game_over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():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      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board.push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random.choice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dirty="0" smtClean="0">
                <a:solidFill>
                  <a:srgbClr val="000080"/>
                </a:solidFill>
                <a:ea typeface="Times New Roman"/>
                <a:cs typeface="Times New Roman"/>
              </a:rPr>
              <a:t>list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board.legal_moves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)))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  <a:t>return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i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, outcome(board), moves(board)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/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  <a:t>def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thread_wrapper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i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,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func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, stat, q):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  <a:t>def 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run():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      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q.put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func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       stat[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i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] = </a:t>
            </a:r>
            <a: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  <a:t>True</a:t>
            </a:r>
            <a:b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</a:br>
            <a: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  <a:t>    return 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run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/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workers = </a:t>
            </a:r>
            <a:r>
              <a:rPr lang="en-US" sz="900" dirty="0" smtClean="0">
                <a:solidFill>
                  <a:srgbClr val="0000FF"/>
                </a:solidFill>
                <a:ea typeface="Times New Roman"/>
                <a:cs typeface="Times New Roman"/>
              </a:rPr>
              <a:t>500000 </a:t>
            </a:r>
            <a:r>
              <a:rPr lang="en-US" sz="900" i="1" dirty="0" smtClean="0">
                <a:solidFill>
                  <a:srgbClr val="808080"/>
                </a:solidFill>
                <a:ea typeface="Times New Roman"/>
                <a:cs typeface="Times New Roman"/>
              </a:rPr>
              <a:t>#change this to 1000</a:t>
            </a:r>
            <a:r>
              <a:rPr lang="en-US" sz="900" dirty="0" smtClean="0">
                <a:solidFill>
                  <a:srgbClr val="0000FF"/>
                </a:solidFill>
                <a:ea typeface="Times New Roman"/>
                <a:cs typeface="Times New Roman"/>
              </a:rPr>
              <a:t/>
            </a:r>
            <a:br>
              <a:rPr lang="en-US" sz="900" dirty="0" smtClean="0">
                <a:solidFill>
                  <a:srgbClr val="0000FF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status = [</a:t>
            </a:r>
            <a: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  <a:t>False for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i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  <a:t>in </a:t>
            </a:r>
            <a:r>
              <a:rPr lang="en-US" sz="900" dirty="0" smtClean="0">
                <a:solidFill>
                  <a:srgbClr val="000080"/>
                </a:solidFill>
                <a:ea typeface="Times New Roman"/>
                <a:cs typeface="Times New Roman"/>
              </a:rPr>
              <a:t>range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(workers)]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q = Queue()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  <a:t>for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i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  <a:t>in </a:t>
            </a:r>
            <a:r>
              <a:rPr lang="en-US" sz="900" dirty="0" smtClean="0">
                <a:solidFill>
                  <a:srgbClr val="000080"/>
                </a:solidFill>
                <a:ea typeface="Times New Roman"/>
                <a:cs typeface="Times New Roman"/>
              </a:rPr>
              <a:t>range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(workers):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   _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thread.start_new_thread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thread_wrapper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i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, play(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i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), status, q), </a:t>
            </a:r>
            <a:r>
              <a:rPr lang="en-US" sz="900" dirty="0" err="1" smtClean="0">
                <a:solidFill>
                  <a:srgbClr val="000080"/>
                </a:solidFill>
                <a:ea typeface="Times New Roman"/>
                <a:cs typeface="Times New Roman"/>
              </a:rPr>
              <a:t>tuple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())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/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  <a:t>while not </a:t>
            </a:r>
            <a:r>
              <a:rPr lang="en-US" sz="900" dirty="0" smtClean="0">
                <a:solidFill>
                  <a:srgbClr val="000080"/>
                </a:solidFill>
                <a:ea typeface="Times New Roman"/>
                <a:cs typeface="Times New Roman"/>
              </a:rPr>
              <a:t>all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(status):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  <a:t>pass</a:t>
            </a:r>
            <a:b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</a:br>
            <a: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  <a:t/>
            </a:r>
            <a:b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results = []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b="1" dirty="0" smtClean="0">
                <a:solidFill>
                  <a:srgbClr val="000080"/>
                </a:solidFill>
                <a:ea typeface="Times New Roman"/>
                <a:cs typeface="Times New Roman"/>
              </a:rPr>
              <a:t>while not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q.empty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():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results.append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q.get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())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results_df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=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pd.DataFrame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(results, </a:t>
            </a:r>
            <a:r>
              <a:rPr lang="en-US" sz="900" dirty="0" smtClean="0">
                <a:solidFill>
                  <a:srgbClr val="660099"/>
                </a:solidFill>
                <a:ea typeface="Times New Roman"/>
                <a:cs typeface="Times New Roman"/>
              </a:rPr>
              <a:t>columns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=[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'</a:t>
            </a:r>
            <a:r>
              <a:rPr lang="en-US" sz="900" b="1" dirty="0" err="1" smtClean="0">
                <a:solidFill>
                  <a:srgbClr val="008080"/>
                </a:solidFill>
                <a:ea typeface="Times New Roman"/>
                <a:cs typeface="Times New Roman"/>
              </a:rPr>
              <a:t>game_n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'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, 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'outcome'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, 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'moves'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])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i="1" dirty="0" smtClean="0">
                <a:solidFill>
                  <a:srgbClr val="808080"/>
                </a:solidFill>
                <a:ea typeface="Times New Roman"/>
                <a:cs typeface="Times New Roman"/>
              </a:rPr>
              <a:t>#</a:t>
            </a:r>
            <a:r>
              <a:rPr lang="en-US" sz="900" b="1" i="1" dirty="0" smtClean="0">
                <a:solidFill>
                  <a:srgbClr val="0073BF"/>
                </a:solidFill>
                <a:ea typeface="Times New Roman"/>
                <a:cs typeface="Times New Roman"/>
              </a:rPr>
              <a:t>TODO process the results</a:t>
            </a:r>
            <a:br>
              <a:rPr lang="en-US" sz="900" b="1" i="1" dirty="0" smtClean="0">
                <a:solidFill>
                  <a:srgbClr val="0073BF"/>
                </a:solidFill>
                <a:ea typeface="Times New Roman"/>
                <a:cs typeface="Times New Roman"/>
              </a:rPr>
            </a:br>
            <a:r>
              <a:rPr lang="en-US" sz="900" b="1" i="1" dirty="0" smtClean="0">
                <a:solidFill>
                  <a:srgbClr val="0073BF"/>
                </a:solidFill>
                <a:ea typeface="Times New Roman"/>
                <a:cs typeface="Times New Roman"/>
              </a:rPr>
              <a:t/>
            </a:r>
            <a:br>
              <a:rPr lang="en-US" sz="900" b="1" i="1" dirty="0" smtClean="0">
                <a:solidFill>
                  <a:srgbClr val="0073BF"/>
                </a:solidFill>
                <a:ea typeface="Times New Roman"/>
                <a:cs typeface="Times New Roman"/>
              </a:rPr>
            </a:b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results_df.to_csv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'my_file.csv'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/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black = results_df.loc[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results_df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[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'outcome'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] == 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'Black'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]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white = results_df.loc[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results_df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[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'outcome'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] == 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'White'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]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draw = results_df.loc[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results_df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[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'outcome'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] == 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'Draw'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]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win = results_df.loc[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results_df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[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'outcome'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] != 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'Draw'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]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/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Total = </a:t>
            </a:r>
            <a:r>
              <a:rPr lang="en-US" sz="900" dirty="0" err="1" smtClean="0">
                <a:solidFill>
                  <a:srgbClr val="000080"/>
                </a:solidFill>
                <a:ea typeface="Times New Roman"/>
                <a:cs typeface="Times New Roman"/>
              </a:rPr>
              <a:t>len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results_df.index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Wins = </a:t>
            </a:r>
            <a:r>
              <a:rPr lang="en-US" sz="900" dirty="0" err="1" smtClean="0">
                <a:solidFill>
                  <a:srgbClr val="000080"/>
                </a:solidFill>
                <a:ea typeface="Times New Roman"/>
                <a:cs typeface="Times New Roman"/>
              </a:rPr>
              <a:t>len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win.index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/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PercentBlack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= 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"Black Wins ≈ %s" 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% (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'{0:.2%}'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.format(</a:t>
            </a:r>
            <a:r>
              <a:rPr lang="en-US" sz="900" dirty="0" err="1" smtClean="0">
                <a:solidFill>
                  <a:srgbClr val="000080"/>
                </a:solidFill>
                <a:ea typeface="Times New Roman"/>
                <a:cs typeface="Times New Roman"/>
              </a:rPr>
              <a:t>len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black.index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)/Total))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PercentWhite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= 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"White Wins ≈ %s" 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% (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'{0:.2%}'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.format(</a:t>
            </a:r>
            <a:r>
              <a:rPr lang="en-US" sz="900" dirty="0" err="1" smtClean="0">
                <a:solidFill>
                  <a:srgbClr val="000080"/>
                </a:solidFill>
                <a:ea typeface="Times New Roman"/>
                <a:cs typeface="Times New Roman"/>
              </a:rPr>
              <a:t>len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white.index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)/Total))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PercentDraw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= 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"Draw ≈ %s" 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% (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'{0:.2%}'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.format(</a:t>
            </a:r>
            <a:r>
              <a:rPr lang="en-US" sz="900" dirty="0" err="1" smtClean="0">
                <a:solidFill>
                  <a:srgbClr val="000080"/>
                </a:solidFill>
                <a:ea typeface="Times New Roman"/>
                <a:cs typeface="Times New Roman"/>
              </a:rPr>
              <a:t>len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draw.index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)/Total))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AllTitle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= 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'Distribution of Moves by All Outcomes (</a:t>
            </a:r>
            <a:r>
              <a:rPr lang="en-US" sz="900" b="1" dirty="0" err="1" smtClean="0">
                <a:solidFill>
                  <a:srgbClr val="008080"/>
                </a:solidFill>
                <a:ea typeface="Times New Roman"/>
                <a:cs typeface="Times New Roman"/>
              </a:rPr>
              <a:t>nSample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 = %s)' 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% workers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/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a =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draw.moves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/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b =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black.moves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/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c =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white.moves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/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/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kdea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=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scipy.stats.gaussian_kde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(a)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kdeb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=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scipy.stats.gaussian_kde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(b)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kdec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=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scipy.stats.gaussian_kde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(c)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/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grid =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np.arange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dirty="0" smtClean="0">
                <a:solidFill>
                  <a:srgbClr val="0000FF"/>
                </a:solidFill>
                <a:ea typeface="Times New Roman"/>
                <a:cs typeface="Times New Roman"/>
              </a:rPr>
              <a:t>700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/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i="1" dirty="0" smtClean="0">
                <a:solidFill>
                  <a:srgbClr val="808080"/>
                </a:solidFill>
                <a:ea typeface="Times New Roman"/>
                <a:cs typeface="Times New Roman"/>
              </a:rPr>
              <a:t>#weighted </a:t>
            </a:r>
            <a:r>
              <a:rPr lang="en-US" sz="900" i="1" dirty="0" err="1" smtClean="0">
                <a:solidFill>
                  <a:srgbClr val="808080"/>
                </a:solidFill>
                <a:ea typeface="Times New Roman"/>
                <a:cs typeface="Times New Roman"/>
              </a:rPr>
              <a:t>kde</a:t>
            </a:r>
            <a:r>
              <a:rPr lang="en-US" sz="900" i="1" dirty="0" smtClean="0">
                <a:solidFill>
                  <a:srgbClr val="808080"/>
                </a:solidFill>
                <a:ea typeface="Times New Roman"/>
                <a:cs typeface="Times New Roman"/>
              </a:rPr>
              <a:t> curves</a:t>
            </a:r>
            <a:br>
              <a:rPr lang="en-US" sz="900" i="1" dirty="0" smtClean="0">
                <a:solidFill>
                  <a:srgbClr val="808080"/>
                </a:solidFill>
                <a:ea typeface="Times New Roman"/>
                <a:cs typeface="Times New Roman"/>
              </a:rPr>
            </a:b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wa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=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kdea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(grid)*(</a:t>
            </a:r>
            <a:r>
              <a:rPr lang="en-US" sz="900" dirty="0" err="1" smtClean="0">
                <a:solidFill>
                  <a:srgbClr val="000080"/>
                </a:solidFill>
                <a:ea typeface="Times New Roman"/>
                <a:cs typeface="Times New Roman"/>
              </a:rPr>
              <a:t>len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(a)/</a:t>
            </a:r>
            <a:r>
              <a:rPr lang="en-US" sz="900" dirty="0" smtClean="0">
                <a:solidFill>
                  <a:srgbClr val="000080"/>
                </a:solidFill>
                <a:ea typeface="Times New Roman"/>
                <a:cs typeface="Times New Roman"/>
              </a:rPr>
              <a:t>float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dirty="0" err="1" smtClean="0">
                <a:solidFill>
                  <a:srgbClr val="000080"/>
                </a:solidFill>
                <a:ea typeface="Times New Roman"/>
                <a:cs typeface="Times New Roman"/>
              </a:rPr>
              <a:t>len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(a)+</a:t>
            </a:r>
            <a:r>
              <a:rPr lang="en-US" sz="900" dirty="0" err="1" smtClean="0">
                <a:solidFill>
                  <a:srgbClr val="000080"/>
                </a:solidFill>
                <a:ea typeface="Times New Roman"/>
                <a:cs typeface="Times New Roman"/>
              </a:rPr>
              <a:t>len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(b)+</a:t>
            </a:r>
            <a:r>
              <a:rPr lang="en-US" sz="900" dirty="0" err="1" smtClean="0">
                <a:solidFill>
                  <a:srgbClr val="000080"/>
                </a:solidFill>
                <a:ea typeface="Times New Roman"/>
                <a:cs typeface="Times New Roman"/>
              </a:rPr>
              <a:t>len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(c)))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wb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=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kdeb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(grid)*(</a:t>
            </a:r>
            <a:r>
              <a:rPr lang="en-US" sz="900" dirty="0" err="1" smtClean="0">
                <a:solidFill>
                  <a:srgbClr val="000080"/>
                </a:solidFill>
                <a:ea typeface="Times New Roman"/>
                <a:cs typeface="Times New Roman"/>
              </a:rPr>
              <a:t>len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(b)/</a:t>
            </a:r>
            <a:r>
              <a:rPr lang="en-US" sz="900" dirty="0" smtClean="0">
                <a:solidFill>
                  <a:srgbClr val="000080"/>
                </a:solidFill>
                <a:ea typeface="Times New Roman"/>
                <a:cs typeface="Times New Roman"/>
              </a:rPr>
              <a:t>float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dirty="0" err="1" smtClean="0">
                <a:solidFill>
                  <a:srgbClr val="000080"/>
                </a:solidFill>
                <a:ea typeface="Times New Roman"/>
                <a:cs typeface="Times New Roman"/>
              </a:rPr>
              <a:t>len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(a)+</a:t>
            </a:r>
            <a:r>
              <a:rPr lang="en-US" sz="900" dirty="0" err="1" smtClean="0">
                <a:solidFill>
                  <a:srgbClr val="000080"/>
                </a:solidFill>
                <a:ea typeface="Times New Roman"/>
                <a:cs typeface="Times New Roman"/>
              </a:rPr>
              <a:t>len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(b)+</a:t>
            </a:r>
            <a:r>
              <a:rPr lang="en-US" sz="900" dirty="0" err="1" smtClean="0">
                <a:solidFill>
                  <a:srgbClr val="000080"/>
                </a:solidFill>
                <a:ea typeface="Times New Roman"/>
                <a:cs typeface="Times New Roman"/>
              </a:rPr>
              <a:t>len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(c)))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wc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=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kdec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(grid)*(</a:t>
            </a:r>
            <a:r>
              <a:rPr lang="en-US" sz="900" dirty="0" err="1" smtClean="0">
                <a:solidFill>
                  <a:srgbClr val="000080"/>
                </a:solidFill>
                <a:ea typeface="Times New Roman"/>
                <a:cs typeface="Times New Roman"/>
              </a:rPr>
              <a:t>len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(c)/</a:t>
            </a:r>
            <a:r>
              <a:rPr lang="en-US" sz="900" dirty="0" smtClean="0">
                <a:solidFill>
                  <a:srgbClr val="000080"/>
                </a:solidFill>
                <a:ea typeface="Times New Roman"/>
                <a:cs typeface="Times New Roman"/>
              </a:rPr>
              <a:t>float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dirty="0" err="1" smtClean="0">
                <a:solidFill>
                  <a:srgbClr val="000080"/>
                </a:solidFill>
                <a:ea typeface="Times New Roman"/>
                <a:cs typeface="Times New Roman"/>
              </a:rPr>
              <a:t>len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(a)+</a:t>
            </a:r>
            <a:r>
              <a:rPr lang="en-US" sz="900" dirty="0" err="1" smtClean="0">
                <a:solidFill>
                  <a:srgbClr val="000080"/>
                </a:solidFill>
                <a:ea typeface="Times New Roman"/>
                <a:cs typeface="Times New Roman"/>
              </a:rPr>
              <a:t>len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(b)+</a:t>
            </a:r>
            <a:r>
              <a:rPr lang="en-US" sz="900" dirty="0" err="1" smtClean="0">
                <a:solidFill>
                  <a:srgbClr val="000080"/>
                </a:solidFill>
                <a:ea typeface="Times New Roman"/>
                <a:cs typeface="Times New Roman"/>
              </a:rPr>
              <a:t>len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(c)))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/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total =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wa+wb+wc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/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wtotal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=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wb+wc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/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/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plt.figure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dirty="0" err="1" smtClean="0">
                <a:solidFill>
                  <a:srgbClr val="660099"/>
                </a:solidFill>
                <a:ea typeface="Times New Roman"/>
                <a:cs typeface="Times New Roman"/>
              </a:rPr>
              <a:t>figsize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=(</a:t>
            </a:r>
            <a:r>
              <a:rPr lang="en-US" sz="900" dirty="0" smtClean="0">
                <a:solidFill>
                  <a:srgbClr val="0000FF"/>
                </a:solidFill>
                <a:ea typeface="Times New Roman"/>
                <a:cs typeface="Times New Roman"/>
              </a:rPr>
              <a:t>10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,</a:t>
            </a:r>
            <a:r>
              <a:rPr lang="en-US" sz="900" dirty="0" smtClean="0">
                <a:solidFill>
                  <a:srgbClr val="0000FF"/>
                </a:solidFill>
                <a:ea typeface="Times New Roman"/>
                <a:cs typeface="Times New Roman"/>
              </a:rPr>
              <a:t>5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plt.plot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(grid, total, </a:t>
            </a:r>
            <a:r>
              <a:rPr lang="en-US" sz="900" dirty="0" err="1" smtClean="0">
                <a:solidFill>
                  <a:srgbClr val="660099"/>
                </a:solidFill>
                <a:ea typeface="Times New Roman"/>
                <a:cs typeface="Times New Roman"/>
              </a:rPr>
              <a:t>lw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=</a:t>
            </a:r>
            <a:r>
              <a:rPr lang="en-US" sz="900" dirty="0" smtClean="0">
                <a:solidFill>
                  <a:srgbClr val="0000FF"/>
                </a:solidFill>
                <a:ea typeface="Times New Roman"/>
                <a:cs typeface="Times New Roman"/>
              </a:rPr>
              <a:t>2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, </a:t>
            </a:r>
            <a:r>
              <a:rPr lang="en-US" sz="900" dirty="0" smtClean="0">
                <a:solidFill>
                  <a:srgbClr val="660099"/>
                </a:solidFill>
                <a:ea typeface="Times New Roman"/>
                <a:cs typeface="Times New Roman"/>
              </a:rPr>
              <a:t>label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=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"Total"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plt.plot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(grid,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wa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, </a:t>
            </a:r>
            <a:r>
              <a:rPr lang="en-US" sz="900" dirty="0" err="1" smtClean="0">
                <a:solidFill>
                  <a:srgbClr val="660099"/>
                </a:solidFill>
                <a:ea typeface="Times New Roman"/>
                <a:cs typeface="Times New Roman"/>
              </a:rPr>
              <a:t>lw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=</a:t>
            </a:r>
            <a:r>
              <a:rPr lang="en-US" sz="900" dirty="0" smtClean="0">
                <a:solidFill>
                  <a:srgbClr val="0000FF"/>
                </a:solidFill>
                <a:ea typeface="Times New Roman"/>
                <a:cs typeface="Times New Roman"/>
              </a:rPr>
              <a:t>1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, </a:t>
            </a:r>
            <a:r>
              <a:rPr lang="en-US" sz="900" dirty="0" smtClean="0">
                <a:solidFill>
                  <a:srgbClr val="660099"/>
                </a:solidFill>
                <a:ea typeface="Times New Roman"/>
                <a:cs typeface="Times New Roman"/>
              </a:rPr>
              <a:t>label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=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PercentDraw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plt.plot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(grid,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wb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, </a:t>
            </a:r>
            <a:r>
              <a:rPr lang="en-US" sz="900" dirty="0" err="1" smtClean="0">
                <a:solidFill>
                  <a:srgbClr val="660099"/>
                </a:solidFill>
                <a:ea typeface="Times New Roman"/>
                <a:cs typeface="Times New Roman"/>
              </a:rPr>
              <a:t>lw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=</a:t>
            </a:r>
            <a:r>
              <a:rPr lang="en-US" sz="900" dirty="0" smtClean="0">
                <a:solidFill>
                  <a:srgbClr val="0000FF"/>
                </a:solidFill>
                <a:ea typeface="Times New Roman"/>
                <a:cs typeface="Times New Roman"/>
              </a:rPr>
              <a:t>1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, </a:t>
            </a:r>
            <a:r>
              <a:rPr lang="en-US" sz="900" dirty="0" smtClean="0">
                <a:solidFill>
                  <a:srgbClr val="660099"/>
                </a:solidFill>
                <a:ea typeface="Times New Roman"/>
                <a:cs typeface="Times New Roman"/>
              </a:rPr>
              <a:t>label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=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PercentBlack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plt.plot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(grid,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wc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, </a:t>
            </a:r>
            <a:r>
              <a:rPr lang="en-US" sz="900" dirty="0" err="1" smtClean="0">
                <a:solidFill>
                  <a:srgbClr val="660099"/>
                </a:solidFill>
                <a:ea typeface="Times New Roman"/>
                <a:cs typeface="Times New Roman"/>
              </a:rPr>
              <a:t>lw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=</a:t>
            </a:r>
            <a:r>
              <a:rPr lang="en-US" sz="900" dirty="0" smtClean="0">
                <a:solidFill>
                  <a:srgbClr val="0000FF"/>
                </a:solidFill>
                <a:ea typeface="Times New Roman"/>
                <a:cs typeface="Times New Roman"/>
              </a:rPr>
              <a:t>1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, </a:t>
            </a:r>
            <a:r>
              <a:rPr lang="en-US" sz="900" dirty="0" smtClean="0">
                <a:solidFill>
                  <a:srgbClr val="660099"/>
                </a:solidFill>
                <a:ea typeface="Times New Roman"/>
                <a:cs typeface="Times New Roman"/>
              </a:rPr>
              <a:t>label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=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PercentWhite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plt.title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AllTitle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plt.ylabel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'Density'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plt.xlabel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'Number of Moves'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plt.legend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plt.show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/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ExpectedBlack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= 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"EV Black Wins ≈ %s" 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% (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'{0:.2%}'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.format(</a:t>
            </a:r>
            <a:r>
              <a:rPr lang="en-US" sz="900" dirty="0" err="1" smtClean="0">
                <a:solidFill>
                  <a:srgbClr val="000080"/>
                </a:solidFill>
                <a:ea typeface="Times New Roman"/>
                <a:cs typeface="Times New Roman"/>
              </a:rPr>
              <a:t>len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black.index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)/Wins))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ExpectedWhite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= 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"EV White Wins ≈ %s" 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% (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'{0:.2%}'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.format(</a:t>
            </a:r>
            <a:r>
              <a:rPr lang="en-US" sz="900" dirty="0" err="1" smtClean="0">
                <a:solidFill>
                  <a:srgbClr val="000080"/>
                </a:solidFill>
                <a:ea typeface="Times New Roman"/>
                <a:cs typeface="Times New Roman"/>
              </a:rPr>
              <a:t>len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white.index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)/Wins))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WinTitle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 = 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'Distribution of Moves by Wins (</a:t>
            </a:r>
            <a:r>
              <a:rPr lang="en-US" sz="900" b="1" dirty="0" err="1" smtClean="0">
                <a:solidFill>
                  <a:srgbClr val="008080"/>
                </a:solidFill>
                <a:ea typeface="Times New Roman"/>
                <a:cs typeface="Times New Roman"/>
              </a:rPr>
              <a:t>nWins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 = %s)' 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% Wins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/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plt.figure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dirty="0" err="1" smtClean="0">
                <a:solidFill>
                  <a:srgbClr val="660099"/>
                </a:solidFill>
                <a:ea typeface="Times New Roman"/>
                <a:cs typeface="Times New Roman"/>
              </a:rPr>
              <a:t>figsize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=(</a:t>
            </a:r>
            <a:r>
              <a:rPr lang="en-US" sz="900" dirty="0" smtClean="0">
                <a:solidFill>
                  <a:srgbClr val="0000FF"/>
                </a:solidFill>
                <a:ea typeface="Times New Roman"/>
                <a:cs typeface="Times New Roman"/>
              </a:rPr>
              <a:t>10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,</a:t>
            </a:r>
            <a:r>
              <a:rPr lang="en-US" sz="900" dirty="0" smtClean="0">
                <a:solidFill>
                  <a:srgbClr val="0000FF"/>
                </a:solidFill>
                <a:ea typeface="Times New Roman"/>
                <a:cs typeface="Times New Roman"/>
              </a:rPr>
              <a:t>5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plt.plot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(grid,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wtotal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, </a:t>
            </a:r>
            <a:r>
              <a:rPr lang="en-US" sz="900" dirty="0" err="1" smtClean="0">
                <a:solidFill>
                  <a:srgbClr val="660099"/>
                </a:solidFill>
                <a:ea typeface="Times New Roman"/>
                <a:cs typeface="Times New Roman"/>
              </a:rPr>
              <a:t>lw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=</a:t>
            </a:r>
            <a:r>
              <a:rPr lang="en-US" sz="900" dirty="0" smtClean="0">
                <a:solidFill>
                  <a:srgbClr val="0000FF"/>
                </a:solidFill>
                <a:ea typeface="Times New Roman"/>
                <a:cs typeface="Times New Roman"/>
              </a:rPr>
              <a:t>2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, </a:t>
            </a:r>
            <a:r>
              <a:rPr lang="en-US" sz="900" dirty="0" smtClean="0">
                <a:solidFill>
                  <a:srgbClr val="660099"/>
                </a:solidFill>
                <a:ea typeface="Times New Roman"/>
                <a:cs typeface="Times New Roman"/>
              </a:rPr>
              <a:t>label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=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"Wins"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plt.plot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(grid,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wb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, </a:t>
            </a:r>
            <a:r>
              <a:rPr lang="en-US" sz="900" dirty="0" err="1" smtClean="0">
                <a:solidFill>
                  <a:srgbClr val="660099"/>
                </a:solidFill>
                <a:ea typeface="Times New Roman"/>
                <a:cs typeface="Times New Roman"/>
              </a:rPr>
              <a:t>lw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=</a:t>
            </a:r>
            <a:r>
              <a:rPr lang="en-US" sz="900" dirty="0" smtClean="0">
                <a:solidFill>
                  <a:srgbClr val="0000FF"/>
                </a:solidFill>
                <a:ea typeface="Times New Roman"/>
                <a:cs typeface="Times New Roman"/>
              </a:rPr>
              <a:t>1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, </a:t>
            </a:r>
            <a:r>
              <a:rPr lang="en-US" sz="900" dirty="0" smtClean="0">
                <a:solidFill>
                  <a:srgbClr val="660099"/>
                </a:solidFill>
                <a:ea typeface="Times New Roman"/>
                <a:cs typeface="Times New Roman"/>
              </a:rPr>
              <a:t>label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=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ExpectedBlack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plt.plot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(grid, 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wc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, </a:t>
            </a:r>
            <a:r>
              <a:rPr lang="en-US" sz="900" dirty="0" err="1" smtClean="0">
                <a:solidFill>
                  <a:srgbClr val="660099"/>
                </a:solidFill>
                <a:ea typeface="Times New Roman"/>
                <a:cs typeface="Times New Roman"/>
              </a:rPr>
              <a:t>lw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=</a:t>
            </a:r>
            <a:r>
              <a:rPr lang="en-US" sz="900" dirty="0" smtClean="0">
                <a:solidFill>
                  <a:srgbClr val="0000FF"/>
                </a:solidFill>
                <a:ea typeface="Times New Roman"/>
                <a:cs typeface="Times New Roman"/>
              </a:rPr>
              <a:t>1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, </a:t>
            </a:r>
            <a:r>
              <a:rPr lang="en-US" sz="900" dirty="0" smtClean="0">
                <a:solidFill>
                  <a:srgbClr val="660099"/>
                </a:solidFill>
                <a:ea typeface="Times New Roman"/>
                <a:cs typeface="Times New Roman"/>
              </a:rPr>
              <a:t>label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=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ExpectedWhite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plt.title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WinTitle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plt.ylabel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'Density'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plt.xlabel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'Number of Moves'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plt.legend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plt.show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/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80"/>
                </a:solidFill>
                <a:ea typeface="Times New Roman"/>
                <a:cs typeface="Times New Roman"/>
              </a:rPr>
              <a:t>print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"Most frequent moves of All:"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, grid[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total.argmax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()], </a:t>
            </a:r>
            <a:r>
              <a:rPr lang="en-US" sz="900" dirty="0" smtClean="0">
                <a:solidFill>
                  <a:srgbClr val="000080"/>
                </a:solidFill>
                <a:ea typeface="Times New Roman"/>
                <a:cs typeface="Times New Roman"/>
              </a:rPr>
              <a:t>round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dirty="0" smtClean="0">
                <a:solidFill>
                  <a:srgbClr val="000080"/>
                </a:solidFill>
                <a:ea typeface="Times New Roman"/>
                <a:cs typeface="Times New Roman"/>
              </a:rPr>
              <a:t>max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(total), </a:t>
            </a:r>
            <a:r>
              <a:rPr lang="en-US" sz="900" dirty="0" smtClean="0">
                <a:solidFill>
                  <a:srgbClr val="0000FF"/>
                </a:solidFill>
                <a:ea typeface="Times New Roman"/>
                <a:cs typeface="Times New Roman"/>
              </a:rPr>
              <a:t>4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), 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"for"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, Total, 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"games"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80"/>
                </a:solidFill>
                <a:ea typeface="Times New Roman"/>
                <a:cs typeface="Times New Roman"/>
              </a:rPr>
              <a:t>print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"Most frequent moves of Draws:"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, grid[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wa.argmax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()], </a:t>
            </a:r>
            <a:r>
              <a:rPr lang="en-US" sz="900" dirty="0" smtClean="0">
                <a:solidFill>
                  <a:srgbClr val="000080"/>
                </a:solidFill>
                <a:ea typeface="Times New Roman"/>
                <a:cs typeface="Times New Roman"/>
              </a:rPr>
              <a:t>round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dirty="0" smtClean="0">
                <a:solidFill>
                  <a:srgbClr val="000080"/>
                </a:solidFill>
                <a:ea typeface="Times New Roman"/>
                <a:cs typeface="Times New Roman"/>
              </a:rPr>
              <a:t>max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wa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), </a:t>
            </a:r>
            <a:r>
              <a:rPr lang="en-US" sz="900" dirty="0" smtClean="0">
                <a:solidFill>
                  <a:srgbClr val="0000FF"/>
                </a:solidFill>
                <a:ea typeface="Times New Roman"/>
                <a:cs typeface="Times New Roman"/>
              </a:rPr>
              <a:t>4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), 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"for"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, </a:t>
            </a:r>
            <a:r>
              <a:rPr lang="en-US" sz="900" dirty="0" err="1" smtClean="0">
                <a:solidFill>
                  <a:srgbClr val="000080"/>
                </a:solidFill>
                <a:ea typeface="Times New Roman"/>
                <a:cs typeface="Times New Roman"/>
              </a:rPr>
              <a:t>len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draw.index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), 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"games"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80"/>
                </a:solidFill>
                <a:ea typeface="Times New Roman"/>
                <a:cs typeface="Times New Roman"/>
              </a:rPr>
              <a:t>print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"Most frequent moves of Wins:"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, grid[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wtotal.argmax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()], </a:t>
            </a:r>
            <a:r>
              <a:rPr lang="en-US" sz="900" dirty="0" smtClean="0">
                <a:solidFill>
                  <a:srgbClr val="000080"/>
                </a:solidFill>
                <a:ea typeface="Times New Roman"/>
                <a:cs typeface="Times New Roman"/>
              </a:rPr>
              <a:t>round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dirty="0" smtClean="0">
                <a:solidFill>
                  <a:srgbClr val="000080"/>
                </a:solidFill>
                <a:ea typeface="Times New Roman"/>
                <a:cs typeface="Times New Roman"/>
              </a:rPr>
              <a:t>max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wtotal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), </a:t>
            </a:r>
            <a:r>
              <a:rPr lang="en-US" sz="900" dirty="0" smtClean="0">
                <a:solidFill>
                  <a:srgbClr val="0000FF"/>
                </a:solidFill>
                <a:ea typeface="Times New Roman"/>
                <a:cs typeface="Times New Roman"/>
              </a:rPr>
              <a:t>4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), 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"for"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, Wins, 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"games"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80"/>
                </a:solidFill>
                <a:ea typeface="Times New Roman"/>
                <a:cs typeface="Times New Roman"/>
              </a:rPr>
              <a:t>print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"Most frequent moves of Black wins:"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, grid[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wb.argmax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()], </a:t>
            </a:r>
            <a:r>
              <a:rPr lang="en-US" sz="900" dirty="0" smtClean="0">
                <a:solidFill>
                  <a:srgbClr val="000080"/>
                </a:solidFill>
                <a:ea typeface="Times New Roman"/>
                <a:cs typeface="Times New Roman"/>
              </a:rPr>
              <a:t>round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dirty="0" smtClean="0">
                <a:solidFill>
                  <a:srgbClr val="000080"/>
                </a:solidFill>
                <a:ea typeface="Times New Roman"/>
                <a:cs typeface="Times New Roman"/>
              </a:rPr>
              <a:t>max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wb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), </a:t>
            </a:r>
            <a:r>
              <a:rPr lang="en-US" sz="900" dirty="0" smtClean="0">
                <a:solidFill>
                  <a:srgbClr val="0000FF"/>
                </a:solidFill>
                <a:ea typeface="Times New Roman"/>
                <a:cs typeface="Times New Roman"/>
              </a:rPr>
              <a:t>4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), 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"for"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, </a:t>
            </a:r>
            <a:r>
              <a:rPr lang="en-US" sz="900" dirty="0" err="1" smtClean="0">
                <a:solidFill>
                  <a:srgbClr val="000080"/>
                </a:solidFill>
                <a:ea typeface="Times New Roman"/>
                <a:cs typeface="Times New Roman"/>
              </a:rPr>
              <a:t>len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black.index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), 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"games"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</a:t>
            </a:r>
            <a:b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</a:br>
            <a:r>
              <a:rPr lang="en-US" sz="900" dirty="0" smtClean="0">
                <a:solidFill>
                  <a:srgbClr val="000080"/>
                </a:solidFill>
                <a:ea typeface="Times New Roman"/>
                <a:cs typeface="Times New Roman"/>
              </a:rPr>
              <a:t>print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"Most frequent moves of White wins:"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, grid[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wc.argmax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()], </a:t>
            </a:r>
            <a:r>
              <a:rPr lang="en-US" sz="900" dirty="0" smtClean="0">
                <a:solidFill>
                  <a:srgbClr val="000080"/>
                </a:solidFill>
                <a:ea typeface="Times New Roman"/>
                <a:cs typeface="Times New Roman"/>
              </a:rPr>
              <a:t>round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dirty="0" smtClean="0">
                <a:solidFill>
                  <a:srgbClr val="000080"/>
                </a:solidFill>
                <a:ea typeface="Times New Roman"/>
                <a:cs typeface="Times New Roman"/>
              </a:rPr>
              <a:t>max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wc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), </a:t>
            </a:r>
            <a:r>
              <a:rPr lang="en-US" sz="900" dirty="0" smtClean="0">
                <a:solidFill>
                  <a:srgbClr val="0000FF"/>
                </a:solidFill>
                <a:ea typeface="Times New Roman"/>
                <a:cs typeface="Times New Roman"/>
              </a:rPr>
              <a:t>4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), 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"for"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, </a:t>
            </a:r>
            <a:r>
              <a:rPr lang="en-US" sz="900" dirty="0" err="1" smtClean="0">
                <a:solidFill>
                  <a:srgbClr val="000080"/>
                </a:solidFill>
                <a:ea typeface="Times New Roman"/>
                <a:cs typeface="Times New Roman"/>
              </a:rPr>
              <a:t>len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white.index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), </a:t>
            </a:r>
            <a:r>
              <a:rPr lang="en-US" sz="900" b="1" dirty="0" smtClean="0">
                <a:solidFill>
                  <a:srgbClr val="008080"/>
                </a:solidFill>
                <a:ea typeface="Times New Roman"/>
                <a:cs typeface="Times New Roman"/>
              </a:rPr>
              <a:t>"games"</a:t>
            </a:r>
            <a:r>
              <a:rPr lang="en-US" sz="900" dirty="0" smtClean="0">
                <a:solidFill>
                  <a:srgbClr val="000000"/>
                </a:solidFill>
                <a:ea typeface="Times New Roman"/>
                <a:cs typeface="Times New Roman"/>
              </a:rPr>
              <a:t>)</a:t>
            </a:r>
            <a:endParaRPr lang="en-US" sz="900" dirty="0"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1502" y="2197254"/>
            <a:ext cx="4632498" cy="4660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0" y="0"/>
            <a:ext cx="9144000" cy="698652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&gt;&gt;&gt;</a:t>
            </a:r>
            <a:r>
              <a:rPr lang="en-US" sz="2400" b="1" dirty="0" smtClean="0">
                <a:solidFill>
                  <a:srgbClr val="0070C0"/>
                </a:solidFill>
              </a:rPr>
              <a:t>import</a:t>
            </a:r>
            <a:r>
              <a:rPr lang="en-US" sz="2400" b="1" dirty="0" smtClean="0"/>
              <a:t> chess		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#Imports python-chess</a:t>
            </a:r>
          </a:p>
          <a:p>
            <a:r>
              <a:rPr lang="en-US" sz="2400" b="1" dirty="0" smtClean="0"/>
              <a:t>&gt;&gt;&gt;board = </a:t>
            </a:r>
            <a:r>
              <a:rPr lang="en-US" sz="2400" b="1" dirty="0" err="1" smtClean="0"/>
              <a:t>chess.Board</a:t>
            </a:r>
            <a:r>
              <a:rPr lang="en-US" sz="2400" b="1" dirty="0" smtClean="0"/>
              <a:t>()	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#Makes a new board</a:t>
            </a:r>
          </a:p>
          <a:p>
            <a:r>
              <a:rPr lang="en-US" sz="2400" b="1" dirty="0" smtClean="0"/>
              <a:t>&gt;&gt;&gt;</a:t>
            </a:r>
            <a:r>
              <a:rPr lang="en-US" sz="2400" b="1" dirty="0" err="1" smtClean="0"/>
              <a:t>board.legal_moves</a:t>
            </a:r>
            <a:r>
              <a:rPr lang="en-US" sz="2400" b="1" dirty="0" smtClean="0"/>
              <a:t> 	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Iterator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of legal moves in San notation</a:t>
            </a:r>
          </a:p>
          <a:p>
            <a:r>
              <a:rPr lang="pt-BR" sz="2400" dirty="0" smtClean="0"/>
              <a:t>&lt;LegalMoveGenerator at 0x586f240 (Nh3, Nf3, Nc3, Na3, h3, g3, f3, e3, d3, c3, b3, a3, h4, g4, f4, e4, d4, c4, b4, a4)&gt;</a:t>
            </a:r>
          </a:p>
          <a:p>
            <a:r>
              <a:rPr lang="pt-BR" sz="2400" b="1" dirty="0" smtClean="0"/>
              <a:t>&gt;&gt;&gt;chess.Move.from_uci("a8a1") in board.legal_moves	</a:t>
            </a:r>
            <a:r>
              <a:rPr lang="pt-BR" sz="2400" b="1" dirty="0" smtClean="0">
                <a:solidFill>
                  <a:schemeClr val="bg1">
                    <a:lumMod val="50000"/>
                  </a:schemeClr>
                </a:solidFill>
              </a:rPr>
              <a:t>#Test if legal</a:t>
            </a:r>
          </a:p>
          <a:p>
            <a:r>
              <a:rPr lang="en-US" sz="2400" dirty="0" smtClean="0"/>
              <a:t>False</a:t>
            </a:r>
          </a:p>
          <a:p>
            <a:r>
              <a:rPr lang="en-US" sz="2400" b="1" dirty="0" smtClean="0"/>
              <a:t>&gt;&gt;&gt;board	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#prints board</a:t>
            </a:r>
          </a:p>
          <a:p>
            <a:endParaRPr lang="en-US" sz="2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Install Anaconda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and use</a:t>
            </a:r>
          </a:p>
          <a:p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Jupyter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Notebook to run</a:t>
            </a:r>
          </a:p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python-chess to see the</a:t>
            </a:r>
          </a:p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board after every move</a:t>
            </a:r>
            <a:endParaRPr lang="pt-B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Legal moves are described by</a:t>
            </a:r>
          </a:p>
          <a:p>
            <a:r>
              <a:rPr lang="en-US" sz="2400" dirty="0" smtClean="0"/>
              <a:t>destination cells of the board </a:t>
            </a:r>
            <a:r>
              <a:rPr lang="en-US" sz="2400" b="1" dirty="0" smtClean="0"/>
              <a:t>(San).</a:t>
            </a:r>
          </a:p>
          <a:p>
            <a:r>
              <a:rPr lang="en-US" sz="2400" dirty="0" smtClean="0"/>
              <a:t>Pawn = no prefix. Knight = N.</a:t>
            </a:r>
          </a:p>
          <a:p>
            <a:r>
              <a:rPr lang="en-US" sz="2400" b="1" dirty="0" smtClean="0"/>
              <a:t>San = Standard algebraic notation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4701525" y="5090652"/>
            <a:ext cx="4237704" cy="4719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 Arrow 7"/>
          <p:cNvSpPr/>
          <p:nvPr/>
        </p:nvSpPr>
        <p:spPr>
          <a:xfrm>
            <a:off x="5486400" y="5181600"/>
            <a:ext cx="609600" cy="990600"/>
          </a:xfrm>
          <a:prstGeom prst="ben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flipH="1">
            <a:off x="4876800" y="5181600"/>
            <a:ext cx="609600" cy="990600"/>
          </a:xfrm>
          <a:prstGeom prst="ben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ent Arrow 9"/>
          <p:cNvSpPr/>
          <p:nvPr/>
        </p:nvSpPr>
        <p:spPr>
          <a:xfrm>
            <a:off x="8153400" y="5181600"/>
            <a:ext cx="609600" cy="990600"/>
          </a:xfrm>
          <a:prstGeom prst="ben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flipH="1">
            <a:off x="7543800" y="5181600"/>
            <a:ext cx="609600" cy="990600"/>
          </a:xfrm>
          <a:prstGeom prst="ben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09652" y="1143000"/>
            <a:ext cx="533400" cy="381000"/>
          </a:xfrm>
          <a:prstGeom prst="rect">
            <a:avLst/>
          </a:prstGeom>
          <a:solidFill>
            <a:schemeClr val="accent5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19252" y="1143000"/>
            <a:ext cx="533400" cy="381000"/>
          </a:xfrm>
          <a:prstGeom prst="rect">
            <a:avLst/>
          </a:prstGeom>
          <a:solidFill>
            <a:schemeClr val="accent4">
              <a:alpha val="53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11644" y="1143000"/>
            <a:ext cx="533400" cy="381000"/>
          </a:xfrm>
          <a:prstGeom prst="rect">
            <a:avLst/>
          </a:prstGeom>
          <a:solidFill>
            <a:schemeClr val="accent3">
              <a:alpha val="53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38452" y="1143000"/>
            <a:ext cx="533400" cy="381000"/>
          </a:xfrm>
          <a:prstGeom prst="rect">
            <a:avLst/>
          </a:prstGeom>
          <a:solidFill>
            <a:schemeClr val="accent6">
              <a:lumMod val="75000"/>
              <a:alpha val="53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701525" y="4572000"/>
            <a:ext cx="4237704" cy="4719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162800" y="1143000"/>
            <a:ext cx="1676400" cy="381000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740" y="1509252"/>
            <a:ext cx="1676400" cy="381000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828800" y="1524000"/>
            <a:ext cx="3429000" cy="381000"/>
          </a:xfrm>
          <a:prstGeom prst="rect">
            <a:avLst/>
          </a:prstGeom>
          <a:solidFill>
            <a:srgbClr val="00B050">
              <a:alpha val="53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29000" y="1905000"/>
            <a:ext cx="685800" cy="381000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rved Right Arrow 27"/>
          <p:cNvSpPr/>
          <p:nvPr/>
        </p:nvSpPr>
        <p:spPr>
          <a:xfrm>
            <a:off x="4267200" y="2667000"/>
            <a:ext cx="503151" cy="3810000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&quot;No&quot; Symbol 29"/>
          <p:cNvSpPr/>
          <p:nvPr/>
        </p:nvSpPr>
        <p:spPr>
          <a:xfrm>
            <a:off x="3886200" y="4343400"/>
            <a:ext cx="609600" cy="609600"/>
          </a:xfrm>
          <a:prstGeom prst="noSmoking">
            <a:avLst/>
          </a:prstGeom>
          <a:solidFill>
            <a:srgbClr val="FF0000">
              <a:alpha val="7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86341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&gt;&gt;&gt;board = </a:t>
            </a:r>
            <a:r>
              <a:rPr lang="en-US" sz="2400" b="1" dirty="0" err="1" smtClean="0"/>
              <a:t>chess.Board</a:t>
            </a:r>
            <a:r>
              <a:rPr lang="en-US" sz="2400" b="1" dirty="0" smtClean="0"/>
              <a:t>(</a:t>
            </a:r>
            <a:r>
              <a:rPr lang="en-US" sz="2400" dirty="0" smtClean="0">
                <a:solidFill>
                  <a:srgbClr val="C00000"/>
                </a:solidFill>
              </a:rPr>
              <a:t>'</a:t>
            </a:r>
            <a:r>
              <a:rPr lang="en-US" sz="2400" dirty="0" err="1" smtClean="0">
                <a:solidFill>
                  <a:srgbClr val="C00000"/>
                </a:solidFill>
              </a:rPr>
              <a:t>rnbqkbnr</a:t>
            </a:r>
            <a:r>
              <a:rPr lang="en-US" sz="2400" dirty="0" smtClean="0">
                <a:solidFill>
                  <a:srgbClr val="C00000"/>
                </a:solidFill>
              </a:rPr>
              <a:t>/8/8/ppP1pppp/PP2PPPP/2p5/4N3/ RNBQKB1R w </a:t>
            </a:r>
            <a:r>
              <a:rPr lang="en-US" sz="2400" dirty="0" err="1" smtClean="0">
                <a:solidFill>
                  <a:srgbClr val="C00000"/>
                </a:solidFill>
              </a:rPr>
              <a:t>KQkq</a:t>
            </a:r>
            <a:r>
              <a:rPr lang="en-US" sz="2400" dirty="0" smtClean="0">
                <a:solidFill>
                  <a:srgbClr val="C00000"/>
                </a:solidFill>
              </a:rPr>
              <a:t> - 0 11'</a:t>
            </a:r>
            <a:r>
              <a:rPr lang="en-US" sz="2400" b="1" dirty="0" smtClean="0"/>
              <a:t>) 		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#Imports custom board from FEN</a:t>
            </a:r>
          </a:p>
          <a:p>
            <a:r>
              <a:rPr lang="en-US" sz="2400" b="1" dirty="0" smtClean="0"/>
              <a:t>&gt;&gt;&gt;</a:t>
            </a:r>
            <a:r>
              <a:rPr lang="en-US" sz="2400" b="1" dirty="0" err="1" smtClean="0"/>
              <a:t>board.legal_moves</a:t>
            </a:r>
            <a:r>
              <a:rPr lang="en-US" sz="2400" b="1" dirty="0" smtClean="0"/>
              <a:t> 		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#Legal moves in San notation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LegalMoveGenerator</a:t>
            </a:r>
            <a:r>
              <a:rPr lang="en-US" sz="2400" dirty="0" smtClean="0"/>
              <a:t> at 0x588fef0 (Nd4, Ng3, Nexc3, Ng1, Rh3, Rh2, Rg1, Bh3, Bg2, Kf2, Qxd8+, Qd7+, Qd6, Qd5, Qd4, Qd3, Qb3, Qd2, Qc2, Be3, Ba3, Bd2, Bb2, Nbxc3, Na3, Nd2, Ra3, Ra2, hxg5, gxh5, gxf5, fxg5, fxe5, exf5, bxa5, axb5, c6)&gt; </a:t>
            </a:r>
            <a:br>
              <a:rPr lang="en-US" sz="2400" dirty="0" smtClean="0"/>
            </a:br>
            <a:r>
              <a:rPr lang="en-US" sz="2400" b="1" dirty="0" smtClean="0"/>
              <a:t>&gt;&gt;&gt;board	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#prints board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Legal moves are destination cells</a:t>
            </a:r>
          </a:p>
          <a:p>
            <a:r>
              <a:rPr lang="en-US" sz="2800" b="1" dirty="0" smtClean="0">
                <a:solidFill>
                  <a:schemeClr val="accent4"/>
                </a:solidFill>
              </a:rPr>
              <a:t>(If redundant, infix start column)</a:t>
            </a:r>
          </a:p>
          <a:p>
            <a:r>
              <a:rPr lang="en-US" sz="2400" dirty="0" smtClean="0"/>
              <a:t>	Pawn	 		No Prefix</a:t>
            </a:r>
          </a:p>
          <a:p>
            <a:r>
              <a:rPr lang="en-US" sz="2400" dirty="0" smtClean="0"/>
              <a:t>	Rook		</a:t>
            </a:r>
            <a:r>
              <a:rPr lang="en-US" sz="2400" b="1" dirty="0" smtClean="0"/>
              <a:t>R</a:t>
            </a:r>
            <a:r>
              <a:rPr lang="en-US" sz="2400" dirty="0" smtClean="0"/>
              <a:t>	Prefix</a:t>
            </a:r>
          </a:p>
          <a:p>
            <a:r>
              <a:rPr lang="en-US" sz="2400" dirty="0" smtClean="0"/>
              <a:t>	Knight		</a:t>
            </a:r>
            <a:r>
              <a:rPr lang="en-US" sz="2400" b="1" dirty="0" smtClean="0"/>
              <a:t>N</a:t>
            </a:r>
            <a:r>
              <a:rPr lang="en-US" sz="2400" dirty="0" smtClean="0"/>
              <a:t>	Prefix</a:t>
            </a:r>
          </a:p>
          <a:p>
            <a:r>
              <a:rPr lang="en-US" sz="2400" dirty="0" smtClean="0"/>
              <a:t>	Bishop		</a:t>
            </a:r>
            <a:r>
              <a:rPr lang="en-US" sz="2400" b="1" dirty="0" smtClean="0"/>
              <a:t>B</a:t>
            </a:r>
            <a:r>
              <a:rPr lang="en-US" sz="2400" dirty="0" smtClean="0"/>
              <a:t>	Prefix</a:t>
            </a:r>
          </a:p>
          <a:p>
            <a:r>
              <a:rPr lang="en-US" sz="2400" dirty="0" smtClean="0"/>
              <a:t>	Queen		</a:t>
            </a:r>
            <a:r>
              <a:rPr lang="en-US" sz="2400" b="1" dirty="0" smtClean="0"/>
              <a:t>Q</a:t>
            </a:r>
            <a:r>
              <a:rPr lang="en-US" sz="2400" dirty="0" smtClean="0"/>
              <a:t>	Prefix</a:t>
            </a:r>
          </a:p>
          <a:p>
            <a:r>
              <a:rPr lang="en-US" sz="2400" dirty="0" smtClean="0"/>
              <a:t>	King		</a:t>
            </a:r>
            <a:r>
              <a:rPr lang="en-US" sz="2400" b="1" dirty="0" smtClean="0"/>
              <a:t>K</a:t>
            </a:r>
            <a:r>
              <a:rPr lang="en-US" sz="2400" dirty="0" smtClean="0"/>
              <a:t>	Prefix</a:t>
            </a:r>
          </a:p>
          <a:p>
            <a:r>
              <a:rPr lang="en-US" sz="2400" dirty="0" smtClean="0"/>
              <a:t>	Check		</a:t>
            </a:r>
            <a:r>
              <a:rPr lang="en-US" sz="2400" b="1" dirty="0" smtClean="0"/>
              <a:t>+</a:t>
            </a:r>
            <a:r>
              <a:rPr lang="en-US" sz="2400" dirty="0" smtClean="0"/>
              <a:t>	Suffix</a:t>
            </a:r>
          </a:p>
          <a:p>
            <a:r>
              <a:rPr lang="en-US" sz="2400" dirty="0" smtClean="0"/>
              <a:t>	Capture	</a:t>
            </a:r>
            <a:r>
              <a:rPr lang="en-US" sz="2400" b="1" dirty="0" smtClean="0"/>
              <a:t>x</a:t>
            </a:r>
            <a:r>
              <a:rPr lang="en-US" sz="2400" dirty="0" smtClean="0"/>
              <a:t>	Infix</a:t>
            </a:r>
            <a:endParaRPr 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580942"/>
            <a:ext cx="4191000" cy="427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Bent Arrow 6"/>
          <p:cNvSpPr/>
          <p:nvPr/>
        </p:nvSpPr>
        <p:spPr>
          <a:xfrm>
            <a:off x="5715000" y="5334000"/>
            <a:ext cx="533400" cy="914400"/>
          </a:xfrm>
          <a:prstGeom prst="ben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67400" y="1143000"/>
            <a:ext cx="838200" cy="381000"/>
          </a:xfrm>
          <a:prstGeom prst="rect">
            <a:avLst/>
          </a:prstGeom>
          <a:solidFill>
            <a:schemeClr val="accent5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14600" y="1843548"/>
            <a:ext cx="838200" cy="381000"/>
          </a:xfrm>
          <a:prstGeom prst="rect">
            <a:avLst/>
          </a:prstGeom>
          <a:solidFill>
            <a:schemeClr val="accent4">
              <a:alpha val="53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82296" y="1477296"/>
            <a:ext cx="762000" cy="381000"/>
          </a:xfrm>
          <a:prstGeom prst="rect">
            <a:avLst/>
          </a:prstGeom>
          <a:solidFill>
            <a:schemeClr val="accent3">
              <a:alpha val="53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38400" y="1462548"/>
            <a:ext cx="914400" cy="381000"/>
          </a:xfrm>
          <a:prstGeom prst="rect">
            <a:avLst/>
          </a:prstGeom>
          <a:solidFill>
            <a:schemeClr val="accent6">
              <a:lumMod val="75000"/>
              <a:alpha val="53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6553200" y="3124200"/>
            <a:ext cx="304800" cy="3048000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6781800" y="3581400"/>
            <a:ext cx="304800" cy="2590800"/>
          </a:xfrm>
          <a:prstGeom prst="up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 Arrow 5"/>
          <p:cNvSpPr/>
          <p:nvPr/>
        </p:nvSpPr>
        <p:spPr>
          <a:xfrm flipH="1">
            <a:off x="6400800" y="5257800"/>
            <a:ext cx="1066800" cy="533400"/>
          </a:xfrm>
          <a:prstGeom prst="ben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" y="4343400"/>
            <a:ext cx="553998" cy="1712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400" dirty="0" smtClean="0"/>
              <a:t>San Notation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74030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&gt;&gt;&gt;</a:t>
            </a:r>
            <a:r>
              <a:rPr lang="en-US" sz="2400" b="1" dirty="0" err="1" smtClean="0"/>
              <a:t>board.push_san</a:t>
            </a:r>
            <a:r>
              <a:rPr lang="en-US" sz="2400" b="1" dirty="0" smtClean="0"/>
              <a:t>("Nexc3") 	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#move piece</a:t>
            </a:r>
          </a:p>
          <a:p>
            <a:r>
              <a:rPr lang="en-US" sz="2400" b="1" dirty="0" smtClean="0"/>
              <a:t>&gt;&gt;&gt;board		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#visual print</a:t>
            </a:r>
          </a:p>
          <a:p>
            <a:r>
              <a:rPr lang="en-US" sz="2400" b="1" dirty="0" smtClean="0"/>
              <a:t>&gt;&gt;&gt;print(board)	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#text print</a:t>
            </a:r>
          </a:p>
          <a:p>
            <a:endParaRPr lang="en-US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&gt;&gt;&gt;board.fen()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'</a:t>
            </a:r>
            <a:r>
              <a:rPr lang="en-US" sz="2400" dirty="0" err="1" smtClean="0">
                <a:solidFill>
                  <a:srgbClr val="C00000"/>
                </a:solidFill>
              </a:rPr>
              <a:t>rnbqkbnr</a:t>
            </a:r>
            <a:r>
              <a:rPr lang="en-US" sz="2400" dirty="0" smtClean="0">
                <a:solidFill>
                  <a:srgbClr val="C00000"/>
                </a:solidFill>
              </a:rPr>
              <a:t>/8/8/ppP1pppp/PP2PPPP/2N5/8/RNBQKB1R b </a:t>
            </a:r>
            <a:r>
              <a:rPr lang="en-US" sz="2400" dirty="0" err="1" smtClean="0">
                <a:solidFill>
                  <a:srgbClr val="C00000"/>
                </a:solidFill>
              </a:rPr>
              <a:t>KQkq</a:t>
            </a:r>
            <a:r>
              <a:rPr lang="en-US" sz="2400" dirty="0" smtClean="0">
                <a:solidFill>
                  <a:srgbClr val="C00000"/>
                </a:solidFill>
              </a:rPr>
              <a:t> - 0 11'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FEN notation: black pieces lowercase and white pieces uppercase while numbers dictate the number of empty cells per row (universal)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hlinkClick r:id="rId2"/>
              </a:rPr>
              <a:t>https://chessprogramming.wikispaces.com/Forsyth-Edwards+Notation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4850" y="400050"/>
            <a:ext cx="46291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1371600"/>
            <a:ext cx="2910115" cy="3303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ent Arrow 9"/>
          <p:cNvSpPr/>
          <p:nvPr/>
        </p:nvSpPr>
        <p:spPr>
          <a:xfrm flipH="1">
            <a:off x="6096000" y="3429000"/>
            <a:ext cx="1066800" cy="533400"/>
          </a:xfrm>
          <a:prstGeom prst="ben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7444" y="29496"/>
            <a:ext cx="838200" cy="381000"/>
          </a:xfrm>
          <a:prstGeom prst="rect">
            <a:avLst/>
          </a:prstGeom>
          <a:solidFill>
            <a:schemeClr val="accent5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 Arrow 12"/>
          <p:cNvSpPr/>
          <p:nvPr/>
        </p:nvSpPr>
        <p:spPr>
          <a:xfrm flipH="1">
            <a:off x="990600" y="3505200"/>
            <a:ext cx="762000" cy="533400"/>
          </a:xfrm>
          <a:prstGeom prst="ben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5325" y="400050"/>
            <a:ext cx="463867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674030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&gt;&gt;&gt;board.pop()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 	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#undo move</a:t>
            </a:r>
          </a:p>
          <a:p>
            <a:r>
              <a:rPr lang="en-US" sz="2400" b="1" dirty="0" smtClean="0"/>
              <a:t>&gt;&gt;&gt;board		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#chess object</a:t>
            </a:r>
          </a:p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&gt;&gt;&gt;print(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board.move_stack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n-US" sz="2400" dirty="0" err="1" smtClean="0"/>
              <a:t>deque</a:t>
            </a:r>
            <a:r>
              <a:rPr lang="en-US" sz="2400" dirty="0" smtClean="0"/>
              <a:t>([</a:t>
            </a:r>
            <a:r>
              <a:rPr lang="en-US" sz="2400" dirty="0" err="1" smtClean="0"/>
              <a:t>Move.from_uci</a:t>
            </a:r>
            <a:r>
              <a:rPr lang="en-US" sz="2400" dirty="0" smtClean="0"/>
              <a:t>('a2a4'),</a:t>
            </a:r>
          </a:p>
          <a:p>
            <a:r>
              <a:rPr lang="en-US" sz="2400" dirty="0" err="1" smtClean="0"/>
              <a:t>Move.from_uci</a:t>
            </a:r>
            <a:r>
              <a:rPr lang="en-US" sz="2400" dirty="0" smtClean="0"/>
              <a:t>('a7a5'), </a:t>
            </a:r>
          </a:p>
          <a:p>
            <a:r>
              <a:rPr lang="en-US" sz="2400" dirty="0" err="1" smtClean="0"/>
              <a:t>Move.from_uci</a:t>
            </a:r>
            <a:r>
              <a:rPr lang="en-US" sz="2400" dirty="0" smtClean="0"/>
              <a:t>('b2b4'), </a:t>
            </a:r>
          </a:p>
          <a:p>
            <a:r>
              <a:rPr lang="en-US" sz="2400" dirty="0" smtClean="0"/>
              <a:t>…</a:t>
            </a:r>
          </a:p>
          <a:p>
            <a:r>
              <a:rPr lang="en-US" sz="2400" dirty="0" err="1" smtClean="0"/>
              <a:t>Move.from_uci</a:t>
            </a:r>
            <a:r>
              <a:rPr lang="en-US" sz="2400" dirty="0" smtClean="0"/>
              <a:t>('d4c5'), </a:t>
            </a:r>
          </a:p>
          <a:p>
            <a:r>
              <a:rPr lang="en-US" sz="2400" dirty="0" err="1" smtClean="0"/>
              <a:t>Move.from_uci</a:t>
            </a:r>
            <a:r>
              <a:rPr lang="en-US" sz="2400" dirty="0" smtClean="0"/>
              <a:t>('c4c3')]) 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#Prints the UCI sequence of moves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from what moves are regarded as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legal per move to recreate the 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chessboard (start and destination)</a:t>
            </a:r>
            <a:endParaRPr lang="en-US" sz="2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2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UCI is the code for the universal chess interface used by 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hlinkClick r:id="rId3" action="ppaction://hlinkfile"/>
              </a:rPr>
              <a:t>chess.com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and all other chess programming tools to import the code to another interface (does not include piece prefix, check suffix, or capture infix):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https://chessprogramming.wikispaces.com/UCI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9" name="Bent Arrow 8"/>
          <p:cNvSpPr/>
          <p:nvPr/>
        </p:nvSpPr>
        <p:spPr>
          <a:xfrm rot="5400000">
            <a:off x="6362700" y="3162300"/>
            <a:ext cx="533400" cy="1066800"/>
          </a:xfrm>
          <a:prstGeom prst="ben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0"/>
            <a:ext cx="1524000" cy="457200"/>
          </a:xfrm>
          <a:prstGeom prst="rect">
            <a:avLst/>
          </a:prstGeom>
          <a:solidFill>
            <a:srgbClr val="00B0F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33600" y="2971800"/>
            <a:ext cx="685800" cy="381000"/>
          </a:xfrm>
          <a:prstGeom prst="rect">
            <a:avLst/>
          </a:prstGeom>
          <a:solidFill>
            <a:schemeClr val="accent4">
              <a:lumMod val="75000"/>
              <a:alpha val="53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867400" y="2895600"/>
            <a:ext cx="228600" cy="533400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5325" y="400050"/>
            <a:ext cx="463867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674030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&gt;&gt;&gt;</a:t>
            </a:r>
            <a:r>
              <a:rPr lang="en-US" sz="2400" b="1" dirty="0" err="1" smtClean="0"/>
              <a:t>board.push_san</a:t>
            </a:r>
            <a:r>
              <a:rPr lang="en-US" sz="2400" b="1" dirty="0" smtClean="0"/>
              <a:t>("Qxd8+") 	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#move piece</a:t>
            </a:r>
            <a:endParaRPr lang="en-US" sz="2400" b="1" dirty="0" smtClean="0"/>
          </a:p>
          <a:p>
            <a:r>
              <a:rPr lang="en-US" sz="2400" b="1" dirty="0" smtClean="0"/>
              <a:t>&gt;&gt;&gt;board</a:t>
            </a:r>
            <a:endParaRPr lang="en-US" sz="2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b="1" dirty="0" smtClean="0"/>
              <a:t>&gt;&gt;&gt;</a:t>
            </a:r>
            <a:r>
              <a:rPr lang="en-US" sz="2400" b="1" dirty="0" err="1" smtClean="0"/>
              <a:t>board.is_checkmate</a:t>
            </a:r>
            <a:r>
              <a:rPr lang="en-US" sz="2400" b="1" dirty="0" smtClean="0"/>
              <a:t>()</a:t>
            </a:r>
          </a:p>
          <a:p>
            <a:r>
              <a:rPr lang="en-US" sz="2400" dirty="0" smtClean="0"/>
              <a:t>False</a:t>
            </a:r>
          </a:p>
          <a:p>
            <a:r>
              <a:rPr lang="en-US" sz="2400" b="1" dirty="0" smtClean="0"/>
              <a:t>&gt;&gt;&gt;</a:t>
            </a:r>
            <a:r>
              <a:rPr lang="en-US" sz="2400" b="1" dirty="0" err="1" smtClean="0"/>
              <a:t>board.legal_moves</a:t>
            </a:r>
            <a:endParaRPr lang="en-US" sz="2400" b="1" dirty="0" smtClean="0"/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LegalMoveGenerator</a:t>
            </a:r>
            <a:r>
              <a:rPr lang="en-US" sz="2400" dirty="0" smtClean="0"/>
              <a:t> at 0x588f5f8</a:t>
            </a:r>
          </a:p>
          <a:p>
            <a:r>
              <a:rPr lang="en-US" sz="2400" dirty="0" smtClean="0"/>
              <a:t> (Kxd8, Kf7)&gt;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Export FEN to find best move 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hlinkClick r:id="rId3" action="ppaction://hlinkfile"/>
              </a:rPr>
              <a:t>chesshub.com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) or select randomly</a:t>
            </a:r>
          </a:p>
          <a:p>
            <a:r>
              <a:rPr lang="en-US" sz="2400" b="1" dirty="0" smtClean="0"/>
              <a:t>&gt;&gt;&gt;</a:t>
            </a:r>
            <a:r>
              <a:rPr lang="en-US" sz="2400" b="1" dirty="0" smtClean="0">
                <a:solidFill>
                  <a:srgbClr val="0070C0"/>
                </a:solidFill>
              </a:rPr>
              <a:t>Import</a:t>
            </a:r>
            <a:r>
              <a:rPr lang="en-US" sz="2400" b="1" dirty="0" smtClean="0"/>
              <a:t> random</a:t>
            </a:r>
          </a:p>
          <a:p>
            <a:r>
              <a:rPr lang="en-US" sz="2400" b="1" dirty="0" smtClean="0"/>
              <a:t>&gt;&gt;&gt;</a:t>
            </a:r>
            <a:r>
              <a:rPr lang="en-US" sz="2400" b="1" dirty="0" err="1" smtClean="0"/>
              <a:t>random.choice</a:t>
            </a:r>
            <a:r>
              <a:rPr lang="en-US" sz="2400" b="1" dirty="0" smtClean="0"/>
              <a:t>(list(</a:t>
            </a:r>
            <a:r>
              <a:rPr lang="en-US" sz="2400" b="1" dirty="0" err="1" smtClean="0"/>
              <a:t>board.legal_moves</a:t>
            </a:r>
            <a:r>
              <a:rPr lang="en-US" sz="2400" b="1" dirty="0" smtClean="0"/>
              <a:t>))</a:t>
            </a:r>
          </a:p>
          <a:p>
            <a:r>
              <a:rPr lang="en-US" sz="2400" dirty="0" err="1" smtClean="0"/>
              <a:t>Move.from_uci</a:t>
            </a:r>
            <a:r>
              <a:rPr lang="en-US" sz="2400" dirty="0" smtClean="0"/>
              <a:t>('e8f7')</a:t>
            </a:r>
          </a:p>
          <a:p>
            <a:endParaRPr lang="en-US" sz="2400" dirty="0" smtClean="0"/>
          </a:p>
          <a:p>
            <a:r>
              <a:rPr lang="en-US" sz="2400" b="1" dirty="0" smtClean="0"/>
              <a:t>&gt;&gt;&gt;</a:t>
            </a:r>
            <a:r>
              <a:rPr lang="en-US" sz="2400" b="1" dirty="0" err="1" smtClean="0"/>
              <a:t>board.push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random.choice</a:t>
            </a:r>
            <a:r>
              <a:rPr lang="en-US" sz="2400" b="1" dirty="0" smtClean="0"/>
              <a:t>(list(</a:t>
            </a:r>
            <a:r>
              <a:rPr lang="en-US" sz="2400" b="1" dirty="0" err="1" smtClean="0"/>
              <a:t>board.legal_moves</a:t>
            </a:r>
            <a:r>
              <a:rPr lang="en-US" sz="2400" b="1" dirty="0" smtClean="0"/>
              <a:t>)))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#randomizes again, this time to e8d8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Although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board.legal_moves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outputs in San notation, using list() outputs the moves in UCI notation. Therefore,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board.push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() is used</a:t>
            </a:r>
          </a:p>
        </p:txBody>
      </p:sp>
      <p:sp>
        <p:nvSpPr>
          <p:cNvPr id="4" name="Right Arrow 3"/>
          <p:cNvSpPr/>
          <p:nvPr/>
        </p:nvSpPr>
        <p:spPr>
          <a:xfrm rot="3079867">
            <a:off x="7105554" y="989242"/>
            <a:ext cx="533400" cy="304864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0800000">
            <a:off x="6629400" y="762000"/>
            <a:ext cx="381000" cy="304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6324600" y="1066800"/>
            <a:ext cx="304800" cy="3429000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0"/>
            <a:ext cx="914400" cy="381000"/>
          </a:xfrm>
          <a:prstGeom prst="rect">
            <a:avLst/>
          </a:prstGeom>
          <a:solidFill>
            <a:schemeClr val="accent6">
              <a:lumMod val="75000"/>
              <a:alpha val="53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2286000"/>
            <a:ext cx="685800" cy="304800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2286000"/>
            <a:ext cx="609600" cy="304800"/>
          </a:xfrm>
          <a:prstGeom prst="rect">
            <a:avLst/>
          </a:prstGeom>
          <a:solidFill>
            <a:srgbClr val="92D050">
              <a:alpha val="53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33600" y="4481052"/>
            <a:ext cx="609600" cy="304800"/>
          </a:xfrm>
          <a:prstGeom prst="rect">
            <a:avLst/>
          </a:prstGeom>
          <a:solidFill>
            <a:srgbClr val="92D050">
              <a:alpha val="53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82844" y="5562600"/>
            <a:ext cx="685800" cy="304800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Yao\Downloads\Movi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838200"/>
            <a:ext cx="6096000" cy="4572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Random Moves </a:t>
            </a:r>
            <a:r>
              <a:rPr lang="en-US" sz="2800" b="1" dirty="0" err="1" smtClean="0"/>
              <a:t>vs</a:t>
            </a:r>
            <a:r>
              <a:rPr lang="en-US" sz="2800" b="1" dirty="0" smtClean="0"/>
              <a:t> Random Moves: Bare witness to the worst chess game play that you have ever seen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0"/>
            <a:r>
              <a:rPr lang="en-US" b="1" dirty="0" smtClean="0">
                <a:solidFill>
                  <a:prstClr val="black"/>
                </a:solidFill>
              </a:rPr>
              <a:t>Code from: </a:t>
            </a:r>
            <a:r>
              <a:rPr lang="en-US" dirty="0" smtClean="0">
                <a:solidFill>
                  <a:prstClr val="black"/>
                </a:solidFill>
                <a:hlinkClick r:id="rId3"/>
              </a:rPr>
              <a:t>https://athena.brynmawr.edu/jupyter/hub/dblank/public/CS371%20Cognitive%20Science/2016-Fall/Programming%20a%20Chess%20Player.ipynb 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sz="2400" b="1" dirty="0" smtClean="0"/>
              <a:t>Although white had stronger pieces left, it stalemated due to no AI</a:t>
            </a:r>
          </a:p>
          <a:p>
            <a:r>
              <a:rPr lang="en-US" sz="2400" dirty="0" smtClean="0"/>
              <a:t>('draw: stalemate', Board('k7/5RB1/8/1Q5P/1K4P1/8/8/8 b - - 9 130'))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Due to such random game play, density plot does not quite</a:t>
            </a:r>
          </a:p>
          <a:p>
            <a:r>
              <a:rPr lang="en-US" sz="2800" b="1" dirty="0" smtClean="0"/>
              <a:t>conclude too much when compared to that of human or AI</a:t>
            </a:r>
            <a:endParaRPr lang="en-US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two peaks represent: Either they win early or game ends in draw</a:t>
            </a:r>
          </a:p>
          <a:p>
            <a:r>
              <a:rPr lang="en-US" sz="2400" dirty="0" smtClean="0"/>
              <a:t>White (38598) has slight advantage over Black (38546); </a:t>
            </a:r>
            <a:r>
              <a:rPr lang="en-US" sz="2400" b="1" dirty="0" smtClean="0"/>
              <a:t>52/500k games</a:t>
            </a:r>
          </a:p>
          <a:p>
            <a:pPr lvl="0"/>
            <a:r>
              <a:rPr lang="en-US" sz="1600" dirty="0" smtClean="0">
                <a:solidFill>
                  <a:prstClr val="black"/>
                </a:solidFill>
                <a:hlinkClick r:id="rId2"/>
              </a:rPr>
              <a:t>http://math.stackexchange.com/questions/845424/the-expected-outcome-of-a-random-game-of-chess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endParaRPr lang="en-US" sz="1600" dirty="0"/>
          </a:p>
        </p:txBody>
      </p:sp>
      <p:pic>
        <p:nvPicPr>
          <p:cNvPr id="1026" name="Picture 2" descr="C:\Users\Yao\Downloads\ima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69" y="902970"/>
            <a:ext cx="9083863" cy="47358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Distributions of wins: black and white expected values</a:t>
            </a:r>
            <a:endParaRPr lang="en-US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pPr fontAlgn="base" latinLnBrk="1"/>
            <a:r>
              <a:rPr lang="en-US" dirty="0" smtClean="0"/>
              <a:t>Most frequent moves of All: 		</a:t>
            </a:r>
            <a:r>
              <a:rPr lang="en-US" b="1" dirty="0" smtClean="0"/>
              <a:t>368</a:t>
            </a:r>
            <a:r>
              <a:rPr lang="en-US" dirty="0" smtClean="0"/>
              <a:t> (0.0036) for 500000 games</a:t>
            </a:r>
          </a:p>
          <a:p>
            <a:pPr fontAlgn="base" latinLnBrk="1"/>
            <a:r>
              <a:rPr lang="en-US" dirty="0" smtClean="0"/>
              <a:t>Most frequent moves of Draws: 	</a:t>
            </a:r>
            <a:r>
              <a:rPr lang="en-US" b="1" dirty="0" smtClean="0"/>
              <a:t>370</a:t>
            </a:r>
            <a:r>
              <a:rPr lang="en-US" dirty="0" smtClean="0"/>
              <a:t> </a:t>
            </a:r>
            <a:r>
              <a:rPr lang="en-US" dirty="0" smtClean="0"/>
              <a:t>(0.0035) for 422856 games</a:t>
            </a:r>
          </a:p>
          <a:p>
            <a:pPr fontAlgn="base" latinLnBrk="1"/>
            <a:r>
              <a:rPr lang="en-US" dirty="0" smtClean="0"/>
              <a:t>Most frequent moves of Wins: 	</a:t>
            </a:r>
            <a:r>
              <a:rPr lang="en-US" b="1" dirty="0" smtClean="0"/>
              <a:t>135</a:t>
            </a:r>
            <a:r>
              <a:rPr lang="en-US" dirty="0" smtClean="0"/>
              <a:t> </a:t>
            </a:r>
            <a:r>
              <a:rPr lang="en-US" dirty="0" smtClean="0"/>
              <a:t>(0.0008) for 77144 games</a:t>
            </a:r>
          </a:p>
          <a:p>
            <a:pPr fontAlgn="base" latinLnBrk="1"/>
            <a:r>
              <a:rPr lang="en-US" dirty="0" smtClean="0"/>
              <a:t>Most frequent moves of Black wins: 	</a:t>
            </a:r>
            <a:r>
              <a:rPr lang="en-US" b="1" dirty="0" smtClean="0"/>
              <a:t>133</a:t>
            </a:r>
            <a:r>
              <a:rPr lang="en-US" dirty="0" smtClean="0"/>
              <a:t> (0.0004) for 38546 games</a:t>
            </a:r>
          </a:p>
          <a:p>
            <a:pPr fontAlgn="base" latinLnBrk="1"/>
            <a:r>
              <a:rPr lang="en-US" dirty="0" smtClean="0"/>
              <a:t>Most frequent moves of White wins: 	</a:t>
            </a:r>
            <a:r>
              <a:rPr lang="en-US" b="1" dirty="0" smtClean="0"/>
              <a:t>137</a:t>
            </a:r>
            <a:r>
              <a:rPr lang="en-US" dirty="0" smtClean="0"/>
              <a:t> (0.0004) for 38598 </a:t>
            </a:r>
            <a:r>
              <a:rPr lang="en-US" dirty="0" smtClean="0"/>
              <a:t>games</a:t>
            </a:r>
          </a:p>
          <a:p>
            <a:pPr fontAlgn="base" latinLnBrk="1"/>
            <a:r>
              <a:rPr lang="en-US" dirty="0" smtClean="0"/>
              <a:t>It is slightly better to play randomly on the offensive than randomly on the reactionary</a:t>
            </a:r>
            <a:endParaRPr lang="en-US" dirty="0"/>
          </a:p>
        </p:txBody>
      </p:sp>
      <p:pic>
        <p:nvPicPr>
          <p:cNvPr id="2050" name="Picture 2" descr="C:\Users\Yao\Downloads\image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69" y="457200"/>
            <a:ext cx="9073662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98</Words>
  <Application>Microsoft Office PowerPoint</Application>
  <PresentationFormat>On-screen Show (4:3)</PresentationFormat>
  <Paragraphs>143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Yao</dc:creator>
  <cp:lastModifiedBy>Yao</cp:lastModifiedBy>
  <cp:revision>10</cp:revision>
  <dcterms:created xsi:type="dcterms:W3CDTF">2017-04-04T23:40:42Z</dcterms:created>
  <dcterms:modified xsi:type="dcterms:W3CDTF">2017-04-09T19:12:29Z</dcterms:modified>
</cp:coreProperties>
</file>