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86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0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8" r:id="rId30"/>
    <p:sldId id="282" r:id="rId31"/>
    <p:sldId id="285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$QRL1N}JV35QFA}0HS)AG}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2380" y="261620"/>
            <a:ext cx="9257030" cy="13912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96490" y="2110105"/>
            <a:ext cx="74803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600"/>
              <a:t>基于</a:t>
            </a:r>
            <a:r>
              <a:rPr lang="en-US" altLang="zh-CN" sz="3600"/>
              <a:t>SSH</a:t>
            </a:r>
            <a:r>
              <a:rPr lang="zh-CN" altLang="en-US" sz="3600"/>
              <a:t>的个人健康管理系统的实现</a:t>
            </a:r>
            <a:endParaRPr lang="zh-CN" altLang="en-US" sz="3600"/>
          </a:p>
        </p:txBody>
      </p:sp>
      <p:sp>
        <p:nvSpPr>
          <p:cNvPr id="6" name="文本框 5"/>
          <p:cNvSpPr txBox="1"/>
          <p:nvPr/>
        </p:nvSpPr>
        <p:spPr>
          <a:xfrm>
            <a:off x="4022725" y="3084195"/>
            <a:ext cx="3027680" cy="2076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 sz="2800" dirty="0">
              <a:sym typeface="+mn-ea"/>
            </a:endParaRPr>
          </a:p>
          <a:p>
            <a:pPr algn="l"/>
            <a:r>
              <a:rPr lang="zh-CN" altLang="en-US" sz="2800" dirty="0">
                <a:sym typeface="+mn-ea"/>
              </a:rPr>
              <a:t>软件工程  梁健锋</a:t>
            </a:r>
            <a:endParaRPr lang="zh-CN" altLang="en-US" sz="2800" dirty="0">
              <a:sym typeface="+mn-ea"/>
            </a:endParaRPr>
          </a:p>
          <a:p>
            <a:pPr algn="l"/>
            <a:endParaRPr lang="zh-CN" altLang="en-US" sz="2800" dirty="0">
              <a:sym typeface="+mn-ea"/>
            </a:endParaRPr>
          </a:p>
          <a:p>
            <a:pPr algn="l"/>
            <a:r>
              <a:rPr lang="zh-CN" altLang="en-US" sz="2800" dirty="0">
                <a:sym typeface="+mn-ea"/>
              </a:rPr>
              <a:t>指导老师：朗克伟</a:t>
            </a:r>
            <a:endParaRPr lang="zh-CN" altLang="en-US" sz="2800" kern="1200" dirty="0">
              <a:latin typeface="+mn-lt"/>
              <a:ea typeface="+mn-ea"/>
              <a:cs typeface="+mn-cs"/>
            </a:endParaRPr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uFillTx/>
                <a:sym typeface="+mn-ea"/>
              </a:rPr>
              <a:t>application-context</a:t>
            </a:r>
            <a:r>
              <a:rPr lang="zh-CN" altLang="en-US" b="1">
                <a:uFillTx/>
                <a:sym typeface="+mn-ea"/>
              </a:rPr>
              <a:t>文件中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zh-CN" altLang="en-US"/>
              <a:t>&lt;!-- 配置 SessionFactory --&gt;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&lt;bean class="org.springframework.orm.hibernate4.LocalSessionFactoryBean"</a:t>
            </a:r>
            <a:endParaRPr lang="zh-CN" altLang="en-US"/>
          </a:p>
          <a:p>
            <a:r>
              <a:rPr lang="zh-CN" altLang="en-US"/>
              <a:t>		id="sessionFactory"&gt;</a:t>
            </a:r>
            <a:endParaRPr lang="zh-CN" altLang="en-US"/>
          </a:p>
          <a:p>
            <a:r>
              <a:rPr lang="zh-CN" altLang="en-US"/>
              <a:t>		&lt;property name="dataSource" ref="dataSource" /&gt;</a:t>
            </a:r>
            <a:endParaRPr lang="zh-CN" altLang="en-US"/>
          </a:p>
          <a:p>
            <a:r>
              <a:rPr lang="zh-CN" altLang="en-US"/>
              <a:t>		&lt;property value="classpath:hibernate.cfg.xml" name="configLocation" /&gt;</a:t>
            </a:r>
            <a:endParaRPr lang="zh-CN" altLang="en-US"/>
          </a:p>
          <a:p>
            <a:r>
              <a:rPr lang="zh-CN" altLang="en-US"/>
              <a:t>		&lt;property value="classpath:com/phm/entity/*.hbm.xml" name="mappingLocations" /&gt;</a:t>
            </a:r>
            <a:endParaRPr lang="zh-CN" altLang="en-US"/>
          </a:p>
          <a:p>
            <a:r>
              <a:rPr lang="zh-CN" altLang="en-US"/>
              <a:t>	&lt;/bean&gt;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b="1">
                <a:uFillTx/>
                <a:sym typeface="+mn-ea"/>
              </a:rPr>
              <a:t>application-context</a:t>
            </a:r>
            <a:r>
              <a:rPr lang="zh-CN" altLang="en-US" b="1">
                <a:uFillTx/>
                <a:sym typeface="+mn-ea"/>
              </a:rPr>
              <a:t>文件中</a:t>
            </a:r>
            <a:br>
              <a:rPr lang="zh-CN" altLang="en-US" b="1">
                <a:uFillTx/>
                <a:sym typeface="+mn-ea"/>
              </a:rPr>
            </a:br>
            <a:r>
              <a:rPr lang="zh-CN" altLang="en-US" b="1">
                <a:uFillTx/>
                <a:sym typeface="+mn-ea"/>
              </a:rPr>
              <a:t>利用</a:t>
            </a:r>
            <a:r>
              <a:rPr lang="en-US" altLang="zh-CN" b="1">
                <a:uFillTx/>
                <a:sym typeface="+mn-ea"/>
              </a:rPr>
              <a:t>spring aop</a:t>
            </a:r>
            <a:r>
              <a:rPr lang="zh-CN" altLang="en-US" b="1">
                <a:uFillTx/>
                <a:sym typeface="+mn-ea"/>
              </a:rPr>
              <a:t>来管理事务</a:t>
            </a:r>
            <a:endParaRPr lang="zh-CN" altLang="en-US" b="1">
              <a:uFillTx/>
              <a:sym typeface="+mn-ea"/>
            </a:endParaRPr>
          </a:p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&lt;!-- 1. 配置 hibernate 的事务管理器 --&gt;</a:t>
            </a:r>
            <a:endParaRPr lang="zh-CN" altLang="en-US"/>
          </a:p>
          <a:p>
            <a:r>
              <a:rPr lang="zh-CN" altLang="en-US"/>
              <a:t>	&lt;bean class="org.springframework.orm.hibernate4.HibernateTransactionManager"</a:t>
            </a:r>
            <a:endParaRPr lang="zh-CN" altLang="en-US"/>
          </a:p>
          <a:p>
            <a:r>
              <a:rPr lang="zh-CN" altLang="en-US"/>
              <a:t>		id="transactionManager"&gt;</a:t>
            </a:r>
            <a:endParaRPr lang="zh-CN" altLang="en-US"/>
          </a:p>
          <a:p>
            <a:r>
              <a:rPr lang="zh-CN" altLang="en-US"/>
              <a:t>		&lt;property name="sessionFactory" ref="sessionFactory" /&gt;</a:t>
            </a:r>
            <a:endParaRPr lang="zh-CN" altLang="en-US"/>
          </a:p>
          <a:p>
            <a:r>
              <a:rPr lang="zh-CN" altLang="en-US"/>
              <a:t>	&lt;/bean&gt;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	&lt;!-- 2. 配置事务属性 --&gt;</a:t>
            </a:r>
            <a:endParaRPr lang="zh-CN" altLang="en-US"/>
          </a:p>
          <a:p>
            <a:r>
              <a:rPr lang="zh-CN" altLang="en-US"/>
              <a:t>	&lt;tx:advice id="txAdvice" transaction-manager="transactionManager"&gt;</a:t>
            </a:r>
            <a:endParaRPr lang="zh-CN" altLang="en-US"/>
          </a:p>
          <a:p>
            <a:r>
              <a:rPr lang="zh-CN" altLang="en-US"/>
              <a:t>		&lt;tx:attributes&gt;</a:t>
            </a:r>
            <a:endParaRPr lang="zh-CN" altLang="en-US"/>
          </a:p>
          <a:p>
            <a:r>
              <a:rPr lang="zh-CN" altLang="en-US"/>
              <a:t>			&lt;tx:method name="get*" read-only="true" /&gt;</a:t>
            </a:r>
            <a:endParaRPr lang="zh-CN" altLang="en-US"/>
          </a:p>
          <a:p>
            <a:r>
              <a:rPr lang="zh-CN" altLang="en-US"/>
              <a:t>			&lt;tx:method name="*" /&gt;</a:t>
            </a:r>
            <a:endParaRPr lang="zh-CN" altLang="en-US"/>
          </a:p>
          <a:p>
            <a:r>
              <a:rPr lang="zh-CN" altLang="en-US"/>
              <a:t>		&lt;/tx:attributes&gt;</a:t>
            </a:r>
            <a:endParaRPr lang="zh-CN" altLang="en-US"/>
          </a:p>
          <a:p>
            <a:r>
              <a:rPr lang="zh-CN" altLang="en-US"/>
              <a:t>	&lt;/tx:advice&gt;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&lt;!-- 3. 配置事务切入点, 再把事务属性和事务切入点关联起来 --&gt;</a:t>
            </a:r>
            <a:endParaRPr lang="zh-CN" altLang="en-US"/>
          </a:p>
          <a:p>
            <a:r>
              <a:rPr lang="zh-CN" altLang="en-US"/>
              <a:t>-&lt;aop:config&gt;</a:t>
            </a:r>
            <a:endParaRPr lang="zh-CN" altLang="en-US"/>
          </a:p>
          <a:p>
            <a:r>
              <a:rPr lang="zh-CN" altLang="en-US"/>
              <a:t>&lt;aop:pointcut id="txPointcut" expression="execution(* com.phm.service.*.*(..))"/&gt;</a:t>
            </a:r>
            <a:endParaRPr lang="zh-CN" altLang="en-US"/>
          </a:p>
          <a:p>
            <a:r>
              <a:rPr lang="zh-CN" altLang="en-US"/>
              <a:t>&lt;aop:advisor pointcut-ref="txPointcut" advice-ref="txAdvice"/&gt;</a:t>
            </a:r>
            <a:endParaRPr lang="zh-CN" altLang="en-US"/>
          </a:p>
          <a:p>
            <a:r>
              <a:rPr lang="zh-CN" altLang="en-US"/>
              <a:t>&lt;/aop:config&gt;</a:t>
            </a:r>
            <a:endParaRPr lang="zh-CN" altLang="en-US"/>
          </a:p>
          <a:p>
            <a:r>
              <a:rPr lang="zh-CN" altLang="en-US"/>
              <a:t>&lt;/beans&gt;</a:t>
            </a:r>
            <a:endParaRPr lang="zh-CN" altLang="en-US"/>
          </a:p>
          <a:p>
            <a:r>
              <a:rPr lang="zh-CN" altLang="en-US">
                <a:sym typeface="+mn-ea"/>
              </a:rPr>
              <a:t>还有</a:t>
            </a:r>
            <a:r>
              <a:rPr lang="en-US" altLang="zh-CN">
                <a:sym typeface="+mn-ea"/>
              </a:rPr>
              <a:t>struct.xml</a:t>
            </a:r>
            <a:r>
              <a:rPr lang="zh-CN" altLang="en-US">
                <a:sym typeface="+mn-ea"/>
              </a:rPr>
              <a:t>文件中 拦截器栈的配置，</a:t>
            </a:r>
            <a:r>
              <a:rPr lang="en-US" altLang="zh-CN">
                <a:sym typeface="+mn-ea"/>
              </a:rPr>
              <a:t>action</a:t>
            </a:r>
            <a:r>
              <a:rPr lang="zh-CN" altLang="en-US">
                <a:sym typeface="+mn-ea"/>
              </a:rPr>
              <a:t>的跳转，</a:t>
            </a:r>
            <a:r>
              <a:rPr lang="en-US" altLang="zh-CN">
                <a:sym typeface="+mn-ea"/>
              </a:rPr>
              <a:t>hbm.cfg.xml</a:t>
            </a:r>
            <a:r>
              <a:rPr lang="zh-CN" altLang="en-US">
                <a:sym typeface="+mn-ea"/>
              </a:rPr>
              <a:t>文件中一些</a:t>
            </a:r>
            <a:r>
              <a:rPr lang="en-US" altLang="zh-CN">
                <a:sym typeface="+mn-ea"/>
              </a:rPr>
              <a:t>hibernate</a:t>
            </a:r>
            <a:r>
              <a:rPr lang="zh-CN" altLang="en-US">
                <a:sym typeface="+mn-ea"/>
              </a:rPr>
              <a:t>的配置等 不一一贴图详述。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三、主要功能模块的实现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r>
              <a:rPr lang="zh-CN"/>
              <a:t>以填写病历与查看病历为例。讲述主要功能模块的实现。</a:t>
            </a:r>
            <a:endParaRPr lang="zh-CN"/>
          </a:p>
          <a:p>
            <a:r>
              <a:rPr lang="zh-CN" sz="1800"/>
              <a:t>医生在</a:t>
            </a:r>
            <a:r>
              <a:rPr lang="en-US" altLang="zh-CN" sz="1800"/>
              <a:t>Jsp</a:t>
            </a:r>
            <a:r>
              <a:rPr lang="zh-CN" altLang="en-US" sz="1800"/>
              <a:t>页面上填写病历信息，点保存发送请求，</a:t>
            </a:r>
            <a:r>
              <a:rPr lang="en-US" altLang="zh-CN" sz="1800"/>
              <a:t>struct</a:t>
            </a:r>
            <a:r>
              <a:rPr lang="zh-CN" altLang="en-US" sz="1800"/>
              <a:t>拦截请求后 到</a:t>
            </a:r>
            <a:r>
              <a:rPr lang="en-US" altLang="zh-CN" sz="1800"/>
              <a:t>action</a:t>
            </a:r>
            <a:r>
              <a:rPr lang="zh-CN" altLang="en-US" sz="1800"/>
              <a:t>中处理。</a:t>
            </a:r>
            <a:endParaRPr lang="zh-CN" altLang="en-US" sz="1800"/>
          </a:p>
          <a:p>
            <a:endParaRPr lang="zh-CN"/>
          </a:p>
        </p:txBody>
      </p:sp>
      <p:pic>
        <p:nvPicPr>
          <p:cNvPr id="-2147482604" name="图片 6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5708" y="3538855"/>
            <a:ext cx="5166995" cy="278892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public class MedecalrecordAction extends BaseAction implements ModelDriven&lt;Medecalrecord&gt;, Preparable</a:t>
            </a:r>
            <a:endParaRPr lang="zh-CN" altLang="en-US"/>
          </a:p>
          <a:p>
            <a:r>
              <a:rPr lang="zh-CN" altLang="en-US"/>
              <a:t>此</a:t>
            </a:r>
            <a:r>
              <a:rPr lang="en-US" altLang="zh-CN"/>
              <a:t>Action</a:t>
            </a:r>
            <a:r>
              <a:rPr lang="zh-CN" altLang="en-US"/>
              <a:t>类实现</a:t>
            </a:r>
            <a:r>
              <a:rPr lang="en-US" altLang="zh-CN"/>
              <a:t>modelDriven </a:t>
            </a:r>
            <a:r>
              <a:rPr lang="zh-CN" altLang="en-US"/>
              <a:t>和</a:t>
            </a:r>
            <a:r>
              <a:rPr lang="en-US" altLang="zh-CN"/>
              <a:t>preparable </a:t>
            </a:r>
            <a:r>
              <a:rPr lang="zh-CN" altLang="en-US"/>
              <a:t>两个接口，实现</a:t>
            </a:r>
            <a:r>
              <a:rPr lang="en-US" altLang="zh-CN"/>
              <a:t>perpare</a:t>
            </a:r>
            <a:r>
              <a:rPr lang="zh-CN" altLang="en-US"/>
              <a:t>方法和</a:t>
            </a:r>
            <a:r>
              <a:rPr lang="en-US" altLang="zh-CN"/>
              <a:t>getModel</a:t>
            </a:r>
            <a:r>
              <a:rPr lang="zh-CN" altLang="en-US"/>
              <a:t>方法。在</a:t>
            </a:r>
            <a:r>
              <a:rPr lang="en-US" altLang="zh-CN"/>
              <a:t>struct</a:t>
            </a:r>
            <a:r>
              <a:rPr lang="zh-CN" altLang="en-US"/>
              <a:t>将请求转给</a:t>
            </a:r>
            <a:r>
              <a:rPr lang="en-US" altLang="zh-CN"/>
              <a:t>action</a:t>
            </a:r>
            <a:r>
              <a:rPr lang="zh-CN" altLang="en-US"/>
              <a:t>时经过一系列拦截器（</a:t>
            </a:r>
            <a:r>
              <a:rPr lang="en-US" altLang="zh-CN"/>
              <a:t>prepareIntercepter modelDrivenIntercepter</a:t>
            </a:r>
            <a:r>
              <a:rPr lang="zh-CN" altLang="en-US"/>
              <a:t>）时已将医生输入的信息封装到</a:t>
            </a:r>
            <a:r>
              <a:rPr lang="en-US" altLang="zh-CN"/>
              <a:t>model</a:t>
            </a:r>
            <a:r>
              <a:rPr lang="zh-CN" altLang="en-US"/>
              <a:t>对象中，接下来只需要将此</a:t>
            </a:r>
            <a:r>
              <a:rPr lang="en-US" altLang="zh-CN"/>
              <a:t>model </a:t>
            </a:r>
            <a:r>
              <a:rPr lang="zh-CN" altLang="en-US"/>
              <a:t>对象存入数据库即可。即调用</a:t>
            </a:r>
            <a:r>
              <a:rPr lang="en-US" altLang="zh-CN"/>
              <a:t>service</a:t>
            </a:r>
            <a:r>
              <a:rPr lang="zh-CN" altLang="en-US"/>
              <a:t>层，再调用</a:t>
            </a:r>
            <a:r>
              <a:rPr lang="en-US" altLang="zh-CN"/>
              <a:t>dao</a:t>
            </a:r>
            <a:r>
              <a:rPr lang="zh-CN" altLang="en-US"/>
              <a:t>层，通过</a:t>
            </a:r>
            <a:r>
              <a:rPr lang="en-US" altLang="zh-CN"/>
              <a:t>hibernate</a:t>
            </a:r>
            <a:r>
              <a:rPr lang="zh-CN" altLang="en-US"/>
              <a:t>提供的</a:t>
            </a:r>
            <a:r>
              <a:rPr lang="en-US" altLang="zh-CN"/>
              <a:t>save</a:t>
            </a:r>
            <a:r>
              <a:rPr lang="zh-CN" altLang="en-US"/>
              <a:t>方法存入数据库表。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查看病历时，用户点击查看病历，发出请求，同样由</a:t>
            </a:r>
            <a:r>
              <a:rPr lang="en-US" altLang="zh-CN"/>
              <a:t>struct</a:t>
            </a:r>
            <a:r>
              <a:rPr lang="zh-CN" altLang="en-US"/>
              <a:t>拦截，并调用</a:t>
            </a:r>
            <a:r>
              <a:rPr lang="en-US" altLang="zh-CN"/>
              <a:t>action</a:t>
            </a:r>
            <a:r>
              <a:rPr lang="zh-CN" altLang="en-US"/>
              <a:t>上的</a:t>
            </a:r>
            <a:r>
              <a:rPr lang="en-US" altLang="zh-CN"/>
              <a:t>list()</a:t>
            </a:r>
            <a:r>
              <a:rPr lang="zh-CN" altLang="en-US"/>
              <a:t>方法</a:t>
            </a:r>
            <a:r>
              <a:rPr lang="en-US" altLang="zh-CN"/>
              <a:t>,</a:t>
            </a:r>
            <a:r>
              <a:rPr lang="zh-CN" altLang="en-US"/>
              <a:t>逐层调用到</a:t>
            </a:r>
            <a:r>
              <a:rPr lang="en-US" altLang="zh-CN"/>
              <a:t>dao</a:t>
            </a:r>
            <a:r>
              <a:rPr lang="zh-CN" altLang="en-US"/>
              <a:t>的</a:t>
            </a:r>
            <a:r>
              <a:rPr lang="en-US" altLang="zh-CN"/>
              <a:t>l</a:t>
            </a:r>
            <a:r>
              <a:rPr lang="en-US" altLang="zh-CN" u="sng"/>
              <a:t>i</a:t>
            </a:r>
            <a:r>
              <a:rPr lang="en-US" altLang="zh-CN"/>
              <a:t>st()</a:t>
            </a:r>
            <a:r>
              <a:rPr lang="zh-CN" altLang="en-US"/>
              <a:t>方法</a:t>
            </a:r>
            <a:r>
              <a:rPr lang="en-US" altLang="zh-CN"/>
              <a:t>,</a:t>
            </a:r>
            <a:r>
              <a:rPr lang="zh-CN" altLang="en-US"/>
              <a:t>得到该用户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的所有病历信息并分页显示，然后显示到</a:t>
            </a:r>
            <a:r>
              <a:rPr lang="en-US" altLang="zh-CN"/>
              <a:t>jsp</a:t>
            </a:r>
            <a:r>
              <a:rPr lang="zh-CN" altLang="en-US"/>
              <a:t>上。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5945" y="3238500"/>
            <a:ext cx="10629900" cy="31699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-2147482606" name="图片 4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94080" y="3175"/>
            <a:ext cx="15707995" cy="722185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 sz="2400" b="1"/>
          </a:p>
        </p:txBody>
      </p:sp>
      <p:pic>
        <p:nvPicPr>
          <p:cNvPr id="-2147482605" name="图片 6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6445" y="1773555"/>
            <a:ext cx="10015220" cy="373761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其他功能如填写查看体检表，填写查看促进方案，问答频道，查看修改个人信息，修改个人密码，大致上都是和以上填写查看病历的实现类似，都属于数据的增删改查，实现上有细节上的不同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本系统的系统日志功能则使用了</a:t>
            </a:r>
            <a:r>
              <a:rPr lang="en-US" altLang="zh-CN"/>
              <a:t>Spring</a:t>
            </a:r>
            <a:r>
              <a:rPr lang="zh-CN" altLang="en-US"/>
              <a:t>的</a:t>
            </a:r>
            <a:r>
              <a:rPr lang="en-US" altLang="zh-CN"/>
              <a:t>AOP</a:t>
            </a:r>
            <a:r>
              <a:rPr lang="zh-CN" altLang="en-US"/>
              <a:t>技术，定义了切面实现日志功能，</a:t>
            </a:r>
            <a:endParaRPr lang="zh-CN" altLang="en-US"/>
          </a:p>
          <a:p>
            <a:r>
              <a:rPr lang="zh-CN" altLang="en-US"/>
              <a:t>并在配置文件中配置切点。 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日期占位符 3"/>
          <p:cNvSpPr txBox="1">
            <a:spLocks noGrp="1"/>
          </p:cNvSpPr>
          <p:nvPr>
            <p:ph type="dt" sz="half" idx="10"/>
          </p:nvPr>
        </p:nvSpPr>
        <p:spPr>
          <a:xfrm>
            <a:off x="1981200" y="6248400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91440" tIns="45720" rIns="91440" bIns="45720" anchor="b"/>
          <a:p>
            <a:pPr>
              <a:buClr>
                <a:srgbClr val="000000"/>
              </a:buClr>
            </a:pPr>
            <a:fld id="{BB962C8B-B14F-4D97-AF65-F5344CB8AC3E}" type="datetime1">
              <a:rPr lang="zh-CN" altLang="en-US" dirty="0"/>
            </a:fld>
            <a:endParaRPr lang="en-US" altLang="zh-CN" dirty="0"/>
          </a:p>
        </p:txBody>
      </p:sp>
      <p:sp>
        <p:nvSpPr>
          <p:cNvPr id="6146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077200" y="6248400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91440" tIns="45720" rIns="91440" bIns="45720" anchor="b"/>
          <a:p>
            <a:pPr>
              <a:buClr>
                <a:srgbClr val="000000"/>
              </a:buClr>
            </a:pPr>
            <a:fld id="{9A0DB2DC-4C9A-4742-B13C-FB6460FD3503}" type="slidenum">
              <a:rPr lang="en-US" altLang="zh-CN" dirty="0">
                <a:latin typeface="Arial Black" pitchFamily="34" charset="0"/>
              </a:rPr>
            </a:fld>
            <a:endParaRPr lang="en-US" altLang="zh-CN" dirty="0">
              <a:latin typeface="Arial Black" pitchFamily="34" charset="0"/>
            </a:endParaRPr>
          </a:p>
        </p:txBody>
      </p:sp>
      <p:sp>
        <p:nvSpPr>
          <p:cNvPr id="6147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eaLnBrk="1" hangingPunct="1"/>
            <a:r>
              <a:rPr lang="zh-CN" altLang="en-US" dirty="0"/>
              <a:t>主要内容</a:t>
            </a:r>
            <a:endParaRPr lang="zh-CN" altLang="en-US" dirty="0"/>
          </a:p>
        </p:txBody>
      </p:sp>
      <p:sp>
        <p:nvSpPr>
          <p:cNvPr id="6148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一、开发背景</a:t>
            </a:r>
            <a:endParaRPr lang="zh-CN" altLang="en-US" dirty="0"/>
          </a:p>
          <a:p>
            <a:pPr eaLnBrk="1" hangingPunct="1"/>
            <a:r>
              <a:rPr lang="zh-CN" altLang="en-US" dirty="0"/>
              <a:t>二、相关技术</a:t>
            </a:r>
            <a:endParaRPr lang="zh-CN" altLang="en-US" dirty="0"/>
          </a:p>
          <a:p>
            <a:pPr eaLnBrk="1" hangingPunct="1"/>
            <a:r>
              <a:rPr lang="zh-CN" altLang="en-US" dirty="0"/>
              <a:t>三、核心功能模块</a:t>
            </a:r>
            <a:endParaRPr lang="zh-CN" altLang="en-US" dirty="0"/>
          </a:p>
          <a:p>
            <a:pPr eaLnBrk="1" hangingPunct="1"/>
            <a:r>
              <a:rPr lang="zh-CN" altLang="en-US" dirty="0"/>
              <a:t>四、部分核心功能的实现</a:t>
            </a:r>
            <a:endParaRPr lang="zh-CN" altLang="en-US" dirty="0"/>
          </a:p>
          <a:p>
            <a:pPr eaLnBrk="1" hangingPunct="1"/>
            <a:r>
              <a:rPr lang="zh-CN" altLang="en-US" dirty="0"/>
              <a:t>五、致谢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-2147482608" name="图片 5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705" y="622300"/>
            <a:ext cx="6191250" cy="486156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-2147482607" name="图片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900" y="466725"/>
            <a:ext cx="6141720" cy="494474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-2147482602" name="图片 3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01800" y="218440"/>
            <a:ext cx="7562850" cy="602615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-2147482600" name="图片 6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12570" y="996315"/>
            <a:ext cx="8642985" cy="468693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-2147482597" name="图片 7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5465" y="548005"/>
            <a:ext cx="11328400" cy="502983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-2147482596" name="图片 7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48360" y="104775"/>
            <a:ext cx="9688195" cy="599376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-2147482593" name="图片 5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56640" y="712470"/>
            <a:ext cx="9817100" cy="509016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-2147482614" name="图片 3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7840" y="507365"/>
            <a:ext cx="11235055" cy="582993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-2147482612" name="图片 3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1355" y="1243965"/>
            <a:ext cx="10515600" cy="401828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-2147482611" name="图片 3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7040" y="283845"/>
            <a:ext cx="11273155" cy="567753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-2147482610" name="图片 3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34085" y="653415"/>
            <a:ext cx="10515600" cy="478218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日期占位符 3"/>
          <p:cNvSpPr txBox="1">
            <a:spLocks noGrp="1"/>
          </p:cNvSpPr>
          <p:nvPr>
            <p:ph type="dt" sz="half" idx="10"/>
          </p:nvPr>
        </p:nvSpPr>
        <p:spPr>
          <a:xfrm>
            <a:off x="1981200" y="6248400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91440" tIns="45720" rIns="91440" bIns="45720" anchor="b"/>
          <a:p>
            <a:pPr>
              <a:buClr>
                <a:srgbClr val="000000"/>
              </a:buClr>
            </a:pPr>
            <a:fld id="{BB962C8B-B14F-4D97-AF65-F5344CB8AC3E}" type="datetime1">
              <a:rPr lang="zh-CN" altLang="en-US" dirty="0"/>
            </a:fld>
            <a:endParaRPr lang="en-US" altLang="zh-CN" dirty="0"/>
          </a:p>
        </p:txBody>
      </p:sp>
      <p:sp>
        <p:nvSpPr>
          <p:cNvPr id="7170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077200" y="6248400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91440" tIns="45720" rIns="91440" bIns="45720" anchor="b"/>
          <a:p>
            <a:pPr>
              <a:buClr>
                <a:srgbClr val="000000"/>
              </a:buClr>
            </a:pPr>
            <a:fld id="{9A0DB2DC-4C9A-4742-B13C-FB6460FD3503}" type="slidenum">
              <a:rPr lang="en-US" altLang="zh-CN" dirty="0">
                <a:latin typeface="Arial Black" pitchFamily="34" charset="0"/>
              </a:rPr>
            </a:fld>
            <a:endParaRPr lang="en-US" altLang="zh-CN" dirty="0">
              <a:latin typeface="Arial Black" pitchFamily="34" charset="0"/>
            </a:endParaRPr>
          </a:p>
        </p:txBody>
      </p:sp>
      <p:sp>
        <p:nvSpPr>
          <p:cNvPr id="7171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eaLnBrk="1" hangingPunct="1"/>
            <a:r>
              <a:rPr lang="zh-CN" altLang="en-US" dirty="0"/>
              <a:t>一、背景</a:t>
            </a:r>
            <a:endParaRPr lang="zh-CN" altLang="en-US" dirty="0"/>
          </a:p>
        </p:txBody>
      </p:sp>
      <p:sp>
        <p:nvSpPr>
          <p:cNvPr id="7173" name="Rectangle 3"/>
          <p:cNvSpPr>
            <a:spLocks noGrp="1"/>
          </p:cNvSpPr>
          <p:nvPr>
            <p:ph idx="1"/>
          </p:nvPr>
        </p:nvSpPr>
        <p:spPr>
          <a:xfrm>
            <a:off x="2133600" y="1143000"/>
            <a:ext cx="7924800" cy="4419600"/>
          </a:xfrm>
        </p:spPr>
        <p:txBody>
          <a:bodyPr vert="horz" wrap="square" lIns="91440" tIns="45720" rIns="91440" bIns="45720" anchor="t"/>
          <a:p>
            <a:pPr marL="0" indent="0" eaLnBrk="1" fontAlgn="base" hangingPunct="1">
              <a:buNone/>
            </a:pPr>
            <a:endParaRPr lang="en-US" altLang="zh-CN" strike="noStrike" noProof="1" dirty="0"/>
          </a:p>
          <a:p>
            <a:pPr eaLnBrk="1" fontAlgn="base" hangingPunct="1"/>
            <a:r>
              <a:rPr lang="zh-CN" altLang="en-US" strike="noStrike" noProof="1" dirty="0"/>
              <a:t>个人健康管理十分重要，随着网络的发展，网上个人健康管理系统也应运而生，它能让用户在网上登录实现大部分的健康管理，从而为用户节省大量去健康机构进行健康管理的时间，十分方便。</a:t>
            </a:r>
            <a:endParaRPr lang="zh-CN" altLang="en-US" strike="noStrike" noProof="1" dirty="0"/>
          </a:p>
          <a:p>
            <a:pPr eaLnBrk="1" fontAlgn="base" hangingPunct="1"/>
            <a:r>
              <a:rPr lang="zh-CN" altLang="en-US" strike="noStrike" noProof="1" dirty="0"/>
              <a:t>本文采用B/S结构，利用SSH框架技术，研究，设计并开发了基于SSH的个人健康管理系统。为社区医院提供便利。</a:t>
            </a:r>
            <a:endParaRPr lang="zh-CN" altLang="en-US" strike="noStrike" noProof="1" dirty="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                </a:t>
            </a:r>
            <a:r>
              <a:rPr lang="zh-CN" altLang="en-US"/>
              <a:t>致         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感谢陈湘骥老师指导与支持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感谢各位老师的指导。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相关技术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SSH</a:t>
            </a:r>
            <a:r>
              <a:rPr lang="zh-CN" altLang="en-US"/>
              <a:t>框架</a:t>
            </a:r>
            <a:endParaRPr lang="zh-CN" altLang="en-US"/>
          </a:p>
          <a:p>
            <a:r>
              <a:rPr lang="en-US" altLang="zh-CN"/>
              <a:t>Jquery</a:t>
            </a:r>
            <a:endParaRPr lang="en-US" altLang="zh-CN"/>
          </a:p>
          <a:p>
            <a:r>
              <a:rPr lang="en-US" altLang="zh-CN"/>
              <a:t>html+css</a:t>
            </a:r>
            <a:endParaRPr lang="en-US" altLang="zh-CN"/>
          </a:p>
          <a:p>
            <a:r>
              <a:rPr lang="en-US" altLang="zh-CN"/>
              <a:t>myeclipse2014</a:t>
            </a:r>
            <a:endParaRPr lang="en-US" altLang="zh-CN"/>
          </a:p>
          <a:p>
            <a:r>
              <a:rPr lang="en-US" altLang="zh-CN"/>
              <a:t>tomcat7</a:t>
            </a:r>
            <a:endParaRPr lang="en-US" altLang="zh-CN"/>
          </a:p>
          <a:p>
            <a:r>
              <a:rPr lang="en-US" altLang="zh-CN">
                <a:sym typeface="+mn-ea"/>
              </a:rPr>
              <a:t>mysql5.0</a:t>
            </a:r>
            <a:endParaRPr lang="en-US" altLang="zh-CN"/>
          </a:p>
          <a:p>
            <a:pPr marL="0" indent="0">
              <a:buNone/>
            </a:pP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日期占位符 3"/>
          <p:cNvSpPr txBox="1">
            <a:spLocks noGrp="1"/>
          </p:cNvSpPr>
          <p:nvPr>
            <p:ph type="dt" sz="half" idx="10"/>
          </p:nvPr>
        </p:nvSpPr>
        <p:spPr>
          <a:xfrm>
            <a:off x="1981200" y="6248400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91440" tIns="45720" rIns="91440" bIns="45720" anchor="b"/>
          <a:p>
            <a:pPr>
              <a:buClr>
                <a:srgbClr val="000000"/>
              </a:buClr>
            </a:pPr>
            <a:fld id="{BB962C8B-B14F-4D97-AF65-F5344CB8AC3E}" type="datetime1">
              <a:rPr lang="zh-CN" altLang="en-US" dirty="0"/>
            </a:fld>
            <a:endParaRPr lang="en-US" altLang="zh-CN" dirty="0"/>
          </a:p>
        </p:txBody>
      </p:sp>
      <p:sp>
        <p:nvSpPr>
          <p:cNvPr id="11266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077200" y="6248400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91440" tIns="45720" rIns="91440" bIns="45720" anchor="b"/>
          <a:p>
            <a:pPr>
              <a:buClr>
                <a:srgbClr val="000000"/>
              </a:buClr>
            </a:pPr>
            <a:fld id="{9A0DB2DC-4C9A-4742-B13C-FB6460FD3503}" type="slidenum">
              <a:rPr lang="en-US" altLang="zh-CN" dirty="0">
                <a:latin typeface="Arial Black" pitchFamily="34" charset="0"/>
              </a:rPr>
            </a:fld>
            <a:endParaRPr lang="en-US" altLang="zh-CN" dirty="0">
              <a:latin typeface="Arial Black" pitchFamily="34" charset="0"/>
            </a:endParaRPr>
          </a:p>
        </p:txBody>
      </p:sp>
      <p:sp>
        <p:nvSpPr>
          <p:cNvPr id="11267" name="Rectangle 2"/>
          <p:cNvSpPr>
            <a:spLocks noGrp="1"/>
          </p:cNvSpPr>
          <p:nvPr>
            <p:ph type="title"/>
          </p:nvPr>
        </p:nvSpPr>
        <p:spPr>
          <a:xfrm>
            <a:off x="864235" y="-16510"/>
            <a:ext cx="10515600" cy="1325563"/>
          </a:xfrm>
        </p:spPr>
        <p:txBody>
          <a:bodyPr wrap="square" lIns="91440" tIns="45720" rIns="91440" bIns="45720" anchor="ctr"/>
          <a:p>
            <a:pPr eaLnBrk="1" hangingPunct="1"/>
            <a:r>
              <a:rPr lang="zh-CN" altLang="en-US" dirty="0"/>
              <a:t>三、</a:t>
            </a:r>
            <a:r>
              <a:rPr lang="zh-CN" altLang="en-US" dirty="0"/>
              <a:t>核心功能模块</a:t>
            </a:r>
            <a:endParaRPr lang="zh-CN" altLang="en-US" dirty="0"/>
          </a:p>
        </p:txBody>
      </p:sp>
      <p:pic>
        <p:nvPicPr>
          <p:cNvPr id="11269" name="Picture 5" descr="总模块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00" y="1752600"/>
            <a:ext cx="6591300" cy="387667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-2147482617" name="图片 33"/>
          <p:cNvPicPr preferRelativeResize="0"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665" y="902970"/>
            <a:ext cx="11351895" cy="590677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四、主要功能模块的实现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搭建</a:t>
            </a:r>
            <a:r>
              <a:rPr lang="en-US" altLang="zh-CN"/>
              <a:t>ssh</a:t>
            </a:r>
            <a:r>
              <a:rPr lang="zh-CN" altLang="en-US"/>
              <a:t>框架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 sz="2400"/>
              <a:t>本人</a:t>
            </a:r>
            <a:r>
              <a:rPr sz="2400"/>
              <a:t>使用myeclipse为java web项目添加SSH框架</a:t>
            </a:r>
            <a:r>
              <a:rPr lang="zh-CN" sz="2400"/>
              <a:t>，严格按照先Struts，再Spring，最后Hibernate的顺序添加。添加有许多值得注意的地方这里就不一一阐述。可跟着网上的教程一步一步配置。但利用</a:t>
            </a:r>
            <a:r>
              <a:rPr lang="en-US" altLang="zh-CN" sz="2400"/>
              <a:t>myeclipse</a:t>
            </a:r>
            <a:r>
              <a:rPr lang="zh-CN" altLang="en-US" sz="2400"/>
              <a:t>搭建只是为了方便，</a:t>
            </a:r>
            <a:r>
              <a:rPr lang="en-US" altLang="zh-CN" sz="2400"/>
              <a:t>struct.xml</a:t>
            </a:r>
            <a:r>
              <a:rPr lang="zh-CN" altLang="en-US" sz="2400"/>
              <a:t>，</a:t>
            </a:r>
            <a:r>
              <a:rPr lang="en-US" altLang="zh-CN" sz="2400"/>
              <a:t>appilcation-context.xml </a:t>
            </a:r>
            <a:r>
              <a:rPr lang="zh-CN" altLang="en-US" sz="2400"/>
              <a:t>和</a:t>
            </a:r>
            <a:r>
              <a:rPr lang="en-US" altLang="zh-CN" sz="2400"/>
              <a:t>web.xml </a:t>
            </a:r>
            <a:r>
              <a:rPr lang="zh-CN" altLang="en-US" sz="2400"/>
              <a:t>等配置文件</a:t>
            </a:r>
            <a:r>
              <a:rPr lang="zh-CN" altLang="en-US" sz="2400"/>
              <a:t>需要自己重新仔细看一遍，做好相应的配置。此处列出本人觉得较为关键的几个地方。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4385" y="1217295"/>
            <a:ext cx="10515600" cy="4351338"/>
          </a:xfrm>
        </p:spPr>
        <p:txBody>
          <a:bodyPr>
            <a:normAutofit fontScale="90000" lnSpcReduction="20000"/>
          </a:bodyPr>
          <a:p>
            <a:r>
              <a:rPr lang="zh-CN" altLang="en-US"/>
              <a:t>  &lt;!-- 配置struct2 fillter --&gt;</a:t>
            </a:r>
            <a:endParaRPr lang="zh-CN" altLang="en-US"/>
          </a:p>
          <a:p>
            <a:r>
              <a:rPr lang="zh-CN" altLang="en-US"/>
              <a:t>  &lt;filter&gt;</a:t>
            </a:r>
            <a:endParaRPr lang="zh-CN" altLang="en-US"/>
          </a:p>
          <a:p>
            <a:r>
              <a:rPr lang="zh-CN" altLang="en-US"/>
              <a:t>    &lt;filter-name&gt;struts2&lt;/filter-name&gt;</a:t>
            </a:r>
            <a:endParaRPr lang="zh-CN" altLang="en-US"/>
          </a:p>
          <a:p>
            <a:r>
              <a:rPr lang="zh-CN" altLang="en-US"/>
              <a:t>    &lt;filter-class&gt;org.apache.struts2.dispatcher.ng.filter.StrutsPrepareAndExecuteFilter&lt;/filter-class&gt;</a:t>
            </a:r>
            <a:endParaRPr lang="zh-CN" altLang="en-US"/>
          </a:p>
          <a:p>
            <a:r>
              <a:rPr lang="zh-CN" altLang="en-US"/>
              <a:t>  &lt;/filter&gt;</a:t>
            </a:r>
            <a:endParaRPr lang="zh-CN" altLang="en-US"/>
          </a:p>
          <a:p>
            <a:r>
              <a:rPr lang="zh-CN" altLang="en-US"/>
              <a:t>  &lt;filter-mapping&gt;</a:t>
            </a:r>
            <a:endParaRPr lang="zh-CN" altLang="en-US"/>
          </a:p>
          <a:p>
            <a:r>
              <a:rPr lang="zh-CN" altLang="en-US"/>
              <a:t>    &lt;filter-name&gt;struts2&lt;/filter-name&gt;</a:t>
            </a:r>
            <a:endParaRPr lang="zh-CN" altLang="en-US"/>
          </a:p>
          <a:p>
            <a:r>
              <a:rPr lang="zh-CN" altLang="en-US"/>
              <a:t>    &lt;url-pattern&gt;/*&lt;/url-pattern&gt;</a:t>
            </a:r>
            <a:endParaRPr lang="zh-CN" altLang="en-US"/>
          </a:p>
          <a:p>
            <a:r>
              <a:rPr lang="zh-CN" altLang="en-US"/>
              <a:t>  &lt;/filter-mapping&gt;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54760" y="241935"/>
            <a:ext cx="53714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solidFill>
                  <a:schemeClr val="tx1"/>
                </a:solidFill>
                <a:uFillTx/>
              </a:rPr>
              <a:t>web.xml</a:t>
            </a:r>
            <a:r>
              <a:rPr lang="zh-CN" altLang="en-US" sz="4000" b="1">
                <a:solidFill>
                  <a:schemeClr val="tx1"/>
                </a:solidFill>
                <a:uFillTx/>
              </a:rPr>
              <a:t>文件中</a:t>
            </a:r>
            <a:endParaRPr lang="zh-CN" altLang="en-US" sz="4000" b="1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uFillTx/>
                <a:sym typeface="+mn-ea"/>
              </a:rPr>
              <a:t>web.xml</a:t>
            </a:r>
            <a:r>
              <a:rPr lang="zh-CN" altLang="en-US" b="1">
                <a:uFillTx/>
                <a:sym typeface="+mn-ea"/>
              </a:rPr>
              <a:t>文件中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  &lt;!-- 在lintener中创建SpringIOC容器并放入application域中--&gt;</a:t>
            </a:r>
            <a:endParaRPr lang="zh-CN" altLang="en-US"/>
          </a:p>
          <a:p>
            <a:r>
              <a:rPr lang="zh-CN" altLang="en-US"/>
              <a:t>  &lt;listener&gt;</a:t>
            </a:r>
            <a:endParaRPr lang="zh-CN" altLang="en-US"/>
          </a:p>
          <a:p>
            <a:r>
              <a:rPr lang="zh-CN" altLang="en-US"/>
              <a:t>    &lt;listener</a:t>
            </a:r>
            <a:r>
              <a:rPr lang="en-US" altLang="zh-CN"/>
              <a:t>-</a:t>
            </a:r>
            <a:r>
              <a:rPr lang="zh-CN" altLang="en-US"/>
              <a:t>class&gt;org.springframework.web.context.ContextLoaderListener&lt;/listener-class&gt;</a:t>
            </a:r>
            <a:endParaRPr lang="zh-CN" altLang="en-US"/>
          </a:p>
          <a:p>
            <a:r>
              <a:rPr lang="zh-CN" altLang="en-US"/>
              <a:t>  &lt;/listener&gt;</a:t>
            </a: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uFillTx/>
                <a:sym typeface="+mn-ea"/>
              </a:rPr>
              <a:t>application-context</a:t>
            </a:r>
            <a:r>
              <a:rPr lang="zh-CN" altLang="en-US" b="1">
                <a:uFillTx/>
                <a:sym typeface="+mn-ea"/>
              </a:rPr>
              <a:t>文件中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en-US"/>
              <a:t>	&lt;!-- 配置 C3P0 数据源 --&gt;</a:t>
            </a:r>
            <a:endParaRPr lang="zh-CN" altLang="en-US"/>
          </a:p>
          <a:p>
            <a:r>
              <a:rPr lang="zh-CN" altLang="en-US"/>
              <a:t>	&lt;bean class="com.mchange.v2.c3p0.ComboPooledDataSource" id="dataSource"&gt;</a:t>
            </a:r>
            <a:endParaRPr lang="zh-CN" altLang="en-US"/>
          </a:p>
          <a:p>
            <a:r>
              <a:rPr lang="zh-CN" altLang="en-US"/>
              <a:t>		&lt;!-- &lt;property value="{}" name="user" /&gt; &lt;property value="root" name="password" </a:t>
            </a:r>
            <a:endParaRPr lang="zh-CN" altLang="en-US"/>
          </a:p>
          <a:p>
            <a:r>
              <a:rPr lang="zh-CN" altLang="en-US"/>
              <a:t>			/&gt; &lt;property value="com.mysql.jdbc.Driver" name="driverClass" /&gt; &lt;property </a:t>
            </a:r>
            <a:endParaRPr lang="zh-CN" altLang="en-US"/>
          </a:p>
          <a:p>
            <a:r>
              <a:rPr lang="zh-CN" altLang="en-US"/>
              <a:t>			value="jdbc:mysql://localhost:3306/phm" name="jdbcUrl" /&gt; --&gt;</a:t>
            </a:r>
            <a:endParaRPr lang="zh-CN" altLang="en-US"/>
          </a:p>
          <a:p>
            <a:r>
              <a:rPr lang="zh-CN" altLang="en-US"/>
              <a:t>		&lt;property value="${jdbc.user}" name="user" /&gt;</a:t>
            </a:r>
            <a:endParaRPr lang="zh-CN" altLang="en-US"/>
          </a:p>
          <a:p>
            <a:r>
              <a:rPr lang="zh-CN" altLang="en-US"/>
              <a:t>		&lt;property value="${jdbc.password}" name="password" /&gt;</a:t>
            </a:r>
            <a:endParaRPr lang="zh-CN" altLang="en-US"/>
          </a:p>
          <a:p>
            <a:r>
              <a:rPr lang="zh-CN" altLang="en-US"/>
              <a:t>		&lt;property value="${jdbc.driverClass}" name="driverClass" /&gt;</a:t>
            </a:r>
            <a:endParaRPr lang="zh-CN" altLang="en-US"/>
          </a:p>
          <a:p>
            <a:r>
              <a:rPr lang="zh-CN" altLang="en-US"/>
              <a:t>		&lt;property value="${jdbc.jdbcUrl}" name="jdbcUrl" /&gt;</a:t>
            </a:r>
            <a:endParaRPr lang="zh-CN" altLang="en-US"/>
          </a:p>
          <a:p>
            <a:r>
              <a:rPr lang="zh-CN" altLang="en-US"/>
              <a:t>		&lt;property value="${jdbc.initPoolSize}" name="initialPoolSize" /&gt;</a:t>
            </a:r>
            <a:endParaRPr lang="zh-CN" altLang="en-US"/>
          </a:p>
          <a:p>
            <a:r>
              <a:rPr lang="zh-CN" altLang="en-US"/>
              <a:t>		&lt;property value="${jdbc.maxPoolSize}" name="maxPoolSize" /&gt;</a:t>
            </a:r>
            <a:endParaRPr lang="zh-CN" altLang="en-US"/>
          </a:p>
          <a:p>
            <a:r>
              <a:rPr lang="zh-CN" altLang="en-US"/>
              <a:t>	&lt;/bean&gt;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3482</Words>
  <Application>WPS 演示</Application>
  <PresentationFormat>宽屏</PresentationFormat>
  <Paragraphs>147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主题</vt:lpstr>
      <vt:lpstr>PowerPoint 演示文稿</vt:lpstr>
      <vt:lpstr>主要内容</vt:lpstr>
      <vt:lpstr>1.1 背景</vt:lpstr>
      <vt:lpstr>PowerPoint 演示文稿</vt:lpstr>
      <vt:lpstr>2.1 核心功能模块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                      致         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yexin</dc:creator>
  <cp:lastModifiedBy>yexin</cp:lastModifiedBy>
  <cp:revision>15</cp:revision>
  <dcterms:created xsi:type="dcterms:W3CDTF">2016-04-23T13:04:59Z</dcterms:created>
  <dcterms:modified xsi:type="dcterms:W3CDTF">2016-04-23T15:53:28Z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