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00" r:id="rId14"/>
    <p:sldId id="301" r:id="rId15"/>
    <p:sldId id="302" r:id="rId16"/>
    <p:sldId id="303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304" r:id="rId27"/>
    <p:sldId id="279" r:id="rId28"/>
    <p:sldId id="280" r:id="rId29"/>
    <p:sldId id="281" r:id="rId30"/>
    <p:sldId id="282" r:id="rId31"/>
    <p:sldId id="283" r:id="rId32"/>
    <p:sldId id="284" r:id="rId33"/>
    <p:sldId id="305" r:id="rId34"/>
    <p:sldId id="285" r:id="rId35"/>
    <p:sldId id="286" r:id="rId36"/>
    <p:sldId id="287" r:id="rId37"/>
    <p:sldId id="288" r:id="rId38"/>
    <p:sldId id="292" r:id="rId39"/>
    <p:sldId id="291" r:id="rId40"/>
    <p:sldId id="293" r:id="rId41"/>
    <p:sldId id="289" r:id="rId42"/>
    <p:sldId id="294" r:id="rId43"/>
    <p:sldId id="295" r:id="rId44"/>
    <p:sldId id="296" r:id="rId45"/>
    <p:sldId id="298" r:id="rId46"/>
    <p:sldId id="297" r:id="rId47"/>
    <p:sldId id="306" r:id="rId48"/>
    <p:sldId id="29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 autoAdjust="0"/>
    <p:restoredTop sz="86369" autoAdjust="0"/>
  </p:normalViewPr>
  <p:slideViewPr>
    <p:cSldViewPr>
      <p:cViewPr>
        <p:scale>
          <a:sx n="100" d="100"/>
          <a:sy n="100" d="100"/>
        </p:scale>
        <p:origin x="-194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2714620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428868"/>
            <a:ext cx="592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主从数据库的版本号最好一致。</a:t>
            </a:r>
            <a:endParaRPr lang="en-US" altLang="zh-CN" dirty="0" smtClean="0"/>
          </a:p>
          <a:p>
            <a:r>
              <a:rPr lang="zh-CN" altLang="en-US" dirty="0" smtClean="0"/>
              <a:t>当版本号不一致时，版本号较低的作为主数据库。</a:t>
            </a:r>
            <a:endParaRPr lang="en-US" altLang="zh-CN" dirty="0" smtClean="0"/>
          </a:p>
          <a:p>
            <a:r>
              <a:rPr lang="zh-CN" altLang="en-US" dirty="0" smtClean="0"/>
              <a:t>特别要注意的是，</a:t>
            </a:r>
            <a:r>
              <a:rPr lang="en-US" altLang="zh-CN" dirty="0" smtClean="0"/>
              <a:t>mysql5.7</a:t>
            </a:r>
            <a:r>
              <a:rPr lang="zh-CN" altLang="en-US" dirty="0" smtClean="0"/>
              <a:t>后去掉了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表中的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的字段，只保留了</a:t>
            </a:r>
            <a:r>
              <a:rPr lang="en-US" altLang="zh-CN" dirty="0" err="1" smtClean="0"/>
              <a:t>authentication_string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zh-CN" altLang="en-US" dirty="0" smtClean="0"/>
              <a:t>所以修改密码和进行链接时都要注意这点。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000232" y="42148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update user set </a:t>
            </a:r>
            <a:r>
              <a:rPr lang="en-US" altLang="zh-CN" dirty="0" err="1" smtClean="0"/>
              <a:t>authentication_string</a:t>
            </a:r>
            <a:r>
              <a:rPr lang="en-US" altLang="zh-CN" dirty="0" smtClean="0"/>
              <a:t>=password("123456") where user="root";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428868"/>
            <a:ext cx="59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传统的主从复制数据库集群是由三个节点组成：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（主数据库），</a:t>
            </a:r>
            <a:r>
              <a:rPr lang="en-US" altLang="zh-CN" dirty="0" smtClean="0"/>
              <a:t>slave1</a:t>
            </a:r>
            <a:r>
              <a:rPr lang="zh-CN" altLang="en-US" dirty="0" smtClean="0"/>
              <a:t>（从数据库，备主）， </a:t>
            </a:r>
            <a:r>
              <a:rPr lang="en-US" altLang="zh-CN" dirty="0" smtClean="0"/>
              <a:t>slave2</a:t>
            </a:r>
            <a:r>
              <a:rPr lang="zh-CN" altLang="en-US" dirty="0" smtClean="0"/>
              <a:t>（从数据库）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571876"/>
            <a:ext cx="321471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主从复制组成的集群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3071810"/>
            <a:ext cx="592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当主数据库宕机时，通过将从数据库（备主）提升为主数据库的方式保持服务能力，提高可用性，此时所有的从数据库重新指向新的主数据库。</a:t>
            </a:r>
            <a:endParaRPr lang="en-US" altLang="zh-CN" dirty="0" smtClean="0"/>
          </a:p>
          <a:p>
            <a:r>
              <a:rPr lang="zh-CN" altLang="en-US" dirty="0" smtClean="0"/>
              <a:t>接下来只要将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的读写指令分配到不同的节点上，一个简单的数据库集群就完成了。</a:t>
            </a:r>
            <a:endParaRPr lang="en-US" altLang="zh-CN" dirty="0" smtClean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传统复制</a:t>
            </a:r>
            <a:endParaRPr lang="zh-CN" altLang="en-US" b="1" dirty="0"/>
          </a:p>
        </p:txBody>
      </p:sp>
      <p:sp>
        <p:nvSpPr>
          <p:cNvPr id="1026" name="AutoShape 2" descr="async_replication_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async_replication_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async_replication_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async_replication_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async_replication_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AutoShape 12" descr="async_replication_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85926"/>
            <a:ext cx="7929586" cy="31634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半同步复制</a:t>
            </a:r>
            <a:endParaRPr lang="zh-CN" altLang="en-US" b="1" dirty="0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42232"/>
            <a:ext cx="8286808" cy="31735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组复制</a:t>
            </a:r>
            <a:endParaRPr lang="zh-CN" altLang="en-US" b="1" dirty="0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8286808" cy="3818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3429000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+mn-ea"/>
              </a:rPr>
              <a:t>接下来介绍一些</a:t>
            </a:r>
            <a:r>
              <a:rPr lang="en-US" altLang="zh-CN" sz="2800" b="1" dirty="0" err="1" smtClean="0">
                <a:latin typeface="+mn-ea"/>
              </a:rPr>
              <a:t>mysql</a:t>
            </a:r>
            <a:r>
              <a:rPr lang="zh-CN" altLang="en-US" sz="2800" b="1" dirty="0" smtClean="0">
                <a:latin typeface="+mn-ea"/>
              </a:rPr>
              <a:t>集群的方案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7356" y="2714620"/>
            <a:ext cx="5929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使用双节点数据库，搭建单向或者双向的半同步复制。在</a:t>
            </a:r>
            <a:r>
              <a:rPr lang="en-US" altLang="zh-CN" dirty="0" smtClean="0"/>
              <a:t>5.7</a:t>
            </a:r>
            <a:r>
              <a:rPr lang="zh-CN" altLang="en-US" dirty="0" smtClean="0"/>
              <a:t>以后的版本中，由于</a:t>
            </a:r>
            <a:r>
              <a:rPr lang="en-US" dirty="0" smtClean="0"/>
              <a:t>lossless </a:t>
            </a:r>
            <a:r>
              <a:rPr lang="en-US" dirty="0" err="1" smtClean="0"/>
              <a:t>replication、logical</a:t>
            </a:r>
            <a:r>
              <a:rPr lang="zh-CN" altLang="en-US" dirty="0" smtClean="0"/>
              <a:t>多线程复制等一些列新特性的引入，使得</a:t>
            </a:r>
            <a:r>
              <a:rPr lang="en-US" dirty="0" err="1" smtClean="0"/>
              <a:t>MySQL</a:t>
            </a:r>
            <a:r>
              <a:rPr lang="zh-CN" altLang="en-US" dirty="0" smtClean="0"/>
              <a:t>原生半同步复制更加可靠。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通常会和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等第三方软件同时使用，即可以用来监控数据库的健康，又可以执行一系列管理命令。如果主库发生故障，切换到备库后仍然可以继续使用数据库。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zh-CN" b="1" kern="1200" dirty="0" smtClean="0">
                <a:solidFill>
                  <a:schemeClr val="tx1"/>
                </a:solidFill>
                <a:latin typeface="Calibri"/>
                <a:ea typeface="宋体"/>
                <a:cs typeface="+mn-cs"/>
              </a:rPr>
              <a:t>主从或主主半同步复制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-images.jianshu.io/upload_images/1728994-e6686aec4841fa5c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00306"/>
            <a:ext cx="5715000" cy="252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架构比较简单，使用原生半同步复制作为数据同步的依据；</a:t>
            </a:r>
          </a:p>
          <a:p>
            <a:r>
              <a:rPr lang="zh-CN" altLang="en-US" dirty="0" smtClean="0"/>
              <a:t>双节点，没有主机宕机后的选主问题，直接切换即可；</a:t>
            </a:r>
          </a:p>
          <a:p>
            <a:r>
              <a:rPr lang="zh-CN" altLang="en-US" dirty="0" smtClean="0"/>
              <a:t>双节点，需求资源少，部署简单；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完全依赖于半同步复制，如果半同步复制退化为异步复制，数据一致性无法得到保证；</a:t>
            </a:r>
          </a:p>
          <a:p>
            <a:r>
              <a:rPr lang="zh-CN" altLang="en-US" dirty="0" smtClean="0"/>
              <a:t>需要额外考虑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的高可用机制。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398836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hlinkClick r:id="rId2" action="ppaction://hlinksldjump"/>
              </a:rPr>
              <a:t>3.mysql</a:t>
            </a:r>
            <a:r>
              <a:rPr lang="zh-CN" altLang="en-US" dirty="0" smtClean="0">
                <a:hlinkClick r:id="rId2" action="ppaction://hlinksldjump"/>
              </a:rPr>
              <a:t>集群部署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3488296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hlinkClick r:id="rId3" action="ppaction://hlinksldjump"/>
              </a:rPr>
              <a:t>2.mysql</a:t>
            </a:r>
            <a:r>
              <a:rPr lang="zh-CN" altLang="en-US" dirty="0" smtClean="0">
                <a:hlinkClick r:id="rId3" action="ppaction://hlinksldjump"/>
              </a:rPr>
              <a:t>集群方案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8860" y="298823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hlinkClick r:id="rId4" action="ppaction://hlinksldjump"/>
              </a:rPr>
              <a:t>1.mysql</a:t>
            </a:r>
            <a:r>
              <a:rPr lang="zh-CN" altLang="en-US" dirty="0" smtClean="0">
                <a:hlinkClick r:id="rId4" action="ppaction://hlinksldjump"/>
              </a:rPr>
              <a:t>集群简介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半同步复制优化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2643182"/>
            <a:ext cx="664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半同步复制机制是可靠的。如果半同步复制一直是生效的，那么便可以认为数据是一致的。但是由于网络波动等一些客观原因，导致半同步复制发生超时而切换为异步复制，那么这时便不能保证数据的一致性。所以尽可能的保证半同步复制，便可提高数据的一致性。</a:t>
            </a:r>
          </a:p>
          <a:p>
            <a:r>
              <a:rPr lang="zh-CN" altLang="en-US" dirty="0" smtClean="0"/>
              <a:t>该方案同样使用双节点架构，但是在原有半同复制的基础上做了功能上的优化，使半同步复制的机制变得更加可靠。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双通道复制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7356" y="4357694"/>
            <a:ext cx="5643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半同步复制由于发生超时后，复制断开，当再次建立起复制时，同时建立两条通道，其中一条半同步复制通道从当前位置开始复制，保证从机知道当前主机执行的进度。另外一条异步复制通道开始追补从机落后的数据。当异步复制通道追赶到半同步复制的起始位置时，恢复半同步复制。</a:t>
            </a:r>
            <a:endParaRPr lang="zh-CN" altLang="en-US" dirty="0"/>
          </a:p>
        </p:txBody>
      </p:sp>
      <p:pic>
        <p:nvPicPr>
          <p:cNvPr id="28674" name="Picture 2" descr="https://upload-images.jianshu.io/upload_images/1728994-e7555bfa3666780b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715000" cy="2181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binlog</a:t>
            </a:r>
            <a:r>
              <a:rPr lang="zh-CN" alt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文件服务器</a:t>
            </a:r>
          </a:p>
        </p:txBody>
      </p:sp>
      <p:pic>
        <p:nvPicPr>
          <p:cNvPr id="31746" name="Picture 2" descr="https://upload-images.jianshu.io/upload_images/1728994-e1c6922aa50c9b07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857364"/>
            <a:ext cx="5715000" cy="27717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14546" y="4929198"/>
            <a:ext cx="514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搭建两条半同步复制通道，其中连接文件服务器的半同步通道正常情况下不启用，当主从的半同步复制发生网络问题退化后，启动与文件服务器的半同步复制通道。当主从半同步复制恢复后，关闭与文件服务器的半同步复制通道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双节点，需求资源少，部署简单；</a:t>
            </a:r>
          </a:p>
          <a:p>
            <a:r>
              <a:rPr lang="zh-CN" altLang="en-US" dirty="0" smtClean="0"/>
              <a:t>架构简单，没有选主的问题，直接切换即可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相比于原生复制，优化后的半同步复制更能保证数据的一致性。</a:t>
            </a:r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需要修改内核源码或者使用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通信协议。需要对源码有一定的了解，并能做一定程度的二次开发。</a:t>
            </a:r>
          </a:p>
          <a:p>
            <a:r>
              <a:rPr lang="zh-CN" altLang="en-US" dirty="0" smtClean="0"/>
              <a:t>依旧依赖于半同步复制，没有从根本上解决数据一致性问题。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高可用架构优化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2857496"/>
            <a:ext cx="7072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将双节点数据库扩展到多节点数据库，或者多节点数据库集群。可以根据自己的需要选择一主两从、一主多从或者多主多从的集群。</a:t>
            </a:r>
          </a:p>
          <a:p>
            <a:r>
              <a:rPr lang="zh-CN" altLang="en-US" dirty="0" smtClean="0"/>
              <a:t>由于半同步复制，存在接收到一个从机的成功应答即认为半同步复制成功的特性，所以多从半同步复制的可靠性要优于单从半同步复制的可靠性。并且多节点同时宕机的几率也要小于单节点宕机的几率，所以多节点架构在一定程度上可以认为高可用性是好于双节点架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MHA+</a:t>
            </a:r>
            <a:r>
              <a:rPr lang="zh-CN" alt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多节点集群</a:t>
            </a:r>
          </a:p>
        </p:txBody>
      </p:sp>
      <p:pic>
        <p:nvPicPr>
          <p:cNvPr id="32770" name="Picture 2" descr="https://upload-images.jianshu.io/upload_images/1728994-71fc69f33f818262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5715000" cy="2933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MHA Manager</a:t>
            </a:r>
            <a:r>
              <a:rPr lang="zh-CN" altLang="en-US" dirty="0" smtClean="0"/>
              <a:t>会定时探测集群中的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节点，当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出现故障时，它可以自动将最新数据的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提升为新的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，然后将所有其他的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重新指向新的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，整个故障转移过程对应用程序完全透明。</a:t>
            </a:r>
          </a:p>
          <a:p>
            <a:pPr>
              <a:buNone/>
            </a:pPr>
            <a:r>
              <a:rPr lang="en-US" altLang="zh-CN" dirty="0" smtClean="0"/>
              <a:t>	MHA Node</a:t>
            </a:r>
            <a:r>
              <a:rPr lang="zh-CN" altLang="en-US" dirty="0" smtClean="0"/>
              <a:t>运行在每台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服务器上，主要作用是切换时处理二进制日志，确保切换尽量少丢数据。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MHA+</a:t>
            </a:r>
            <a:r>
              <a:rPr lang="zh-CN" alt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多节点集群</a:t>
            </a:r>
          </a:p>
        </p:txBody>
      </p:sp>
      <p:pic>
        <p:nvPicPr>
          <p:cNvPr id="36866" name="Picture 2" descr="https://upload-images.jianshu.io/upload_images/1728994-afe80fd731995fcd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71678"/>
            <a:ext cx="57150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优点：</a:t>
            </a:r>
          </a:p>
          <a:p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可以进行故障的自动检测和转移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可扩展性较好，可以根据需要扩展</a:t>
            </a:r>
            <a:r>
              <a:rPr lang="en-US" altLang="zh-C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的节点数量和结构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相比于双节点的</a:t>
            </a:r>
            <a:r>
              <a:rPr lang="en-US" altLang="zh-C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复制，三节点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多节点的</a:t>
            </a:r>
            <a:r>
              <a:rPr lang="en-US" altLang="zh-CN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发生不可用的概率更低</a:t>
            </a:r>
          </a:p>
          <a:p>
            <a:pPr>
              <a:buNone/>
            </a:pPr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缺点：</a:t>
            </a:r>
          </a:p>
          <a:p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至少需要三节点，相对于双节点需要更多的资源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逻辑较为复杂，发生故障后排查问题，定位问题更加困难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数据一致性仍然靠原生半同步复制保证，仍然存在数据不一致的风险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可能因为网络分区发生脑裂现象</a:t>
            </a:r>
            <a:r>
              <a:rPr lang="en-US" altLang="zh-CN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zookeeper+proxy</a:t>
            </a:r>
            <a:endParaRPr lang="zh-CN" altLang="en-US" dirty="0"/>
          </a:p>
        </p:txBody>
      </p:sp>
      <p:pic>
        <p:nvPicPr>
          <p:cNvPr id="37890" name="Picture 2" descr="https://upload-images.jianshu.io/upload_images/1728994-179e5d3acf5fa03d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715000" cy="35337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28728" y="5500702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Zookeeper</a:t>
            </a:r>
            <a:r>
              <a:rPr lang="zh-CN" altLang="en-US" dirty="0" smtClean="0"/>
              <a:t>使用分布式算法保证集群数据的一致性，使用</a:t>
            </a:r>
            <a:r>
              <a:rPr lang="en-US" dirty="0" smtClean="0"/>
              <a:t>zookeeper</a:t>
            </a:r>
            <a:r>
              <a:rPr lang="zh-CN" altLang="en-US" dirty="0" smtClean="0"/>
              <a:t>可以有效的保证</a:t>
            </a:r>
            <a:r>
              <a:rPr lang="en-US" dirty="0" smtClean="0"/>
              <a:t>proxy</a:t>
            </a:r>
            <a:r>
              <a:rPr lang="zh-CN" altLang="en-US" dirty="0" smtClean="0"/>
              <a:t>的高可用性，可以较好的避免网络分区现象的产生。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235743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什么是数据库集群？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4546" y="300037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实质上就是跑同一个数据库的多个数据库服务集合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428625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为什么我们需要使用数据库集群？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498849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为了满足高可用和高并发的需求</a:t>
            </a:r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较好的保证了整个系统的高可用性，包括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扩展性较好，可以扩展为大规模集群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数据一致性仍然依赖于原生的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半同步复制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引入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，整个系统的逻辑变得更加复杂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共享储存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071810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共享存储实现了数据库服务器和存储设备的解耦，不同数据库之间的数据同步不再依赖于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的原生复制功能，而是通过磁盘数据同步的手段，来保证数据的一致性。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SAN</a:t>
            </a:r>
            <a:r>
              <a:rPr lang="zh-CN" altLang="en-US" b="1" dirty="0" smtClean="0"/>
              <a:t>共享储存</a:t>
            </a:r>
            <a:endParaRPr lang="zh-CN" altLang="en-US" dirty="0"/>
          </a:p>
        </p:txBody>
      </p:sp>
      <p:pic>
        <p:nvPicPr>
          <p:cNvPr id="41986" name="Picture 2" descr="https://upload-images.jianshu.io/upload_images/1728994-ddb3746813ea7136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5715000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两节点即可，部署简单，切换逻辑简单；</a:t>
            </a:r>
          </a:p>
          <a:p>
            <a:r>
              <a:rPr lang="zh-CN" altLang="en-US" dirty="0" smtClean="0"/>
              <a:t>很好的保证数据的强一致性；</a:t>
            </a:r>
          </a:p>
          <a:p>
            <a:r>
              <a:rPr lang="zh-CN" altLang="en-US" dirty="0" smtClean="0"/>
              <a:t>不会因为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的逻辑错误发生数据不一致的情况；</a:t>
            </a:r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需要考虑共享存储的高可用；</a:t>
            </a:r>
          </a:p>
          <a:p>
            <a:r>
              <a:rPr lang="zh-CN" altLang="en-US" dirty="0" smtClean="0"/>
              <a:t>价格昂贵；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DRBD</a:t>
            </a:r>
            <a:r>
              <a:rPr lang="zh-CN" altLang="en-US" b="1" dirty="0" smtClean="0"/>
              <a:t>磁盘复制</a:t>
            </a:r>
            <a:endParaRPr lang="zh-CN" altLang="en-US" b="1" dirty="0"/>
          </a:p>
        </p:txBody>
      </p:sp>
      <p:pic>
        <p:nvPicPr>
          <p:cNvPr id="40962" name="Picture 2" descr="https://upload-images.jianshu.io/upload_images/1728994-0b1d28245e7a0ea2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5715000" cy="4343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两节点即可，部署简单，切换逻辑简单；</a:t>
            </a:r>
          </a:p>
          <a:p>
            <a:r>
              <a:rPr lang="zh-CN" altLang="en-US" dirty="0" smtClean="0"/>
              <a:t>相比于</a:t>
            </a:r>
            <a:r>
              <a:rPr lang="en-US" altLang="zh-CN" dirty="0" smtClean="0"/>
              <a:t>SAN</a:t>
            </a:r>
            <a:r>
              <a:rPr lang="zh-CN" altLang="en-US" dirty="0" smtClean="0"/>
              <a:t>储存网络，价格低廉；</a:t>
            </a:r>
          </a:p>
          <a:p>
            <a:r>
              <a:rPr lang="zh-CN" altLang="en-US" dirty="0" smtClean="0"/>
              <a:t>保证数据的强一致性；</a:t>
            </a:r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性能影响较大；</a:t>
            </a:r>
          </a:p>
          <a:p>
            <a:r>
              <a:rPr lang="zh-CN" altLang="en-US" dirty="0" smtClean="0"/>
              <a:t>从库不提供读操作；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分布式协议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3429000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1.MySQL cluster</a:t>
            </a:r>
          </a:p>
          <a:p>
            <a:r>
              <a:rPr lang="en-US" dirty="0" smtClean="0"/>
              <a:t>2.Galera</a:t>
            </a:r>
          </a:p>
          <a:p>
            <a:r>
              <a:rPr lang="en-US" dirty="0" smtClean="0"/>
              <a:t>3.</a:t>
            </a:r>
            <a:r>
              <a:rPr lang="en-US" altLang="zh-CN" dirty="0" smtClean="0"/>
              <a:t>POAXS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2500306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分布式协议可以很好解决数据一致性问题，比较常见的方案如下：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cluster</a:t>
            </a:r>
          </a:p>
        </p:txBody>
      </p:sp>
      <p:pic>
        <p:nvPicPr>
          <p:cNvPr id="48130" name="Picture 2" descr="https://upload-images.jianshu.io/upload_images/1728994-6e68ac7f7ae2936b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8273"/>
            <a:ext cx="5072098" cy="4353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全部使用官方组件，不依赖于第三方软件；</a:t>
            </a:r>
          </a:p>
          <a:p>
            <a:r>
              <a:rPr lang="zh-CN" altLang="en-US" dirty="0" smtClean="0"/>
              <a:t>可以实现数据的强一致性；</a:t>
            </a:r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国内使用的较少；</a:t>
            </a:r>
          </a:p>
          <a:p>
            <a:r>
              <a:rPr lang="zh-CN" altLang="en-US" dirty="0" smtClean="0"/>
              <a:t>配置较复杂，需要使用</a:t>
            </a:r>
            <a:r>
              <a:rPr lang="en-US" altLang="zh-CN" dirty="0" smtClean="0"/>
              <a:t>NDB</a:t>
            </a:r>
            <a:r>
              <a:rPr lang="zh-CN" altLang="en-US" dirty="0" smtClean="0"/>
              <a:t>储存引擎，与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常规引擎存在一定差异；</a:t>
            </a:r>
          </a:p>
          <a:p>
            <a:r>
              <a:rPr lang="zh-CN" altLang="en-US" dirty="0" smtClean="0"/>
              <a:t>至少三节点；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Galera</a:t>
            </a:r>
            <a:endParaRPr lang="en-US" sz="4400" b="1" i="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5058" name="Picture 2" descr="https://upload-images.jianshu.io/upload_images/1728994-4ce5f22abb5ffda9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57364"/>
            <a:ext cx="5715000" cy="4229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3214686"/>
            <a:ext cx="592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单一数据库的事务处理能力无法应对高并发的情形，所以我们需要使用集群的形式来增加对数据库的可操作量。</a:t>
            </a:r>
            <a:endParaRPr lang="en-US" altLang="zh-CN" dirty="0" smtClean="0"/>
          </a:p>
          <a:p>
            <a:r>
              <a:rPr lang="zh-CN" altLang="en-US" dirty="0" smtClean="0"/>
              <a:t>将所有业务分配到各个节点上，也就引入了负载均衡的概念。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高并发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多主写入，无延迟复制，能保证数据强一致性；</a:t>
            </a:r>
          </a:p>
          <a:p>
            <a:r>
              <a:rPr lang="zh-CN" altLang="en-US" dirty="0" smtClean="0"/>
              <a:t>有成熟的社区，有互联网公司在大规模的使用；</a:t>
            </a:r>
          </a:p>
          <a:p>
            <a:r>
              <a:rPr lang="zh-CN" altLang="en-US" dirty="0" smtClean="0"/>
              <a:t>自动故障转移，自动添加、剔除节点；</a:t>
            </a:r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需要为原生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节点打</a:t>
            </a:r>
            <a:r>
              <a:rPr lang="en-US" altLang="zh-CN" dirty="0" err="1" smtClean="0"/>
              <a:t>wsrep</a:t>
            </a:r>
            <a:r>
              <a:rPr lang="zh-CN" altLang="en-US" dirty="0" smtClean="0"/>
              <a:t>补丁</a:t>
            </a:r>
          </a:p>
          <a:p>
            <a:r>
              <a:rPr lang="zh-CN" altLang="en-US" dirty="0" smtClean="0"/>
              <a:t>只支持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储存引擎</a:t>
            </a:r>
          </a:p>
          <a:p>
            <a:r>
              <a:rPr lang="zh-CN" altLang="en-US" dirty="0" smtClean="0"/>
              <a:t>至少三节点；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PAXOS</a:t>
            </a:r>
            <a:endParaRPr lang="zh-CN" altLang="en-US" dirty="0"/>
          </a:p>
        </p:txBody>
      </p:sp>
      <p:pic>
        <p:nvPicPr>
          <p:cNvPr id="47106" name="Picture 2" descr="https://upload-images.jianshu.io/upload_images/1728994-96d0a5de846183e7.jpg?imageMogr2/auto-orient/strip%7CimageView2/2/w/1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5715000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优点：</a:t>
            </a:r>
          </a:p>
          <a:p>
            <a:r>
              <a:rPr lang="zh-CN" altLang="en-US" dirty="0" smtClean="0"/>
              <a:t>多主写入，无延迟复制，能保证数据强一致性；</a:t>
            </a:r>
          </a:p>
          <a:p>
            <a:r>
              <a:rPr lang="zh-CN" altLang="en-US" dirty="0" smtClean="0"/>
              <a:t>有成熟理论基础；</a:t>
            </a:r>
          </a:p>
          <a:p>
            <a:r>
              <a:rPr lang="zh-CN" altLang="en-US" dirty="0" smtClean="0"/>
              <a:t>自动故障转移，自动添加、剔除节点；</a:t>
            </a:r>
          </a:p>
          <a:p>
            <a:pPr>
              <a:buNone/>
            </a:pPr>
            <a:r>
              <a:rPr lang="zh-CN" altLang="en-US" dirty="0" smtClean="0"/>
              <a:t>缺点：</a:t>
            </a:r>
          </a:p>
          <a:p>
            <a:r>
              <a:rPr lang="zh-CN" altLang="en-US" dirty="0" smtClean="0"/>
              <a:t>只支持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储存引擎</a:t>
            </a:r>
          </a:p>
          <a:p>
            <a:r>
              <a:rPr lang="zh-CN" altLang="en-US" dirty="0" smtClean="0"/>
              <a:t>至少三节点；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总结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85918" y="2285992"/>
            <a:ext cx="59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随着人们对数据一致性的要求不断的提高，越来越多的方法被尝试用来解决分布式数据一致性的问题，如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自身的优化、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集群架构的优化、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2PC</a:t>
            </a:r>
            <a:r>
              <a:rPr lang="zh-CN" altLang="en-US" dirty="0" smtClean="0"/>
              <a:t>算法的引入等等。</a:t>
            </a:r>
          </a:p>
          <a:p>
            <a:r>
              <a:rPr lang="zh-CN" altLang="en-US" dirty="0" smtClean="0"/>
              <a:t>而使用分布式算法用来解决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数据库数据一致性的问题的方法，也越来越被人们所接受，一系列成熟的产品越来越多的被大规模使用。</a:t>
            </a:r>
          </a:p>
          <a:p>
            <a:r>
              <a:rPr lang="zh-CN" altLang="en-US" dirty="0" smtClean="0"/>
              <a:t>随着官方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Group Replication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GA</a:t>
            </a:r>
            <a:r>
              <a:rPr lang="zh-CN" altLang="en-US" dirty="0" smtClean="0"/>
              <a:t>版）的正式推出，使用分布式协议来解决数据一致性问题已经成为了主流的方向。</a:t>
            </a:r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8143900" y="6072206"/>
            <a:ext cx="571504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mysql</a:t>
            </a:r>
            <a:r>
              <a:rPr lang="en-US" altLang="zh-CN" b="1" dirty="0" smtClean="0"/>
              <a:t>-cluster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942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里部署：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network create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--subnet=192.168.0.0/16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-it --net=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--name=management1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-cluster </a:t>
            </a:r>
            <a:r>
              <a:rPr lang="en-US" altLang="zh-CN" dirty="0" err="1" smtClean="0"/>
              <a:t>ndb_mgmd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--net=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--name=ndb1 --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=192.168.0.3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-cluster </a:t>
            </a:r>
            <a:r>
              <a:rPr lang="en-US" altLang="zh-CN" dirty="0" err="1" smtClean="0"/>
              <a:t>ndbd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--net=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--name=ndb2 --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=192.168.0.4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-cluster </a:t>
            </a:r>
            <a:r>
              <a:rPr lang="en-US" altLang="zh-CN" dirty="0" err="1" smtClean="0"/>
              <a:t>ndbd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-d -it --net=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--name=mysql2 --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=192.168.0.10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-cluster </a:t>
            </a:r>
            <a:r>
              <a:rPr lang="en-US" altLang="zh-CN" dirty="0" err="1" smtClean="0"/>
              <a:t>mysqld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286256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配置文件在</a:t>
            </a:r>
            <a:r>
              <a:rPr lang="en-US" altLang="zh-CN" dirty="0" smtClean="0"/>
              <a:t>/etc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修改后登陆管理节点重开服务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-it --net=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-cluster </a:t>
            </a:r>
            <a:r>
              <a:rPr lang="en-US" altLang="zh-CN" dirty="0" err="1" smtClean="0"/>
              <a:t>ndb_mgm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mysql</a:t>
            </a:r>
            <a:r>
              <a:rPr lang="en-US" altLang="zh-CN" b="1" dirty="0" smtClean="0"/>
              <a:t>-cluster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14488"/>
            <a:ext cx="9429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groupadd</a:t>
            </a:r>
            <a:r>
              <a:rPr lang="en-US" dirty="0" smtClean="0"/>
              <a:t> </a:t>
            </a:r>
            <a:r>
              <a:rPr lang="en-US" dirty="0" err="1" smtClean="0"/>
              <a:t>mysql</a:t>
            </a:r>
            <a:endParaRPr lang="en-US" dirty="0" smtClean="0"/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useradd</a:t>
            </a:r>
            <a:r>
              <a:rPr lang="en-US" dirty="0" smtClean="0"/>
              <a:t> </a:t>
            </a:r>
            <a:r>
              <a:rPr lang="en-US" dirty="0" err="1" smtClean="0"/>
              <a:t>mysql</a:t>
            </a:r>
            <a:r>
              <a:rPr lang="en-US" dirty="0" smtClean="0"/>
              <a:t> -g </a:t>
            </a:r>
            <a:r>
              <a:rPr lang="en-US" dirty="0" err="1" smtClean="0"/>
              <a:t>mysql</a:t>
            </a:r>
            <a:endParaRPr lang="en-US" dirty="0" smtClean="0"/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mv</a:t>
            </a:r>
            <a:r>
              <a:rPr lang="en-US" dirty="0" smtClean="0"/>
              <a:t> mysql-cluster-gpl-7.4.6-linux-glibc2.5-x86_64.tar.gz  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cd</a:t>
            </a:r>
            <a:r>
              <a:rPr lang="en-US" dirty="0" smtClean="0"/>
              <a:t> 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</a:p>
          <a:p>
            <a:pPr latinLnBrk="1"/>
            <a:r>
              <a:rPr lang="en-US" dirty="0" smtClean="0"/>
              <a:t>shell&gt; tar </a:t>
            </a:r>
            <a:r>
              <a:rPr lang="en-US" dirty="0" err="1" smtClean="0"/>
              <a:t>zxvf</a:t>
            </a:r>
            <a:r>
              <a:rPr lang="en-US" dirty="0" smtClean="0"/>
              <a:t> mysql-cluster-gpl-7.4.6-linux-glibc2.5-x86_64.tar.gz</a:t>
            </a:r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mv</a:t>
            </a:r>
            <a:r>
              <a:rPr lang="en-US" dirty="0" smtClean="0"/>
              <a:t> mysql-cluster-gpl-7.4.6-linux-glibc2.5-x86_64 </a:t>
            </a:r>
            <a:r>
              <a:rPr lang="en-US" dirty="0" err="1" smtClean="0"/>
              <a:t>mysql</a:t>
            </a:r>
            <a:endParaRPr lang="en-US" dirty="0" smtClean="0"/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chown</a:t>
            </a:r>
            <a:r>
              <a:rPr lang="en-US" dirty="0" smtClean="0"/>
              <a:t> -R </a:t>
            </a:r>
            <a:r>
              <a:rPr lang="en-US" dirty="0" err="1" smtClean="0"/>
              <a:t>mysql:mysql</a:t>
            </a:r>
            <a:r>
              <a:rPr lang="en-US" dirty="0" smtClean="0"/>
              <a:t> </a:t>
            </a:r>
            <a:r>
              <a:rPr lang="en-US" dirty="0" err="1" smtClean="0"/>
              <a:t>mysql</a:t>
            </a:r>
            <a:endParaRPr lang="en-US" dirty="0" smtClean="0"/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cd</a:t>
            </a:r>
            <a:r>
              <a:rPr lang="en-US" dirty="0" smtClean="0"/>
              <a:t> </a:t>
            </a:r>
            <a:r>
              <a:rPr lang="en-US" dirty="0" err="1" smtClean="0"/>
              <a:t>mysql</a:t>
            </a:r>
            <a:endParaRPr lang="en-US" dirty="0" smtClean="0"/>
          </a:p>
          <a:p>
            <a:pPr latinLnBrk="1"/>
            <a:r>
              <a:rPr lang="en-US" dirty="0" smtClean="0"/>
              <a:t>shell&gt; scripts/</a:t>
            </a:r>
            <a:r>
              <a:rPr lang="en-US" dirty="0" err="1" smtClean="0"/>
              <a:t>mysql_install_db</a:t>
            </a:r>
            <a:r>
              <a:rPr lang="en-US" dirty="0" smtClean="0"/>
              <a:t> --user=</a:t>
            </a:r>
            <a:r>
              <a:rPr lang="en-US" dirty="0" err="1" smtClean="0"/>
              <a:t>mysql</a:t>
            </a:r>
            <a:r>
              <a:rPr lang="en-US" dirty="0" smtClean="0"/>
              <a:t> --</a:t>
            </a:r>
            <a:r>
              <a:rPr lang="en-US" dirty="0" err="1" smtClean="0"/>
              <a:t>basedir</a:t>
            </a:r>
            <a:r>
              <a:rPr lang="en-US" dirty="0" smtClean="0"/>
              <a:t>=/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r>
              <a:rPr lang="en-US" dirty="0" smtClean="0"/>
              <a:t>/ --</a:t>
            </a:r>
            <a:r>
              <a:rPr lang="en-US" dirty="0" err="1" smtClean="0"/>
              <a:t>datadir</a:t>
            </a:r>
            <a:r>
              <a:rPr lang="en-US" dirty="0" smtClean="0"/>
              <a:t>=/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r>
              <a:rPr lang="en-US" dirty="0" smtClean="0"/>
              <a:t>/data/</a:t>
            </a:r>
          </a:p>
          <a:p>
            <a:pPr latinLnBrk="1"/>
            <a:r>
              <a:rPr lang="zh-CN" altLang="en-US" dirty="0" smtClean="0"/>
              <a:t>配置管理节点：</a:t>
            </a:r>
            <a:endParaRPr lang="en-US" altLang="zh-CN" dirty="0" smtClean="0"/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mkdir</a:t>
            </a:r>
            <a:r>
              <a:rPr lang="en-US" dirty="0" smtClean="0"/>
              <a:t> 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r>
              <a:rPr lang="en-US" dirty="0" smtClean="0"/>
              <a:t>-cluster</a:t>
            </a:r>
          </a:p>
          <a:p>
            <a:pPr latinLnBrk="1"/>
            <a:r>
              <a:rPr lang="en-US" dirty="0" smtClean="0"/>
              <a:t>shell&gt; </a:t>
            </a:r>
            <a:r>
              <a:rPr lang="en-US" dirty="0" err="1" smtClean="0"/>
              <a:t>cd</a:t>
            </a:r>
            <a:r>
              <a:rPr lang="en-US" dirty="0" smtClean="0"/>
              <a:t> 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r>
              <a:rPr lang="en-US" dirty="0" smtClean="0"/>
              <a:t>-cluster</a:t>
            </a:r>
          </a:p>
          <a:p>
            <a:pPr latinLnBrk="1"/>
            <a:r>
              <a:rPr lang="en-US" altLang="zh-CN" dirty="0" smtClean="0"/>
              <a:t>shell&gt;</a:t>
            </a:r>
            <a:r>
              <a:rPr lang="en-US" dirty="0" smtClean="0"/>
              <a:t>vi config.ini</a:t>
            </a:r>
          </a:p>
          <a:p>
            <a:pPr latinLnBrk="1"/>
            <a:r>
              <a:rPr lang="zh-CN" altLang="en-US" dirty="0" smtClean="0"/>
              <a:t>配置数据节点和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节点</a:t>
            </a:r>
            <a:endParaRPr lang="en-US" dirty="0" smtClean="0"/>
          </a:p>
          <a:p>
            <a:r>
              <a:rPr lang="en-US" altLang="zh-CN" dirty="0" smtClean="0"/>
              <a:t>shell&gt;</a:t>
            </a:r>
            <a:r>
              <a:rPr lang="en-US" dirty="0" smtClean="0"/>
              <a:t>vi /etc/my.cnf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Galera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500298" y="2571744"/>
            <a:ext cx="41364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rsync</a:t>
            </a:r>
            <a:r>
              <a:rPr lang="en-US" dirty="0" smtClean="0"/>
              <a:t> </a:t>
            </a:r>
            <a:r>
              <a:rPr lang="en-US" dirty="0" err="1" smtClean="0"/>
              <a:t>mariadb</a:t>
            </a:r>
            <a:r>
              <a:rPr lang="en-US" dirty="0" smtClean="0"/>
              <a:t>-</a:t>
            </a:r>
            <a:r>
              <a:rPr lang="en-US" dirty="0" err="1" smtClean="0"/>
              <a:t>galera</a:t>
            </a:r>
            <a:r>
              <a:rPr lang="en-US" dirty="0" smtClean="0"/>
              <a:t>-server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vi /etc/</a:t>
            </a:r>
            <a:r>
              <a:rPr lang="en-US" dirty="0" err="1" smtClean="0"/>
              <a:t>mysql</a:t>
            </a:r>
            <a:r>
              <a:rPr lang="en-US" dirty="0" smtClean="0"/>
              <a:t>/</a:t>
            </a:r>
            <a:r>
              <a:rPr lang="en-US" dirty="0" err="1" smtClean="0"/>
              <a:t>conf.d</a:t>
            </a:r>
            <a:r>
              <a:rPr lang="en-US" dirty="0" smtClean="0"/>
              <a:t>/galera.cnf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service </a:t>
            </a:r>
            <a:r>
              <a:rPr lang="en-US" dirty="0" err="1" smtClean="0"/>
              <a:t>mysql</a:t>
            </a:r>
            <a:r>
              <a:rPr lang="en-US" dirty="0" smtClean="0"/>
              <a:t> start --</a:t>
            </a:r>
            <a:r>
              <a:rPr lang="en-US" dirty="0" err="1" smtClean="0"/>
              <a:t>wsrep</a:t>
            </a:r>
            <a:r>
              <a:rPr lang="en-US" dirty="0" smtClean="0"/>
              <a:t>-new-cluster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221455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使用的复制方式一共有哪几种？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143248"/>
            <a:ext cx="59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异步复制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半同步复制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组复制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221455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-cluster</a:t>
            </a:r>
            <a:r>
              <a:rPr lang="zh-CN" altLang="en-US" dirty="0" smtClean="0"/>
              <a:t>使用的是什么引擎？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321468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ndb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221455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MHA</a:t>
            </a:r>
            <a:r>
              <a:rPr lang="zh-CN" altLang="en-US" dirty="0" smtClean="0"/>
              <a:t>满足高可用性的方式是什么？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321468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宕机之后，选择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中数据最新的提升为</a:t>
            </a:r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228599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最严重的缺点是什么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5852" y="3143248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引入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，整个系统的逻辑变得更加复杂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5852" y="2285992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总结一下我介绍的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集群优化方式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3286124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自身的优化、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集群架构的优化、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2PC</a:t>
            </a:r>
            <a:r>
              <a:rPr lang="zh-CN" altLang="en-US" dirty="0" smtClean="0"/>
              <a:t>算法的引入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14744" y="321468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</a:t>
            </a:r>
            <a:endParaRPr lang="zh-CN" altLang="en-US" sz="5400" b="1" i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3214686"/>
            <a:ext cx="592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所谓高可用性，就是系统能保持服务，大幅减少停工时间的特性。换句话说，就是故障处理能力，进行失败转移。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在数据库集群设计中，当一个节点发生故障时，不能影响正常的服务，而且应当有较好的恢复机制。</a:t>
            </a:r>
            <a:endParaRPr lang="en-US" altLang="zh-CN" dirty="0" smtClean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8143900" y="6072206"/>
            <a:ext cx="571504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3214686"/>
            <a:ext cx="592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en-US" dirty="0" smtClean="0"/>
              <a:t>从最简单的数据库集群开始说起。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最简单的数据库集群是一个主数据库（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，主写）和一个从数据库（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，只读）组成的。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主从复制保证了数据的一致性，从数据库不能进行写操作，也就是要实现读写分离。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1" y="2214554"/>
            <a:ext cx="7215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对于主数据库：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mysqld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log-bin=</a:t>
            </a:r>
            <a:r>
              <a:rPr lang="en-US" dirty="0" err="1" smtClean="0"/>
              <a:t>mysql</a:t>
            </a:r>
            <a:r>
              <a:rPr lang="en-US" dirty="0" smtClean="0"/>
              <a:t>-bin   //[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]</a:t>
            </a:r>
            <a:r>
              <a:rPr lang="zh-CN" altLang="en-US" dirty="0" smtClean="0"/>
              <a:t>启用二进制日志</a:t>
            </a:r>
            <a:br>
              <a:rPr lang="zh-CN" altLang="en-US" dirty="0" smtClean="0"/>
            </a:br>
            <a:r>
              <a:rPr lang="en-US" dirty="0" smtClean="0"/>
              <a:t>server-id=222      //[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]</a:t>
            </a:r>
            <a:r>
              <a:rPr lang="zh-CN" altLang="en-US" dirty="0" smtClean="0"/>
              <a:t>服务器唯一</a:t>
            </a:r>
            <a:r>
              <a:rPr lang="en-US" dirty="0" smtClean="0"/>
              <a:t>ID，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，一般取</a:t>
            </a:r>
            <a:r>
              <a:rPr lang="en-US" dirty="0" smtClean="0"/>
              <a:t>IP</a:t>
            </a:r>
            <a:r>
              <a:rPr lang="zh-CN" altLang="en-US" dirty="0" smtClean="0"/>
              <a:t>最后一段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3714752"/>
            <a:ext cx="7286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对于从数据库：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mysqld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log-bin=</a:t>
            </a:r>
            <a:r>
              <a:rPr lang="en-US" dirty="0" err="1" smtClean="0"/>
              <a:t>mysql</a:t>
            </a:r>
            <a:r>
              <a:rPr lang="en-US" dirty="0" smtClean="0"/>
              <a:t>-bin   //[</a:t>
            </a:r>
            <a:r>
              <a:rPr lang="zh-CN" altLang="en-US" dirty="0" smtClean="0"/>
              <a:t>不是必须</a:t>
            </a:r>
            <a:r>
              <a:rPr lang="en-US" altLang="zh-CN" dirty="0" smtClean="0"/>
              <a:t>]</a:t>
            </a:r>
            <a:r>
              <a:rPr lang="zh-CN" altLang="en-US" dirty="0" smtClean="0"/>
              <a:t>启用二进制日志</a:t>
            </a:r>
            <a:br>
              <a:rPr lang="zh-CN" altLang="en-US" dirty="0" smtClean="0"/>
            </a:br>
            <a:r>
              <a:rPr lang="en-US" dirty="0" smtClean="0"/>
              <a:t>server-id=226      //[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]</a:t>
            </a:r>
            <a:r>
              <a:rPr lang="zh-CN" altLang="en-US" dirty="0" smtClean="0"/>
              <a:t>服务器唯一</a:t>
            </a:r>
            <a:r>
              <a:rPr lang="en-US" dirty="0" smtClean="0"/>
              <a:t>ID，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，一般取</a:t>
            </a:r>
            <a:r>
              <a:rPr lang="en-US" dirty="0" smtClean="0"/>
              <a:t>IP</a:t>
            </a:r>
            <a:r>
              <a:rPr lang="zh-CN" altLang="en-US" dirty="0" smtClean="0"/>
              <a:t>最后一段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2285992"/>
            <a:ext cx="6500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重启服务后，进入主数据库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，创建供复制使用的用户。</a:t>
            </a:r>
            <a:endParaRPr lang="en-US" altLang="zh-CN" dirty="0" smtClean="0"/>
          </a:p>
          <a:p>
            <a:r>
              <a:rPr lang="en-US" dirty="0" smtClean="0"/>
              <a:t>GRANT REPLICATION SLAVE ON *.* to '</a:t>
            </a:r>
            <a:r>
              <a:rPr lang="en-US" altLang="zh-CN" dirty="0" smtClean="0"/>
              <a:t>test</a:t>
            </a:r>
            <a:r>
              <a:rPr lang="en-US" dirty="0" smtClean="0"/>
              <a:t>'@'%' identified by '123456‘;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dirty="0" smtClean="0"/>
              <a:t>show master status;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071942"/>
            <a:ext cx="44386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85918" y="5357826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Binlog_Ignore_DB</a:t>
            </a:r>
            <a:r>
              <a:rPr lang="zh-CN" altLang="en-US" dirty="0" smtClean="0"/>
              <a:t>是忽略的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（不同步）</a:t>
            </a:r>
            <a:endParaRPr lang="en-US" altLang="zh-CN" dirty="0" smtClean="0"/>
          </a:p>
          <a:p>
            <a:r>
              <a:rPr lang="en-US" altLang="zh-CN" dirty="0" err="1" smtClean="0"/>
              <a:t>Binlog_Do_DB</a:t>
            </a:r>
            <a:r>
              <a:rPr lang="zh-CN" altLang="en-US" dirty="0" smtClean="0"/>
              <a:t>是要同步的</a:t>
            </a:r>
            <a:r>
              <a:rPr lang="en-US" altLang="zh-CN" dirty="0" smtClean="0"/>
              <a:t>database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2000240"/>
            <a:ext cx="59293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之后需要使从数据库连接到主数据库。</a:t>
            </a:r>
            <a:endParaRPr lang="en-US" altLang="zh-CN" dirty="0" smtClean="0"/>
          </a:p>
          <a:p>
            <a:r>
              <a:rPr lang="en-US" altLang="zh-CN" dirty="0" smtClean="0"/>
              <a:t>CHANGE MASTER TO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MASTER_HOST='192.168.81.138',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MASTER_USER='test',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MASTER_PASSWORD='123456',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MASTER_LOG_FILE='mysql-bin.000015',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MASTER_LOG_POS=107;</a:t>
            </a:r>
          </a:p>
          <a:p>
            <a:r>
              <a:rPr lang="en-US" altLang="zh-CN" dirty="0" smtClean="0"/>
              <a:t>START  SLAVE;           //</a:t>
            </a:r>
            <a:r>
              <a:rPr lang="zh-CN" altLang="en-US" dirty="0" smtClean="0"/>
              <a:t>开始复制</a:t>
            </a:r>
            <a:endParaRPr lang="en-US" altLang="zh-CN" dirty="0" smtClean="0"/>
          </a:p>
          <a:p>
            <a:r>
              <a:rPr lang="en-US" altLang="zh-CN" dirty="0" smtClean="0"/>
              <a:t>SHOW SLAVE STATUS;             //</a:t>
            </a:r>
            <a:r>
              <a:rPr lang="zh-CN" altLang="en-US" dirty="0" smtClean="0"/>
              <a:t>查看状态，</a:t>
            </a:r>
            <a:r>
              <a:rPr lang="en-US" dirty="0" err="1" smtClean="0"/>
              <a:t>Slave_IO</a:t>
            </a:r>
            <a:r>
              <a:rPr lang="zh-CN" altLang="en-US" dirty="0" smtClean="0"/>
              <a:t>及</a:t>
            </a:r>
            <a:r>
              <a:rPr lang="en-US" dirty="0" err="1" smtClean="0"/>
              <a:t>Slave_SQL</a:t>
            </a:r>
            <a:r>
              <a:rPr lang="zh-CN" altLang="en-US" dirty="0" smtClean="0"/>
              <a:t>都为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的情况下主从复制设置成功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建立链接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2001</Words>
  <PresentationFormat>全屏显示(4:3)</PresentationFormat>
  <Paragraphs>219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mysql集群</vt:lpstr>
      <vt:lpstr>目录</vt:lpstr>
      <vt:lpstr>幻灯片 3</vt:lpstr>
      <vt:lpstr>高并发</vt:lpstr>
      <vt:lpstr>高可用</vt:lpstr>
      <vt:lpstr>主从复制</vt:lpstr>
      <vt:lpstr>文件配置</vt:lpstr>
      <vt:lpstr>幻灯片 8</vt:lpstr>
      <vt:lpstr>建立链接</vt:lpstr>
      <vt:lpstr>版本问题</vt:lpstr>
      <vt:lpstr>主从复制组成的集群</vt:lpstr>
      <vt:lpstr>幻灯片 12</vt:lpstr>
      <vt:lpstr>传统复制</vt:lpstr>
      <vt:lpstr>半同步复制</vt:lpstr>
      <vt:lpstr>组复制</vt:lpstr>
      <vt:lpstr>幻灯片 16</vt:lpstr>
      <vt:lpstr>主从或主主半同步复制</vt:lpstr>
      <vt:lpstr>幻灯片 18</vt:lpstr>
      <vt:lpstr>优缺点</vt:lpstr>
      <vt:lpstr>半同步复制优化</vt:lpstr>
      <vt:lpstr>双通道复制</vt:lpstr>
      <vt:lpstr>binlog文件服务器</vt:lpstr>
      <vt:lpstr>优缺点</vt:lpstr>
      <vt:lpstr>高可用架构优化</vt:lpstr>
      <vt:lpstr>MHA+多节点集群</vt:lpstr>
      <vt:lpstr>幻灯片 26</vt:lpstr>
      <vt:lpstr>MHA+多节点集群</vt:lpstr>
      <vt:lpstr>优缺点</vt:lpstr>
      <vt:lpstr>zookeeper+proxy</vt:lpstr>
      <vt:lpstr>优缺点</vt:lpstr>
      <vt:lpstr>共享储存</vt:lpstr>
      <vt:lpstr>SAN共享储存</vt:lpstr>
      <vt:lpstr>优缺点</vt:lpstr>
      <vt:lpstr>DRBD磁盘复制</vt:lpstr>
      <vt:lpstr>优缺点</vt:lpstr>
      <vt:lpstr>分布式协议</vt:lpstr>
      <vt:lpstr>MySQL cluster</vt:lpstr>
      <vt:lpstr>优缺点</vt:lpstr>
      <vt:lpstr>Galera</vt:lpstr>
      <vt:lpstr>优缺点</vt:lpstr>
      <vt:lpstr>PAXOS</vt:lpstr>
      <vt:lpstr>优缺点</vt:lpstr>
      <vt:lpstr>总结</vt:lpstr>
      <vt:lpstr>mysql-cluster</vt:lpstr>
      <vt:lpstr>mysql-cluster</vt:lpstr>
      <vt:lpstr>Galera</vt:lpstr>
      <vt:lpstr>问题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medcaptain</dc:creator>
  <cp:lastModifiedBy>medcaptain</cp:lastModifiedBy>
  <cp:revision>79</cp:revision>
  <dcterms:created xsi:type="dcterms:W3CDTF">2018-08-28T11:16:36Z</dcterms:created>
  <dcterms:modified xsi:type="dcterms:W3CDTF">2018-09-25T11:38:20Z</dcterms:modified>
</cp:coreProperties>
</file>