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6858000" cy="9144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1" autoAdjust="0"/>
    <p:restoredTop sz="94660"/>
  </p:normalViewPr>
  <p:slideViewPr>
    <p:cSldViewPr>
      <p:cViewPr>
        <p:scale>
          <a:sx n="80" d="100"/>
          <a:sy n="80" d="100"/>
        </p:scale>
        <p:origin x="300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>
            <a:lvl1pPr defTabSz="931434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35" y="0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>
            <a:lvl1pPr algn="r" defTabSz="931434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8688" y="696913"/>
            <a:ext cx="261302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89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b" anchorCtr="0" compatLnSpc="1">
            <a:prstTxWarp prst="textNoShape">
              <a:avLst/>
            </a:prstTxWarp>
          </a:bodyPr>
          <a:lstStyle>
            <a:lvl1pPr defTabSz="931434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35" y="8829989"/>
            <a:ext cx="303837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9" tIns="46580" rIns="93159" bIns="46580" numCol="1" anchor="b" anchorCtr="0" compatLnSpc="1">
            <a:prstTxWarp prst="textNoShape">
              <a:avLst/>
            </a:prstTxWarp>
          </a:bodyPr>
          <a:lstStyle>
            <a:lvl1pPr algn="r" defTabSz="931434">
              <a:defRPr sz="1200" smtClean="0"/>
            </a:lvl1pPr>
          </a:lstStyle>
          <a:p>
            <a:pPr>
              <a:defRPr/>
            </a:pPr>
            <a:fld id="{6EDA8E9E-5F21-412D-B253-2CF8190CD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13F51-7BD8-4672-95C1-6D26C7D2FB69}" type="slidenum">
              <a:rPr lang="en-US"/>
              <a:pPr/>
              <a:t>1</a:t>
            </a:fld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8688" y="696913"/>
            <a:ext cx="2613025" cy="3487737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2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B83BC-C1D5-4BBD-9EF9-88AFC43EC9C7}" type="slidenum">
              <a:rPr lang="en-US"/>
              <a:pPr/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8688" y="696913"/>
            <a:ext cx="2613025" cy="3487737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9767E-2F00-4547-91BD-D46E3E7F7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EA33-C895-4E0F-A8C7-4A237CCAE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069D4-26AA-443F-A63D-98E66AD29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62D15-14BC-476B-9B0B-FB2C9B83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A6854-A4B9-423A-87F0-70EDD628B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F6165-5F55-418F-8424-8B392F332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5EC2A-99FF-45D6-971F-7903EAD5F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F2C34-0393-4140-8C97-0A137040A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FF0AE-9854-476F-B8B1-568ADDD3C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E9AD7-EFC7-4296-8D26-9BB8AA6A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846DE-D71D-4F1B-82EA-F76DBE12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9D7FFC7-69CF-4CA7-882F-EF7AC99F3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667000" y="152400"/>
            <a:ext cx="11430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 b="1" i="1" u="sng" dirty="0"/>
              <a:t>PS Test 3-3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76200" y="-76200"/>
            <a:ext cx="3429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Name:_____________________</a:t>
            </a:r>
          </a:p>
          <a:p>
            <a:r>
              <a:rPr lang="en-US" sz="1400" dirty="0"/>
              <a:t>Period:____</a:t>
            </a:r>
          </a:p>
          <a:p>
            <a:endParaRPr lang="en-US" sz="1400" dirty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4572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1112" y="609600"/>
            <a:ext cx="3265487" cy="820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1. Which of the following changes to </a:t>
            </a:r>
            <a:r>
              <a:rPr lang="en-US" sz="1000" i="1" dirty="0"/>
              <a:t>atomic number</a:t>
            </a:r>
            <a:r>
              <a:rPr lang="en-US" sz="1000" dirty="0"/>
              <a:t> best characterizes </a:t>
            </a:r>
            <a:r>
              <a:rPr lang="en-US" sz="1000" i="1" dirty="0"/>
              <a:t>beta</a:t>
            </a:r>
            <a:r>
              <a:rPr lang="en-US" sz="1000" dirty="0"/>
              <a:t> decay?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a. Decreases by two 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b. Increases by one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c. Decreases by one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d. Unchanged</a:t>
            </a:r>
          </a:p>
          <a:p>
            <a:pPr marL="342900" indent="-342900">
              <a:lnSpc>
                <a:spcPct val="90000"/>
              </a:lnSpc>
            </a:pPr>
            <a:endParaRPr lang="en-US" sz="1000" dirty="0"/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2. Which of the following is true of </a:t>
            </a:r>
            <a:r>
              <a:rPr lang="en-US" sz="1000" i="1" dirty="0"/>
              <a:t>gamma</a:t>
            </a:r>
            <a:r>
              <a:rPr lang="en-US" sz="1000" dirty="0"/>
              <a:t> radiation?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a. It is a form of pure energy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b. It is a high energy electron</a:t>
            </a:r>
            <a:endParaRPr lang="en-US" sz="800" dirty="0"/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c. It is a nucleus of a helium atom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d. All of the above</a:t>
            </a:r>
          </a:p>
          <a:p>
            <a:pPr marL="342900" indent="-342900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3. Which form of radioactivity results in the</a:t>
            </a:r>
          </a:p>
          <a:p>
            <a:pPr>
              <a:lnSpc>
                <a:spcPct val="90000"/>
              </a:lnSpc>
            </a:pPr>
            <a:r>
              <a:rPr lang="en-US" sz="1000" i="1" dirty="0"/>
              <a:t>shallowest</a:t>
            </a:r>
            <a:r>
              <a:rPr lang="en-US" sz="1000" dirty="0"/>
              <a:t> penetration?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a. Alpha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b. Beta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c. Gamma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d. Delta</a:t>
            </a:r>
          </a:p>
          <a:p>
            <a:pPr marL="342900" indent="-342900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1000" dirty="0"/>
              <a:t>4. A sample of radioactive material is usually a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little warmer than its surroundings because: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a. It absorbs and releases energy from sunlight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b. Its atoms are continuously being struck by particles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c. It is radioactive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d. It emits alpha and beta particles</a:t>
            </a:r>
          </a:p>
          <a:p>
            <a:pPr marL="342900" indent="-342900">
              <a:lnSpc>
                <a:spcPct val="90000"/>
              </a:lnSpc>
            </a:pPr>
            <a:endParaRPr lang="en-US" sz="1000" dirty="0"/>
          </a:p>
          <a:p>
            <a:pPr marL="342900" indent="-342900"/>
            <a:r>
              <a:rPr lang="en-US" sz="1000" dirty="0"/>
              <a:t>5. The primary hazard of radiation is:</a:t>
            </a:r>
          </a:p>
          <a:p>
            <a:pPr marL="342900" indent="-342900"/>
            <a:r>
              <a:rPr lang="en-US" sz="1000" dirty="0"/>
              <a:t>a. Damage to living cells due to ionization</a:t>
            </a:r>
          </a:p>
          <a:p>
            <a:pPr marL="342900" indent="-342900"/>
            <a:r>
              <a:rPr lang="en-US" sz="1000" dirty="0"/>
              <a:t>b. Damage to cells due to heating</a:t>
            </a:r>
          </a:p>
          <a:p>
            <a:pPr marL="342900" indent="-342900"/>
            <a:r>
              <a:rPr lang="en-US" sz="1000" dirty="0"/>
              <a:t>c. Damage to living cells due to impurities</a:t>
            </a:r>
          </a:p>
          <a:p>
            <a:pPr marL="342900" indent="-342900"/>
            <a:r>
              <a:rPr lang="en-US" sz="1000" dirty="0"/>
              <a:t>d. The creation of new isotopes in the body</a:t>
            </a:r>
          </a:p>
          <a:p>
            <a:pPr marL="342900" indent="-342900">
              <a:lnSpc>
                <a:spcPct val="90000"/>
              </a:lnSpc>
            </a:pPr>
            <a:endParaRPr lang="en-US" sz="1000" dirty="0"/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6.</a:t>
            </a:r>
            <a:r>
              <a:rPr lang="en-US" sz="1000" b="1" i="1" dirty="0"/>
              <a:t> </a:t>
            </a:r>
            <a:r>
              <a:rPr lang="en-US" sz="1000" dirty="0"/>
              <a:t>A radioactive element has a half life of 1 hour. If 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you start with a 1-gram sample at noon, how much 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of this element will be left a 4:00pm?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a. 0.5 grams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b. 0.25 grams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c. 0.125 grams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d. 0.0625 grams</a:t>
            </a:r>
          </a:p>
          <a:p>
            <a:pPr marL="342900" indent="-342900">
              <a:lnSpc>
                <a:spcPct val="90000"/>
              </a:lnSpc>
            </a:pPr>
            <a:endParaRPr lang="en-US" sz="1000" dirty="0">
              <a:latin typeface="Bernard MT Condensed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7. Radiative dates are based on: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a. The ratio of unstable parent material and</a:t>
            </a:r>
          </a:p>
          <a:p>
            <a:pPr>
              <a:lnSpc>
                <a:spcPct val="90000"/>
              </a:lnSpc>
            </a:pPr>
            <a:r>
              <a:rPr lang="en-US" sz="1000" dirty="0"/>
              <a:t> stable daughter product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b. Measuring the amount of unstable isotopes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c. Measuring the amount of atoms that decay per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 unit of time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d. None of these</a:t>
            </a:r>
          </a:p>
          <a:p>
            <a:pPr marL="342900" indent="-342900">
              <a:lnSpc>
                <a:spcPct val="90000"/>
              </a:lnSpc>
            </a:pPr>
            <a:endParaRPr lang="en-US" sz="1000" dirty="0"/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8. Nuclear reactions might be considered better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 than chemical reactions for producing usable 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heat energy because: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a. A small amount of material is needed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b. No harmful by-products result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c. Very little energy is needed to start the reaction</a:t>
            </a:r>
          </a:p>
          <a:p>
            <a:pPr marL="342900" indent="-342900">
              <a:lnSpc>
                <a:spcPct val="90000"/>
              </a:lnSpc>
            </a:pPr>
            <a:r>
              <a:rPr lang="en-US" sz="1000" dirty="0"/>
              <a:t>d. All of the above</a:t>
            </a:r>
          </a:p>
          <a:p>
            <a:pPr marL="342900" indent="-342900">
              <a:lnSpc>
                <a:spcPct val="90000"/>
              </a:lnSpc>
            </a:pPr>
            <a:endParaRPr lang="en-US" sz="1000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76600" y="714375"/>
            <a:ext cx="3657600" cy="918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/>
              <a:t>9. One of the most serious problems surrounding the use of nuclear power is:</a:t>
            </a:r>
          </a:p>
          <a:p>
            <a:r>
              <a:rPr lang="en-US" sz="1000" dirty="0"/>
              <a:t>a. Finding a way to dispose of spent fuel rods</a:t>
            </a:r>
          </a:p>
          <a:p>
            <a:r>
              <a:rPr lang="en-US" sz="1000" dirty="0"/>
              <a:t>b. High cost</a:t>
            </a:r>
          </a:p>
          <a:p>
            <a:r>
              <a:rPr lang="en-US" sz="1000" dirty="0"/>
              <a:t>c. Lack of Uranium</a:t>
            </a:r>
          </a:p>
          <a:p>
            <a:r>
              <a:rPr lang="en-US" sz="1000" dirty="0"/>
              <a:t>d. Initiating a chain reaction</a:t>
            </a:r>
          </a:p>
          <a:p>
            <a:pPr>
              <a:lnSpc>
                <a:spcPct val="85000"/>
              </a:lnSpc>
            </a:pPr>
            <a:endParaRPr lang="en-US" sz="1000" dirty="0"/>
          </a:p>
          <a:p>
            <a:pPr>
              <a:lnSpc>
                <a:spcPct val="85000"/>
              </a:lnSpc>
            </a:pPr>
            <a:r>
              <a:rPr lang="en-US" sz="1000" dirty="0"/>
              <a:t>10. Which is a true statement regarding </a:t>
            </a:r>
            <a:r>
              <a:rPr lang="en-US" sz="1000" i="1" dirty="0"/>
              <a:t>fusion</a:t>
            </a:r>
            <a:r>
              <a:rPr lang="en-US" sz="1000" dirty="0"/>
              <a:t>?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a. It is the process in which the sun generates energy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b. It is the basis for nuclear energy in power plants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c. It occurs at lower temperatures than fission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d. All of the above</a:t>
            </a:r>
          </a:p>
          <a:p>
            <a:pPr>
              <a:lnSpc>
                <a:spcPct val="85000"/>
              </a:lnSpc>
            </a:pPr>
            <a:endParaRPr lang="en-US" sz="1000" dirty="0"/>
          </a:p>
          <a:p>
            <a:pPr>
              <a:lnSpc>
                <a:spcPct val="85000"/>
              </a:lnSpc>
            </a:pPr>
            <a:r>
              <a:rPr lang="en-US" sz="1000" dirty="0"/>
              <a:t>11. Electrons with higher energy are located: 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a. Farther from the nucleus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b. Closer to the nucleus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c. In the nucleus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d. At lower levels in the atom</a:t>
            </a:r>
          </a:p>
          <a:p>
            <a:pPr>
              <a:lnSpc>
                <a:spcPct val="85000"/>
              </a:lnSpc>
            </a:pPr>
            <a:endParaRPr lang="en-US" sz="1000" dirty="0"/>
          </a:p>
          <a:p>
            <a:r>
              <a:rPr lang="en-US" sz="1000" dirty="0"/>
              <a:t>12. An atom absorbs energy as its electrons:</a:t>
            </a:r>
          </a:p>
          <a:p>
            <a:r>
              <a:rPr lang="en-US" sz="1000" dirty="0"/>
              <a:t>a. Move from low to high energy levels</a:t>
            </a:r>
          </a:p>
          <a:p>
            <a:r>
              <a:rPr lang="en-US" sz="1000" dirty="0"/>
              <a:t>b. Stay in a high energy level</a:t>
            </a:r>
          </a:p>
          <a:p>
            <a:r>
              <a:rPr lang="en-US" sz="1000" dirty="0"/>
              <a:t>c. Move from a high to low energy levels</a:t>
            </a:r>
          </a:p>
          <a:p>
            <a:r>
              <a:rPr lang="en-US" sz="1000" dirty="0"/>
              <a:t>d. Stay in a low energy level</a:t>
            </a:r>
          </a:p>
          <a:p>
            <a:pPr>
              <a:lnSpc>
                <a:spcPct val="85000"/>
              </a:lnSpc>
            </a:pPr>
            <a:endParaRPr lang="en-US" sz="1000" dirty="0"/>
          </a:p>
          <a:p>
            <a:r>
              <a:rPr lang="en-US" sz="1000" dirty="0"/>
              <a:t>13. </a:t>
            </a:r>
            <a:r>
              <a:rPr lang="en-US" sz="1000" i="1" dirty="0"/>
              <a:t>Hydrogen</a:t>
            </a:r>
            <a:r>
              <a:rPr lang="en-US" sz="1000" dirty="0"/>
              <a:t> ions:</a:t>
            </a:r>
          </a:p>
          <a:p>
            <a:r>
              <a:rPr lang="en-US" sz="1000" dirty="0"/>
              <a:t>a. Are contributed to a solution by a base</a:t>
            </a:r>
          </a:p>
          <a:p>
            <a:r>
              <a:rPr lang="en-US" sz="1000" dirty="0"/>
              <a:t>b. Are represented as H+</a:t>
            </a:r>
          </a:p>
          <a:p>
            <a:r>
              <a:rPr lang="en-US" sz="1000" dirty="0"/>
              <a:t>c. Usually increase the pH value when added</a:t>
            </a:r>
          </a:p>
          <a:p>
            <a:r>
              <a:rPr lang="en-US" sz="1000" dirty="0"/>
              <a:t>d. All of the above</a:t>
            </a:r>
          </a:p>
          <a:p>
            <a:endParaRPr lang="en-US" sz="1000" dirty="0"/>
          </a:p>
          <a:p>
            <a:r>
              <a:rPr lang="en-US" sz="1000" dirty="0"/>
              <a:t>14. </a:t>
            </a:r>
            <a:r>
              <a:rPr lang="en-US" sz="1000" i="1" dirty="0"/>
              <a:t>Hydroxide ions:</a:t>
            </a:r>
            <a:endParaRPr lang="en-US" sz="1000" dirty="0"/>
          </a:p>
          <a:p>
            <a:r>
              <a:rPr lang="en-US" sz="1000" dirty="0"/>
              <a:t>a. Are contributed to a solution by a base</a:t>
            </a:r>
          </a:p>
          <a:p>
            <a:r>
              <a:rPr lang="en-US" sz="1000" dirty="0"/>
              <a:t>b. Are represented as OH-</a:t>
            </a:r>
          </a:p>
          <a:p>
            <a:r>
              <a:rPr lang="en-US" sz="1000" dirty="0"/>
              <a:t>c. Usually increase the pH value when added</a:t>
            </a:r>
          </a:p>
          <a:p>
            <a:r>
              <a:rPr lang="en-US" sz="1000" dirty="0"/>
              <a:t>d. All of the above</a:t>
            </a:r>
          </a:p>
          <a:p>
            <a:endParaRPr lang="en-US" sz="1000" dirty="0"/>
          </a:p>
          <a:p>
            <a:r>
              <a:rPr lang="en-US" sz="1000" dirty="0"/>
              <a:t>15. You have equal amounts of two solutions. Solution #1 has a pH of 3. Solution #2 has a pH of 5. How many more H+ ions does one solution have than the other?</a:t>
            </a:r>
          </a:p>
          <a:p>
            <a:r>
              <a:rPr lang="en-US" sz="1000" dirty="0"/>
              <a:t>a. #1 has 10 times as many as #2</a:t>
            </a:r>
          </a:p>
          <a:p>
            <a:r>
              <a:rPr lang="en-US" sz="1000" dirty="0"/>
              <a:t>b. #1 has 100 times as many as #2</a:t>
            </a:r>
          </a:p>
          <a:p>
            <a:r>
              <a:rPr lang="en-US" sz="1000" dirty="0"/>
              <a:t>c. #2 has 10 times as many as #1</a:t>
            </a:r>
          </a:p>
          <a:p>
            <a:r>
              <a:rPr lang="en-US" sz="1000" dirty="0"/>
              <a:t>d. #2 has 100 times as many as #1</a:t>
            </a:r>
          </a:p>
          <a:p>
            <a:pPr>
              <a:lnSpc>
                <a:spcPct val="85000"/>
              </a:lnSpc>
            </a:pPr>
            <a:endParaRPr lang="en-US" sz="1000" dirty="0"/>
          </a:p>
          <a:p>
            <a:r>
              <a:rPr lang="en-US" sz="1000" dirty="0"/>
              <a:t>16. As a polyatomic ion, </a:t>
            </a:r>
            <a:r>
              <a:rPr lang="en-US" sz="1000" i="1" dirty="0"/>
              <a:t>carbonate</a:t>
            </a:r>
            <a:r>
              <a:rPr lang="en-US" sz="1000" dirty="0"/>
              <a:t> bonds the element </a:t>
            </a:r>
            <a:r>
              <a:rPr lang="en-US" sz="1000" i="1" dirty="0"/>
              <a:t>Carbon</a:t>
            </a:r>
            <a:r>
              <a:rPr lang="en-US" sz="1000" dirty="0"/>
              <a:t> with which other?</a:t>
            </a:r>
          </a:p>
          <a:p>
            <a:r>
              <a:rPr lang="en-US" sz="1000" dirty="0"/>
              <a:t>a. Hydrogen</a:t>
            </a:r>
          </a:p>
          <a:p>
            <a:r>
              <a:rPr lang="en-US" sz="1000" dirty="0"/>
              <a:t>b. Nitrogen</a:t>
            </a:r>
          </a:p>
          <a:p>
            <a:r>
              <a:rPr lang="en-US" sz="1000" dirty="0"/>
              <a:t>c. Oxygen</a:t>
            </a:r>
          </a:p>
          <a:p>
            <a:r>
              <a:rPr lang="en-US" sz="1000" dirty="0"/>
              <a:t>d. None of the above</a:t>
            </a:r>
          </a:p>
          <a:p>
            <a:endParaRPr lang="en-US" sz="1000" dirty="0"/>
          </a:p>
          <a:p>
            <a:pPr>
              <a:lnSpc>
                <a:spcPct val="85000"/>
              </a:lnSpc>
            </a:pPr>
            <a:r>
              <a:rPr lang="en-US" sz="1000" dirty="0"/>
              <a:t>17. The formula SO    represents which polyatomic ion?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a. Sulfate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b. Sulfite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c. Sulfide</a:t>
            </a:r>
          </a:p>
          <a:p>
            <a:pPr>
              <a:lnSpc>
                <a:spcPct val="85000"/>
              </a:lnSpc>
            </a:pPr>
            <a:r>
              <a:rPr lang="en-US" sz="1000" dirty="0"/>
              <a:t>d. Sulfur</a:t>
            </a:r>
          </a:p>
          <a:p>
            <a:pPr>
              <a:lnSpc>
                <a:spcPct val="85000"/>
              </a:lnSpc>
            </a:pPr>
            <a:endParaRPr lang="en-US" sz="1000" dirty="0"/>
          </a:p>
          <a:p>
            <a:pPr>
              <a:lnSpc>
                <a:spcPct val="85000"/>
              </a:lnSpc>
            </a:pPr>
            <a:endParaRPr lang="en-US" sz="1000" dirty="0"/>
          </a:p>
          <a:p>
            <a:pPr>
              <a:lnSpc>
                <a:spcPct val="85000"/>
              </a:lnSpc>
            </a:pPr>
            <a:endParaRPr lang="en-US" sz="1000" dirty="0"/>
          </a:p>
          <a:p>
            <a:pPr>
              <a:lnSpc>
                <a:spcPct val="85000"/>
              </a:lnSpc>
            </a:pPr>
            <a:endParaRPr lang="en-US" sz="1000" dirty="0"/>
          </a:p>
          <a:p>
            <a:pPr>
              <a:lnSpc>
                <a:spcPct val="85000"/>
              </a:lnSpc>
            </a:pPr>
            <a:endParaRPr lang="en-US" sz="1000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5913" y="438150"/>
            <a:ext cx="6237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000" b="1" dirty="0"/>
              <a:t>Multiple Choice</a:t>
            </a:r>
            <a:r>
              <a:rPr lang="en-US" sz="1000" dirty="0"/>
              <a:t>: </a:t>
            </a:r>
            <a:r>
              <a:rPr lang="en-US" sz="1000" i="1" dirty="0"/>
              <a:t>Choose the very best answer to each question using the 4 choices provided. 2 points each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10313" y="88836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600" b="1"/>
              <a:t>FLIP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A1D1C-CB7F-4A2C-8733-704C0E1AA34E}"/>
              </a:ext>
            </a:extLst>
          </p:cNvPr>
          <p:cNvSpPr txBox="1"/>
          <p:nvPr/>
        </p:nvSpPr>
        <p:spPr>
          <a:xfrm>
            <a:off x="4419600" y="8244959"/>
            <a:ext cx="3048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600" dirty="0"/>
              <a:t>2-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00368-5E00-4C24-A0EF-4B631EADB463}"/>
              </a:ext>
            </a:extLst>
          </p:cNvPr>
          <p:cNvSpPr txBox="1"/>
          <p:nvPr/>
        </p:nvSpPr>
        <p:spPr>
          <a:xfrm>
            <a:off x="4393422" y="8337292"/>
            <a:ext cx="1785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600" dirty="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34"/>
          <p:cNvSpPr>
            <a:spLocks noChangeArrowheads="1"/>
          </p:cNvSpPr>
          <p:nvPr/>
        </p:nvSpPr>
        <p:spPr bwMode="auto">
          <a:xfrm>
            <a:off x="5656263" y="8686800"/>
            <a:ext cx="1277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 b="1"/>
              <a:t>Score: _____</a:t>
            </a:r>
          </a:p>
        </p:txBody>
      </p:sp>
      <p:sp>
        <p:nvSpPr>
          <p:cNvPr id="3101" name="Rectangle 35"/>
          <p:cNvSpPr>
            <a:spLocks noChangeArrowheads="1"/>
          </p:cNvSpPr>
          <p:nvPr/>
        </p:nvSpPr>
        <p:spPr bwMode="auto">
          <a:xfrm>
            <a:off x="6400800" y="8856306"/>
            <a:ext cx="412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600" b="1" dirty="0"/>
              <a:t>50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BCC58E86-BB8A-4401-BF82-2BA6F1313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31" y="2884"/>
            <a:ext cx="57374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1000" b="1" i="1" u="sng" dirty="0">
                <a:latin typeface="Arial" charset="0"/>
                <a:ea typeface="ＭＳ Ｐゴシック" charset="0"/>
              </a:rPr>
              <a:t>True or False</a:t>
            </a:r>
            <a:r>
              <a:rPr lang="en-US" sz="1000" i="1" dirty="0">
                <a:latin typeface="Arial" charset="0"/>
                <a:ea typeface="ＭＳ Ｐゴシック" charset="0"/>
              </a:rPr>
              <a:t>: Carefully read each statement and decide whether it is </a:t>
            </a:r>
            <a:r>
              <a:rPr lang="en-US" sz="1000" i="1" u="sng" dirty="0">
                <a:latin typeface="Arial" charset="0"/>
                <a:ea typeface="ＭＳ Ｐゴシック" charset="0"/>
              </a:rPr>
              <a:t>true</a:t>
            </a:r>
            <a:r>
              <a:rPr lang="en-US" sz="1000" i="1" dirty="0">
                <a:latin typeface="Arial" charset="0"/>
                <a:ea typeface="ＭＳ Ｐゴシック" charset="0"/>
              </a:rPr>
              <a:t> or </a:t>
            </a:r>
            <a:r>
              <a:rPr lang="en-US" sz="1000" i="1" u="sng" dirty="0">
                <a:latin typeface="Arial" charset="0"/>
                <a:ea typeface="ＭＳ Ｐゴシック" charset="0"/>
              </a:rPr>
              <a:t>false</a:t>
            </a:r>
            <a:r>
              <a:rPr lang="en-US" sz="1000" i="1" dirty="0">
                <a:latin typeface="Arial" charset="0"/>
                <a:ea typeface="ＭＳ Ｐゴシック" charset="0"/>
              </a:rPr>
              <a:t>.  1 point each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7DE1CA-0E9D-431A-A424-64C3AA21F25E}"/>
              </a:ext>
            </a:extLst>
          </p:cNvPr>
          <p:cNvGrpSpPr/>
          <p:nvPr/>
        </p:nvGrpSpPr>
        <p:grpSpPr>
          <a:xfrm>
            <a:off x="-30310" y="281189"/>
            <a:ext cx="7742552" cy="4487640"/>
            <a:chOff x="-62394" y="-1124644"/>
            <a:chExt cx="7742552" cy="448764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A25FE8FE-8ED8-4B2B-BED7-686A8449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2394" y="251375"/>
              <a:ext cx="7239000" cy="3111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200" dirty="0"/>
            </a:p>
            <a:p>
              <a:pPr>
                <a:lnSpc>
                  <a:spcPct val="90000"/>
                </a:lnSpc>
              </a:pPr>
              <a:endParaRPr lang="en-US" sz="1200" dirty="0"/>
            </a:p>
            <a:p>
              <a:pPr>
                <a:lnSpc>
                  <a:spcPct val="90000"/>
                </a:lnSpc>
              </a:pPr>
              <a:endParaRPr lang="en-US" sz="1200" dirty="0"/>
            </a:p>
            <a:p>
              <a:pPr>
                <a:lnSpc>
                  <a:spcPct val="90000"/>
                </a:lnSpc>
              </a:pPr>
              <a:r>
                <a:rPr lang="en-US" sz="1300" dirty="0"/>
                <a:t>22._________     The </a:t>
              </a:r>
              <a:r>
                <a:rPr lang="en-US" sz="1300" i="1" dirty="0"/>
                <a:t>rock cycle</a:t>
              </a:r>
              <a:r>
                <a:rPr lang="en-US" sz="1300" dirty="0"/>
                <a:t> interacts with the </a:t>
              </a:r>
              <a:r>
                <a:rPr lang="en-US" sz="1300" i="1" dirty="0"/>
                <a:t>carbon cycle</a:t>
              </a:r>
              <a:r>
                <a:rPr lang="en-US" sz="1300" dirty="0"/>
                <a:t> by storing and releasing </a:t>
              </a:r>
            </a:p>
            <a:p>
              <a:pPr>
                <a:lnSpc>
                  <a:spcPct val="90000"/>
                </a:lnSpc>
              </a:pPr>
              <a:r>
                <a:rPr lang="en-US" sz="1300" dirty="0"/>
                <a:t>                             carbon.</a:t>
              </a:r>
            </a:p>
            <a:p>
              <a:pPr>
                <a:lnSpc>
                  <a:spcPct val="90000"/>
                </a:lnSpc>
              </a:pPr>
              <a:endParaRPr lang="en-US" sz="1300" dirty="0"/>
            </a:p>
            <a:p>
              <a:pPr>
                <a:lnSpc>
                  <a:spcPct val="90000"/>
                </a:lnSpc>
              </a:pPr>
              <a:r>
                <a:rPr lang="en-US" sz="1300" dirty="0"/>
                <a:t>23._________     A </a:t>
              </a:r>
              <a:r>
                <a:rPr lang="en-US" sz="1300" i="1" dirty="0"/>
                <a:t>primary consumer</a:t>
              </a:r>
              <a:r>
                <a:rPr lang="en-US" sz="1300" dirty="0"/>
                <a:t> would get its carbon from a </a:t>
              </a:r>
              <a:r>
                <a:rPr lang="en-US" sz="1300" i="1" dirty="0"/>
                <a:t>secondary consumer.</a:t>
              </a:r>
            </a:p>
            <a:p>
              <a:pPr>
                <a:lnSpc>
                  <a:spcPct val="90000"/>
                </a:lnSpc>
              </a:pPr>
              <a:endParaRPr lang="en-US" sz="1300" i="1" dirty="0"/>
            </a:p>
            <a:p>
              <a:pPr>
                <a:lnSpc>
                  <a:spcPct val="90000"/>
                </a:lnSpc>
              </a:pPr>
              <a:r>
                <a:rPr lang="en-US" sz="1300" dirty="0"/>
                <a:t>24._________     When humans burn </a:t>
              </a:r>
              <a:r>
                <a:rPr lang="en-US" sz="1300" i="1" dirty="0"/>
                <a:t>fossil fuels</a:t>
              </a:r>
              <a:r>
                <a:rPr lang="en-US" sz="1300" dirty="0"/>
                <a:t>, the impact can be measured in the </a:t>
              </a:r>
            </a:p>
            <a:p>
              <a:pPr>
                <a:lnSpc>
                  <a:spcPct val="90000"/>
                </a:lnSpc>
              </a:pPr>
              <a:r>
                <a:rPr lang="en-US" sz="1300" dirty="0"/>
                <a:t>                            nitrogen cycle.</a:t>
              </a:r>
            </a:p>
            <a:p>
              <a:pPr>
                <a:lnSpc>
                  <a:spcPct val="90000"/>
                </a:lnSpc>
              </a:pPr>
              <a:endParaRPr lang="en-US" sz="1300" dirty="0"/>
            </a:p>
            <a:p>
              <a:pPr>
                <a:lnSpc>
                  <a:spcPct val="90000"/>
                </a:lnSpc>
              </a:pPr>
              <a:r>
                <a:rPr lang="en-US" sz="1300" dirty="0"/>
                <a:t>25._________     As the most advanced species, elements like carbon and nitrogen stored in     	        hu</a:t>
              </a:r>
              <a:r>
                <a:rPr lang="en-US" sz="1300" i="1" dirty="0"/>
                <a:t>mans </a:t>
              </a:r>
              <a:r>
                <a:rPr lang="en-US" sz="1300" dirty="0"/>
                <a:t>never gets consumed by other organisms or returned to the Earth.</a:t>
              </a:r>
            </a:p>
            <a:p>
              <a:pPr>
                <a:lnSpc>
                  <a:spcPct val="90000"/>
                </a:lnSpc>
              </a:pPr>
              <a:endParaRPr lang="en-US" sz="1300" dirty="0"/>
            </a:p>
            <a:p>
              <a:pPr>
                <a:lnSpc>
                  <a:spcPct val="90000"/>
                </a:lnSpc>
              </a:pPr>
              <a:r>
                <a:rPr lang="en-US" sz="1300" dirty="0"/>
                <a:t>26. _________    Organic chemistry involves mostly </a:t>
              </a:r>
              <a:r>
                <a:rPr lang="en-US" sz="1300" i="1" dirty="0"/>
                <a:t>metallic elements </a:t>
              </a:r>
              <a:r>
                <a:rPr lang="en-US" sz="1300" dirty="0"/>
                <a:t>on the periodic table</a:t>
              </a:r>
            </a:p>
            <a:p>
              <a:pPr>
                <a:lnSpc>
                  <a:spcPct val="90000"/>
                </a:lnSpc>
              </a:pPr>
              <a:endParaRPr lang="en-US" sz="1300" dirty="0"/>
            </a:p>
            <a:p>
              <a:pPr>
                <a:lnSpc>
                  <a:spcPct val="90000"/>
                </a:lnSpc>
              </a:pPr>
              <a:r>
                <a:rPr lang="en-US" sz="1300" dirty="0"/>
                <a:t>27. _________    Human cell energy reactions are nearly the same as a </a:t>
              </a:r>
              <a:r>
                <a:rPr lang="en-US" sz="1300" i="1" dirty="0"/>
                <a:t>combustion</a:t>
              </a:r>
              <a:r>
                <a:rPr lang="en-US" sz="1300" dirty="0"/>
                <a:t> engine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E5CDE6-7C39-4C9A-B95B-F7272351DAB4}"/>
                </a:ext>
              </a:extLst>
            </p:cNvPr>
            <p:cNvSpPr/>
            <p:nvPr/>
          </p:nvSpPr>
          <p:spPr>
            <a:xfrm>
              <a:off x="-60158" y="-1124644"/>
              <a:ext cx="7740316" cy="1352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/>
                <a:t>18._________     Because 78% of the atmosphere is </a:t>
              </a:r>
              <a:r>
                <a:rPr lang="en-US" sz="1300" i="1" dirty="0"/>
                <a:t>Nitrogen</a:t>
              </a:r>
              <a:r>
                <a:rPr lang="en-US" sz="1300" dirty="0"/>
                <a:t>, most organisms, including 	                         	        humans, get the nitrogen they need by inhaling.</a:t>
              </a:r>
            </a:p>
            <a:p>
              <a:pPr>
                <a:lnSpc>
                  <a:spcPct val="90000"/>
                </a:lnSpc>
              </a:pPr>
              <a:endParaRPr lang="en-US" sz="1300" dirty="0"/>
            </a:p>
            <a:p>
              <a:pPr>
                <a:lnSpc>
                  <a:spcPct val="90000"/>
                </a:lnSpc>
              </a:pPr>
              <a:r>
                <a:rPr lang="en-US" sz="1300" dirty="0"/>
                <a:t>19._________     Many plants rely on both photosynthesis and cell respiration for survival</a:t>
              </a:r>
              <a:r>
                <a:rPr lang="en-US" altLang="ja-JP" sz="1300" dirty="0"/>
                <a:t>.</a:t>
              </a:r>
            </a:p>
            <a:p>
              <a:pPr>
                <a:lnSpc>
                  <a:spcPct val="90000"/>
                </a:lnSpc>
              </a:pPr>
              <a:endParaRPr lang="en-US" altLang="ja-JP" sz="1300" dirty="0"/>
            </a:p>
            <a:p>
              <a:pPr>
                <a:lnSpc>
                  <a:spcPct val="90000"/>
                </a:lnSpc>
              </a:pPr>
              <a:r>
                <a:rPr lang="en-US" sz="1300" dirty="0"/>
                <a:t>20._________     </a:t>
              </a:r>
              <a:r>
                <a:rPr lang="en-US" sz="1300" i="1" dirty="0"/>
                <a:t>Decomposers</a:t>
              </a:r>
              <a:r>
                <a:rPr lang="en-US" sz="1300" dirty="0"/>
                <a:t> work by breaking down organic matter into its simpler 	      	   	        components to be re-used.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7F1DEC-4B89-40E5-9B5A-A5A09D6FD1FB}"/>
                </a:ext>
              </a:extLst>
            </p:cNvPr>
            <p:cNvSpPr/>
            <p:nvPr/>
          </p:nvSpPr>
          <p:spPr>
            <a:xfrm>
              <a:off x="-60158" y="307920"/>
              <a:ext cx="6438900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300" dirty="0"/>
                <a:t>21._________     Nitrogen Fixation is an important step in fertilizing plant growth</a:t>
              </a:r>
            </a:p>
          </p:txBody>
        </p:sp>
      </p:grpSp>
      <p:sp>
        <p:nvSpPr>
          <p:cNvPr id="41" name="Line 7">
            <a:extLst>
              <a:ext uri="{FF2B5EF4-FFF2-40B4-BE49-F238E27FC236}">
                <a16:creationId xmlns:a16="http://schemas.microsoft.com/office/drawing/2014/main" id="{B526BB7D-9C48-4BAB-9C74-83B981B39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924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C18FC5-19BA-442B-B174-011A764D82A9}"/>
              </a:ext>
            </a:extLst>
          </p:cNvPr>
          <p:cNvSpPr/>
          <p:nvPr/>
        </p:nvSpPr>
        <p:spPr>
          <a:xfrm>
            <a:off x="0" y="5715000"/>
            <a:ext cx="6858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3BB60252-2835-414E-B6F7-D89C32369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2469"/>
            <a:ext cx="6858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___________  +  ___________                        ___________  +  ____________   +  ___________	                              	                          	</a:t>
            </a:r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0DF4F04D-28B8-48DF-8230-0A13F8CA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315200"/>
            <a:ext cx="685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___________  +  ___________  +  ____________                       ____________  +   ___________</a:t>
            </a:r>
          </a:p>
          <a:p>
            <a:endParaRPr lang="en-US" sz="1200" dirty="0"/>
          </a:p>
          <a:p>
            <a:r>
              <a:rPr lang="en-US" sz="1200" dirty="0"/>
              <a:t>		</a:t>
            </a:r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C6CEAA3D-1733-44F1-A343-E1251557A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504801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28.</a:t>
            </a: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A7E2252-332C-4088-A94B-AAA040E72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734175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30.</a:t>
            </a: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6EDDAA5-75C5-4F65-837D-D56B5287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505575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29.</a:t>
            </a: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FE828134-3EF8-4564-8BB8-9CC53D084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6505575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31.</a:t>
            </a:r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D5AA9933-02B4-4E66-A749-77E2A3263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505575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32.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C585E686-C38D-4C8E-AC0D-2AA7601B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505575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33.</a:t>
            </a:r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31BB7E2D-1BA4-4AEA-97F7-0597E6B75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467600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34.</a:t>
            </a:r>
          </a:p>
        </p:txBody>
      </p:sp>
      <p:sp>
        <p:nvSpPr>
          <p:cNvPr id="52" name="Rectangle 34">
            <a:extLst>
              <a:ext uri="{FF2B5EF4-FFF2-40B4-BE49-F238E27FC236}">
                <a16:creationId xmlns:a16="http://schemas.microsoft.com/office/drawing/2014/main" id="{694C1CFC-CF5E-4D78-9B97-BD5C4744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7467600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35.</a:t>
            </a:r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B4A5396C-07F6-434A-867F-C1F7C5140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7467600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36.</a:t>
            </a: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CE4BF10B-006A-42A9-BEDA-B4918A62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7467600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38.</a:t>
            </a:r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39F52F13-C30C-4EEB-8796-D2A0D712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724775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37.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D9939E2B-8E6D-49E4-93F0-4CE2B4F7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257800"/>
            <a:ext cx="640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en-US" sz="1000" b="1" i="1" dirty="0"/>
              <a:t>Directions</a:t>
            </a:r>
            <a:r>
              <a:rPr lang="en-US" sz="1000" i="1" dirty="0"/>
              <a:t>: Complete the chemical reaction equations below to accurately describe 2 types of </a:t>
            </a:r>
            <a:r>
              <a:rPr lang="en-US" sz="1000" i="1" u="sng" dirty="0"/>
              <a:t>Cell Energy </a:t>
            </a:r>
            <a:r>
              <a:rPr lang="en-US" sz="1000" i="1" dirty="0"/>
              <a:t>cycles. NO items in the word bank shall be used more than once. 1/2 point each</a:t>
            </a:r>
          </a:p>
        </p:txBody>
      </p:sp>
      <p:sp>
        <p:nvSpPr>
          <p:cNvPr id="57" name="Line 9">
            <a:extLst>
              <a:ext uri="{FF2B5EF4-FFF2-40B4-BE49-F238E27FC236}">
                <a16:creationId xmlns:a16="http://schemas.microsoft.com/office/drawing/2014/main" id="{22ED97EE-09BD-4865-A195-9F4F21306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257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05DBD8A2-852D-496E-B85F-15179AAF9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15" y="5664369"/>
            <a:ext cx="1295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NH</a:t>
            </a:r>
            <a:r>
              <a:rPr lang="en-US" sz="600" dirty="0"/>
              <a:t>3</a:t>
            </a:r>
            <a:r>
              <a:rPr lang="en-US" sz="1000" dirty="0"/>
              <a:t>              	             NaCl</a:t>
            </a:r>
            <a:r>
              <a:rPr lang="en-US" sz="600" dirty="0"/>
              <a:t>2</a:t>
            </a:r>
            <a:r>
              <a:rPr lang="en-US" sz="1000" dirty="0"/>
              <a:t>	                O</a:t>
            </a:r>
            <a:r>
              <a:rPr lang="en-US" sz="600" dirty="0"/>
              <a:t>2</a:t>
            </a: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3C49A9DF-0520-4DA6-BBA5-A0F5AE3A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080" y="5638800"/>
            <a:ext cx="1295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Heat</a:t>
            </a:r>
          </a:p>
          <a:p>
            <a:r>
              <a:rPr lang="en-US" sz="1000" dirty="0"/>
              <a:t>Water</a:t>
            </a:r>
          </a:p>
          <a:p>
            <a:r>
              <a:rPr lang="en-US" sz="1000" dirty="0"/>
              <a:t>Oxygen</a:t>
            </a: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00C1292E-F274-419A-ADA7-B7B57AA91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5638800"/>
            <a:ext cx="1295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Nitrogen</a:t>
            </a:r>
          </a:p>
          <a:p>
            <a:r>
              <a:rPr lang="en-US" sz="1000" dirty="0"/>
              <a:t>Sunlight</a:t>
            </a:r>
          </a:p>
          <a:p>
            <a:r>
              <a:rPr lang="en-US" sz="1000" dirty="0"/>
              <a:t>Protein</a:t>
            </a:r>
          </a:p>
          <a:p>
            <a:endParaRPr lang="en-US" sz="1000" dirty="0"/>
          </a:p>
        </p:txBody>
      </p:sp>
      <p:sp>
        <p:nvSpPr>
          <p:cNvPr id="61" name="Rectangle 22">
            <a:extLst>
              <a:ext uri="{FF2B5EF4-FFF2-40B4-BE49-F238E27FC236}">
                <a16:creationId xmlns:a16="http://schemas.microsoft.com/office/drawing/2014/main" id="{CF0292FF-BA99-4D6F-B42A-9674A45F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8800"/>
            <a:ext cx="2209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000" dirty="0"/>
              <a:t>Photosynthesis</a:t>
            </a:r>
          </a:p>
          <a:p>
            <a:pPr algn="r"/>
            <a:r>
              <a:rPr lang="en-US" sz="1000" dirty="0"/>
              <a:t>Fermentation</a:t>
            </a:r>
          </a:p>
          <a:p>
            <a:pPr algn="r"/>
            <a:r>
              <a:rPr lang="en-US" sz="1000" dirty="0"/>
              <a:t>Cell Respiration</a:t>
            </a:r>
          </a:p>
          <a:p>
            <a:pPr algn="r"/>
            <a:endParaRPr lang="en-US" sz="1000" dirty="0"/>
          </a:p>
          <a:p>
            <a:pPr algn="r"/>
            <a:r>
              <a:rPr lang="en-US" sz="1000" dirty="0"/>
              <a:t>	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358FAD-3320-4C9F-829C-D87EA669CC05}"/>
              </a:ext>
            </a:extLst>
          </p:cNvPr>
          <p:cNvCxnSpPr/>
          <p:nvPr/>
        </p:nvCxnSpPr>
        <p:spPr>
          <a:xfrm>
            <a:off x="2247900" y="6781800"/>
            <a:ext cx="14097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9BCF80-EAA7-4215-B1E7-213360CD3171}"/>
              </a:ext>
            </a:extLst>
          </p:cNvPr>
          <p:cNvCxnSpPr/>
          <p:nvPr/>
        </p:nvCxnSpPr>
        <p:spPr>
          <a:xfrm>
            <a:off x="3505200" y="7772400"/>
            <a:ext cx="1524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23EA6D7-6D21-4FB4-AEB0-F737EC7E688A}"/>
              </a:ext>
            </a:extLst>
          </p:cNvPr>
          <p:cNvSpPr/>
          <p:nvPr/>
        </p:nvSpPr>
        <p:spPr>
          <a:xfrm>
            <a:off x="4648200" y="5664273"/>
            <a:ext cx="11811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</a:t>
            </a:r>
            <a:r>
              <a:rPr lang="en-US" sz="600" dirty="0"/>
              <a:t>2</a:t>
            </a:r>
            <a:r>
              <a:rPr lang="en-US" sz="1000" dirty="0"/>
              <a:t>O	      CO</a:t>
            </a:r>
            <a:r>
              <a:rPr lang="en-US" sz="600" dirty="0"/>
              <a:t>2</a:t>
            </a:r>
            <a:r>
              <a:rPr lang="en-US" sz="1000" dirty="0"/>
              <a:t>                  C</a:t>
            </a:r>
            <a:r>
              <a:rPr lang="en-US" sz="600" dirty="0"/>
              <a:t>6</a:t>
            </a:r>
            <a:r>
              <a:rPr lang="en-US" sz="1000" dirty="0"/>
              <a:t>H</a:t>
            </a:r>
            <a:r>
              <a:rPr lang="en-US" sz="600" dirty="0"/>
              <a:t>12</a:t>
            </a:r>
            <a:r>
              <a:rPr lang="en-US" sz="1000" dirty="0"/>
              <a:t>O</a:t>
            </a:r>
            <a:r>
              <a:rPr lang="en-US" sz="600" dirty="0"/>
              <a:t>6</a:t>
            </a:r>
            <a:r>
              <a:rPr lang="en-US" sz="1000" dirty="0"/>
              <a:t>	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7B507D-AFE5-4343-9364-C825A2EA5A08}"/>
              </a:ext>
            </a:extLst>
          </p:cNvPr>
          <p:cNvSpPr/>
          <p:nvPr/>
        </p:nvSpPr>
        <p:spPr>
          <a:xfrm>
            <a:off x="3352800" y="5638800"/>
            <a:ext cx="3429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Magnetism</a:t>
            </a:r>
          </a:p>
          <a:p>
            <a:r>
              <a:rPr lang="en-US" sz="1000" dirty="0"/>
              <a:t>Soil</a:t>
            </a:r>
          </a:p>
          <a:p>
            <a:r>
              <a:rPr lang="en-US" sz="1000" dirty="0"/>
              <a:t>Glucose</a:t>
            </a:r>
          </a:p>
        </p:txBody>
      </p:sp>
      <p:pic>
        <p:nvPicPr>
          <p:cNvPr id="66" name="Picture 36" descr="C:\Documents and Settings\lovetta1\Local Settings\Temporary Internet Files\Content.IE5\X23WCYSV\MC900151177[1].wmf">
            <a:extLst>
              <a:ext uri="{FF2B5EF4-FFF2-40B4-BE49-F238E27FC236}">
                <a16:creationId xmlns:a16="http://schemas.microsoft.com/office/drawing/2014/main" id="{07AABB68-9A05-4503-BA18-37932FBA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541161">
            <a:off x="-71756" y="6371119"/>
            <a:ext cx="406441" cy="641302"/>
          </a:xfrm>
          <a:prstGeom prst="rect">
            <a:avLst/>
          </a:prstGeom>
          <a:noFill/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09FE73-2B09-42C2-9433-55C9B086950C}"/>
              </a:ext>
            </a:extLst>
          </p:cNvPr>
          <p:cNvCxnSpPr/>
          <p:nvPr/>
        </p:nvCxnSpPr>
        <p:spPr>
          <a:xfrm>
            <a:off x="2667000" y="640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8311AE-67B2-49AF-BE09-5154EEE70FEA}"/>
              </a:ext>
            </a:extLst>
          </p:cNvPr>
          <p:cNvCxnSpPr/>
          <p:nvPr/>
        </p:nvCxnSpPr>
        <p:spPr>
          <a:xfrm>
            <a:off x="3962400" y="7315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9" name="Picture 2" descr="C:\Documents and Settings\lovetta1\Local Settings\Temporary Internet Files\Content.IE5\QBLPQ2Y0\MC900215358[1].wmf">
            <a:extLst>
              <a:ext uri="{FF2B5EF4-FFF2-40B4-BE49-F238E27FC236}">
                <a16:creationId xmlns:a16="http://schemas.microsoft.com/office/drawing/2014/main" id="{DA376DC5-9144-4BB6-A42D-34622978A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313589" flipH="1">
            <a:off x="2403" y="7255849"/>
            <a:ext cx="430567" cy="615533"/>
          </a:xfrm>
          <a:prstGeom prst="rect">
            <a:avLst/>
          </a:prstGeom>
          <a:noFill/>
        </p:spPr>
      </p:pic>
      <p:sp>
        <p:nvSpPr>
          <p:cNvPr id="70" name="Rectangle 36">
            <a:extLst>
              <a:ext uri="{FF2B5EF4-FFF2-40B4-BE49-F238E27FC236}">
                <a16:creationId xmlns:a16="http://schemas.microsoft.com/office/drawing/2014/main" id="{D22DC064-CBFB-4E7D-B170-705F1630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7467600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/>
              <a:t>39.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FBA82DC-C587-44FB-A383-61CFF47EDD78}"/>
              </a:ext>
            </a:extLst>
          </p:cNvPr>
          <p:cNvSpPr/>
          <p:nvPr/>
        </p:nvSpPr>
        <p:spPr>
          <a:xfrm>
            <a:off x="3962400" y="7315200"/>
            <a:ext cx="404278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00" b="1" i="1" dirty="0"/>
              <a:t>Reaction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23B281-30A4-4399-A609-04A8331A4F51}"/>
              </a:ext>
            </a:extLst>
          </p:cNvPr>
          <p:cNvSpPr/>
          <p:nvPr/>
        </p:nvSpPr>
        <p:spPr>
          <a:xfrm>
            <a:off x="2667000" y="6400800"/>
            <a:ext cx="404278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00" b="1" i="1" dirty="0"/>
              <a:t>Reaction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36214</TotalTime>
  <Words>1084</Words>
  <Application>Microsoft Office PowerPoint</Application>
  <PresentationFormat>On-screen Show (4:3)</PresentationFormat>
  <Paragraphs>181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Bernard MT Condensed</vt:lpstr>
      <vt:lpstr>Default Design</vt:lpstr>
      <vt:lpstr>PowerPoint Presentation</vt:lpstr>
      <vt:lpstr>PowerPoint Presentation</vt:lpstr>
    </vt:vector>
  </TitlesOfParts>
  <Company>DCPS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lovetta1</dc:creator>
  <cp:lastModifiedBy>Andrew J. Lovett</cp:lastModifiedBy>
  <cp:revision>504</cp:revision>
  <cp:lastPrinted>2022-03-03T13:14:09Z</cp:lastPrinted>
  <dcterms:created xsi:type="dcterms:W3CDTF">2009-04-27T11:49:36Z</dcterms:created>
  <dcterms:modified xsi:type="dcterms:W3CDTF">2022-03-03T13:17:00Z</dcterms:modified>
</cp:coreProperties>
</file>