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10" r:id="rId5"/>
    <p:sldId id="294" r:id="rId6"/>
    <p:sldId id="272" r:id="rId7"/>
    <p:sldId id="305" r:id="rId8"/>
    <p:sldId id="298" r:id="rId9"/>
    <p:sldId id="259" r:id="rId10"/>
    <p:sldId id="275" r:id="rId11"/>
    <p:sldId id="297" r:id="rId12"/>
    <p:sldId id="262" r:id="rId13"/>
    <p:sldId id="296" r:id="rId14"/>
    <p:sldId id="276" r:id="rId15"/>
    <p:sldId id="267" r:id="rId16"/>
    <p:sldId id="268" r:id="rId17"/>
    <p:sldId id="311" r:id="rId18"/>
    <p:sldId id="289" r:id="rId19"/>
    <p:sldId id="312" r:id="rId20"/>
    <p:sldId id="271" r:id="rId21"/>
    <p:sldId id="299" r:id="rId22"/>
    <p:sldId id="292" r:id="rId23"/>
    <p:sldId id="309" r:id="rId24"/>
    <p:sldId id="306" r:id="rId25"/>
    <p:sldId id="308" r:id="rId26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5036"/>
    <a:srgbClr val="866649"/>
    <a:srgbClr val="8D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700" y="40"/>
      </p:cViewPr>
      <p:guideLst/>
    </p:cSldViewPr>
  </p:slideViewPr>
  <p:outlineViewPr>
    <p:cViewPr>
      <p:scale>
        <a:sx n="33" d="100"/>
        <a:sy n="33" d="100"/>
      </p:scale>
      <p:origin x="0" y="-57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8T14:24:57.9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1A59-E211-45AA-A9F0-2CB5442E46E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30FBC-2F6E-446B-882F-D727E9E5C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3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4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0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86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82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27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81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50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29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1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9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8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1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0FBC-2F6E-446B-882F-D727E9E5CA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59509a4d7d33c"/>
          <p:cNvPicPr>
            <a:picLocks noChangeAspect="1"/>
          </p:cNvPicPr>
          <p:nvPr userDrawn="1"/>
        </p:nvPicPr>
        <p:blipFill>
          <a:blip r:embed="rId2"/>
          <a:srcRect l="20114" t="17386" r="516" b="10464"/>
          <a:stretch>
            <a:fillRect/>
          </a:stretch>
        </p:blipFill>
        <p:spPr>
          <a:xfrm>
            <a:off x="-35560" y="-12700"/>
            <a:ext cx="12225655" cy="687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oyaodu.github.io/materials/#/%E5%8F%82%E8%80%83%E6%96%87%E6%A1%A3%E7%AF%87/%E4%B8%BB%E9%A2%98%E7%B1%BB%E5%9E%8B%E5%92%8C%E7%BB%93%E6%9E%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aoyaodu.github.io/materials/#/%E6%8A%80%E6%9C%AF%E7%9F%A5%E8%AF%86%E7%AF%87/%E8%8A%AF%E7%89%8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2365" y="235585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zh-CN" altLang="en-US" sz="6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31308" y="3596699"/>
            <a:ext cx="45650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创建术语</a:t>
            </a: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库、文档网站</a:t>
            </a:r>
            <a:endParaRPr lang="zh-CN" altLang="en-US" sz="32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04" y="1394447"/>
            <a:ext cx="9124459" cy="49927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8834" y="4548606"/>
            <a:ext cx="1133633" cy="1838582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11" name="组合 10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5111013" y="96249"/>
            <a:ext cx="1597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91325" y="875903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SDL MultiTerm 2017 Desktop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18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64802" y="115378"/>
            <a:ext cx="1261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术语库</a:t>
            </a:r>
          </a:p>
        </p:txBody>
      </p:sp>
      <p:sp>
        <p:nvSpPr>
          <p:cNvPr id="6" name="泪滴形 5"/>
          <p:cNvSpPr/>
          <p:nvPr/>
        </p:nvSpPr>
        <p:spPr>
          <a:xfrm>
            <a:off x="1080135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2481580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1080135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2481580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41625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1426210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2841625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522095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24" name="TextBox 76"/>
          <p:cNvSpPr txBox="1"/>
          <p:nvPr/>
        </p:nvSpPr>
        <p:spPr>
          <a:xfrm>
            <a:off x="4699000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术语在线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4699000" y="3964305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有道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8250555" y="2396490"/>
            <a:ext cx="303862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金山词霸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50555" y="3964305"/>
            <a:ext cx="3038627" cy="712470"/>
            <a:chOff x="11884" y="3191"/>
            <a:chExt cx="3288" cy="1122"/>
          </a:xfrm>
        </p:grpSpPr>
        <p:sp>
          <p:nvSpPr>
            <p:cNvPr id="25" name="文本框 24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灵格斯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280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文档网站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7718679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泪滴形 7"/>
          <p:cNvSpPr/>
          <p:nvPr/>
        </p:nvSpPr>
        <p:spPr>
          <a:xfrm rot="10800000">
            <a:off x="9120124" y="2322195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泪滴形 8"/>
          <p:cNvSpPr/>
          <p:nvPr/>
        </p:nvSpPr>
        <p:spPr>
          <a:xfrm rot="5400000">
            <a:off x="7718679" y="2322195"/>
            <a:ext cx="1334135" cy="1334135"/>
          </a:xfrm>
          <a:prstGeom prst="teardrop">
            <a:avLst/>
          </a:prstGeom>
          <a:noFill/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泪滴形 12"/>
          <p:cNvSpPr/>
          <p:nvPr/>
        </p:nvSpPr>
        <p:spPr>
          <a:xfrm flipH="1">
            <a:off x="9120124" y="3714750"/>
            <a:ext cx="1334135" cy="1334135"/>
          </a:xfrm>
          <a:prstGeom prst="teardrop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480169" y="2719070"/>
            <a:ext cx="548640" cy="446405"/>
            <a:chOff x="10302876" y="5253038"/>
            <a:chExt cx="649288" cy="619126"/>
          </a:xfrm>
          <a:solidFill>
            <a:schemeClr val="bg1"/>
          </a:solidFill>
        </p:grpSpPr>
        <p:sp>
          <p:nvSpPr>
            <p:cNvPr id="51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2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3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57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sp>
        <p:nvSpPr>
          <p:cNvPr id="318" name="Freeform 62"/>
          <p:cNvSpPr>
            <a:spLocks noEditPoints="1"/>
          </p:cNvSpPr>
          <p:nvPr/>
        </p:nvSpPr>
        <p:spPr bwMode="auto">
          <a:xfrm>
            <a:off x="8064754" y="4117975"/>
            <a:ext cx="642620" cy="527685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Freeform 36"/>
          <p:cNvSpPr>
            <a:spLocks noEditPoints="1"/>
          </p:cNvSpPr>
          <p:nvPr/>
        </p:nvSpPr>
        <p:spPr bwMode="auto">
          <a:xfrm>
            <a:off x="9480169" y="4117975"/>
            <a:ext cx="569595" cy="528320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8160639" y="2713355"/>
            <a:ext cx="444500" cy="493395"/>
            <a:chOff x="1187451" y="1004888"/>
            <a:chExt cx="525463" cy="684213"/>
          </a:xfrm>
          <a:solidFill>
            <a:srgbClr val="765036"/>
          </a:solidFill>
        </p:grpSpPr>
        <p:sp>
          <p:nvSpPr>
            <p:cNvPr id="210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1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2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3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4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5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6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32255" y="3909496"/>
            <a:ext cx="3038627" cy="1353820"/>
            <a:chOff x="11884" y="3182"/>
            <a:chExt cx="3288" cy="213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便于分享，高效传播。将长期积累起来的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经验、资料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以更好的方式呈现出来。</a:t>
              </a: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82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便于分享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76664" y="2032388"/>
            <a:ext cx="3038627" cy="1348105"/>
            <a:chOff x="11884" y="3191"/>
            <a:chExt cx="3288" cy="2123"/>
          </a:xfrm>
        </p:grpSpPr>
        <p:sp>
          <p:nvSpPr>
            <p:cNvPr id="16" name="文本框 15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对工作经验一个深入总结整理，以前的记录不成体系，查找起来也不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方便。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深入总结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32255" y="2032388"/>
            <a:ext cx="3038627" cy="1014095"/>
            <a:chOff x="11841" y="5977"/>
            <a:chExt cx="3288" cy="1597"/>
          </a:xfrm>
        </p:grpSpPr>
        <p:sp>
          <p:nvSpPr>
            <p:cNvPr id="25" name="文本框 24"/>
            <p:cNvSpPr txBox="1"/>
            <p:nvPr/>
          </p:nvSpPr>
          <p:spPr>
            <a:xfrm>
              <a:off x="11841" y="6530"/>
              <a:ext cx="3135" cy="1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爱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立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信构建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起架构清晰地文档网站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，方便内外部用户进行查阅。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TextBox 76"/>
            <p:cNvSpPr txBox="1"/>
            <p:nvPr/>
          </p:nvSpPr>
          <p:spPr>
            <a:xfrm>
              <a:off x="11841" y="5977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好奇心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275561" y="3940998"/>
            <a:ext cx="179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学习能力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275561" y="4347995"/>
            <a:ext cx="199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找资料，尝试，出现问题、解决问题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2354" y="1148567"/>
            <a:ext cx="546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网址：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://yaoyaodu.github.io/materials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/#/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5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479663" y="3206158"/>
            <a:ext cx="48771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技术写作</a:t>
            </a: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3200" dirty="0" smtClean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zh-CN" altLang="en-US" sz="3200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en-US" sz="3200" dirty="0" smtClean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3200" dirty="0">
              <a:solidFill>
                <a:srgbClr val="7650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5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参考规范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1" name="文本框 30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Intel Corp Writing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Simplified Technical English </a:t>
              </a:r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(STE)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4" name="文本框 33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TextBox 76"/>
            <p:cNvSpPr txBox="1"/>
            <p:nvPr/>
          </p:nvSpPr>
          <p:spPr>
            <a:xfrm>
              <a:off x="11804" y="2640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Microsoft Style Guide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Chicago Manual of Style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7" grpId="0" bldLvl="0" animBg="1"/>
      <p:bldP spid="22" grpId="0" bldLvl="0" animBg="1"/>
      <p:bldP spid="57" grpId="0" bldLvl="0" animBg="1"/>
      <p:bldP spid="5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1318661"/>
            <a:ext cx="11631295" cy="510139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9" y="11537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描述类信息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76119" y="1483291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48581" y="1388362"/>
            <a:ext cx="7473950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每个段落一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个主题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，最多六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话。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每个句子只有一个主题，逐渐给出信息，便于用于理解。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避免使用长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句：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包含任何标点符号的单个句子，或者以逗号分隔的句子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构件：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长度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尽量保持在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个字以内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29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个字的句子，可以接受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39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个字的句子，语义必须明确，才能接受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1200150" lvl="2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多于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个字的句子，任何情况下都不能接受。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逗号分割的长句，总长度不应该超过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100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字。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借助列表、表格、图形呈现信息。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同样一个意思，尽量使用肯定句表达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，尽量使用主动语态。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避免口语化，不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使用非正式的语言风格。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35780" y="750772"/>
            <a:ext cx="104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回答“是什么”的问题，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成功操作、维护、使用一个产品或者界面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的背景信息。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035" y="1494670"/>
            <a:ext cx="11631295" cy="5024873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105728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操作类信息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964357" y="1509350"/>
            <a:ext cx="3751842" cy="4642573"/>
            <a:chOff x="4243374" y="1307988"/>
            <a:chExt cx="3705255" cy="4584924"/>
          </a:xfrm>
        </p:grpSpPr>
        <p:pic>
          <p:nvPicPr>
            <p:cNvPr id="56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" t="8440" r="6203" b="10137"/>
            <a:stretch>
              <a:fillRect/>
            </a:stretch>
          </p:blipFill>
          <p:spPr>
            <a:xfrm>
              <a:off x="4243374" y="1307988"/>
              <a:ext cx="3705255" cy="4584924"/>
            </a:xfrm>
            <a:prstGeom prst="rect">
              <a:avLst/>
            </a:prstGeom>
          </p:spPr>
        </p:pic>
        <p:sp>
          <p:nvSpPr>
            <p:cNvPr id="57" name="矩形 56"/>
            <p:cNvSpPr>
              <a:spLocks noChangeArrowheads="1"/>
            </p:cNvSpPr>
            <p:nvPr/>
          </p:nvSpPr>
          <p:spPr bwMode="auto">
            <a:xfrm>
              <a:off x="4805724" y="1851659"/>
              <a:ext cx="2600918" cy="3421661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l="-69000" r="-16000" b="-6000"/>
              </a:stretch>
            </a:blip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266404" y="2225422"/>
            <a:ext cx="6231676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标题使用动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宾结构。如：安装电视机；处理手机黑屏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故障。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步骤采用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有序列表的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形式。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一个操作流程尽量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不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超过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七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步，尽量在同一界面上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每个步骤仅包含一步操作，使用祈使句，每个句子不超过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个单词。操作结果紧跟操作步骤，结果不能作为一个单独的步骤。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操作信息不能放在说明（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Note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）里。说明仅仅是用来提供说明信息的。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若果某个操作步骤可选的，在最前面标明（可选）。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9" y="881968"/>
            <a:ext cx="8967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回答“如何做”的问题，通过</a:t>
            </a:r>
            <a:r>
              <a:rPr lang="en-US" altLang="zh-CN" dirty="0"/>
              <a:t>Step by Step</a:t>
            </a:r>
            <a:r>
              <a:rPr lang="zh-CN" altLang="en-US" dirty="0"/>
              <a:t>的方式描述完成一个特定任务所需</a:t>
            </a:r>
            <a:r>
              <a:rPr lang="zh-CN" altLang="en-US" dirty="0" smtClean="0"/>
              <a:t>的步骤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51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96034" y="3677794"/>
            <a:ext cx="598962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培训新</a:t>
            </a:r>
            <a:r>
              <a:rPr lang="zh-CN" altLang="en-US" sz="32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zh-CN" altLang="en-US" sz="32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2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r>
              <a:rPr lang="zh-CN" altLang="en-US" sz="32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</a:t>
            </a:r>
            <a:r>
              <a:rPr lang="zh-CN" altLang="en-US" sz="32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en-US" altLang="zh-CN" sz="3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3" name="组合 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接连接符 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5105728" y="115378"/>
            <a:ext cx="1980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培训新员工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5"/>
          <p:cNvSpPr/>
          <p:nvPr/>
        </p:nvSpPr>
        <p:spPr>
          <a:xfrm>
            <a:off x="4685030" y="3822700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010504 w 1338773"/>
              <a:gd name="connsiteY1" fmla="*/ 0 h 1338773"/>
              <a:gd name="connsiteX2" fmla="*/ 1035906 w 1338773"/>
              <a:gd name="connsiteY2" fmla="*/ 81833 h 1338773"/>
              <a:gd name="connsiteX3" fmla="*/ 1279214 w 1338773"/>
              <a:gd name="connsiteY3" fmla="*/ 325141 h 1338773"/>
              <a:gd name="connsiteX4" fmla="*/ 1338773 w 1338773"/>
              <a:gd name="connsiteY4" fmla="*/ 343629 h 1338773"/>
              <a:gd name="connsiteX5" fmla="*/ 1338773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010504" y="0"/>
                </a:lnTo>
                <a:lnTo>
                  <a:pt x="1035906" y="81833"/>
                </a:lnTo>
                <a:cubicBezTo>
                  <a:pt x="1082177" y="191231"/>
                  <a:pt x="1169817" y="278870"/>
                  <a:pt x="1279214" y="325141"/>
                </a:cubicBezTo>
                <a:lnTo>
                  <a:pt x="1338773" y="343629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122545" y="4259580"/>
            <a:ext cx="464185" cy="46545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Freeform 6"/>
          <p:cNvSpPr/>
          <p:nvPr/>
        </p:nvSpPr>
        <p:spPr>
          <a:xfrm>
            <a:off x="6260465" y="3822700"/>
            <a:ext cx="1338580" cy="1338580"/>
          </a:xfrm>
          <a:custGeom>
            <a:avLst/>
            <a:gdLst>
              <a:gd name="connsiteX0" fmla="*/ 328269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0 w 1338773"/>
              <a:gd name="connsiteY3" fmla="*/ 1338773 h 1338773"/>
              <a:gd name="connsiteX4" fmla="*/ 0 w 1338773"/>
              <a:gd name="connsiteY4" fmla="*/ 343629 h 1338773"/>
              <a:gd name="connsiteX5" fmla="*/ 59559 w 1338773"/>
              <a:gd name="connsiteY5" fmla="*/ 325141 h 1338773"/>
              <a:gd name="connsiteX6" fmla="*/ 302867 w 1338773"/>
              <a:gd name="connsiteY6" fmla="*/ 81833 h 1338773"/>
              <a:gd name="connsiteX7" fmla="*/ 328269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328269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0" y="1338773"/>
                </a:lnTo>
                <a:lnTo>
                  <a:pt x="0" y="343629"/>
                </a:lnTo>
                <a:lnTo>
                  <a:pt x="59559" y="325141"/>
                </a:lnTo>
                <a:cubicBezTo>
                  <a:pt x="168957" y="278870"/>
                  <a:pt x="256596" y="191231"/>
                  <a:pt x="302867" y="81833"/>
                </a:cubicBezTo>
                <a:lnTo>
                  <a:pt x="328269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6697345" y="4296410"/>
            <a:ext cx="465455" cy="391160"/>
            <a:chOff x="5368132" y="2625725"/>
            <a:chExt cx="465138" cy="391319"/>
          </a:xfrm>
          <a:solidFill>
            <a:schemeClr val="bg1"/>
          </a:solidFill>
        </p:grpSpPr>
        <p:sp>
          <p:nvSpPr>
            <p:cNvPr id="14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7" name="Freeform 4"/>
          <p:cNvSpPr/>
          <p:nvPr/>
        </p:nvSpPr>
        <p:spPr>
          <a:xfrm>
            <a:off x="6260465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1338773 h 1338773"/>
              <a:gd name="connsiteX3" fmla="*/ 328269 w 1338773"/>
              <a:gd name="connsiteY3" fmla="*/ 1338773 h 1338773"/>
              <a:gd name="connsiteX4" fmla="*/ 302867 w 1338773"/>
              <a:gd name="connsiteY4" fmla="*/ 1256940 h 1338773"/>
              <a:gd name="connsiteX5" fmla="*/ 59559 w 1338773"/>
              <a:gd name="connsiteY5" fmla="*/ 1013632 h 1338773"/>
              <a:gd name="connsiteX6" fmla="*/ 0 w 1338773"/>
              <a:gd name="connsiteY6" fmla="*/ 995144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1338773"/>
                </a:lnTo>
                <a:lnTo>
                  <a:pt x="328269" y="1338773"/>
                </a:lnTo>
                <a:lnTo>
                  <a:pt x="302867" y="1256940"/>
                </a:lnTo>
                <a:cubicBezTo>
                  <a:pt x="256596" y="1147543"/>
                  <a:pt x="168957" y="1059903"/>
                  <a:pt x="59559" y="1013632"/>
                </a:cubicBezTo>
                <a:lnTo>
                  <a:pt x="0" y="995144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8" name="Group 12"/>
          <p:cNvGrpSpPr/>
          <p:nvPr/>
        </p:nvGrpSpPr>
        <p:grpSpPr>
          <a:xfrm>
            <a:off x="6668770" y="2707005"/>
            <a:ext cx="464185" cy="464185"/>
            <a:chOff x="4439444" y="2582069"/>
            <a:chExt cx="464344" cy="464344"/>
          </a:xfrm>
          <a:solidFill>
            <a:schemeClr val="bg1"/>
          </a:solidFill>
        </p:grpSpPr>
        <p:sp>
          <p:nvSpPr>
            <p:cNvPr id="19" name="AutoShape 123"/>
            <p:cNvSpPr/>
            <p:nvPr/>
          </p:nvSpPr>
          <p:spPr bwMode="auto">
            <a:xfrm>
              <a:off x="4439444" y="258206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AutoShape 124"/>
            <p:cNvSpPr/>
            <p:nvPr/>
          </p:nvSpPr>
          <p:spPr bwMode="auto">
            <a:xfrm>
              <a:off x="4570413" y="271224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AutoShape 125"/>
            <p:cNvSpPr/>
            <p:nvPr/>
          </p:nvSpPr>
          <p:spPr bwMode="auto">
            <a:xfrm>
              <a:off x="4613275" y="275590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Freeform 3"/>
          <p:cNvSpPr/>
          <p:nvPr/>
        </p:nvSpPr>
        <p:spPr>
          <a:xfrm>
            <a:off x="4685030" y="2291715"/>
            <a:ext cx="1338580" cy="1338580"/>
          </a:xfrm>
          <a:custGeom>
            <a:avLst/>
            <a:gdLst>
              <a:gd name="connsiteX0" fmla="*/ 0 w 1338773"/>
              <a:gd name="connsiteY0" fmla="*/ 0 h 1338773"/>
              <a:gd name="connsiteX1" fmla="*/ 1338773 w 1338773"/>
              <a:gd name="connsiteY1" fmla="*/ 0 h 1338773"/>
              <a:gd name="connsiteX2" fmla="*/ 1338773 w 1338773"/>
              <a:gd name="connsiteY2" fmla="*/ 995144 h 1338773"/>
              <a:gd name="connsiteX3" fmla="*/ 1279214 w 1338773"/>
              <a:gd name="connsiteY3" fmla="*/ 1013632 h 1338773"/>
              <a:gd name="connsiteX4" fmla="*/ 1035906 w 1338773"/>
              <a:gd name="connsiteY4" fmla="*/ 1256940 h 1338773"/>
              <a:gd name="connsiteX5" fmla="*/ 1010504 w 1338773"/>
              <a:gd name="connsiteY5" fmla="*/ 1338773 h 1338773"/>
              <a:gd name="connsiteX6" fmla="*/ 0 w 1338773"/>
              <a:gd name="connsiteY6" fmla="*/ 1338773 h 1338773"/>
              <a:gd name="connsiteX7" fmla="*/ 0 w 1338773"/>
              <a:gd name="connsiteY7" fmla="*/ 0 h 13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8773" h="1338773">
                <a:moveTo>
                  <a:pt x="0" y="0"/>
                </a:moveTo>
                <a:lnTo>
                  <a:pt x="1338773" y="0"/>
                </a:lnTo>
                <a:lnTo>
                  <a:pt x="1338773" y="995144"/>
                </a:lnTo>
                <a:lnTo>
                  <a:pt x="1279214" y="1013632"/>
                </a:lnTo>
                <a:cubicBezTo>
                  <a:pt x="1169817" y="1059903"/>
                  <a:pt x="1082177" y="1147543"/>
                  <a:pt x="1035906" y="1256940"/>
                </a:cubicBezTo>
                <a:lnTo>
                  <a:pt x="1010504" y="1338773"/>
                </a:lnTo>
                <a:lnTo>
                  <a:pt x="0" y="1338773"/>
                </a:lnTo>
                <a:lnTo>
                  <a:pt x="0" y="0"/>
                </a:lnTo>
                <a:close/>
              </a:path>
            </a:pathLst>
          </a:cu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Group 16"/>
          <p:cNvGrpSpPr/>
          <p:nvPr/>
        </p:nvGrpSpPr>
        <p:grpSpPr>
          <a:xfrm>
            <a:off x="5074920" y="2729230"/>
            <a:ext cx="464185" cy="464185"/>
            <a:chOff x="4439444" y="1652588"/>
            <a:chExt cx="464344" cy="464344"/>
          </a:xfrm>
          <a:solidFill>
            <a:schemeClr val="bg1"/>
          </a:solidFill>
        </p:grpSpPr>
        <p:sp>
          <p:nvSpPr>
            <p:cNvPr id="24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Oval 56"/>
          <p:cNvSpPr/>
          <p:nvPr/>
        </p:nvSpPr>
        <p:spPr>
          <a:xfrm>
            <a:off x="5798820" y="3383280"/>
            <a:ext cx="687070" cy="687070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Freeform 57"/>
          <p:cNvSpPr>
            <a:spLocks noChangeAspect="1" noChangeArrowheads="1"/>
          </p:cNvSpPr>
          <p:nvPr/>
        </p:nvSpPr>
        <p:spPr bwMode="auto">
          <a:xfrm>
            <a:off x="5966460" y="3515995"/>
            <a:ext cx="352425" cy="42164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297914" y="3981227"/>
            <a:ext cx="2971164" cy="712470"/>
            <a:chOff x="11804" y="3191"/>
            <a:chExt cx="3215" cy="1122"/>
          </a:xfrm>
        </p:grpSpPr>
        <p:sp>
          <p:nvSpPr>
            <p:cNvPr id="30" name="文本框 29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TextBox 76"/>
            <p:cNvSpPr txBox="1"/>
            <p:nvPr/>
          </p:nvSpPr>
          <p:spPr>
            <a:xfrm>
              <a:off x="11804" y="3191"/>
              <a:ext cx="302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带领新员工完成最初的几个写作任务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63072" y="3981227"/>
            <a:ext cx="2971164" cy="712470"/>
            <a:chOff x="11804" y="3191"/>
            <a:chExt cx="3215" cy="1122"/>
          </a:xfrm>
        </p:grpSpPr>
        <p:sp>
          <p:nvSpPr>
            <p:cNvPr id="33" name="文本框 32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技术知识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63072" y="2120900"/>
            <a:ext cx="2971164" cy="1062355"/>
            <a:chOff x="11804" y="2640"/>
            <a:chExt cx="3215" cy="1673"/>
          </a:xfrm>
        </p:grpSpPr>
        <p:sp>
          <p:nvSpPr>
            <p:cNvPr id="36" name="文本框 35"/>
            <p:cNvSpPr txBox="1"/>
            <p:nvPr/>
          </p:nvSpPr>
          <p:spPr>
            <a:xfrm>
              <a:off x="11884" y="3744"/>
              <a:ext cx="3135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TextBox 76"/>
            <p:cNvSpPr txBox="1"/>
            <p:nvPr/>
          </p:nvSpPr>
          <p:spPr>
            <a:xfrm>
              <a:off x="11804" y="2640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工作流程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426846" y="5312409"/>
            <a:ext cx="2897232" cy="13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450981" y="2120900"/>
            <a:ext cx="245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常用工具</a:t>
            </a:r>
            <a:endParaRPr lang="zh-CN" altLang="en-US" sz="20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7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7" grpId="0" bldLvl="0" animBg="1"/>
      <p:bldP spid="22" grpId="0" bldLvl="0" animBg="1"/>
      <p:bldP spid="27" grpId="0" bldLvl="0" animBg="1"/>
      <p:bldP spid="2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123312" y="2676968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技术写作、翻译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2076607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423184" y="2567240"/>
            <a:ext cx="35189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编写技术写作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规范、制定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376478" y="2455307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123312" y="4132208"/>
            <a:ext cx="30749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创建术语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库、文档网站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2076607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8423183" y="4095632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培训新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员工、分享</a:t>
            </a:r>
            <a:r>
              <a:rPr lang="zh-CN" altLang="en-US" sz="2000" dirty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技能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7376478" y="3883115"/>
            <a:ext cx="864000" cy="865584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29075" y="630555"/>
            <a:ext cx="2097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2800" dirty="0">
              <a:solidFill>
                <a:srgbClr val="765036"/>
              </a:solidFill>
              <a:ea typeface="幼圆" panose="0201050906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94605" y="454025"/>
            <a:ext cx="2621915" cy="1374775"/>
            <a:chOff x="10605" y="1800"/>
            <a:chExt cx="7500" cy="694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2351913"/>
            <a:ext cx="668655" cy="812165"/>
          </a:xfrm>
          <a:prstGeom prst="rect">
            <a:avLst/>
          </a:prstGeom>
        </p:spPr>
      </p:pic>
      <p:pic>
        <p:nvPicPr>
          <p:cNvPr id="14" name="图片 13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1255395" y="3882898"/>
            <a:ext cx="668655" cy="812165"/>
          </a:xfrm>
          <a:prstGeom prst="rect">
            <a:avLst/>
          </a:prstGeom>
        </p:spPr>
      </p:pic>
      <p:pic>
        <p:nvPicPr>
          <p:cNvPr id="15" name="图片 14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3882898"/>
            <a:ext cx="668655" cy="812165"/>
          </a:xfrm>
          <a:prstGeom prst="rect">
            <a:avLst/>
          </a:prstGeom>
        </p:spPr>
      </p:pic>
      <p:pic>
        <p:nvPicPr>
          <p:cNvPr id="16" name="图片 15" descr="5214"/>
          <p:cNvPicPr>
            <a:picLocks noChangeAspect="1"/>
          </p:cNvPicPr>
          <p:nvPr/>
        </p:nvPicPr>
        <p:blipFill>
          <a:blip r:embed="rId3"/>
          <a:srcRect l="34276" t="18624" r="40135" b="58081"/>
          <a:stretch>
            <a:fillRect/>
          </a:stretch>
        </p:blipFill>
        <p:spPr>
          <a:xfrm>
            <a:off x="6474460" y="2352548"/>
            <a:ext cx="668655" cy="8121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 rot="16200000">
            <a:off x="6766560" y="935141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endParaRPr lang="zh-CN" altLang="en-US" sz="20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387585" y="115378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分享技能、技术知识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8364" y="1952625"/>
            <a:ext cx="2528510" cy="2952750"/>
          </a:xfrm>
          <a:prstGeom prst="rect">
            <a:avLst/>
          </a:prstGeom>
          <a:solidFill>
            <a:srgbClr val="76503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pic>
        <p:nvPicPr>
          <p:cNvPr id="18" name="图片 17" descr="C:\Users\Administrator\Desktop\timg.jpgtimg"/>
          <p:cNvPicPr preferRelativeResize="0">
            <a:picLocks noChangeAspect="1"/>
          </p:cNvPicPr>
          <p:nvPr/>
        </p:nvPicPr>
        <p:blipFill>
          <a:blip r:embed="rId3"/>
          <a:srcRect b="28225"/>
          <a:stretch>
            <a:fillRect/>
          </a:stretch>
        </p:blipFill>
        <p:spPr>
          <a:xfrm>
            <a:off x="487045" y="1952625"/>
            <a:ext cx="5978525" cy="2950210"/>
          </a:xfrm>
          <a:prstGeom prst="rect">
            <a:avLst/>
          </a:prstGeom>
          <a:solidFill>
            <a:srgbClr val="88656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 20"/>
          <p:cNvSpPr/>
          <p:nvPr/>
        </p:nvSpPr>
        <p:spPr>
          <a:xfrm>
            <a:off x="9327347" y="1952625"/>
            <a:ext cx="2528510" cy="2952750"/>
          </a:xfrm>
          <a:prstGeom prst="rect">
            <a:avLst/>
          </a:prstGeom>
          <a:solidFill>
            <a:srgbClr val="86664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charset="-122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820" y="2584450"/>
            <a:ext cx="201993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Markdown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技巧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Pandoc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技术知识</a:t>
            </a:r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58" name="Freeform 101"/>
          <p:cNvSpPr>
            <a:spLocks noEditPoints="1"/>
          </p:cNvSpPr>
          <p:nvPr/>
        </p:nvSpPr>
        <p:spPr bwMode="auto">
          <a:xfrm>
            <a:off x="9856470" y="2866390"/>
            <a:ext cx="1350645" cy="124904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E0F6F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5320" y="899775"/>
            <a:ext cx="603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公司鼓励我们多分享、多参加培训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技术写作、技术知识、沟通技巧、工具使用等培训和分享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05</a:t>
            </a:r>
            <a:endParaRPr lang="en-US" altLang="zh-CN" sz="6000" dirty="0">
              <a:solidFill>
                <a:srgbClr val="765036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3914774" y="3427538"/>
            <a:ext cx="598962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组建兼职翻译群、制作兼职翻译招聘宣传海报（</a:t>
            </a:r>
            <a:r>
              <a:rPr lang="en-US" altLang="zh-CN" sz="32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MAKA</a:t>
            </a:r>
            <a:r>
              <a:rPr lang="zh-CN" altLang="en-US" sz="320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3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66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509a4d7d33c"/>
          <p:cNvPicPr>
            <a:picLocks noChangeAspect="1"/>
          </p:cNvPicPr>
          <p:nvPr/>
        </p:nvPicPr>
        <p:blipFill>
          <a:blip r:embed="rId3"/>
          <a:srcRect t="4992" r="516" b="5000"/>
          <a:stretch>
            <a:fillRect/>
          </a:stretch>
        </p:blipFill>
        <p:spPr>
          <a:xfrm>
            <a:off x="-61595" y="0"/>
            <a:ext cx="1225169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6215" y="2451100"/>
            <a:ext cx="7610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感谢聆听  </a:t>
            </a:r>
            <a:r>
              <a:rPr lang="en-US" altLang="zh-CN" sz="4400" dirty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T</a:t>
            </a:r>
            <a:r>
              <a:rPr lang="en-US" altLang="zh-CN" sz="4400" dirty="0" smtClean="0">
                <a:solidFill>
                  <a:srgbClr val="765036"/>
                </a:solidFill>
                <a:latin typeface="幼圆" panose="02010509060101010101" charset="-122"/>
                <a:ea typeface="幼圆" panose="02010509060101010101" charset="-122"/>
              </a:rPr>
              <a:t>hanks</a:t>
            </a:r>
            <a:endParaRPr lang="en-US" altLang="zh-CN" sz="4400" dirty="0">
              <a:solidFill>
                <a:srgbClr val="765036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149725" y="3571875"/>
            <a:ext cx="6705600" cy="0"/>
          </a:xfrm>
          <a:prstGeom prst="line">
            <a:avLst/>
          </a:prstGeom>
          <a:ln w="22225">
            <a:solidFill>
              <a:srgbClr val="765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45325" y="3743325"/>
            <a:ext cx="1724025" cy="40005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69125" y="375920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10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</a:rPr>
              <a:t>日</a:t>
            </a:r>
            <a:endParaRPr lang="zh-CN" altLang="en-US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93200" y="3743325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杜瑶瑶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4175" y="1143000"/>
            <a:ext cx="4762500" cy="4410075"/>
            <a:chOff x="10605" y="1800"/>
            <a:chExt cx="7500" cy="694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0605" y="1800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605" y="1800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8105" y="1800"/>
              <a:ext cx="0" cy="6945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0605" y="8745"/>
              <a:ext cx="7500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605" y="7065"/>
              <a:ext cx="0" cy="168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直角三角形 19"/>
          <p:cNvSpPr/>
          <p:nvPr/>
        </p:nvSpPr>
        <p:spPr>
          <a:xfrm rot="10800000">
            <a:off x="10960100" y="1143000"/>
            <a:ext cx="536575" cy="536575"/>
          </a:xfrm>
          <a:prstGeom prst="rtTriangl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000" y="381000"/>
            <a:ext cx="113157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b="1" dirty="0" smtClean="0"/>
          </a:p>
          <a:p>
            <a:endParaRPr lang="zh-CN" altLang="en-US" sz="3600" b="1" dirty="0"/>
          </a:p>
          <a:p>
            <a:r>
              <a:rPr lang="zh-CN" altLang="en-US" dirty="0" smtClean="0"/>
              <a:t>行业：</a:t>
            </a:r>
            <a:endParaRPr lang="en-US" altLang="zh-CN" dirty="0" smtClean="0"/>
          </a:p>
          <a:p>
            <a:r>
              <a:rPr lang="zh-CN" altLang="en-US" dirty="0" smtClean="0"/>
              <a:t>快速</a:t>
            </a:r>
            <a:r>
              <a:rPr lang="zh-CN" altLang="en-US" dirty="0"/>
              <a:t>发展的行业。芯片</a:t>
            </a:r>
            <a:r>
              <a:rPr lang="zh-CN" altLang="en-US" dirty="0" smtClean="0"/>
              <a:t>行业处于</a:t>
            </a:r>
            <a:r>
              <a:rPr lang="zh-CN" altLang="en-US" dirty="0"/>
              <a:t>高速发展期，整个行业蓬勃发展，风头正劲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公司：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发展：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有自己专注的领域，并在</a:t>
            </a:r>
            <a:r>
              <a:rPr lang="zh-CN" altLang="en-US" dirty="0"/>
              <a:t>自己所在的领域不断前进</a:t>
            </a:r>
            <a:r>
              <a:rPr lang="zh-CN" altLang="en-US" dirty="0" smtClean="0"/>
              <a:t>不断积累和发展。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具有竞争力的产品和稳定的客户。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企业</a:t>
            </a:r>
            <a:r>
              <a:rPr lang="zh-CN" altLang="en-US" dirty="0"/>
              <a:t>文化：积极</a:t>
            </a:r>
            <a:r>
              <a:rPr lang="zh-CN" altLang="en-US" dirty="0" smtClean="0"/>
              <a:t>向上、互相尊重、精益求精、有效管理。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领导同事：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领导：高标准严</a:t>
            </a:r>
            <a:r>
              <a:rPr lang="zh-CN" altLang="en-US" dirty="0"/>
              <a:t>要求</a:t>
            </a:r>
            <a:r>
              <a:rPr lang="zh-CN" altLang="en-US" dirty="0" smtClean="0"/>
              <a:t>，高要求</a:t>
            </a:r>
            <a:r>
              <a:rPr lang="zh-CN" altLang="en-US" dirty="0"/>
              <a:t>让别人</a:t>
            </a:r>
            <a:r>
              <a:rPr lang="zh-CN" altLang="en-US" dirty="0" smtClean="0"/>
              <a:t>成长；有定期的沟通汇报。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同事：和</a:t>
            </a:r>
            <a:r>
              <a:rPr lang="zh-CN" altLang="en-US" dirty="0"/>
              <a:t>研发顺畅沟通，参与产品研发的全过程</a:t>
            </a:r>
            <a:r>
              <a:rPr lang="zh-CN" altLang="en-US" dirty="0" smtClean="0"/>
              <a:t>，更多地了解公司产品。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6CE2C59-6724-4237-8632-2D86D0B7283F}"/>
              </a:ext>
            </a:extLst>
          </p:cNvPr>
          <p:cNvSpPr/>
          <p:nvPr/>
        </p:nvSpPr>
        <p:spPr>
          <a:xfrm>
            <a:off x="2234664" y="382051"/>
            <a:ext cx="2236787" cy="656261"/>
          </a:xfrm>
          <a:prstGeom prst="rect">
            <a:avLst/>
          </a:prstGeom>
          <a:solidFill>
            <a:srgbClr val="765036"/>
          </a:solidFill>
          <a:ln>
            <a:solidFill>
              <a:srgbClr val="765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0300" y="406080"/>
            <a:ext cx="1783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期望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Freeform 148"/>
          <p:cNvSpPr>
            <a:spLocks noEditPoints="1"/>
          </p:cNvSpPr>
          <p:nvPr/>
        </p:nvSpPr>
        <p:spPr bwMode="auto">
          <a:xfrm>
            <a:off x="810125" y="381000"/>
            <a:ext cx="826168" cy="621569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765036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26"/>
          <p:cNvSpPr/>
          <p:nvPr/>
        </p:nvSpPr>
        <p:spPr bwMode="auto">
          <a:xfrm>
            <a:off x="86814" y="1566225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8" name="Freeform 126"/>
          <p:cNvSpPr/>
          <p:nvPr/>
        </p:nvSpPr>
        <p:spPr bwMode="auto">
          <a:xfrm>
            <a:off x="76847" y="2662980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9" name="Freeform 126"/>
          <p:cNvSpPr/>
          <p:nvPr/>
        </p:nvSpPr>
        <p:spPr bwMode="auto">
          <a:xfrm>
            <a:off x="76847" y="4598183"/>
            <a:ext cx="557213" cy="514351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05656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48967" y="532612"/>
            <a:ext cx="2236787" cy="656261"/>
            <a:chOff x="3468623" y="330730"/>
            <a:chExt cx="2236787" cy="65626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问题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47700" y="1790700"/>
            <a:ext cx="1027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企业</a:t>
            </a:r>
            <a:r>
              <a:rPr lang="zh-CN" altLang="en-US" dirty="0"/>
              <a:t>发展：</a:t>
            </a:r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陆</a:t>
            </a:r>
            <a:r>
              <a:rPr lang="zh-CN" altLang="en-US" dirty="0"/>
              <a:t>陆续续很多芯片公司成立，竞争会不会越来越激烈，贵司的优势是什么？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			   </a:t>
            </a:r>
            <a:r>
              <a:rPr lang="zh-CN" altLang="en-US" dirty="0" smtClean="0"/>
              <a:t>现在</a:t>
            </a:r>
            <a:r>
              <a:rPr lang="zh-CN" altLang="en-US" dirty="0"/>
              <a:t>遇到的最大的困难和挑战是</a:t>
            </a:r>
            <a:r>
              <a:rPr lang="zh-CN" altLang="en-US" dirty="0" smtClean="0"/>
              <a:t>什么？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​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公司</a:t>
            </a:r>
            <a:r>
              <a:rPr lang="zh-CN" altLang="en-US" dirty="0"/>
              <a:t>的企业文化是怎么样</a:t>
            </a:r>
            <a:r>
              <a:rPr lang="zh-CN" altLang="en-US" dirty="0" smtClean="0"/>
              <a:t>的？在这里的工作感受？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3. </a:t>
            </a:r>
            <a:r>
              <a:rPr lang="zh-CN" altLang="en-US" dirty="0" smtClean="0"/>
              <a:t>公司</a:t>
            </a:r>
            <a:r>
              <a:rPr lang="zh-CN" altLang="en-US" dirty="0"/>
              <a:t>现有产品线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Freeform 40"/>
          <p:cNvSpPr/>
          <p:nvPr/>
        </p:nvSpPr>
        <p:spPr bwMode="auto">
          <a:xfrm>
            <a:off x="647700" y="559388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70614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  <p:extLst>
      <p:ext uri="{BB962C8B-B14F-4D97-AF65-F5344CB8AC3E}">
        <p14:creationId xmlns:p14="http://schemas.microsoft.com/office/powerpoint/2010/main" val="37641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7700" y="1790700"/>
            <a:ext cx="10274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岗位</a:t>
            </a:r>
            <a:r>
              <a:rPr lang="zh-CN" altLang="en-US" dirty="0"/>
              <a:t>相关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zh-CN" altLang="en-US" dirty="0" smtClean="0"/>
              <a:t>刚才</a:t>
            </a:r>
            <a:r>
              <a:rPr lang="zh-CN" altLang="en-US" dirty="0"/>
              <a:t>面试过程中，是否有什么地方会让您觉得可能我不太适合这份工作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2. </a:t>
            </a:r>
            <a:r>
              <a:rPr lang="zh-CN" altLang="en-US" dirty="0" smtClean="0"/>
              <a:t>考核机制，</a:t>
            </a:r>
            <a:r>
              <a:rPr lang="zh-CN" altLang="en-US" dirty="0"/>
              <a:t>怎么样才是很好地完成这份工作</a:t>
            </a:r>
            <a:r>
              <a:rPr lang="zh-CN" altLang="en-US" dirty="0" smtClean="0"/>
              <a:t>？公司</a:t>
            </a:r>
            <a:r>
              <a:rPr lang="zh-CN" altLang="en-US" dirty="0"/>
              <a:t>中英文都需要</a:t>
            </a:r>
            <a:r>
              <a:rPr lang="zh-CN" altLang="en-US" dirty="0" smtClean="0"/>
              <a:t>？</a:t>
            </a:r>
            <a:r>
              <a:rPr lang="zh-CN" altLang="en-US" dirty="0"/>
              <a:t>怎么样审核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3. </a:t>
            </a:r>
            <a:r>
              <a:rPr lang="zh-CN" altLang="en-US" dirty="0" smtClean="0"/>
              <a:t>对</a:t>
            </a:r>
            <a:r>
              <a:rPr lang="zh-CN" altLang="en-US" dirty="0"/>
              <a:t>这个岗位的规划</a:t>
            </a:r>
            <a:r>
              <a:rPr lang="zh-CN" altLang="en-US" dirty="0" smtClean="0"/>
              <a:t>。组建一个团队？还是只需要一个人？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4. </a:t>
            </a:r>
            <a:r>
              <a:rPr lang="zh-CN" altLang="en-US" dirty="0" smtClean="0"/>
              <a:t>短期</a:t>
            </a:r>
            <a:r>
              <a:rPr lang="zh-CN" altLang="en-US" dirty="0"/>
              <a:t>内长期内都需要做</a:t>
            </a:r>
            <a:r>
              <a:rPr lang="zh-CN" altLang="en-US" dirty="0" smtClean="0"/>
              <a:t>什么</a:t>
            </a:r>
            <a:r>
              <a:rPr lang="zh-CN" altLang="en-US" dirty="0"/>
              <a:t>？</a:t>
            </a:r>
            <a:r>
              <a:rPr lang="zh-CN" altLang="en-US" dirty="0" smtClean="0"/>
              <a:t>如果</a:t>
            </a:r>
            <a:r>
              <a:rPr lang="zh-CN" altLang="en-US" dirty="0"/>
              <a:t>我被录用了，在工作的前三个月，公司最希望我做到</a:t>
            </a:r>
            <a:r>
              <a:rPr lang="zh-CN" altLang="en-US" dirty="0" smtClean="0"/>
              <a:t>的   三</a:t>
            </a:r>
            <a:r>
              <a:rPr lang="zh-CN" altLang="en-US" dirty="0"/>
              <a:t>件事是什么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Freeform 40"/>
          <p:cNvSpPr/>
          <p:nvPr/>
        </p:nvSpPr>
        <p:spPr bwMode="auto">
          <a:xfrm>
            <a:off x="647700" y="489252"/>
            <a:ext cx="658926" cy="610977"/>
          </a:xfrm>
          <a:custGeom>
            <a:avLst/>
            <a:gdLst>
              <a:gd name="T0" fmla="*/ 0 w 78"/>
              <a:gd name="T1" fmla="*/ 38 h 77"/>
              <a:gd name="T2" fmla="*/ 39 w 78"/>
              <a:gd name="T3" fmla="*/ 0 h 77"/>
              <a:gd name="T4" fmla="*/ 39 w 78"/>
              <a:gd name="T5" fmla="*/ 2 h 77"/>
              <a:gd name="T6" fmla="*/ 39 w 78"/>
              <a:gd name="T7" fmla="*/ 4 h 77"/>
              <a:gd name="T8" fmla="*/ 5 w 78"/>
              <a:gd name="T9" fmla="*/ 38 h 77"/>
              <a:gd name="T10" fmla="*/ 39 w 78"/>
              <a:gd name="T11" fmla="*/ 72 h 77"/>
              <a:gd name="T12" fmla="*/ 73 w 78"/>
              <a:gd name="T13" fmla="*/ 38 h 77"/>
              <a:gd name="T14" fmla="*/ 39 w 78"/>
              <a:gd name="T15" fmla="*/ 4 h 77"/>
              <a:gd name="T16" fmla="*/ 39 w 78"/>
              <a:gd name="T17" fmla="*/ 2 h 77"/>
              <a:gd name="T18" fmla="*/ 39 w 78"/>
              <a:gd name="T19" fmla="*/ 0 h 77"/>
              <a:gd name="T20" fmla="*/ 78 w 78"/>
              <a:gd name="T21" fmla="*/ 38 h 77"/>
              <a:gd name="T22" fmla="*/ 39 w 78"/>
              <a:gd name="T23" fmla="*/ 77 h 77"/>
              <a:gd name="T24" fmla="*/ 0 w 78"/>
              <a:gd name="T25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" h="77">
                <a:moveTo>
                  <a:pt x="0" y="38"/>
                </a:moveTo>
                <a:cubicBezTo>
                  <a:pt x="0" y="17"/>
                  <a:pt x="18" y="0"/>
                  <a:pt x="39" y="0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4"/>
                  <a:pt x="39" y="4"/>
                  <a:pt x="39" y="4"/>
                </a:cubicBezTo>
                <a:cubicBezTo>
                  <a:pt x="20" y="4"/>
                  <a:pt x="5" y="20"/>
                  <a:pt x="5" y="38"/>
                </a:cubicBezTo>
                <a:cubicBezTo>
                  <a:pt x="5" y="57"/>
                  <a:pt x="20" y="72"/>
                  <a:pt x="39" y="72"/>
                </a:cubicBezTo>
                <a:cubicBezTo>
                  <a:pt x="58" y="72"/>
                  <a:pt x="73" y="57"/>
                  <a:pt x="73" y="38"/>
                </a:cubicBezTo>
                <a:cubicBezTo>
                  <a:pt x="73" y="20"/>
                  <a:pt x="58" y="4"/>
                  <a:pt x="39" y="4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0"/>
                  <a:pt x="39" y="0"/>
                  <a:pt x="39" y="0"/>
                </a:cubicBezTo>
                <a:cubicBezTo>
                  <a:pt x="60" y="0"/>
                  <a:pt x="78" y="17"/>
                  <a:pt x="78" y="38"/>
                </a:cubicBezTo>
                <a:cubicBezTo>
                  <a:pt x="78" y="60"/>
                  <a:pt x="60" y="77"/>
                  <a:pt x="39" y="77"/>
                </a:cubicBezTo>
                <a:cubicBezTo>
                  <a:pt x="18" y="77"/>
                  <a:pt x="0" y="60"/>
                  <a:pt x="0" y="38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sp>
        <p:nvSpPr>
          <p:cNvPr id="5" name="Freeform 41"/>
          <p:cNvSpPr>
            <a:spLocks noEditPoints="1"/>
          </p:cNvSpPr>
          <p:nvPr/>
        </p:nvSpPr>
        <p:spPr bwMode="auto">
          <a:xfrm>
            <a:off x="833175" y="600478"/>
            <a:ext cx="312379" cy="403763"/>
          </a:xfrm>
          <a:custGeom>
            <a:avLst/>
            <a:gdLst>
              <a:gd name="T0" fmla="*/ 23 w 37"/>
              <a:gd name="T1" fmla="*/ 35 h 51"/>
              <a:gd name="T2" fmla="*/ 21 w 37"/>
              <a:gd name="T3" fmla="*/ 35 h 51"/>
              <a:gd name="T4" fmla="*/ 10 w 37"/>
              <a:gd name="T5" fmla="*/ 34 h 51"/>
              <a:gd name="T6" fmla="*/ 10 w 37"/>
              <a:gd name="T7" fmla="*/ 30 h 51"/>
              <a:gd name="T8" fmla="*/ 11 w 37"/>
              <a:gd name="T9" fmla="*/ 28 h 51"/>
              <a:gd name="T10" fmla="*/ 13 w 37"/>
              <a:gd name="T11" fmla="*/ 25 h 51"/>
              <a:gd name="T12" fmla="*/ 20 w 37"/>
              <a:gd name="T13" fmla="*/ 19 h 51"/>
              <a:gd name="T14" fmla="*/ 23 w 37"/>
              <a:gd name="T15" fmla="*/ 15 h 51"/>
              <a:gd name="T16" fmla="*/ 22 w 37"/>
              <a:gd name="T17" fmla="*/ 12 h 51"/>
              <a:gd name="T18" fmla="*/ 18 w 37"/>
              <a:gd name="T19" fmla="*/ 11 h 51"/>
              <a:gd name="T20" fmla="*/ 14 w 37"/>
              <a:gd name="T21" fmla="*/ 12 h 51"/>
              <a:gd name="T22" fmla="*/ 12 w 37"/>
              <a:gd name="T23" fmla="*/ 18 h 51"/>
              <a:gd name="T24" fmla="*/ 10 w 37"/>
              <a:gd name="T25" fmla="*/ 18 h 51"/>
              <a:gd name="T26" fmla="*/ 1 w 37"/>
              <a:gd name="T27" fmla="*/ 8 h 51"/>
              <a:gd name="T28" fmla="*/ 4 w 37"/>
              <a:gd name="T29" fmla="*/ 5 h 51"/>
              <a:gd name="T30" fmla="*/ 18 w 37"/>
              <a:gd name="T31" fmla="*/ 0 h 51"/>
              <a:gd name="T32" fmla="*/ 30 w 37"/>
              <a:gd name="T33" fmla="*/ 3 h 51"/>
              <a:gd name="T34" fmla="*/ 37 w 37"/>
              <a:gd name="T35" fmla="*/ 14 h 51"/>
              <a:gd name="T36" fmla="*/ 35 w 37"/>
              <a:gd name="T37" fmla="*/ 20 h 51"/>
              <a:gd name="T38" fmla="*/ 28 w 37"/>
              <a:gd name="T39" fmla="*/ 26 h 51"/>
              <a:gd name="T40" fmla="*/ 24 w 37"/>
              <a:gd name="T41" fmla="*/ 31 h 51"/>
              <a:gd name="T42" fmla="*/ 23 w 37"/>
              <a:gd name="T43" fmla="*/ 35 h 51"/>
              <a:gd name="T44" fmla="*/ 10 w 37"/>
              <a:gd name="T45" fmla="*/ 44 h 51"/>
              <a:gd name="T46" fmla="*/ 17 w 37"/>
              <a:gd name="T47" fmla="*/ 38 h 51"/>
              <a:gd name="T48" fmla="*/ 24 w 37"/>
              <a:gd name="T49" fmla="*/ 44 h 51"/>
              <a:gd name="T50" fmla="*/ 17 w 37"/>
              <a:gd name="T51" fmla="*/ 51 h 51"/>
              <a:gd name="T52" fmla="*/ 10 w 37"/>
              <a:gd name="T53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7" h="51">
                <a:moveTo>
                  <a:pt x="23" y="35"/>
                </a:moveTo>
                <a:cubicBezTo>
                  <a:pt x="21" y="35"/>
                  <a:pt x="21" y="35"/>
                  <a:pt x="21" y="35"/>
                </a:cubicBezTo>
                <a:cubicBezTo>
                  <a:pt x="15" y="35"/>
                  <a:pt x="10" y="35"/>
                  <a:pt x="10" y="34"/>
                </a:cubicBezTo>
                <a:cubicBezTo>
                  <a:pt x="10" y="34"/>
                  <a:pt x="10" y="32"/>
                  <a:pt x="10" y="30"/>
                </a:cubicBezTo>
                <a:cubicBezTo>
                  <a:pt x="10" y="30"/>
                  <a:pt x="10" y="30"/>
                  <a:pt x="11" y="28"/>
                </a:cubicBezTo>
                <a:cubicBezTo>
                  <a:pt x="11" y="27"/>
                  <a:pt x="12" y="26"/>
                  <a:pt x="13" y="25"/>
                </a:cubicBezTo>
                <a:cubicBezTo>
                  <a:pt x="14" y="24"/>
                  <a:pt x="16" y="22"/>
                  <a:pt x="20" y="19"/>
                </a:cubicBezTo>
                <a:cubicBezTo>
                  <a:pt x="22" y="17"/>
                  <a:pt x="23" y="16"/>
                  <a:pt x="23" y="15"/>
                </a:cubicBezTo>
                <a:cubicBezTo>
                  <a:pt x="23" y="13"/>
                  <a:pt x="22" y="13"/>
                  <a:pt x="22" y="12"/>
                </a:cubicBezTo>
                <a:cubicBezTo>
                  <a:pt x="21" y="11"/>
                  <a:pt x="20" y="11"/>
                  <a:pt x="18" y="11"/>
                </a:cubicBezTo>
                <a:cubicBezTo>
                  <a:pt x="17" y="11"/>
                  <a:pt x="15" y="11"/>
                  <a:pt x="14" y="12"/>
                </a:cubicBezTo>
                <a:cubicBezTo>
                  <a:pt x="13" y="13"/>
                  <a:pt x="12" y="15"/>
                  <a:pt x="1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" y="17"/>
                  <a:pt x="0" y="12"/>
                  <a:pt x="1" y="8"/>
                </a:cubicBezTo>
                <a:cubicBezTo>
                  <a:pt x="1" y="8"/>
                  <a:pt x="1" y="8"/>
                  <a:pt x="4" y="5"/>
                </a:cubicBezTo>
                <a:cubicBezTo>
                  <a:pt x="7" y="2"/>
                  <a:pt x="12" y="0"/>
                  <a:pt x="18" y="0"/>
                </a:cubicBezTo>
                <a:cubicBezTo>
                  <a:pt x="23" y="0"/>
                  <a:pt x="27" y="1"/>
                  <a:pt x="30" y="3"/>
                </a:cubicBezTo>
                <a:cubicBezTo>
                  <a:pt x="34" y="6"/>
                  <a:pt x="37" y="10"/>
                  <a:pt x="37" y="14"/>
                </a:cubicBezTo>
                <a:cubicBezTo>
                  <a:pt x="37" y="16"/>
                  <a:pt x="36" y="18"/>
                  <a:pt x="35" y="20"/>
                </a:cubicBezTo>
                <a:cubicBezTo>
                  <a:pt x="34" y="22"/>
                  <a:pt x="32" y="24"/>
                  <a:pt x="28" y="26"/>
                </a:cubicBezTo>
                <a:cubicBezTo>
                  <a:pt x="26" y="28"/>
                  <a:pt x="25" y="30"/>
                  <a:pt x="24" y="31"/>
                </a:cubicBezTo>
                <a:cubicBezTo>
                  <a:pt x="23" y="32"/>
                  <a:pt x="23" y="33"/>
                  <a:pt x="23" y="35"/>
                </a:cubicBezTo>
                <a:close/>
                <a:moveTo>
                  <a:pt x="10" y="44"/>
                </a:moveTo>
                <a:cubicBezTo>
                  <a:pt x="10" y="41"/>
                  <a:pt x="13" y="38"/>
                  <a:pt x="17" y="38"/>
                </a:cubicBezTo>
                <a:cubicBezTo>
                  <a:pt x="21" y="38"/>
                  <a:pt x="24" y="41"/>
                  <a:pt x="24" y="44"/>
                </a:cubicBezTo>
                <a:cubicBezTo>
                  <a:pt x="24" y="48"/>
                  <a:pt x="21" y="51"/>
                  <a:pt x="17" y="51"/>
                </a:cubicBezTo>
                <a:cubicBezTo>
                  <a:pt x="13" y="51"/>
                  <a:pt x="10" y="48"/>
                  <a:pt x="10" y="44"/>
                </a:cubicBezTo>
                <a:close/>
              </a:path>
            </a:pathLst>
          </a:custGeom>
          <a:solidFill>
            <a:srgbClr val="7650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  <p:grpSp>
        <p:nvGrpSpPr>
          <p:cNvPr id="6" name="组合 5"/>
          <p:cNvGrpSpPr/>
          <p:nvPr/>
        </p:nvGrpSpPr>
        <p:grpSpPr>
          <a:xfrm>
            <a:off x="1707834" y="462476"/>
            <a:ext cx="2236787" cy="656261"/>
            <a:chOff x="3468623" y="330730"/>
            <a:chExt cx="2236787" cy="6562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B6CE2C59-6724-4237-8632-2D86D0B7283F}"/>
                </a:ext>
              </a:extLst>
            </p:cNvPr>
            <p:cNvSpPr/>
            <p:nvPr/>
          </p:nvSpPr>
          <p:spPr>
            <a:xfrm>
              <a:off x="3468623" y="330730"/>
              <a:ext cx="2236787" cy="656261"/>
            </a:xfrm>
            <a:prstGeom prst="rect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57681" y="383708"/>
              <a:ext cx="1058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问题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6391275" y="1534160"/>
            <a:ext cx="1311910" cy="1313815"/>
          </a:xfrm>
          <a:prstGeom prst="ellipse">
            <a:avLst/>
          </a:prstGeom>
          <a:noFill/>
          <a:ln w="6350">
            <a:solidFill>
              <a:srgbClr val="76503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6000" dirty="0">
                <a:solidFill>
                  <a:srgbClr val="765036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518606" y="369858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6503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技术写作、翻译</a:t>
            </a:r>
            <a:endParaRPr lang="zh-CN" altLang="en-US" sz="3200" dirty="0">
              <a:solidFill>
                <a:srgbClr val="76503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914775" y="33242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914775" y="4657725"/>
            <a:ext cx="6105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78BF502-56E9-4FCA-BAE8-994ACCE5424C}"/>
              </a:ext>
            </a:extLst>
          </p:cNvPr>
          <p:cNvSpPr/>
          <p:nvPr/>
        </p:nvSpPr>
        <p:spPr>
          <a:xfrm>
            <a:off x="874713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6E47910-6C2A-41FD-90E5-694FC2A5E551}"/>
              </a:ext>
            </a:extLst>
          </p:cNvPr>
          <p:cNvSpPr/>
          <p:nvPr/>
        </p:nvSpPr>
        <p:spPr>
          <a:xfrm>
            <a:off x="6096000" y="194310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F7B6974-8105-4A3B-A0F5-2F2FE2E22CC3}"/>
              </a:ext>
            </a:extLst>
          </p:cNvPr>
          <p:cNvSpPr/>
          <p:nvPr/>
        </p:nvSpPr>
        <p:spPr>
          <a:xfrm>
            <a:off x="6096000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07812F0-CCA3-4F24-AA60-BC1D66122423}"/>
              </a:ext>
            </a:extLst>
          </p:cNvPr>
          <p:cNvSpPr/>
          <p:nvPr/>
        </p:nvSpPr>
        <p:spPr>
          <a:xfrm>
            <a:off x="874713" y="4184650"/>
            <a:ext cx="4465637" cy="1663700"/>
          </a:xfrm>
          <a:prstGeom prst="rect">
            <a:avLst/>
          </a:prstGeom>
          <a:gradFill>
            <a:gsLst>
              <a:gs pos="100000">
                <a:schemeClr val="accent1">
                  <a:lumMod val="10000"/>
                  <a:lumOff val="90000"/>
                </a:schemeClr>
              </a:gs>
              <a:gs pos="0">
                <a:schemeClr val="accent1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349DBAD7-BD89-405A-9D35-41C9BD48402B}"/>
              </a:ext>
            </a:extLst>
          </p:cNvPr>
          <p:cNvSpPr/>
          <p:nvPr/>
        </p:nvSpPr>
        <p:spPr>
          <a:xfrm>
            <a:off x="1413298" y="2513371"/>
            <a:ext cx="885401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D6AFBB72-59B4-4DA5-8BE3-08B634361653}"/>
              </a:ext>
            </a:extLst>
          </p:cNvPr>
          <p:cNvSpPr/>
          <p:nvPr/>
        </p:nvSpPr>
        <p:spPr>
          <a:xfrm>
            <a:off x="6685322" y="25133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49683AAA-02BF-4040-A9DB-0292FF447770}"/>
              </a:ext>
            </a:extLst>
          </p:cNvPr>
          <p:cNvSpPr/>
          <p:nvPr/>
        </p:nvSpPr>
        <p:spPr>
          <a:xfrm>
            <a:off x="1422152" y="462277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449190" y="2718127"/>
            <a:ext cx="2234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  <a:p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5275" y="366930"/>
            <a:ext cx="11602085" cy="6142990"/>
            <a:chOff x="465" y="593"/>
            <a:chExt cx="18271" cy="9674"/>
          </a:xfrm>
        </p:grpSpPr>
        <p:grpSp>
          <p:nvGrpSpPr>
            <p:cNvPr id="13" name="组合 12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4746658" y="105753"/>
            <a:ext cx="26981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技术写作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翻译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520680" y="4785667"/>
            <a:ext cx="269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写作规范、模板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83830" y="2718127"/>
            <a:ext cx="176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技术知识</a:t>
            </a:r>
            <a:endParaRPr lang="zh-CN" altLang="en-US" sz="24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49683AAA-02BF-4040-A9DB-0292FF447770}"/>
              </a:ext>
            </a:extLst>
          </p:cNvPr>
          <p:cNvSpPr/>
          <p:nvPr/>
        </p:nvSpPr>
        <p:spPr>
          <a:xfrm>
            <a:off x="6685322" y="4580911"/>
            <a:ext cx="871178" cy="871178"/>
          </a:xfrm>
          <a:prstGeom prst="ellipse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83830" y="4785667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</a:p>
        </p:txBody>
      </p:sp>
    </p:spTree>
    <p:extLst>
      <p:ext uri="{BB962C8B-B14F-4D97-AF65-F5344CB8AC3E}">
        <p14:creationId xmlns:p14="http://schemas.microsoft.com/office/powerpoint/2010/main" val="39354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926196" y="11537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文档开发流程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57630" y="3660140"/>
            <a:ext cx="9852660" cy="0"/>
          </a:xfrm>
          <a:prstGeom prst="straightConnector1">
            <a:avLst/>
          </a:prstGeom>
          <a:ln w="38100">
            <a:solidFill>
              <a:srgbClr val="76503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698115" y="3108325"/>
            <a:ext cx="213360" cy="658495"/>
            <a:chOff x="2389" y="4250"/>
            <a:chExt cx="336" cy="1037"/>
          </a:xfrm>
        </p:grpSpPr>
        <p:sp>
          <p:nvSpPr>
            <p:cNvPr id="9" name="菱形 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44018" y="1700530"/>
            <a:ext cx="2952680" cy="1741805"/>
            <a:chOff x="11804" y="3191"/>
            <a:chExt cx="3195" cy="2743"/>
          </a:xfrm>
        </p:grpSpPr>
        <p:sp>
          <p:nvSpPr>
            <p:cNvPr id="23" name="文本框 22"/>
            <p:cNvSpPr txBox="1"/>
            <p:nvPr/>
          </p:nvSpPr>
          <p:spPr>
            <a:xfrm>
              <a:off x="11864" y="3889"/>
              <a:ext cx="3135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学习产品知识，明确要求的文档交付时间。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确定文档体系的组织、文档的大纲和主题的划分。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04" y="3191"/>
              <a:ext cx="302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产品学习、架构设计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11598" y="4307205"/>
            <a:ext cx="2923110" cy="2343785"/>
            <a:chOff x="11906" y="3025"/>
            <a:chExt cx="3163" cy="3691"/>
          </a:xfrm>
        </p:grpSpPr>
        <p:sp>
          <p:nvSpPr>
            <p:cNvPr id="16" name="文本框 15"/>
            <p:cNvSpPr txBox="1"/>
            <p:nvPr/>
          </p:nvSpPr>
          <p:spPr>
            <a:xfrm>
              <a:off x="11934" y="3721"/>
              <a:ext cx="3135" cy="2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依照设计出的文档架构，遵循既定的文档写作规范，进行文档的具体内容的编写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技术审核、语言审核，保证文档质量。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TextBox 76"/>
            <p:cNvSpPr txBox="1"/>
            <p:nvPr/>
          </p:nvSpPr>
          <p:spPr>
            <a:xfrm>
              <a:off x="11906" y="3025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文档写作、质量控制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flipV="1">
            <a:off x="4993640" y="3553460"/>
            <a:ext cx="213360" cy="658495"/>
            <a:chOff x="2389" y="4250"/>
            <a:chExt cx="336" cy="1037"/>
          </a:xfrm>
        </p:grpSpPr>
        <p:sp>
          <p:nvSpPr>
            <p:cNvPr id="19" name="菱形 18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7280910" y="3108325"/>
            <a:ext cx="213360" cy="658495"/>
            <a:chOff x="2389" y="4250"/>
            <a:chExt cx="336" cy="1037"/>
          </a:xfrm>
        </p:grpSpPr>
        <p:sp>
          <p:nvSpPr>
            <p:cNvPr id="25" name="菱形 24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5747" y="1661695"/>
            <a:ext cx="2900004" cy="1424940"/>
            <a:chOff x="11881" y="3070"/>
            <a:chExt cx="3138" cy="2244"/>
          </a:xfrm>
        </p:grpSpPr>
        <p:sp>
          <p:nvSpPr>
            <p:cNvPr id="28" name="文本框 27"/>
            <p:cNvSpPr txBox="1"/>
            <p:nvPr/>
          </p:nvSpPr>
          <p:spPr>
            <a:xfrm>
              <a:off x="11884" y="3744"/>
              <a:ext cx="3135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文档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呈现形式，如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PDF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、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HTML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。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网站交付、线下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交付。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76"/>
            <p:cNvSpPr txBox="1"/>
            <p:nvPr/>
          </p:nvSpPr>
          <p:spPr>
            <a:xfrm>
              <a:off x="11881" y="3070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文档发布、文档交付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42998" y="4307840"/>
            <a:ext cx="2897230" cy="1951355"/>
            <a:chOff x="11904" y="3026"/>
            <a:chExt cx="3135" cy="3073"/>
          </a:xfrm>
        </p:grpSpPr>
        <p:sp>
          <p:nvSpPr>
            <p:cNvPr id="31" name="文本框 30"/>
            <p:cNvSpPr txBox="1"/>
            <p:nvPr/>
          </p:nvSpPr>
          <p:spPr>
            <a:xfrm>
              <a:off x="11904" y="3579"/>
              <a:ext cx="3135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软件或产品在不断地更新，对应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的技术文档也需要及时地维护和更新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285750" indent="-285750">
                <a:lnSpc>
                  <a:spcPct val="14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原有的技术文档可能会存在一些错误，也需要维护修订。</a:t>
              </a:r>
            </a:p>
          </p:txBody>
        </p:sp>
        <p:sp>
          <p:nvSpPr>
            <p:cNvPr id="32" name="TextBox 76"/>
            <p:cNvSpPr txBox="1"/>
            <p:nvPr/>
          </p:nvSpPr>
          <p:spPr>
            <a:xfrm>
              <a:off x="11949" y="3026"/>
              <a:ext cx="3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</a:t>
              </a:r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文档维护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9566910" y="3553460"/>
            <a:ext cx="213360" cy="658495"/>
            <a:chOff x="2389" y="4250"/>
            <a:chExt cx="336" cy="1037"/>
          </a:xfrm>
        </p:grpSpPr>
        <p:sp>
          <p:nvSpPr>
            <p:cNvPr id="34" name="菱形 33"/>
            <p:cNvSpPr/>
            <p:nvPr/>
          </p:nvSpPr>
          <p:spPr>
            <a:xfrm>
              <a:off x="2389" y="4951"/>
              <a:ext cx="336" cy="336"/>
            </a:xfrm>
            <a:prstGeom prst="diamond">
              <a:avLst/>
            </a:prstGeom>
            <a:solidFill>
              <a:srgbClr val="76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557" y="4250"/>
              <a:ext cx="0" cy="670"/>
            </a:xfrm>
            <a:prstGeom prst="straightConnector1">
              <a:avLst/>
            </a:prstGeom>
            <a:ln>
              <a:solidFill>
                <a:srgbClr val="76503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1929384" y="832104"/>
            <a:ext cx="9013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技术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文档的编写只是文档开发流程的一环，真正意义上的高质量技术文档开发是一个复杂的流程。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01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4746660" y="115378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写作</a:t>
            </a: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规范、模板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20" name="Group 4"/>
          <p:cNvGrpSpPr>
            <a:grpSpLocks noChangeAspect="1"/>
          </p:cNvGrpSpPr>
          <p:nvPr/>
        </p:nvGrpSpPr>
        <p:grpSpPr bwMode="auto">
          <a:xfrm>
            <a:off x="6542442" y="1426719"/>
            <a:ext cx="4397467" cy="4218412"/>
            <a:chOff x="1672" y="-2"/>
            <a:chExt cx="3733" cy="3581"/>
          </a:xfrm>
        </p:grpSpPr>
        <p:sp>
          <p:nvSpPr>
            <p:cNvPr id="321" name="Freeform 5"/>
            <p:cNvSpPr/>
            <p:nvPr/>
          </p:nvSpPr>
          <p:spPr bwMode="auto">
            <a:xfrm>
              <a:off x="3155" y="3311"/>
              <a:ext cx="811" cy="268"/>
            </a:xfrm>
            <a:custGeom>
              <a:avLst/>
              <a:gdLst>
                <a:gd name="T0" fmla="*/ 466 w 466"/>
                <a:gd name="T1" fmla="*/ 0 h 154"/>
                <a:gd name="T2" fmla="*/ 233 w 466"/>
                <a:gd name="T3" fmla="*/ 154 h 154"/>
                <a:gd name="T4" fmla="*/ 0 w 466"/>
                <a:gd name="T5" fmla="*/ 0 h 154"/>
                <a:gd name="T6" fmla="*/ 466 w 466"/>
                <a:gd name="T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154">
                  <a:moveTo>
                    <a:pt x="466" y="0"/>
                  </a:moveTo>
                  <a:cubicBezTo>
                    <a:pt x="466" y="85"/>
                    <a:pt x="362" y="154"/>
                    <a:pt x="233" y="154"/>
                  </a:cubicBezTo>
                  <a:cubicBezTo>
                    <a:pt x="104" y="154"/>
                    <a:pt x="0" y="85"/>
                    <a:pt x="0" y="0"/>
                  </a:cubicBezTo>
                  <a:cubicBezTo>
                    <a:pt x="230" y="0"/>
                    <a:pt x="227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3" name="Freeform 6"/>
            <p:cNvSpPr/>
            <p:nvPr/>
          </p:nvSpPr>
          <p:spPr bwMode="auto">
            <a:xfrm>
              <a:off x="4555" y="2365"/>
              <a:ext cx="599" cy="443"/>
            </a:xfrm>
            <a:custGeom>
              <a:avLst/>
              <a:gdLst>
                <a:gd name="T0" fmla="*/ 283 w 344"/>
                <a:gd name="T1" fmla="*/ 254 h 254"/>
                <a:gd name="T2" fmla="*/ 255 w 344"/>
                <a:gd name="T3" fmla="*/ 246 h 254"/>
                <a:gd name="T4" fmla="*/ 33 w 344"/>
                <a:gd name="T5" fmla="*/ 106 h 254"/>
                <a:gd name="T6" fmla="*/ 16 w 344"/>
                <a:gd name="T7" fmla="*/ 32 h 254"/>
                <a:gd name="T8" fmla="*/ 89 w 344"/>
                <a:gd name="T9" fmla="*/ 16 h 254"/>
                <a:gd name="T10" fmla="*/ 312 w 344"/>
                <a:gd name="T11" fmla="*/ 156 h 254"/>
                <a:gd name="T12" fmla="*/ 328 w 344"/>
                <a:gd name="T13" fmla="*/ 229 h 254"/>
                <a:gd name="T14" fmla="*/ 283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283" y="254"/>
                  </a:moveTo>
                  <a:cubicBezTo>
                    <a:pt x="274" y="254"/>
                    <a:pt x="264" y="251"/>
                    <a:pt x="255" y="24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8" y="90"/>
                    <a:pt x="0" y="57"/>
                    <a:pt x="16" y="32"/>
                  </a:cubicBezTo>
                  <a:cubicBezTo>
                    <a:pt x="31" y="8"/>
                    <a:pt x="64" y="0"/>
                    <a:pt x="89" y="16"/>
                  </a:cubicBezTo>
                  <a:cubicBezTo>
                    <a:pt x="312" y="156"/>
                    <a:pt x="312" y="156"/>
                    <a:pt x="312" y="156"/>
                  </a:cubicBezTo>
                  <a:cubicBezTo>
                    <a:pt x="337" y="171"/>
                    <a:pt x="344" y="204"/>
                    <a:pt x="328" y="229"/>
                  </a:cubicBezTo>
                  <a:cubicBezTo>
                    <a:pt x="318" y="245"/>
                    <a:pt x="301" y="254"/>
                    <a:pt x="283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4" name="Freeform 7"/>
            <p:cNvSpPr/>
            <p:nvPr/>
          </p:nvSpPr>
          <p:spPr bwMode="auto">
            <a:xfrm>
              <a:off x="4753" y="1426"/>
              <a:ext cx="652" cy="286"/>
            </a:xfrm>
            <a:custGeom>
              <a:avLst/>
              <a:gdLst>
                <a:gd name="T0" fmla="*/ 58 w 374"/>
                <a:gd name="T1" fmla="*/ 164 h 164"/>
                <a:gd name="T2" fmla="*/ 6 w 374"/>
                <a:gd name="T3" fmla="*/ 121 h 164"/>
                <a:gd name="T4" fmla="*/ 48 w 374"/>
                <a:gd name="T5" fmla="*/ 58 h 164"/>
                <a:gd name="T6" fmla="*/ 305 w 374"/>
                <a:gd name="T7" fmla="*/ 6 h 164"/>
                <a:gd name="T8" fmla="*/ 368 w 374"/>
                <a:gd name="T9" fmla="*/ 48 h 164"/>
                <a:gd name="T10" fmla="*/ 326 w 374"/>
                <a:gd name="T11" fmla="*/ 110 h 164"/>
                <a:gd name="T12" fmla="*/ 69 w 374"/>
                <a:gd name="T13" fmla="*/ 163 h 164"/>
                <a:gd name="T14" fmla="*/ 58 w 374"/>
                <a:gd name="T1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4">
                  <a:moveTo>
                    <a:pt x="58" y="164"/>
                  </a:moveTo>
                  <a:cubicBezTo>
                    <a:pt x="33" y="164"/>
                    <a:pt x="11" y="146"/>
                    <a:pt x="6" y="121"/>
                  </a:cubicBezTo>
                  <a:cubicBezTo>
                    <a:pt x="0" y="92"/>
                    <a:pt x="19" y="64"/>
                    <a:pt x="48" y="58"/>
                  </a:cubicBezTo>
                  <a:cubicBezTo>
                    <a:pt x="305" y="6"/>
                    <a:pt x="305" y="6"/>
                    <a:pt x="305" y="6"/>
                  </a:cubicBezTo>
                  <a:cubicBezTo>
                    <a:pt x="334" y="0"/>
                    <a:pt x="362" y="19"/>
                    <a:pt x="368" y="48"/>
                  </a:cubicBezTo>
                  <a:cubicBezTo>
                    <a:pt x="374" y="76"/>
                    <a:pt x="355" y="104"/>
                    <a:pt x="326" y="110"/>
                  </a:cubicBezTo>
                  <a:cubicBezTo>
                    <a:pt x="69" y="163"/>
                    <a:pt x="69" y="163"/>
                    <a:pt x="69" y="163"/>
                  </a:cubicBezTo>
                  <a:cubicBezTo>
                    <a:pt x="65" y="163"/>
                    <a:pt x="62" y="164"/>
                    <a:pt x="58" y="16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1" name="Freeform 8"/>
            <p:cNvSpPr/>
            <p:nvPr/>
          </p:nvSpPr>
          <p:spPr bwMode="auto">
            <a:xfrm>
              <a:off x="4294" y="333"/>
              <a:ext cx="463" cy="578"/>
            </a:xfrm>
            <a:custGeom>
              <a:avLst/>
              <a:gdLst>
                <a:gd name="T0" fmla="*/ 60 w 266"/>
                <a:gd name="T1" fmla="*/ 332 h 332"/>
                <a:gd name="T2" fmla="*/ 31 w 266"/>
                <a:gd name="T3" fmla="*/ 324 h 332"/>
                <a:gd name="T4" fmla="*/ 16 w 266"/>
                <a:gd name="T5" fmla="*/ 250 h 332"/>
                <a:gd name="T6" fmla="*/ 161 w 266"/>
                <a:gd name="T7" fmla="*/ 31 h 332"/>
                <a:gd name="T8" fmla="*/ 235 w 266"/>
                <a:gd name="T9" fmla="*/ 16 h 332"/>
                <a:gd name="T10" fmla="*/ 250 w 266"/>
                <a:gd name="T11" fmla="*/ 90 h 332"/>
                <a:gd name="T12" fmla="*/ 105 w 266"/>
                <a:gd name="T13" fmla="*/ 309 h 332"/>
                <a:gd name="T14" fmla="*/ 60 w 266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2">
                  <a:moveTo>
                    <a:pt x="60" y="332"/>
                  </a:moveTo>
                  <a:cubicBezTo>
                    <a:pt x="50" y="332"/>
                    <a:pt x="40" y="330"/>
                    <a:pt x="31" y="324"/>
                  </a:cubicBezTo>
                  <a:cubicBezTo>
                    <a:pt x="6" y="307"/>
                    <a:pt x="0" y="274"/>
                    <a:pt x="16" y="250"/>
                  </a:cubicBezTo>
                  <a:cubicBezTo>
                    <a:pt x="161" y="31"/>
                    <a:pt x="161" y="31"/>
                    <a:pt x="161" y="31"/>
                  </a:cubicBezTo>
                  <a:cubicBezTo>
                    <a:pt x="178" y="6"/>
                    <a:pt x="211" y="0"/>
                    <a:pt x="235" y="16"/>
                  </a:cubicBezTo>
                  <a:cubicBezTo>
                    <a:pt x="260" y="32"/>
                    <a:pt x="266" y="65"/>
                    <a:pt x="250" y="90"/>
                  </a:cubicBezTo>
                  <a:cubicBezTo>
                    <a:pt x="105" y="309"/>
                    <a:pt x="105" y="309"/>
                    <a:pt x="105" y="309"/>
                  </a:cubicBezTo>
                  <a:cubicBezTo>
                    <a:pt x="94" y="324"/>
                    <a:pt x="77" y="332"/>
                    <a:pt x="60" y="3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2" name="Freeform 9"/>
            <p:cNvSpPr/>
            <p:nvPr/>
          </p:nvSpPr>
          <p:spPr bwMode="auto">
            <a:xfrm>
              <a:off x="3465" y="-2"/>
              <a:ext cx="189" cy="645"/>
            </a:xfrm>
            <a:custGeom>
              <a:avLst/>
              <a:gdLst>
                <a:gd name="T0" fmla="*/ 56 w 109"/>
                <a:gd name="T1" fmla="*/ 370 h 370"/>
                <a:gd name="T2" fmla="*/ 2 w 109"/>
                <a:gd name="T3" fmla="*/ 317 h 370"/>
                <a:gd name="T4" fmla="*/ 0 w 109"/>
                <a:gd name="T5" fmla="*/ 54 h 370"/>
                <a:gd name="T6" fmla="*/ 53 w 109"/>
                <a:gd name="T7" fmla="*/ 0 h 370"/>
                <a:gd name="T8" fmla="*/ 106 w 109"/>
                <a:gd name="T9" fmla="*/ 53 h 370"/>
                <a:gd name="T10" fmla="*/ 109 w 109"/>
                <a:gd name="T11" fmla="*/ 316 h 370"/>
                <a:gd name="T12" fmla="*/ 56 w 109"/>
                <a:gd name="T13" fmla="*/ 370 h 370"/>
                <a:gd name="T14" fmla="*/ 56 w 109"/>
                <a:gd name="T15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370">
                  <a:moveTo>
                    <a:pt x="56" y="370"/>
                  </a:moveTo>
                  <a:cubicBezTo>
                    <a:pt x="26" y="370"/>
                    <a:pt x="3" y="346"/>
                    <a:pt x="2" y="31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5"/>
                    <a:pt x="23" y="1"/>
                    <a:pt x="53" y="0"/>
                  </a:cubicBezTo>
                  <a:cubicBezTo>
                    <a:pt x="82" y="0"/>
                    <a:pt x="106" y="24"/>
                    <a:pt x="106" y="53"/>
                  </a:cubicBezTo>
                  <a:cubicBezTo>
                    <a:pt x="109" y="316"/>
                    <a:pt x="109" y="316"/>
                    <a:pt x="109" y="316"/>
                  </a:cubicBezTo>
                  <a:cubicBezTo>
                    <a:pt x="109" y="345"/>
                    <a:pt x="86" y="369"/>
                    <a:pt x="56" y="370"/>
                  </a:cubicBezTo>
                  <a:cubicBezTo>
                    <a:pt x="56" y="370"/>
                    <a:pt x="56" y="370"/>
                    <a:pt x="56" y="370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3" name="Freeform 10"/>
            <p:cNvSpPr/>
            <p:nvPr/>
          </p:nvSpPr>
          <p:spPr bwMode="auto">
            <a:xfrm>
              <a:off x="1923" y="2362"/>
              <a:ext cx="599" cy="442"/>
            </a:xfrm>
            <a:custGeom>
              <a:avLst/>
              <a:gdLst>
                <a:gd name="T0" fmla="*/ 61 w 344"/>
                <a:gd name="T1" fmla="*/ 254 h 254"/>
                <a:gd name="T2" fmla="*/ 16 w 344"/>
                <a:gd name="T3" fmla="*/ 229 h 254"/>
                <a:gd name="T4" fmla="*/ 32 w 344"/>
                <a:gd name="T5" fmla="*/ 156 h 254"/>
                <a:gd name="T6" fmla="*/ 255 w 344"/>
                <a:gd name="T7" fmla="*/ 16 h 254"/>
                <a:gd name="T8" fmla="*/ 328 w 344"/>
                <a:gd name="T9" fmla="*/ 33 h 254"/>
                <a:gd name="T10" fmla="*/ 311 w 344"/>
                <a:gd name="T11" fmla="*/ 106 h 254"/>
                <a:gd name="T12" fmla="*/ 89 w 344"/>
                <a:gd name="T13" fmla="*/ 246 h 254"/>
                <a:gd name="T14" fmla="*/ 61 w 344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254">
                  <a:moveTo>
                    <a:pt x="61" y="254"/>
                  </a:moveTo>
                  <a:cubicBezTo>
                    <a:pt x="43" y="254"/>
                    <a:pt x="26" y="245"/>
                    <a:pt x="16" y="229"/>
                  </a:cubicBezTo>
                  <a:cubicBezTo>
                    <a:pt x="0" y="204"/>
                    <a:pt x="7" y="172"/>
                    <a:pt x="32" y="15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80" y="0"/>
                    <a:pt x="312" y="8"/>
                    <a:pt x="328" y="33"/>
                  </a:cubicBezTo>
                  <a:cubicBezTo>
                    <a:pt x="344" y="58"/>
                    <a:pt x="336" y="90"/>
                    <a:pt x="311" y="106"/>
                  </a:cubicBezTo>
                  <a:cubicBezTo>
                    <a:pt x="89" y="246"/>
                    <a:pt x="89" y="246"/>
                    <a:pt x="89" y="246"/>
                  </a:cubicBezTo>
                  <a:cubicBezTo>
                    <a:pt x="80" y="252"/>
                    <a:pt x="70" y="254"/>
                    <a:pt x="61" y="254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4" name="Freeform 11"/>
            <p:cNvSpPr/>
            <p:nvPr/>
          </p:nvSpPr>
          <p:spPr bwMode="auto">
            <a:xfrm>
              <a:off x="1672" y="1425"/>
              <a:ext cx="652" cy="284"/>
            </a:xfrm>
            <a:custGeom>
              <a:avLst/>
              <a:gdLst>
                <a:gd name="T0" fmla="*/ 316 w 374"/>
                <a:gd name="T1" fmla="*/ 163 h 163"/>
                <a:gd name="T2" fmla="*/ 305 w 374"/>
                <a:gd name="T3" fmla="*/ 162 h 163"/>
                <a:gd name="T4" fmla="*/ 48 w 374"/>
                <a:gd name="T5" fmla="*/ 110 h 163"/>
                <a:gd name="T6" fmla="*/ 6 w 374"/>
                <a:gd name="T7" fmla="*/ 47 h 163"/>
                <a:gd name="T8" fmla="*/ 69 w 374"/>
                <a:gd name="T9" fmla="*/ 5 h 163"/>
                <a:gd name="T10" fmla="*/ 326 w 374"/>
                <a:gd name="T11" fmla="*/ 58 h 163"/>
                <a:gd name="T12" fmla="*/ 368 w 374"/>
                <a:gd name="T13" fmla="*/ 120 h 163"/>
                <a:gd name="T14" fmla="*/ 316 w 374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4" h="163">
                  <a:moveTo>
                    <a:pt x="316" y="163"/>
                  </a:moveTo>
                  <a:cubicBezTo>
                    <a:pt x="312" y="163"/>
                    <a:pt x="309" y="163"/>
                    <a:pt x="305" y="162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19" y="104"/>
                    <a:pt x="0" y="76"/>
                    <a:pt x="6" y="47"/>
                  </a:cubicBezTo>
                  <a:cubicBezTo>
                    <a:pt x="12" y="18"/>
                    <a:pt x="40" y="0"/>
                    <a:pt x="69" y="5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55" y="63"/>
                    <a:pt x="374" y="92"/>
                    <a:pt x="368" y="120"/>
                  </a:cubicBezTo>
                  <a:cubicBezTo>
                    <a:pt x="363" y="146"/>
                    <a:pt x="341" y="163"/>
                    <a:pt x="316" y="16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5" name="Freeform 12"/>
            <p:cNvSpPr/>
            <p:nvPr/>
          </p:nvSpPr>
          <p:spPr bwMode="auto">
            <a:xfrm>
              <a:off x="2320" y="329"/>
              <a:ext cx="464" cy="580"/>
            </a:xfrm>
            <a:custGeom>
              <a:avLst/>
              <a:gdLst>
                <a:gd name="T0" fmla="*/ 206 w 266"/>
                <a:gd name="T1" fmla="*/ 333 h 333"/>
                <a:gd name="T2" fmla="*/ 161 w 266"/>
                <a:gd name="T3" fmla="*/ 309 h 333"/>
                <a:gd name="T4" fmla="*/ 16 w 266"/>
                <a:gd name="T5" fmla="*/ 90 h 333"/>
                <a:gd name="T6" fmla="*/ 31 w 266"/>
                <a:gd name="T7" fmla="*/ 16 h 333"/>
                <a:gd name="T8" fmla="*/ 105 w 266"/>
                <a:gd name="T9" fmla="*/ 31 h 333"/>
                <a:gd name="T10" fmla="*/ 250 w 266"/>
                <a:gd name="T11" fmla="*/ 250 h 333"/>
                <a:gd name="T12" fmla="*/ 235 w 266"/>
                <a:gd name="T13" fmla="*/ 324 h 333"/>
                <a:gd name="T14" fmla="*/ 206 w 266"/>
                <a:gd name="T15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333">
                  <a:moveTo>
                    <a:pt x="206" y="333"/>
                  </a:moveTo>
                  <a:cubicBezTo>
                    <a:pt x="189" y="333"/>
                    <a:pt x="172" y="324"/>
                    <a:pt x="161" y="309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0" y="66"/>
                    <a:pt x="6" y="33"/>
                    <a:pt x="31" y="16"/>
                  </a:cubicBezTo>
                  <a:cubicBezTo>
                    <a:pt x="55" y="0"/>
                    <a:pt x="88" y="7"/>
                    <a:pt x="105" y="31"/>
                  </a:cubicBezTo>
                  <a:cubicBezTo>
                    <a:pt x="250" y="250"/>
                    <a:pt x="250" y="250"/>
                    <a:pt x="250" y="250"/>
                  </a:cubicBezTo>
                  <a:cubicBezTo>
                    <a:pt x="266" y="275"/>
                    <a:pt x="260" y="308"/>
                    <a:pt x="235" y="324"/>
                  </a:cubicBezTo>
                  <a:cubicBezTo>
                    <a:pt x="226" y="330"/>
                    <a:pt x="216" y="333"/>
                    <a:pt x="206" y="333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6" name="Freeform 13"/>
            <p:cNvSpPr>
              <a:spLocks noEditPoints="1"/>
            </p:cNvSpPr>
            <p:nvPr/>
          </p:nvSpPr>
          <p:spPr bwMode="auto">
            <a:xfrm>
              <a:off x="2498" y="817"/>
              <a:ext cx="2100" cy="2567"/>
            </a:xfrm>
            <a:custGeom>
              <a:avLst/>
              <a:gdLst>
                <a:gd name="T0" fmla="*/ 603 w 1206"/>
                <a:gd name="T1" fmla="*/ 0 h 1474"/>
                <a:gd name="T2" fmla="*/ 0 w 1206"/>
                <a:gd name="T3" fmla="*/ 603 h 1474"/>
                <a:gd name="T4" fmla="*/ 95 w 1206"/>
                <a:gd name="T5" fmla="*/ 928 h 1474"/>
                <a:gd name="T6" fmla="*/ 308 w 1206"/>
                <a:gd name="T7" fmla="*/ 1129 h 1474"/>
                <a:gd name="T8" fmla="*/ 308 w 1206"/>
                <a:gd name="T9" fmla="*/ 1329 h 1474"/>
                <a:gd name="T10" fmla="*/ 453 w 1206"/>
                <a:gd name="T11" fmla="*/ 1474 h 1474"/>
                <a:gd name="T12" fmla="*/ 769 w 1206"/>
                <a:gd name="T13" fmla="*/ 1474 h 1474"/>
                <a:gd name="T14" fmla="*/ 914 w 1206"/>
                <a:gd name="T15" fmla="*/ 1329 h 1474"/>
                <a:gd name="T16" fmla="*/ 914 w 1206"/>
                <a:gd name="T17" fmla="*/ 1120 h 1474"/>
                <a:gd name="T18" fmla="*/ 1206 w 1206"/>
                <a:gd name="T19" fmla="*/ 603 h 1474"/>
                <a:gd name="T20" fmla="*/ 603 w 1206"/>
                <a:gd name="T21" fmla="*/ 0 h 1474"/>
                <a:gd name="T22" fmla="*/ 827 w 1206"/>
                <a:gd name="T23" fmla="*/ 1032 h 1474"/>
                <a:gd name="T24" fmla="*/ 795 w 1206"/>
                <a:gd name="T25" fmla="*/ 1085 h 1474"/>
                <a:gd name="T26" fmla="*/ 795 w 1206"/>
                <a:gd name="T27" fmla="*/ 1133 h 1474"/>
                <a:gd name="T28" fmla="*/ 427 w 1206"/>
                <a:gd name="T29" fmla="*/ 1133 h 1474"/>
                <a:gd name="T30" fmla="*/ 427 w 1206"/>
                <a:gd name="T31" fmla="*/ 1093 h 1474"/>
                <a:gd name="T32" fmla="*/ 394 w 1206"/>
                <a:gd name="T33" fmla="*/ 1039 h 1474"/>
                <a:gd name="T34" fmla="*/ 119 w 1206"/>
                <a:gd name="T35" fmla="*/ 603 h 1474"/>
                <a:gd name="T36" fmla="*/ 603 w 1206"/>
                <a:gd name="T37" fmla="*/ 119 h 1474"/>
                <a:gd name="T38" fmla="*/ 1087 w 1206"/>
                <a:gd name="T39" fmla="*/ 603 h 1474"/>
                <a:gd name="T40" fmla="*/ 827 w 1206"/>
                <a:gd name="T41" fmla="*/ 1032 h 1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6" h="1474">
                  <a:moveTo>
                    <a:pt x="603" y="0"/>
                  </a:moveTo>
                  <a:cubicBezTo>
                    <a:pt x="271" y="0"/>
                    <a:pt x="0" y="271"/>
                    <a:pt x="0" y="603"/>
                  </a:cubicBezTo>
                  <a:cubicBezTo>
                    <a:pt x="0" y="719"/>
                    <a:pt x="33" y="831"/>
                    <a:pt x="95" y="928"/>
                  </a:cubicBezTo>
                  <a:cubicBezTo>
                    <a:pt x="149" y="1012"/>
                    <a:pt x="222" y="1081"/>
                    <a:pt x="308" y="1129"/>
                  </a:cubicBezTo>
                  <a:cubicBezTo>
                    <a:pt x="308" y="1329"/>
                    <a:pt x="308" y="1329"/>
                    <a:pt x="308" y="1329"/>
                  </a:cubicBezTo>
                  <a:cubicBezTo>
                    <a:pt x="308" y="1409"/>
                    <a:pt x="373" y="1474"/>
                    <a:pt x="453" y="1474"/>
                  </a:cubicBezTo>
                  <a:cubicBezTo>
                    <a:pt x="769" y="1474"/>
                    <a:pt x="769" y="1474"/>
                    <a:pt x="769" y="1474"/>
                  </a:cubicBezTo>
                  <a:cubicBezTo>
                    <a:pt x="849" y="1474"/>
                    <a:pt x="914" y="1409"/>
                    <a:pt x="914" y="1329"/>
                  </a:cubicBezTo>
                  <a:cubicBezTo>
                    <a:pt x="914" y="1120"/>
                    <a:pt x="914" y="1120"/>
                    <a:pt x="914" y="1120"/>
                  </a:cubicBezTo>
                  <a:cubicBezTo>
                    <a:pt x="1095" y="1011"/>
                    <a:pt x="1206" y="816"/>
                    <a:pt x="1206" y="603"/>
                  </a:cubicBezTo>
                  <a:cubicBezTo>
                    <a:pt x="1206" y="271"/>
                    <a:pt x="936" y="0"/>
                    <a:pt x="603" y="0"/>
                  </a:cubicBezTo>
                  <a:close/>
                  <a:moveTo>
                    <a:pt x="827" y="1032"/>
                  </a:moveTo>
                  <a:cubicBezTo>
                    <a:pt x="807" y="1042"/>
                    <a:pt x="795" y="1063"/>
                    <a:pt x="795" y="1085"/>
                  </a:cubicBezTo>
                  <a:cubicBezTo>
                    <a:pt x="795" y="1133"/>
                    <a:pt x="795" y="1133"/>
                    <a:pt x="795" y="1133"/>
                  </a:cubicBezTo>
                  <a:cubicBezTo>
                    <a:pt x="427" y="1133"/>
                    <a:pt x="427" y="1133"/>
                    <a:pt x="427" y="1133"/>
                  </a:cubicBezTo>
                  <a:cubicBezTo>
                    <a:pt x="427" y="1093"/>
                    <a:pt x="427" y="1093"/>
                    <a:pt x="427" y="1093"/>
                  </a:cubicBezTo>
                  <a:cubicBezTo>
                    <a:pt x="427" y="1070"/>
                    <a:pt x="414" y="1049"/>
                    <a:pt x="394" y="1039"/>
                  </a:cubicBezTo>
                  <a:cubicBezTo>
                    <a:pt x="227" y="959"/>
                    <a:pt x="119" y="788"/>
                    <a:pt x="119" y="603"/>
                  </a:cubicBezTo>
                  <a:cubicBezTo>
                    <a:pt x="119" y="336"/>
                    <a:pt x="336" y="119"/>
                    <a:pt x="603" y="119"/>
                  </a:cubicBezTo>
                  <a:cubicBezTo>
                    <a:pt x="870" y="119"/>
                    <a:pt x="1087" y="336"/>
                    <a:pt x="1087" y="603"/>
                  </a:cubicBezTo>
                  <a:cubicBezTo>
                    <a:pt x="1087" y="784"/>
                    <a:pt x="987" y="948"/>
                    <a:pt x="827" y="1032"/>
                  </a:cubicBezTo>
                  <a:close/>
                </a:path>
              </a:pathLst>
            </a:custGeom>
            <a:solidFill>
              <a:srgbClr val="7650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7" name="Oval 14"/>
            <p:cNvSpPr>
              <a:spLocks noChangeArrowheads="1"/>
            </p:cNvSpPr>
            <p:nvPr/>
          </p:nvSpPr>
          <p:spPr bwMode="auto">
            <a:xfrm>
              <a:off x="2907" y="1200"/>
              <a:ext cx="1343" cy="1343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8" name="Oval 15"/>
            <p:cNvSpPr>
              <a:spLocks noChangeArrowheads="1"/>
            </p:cNvSpPr>
            <p:nvPr/>
          </p:nvSpPr>
          <p:spPr bwMode="auto">
            <a:xfrm>
              <a:off x="3040" y="1334"/>
              <a:ext cx="1076" cy="10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9" name="Oval 16"/>
            <p:cNvSpPr>
              <a:spLocks noChangeArrowheads="1"/>
            </p:cNvSpPr>
            <p:nvPr/>
          </p:nvSpPr>
          <p:spPr bwMode="auto">
            <a:xfrm>
              <a:off x="3155" y="1449"/>
              <a:ext cx="846" cy="846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0" name="Oval 17"/>
            <p:cNvSpPr>
              <a:spLocks noChangeArrowheads="1"/>
            </p:cNvSpPr>
            <p:nvPr/>
          </p:nvSpPr>
          <p:spPr bwMode="auto">
            <a:xfrm>
              <a:off x="3280" y="1573"/>
              <a:ext cx="596" cy="59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1" name="Oval 18"/>
            <p:cNvSpPr>
              <a:spLocks noChangeArrowheads="1"/>
            </p:cNvSpPr>
            <p:nvPr/>
          </p:nvSpPr>
          <p:spPr bwMode="auto">
            <a:xfrm>
              <a:off x="3391" y="1684"/>
              <a:ext cx="373" cy="375"/>
            </a:xfrm>
            <a:prstGeom prst="ellipse">
              <a:avLst/>
            </a:prstGeom>
            <a:solidFill>
              <a:srgbClr val="F05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2" name="Oval 19"/>
            <p:cNvSpPr>
              <a:spLocks noChangeArrowheads="1"/>
            </p:cNvSpPr>
            <p:nvPr/>
          </p:nvSpPr>
          <p:spPr bwMode="auto">
            <a:xfrm>
              <a:off x="3508" y="1803"/>
              <a:ext cx="139" cy="13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3" name="Freeform 20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  <a:gd name="T20" fmla="*/ 543 w 792"/>
                <a:gd name="T21" fmla="*/ 282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  <a:lnTo>
                    <a:pt x="543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4" name="Freeform 21"/>
            <p:cNvSpPr/>
            <p:nvPr/>
          </p:nvSpPr>
          <p:spPr bwMode="auto">
            <a:xfrm>
              <a:off x="3578" y="1087"/>
              <a:ext cx="792" cy="794"/>
            </a:xfrm>
            <a:custGeom>
              <a:avLst/>
              <a:gdLst>
                <a:gd name="T0" fmla="*/ 543 w 792"/>
                <a:gd name="T1" fmla="*/ 282 h 794"/>
                <a:gd name="T2" fmla="*/ 627 w 792"/>
                <a:gd name="T3" fmla="*/ 282 h 794"/>
                <a:gd name="T4" fmla="*/ 792 w 792"/>
                <a:gd name="T5" fmla="*/ 116 h 794"/>
                <a:gd name="T6" fmla="*/ 677 w 792"/>
                <a:gd name="T7" fmla="*/ 116 h 794"/>
                <a:gd name="T8" fmla="*/ 674 w 792"/>
                <a:gd name="T9" fmla="*/ 0 h 794"/>
                <a:gd name="T10" fmla="*/ 507 w 792"/>
                <a:gd name="T11" fmla="*/ 165 h 794"/>
                <a:gd name="T12" fmla="*/ 512 w 792"/>
                <a:gd name="T13" fmla="*/ 252 h 794"/>
                <a:gd name="T14" fmla="*/ 0 w 792"/>
                <a:gd name="T15" fmla="*/ 754 h 794"/>
                <a:gd name="T16" fmla="*/ 0 w 792"/>
                <a:gd name="T17" fmla="*/ 794 h 794"/>
                <a:gd name="T18" fmla="*/ 43 w 792"/>
                <a:gd name="T19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2" h="794">
                  <a:moveTo>
                    <a:pt x="543" y="282"/>
                  </a:moveTo>
                  <a:lnTo>
                    <a:pt x="627" y="282"/>
                  </a:lnTo>
                  <a:lnTo>
                    <a:pt x="792" y="116"/>
                  </a:lnTo>
                  <a:lnTo>
                    <a:pt x="677" y="116"/>
                  </a:lnTo>
                  <a:lnTo>
                    <a:pt x="674" y="0"/>
                  </a:lnTo>
                  <a:lnTo>
                    <a:pt x="507" y="165"/>
                  </a:lnTo>
                  <a:lnTo>
                    <a:pt x="512" y="252"/>
                  </a:lnTo>
                  <a:lnTo>
                    <a:pt x="0" y="754"/>
                  </a:lnTo>
                  <a:lnTo>
                    <a:pt x="0" y="794"/>
                  </a:lnTo>
                  <a:lnTo>
                    <a:pt x="43" y="7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53135" y="688975"/>
            <a:ext cx="4256405" cy="1475740"/>
            <a:chOff x="10657" y="1197"/>
            <a:chExt cx="6703" cy="2324"/>
          </a:xfrm>
        </p:grpSpPr>
        <p:sp>
          <p:nvSpPr>
            <p:cNvPr id="45" name="文本框 44"/>
            <p:cNvSpPr txBox="1"/>
            <p:nvPr/>
          </p:nvSpPr>
          <p:spPr>
            <a:xfrm>
              <a:off x="10657" y="1197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2891"/>
              <a:ext cx="425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中兴</a:t>
              </a:r>
              <a:endParaRPr lang="en-US" altLang="zh-CN" sz="20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32280" y="3460218"/>
            <a:ext cx="4256405" cy="633730"/>
            <a:chOff x="11884" y="3315"/>
            <a:chExt cx="6703" cy="998"/>
          </a:xfrm>
        </p:grpSpPr>
        <p:sp>
          <p:nvSpPr>
            <p:cNvPr id="20" name="文本框 19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Ericsson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Corporate Style Manual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TextBox 76"/>
            <p:cNvSpPr txBox="1"/>
            <p:nvPr/>
          </p:nvSpPr>
          <p:spPr>
            <a:xfrm>
              <a:off x="11884" y="3315"/>
              <a:ext cx="42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爱</a:t>
              </a:r>
              <a:r>
                <a:rPr lang="zh-CN" altLang="en-US" sz="2000" b="1" dirty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立信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32280" y="4422775"/>
            <a:ext cx="5038725" cy="712470"/>
            <a:chOff x="11884" y="3191"/>
            <a:chExt cx="7935" cy="1122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6703" cy="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40000"/>
                </a:lnSpc>
              </a:pP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793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567513" y="1816636"/>
            <a:ext cx="68881" cy="1093569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60195" y="3462755"/>
            <a:ext cx="76199" cy="631190"/>
          </a:xfrm>
          <a:prstGeom prst="rect">
            <a:avLst/>
          </a:prstGeom>
          <a:solidFill>
            <a:srgbClr val="765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32541" y="2143742"/>
            <a:ext cx="30268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ZTE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技术文档英化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规范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图形处理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规范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界面术语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5663" y="1145406"/>
            <a:ext cx="42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主题类型和结构 </a:t>
            </a:r>
            <a:r>
              <a:rPr lang="en-US" altLang="zh-CN" dirty="0">
                <a:hlinkClick r:id="rId3"/>
              </a:rPr>
              <a:t>(yaoyaodu.github.io)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91822" y="155611"/>
            <a:ext cx="24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32175" y="2437476"/>
            <a:ext cx="322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框架、地图：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看书</a:t>
            </a:r>
            <a:r>
              <a:rPr lang="zh-CN" altLang="en-US" dirty="0"/>
              <a:t>的</a:t>
            </a:r>
            <a:r>
              <a:rPr lang="zh-CN" altLang="en-US" dirty="0" smtClean="0"/>
              <a:t>目录、主要文档</a:t>
            </a:r>
            <a:r>
              <a:rPr lang="zh-CN" altLang="en-US" dirty="0"/>
              <a:t>的结构，大致包含的</a:t>
            </a:r>
            <a:r>
              <a:rPr lang="zh-CN" altLang="en-US" dirty="0" smtClean="0"/>
              <a:t>内容，脑子</a:t>
            </a:r>
            <a:r>
              <a:rPr lang="zh-CN" altLang="en-US" dirty="0"/>
              <a:t>里有大概的框架，涉及到哪些内容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搞</a:t>
            </a:r>
            <a:r>
              <a:rPr lang="zh-CN" altLang="en-US" dirty="0"/>
              <a:t>清楚逻辑关系，概念之间的关联。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49427" y="2439323"/>
            <a:ext cx="31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技巧：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通过类比、图片</a:t>
            </a:r>
            <a:r>
              <a:rPr lang="zh-CN" altLang="en-US" dirty="0"/>
              <a:t>、</a:t>
            </a:r>
            <a:r>
              <a:rPr lang="zh-CN" altLang="en-US" dirty="0" smtClean="0"/>
              <a:t>例子</a:t>
            </a:r>
            <a:r>
              <a:rPr lang="zh-CN" altLang="en-US" dirty="0"/>
              <a:t>等多种信息呈现方式进行学习，比单纯的文字更形象生动，容易记忆理解。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比较同一个概念不同的解释，互相对照来看，互相补充，加深理解。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8" name="组合 7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386038" y="1607419"/>
            <a:ext cx="2695074" cy="548640"/>
          </a:xfrm>
          <a:prstGeom prst="rect">
            <a:avLst/>
          </a:prstGeom>
          <a:solidFill>
            <a:srgbClr val="765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765036"/>
                </a:solidFill>
              </a:ln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8189" y="1681345"/>
            <a:ext cx="7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宏观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11" y="1574589"/>
            <a:ext cx="2695074" cy="548640"/>
          </a:xfrm>
          <a:prstGeom prst="rect">
            <a:avLst/>
          </a:prstGeom>
          <a:solidFill>
            <a:srgbClr val="7650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765036"/>
                </a:solidFill>
              </a:ln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59954" y="1607419"/>
            <a:ext cx="74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微观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1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95275" y="376555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285266" y="115378"/>
            <a:ext cx="1620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zh-CN" altLang="en-US" sz="28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86045" y="3007995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410835" y="3130550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行业背景知识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86045" y="4024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0835" y="418147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硬件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6045" y="5040630"/>
            <a:ext cx="2207895" cy="6953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0835" y="5188585"/>
            <a:ext cx="1724025" cy="369570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39240" y="3947160"/>
            <a:ext cx="2687320" cy="859790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1020" y="4177665"/>
            <a:ext cx="2209165" cy="460375"/>
          </a:xfrm>
          <a:prstGeom prst="rect">
            <a:avLst/>
          </a:prstGeom>
          <a:noFill/>
        </p:spPr>
        <p:txBody>
          <a:bodyPr wrap="square" lIns="91445" tIns="45723" rIns="91445" bIns="45723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/>
              </a:rPr>
              <a:t>芯片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354060" y="273558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655050" y="281686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行业研报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54060" y="3481070"/>
            <a:ext cx="2207895" cy="492125"/>
          </a:xfrm>
          <a:prstGeom prst="roundRect">
            <a:avLst>
              <a:gd name="adj" fmla="val 7260"/>
            </a:avLst>
          </a:prstGeom>
          <a:gradFill>
            <a:gsLst>
              <a:gs pos="67000">
                <a:srgbClr val="866649"/>
              </a:gs>
              <a:gs pos="0">
                <a:srgbClr val="8D7245"/>
              </a:gs>
              <a:gs pos="100000">
                <a:srgbClr val="765036"/>
              </a:gs>
            </a:gsLst>
            <a:lin ang="8100000" scaled="0"/>
          </a:gradFill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bg-BG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55050" y="3562350"/>
            <a:ext cx="1682483" cy="344399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代表企业、产业链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55050" y="483362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54415" y="5579110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添加标题文字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0800000" flipV="1">
            <a:off x="4216400" y="3376295"/>
            <a:ext cx="947420" cy="79565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>
            <a:off x="4227195" y="4624070"/>
            <a:ext cx="959485" cy="7905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4204335" y="4363720"/>
            <a:ext cx="959485" cy="4445"/>
          </a:xfrm>
          <a:prstGeom prst="bentConnector3">
            <a:avLst>
              <a:gd name="adj1" fmla="val 49967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7" idx="1"/>
            <a:endCxn id="6" idx="3"/>
          </p:cNvCxnSpPr>
          <p:nvPr/>
        </p:nvCxnSpPr>
        <p:spPr>
          <a:xfrm rot="10800000" flipV="1">
            <a:off x="7393940" y="2991485"/>
            <a:ext cx="960120" cy="37401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2" idx="1"/>
            <a:endCxn id="6" idx="3"/>
          </p:cNvCxnSpPr>
          <p:nvPr/>
        </p:nvCxnSpPr>
        <p:spPr>
          <a:xfrm rot="10800000">
            <a:off x="7393940" y="3365500"/>
            <a:ext cx="960120" cy="371475"/>
          </a:xfrm>
          <a:prstGeom prst="bentConnector3">
            <a:avLst>
              <a:gd name="adj1" fmla="val 50000"/>
            </a:avLst>
          </a:prstGeom>
          <a:ln w="19050">
            <a:solidFill>
              <a:srgbClr val="765036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7"/>
          <p:cNvSpPr/>
          <p:nvPr/>
        </p:nvSpPr>
        <p:spPr>
          <a:xfrm>
            <a:off x="8654415" y="3853648"/>
            <a:ext cx="1555115" cy="338455"/>
          </a:xfrm>
          <a:prstGeom prst="rect">
            <a:avLst/>
          </a:prstGeom>
          <a:noFill/>
          <a:ln w="9525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4303" y="1386038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芯片 </a:t>
            </a:r>
            <a:r>
              <a:rPr lang="en-US" altLang="zh-CN" dirty="0">
                <a:hlinkClick r:id="rId3"/>
              </a:rPr>
              <a:t>(yaoyaodu.github.io)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35" grpId="0" bldLvl="0" animBg="1"/>
      <p:bldP spid="36" grpId="0"/>
      <p:bldP spid="37" grpId="0" bldLvl="0" animBg="1"/>
      <p:bldP spid="38" grpId="0" bldLvl="0" animBg="1"/>
      <p:bldP spid="42" grpId="0" bldLvl="0" animBg="1"/>
      <p:bldP spid="43" grpId="0" bldLvl="0" animBg="1"/>
      <p:bldP spid="46" grpId="0" bldLvl="0" animBg="1"/>
      <p:bldP spid="49" grpId="0" bldLvl="0" animBg="1"/>
      <p:bldP spid="3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1007" y="376988"/>
            <a:ext cx="11602085" cy="6142990"/>
            <a:chOff x="465" y="593"/>
            <a:chExt cx="18271" cy="9674"/>
          </a:xfrm>
        </p:grpSpPr>
        <p:grpSp>
          <p:nvGrpSpPr>
            <p:cNvPr id="2" name="组合 1"/>
            <p:cNvGrpSpPr/>
            <p:nvPr/>
          </p:nvGrpSpPr>
          <p:grpSpPr>
            <a:xfrm rot="5400000">
              <a:off x="4763" y="-3705"/>
              <a:ext cx="9674" cy="18270"/>
              <a:chOff x="10605" y="1800"/>
              <a:chExt cx="7500" cy="6945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0605" y="1800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18105" y="1800"/>
                <a:ext cx="0" cy="6945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0605" y="8745"/>
                <a:ext cx="7500" cy="0"/>
              </a:xfrm>
              <a:prstGeom prst="line">
                <a:avLst/>
              </a:prstGeom>
              <a:ln w="12700">
                <a:solidFill>
                  <a:srgbClr val="765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/>
            <p:cNvCxnSpPr/>
            <p:nvPr/>
          </p:nvCxnSpPr>
          <p:spPr>
            <a:xfrm flipH="1">
              <a:off x="465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12258" y="593"/>
              <a:ext cx="6478" cy="0"/>
            </a:xfrm>
            <a:prstGeom prst="line">
              <a:avLst/>
            </a:prstGeom>
            <a:ln w="12700">
              <a:solidFill>
                <a:srgbClr val="7650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5052060" y="115378"/>
            <a:ext cx="1495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sz="2800" b="1" dirty="0">
              <a:solidFill>
                <a:srgbClr val="7650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2392" y="1791335"/>
            <a:ext cx="2233295" cy="2087880"/>
            <a:chOff x="1137920" y="1791335"/>
            <a:chExt cx="2233295" cy="2087880"/>
          </a:xfrm>
        </p:grpSpPr>
        <p:grpSp>
          <p:nvGrpSpPr>
            <p:cNvPr id="14" name="组合 13"/>
            <p:cNvGrpSpPr/>
            <p:nvPr/>
          </p:nvGrpSpPr>
          <p:grpSpPr>
            <a:xfrm>
              <a:off x="1137920" y="1791335"/>
              <a:ext cx="2233295" cy="2087880"/>
              <a:chOff x="3248" y="3003"/>
              <a:chExt cx="3517" cy="3288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3248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3477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99615" y="2530475"/>
              <a:ext cx="711200" cy="563880"/>
              <a:chOff x="6184901" y="6007101"/>
              <a:chExt cx="176213" cy="139700"/>
            </a:xfrm>
            <a:solidFill>
              <a:schemeClr val="bg1"/>
            </a:solidFill>
          </p:grpSpPr>
          <p:sp>
            <p:nvSpPr>
              <p:cNvPr id="36" name="Freeform 378"/>
              <p:cNvSpPr/>
              <p:nvPr/>
            </p:nvSpPr>
            <p:spPr bwMode="auto">
              <a:xfrm>
                <a:off x="6184901" y="6084888"/>
                <a:ext cx="176213" cy="61913"/>
              </a:xfrm>
              <a:custGeom>
                <a:avLst/>
                <a:gdLst>
                  <a:gd name="T0" fmla="*/ 174 w 288"/>
                  <a:gd name="T1" fmla="*/ 18 h 101"/>
                  <a:gd name="T2" fmla="*/ 174 w 288"/>
                  <a:gd name="T3" fmla="*/ 30 h 101"/>
                  <a:gd name="T4" fmla="*/ 162 w 288"/>
                  <a:gd name="T5" fmla="*/ 30 h 101"/>
                  <a:gd name="T6" fmla="*/ 126 w 288"/>
                  <a:gd name="T7" fmla="*/ 30 h 101"/>
                  <a:gd name="T8" fmla="*/ 114 w 288"/>
                  <a:gd name="T9" fmla="*/ 30 h 101"/>
                  <a:gd name="T10" fmla="*/ 114 w 288"/>
                  <a:gd name="T11" fmla="*/ 18 h 101"/>
                  <a:gd name="T12" fmla="*/ 114 w 288"/>
                  <a:gd name="T13" fmla="*/ 0 h 101"/>
                  <a:gd name="T14" fmla="*/ 0 w 288"/>
                  <a:gd name="T15" fmla="*/ 0 h 101"/>
                  <a:gd name="T16" fmla="*/ 0 w 288"/>
                  <a:gd name="T17" fmla="*/ 86 h 101"/>
                  <a:gd name="T18" fmla="*/ 14 w 288"/>
                  <a:gd name="T19" fmla="*/ 101 h 101"/>
                  <a:gd name="T20" fmla="*/ 274 w 288"/>
                  <a:gd name="T21" fmla="*/ 101 h 101"/>
                  <a:gd name="T22" fmla="*/ 288 w 288"/>
                  <a:gd name="T23" fmla="*/ 86 h 101"/>
                  <a:gd name="T24" fmla="*/ 288 w 288"/>
                  <a:gd name="T25" fmla="*/ 0 h 101"/>
                  <a:gd name="T26" fmla="*/ 174 w 288"/>
                  <a:gd name="T27" fmla="*/ 0 h 101"/>
                  <a:gd name="T28" fmla="*/ 174 w 288"/>
                  <a:gd name="T29" fmla="*/ 1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8" h="101">
                    <a:moveTo>
                      <a:pt x="174" y="18"/>
                    </a:moveTo>
                    <a:cubicBezTo>
                      <a:pt x="174" y="30"/>
                      <a:pt x="174" y="30"/>
                      <a:pt x="174" y="30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14" y="30"/>
                      <a:pt x="114" y="30"/>
                      <a:pt x="114" y="30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4"/>
                      <a:pt x="6" y="101"/>
                      <a:pt x="14" y="101"/>
                    </a:cubicBezTo>
                    <a:cubicBezTo>
                      <a:pt x="274" y="101"/>
                      <a:pt x="274" y="101"/>
                      <a:pt x="274" y="101"/>
                    </a:cubicBezTo>
                    <a:cubicBezTo>
                      <a:pt x="282" y="101"/>
                      <a:pt x="288" y="94"/>
                      <a:pt x="288" y="86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174" y="0"/>
                      <a:pt x="174" y="0"/>
                      <a:pt x="174" y="0"/>
                    </a:cubicBezTo>
                    <a:lnTo>
                      <a:pt x="17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79"/>
              <p:cNvSpPr>
                <a:spLocks noEditPoints="1"/>
              </p:cNvSpPr>
              <p:nvPr/>
            </p:nvSpPr>
            <p:spPr bwMode="auto">
              <a:xfrm>
                <a:off x="6184901" y="6007101"/>
                <a:ext cx="176213" cy="68263"/>
              </a:xfrm>
              <a:custGeom>
                <a:avLst/>
                <a:gdLst>
                  <a:gd name="T0" fmla="*/ 114 w 288"/>
                  <a:gd name="T1" fmla="*/ 100 h 110"/>
                  <a:gd name="T2" fmla="*/ 114 w 288"/>
                  <a:gd name="T3" fmla="*/ 88 h 110"/>
                  <a:gd name="T4" fmla="*/ 126 w 288"/>
                  <a:gd name="T5" fmla="*/ 88 h 110"/>
                  <a:gd name="T6" fmla="*/ 162 w 288"/>
                  <a:gd name="T7" fmla="*/ 88 h 110"/>
                  <a:gd name="T8" fmla="*/ 174 w 288"/>
                  <a:gd name="T9" fmla="*/ 88 h 110"/>
                  <a:gd name="T10" fmla="*/ 174 w 288"/>
                  <a:gd name="T11" fmla="*/ 100 h 110"/>
                  <a:gd name="T12" fmla="*/ 174 w 288"/>
                  <a:gd name="T13" fmla="*/ 110 h 110"/>
                  <a:gd name="T14" fmla="*/ 288 w 288"/>
                  <a:gd name="T15" fmla="*/ 110 h 110"/>
                  <a:gd name="T16" fmla="*/ 288 w 288"/>
                  <a:gd name="T17" fmla="*/ 62 h 110"/>
                  <a:gd name="T18" fmla="*/ 274 w 288"/>
                  <a:gd name="T19" fmla="*/ 48 h 110"/>
                  <a:gd name="T20" fmla="*/ 198 w 288"/>
                  <a:gd name="T21" fmla="*/ 48 h 110"/>
                  <a:gd name="T22" fmla="*/ 198 w 288"/>
                  <a:gd name="T23" fmla="*/ 14 h 110"/>
                  <a:gd name="T24" fmla="*/ 184 w 288"/>
                  <a:gd name="T25" fmla="*/ 0 h 110"/>
                  <a:gd name="T26" fmla="*/ 104 w 288"/>
                  <a:gd name="T27" fmla="*/ 0 h 110"/>
                  <a:gd name="T28" fmla="*/ 90 w 288"/>
                  <a:gd name="T29" fmla="*/ 14 h 110"/>
                  <a:gd name="T30" fmla="*/ 90 w 288"/>
                  <a:gd name="T31" fmla="*/ 48 h 110"/>
                  <a:gd name="T32" fmla="*/ 14 w 288"/>
                  <a:gd name="T33" fmla="*/ 48 h 110"/>
                  <a:gd name="T34" fmla="*/ 0 w 288"/>
                  <a:gd name="T35" fmla="*/ 62 h 110"/>
                  <a:gd name="T36" fmla="*/ 0 w 288"/>
                  <a:gd name="T37" fmla="*/ 110 h 110"/>
                  <a:gd name="T38" fmla="*/ 114 w 288"/>
                  <a:gd name="T39" fmla="*/ 110 h 110"/>
                  <a:gd name="T40" fmla="*/ 114 w 288"/>
                  <a:gd name="T41" fmla="*/ 100 h 110"/>
                  <a:gd name="T42" fmla="*/ 114 w 288"/>
                  <a:gd name="T43" fmla="*/ 34 h 110"/>
                  <a:gd name="T44" fmla="*/ 128 w 288"/>
                  <a:gd name="T45" fmla="*/ 20 h 110"/>
                  <a:gd name="T46" fmla="*/ 160 w 288"/>
                  <a:gd name="T47" fmla="*/ 20 h 110"/>
                  <a:gd name="T48" fmla="*/ 174 w 288"/>
                  <a:gd name="T49" fmla="*/ 34 h 110"/>
                  <a:gd name="T50" fmla="*/ 174 w 288"/>
                  <a:gd name="T51" fmla="*/ 48 h 110"/>
                  <a:gd name="T52" fmla="*/ 114 w 288"/>
                  <a:gd name="T53" fmla="*/ 48 h 110"/>
                  <a:gd name="T54" fmla="*/ 114 w 288"/>
                  <a:gd name="T55" fmla="*/ 3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8" h="110">
                    <a:moveTo>
                      <a:pt x="114" y="100"/>
                    </a:moveTo>
                    <a:cubicBezTo>
                      <a:pt x="114" y="88"/>
                      <a:pt x="114" y="88"/>
                      <a:pt x="114" y="88"/>
                    </a:cubicBezTo>
                    <a:cubicBezTo>
                      <a:pt x="126" y="88"/>
                      <a:pt x="126" y="88"/>
                      <a:pt x="126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74" y="88"/>
                      <a:pt x="174" y="88"/>
                      <a:pt x="174" y="88"/>
                    </a:cubicBezTo>
                    <a:cubicBezTo>
                      <a:pt x="174" y="100"/>
                      <a:pt x="174" y="100"/>
                      <a:pt x="174" y="100"/>
                    </a:cubicBezTo>
                    <a:cubicBezTo>
                      <a:pt x="174" y="110"/>
                      <a:pt x="174" y="110"/>
                      <a:pt x="174" y="110"/>
                    </a:cubicBezTo>
                    <a:cubicBezTo>
                      <a:pt x="288" y="110"/>
                      <a:pt x="288" y="110"/>
                      <a:pt x="288" y="110"/>
                    </a:cubicBezTo>
                    <a:cubicBezTo>
                      <a:pt x="288" y="62"/>
                      <a:pt x="288" y="62"/>
                      <a:pt x="288" y="62"/>
                    </a:cubicBezTo>
                    <a:cubicBezTo>
                      <a:pt x="288" y="54"/>
                      <a:pt x="282" y="48"/>
                      <a:pt x="274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14"/>
                      <a:pt x="198" y="14"/>
                      <a:pt x="198" y="14"/>
                    </a:cubicBezTo>
                    <a:cubicBezTo>
                      <a:pt x="198" y="6"/>
                      <a:pt x="192" y="0"/>
                      <a:pt x="18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96" y="0"/>
                      <a:pt x="90" y="6"/>
                      <a:pt x="90" y="14"/>
                    </a:cubicBezTo>
                    <a:cubicBezTo>
                      <a:pt x="90" y="48"/>
                      <a:pt x="90" y="48"/>
                      <a:pt x="90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6" y="48"/>
                      <a:pt x="0" y="54"/>
                      <a:pt x="0" y="62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114" y="110"/>
                      <a:pt x="114" y="110"/>
                      <a:pt x="114" y="110"/>
                    </a:cubicBezTo>
                    <a:lnTo>
                      <a:pt x="114" y="100"/>
                    </a:lnTo>
                    <a:close/>
                    <a:moveTo>
                      <a:pt x="114" y="34"/>
                    </a:moveTo>
                    <a:cubicBezTo>
                      <a:pt x="114" y="26"/>
                      <a:pt x="120" y="20"/>
                      <a:pt x="128" y="20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8" y="20"/>
                      <a:pt x="174" y="26"/>
                      <a:pt x="174" y="34"/>
                    </a:cubicBezTo>
                    <a:cubicBezTo>
                      <a:pt x="174" y="48"/>
                      <a:pt x="174" y="48"/>
                      <a:pt x="174" y="48"/>
                    </a:cubicBezTo>
                    <a:cubicBezTo>
                      <a:pt x="114" y="48"/>
                      <a:pt x="114" y="48"/>
                      <a:pt x="114" y="48"/>
                    </a:cubicBezTo>
                    <a:lnTo>
                      <a:pt x="114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Rectangle 380"/>
              <p:cNvSpPr>
                <a:spLocks noChangeArrowheads="1"/>
              </p:cNvSpPr>
              <p:nvPr/>
            </p:nvSpPr>
            <p:spPr bwMode="auto">
              <a:xfrm>
                <a:off x="6261101" y="6069013"/>
                <a:ext cx="22225" cy="26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391662" y="1791335"/>
            <a:ext cx="2233295" cy="2087880"/>
            <a:chOff x="4906645" y="1791335"/>
            <a:chExt cx="2233295" cy="2087880"/>
          </a:xfrm>
        </p:grpSpPr>
        <p:grpSp>
          <p:nvGrpSpPr>
            <p:cNvPr id="15" name="组合 14"/>
            <p:cNvGrpSpPr/>
            <p:nvPr/>
          </p:nvGrpSpPr>
          <p:grpSpPr>
            <a:xfrm>
              <a:off x="4906645" y="1791335"/>
              <a:ext cx="2233295" cy="2087880"/>
              <a:chOff x="3304" y="3003"/>
              <a:chExt cx="3517" cy="3288"/>
            </a:xfrm>
          </p:grpSpPr>
          <p:sp>
            <p:nvSpPr>
              <p:cNvPr id="16" name="菱形 15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菱形 16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034" y="2427277"/>
              <a:ext cx="816935" cy="816935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9490202" y="1791335"/>
            <a:ext cx="2233295" cy="2087880"/>
            <a:chOff x="8639810" y="1791335"/>
            <a:chExt cx="2233295" cy="2087880"/>
          </a:xfrm>
        </p:grpSpPr>
        <p:grpSp>
          <p:nvGrpSpPr>
            <p:cNvPr id="18" name="组合 17"/>
            <p:cNvGrpSpPr/>
            <p:nvPr/>
          </p:nvGrpSpPr>
          <p:grpSpPr>
            <a:xfrm>
              <a:off x="8639810" y="1791335"/>
              <a:ext cx="2233295" cy="2087880"/>
              <a:chOff x="3304" y="3003"/>
              <a:chExt cx="3517" cy="3288"/>
            </a:xfrm>
          </p:grpSpPr>
          <p:sp>
            <p:nvSpPr>
              <p:cNvPr id="19" name="菱形 18"/>
              <p:cNvSpPr/>
              <p:nvPr/>
            </p:nvSpPr>
            <p:spPr>
              <a:xfrm>
                <a:off x="3304" y="3003"/>
                <a:ext cx="3288" cy="3288"/>
              </a:xfrm>
              <a:prstGeom prst="diamond">
                <a:avLst/>
              </a:prstGeom>
              <a:noFill/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菱形 19"/>
              <p:cNvSpPr/>
              <p:nvPr/>
            </p:nvSpPr>
            <p:spPr>
              <a:xfrm>
                <a:off x="3533" y="3003"/>
                <a:ext cx="3288" cy="3288"/>
              </a:xfrm>
              <a:prstGeom prst="diamond">
                <a:avLst/>
              </a:prstGeom>
              <a:solidFill>
                <a:srgbClr val="765036"/>
              </a:solidFill>
              <a:ln>
                <a:solidFill>
                  <a:srgbClr val="765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9568180" y="2514600"/>
              <a:ext cx="621030" cy="648335"/>
              <a:chOff x="10541001" y="4148138"/>
              <a:chExt cx="674688" cy="701676"/>
            </a:xfrm>
            <a:solidFill>
              <a:schemeClr val="bg1"/>
            </a:solidFill>
          </p:grpSpPr>
          <p:sp>
            <p:nvSpPr>
              <p:cNvPr id="89" name="Freeform 53"/>
              <p:cNvSpPr>
                <a:spLocks noEditPoints="1"/>
              </p:cNvSpPr>
              <p:nvPr/>
            </p:nvSpPr>
            <p:spPr bwMode="auto">
              <a:xfrm>
                <a:off x="10541001" y="4181476"/>
                <a:ext cx="214313" cy="668338"/>
              </a:xfrm>
              <a:custGeom>
                <a:avLst/>
                <a:gdLst>
                  <a:gd name="T0" fmla="*/ 22 w 26"/>
                  <a:gd name="T1" fmla="*/ 0 h 81"/>
                  <a:gd name="T2" fmla="*/ 4 w 26"/>
                  <a:gd name="T3" fmla="*/ 0 h 81"/>
                  <a:gd name="T4" fmla="*/ 0 w 26"/>
                  <a:gd name="T5" fmla="*/ 1 h 81"/>
                  <a:gd name="T6" fmla="*/ 0 w 26"/>
                  <a:gd name="T7" fmla="*/ 80 h 81"/>
                  <a:gd name="T8" fmla="*/ 4 w 26"/>
                  <a:gd name="T9" fmla="*/ 81 h 81"/>
                  <a:gd name="T10" fmla="*/ 22 w 26"/>
                  <a:gd name="T11" fmla="*/ 81 h 81"/>
                  <a:gd name="T12" fmla="*/ 26 w 26"/>
                  <a:gd name="T13" fmla="*/ 80 h 81"/>
                  <a:gd name="T14" fmla="*/ 26 w 26"/>
                  <a:gd name="T15" fmla="*/ 1 h 81"/>
                  <a:gd name="T16" fmla="*/ 22 w 26"/>
                  <a:gd name="T17" fmla="*/ 0 h 81"/>
                  <a:gd name="T18" fmla="*/ 24 w 26"/>
                  <a:gd name="T19" fmla="*/ 71 h 81"/>
                  <a:gd name="T20" fmla="*/ 23 w 26"/>
                  <a:gd name="T21" fmla="*/ 72 h 81"/>
                  <a:gd name="T22" fmla="*/ 3 w 26"/>
                  <a:gd name="T23" fmla="*/ 72 h 81"/>
                  <a:gd name="T24" fmla="*/ 3 w 26"/>
                  <a:gd name="T25" fmla="*/ 71 h 81"/>
                  <a:gd name="T26" fmla="*/ 3 w 26"/>
                  <a:gd name="T27" fmla="*/ 69 h 81"/>
                  <a:gd name="T28" fmla="*/ 3 w 26"/>
                  <a:gd name="T29" fmla="*/ 69 h 81"/>
                  <a:gd name="T30" fmla="*/ 23 w 26"/>
                  <a:gd name="T31" fmla="*/ 69 h 81"/>
                  <a:gd name="T32" fmla="*/ 24 w 26"/>
                  <a:gd name="T33" fmla="*/ 69 h 81"/>
                  <a:gd name="T34" fmla="*/ 24 w 26"/>
                  <a:gd name="T35" fmla="*/ 71 h 81"/>
                  <a:gd name="T36" fmla="*/ 24 w 26"/>
                  <a:gd name="T37" fmla="*/ 23 h 81"/>
                  <a:gd name="T38" fmla="*/ 23 w 26"/>
                  <a:gd name="T39" fmla="*/ 24 h 81"/>
                  <a:gd name="T40" fmla="*/ 3 w 26"/>
                  <a:gd name="T41" fmla="*/ 24 h 81"/>
                  <a:gd name="T42" fmla="*/ 3 w 26"/>
                  <a:gd name="T43" fmla="*/ 23 h 81"/>
                  <a:gd name="T44" fmla="*/ 3 w 26"/>
                  <a:gd name="T45" fmla="*/ 21 h 81"/>
                  <a:gd name="T46" fmla="*/ 3 w 26"/>
                  <a:gd name="T47" fmla="*/ 21 h 81"/>
                  <a:gd name="T48" fmla="*/ 23 w 26"/>
                  <a:gd name="T49" fmla="*/ 21 h 81"/>
                  <a:gd name="T50" fmla="*/ 24 w 26"/>
                  <a:gd name="T51" fmla="*/ 21 h 81"/>
                  <a:gd name="T52" fmla="*/ 24 w 26"/>
                  <a:gd name="T53" fmla="*/ 23 h 81"/>
                  <a:gd name="T54" fmla="*/ 24 w 26"/>
                  <a:gd name="T55" fmla="*/ 14 h 81"/>
                  <a:gd name="T56" fmla="*/ 23 w 26"/>
                  <a:gd name="T57" fmla="*/ 14 h 81"/>
                  <a:gd name="T58" fmla="*/ 3 w 26"/>
                  <a:gd name="T59" fmla="*/ 14 h 81"/>
                  <a:gd name="T60" fmla="*/ 3 w 26"/>
                  <a:gd name="T61" fmla="*/ 14 h 81"/>
                  <a:gd name="T62" fmla="*/ 3 w 26"/>
                  <a:gd name="T63" fmla="*/ 12 h 81"/>
                  <a:gd name="T64" fmla="*/ 3 w 26"/>
                  <a:gd name="T65" fmla="*/ 11 h 81"/>
                  <a:gd name="T66" fmla="*/ 23 w 26"/>
                  <a:gd name="T67" fmla="*/ 11 h 81"/>
                  <a:gd name="T68" fmla="*/ 24 w 26"/>
                  <a:gd name="T69" fmla="*/ 12 h 81"/>
                  <a:gd name="T70" fmla="*/ 24 w 26"/>
                  <a:gd name="T71" fmla="*/ 1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6" h="81"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1" y="81"/>
                      <a:pt x="4" y="81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24" y="81"/>
                      <a:pt x="26" y="81"/>
                      <a:pt x="26" y="8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4" y="0"/>
                      <a:pt x="22" y="0"/>
                    </a:cubicBezTo>
                    <a:close/>
                    <a:moveTo>
                      <a:pt x="24" y="71"/>
                    </a:moveTo>
                    <a:cubicBezTo>
                      <a:pt x="23" y="72"/>
                      <a:pt x="23" y="72"/>
                      <a:pt x="2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4" y="69"/>
                      <a:pt x="24" y="69"/>
                      <a:pt x="24" y="69"/>
                    </a:cubicBezTo>
                    <a:lnTo>
                      <a:pt x="24" y="71"/>
                    </a:lnTo>
                    <a:close/>
                    <a:moveTo>
                      <a:pt x="24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lnTo>
                      <a:pt x="24" y="23"/>
                    </a:lnTo>
                    <a:close/>
                    <a:moveTo>
                      <a:pt x="24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4" y="12"/>
                      <a:pt x="24" y="12"/>
                      <a:pt x="24" y="12"/>
                    </a:cubicBezTo>
                    <a:lnTo>
                      <a:pt x="2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90" name="Freeform 54"/>
              <p:cNvSpPr>
                <a:spLocks noEditPoints="1"/>
              </p:cNvSpPr>
              <p:nvPr/>
            </p:nvSpPr>
            <p:spPr bwMode="auto">
              <a:xfrm>
                <a:off x="10763251" y="4148138"/>
                <a:ext cx="452438" cy="693738"/>
              </a:xfrm>
              <a:custGeom>
                <a:avLst/>
                <a:gdLst>
                  <a:gd name="T0" fmla="*/ 55 w 55"/>
                  <a:gd name="T1" fmla="*/ 74 h 84"/>
                  <a:gd name="T2" fmla="*/ 25 w 55"/>
                  <a:gd name="T3" fmla="*/ 1 h 84"/>
                  <a:gd name="T4" fmla="*/ 20 w 55"/>
                  <a:gd name="T5" fmla="*/ 1 h 84"/>
                  <a:gd name="T6" fmla="*/ 3 w 55"/>
                  <a:gd name="T7" fmla="*/ 8 h 84"/>
                  <a:gd name="T8" fmla="*/ 0 w 55"/>
                  <a:gd name="T9" fmla="*/ 11 h 84"/>
                  <a:gd name="T10" fmla="*/ 30 w 55"/>
                  <a:gd name="T11" fmla="*/ 84 h 84"/>
                  <a:gd name="T12" fmla="*/ 34 w 55"/>
                  <a:gd name="T13" fmla="*/ 83 h 84"/>
                  <a:gd name="T14" fmla="*/ 51 w 55"/>
                  <a:gd name="T15" fmla="*/ 76 h 84"/>
                  <a:gd name="T16" fmla="*/ 55 w 55"/>
                  <a:gd name="T17" fmla="*/ 74 h 84"/>
                  <a:gd name="T18" fmla="*/ 8 w 55"/>
                  <a:gd name="T19" fmla="*/ 21 h 84"/>
                  <a:gd name="T20" fmla="*/ 7 w 55"/>
                  <a:gd name="T21" fmla="*/ 19 h 84"/>
                  <a:gd name="T22" fmla="*/ 7 w 55"/>
                  <a:gd name="T23" fmla="*/ 19 h 84"/>
                  <a:gd name="T24" fmla="*/ 26 w 55"/>
                  <a:gd name="T25" fmla="*/ 11 h 84"/>
                  <a:gd name="T26" fmla="*/ 26 w 55"/>
                  <a:gd name="T27" fmla="*/ 11 h 84"/>
                  <a:gd name="T28" fmla="*/ 27 w 55"/>
                  <a:gd name="T29" fmla="*/ 13 h 84"/>
                  <a:gd name="T30" fmla="*/ 27 w 55"/>
                  <a:gd name="T31" fmla="*/ 14 h 84"/>
                  <a:gd name="T32" fmla="*/ 9 w 55"/>
                  <a:gd name="T33" fmla="*/ 22 h 84"/>
                  <a:gd name="T34" fmla="*/ 8 w 55"/>
                  <a:gd name="T35" fmla="*/ 21 h 84"/>
                  <a:gd name="T36" fmla="*/ 12 w 55"/>
                  <a:gd name="T37" fmla="*/ 30 h 84"/>
                  <a:gd name="T38" fmla="*/ 11 w 55"/>
                  <a:gd name="T39" fmla="*/ 28 h 84"/>
                  <a:gd name="T40" fmla="*/ 11 w 55"/>
                  <a:gd name="T41" fmla="*/ 28 h 84"/>
                  <a:gd name="T42" fmla="*/ 29 w 55"/>
                  <a:gd name="T43" fmla="*/ 20 h 84"/>
                  <a:gd name="T44" fmla="*/ 30 w 55"/>
                  <a:gd name="T45" fmla="*/ 20 h 84"/>
                  <a:gd name="T46" fmla="*/ 31 w 55"/>
                  <a:gd name="T47" fmla="*/ 22 h 84"/>
                  <a:gd name="T48" fmla="*/ 31 w 55"/>
                  <a:gd name="T49" fmla="*/ 23 h 84"/>
                  <a:gd name="T50" fmla="*/ 12 w 55"/>
                  <a:gd name="T51" fmla="*/ 30 h 84"/>
                  <a:gd name="T52" fmla="*/ 49 w 55"/>
                  <a:gd name="T53" fmla="*/ 67 h 84"/>
                  <a:gd name="T54" fmla="*/ 31 w 55"/>
                  <a:gd name="T55" fmla="*/ 75 h 84"/>
                  <a:gd name="T56" fmla="*/ 30 w 55"/>
                  <a:gd name="T57" fmla="*/ 75 h 84"/>
                  <a:gd name="T58" fmla="*/ 29 w 55"/>
                  <a:gd name="T59" fmla="*/ 72 h 84"/>
                  <a:gd name="T60" fmla="*/ 30 w 55"/>
                  <a:gd name="T61" fmla="*/ 72 h 84"/>
                  <a:gd name="T62" fmla="*/ 48 w 55"/>
                  <a:gd name="T63" fmla="*/ 64 h 84"/>
                  <a:gd name="T64" fmla="*/ 48 w 55"/>
                  <a:gd name="T65" fmla="*/ 65 h 84"/>
                  <a:gd name="T66" fmla="*/ 49 w 55"/>
                  <a:gd name="T67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84">
                    <a:moveTo>
                      <a:pt x="55" y="74"/>
                    </a:move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2" y="0"/>
                      <a:pt x="20" y="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30" y="84"/>
                      <a:pt x="32" y="84"/>
                      <a:pt x="34" y="83"/>
                    </a:cubicBezTo>
                    <a:cubicBezTo>
                      <a:pt x="51" y="76"/>
                      <a:pt x="51" y="76"/>
                      <a:pt x="51" y="76"/>
                    </a:cubicBezTo>
                    <a:cubicBezTo>
                      <a:pt x="53" y="75"/>
                      <a:pt x="55" y="74"/>
                      <a:pt x="55" y="74"/>
                    </a:cubicBezTo>
                    <a:close/>
                    <a:moveTo>
                      <a:pt x="8" y="21"/>
                    </a:move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9" y="22"/>
                      <a:pt x="9" y="22"/>
                      <a:pt x="9" y="22"/>
                    </a:cubicBezTo>
                    <a:lnTo>
                      <a:pt x="8" y="21"/>
                    </a:lnTo>
                    <a:close/>
                    <a:moveTo>
                      <a:pt x="12" y="30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12" y="30"/>
                      <a:pt x="12" y="30"/>
                      <a:pt x="12" y="30"/>
                    </a:cubicBezTo>
                    <a:close/>
                    <a:moveTo>
                      <a:pt x="49" y="67"/>
                    </a:moveTo>
                    <a:cubicBezTo>
                      <a:pt x="31" y="75"/>
                      <a:pt x="31" y="75"/>
                      <a:pt x="31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9" y="67"/>
                      <a:pt x="49" y="67"/>
                      <a:pt x="4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468249" y="4300220"/>
            <a:ext cx="2309495" cy="1649730"/>
            <a:chOff x="11686" y="3191"/>
            <a:chExt cx="3637" cy="2598"/>
          </a:xfrm>
        </p:grpSpPr>
        <p:sp>
          <p:nvSpPr>
            <p:cNvPr id="45" name="文本框 44"/>
            <p:cNvSpPr txBox="1"/>
            <p:nvPr/>
          </p:nvSpPr>
          <p:spPr>
            <a:xfrm>
              <a:off x="11686" y="3744"/>
              <a:ext cx="3637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Arbortext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 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Editor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DITA CMS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Word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Markdown+HTML+CSS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文本编辑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40760" y="4300220"/>
            <a:ext cx="2183765" cy="1348105"/>
            <a:chOff x="11884" y="3191"/>
            <a:chExt cx="3439" cy="2123"/>
          </a:xfrm>
        </p:grpSpPr>
        <p:sp>
          <p:nvSpPr>
            <p:cNvPr id="23" name="文本框 22"/>
            <p:cNvSpPr txBox="1"/>
            <p:nvPr/>
          </p:nvSpPr>
          <p:spPr>
            <a:xfrm>
              <a:off x="11884" y="3744"/>
              <a:ext cx="3439" cy="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Git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SVN 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Docomotive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TextBox 76"/>
            <p:cNvSpPr txBox="1"/>
            <p:nvPr/>
          </p:nvSpPr>
          <p:spPr>
            <a:xfrm>
              <a:off x="11884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版本控制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71380" y="4300220"/>
            <a:ext cx="2183765" cy="1649730"/>
            <a:chOff x="13494" y="3191"/>
            <a:chExt cx="3439" cy="2598"/>
          </a:xfrm>
        </p:grpSpPr>
        <p:sp>
          <p:nvSpPr>
            <p:cNvPr id="26" name="文本框 25"/>
            <p:cNvSpPr txBox="1"/>
            <p:nvPr/>
          </p:nvSpPr>
          <p:spPr>
            <a:xfrm>
              <a:off x="13494" y="3744"/>
              <a:ext cx="3439" cy="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Visio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Adobe Illustrator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PlantUML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截图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TextBox 76"/>
            <p:cNvSpPr txBox="1"/>
            <p:nvPr/>
          </p:nvSpPr>
          <p:spPr>
            <a:xfrm>
              <a:off x="13526" y="3191"/>
              <a:ext cx="32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765036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图形处理</a:t>
              </a:r>
              <a:endPara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794754" y="4597842"/>
            <a:ext cx="21917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 </a:t>
            </a:r>
            <a:r>
              <a:rPr lang="en-US" altLang="zh-CN" sz="1400" dirty="0" smtClean="0"/>
              <a:t>COCA</a:t>
            </a:r>
            <a:r>
              <a:rPr lang="zh-CN" altLang="en-US" sz="1400" dirty="0" smtClean="0"/>
              <a:t>语料库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有道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金山词霸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灵格斯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术语在线</a:t>
            </a:r>
            <a:endParaRPr lang="zh-CN" altLang="en-US" sz="1400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440932" y="1791335"/>
            <a:ext cx="2233295" cy="2087880"/>
            <a:chOff x="3304" y="3003"/>
            <a:chExt cx="3517" cy="3288"/>
          </a:xfrm>
        </p:grpSpPr>
        <p:sp>
          <p:nvSpPr>
            <p:cNvPr id="43" name="菱形 42"/>
            <p:cNvSpPr/>
            <p:nvPr/>
          </p:nvSpPr>
          <p:spPr>
            <a:xfrm>
              <a:off x="3304" y="3003"/>
              <a:ext cx="3288" cy="3288"/>
            </a:xfrm>
            <a:prstGeom prst="diamond">
              <a:avLst/>
            </a:prstGeom>
            <a:noFill/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/>
            <p:cNvSpPr/>
            <p:nvPr/>
          </p:nvSpPr>
          <p:spPr>
            <a:xfrm>
              <a:off x="3533" y="3003"/>
              <a:ext cx="3288" cy="3288"/>
            </a:xfrm>
            <a:prstGeom prst="diamond">
              <a:avLst/>
            </a:prstGeom>
            <a:solidFill>
              <a:srgbClr val="765036"/>
            </a:solidFill>
            <a:ln>
              <a:solidFill>
                <a:srgbClr val="765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Box 76"/>
          <p:cNvSpPr txBox="1"/>
          <p:nvPr/>
        </p:nvSpPr>
        <p:spPr>
          <a:xfrm>
            <a:off x="6788637" y="4252595"/>
            <a:ext cx="2087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765036"/>
                </a:solidFill>
                <a:latin typeface="微软雅黑" panose="020B0503020204020204" charset="-122"/>
                <a:ea typeface="微软雅黑" panose="020B0503020204020204" charset="-122"/>
              </a:rPr>
              <a:t>搜索</a:t>
            </a:r>
          </a:p>
        </p:txBody>
      </p:sp>
      <p:sp>
        <p:nvSpPr>
          <p:cNvPr id="49" name="Freeform 125"/>
          <p:cNvSpPr/>
          <p:nvPr/>
        </p:nvSpPr>
        <p:spPr bwMode="auto">
          <a:xfrm>
            <a:off x="7524464" y="2626787"/>
            <a:ext cx="496888" cy="479425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35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64CFF83-9047-4386-B30A-B2FFA0748EEC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02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1165</Words>
  <Application>Microsoft Office PowerPoint</Application>
  <PresentationFormat>宽屏</PresentationFormat>
  <Paragraphs>200</Paragraphs>
  <Slides>25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Open Sans Light</vt:lpstr>
      <vt:lpstr>等线</vt:lpstr>
      <vt:lpstr>黑体</vt:lpstr>
      <vt:lpstr>华文细黑</vt:lpstr>
      <vt:lpstr>宋体</vt:lpstr>
      <vt:lpstr>微软雅黑</vt:lpstr>
      <vt:lpstr>幼圆</vt:lpstr>
      <vt:lpstr>Arial</vt:lpstr>
      <vt:lpstr>Calibri</vt:lpstr>
      <vt:lpstr>Calibri Light</vt:lpstr>
      <vt:lpstr>Impact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450</cp:revision>
  <dcterms:created xsi:type="dcterms:W3CDTF">2017-06-27T08:49:00Z</dcterms:created>
  <dcterms:modified xsi:type="dcterms:W3CDTF">2021-10-12T01:55:34Z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