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10" r:id="rId5"/>
    <p:sldId id="294" r:id="rId6"/>
    <p:sldId id="272" r:id="rId7"/>
    <p:sldId id="305" r:id="rId8"/>
    <p:sldId id="298" r:id="rId9"/>
    <p:sldId id="259" r:id="rId10"/>
    <p:sldId id="275" r:id="rId11"/>
    <p:sldId id="297" r:id="rId12"/>
    <p:sldId id="262" r:id="rId13"/>
    <p:sldId id="296" r:id="rId14"/>
    <p:sldId id="276" r:id="rId15"/>
    <p:sldId id="267" r:id="rId16"/>
    <p:sldId id="268" r:id="rId17"/>
    <p:sldId id="311" r:id="rId18"/>
    <p:sldId id="289" r:id="rId19"/>
    <p:sldId id="312" r:id="rId20"/>
    <p:sldId id="271" r:id="rId21"/>
    <p:sldId id="299" r:id="rId22"/>
    <p:sldId id="292" r:id="rId23"/>
    <p:sldId id="309" r:id="rId24"/>
    <p:sldId id="306" r:id="rId25"/>
    <p:sldId id="308" r:id="rId26"/>
    <p:sldId id="313" r:id="rId27"/>
    <p:sldId id="314" r:id="rId28"/>
  </p:sldIdLst>
  <p:sldSz cx="12192000" cy="6858000"/>
  <p:notesSz cx="7104063" cy="10234613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087" autoAdjust="0"/>
  </p:normalViewPr>
  <p:slideViewPr>
    <p:cSldViewPr snapToGrid="0">
      <p:cViewPr varScale="1">
        <p:scale>
          <a:sx n="62" d="100"/>
          <a:sy n="62" d="100"/>
        </p:scale>
        <p:origin x="124" y="52"/>
      </p:cViewPr>
      <p:guideLst/>
    </p:cSldViewPr>
  </p:slideViewPr>
  <p:outlineViewPr>
    <p:cViewPr>
      <p:scale>
        <a:sx n="33" d="100"/>
        <a:sy n="33" d="100"/>
      </p:scale>
      <p:origin x="0" y="-57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8T14:24:57.94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41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4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0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86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82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27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81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50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29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0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7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0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8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10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0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oyaodu.github.io/materials/#/%E5%8F%82%E8%80%83%E6%96%87%E6%A1%A3%E7%AF%87/%E4%B8%BB%E9%A2%98%E7%B1%BB%E5%9E%8B%E5%92%8C%E7%BB%93%E6%9E%8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aoyaodu.github.io/materials/#/%E6%8A%80%E6%9C%AF%E7%9F%A5%E8%AF%86%E7%AF%87/%E8%8A%AF%E7%89%8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2365" y="235585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31308" y="3596699"/>
            <a:ext cx="45650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创建术语库、文档网站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04" y="1394447"/>
            <a:ext cx="9124459" cy="4992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834" y="4548606"/>
            <a:ext cx="1133633" cy="183858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11" name="组合 10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5111013" y="96249"/>
            <a:ext cx="159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791325" y="875903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SDL MultiTerm 2017 Desktop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18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64802" y="115378"/>
            <a:ext cx="12618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6" name="泪滴形 5"/>
          <p:cNvSpPr/>
          <p:nvPr/>
        </p:nvSpPr>
        <p:spPr>
          <a:xfrm>
            <a:off x="1080135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2481580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1080135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2481580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41625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1426210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2841625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522095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" name="TextBox 76"/>
          <p:cNvSpPr txBox="1"/>
          <p:nvPr/>
        </p:nvSpPr>
        <p:spPr>
          <a:xfrm>
            <a:off x="4699000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术语在线</a:t>
            </a:r>
          </a:p>
        </p:txBody>
      </p:sp>
      <p:sp>
        <p:nvSpPr>
          <p:cNvPr id="17" name="TextBox 76"/>
          <p:cNvSpPr txBox="1"/>
          <p:nvPr/>
        </p:nvSpPr>
        <p:spPr>
          <a:xfrm>
            <a:off x="4699000" y="3964305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有道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8250555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金山词霸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250555" y="3964305"/>
            <a:ext cx="3038627" cy="712470"/>
            <a:chOff x="11884" y="3191"/>
            <a:chExt cx="3288" cy="1122"/>
          </a:xfrm>
        </p:grpSpPr>
        <p:sp>
          <p:nvSpPr>
            <p:cNvPr id="25" name="文本框 24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灵格斯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280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文档网站</a:t>
            </a:r>
          </a:p>
        </p:txBody>
      </p:sp>
      <p:sp>
        <p:nvSpPr>
          <p:cNvPr id="6" name="泪滴形 5"/>
          <p:cNvSpPr/>
          <p:nvPr/>
        </p:nvSpPr>
        <p:spPr>
          <a:xfrm>
            <a:off x="7718679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9120124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7718679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9120124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9480169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8064754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9480169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8160639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32255" y="3909496"/>
            <a:ext cx="3038627" cy="1353820"/>
            <a:chOff x="11884" y="3182"/>
            <a:chExt cx="3288" cy="213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便于分享，高效传播。将长期积累起来的经验、资料以更好的方式呈现出来。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82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便于分享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6664" y="2032388"/>
            <a:ext cx="3038627" cy="1348105"/>
            <a:chOff x="11884" y="3191"/>
            <a:chExt cx="3288" cy="2123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对工作经验一个深入总结整理，以前的记录不成体系，查找起来也不方便。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深入总结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32255" y="2032388"/>
            <a:ext cx="3038627" cy="1014095"/>
            <a:chOff x="11841" y="5977"/>
            <a:chExt cx="3288" cy="1597"/>
          </a:xfrm>
        </p:grpSpPr>
        <p:sp>
          <p:nvSpPr>
            <p:cNvPr id="25" name="文本框 24"/>
            <p:cNvSpPr txBox="1"/>
            <p:nvPr/>
          </p:nvSpPr>
          <p:spPr>
            <a:xfrm>
              <a:off x="11841" y="6530"/>
              <a:ext cx="3135" cy="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爱立信构建起架构清晰地文档网站，方便内外部用户进行查阅。</a:t>
              </a: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41" y="5977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好奇心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275561" y="3940998"/>
            <a:ext cx="179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学习能力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75561" y="4347995"/>
            <a:ext cx="199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找资料，尝试，出现问题、解决问题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12354" y="1148567"/>
            <a:ext cx="546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https://yaoyaodu.github.io/materials/#/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5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79663" y="3206158"/>
            <a:ext cx="48771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编写技术写作规范、</a:t>
            </a:r>
            <a:endParaRPr lang="en-US" altLang="zh-CN" sz="3200" dirty="0">
              <a:solidFill>
                <a:srgbClr val="7650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制定文档模板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参考规范</a:t>
            </a:r>
          </a:p>
        </p:txBody>
      </p:sp>
      <p:sp>
        <p:nvSpPr>
          <p:cNvPr id="6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297914" y="3981227"/>
            <a:ext cx="2971164" cy="712470"/>
            <a:chOff x="11804" y="3191"/>
            <a:chExt cx="3215" cy="1122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Intel Corp Writing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63072" y="3981227"/>
            <a:ext cx="2971164" cy="712470"/>
            <a:chOff x="11804" y="3191"/>
            <a:chExt cx="3215" cy="1122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Simplified Technical English (STE)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63072" y="2120900"/>
            <a:ext cx="2971164" cy="1062355"/>
            <a:chOff x="11804" y="2640"/>
            <a:chExt cx="3215" cy="1673"/>
          </a:xfrm>
        </p:grpSpPr>
        <p:sp>
          <p:nvSpPr>
            <p:cNvPr id="34" name="文本框 33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TextBox 76"/>
            <p:cNvSpPr txBox="1"/>
            <p:nvPr/>
          </p:nvSpPr>
          <p:spPr>
            <a:xfrm>
              <a:off x="11804" y="2640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Microsoft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426846" y="5312409"/>
            <a:ext cx="2897232" cy="1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50981" y="2120900"/>
            <a:ext cx="2454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Chicago Manual of Style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7" grpId="0" bldLvl="0" animBg="1"/>
      <p:bldP spid="22" grpId="0" bldLvl="0" animBg="1"/>
      <p:bldP spid="57" grpId="0" bldLvl="0" animBg="1"/>
      <p:bldP spid="5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1318661"/>
            <a:ext cx="11631295" cy="510139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29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描述类信息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476119" y="1483291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248581" y="1388362"/>
            <a:ext cx="7473950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每个段落一个主题，最多六句话。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每个句子只有一个主题，逐渐给出信息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，便于用户理解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避免使用长句：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不包含任何标点符号的单个句子，或者以逗号分隔的句子构件：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长度尽量保持在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个字以内；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29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个字的句子，可以接受；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39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个字的句子，语义必须明确，才能接受；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多于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个字的句子，任何情况下都不能接受。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逗号分割的长句，总长度不应该超过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字。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借助列表、表格、图形呈现信息。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同样一个意思，尽量使用肯定句表达，尽量使用主动语态。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避免口语化，不使用非正式的语言。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35780" y="750772"/>
            <a:ext cx="1049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回答“是什么”的问题，提供用户能成功操作、维护、使用一个产品或者界面所必须知道的背景信息。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1494670"/>
            <a:ext cx="11631295" cy="5024873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28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操作类信息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7964357" y="1509350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266404" y="2225422"/>
            <a:ext cx="6231676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标题使用动宾结构。如：安装电视机；处理手机黑屏故障。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步骤采用有序列表的形式。一个操作流程尽量不超过七步，尽量在同一界面上。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每个步骤仅包含一步操作，使用祈使句，每个句子不超过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个单词。操作结果紧跟操作步骤，结果不能作为一个单独的步骤。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操作信息不能放在说明（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Note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）里。说明仅仅是用来提供说明信息的。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若果某个操作步骤可选的，在最前面标明（可选）。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9" y="881968"/>
            <a:ext cx="896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回答“如何做”的问题，通过</a:t>
            </a:r>
            <a:r>
              <a:rPr lang="en-US" altLang="zh-CN" dirty="0"/>
              <a:t>Step by Step</a:t>
            </a:r>
            <a:r>
              <a:rPr lang="zh-CN" altLang="en-US" dirty="0"/>
              <a:t>的方式描述完成一个特定任务所需的步骤。</a:t>
            </a:r>
          </a:p>
        </p:txBody>
      </p:sp>
    </p:spTree>
    <p:extLst>
      <p:ext uri="{BB962C8B-B14F-4D97-AF65-F5344CB8AC3E}">
        <p14:creationId xmlns:p14="http://schemas.microsoft.com/office/powerpoint/2010/main" val="23851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396034" y="3677794"/>
            <a:ext cx="598962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培训新员工、分享技能知识</a:t>
            </a:r>
            <a:endParaRPr lang="en-US" altLang="zh-CN" sz="3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接连接符 3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5105728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</a:t>
            </a:r>
          </a:p>
        </p:txBody>
      </p:sp>
      <p:sp>
        <p:nvSpPr>
          <p:cNvPr id="10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297914" y="3981227"/>
            <a:ext cx="2971164" cy="712470"/>
            <a:chOff x="11804" y="3191"/>
            <a:chExt cx="3215" cy="1122"/>
          </a:xfrm>
        </p:grpSpPr>
        <p:sp>
          <p:nvSpPr>
            <p:cNvPr id="30" name="文本框 29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带领新员工完成最初的几个写作任务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63072" y="3981227"/>
            <a:ext cx="2971164" cy="712470"/>
            <a:chOff x="11804" y="3191"/>
            <a:chExt cx="3215" cy="1122"/>
          </a:xfrm>
        </p:grpSpPr>
        <p:sp>
          <p:nvSpPr>
            <p:cNvPr id="33" name="文本框 32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76"/>
            <p:cNvSpPr txBox="1"/>
            <p:nvPr/>
          </p:nvSpPr>
          <p:spPr>
            <a:xfrm>
              <a:off x="11804" y="3191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技术知识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63072" y="2120900"/>
            <a:ext cx="2971164" cy="1062355"/>
            <a:chOff x="11804" y="2640"/>
            <a:chExt cx="3215" cy="1673"/>
          </a:xfrm>
        </p:grpSpPr>
        <p:sp>
          <p:nvSpPr>
            <p:cNvPr id="36" name="文本框 35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TextBox 76"/>
            <p:cNvSpPr txBox="1"/>
            <p:nvPr/>
          </p:nvSpPr>
          <p:spPr>
            <a:xfrm>
              <a:off x="11804" y="2640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工作流程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426846" y="5312409"/>
            <a:ext cx="2897232" cy="1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50981" y="2120900"/>
            <a:ext cx="245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常用工具</a:t>
            </a:r>
          </a:p>
        </p:txBody>
      </p:sp>
    </p:spTree>
    <p:extLst>
      <p:ext uri="{BB962C8B-B14F-4D97-AF65-F5344CB8AC3E}">
        <p14:creationId xmlns:p14="http://schemas.microsoft.com/office/powerpoint/2010/main" val="15877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7" grpId="0" bldLvl="0" animBg="1"/>
      <p:bldP spid="22" grpId="0" bldLvl="0" animBg="1"/>
      <p:bldP spid="27" grpId="0" bldLvl="0" animBg="1"/>
      <p:bldP spid="2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123312" y="2676968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技术写作、翻译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2076607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423184" y="2567240"/>
            <a:ext cx="3518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编写技术写作规范、制定文档模板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376478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123312" y="4132208"/>
            <a:ext cx="30749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创建术语库、文档网站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2076607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8423183" y="4095632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培训新员工、分享技能知识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7376478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29075" y="630555"/>
            <a:ext cx="2097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2800" dirty="0">
              <a:solidFill>
                <a:srgbClr val="765036"/>
              </a:solidFill>
              <a:ea typeface="幼圆" panose="020105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94605" y="454025"/>
            <a:ext cx="2621915" cy="1374775"/>
            <a:chOff x="10605" y="1800"/>
            <a:chExt cx="7500" cy="694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2351913"/>
            <a:ext cx="668655" cy="812165"/>
          </a:xfrm>
          <a:prstGeom prst="rect">
            <a:avLst/>
          </a:prstGeom>
        </p:spPr>
      </p:pic>
      <p:pic>
        <p:nvPicPr>
          <p:cNvPr id="14" name="图片 13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3882898"/>
            <a:ext cx="668655" cy="812165"/>
          </a:xfrm>
          <a:prstGeom prst="rect">
            <a:avLst/>
          </a:prstGeom>
        </p:spPr>
      </p:pic>
      <p:pic>
        <p:nvPicPr>
          <p:cNvPr id="15" name="图片 14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3882898"/>
            <a:ext cx="668655" cy="812165"/>
          </a:xfrm>
          <a:prstGeom prst="rect">
            <a:avLst/>
          </a:prstGeom>
        </p:spPr>
      </p:pic>
      <p:pic>
        <p:nvPicPr>
          <p:cNvPr id="16" name="图片 1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2352548"/>
            <a:ext cx="668655" cy="8121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16200000">
            <a:off x="6766560" y="93514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endParaRPr lang="zh-CN" altLang="en-US" sz="20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387585" y="115378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分享技能、技术知识</a:t>
            </a:r>
          </a:p>
        </p:txBody>
      </p:sp>
      <p:sp>
        <p:nvSpPr>
          <p:cNvPr id="15" name="矩形 14"/>
          <p:cNvSpPr/>
          <p:nvPr/>
        </p:nvSpPr>
        <p:spPr>
          <a:xfrm>
            <a:off x="6638364" y="1952625"/>
            <a:ext cx="2528510" cy="2952750"/>
          </a:xfrm>
          <a:prstGeom prst="rect">
            <a:avLst/>
          </a:prstGeom>
          <a:solidFill>
            <a:srgbClr val="76503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pic>
        <p:nvPicPr>
          <p:cNvPr id="18" name="图片 17" descr="C:\Users\Administrator\Desktop\timg.jpgtimg"/>
          <p:cNvPicPr preferRelativeResize="0">
            <a:picLocks noChangeAspect="1"/>
          </p:cNvPicPr>
          <p:nvPr/>
        </p:nvPicPr>
        <p:blipFill>
          <a:blip r:embed="rId3"/>
          <a:srcRect b="28225"/>
          <a:stretch>
            <a:fillRect/>
          </a:stretch>
        </p:blipFill>
        <p:spPr>
          <a:xfrm>
            <a:off x="487045" y="1952625"/>
            <a:ext cx="5978525" cy="2950210"/>
          </a:xfrm>
          <a:prstGeom prst="rect">
            <a:avLst/>
          </a:prstGeom>
          <a:solidFill>
            <a:srgbClr val="88656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9327347" y="1952625"/>
            <a:ext cx="2528510" cy="2952750"/>
          </a:xfrm>
          <a:prstGeom prst="rect">
            <a:avLst/>
          </a:prstGeom>
          <a:solidFill>
            <a:srgbClr val="86664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1820" y="2584450"/>
            <a:ext cx="201993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Markdown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技巧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Pandoc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技术知识</a:t>
            </a:r>
          </a:p>
        </p:txBody>
      </p:sp>
      <p:sp>
        <p:nvSpPr>
          <p:cNvPr id="58" name="Freeform 101"/>
          <p:cNvSpPr>
            <a:spLocks noEditPoints="1"/>
          </p:cNvSpPr>
          <p:nvPr/>
        </p:nvSpPr>
        <p:spPr bwMode="auto">
          <a:xfrm>
            <a:off x="9856470" y="2866390"/>
            <a:ext cx="1350645" cy="124904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5320" y="899775"/>
            <a:ext cx="603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公司鼓励我们多分享、多参加培训</a:t>
            </a:r>
            <a:endParaRPr lang="en-US" altLang="zh-CN" dirty="0"/>
          </a:p>
          <a:p>
            <a:pPr algn="ctr"/>
            <a:r>
              <a:rPr lang="zh-CN" altLang="en-US" dirty="0"/>
              <a:t>技术写作、技术知识、沟通技巧、工具使用等培训和分享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组建兼职翻译群、制作兼职翻译招聘宣传海报（</a:t>
            </a:r>
            <a:r>
              <a:rPr lang="en-US" altLang="zh-CN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MAKA</a:t>
            </a:r>
            <a:r>
              <a:rPr lang="zh-CN" altLang="en-US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06215" y="245110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感谢聆听  </a:t>
            </a:r>
            <a:r>
              <a:rPr lang="en-US" altLang="zh-CN" sz="44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Thanks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2021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381000"/>
            <a:ext cx="113157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b="1" dirty="0"/>
          </a:p>
          <a:p>
            <a:endParaRPr lang="zh-CN" altLang="en-US" sz="3600" b="1" dirty="0"/>
          </a:p>
          <a:p>
            <a:r>
              <a:rPr lang="zh-CN" altLang="en-US" dirty="0"/>
              <a:t>行业：</a:t>
            </a:r>
            <a:endParaRPr lang="en-US" altLang="zh-CN" dirty="0"/>
          </a:p>
          <a:p>
            <a:r>
              <a:rPr lang="zh-CN" altLang="en-US" dirty="0"/>
              <a:t>快速发展的行业。芯片行业处于高速发展期，整个行业蓬勃发展，风头正劲。</a:t>
            </a:r>
          </a:p>
          <a:p>
            <a:endParaRPr lang="zh-CN" altLang="en-US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公司：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发展：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有自己专注的领域，并在自己所在的领域不断前进不断积累和发展。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具有竞争力的产品和稳定的客户。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企业文化：积极向上、互相尊重、精益求精、有效管理。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领导同事：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领导：高标准严要求，高要求让别人成长；有定期的沟通汇报。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同事：和研发顺畅沟通，参与产品研发的全过程，更多地了解公司产品。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CE2C59-6724-4237-8632-2D86D0B7283F}"/>
              </a:ext>
            </a:extLst>
          </p:cNvPr>
          <p:cNvSpPr/>
          <p:nvPr/>
        </p:nvSpPr>
        <p:spPr>
          <a:xfrm>
            <a:off x="2234664" y="382051"/>
            <a:ext cx="2236787" cy="656261"/>
          </a:xfrm>
          <a:prstGeom prst="rect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0300" y="406080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期望</a:t>
            </a:r>
          </a:p>
        </p:txBody>
      </p:sp>
      <p:sp>
        <p:nvSpPr>
          <p:cNvPr id="6" name="Freeform 148"/>
          <p:cNvSpPr>
            <a:spLocks noEditPoints="1"/>
          </p:cNvSpPr>
          <p:nvPr/>
        </p:nvSpPr>
        <p:spPr bwMode="auto">
          <a:xfrm>
            <a:off x="810125" y="381000"/>
            <a:ext cx="826168" cy="621569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26"/>
          <p:cNvSpPr/>
          <p:nvPr/>
        </p:nvSpPr>
        <p:spPr bwMode="auto">
          <a:xfrm>
            <a:off x="86814" y="1566225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8" name="Freeform 126"/>
          <p:cNvSpPr/>
          <p:nvPr/>
        </p:nvSpPr>
        <p:spPr bwMode="auto">
          <a:xfrm>
            <a:off x="76847" y="2662980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" name="Freeform 126"/>
          <p:cNvSpPr/>
          <p:nvPr/>
        </p:nvSpPr>
        <p:spPr bwMode="auto">
          <a:xfrm>
            <a:off x="76847" y="459818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05656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48967" y="532612"/>
            <a:ext cx="2236787" cy="656261"/>
            <a:chOff x="3468623" y="330730"/>
            <a:chExt cx="2236787" cy="6562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问题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47700" y="1790700"/>
            <a:ext cx="1027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企业发展：</a:t>
            </a:r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/>
              <a:t>1. </a:t>
            </a:r>
            <a:r>
              <a:rPr lang="zh-CN" altLang="en-US" dirty="0"/>
              <a:t>陆陆续续很多芯片公司成立，竞争会不会越来越激烈，贵司的优势是什么？公司</a:t>
            </a:r>
            <a:r>
              <a:rPr lang="en-US" altLang="zh-CN" dirty="0"/>
              <a:t>			   </a:t>
            </a:r>
            <a:r>
              <a:rPr lang="zh-CN" altLang="en-US" dirty="0"/>
              <a:t>现在遇到的最大的困难和挑战是什么？</a:t>
            </a:r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/>
              <a:t>2. </a:t>
            </a:r>
            <a:r>
              <a:rPr lang="zh-CN" altLang="en-US" dirty="0"/>
              <a:t>公司的企业文化是怎么样的？在这里的工作感受？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3. </a:t>
            </a:r>
            <a:r>
              <a:rPr lang="zh-CN" altLang="en-US" dirty="0"/>
              <a:t>公司现有产品线？</a:t>
            </a:r>
          </a:p>
        </p:txBody>
      </p:sp>
      <p:sp>
        <p:nvSpPr>
          <p:cNvPr id="4" name="Freeform 40"/>
          <p:cNvSpPr/>
          <p:nvPr/>
        </p:nvSpPr>
        <p:spPr bwMode="auto">
          <a:xfrm>
            <a:off x="647700" y="559388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70614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7641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7700" y="1790700"/>
            <a:ext cx="1027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岗位相关：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刚才面试过程中，是否有什么地方会让您觉得可能我不太适合这份工作？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考核机制，怎么样才是很好地完成这份工作？公司中英文都需要？怎么样审核？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对这个岗位的规划。组建一个团队？还是只需要一个人？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短期内长期内都需要做什么？如果我被录用了，在工作的前三个月，公司最希望我做到的   三件事是什么？</a:t>
            </a:r>
          </a:p>
        </p:txBody>
      </p:sp>
      <p:sp>
        <p:nvSpPr>
          <p:cNvPr id="4" name="Freeform 40"/>
          <p:cNvSpPr/>
          <p:nvPr/>
        </p:nvSpPr>
        <p:spPr bwMode="auto">
          <a:xfrm>
            <a:off x="647700" y="489252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00478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6" name="组合 5"/>
          <p:cNvGrpSpPr/>
          <p:nvPr/>
        </p:nvGrpSpPr>
        <p:grpSpPr>
          <a:xfrm>
            <a:off x="1707834" y="462476"/>
            <a:ext cx="2236787" cy="656261"/>
            <a:chOff x="3468623" y="330730"/>
            <a:chExt cx="2236787" cy="65626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4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0D98755D-0A87-4E30-B7A7-F899946DB46A}"/>
              </a:ext>
            </a:extLst>
          </p:cNvPr>
          <p:cNvSpPr/>
          <p:nvPr/>
        </p:nvSpPr>
        <p:spPr>
          <a:xfrm>
            <a:off x="1179204" y="1361256"/>
            <a:ext cx="1266092" cy="126609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id="{F59094A1-9D73-43AD-828B-9E3B4597E5D2}"/>
              </a:ext>
            </a:extLst>
          </p:cNvPr>
          <p:cNvSpPr/>
          <p:nvPr/>
        </p:nvSpPr>
        <p:spPr>
          <a:xfrm>
            <a:off x="3165231" y="1899138"/>
            <a:ext cx="1998440" cy="19984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2ED15B8C-9486-422A-9B93-DC02549E2130}"/>
              </a:ext>
            </a:extLst>
          </p:cNvPr>
          <p:cNvSpPr/>
          <p:nvPr/>
        </p:nvSpPr>
        <p:spPr>
          <a:xfrm>
            <a:off x="3323150" y="4221641"/>
            <a:ext cx="1682602" cy="1683908"/>
          </a:xfrm>
          <a:custGeom>
            <a:avLst/>
            <a:gdLst>
              <a:gd name="connsiteX0" fmla="*/ 894803 w 1682602"/>
              <a:gd name="connsiteY0" fmla="*/ 0 h 1683908"/>
              <a:gd name="connsiteX1" fmla="*/ 927701 w 1682602"/>
              <a:gd name="connsiteY1" fmla="*/ 1661 h 1683908"/>
              <a:gd name="connsiteX2" fmla="*/ 1681978 w 1682602"/>
              <a:gd name="connsiteY2" fmla="*/ 755939 h 1683908"/>
              <a:gd name="connsiteX3" fmla="*/ 1682464 w 1682602"/>
              <a:gd name="connsiteY3" fmla="*/ 765555 h 1683908"/>
              <a:gd name="connsiteX4" fmla="*/ 1672259 w 1682602"/>
              <a:gd name="connsiteY4" fmla="*/ 798429 h 1683908"/>
              <a:gd name="connsiteX5" fmla="*/ 1667993 w 1682602"/>
              <a:gd name="connsiteY5" fmla="*/ 840743 h 1683908"/>
              <a:gd name="connsiteX6" fmla="*/ 1672259 w 1682602"/>
              <a:gd name="connsiteY6" fmla="*/ 883057 h 1683908"/>
              <a:gd name="connsiteX7" fmla="*/ 1682602 w 1682602"/>
              <a:gd name="connsiteY7" fmla="*/ 916378 h 1683908"/>
              <a:gd name="connsiteX8" fmla="*/ 1681978 w 1682602"/>
              <a:gd name="connsiteY8" fmla="*/ 928739 h 1683908"/>
              <a:gd name="connsiteX9" fmla="*/ 927701 w 1682602"/>
              <a:gd name="connsiteY9" fmla="*/ 1683017 h 1683908"/>
              <a:gd name="connsiteX10" fmla="*/ 910068 w 1682602"/>
              <a:gd name="connsiteY10" fmla="*/ 1683908 h 1683908"/>
              <a:gd name="connsiteX11" fmla="*/ 883615 w 1682602"/>
              <a:gd name="connsiteY11" fmla="*/ 1675696 h 1683908"/>
              <a:gd name="connsiteX12" fmla="*/ 841301 w 1682602"/>
              <a:gd name="connsiteY12" fmla="*/ 1671430 h 1683908"/>
              <a:gd name="connsiteX13" fmla="*/ 798987 w 1682602"/>
              <a:gd name="connsiteY13" fmla="*/ 1675696 h 1683908"/>
              <a:gd name="connsiteX14" fmla="*/ 772534 w 1682602"/>
              <a:gd name="connsiteY14" fmla="*/ 1683908 h 1683908"/>
              <a:gd name="connsiteX15" fmla="*/ 754901 w 1682602"/>
              <a:gd name="connsiteY15" fmla="*/ 1683017 h 1683908"/>
              <a:gd name="connsiteX16" fmla="*/ 624 w 1682602"/>
              <a:gd name="connsiteY16" fmla="*/ 928739 h 1683908"/>
              <a:gd name="connsiteX17" fmla="*/ 0 w 1682602"/>
              <a:gd name="connsiteY17" fmla="*/ 916381 h 1683908"/>
              <a:gd name="connsiteX18" fmla="*/ 10344 w 1682602"/>
              <a:gd name="connsiteY18" fmla="*/ 883057 h 1683908"/>
              <a:gd name="connsiteX19" fmla="*/ 14610 w 1682602"/>
              <a:gd name="connsiteY19" fmla="*/ 840743 h 1683908"/>
              <a:gd name="connsiteX20" fmla="*/ 10344 w 1682602"/>
              <a:gd name="connsiteY20" fmla="*/ 798429 h 1683908"/>
              <a:gd name="connsiteX21" fmla="*/ 139 w 1682602"/>
              <a:gd name="connsiteY21" fmla="*/ 765552 h 1683908"/>
              <a:gd name="connsiteX22" fmla="*/ 624 w 1682602"/>
              <a:gd name="connsiteY22" fmla="*/ 755939 h 1683908"/>
              <a:gd name="connsiteX23" fmla="*/ 754901 w 1682602"/>
              <a:gd name="connsiteY23" fmla="*/ 1661 h 1683908"/>
              <a:gd name="connsiteX24" fmla="*/ 757268 w 1682602"/>
              <a:gd name="connsiteY24" fmla="*/ 1542 h 1683908"/>
              <a:gd name="connsiteX25" fmla="*/ 781238 w 1682602"/>
              <a:gd name="connsiteY25" fmla="*/ 8982 h 1683908"/>
              <a:gd name="connsiteX26" fmla="*/ 823552 w 1682602"/>
              <a:gd name="connsiteY26" fmla="*/ 13248 h 1683908"/>
              <a:gd name="connsiteX27" fmla="*/ 865866 w 1682602"/>
              <a:gd name="connsiteY27" fmla="*/ 8982 h 1683908"/>
              <a:gd name="connsiteX28" fmla="*/ 894803 w 1682602"/>
              <a:gd name="connsiteY28" fmla="*/ 0 h 1683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82602" h="1683908">
                <a:moveTo>
                  <a:pt x="894803" y="0"/>
                </a:moveTo>
                <a:lnTo>
                  <a:pt x="927701" y="1661"/>
                </a:lnTo>
                <a:cubicBezTo>
                  <a:pt x="1325411" y="42051"/>
                  <a:pt x="1641589" y="358230"/>
                  <a:pt x="1681978" y="755939"/>
                </a:cubicBezTo>
                <a:lnTo>
                  <a:pt x="1682464" y="765555"/>
                </a:lnTo>
                <a:lnTo>
                  <a:pt x="1672259" y="798429"/>
                </a:lnTo>
                <a:cubicBezTo>
                  <a:pt x="1669462" y="812097"/>
                  <a:pt x="1667993" y="826248"/>
                  <a:pt x="1667993" y="840743"/>
                </a:cubicBezTo>
                <a:cubicBezTo>
                  <a:pt x="1667993" y="855238"/>
                  <a:pt x="1669462" y="869390"/>
                  <a:pt x="1672259" y="883057"/>
                </a:cubicBezTo>
                <a:lnTo>
                  <a:pt x="1682602" y="916378"/>
                </a:lnTo>
                <a:lnTo>
                  <a:pt x="1681978" y="928739"/>
                </a:lnTo>
                <a:cubicBezTo>
                  <a:pt x="1641589" y="1326449"/>
                  <a:pt x="1325411" y="1642628"/>
                  <a:pt x="927701" y="1683017"/>
                </a:cubicBezTo>
                <a:lnTo>
                  <a:pt x="910068" y="1683908"/>
                </a:lnTo>
                <a:lnTo>
                  <a:pt x="883615" y="1675696"/>
                </a:lnTo>
                <a:cubicBezTo>
                  <a:pt x="869948" y="1672899"/>
                  <a:pt x="855796" y="1671430"/>
                  <a:pt x="841301" y="1671430"/>
                </a:cubicBezTo>
                <a:cubicBezTo>
                  <a:pt x="826806" y="1671430"/>
                  <a:pt x="812655" y="1672899"/>
                  <a:pt x="798987" y="1675696"/>
                </a:cubicBezTo>
                <a:lnTo>
                  <a:pt x="772534" y="1683908"/>
                </a:lnTo>
                <a:lnTo>
                  <a:pt x="754901" y="1683017"/>
                </a:lnTo>
                <a:cubicBezTo>
                  <a:pt x="357192" y="1642628"/>
                  <a:pt x="41013" y="1326449"/>
                  <a:pt x="624" y="928739"/>
                </a:cubicBezTo>
                <a:lnTo>
                  <a:pt x="0" y="916381"/>
                </a:lnTo>
                <a:lnTo>
                  <a:pt x="10344" y="883057"/>
                </a:lnTo>
                <a:cubicBezTo>
                  <a:pt x="13141" y="869390"/>
                  <a:pt x="14610" y="855238"/>
                  <a:pt x="14610" y="840743"/>
                </a:cubicBezTo>
                <a:cubicBezTo>
                  <a:pt x="14610" y="826248"/>
                  <a:pt x="13141" y="812097"/>
                  <a:pt x="10344" y="798429"/>
                </a:cubicBezTo>
                <a:lnTo>
                  <a:pt x="139" y="765552"/>
                </a:lnTo>
                <a:lnTo>
                  <a:pt x="624" y="755939"/>
                </a:lnTo>
                <a:cubicBezTo>
                  <a:pt x="41013" y="358230"/>
                  <a:pt x="357192" y="42051"/>
                  <a:pt x="754901" y="1661"/>
                </a:cubicBezTo>
                <a:lnTo>
                  <a:pt x="757268" y="1542"/>
                </a:lnTo>
                <a:lnTo>
                  <a:pt x="781238" y="8982"/>
                </a:lnTo>
                <a:cubicBezTo>
                  <a:pt x="794906" y="11779"/>
                  <a:pt x="809057" y="13248"/>
                  <a:pt x="823552" y="13248"/>
                </a:cubicBezTo>
                <a:cubicBezTo>
                  <a:pt x="838047" y="13248"/>
                  <a:pt x="852199" y="11779"/>
                  <a:pt x="865866" y="8982"/>
                </a:cubicBezTo>
                <a:lnTo>
                  <a:pt x="89480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5A058A1C-010B-41EF-8A7C-1DEB06A49559}"/>
              </a:ext>
            </a:extLst>
          </p:cNvPr>
          <p:cNvGrpSpPr/>
          <p:nvPr/>
        </p:nvGrpSpPr>
        <p:grpSpPr>
          <a:xfrm rot="13444228">
            <a:off x="285071" y="3347917"/>
            <a:ext cx="2476671" cy="2476672"/>
            <a:chOff x="292706" y="3349826"/>
            <a:chExt cx="2476671" cy="2476672"/>
          </a:xfrm>
        </p:grpSpPr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1B90F79C-18A0-427B-A63F-582A5CBCC31C}"/>
                </a:ext>
              </a:extLst>
            </p:cNvPr>
            <p:cNvSpPr/>
            <p:nvPr/>
          </p:nvSpPr>
          <p:spPr>
            <a:xfrm>
              <a:off x="296132" y="3349826"/>
              <a:ext cx="1427119" cy="1170467"/>
            </a:xfrm>
            <a:custGeom>
              <a:avLst/>
              <a:gdLst>
                <a:gd name="connsiteX0" fmla="*/ 1234909 w 1427119"/>
                <a:gd name="connsiteY0" fmla="*/ 0 h 1170467"/>
                <a:gd name="connsiteX1" fmla="*/ 1288902 w 1427119"/>
                <a:gd name="connsiteY1" fmla="*/ 2726 h 1170467"/>
                <a:gd name="connsiteX2" fmla="*/ 1298885 w 1427119"/>
                <a:gd name="connsiteY2" fmla="*/ 5825 h 1170467"/>
                <a:gd name="connsiteX3" fmla="*/ 1427119 w 1427119"/>
                <a:gd name="connsiteY3" fmla="*/ 199285 h 1170467"/>
                <a:gd name="connsiteX4" fmla="*/ 1298885 w 1427119"/>
                <a:gd name="connsiteY4" fmla="*/ 392745 h 1170467"/>
                <a:gd name="connsiteX5" fmla="*/ 1288410 w 1427119"/>
                <a:gd name="connsiteY5" fmla="*/ 395997 h 1170467"/>
                <a:gd name="connsiteX6" fmla="*/ 1234908 w 1427119"/>
                <a:gd name="connsiteY6" fmla="*/ 393295 h 1170467"/>
                <a:gd name="connsiteX7" fmla="*/ 1150875 w 1427119"/>
                <a:gd name="connsiteY7" fmla="*/ 397539 h 1170467"/>
                <a:gd name="connsiteX8" fmla="*/ 1150872 w 1427119"/>
                <a:gd name="connsiteY8" fmla="*/ 397538 h 1170467"/>
                <a:gd name="connsiteX9" fmla="*/ 1148508 w 1427119"/>
                <a:gd name="connsiteY9" fmla="*/ 397657 h 1170467"/>
                <a:gd name="connsiteX10" fmla="*/ 394231 w 1427119"/>
                <a:gd name="connsiteY10" fmla="*/ 1151935 h 1170467"/>
                <a:gd name="connsiteX11" fmla="*/ 393746 w 1427119"/>
                <a:gd name="connsiteY11" fmla="*/ 1161548 h 1170467"/>
                <a:gd name="connsiteX12" fmla="*/ 391717 w 1427119"/>
                <a:gd name="connsiteY12" fmla="*/ 1155013 h 1170467"/>
                <a:gd name="connsiteX13" fmla="*/ 198257 w 1427119"/>
                <a:gd name="connsiteY13" fmla="*/ 1026779 h 1170467"/>
                <a:gd name="connsiteX14" fmla="*/ 4797 w 1427119"/>
                <a:gd name="connsiteY14" fmla="*/ 1155013 h 1170467"/>
                <a:gd name="connsiteX15" fmla="*/ 0 w 1427119"/>
                <a:gd name="connsiteY15" fmla="*/ 1170467 h 1170467"/>
                <a:gd name="connsiteX16" fmla="*/ 2966 w 1427119"/>
                <a:gd name="connsiteY16" fmla="*/ 1111722 h 1170467"/>
                <a:gd name="connsiteX17" fmla="*/ 1108296 w 1427119"/>
                <a:gd name="connsiteY17" fmla="*/ 6392 h 1170467"/>
                <a:gd name="connsiteX18" fmla="*/ 1138519 w 1427119"/>
                <a:gd name="connsiteY18" fmla="*/ 4866 h 1170467"/>
                <a:gd name="connsiteX19" fmla="*/ 1135433 w 1427119"/>
                <a:gd name="connsiteY19" fmla="*/ 5824 h 1170467"/>
                <a:gd name="connsiteX20" fmla="*/ 1007199 w 1427119"/>
                <a:gd name="connsiteY20" fmla="*/ 199284 h 1170467"/>
                <a:gd name="connsiteX21" fmla="*/ 1007199 w 1427119"/>
                <a:gd name="connsiteY21" fmla="*/ 199285 h 1170467"/>
                <a:gd name="connsiteX22" fmla="*/ 1016638 w 1427119"/>
                <a:gd name="connsiteY22" fmla="*/ 136850 h 1170467"/>
                <a:gd name="connsiteX23" fmla="*/ 1135433 w 1427119"/>
                <a:gd name="connsiteY23" fmla="*/ 5825 h 1170467"/>
                <a:gd name="connsiteX24" fmla="*/ 1138519 w 1427119"/>
                <a:gd name="connsiteY24" fmla="*/ 4867 h 117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27119" h="1170467">
                  <a:moveTo>
                    <a:pt x="1234909" y="0"/>
                  </a:moveTo>
                  <a:lnTo>
                    <a:pt x="1288902" y="2726"/>
                  </a:lnTo>
                  <a:lnTo>
                    <a:pt x="1298885" y="5825"/>
                  </a:lnTo>
                  <a:cubicBezTo>
                    <a:pt x="1374243" y="37698"/>
                    <a:pt x="1427119" y="112317"/>
                    <a:pt x="1427119" y="199285"/>
                  </a:cubicBezTo>
                  <a:cubicBezTo>
                    <a:pt x="1427119" y="286254"/>
                    <a:pt x="1374243" y="360872"/>
                    <a:pt x="1298885" y="392745"/>
                  </a:cubicBezTo>
                  <a:lnTo>
                    <a:pt x="1288410" y="395997"/>
                  </a:lnTo>
                  <a:lnTo>
                    <a:pt x="1234908" y="393295"/>
                  </a:lnTo>
                  <a:lnTo>
                    <a:pt x="1150875" y="397539"/>
                  </a:lnTo>
                  <a:lnTo>
                    <a:pt x="1150872" y="397538"/>
                  </a:lnTo>
                  <a:lnTo>
                    <a:pt x="1148508" y="397657"/>
                  </a:lnTo>
                  <a:cubicBezTo>
                    <a:pt x="750799" y="438047"/>
                    <a:pt x="434620" y="754226"/>
                    <a:pt x="394231" y="1151935"/>
                  </a:cubicBezTo>
                  <a:lnTo>
                    <a:pt x="393746" y="1161548"/>
                  </a:lnTo>
                  <a:lnTo>
                    <a:pt x="391717" y="1155013"/>
                  </a:lnTo>
                  <a:cubicBezTo>
                    <a:pt x="359844" y="1079655"/>
                    <a:pt x="285225" y="1026779"/>
                    <a:pt x="198257" y="1026779"/>
                  </a:cubicBezTo>
                  <a:cubicBezTo>
                    <a:pt x="111288" y="1026779"/>
                    <a:pt x="36670" y="1079655"/>
                    <a:pt x="4797" y="1155013"/>
                  </a:cubicBezTo>
                  <a:lnTo>
                    <a:pt x="0" y="1170467"/>
                  </a:lnTo>
                  <a:lnTo>
                    <a:pt x="2966" y="1111722"/>
                  </a:lnTo>
                  <a:cubicBezTo>
                    <a:pt x="62154" y="528913"/>
                    <a:pt x="525487" y="65580"/>
                    <a:pt x="1108296" y="6392"/>
                  </a:cubicBezTo>
                  <a:lnTo>
                    <a:pt x="1138519" y="4866"/>
                  </a:lnTo>
                  <a:lnTo>
                    <a:pt x="1135433" y="5824"/>
                  </a:lnTo>
                  <a:cubicBezTo>
                    <a:pt x="1060075" y="37697"/>
                    <a:pt x="1007199" y="112316"/>
                    <a:pt x="1007199" y="199284"/>
                  </a:cubicBezTo>
                  <a:lnTo>
                    <a:pt x="1007199" y="199285"/>
                  </a:lnTo>
                  <a:lnTo>
                    <a:pt x="1016638" y="136850"/>
                  </a:lnTo>
                  <a:cubicBezTo>
                    <a:pt x="1035042" y="77679"/>
                    <a:pt x="1078915" y="29730"/>
                    <a:pt x="1135433" y="5825"/>
                  </a:cubicBezTo>
                  <a:lnTo>
                    <a:pt x="1138519" y="48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C4BFB4EE-8C97-4EF9-B021-8EE9FE00E6CD}"/>
                </a:ext>
              </a:extLst>
            </p:cNvPr>
            <p:cNvSpPr/>
            <p:nvPr/>
          </p:nvSpPr>
          <p:spPr>
            <a:xfrm>
              <a:off x="292706" y="4376605"/>
              <a:ext cx="1169567" cy="1446096"/>
            </a:xfrm>
            <a:custGeom>
              <a:avLst/>
              <a:gdLst>
                <a:gd name="connsiteX0" fmla="*/ 201684 w 1169567"/>
                <a:gd name="connsiteY0" fmla="*/ 0 h 1446096"/>
                <a:gd name="connsiteX1" fmla="*/ 395144 w 1169567"/>
                <a:gd name="connsiteY1" fmla="*/ 128234 h 1446096"/>
                <a:gd name="connsiteX2" fmla="*/ 397173 w 1169567"/>
                <a:gd name="connsiteY2" fmla="*/ 134769 h 1446096"/>
                <a:gd name="connsiteX3" fmla="*/ 393295 w 1169567"/>
                <a:gd name="connsiteY3" fmla="*/ 211556 h 1446096"/>
                <a:gd name="connsiteX4" fmla="*/ 397034 w 1169567"/>
                <a:gd name="connsiteY4" fmla="*/ 285598 h 1446096"/>
                <a:gd name="connsiteX5" fmla="*/ 397033 w 1169567"/>
                <a:gd name="connsiteY5" fmla="*/ 285601 h 1446096"/>
                <a:gd name="connsiteX6" fmla="*/ 397657 w 1169567"/>
                <a:gd name="connsiteY6" fmla="*/ 297956 h 1446096"/>
                <a:gd name="connsiteX7" fmla="*/ 1151934 w 1169567"/>
                <a:gd name="connsiteY7" fmla="*/ 1052234 h 1446096"/>
                <a:gd name="connsiteX8" fmla="*/ 1169567 w 1169567"/>
                <a:gd name="connsiteY8" fmla="*/ 1053125 h 1446096"/>
                <a:gd name="connsiteX9" fmla="*/ 1156608 w 1169567"/>
                <a:gd name="connsiteY9" fmla="*/ 1057147 h 1446096"/>
                <a:gd name="connsiteX10" fmla="*/ 1028374 w 1169567"/>
                <a:gd name="connsiteY10" fmla="*/ 1250607 h 1446096"/>
                <a:gd name="connsiteX11" fmla="*/ 1156608 w 1169567"/>
                <a:gd name="connsiteY11" fmla="*/ 1444067 h 1446096"/>
                <a:gd name="connsiteX12" fmla="*/ 1163142 w 1169567"/>
                <a:gd name="connsiteY12" fmla="*/ 1446096 h 1446096"/>
                <a:gd name="connsiteX13" fmla="*/ 1111722 w 1169567"/>
                <a:gd name="connsiteY13" fmla="*/ 1443499 h 1446096"/>
                <a:gd name="connsiteX14" fmla="*/ 6392 w 1169567"/>
                <a:gd name="connsiteY14" fmla="*/ 338169 h 1446096"/>
                <a:gd name="connsiteX15" fmla="*/ 3233 w 1169567"/>
                <a:gd name="connsiteY15" fmla="*/ 275612 h 1446096"/>
                <a:gd name="connsiteX16" fmla="*/ 8223 w 1169567"/>
                <a:gd name="connsiteY16" fmla="*/ 291686 h 1446096"/>
                <a:gd name="connsiteX17" fmla="*/ 201683 w 1169567"/>
                <a:gd name="connsiteY17" fmla="*/ 419920 h 1446096"/>
                <a:gd name="connsiteX18" fmla="*/ 201684 w 1169567"/>
                <a:gd name="connsiteY18" fmla="*/ 419920 h 1446096"/>
                <a:gd name="connsiteX19" fmla="*/ 139248 w 1169567"/>
                <a:gd name="connsiteY19" fmla="*/ 410481 h 1446096"/>
                <a:gd name="connsiteX20" fmla="*/ 8224 w 1169567"/>
                <a:gd name="connsiteY20" fmla="*/ 291686 h 1446096"/>
                <a:gd name="connsiteX21" fmla="*/ 3234 w 1169567"/>
                <a:gd name="connsiteY21" fmla="*/ 275612 h 1446096"/>
                <a:gd name="connsiteX22" fmla="*/ 0 w 1169567"/>
                <a:gd name="connsiteY22" fmla="*/ 211556 h 1446096"/>
                <a:gd name="connsiteX23" fmla="*/ 3427 w 1169567"/>
                <a:gd name="connsiteY23" fmla="*/ 143688 h 1446096"/>
                <a:gd name="connsiteX24" fmla="*/ 8224 w 1169567"/>
                <a:gd name="connsiteY24" fmla="*/ 128234 h 1446096"/>
                <a:gd name="connsiteX25" fmla="*/ 201684 w 1169567"/>
                <a:gd name="connsiteY25" fmla="*/ 0 h 144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9567" h="1446096">
                  <a:moveTo>
                    <a:pt x="201684" y="0"/>
                  </a:moveTo>
                  <a:cubicBezTo>
                    <a:pt x="288652" y="0"/>
                    <a:pt x="363271" y="52876"/>
                    <a:pt x="395144" y="128234"/>
                  </a:cubicBezTo>
                  <a:lnTo>
                    <a:pt x="397173" y="134769"/>
                  </a:lnTo>
                  <a:lnTo>
                    <a:pt x="393295" y="211556"/>
                  </a:lnTo>
                  <a:lnTo>
                    <a:pt x="397034" y="285598"/>
                  </a:lnTo>
                  <a:lnTo>
                    <a:pt x="397033" y="285601"/>
                  </a:lnTo>
                  <a:lnTo>
                    <a:pt x="397657" y="297956"/>
                  </a:lnTo>
                  <a:cubicBezTo>
                    <a:pt x="438046" y="695666"/>
                    <a:pt x="754225" y="1011845"/>
                    <a:pt x="1151934" y="1052234"/>
                  </a:cubicBezTo>
                  <a:lnTo>
                    <a:pt x="1169567" y="1053125"/>
                  </a:lnTo>
                  <a:lnTo>
                    <a:pt x="1156608" y="1057147"/>
                  </a:lnTo>
                  <a:cubicBezTo>
                    <a:pt x="1081250" y="1089020"/>
                    <a:pt x="1028374" y="1163639"/>
                    <a:pt x="1028374" y="1250607"/>
                  </a:cubicBezTo>
                  <a:cubicBezTo>
                    <a:pt x="1028374" y="1337576"/>
                    <a:pt x="1081250" y="1412194"/>
                    <a:pt x="1156608" y="1444067"/>
                  </a:cubicBezTo>
                  <a:lnTo>
                    <a:pt x="1163142" y="1446096"/>
                  </a:lnTo>
                  <a:lnTo>
                    <a:pt x="1111722" y="1443499"/>
                  </a:lnTo>
                  <a:cubicBezTo>
                    <a:pt x="528913" y="1384311"/>
                    <a:pt x="65580" y="920978"/>
                    <a:pt x="6392" y="338169"/>
                  </a:cubicBezTo>
                  <a:lnTo>
                    <a:pt x="3233" y="275612"/>
                  </a:lnTo>
                  <a:lnTo>
                    <a:pt x="8223" y="291686"/>
                  </a:lnTo>
                  <a:cubicBezTo>
                    <a:pt x="40096" y="367044"/>
                    <a:pt x="114714" y="419920"/>
                    <a:pt x="201683" y="419920"/>
                  </a:cubicBezTo>
                  <a:lnTo>
                    <a:pt x="201684" y="419920"/>
                  </a:lnTo>
                  <a:lnTo>
                    <a:pt x="139248" y="410481"/>
                  </a:lnTo>
                  <a:cubicBezTo>
                    <a:pt x="80078" y="392077"/>
                    <a:pt x="32129" y="348205"/>
                    <a:pt x="8224" y="291686"/>
                  </a:cubicBezTo>
                  <a:lnTo>
                    <a:pt x="3234" y="275612"/>
                  </a:lnTo>
                  <a:lnTo>
                    <a:pt x="0" y="211556"/>
                  </a:lnTo>
                  <a:lnTo>
                    <a:pt x="3427" y="143688"/>
                  </a:lnTo>
                  <a:lnTo>
                    <a:pt x="8224" y="128234"/>
                  </a:lnTo>
                  <a:cubicBezTo>
                    <a:pt x="40097" y="52876"/>
                    <a:pt x="114715" y="0"/>
                    <a:pt x="201684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1CEAA093-7462-440E-A750-2C5BD4553981}"/>
                </a:ext>
              </a:extLst>
            </p:cNvPr>
            <p:cNvSpPr/>
            <p:nvPr/>
          </p:nvSpPr>
          <p:spPr>
            <a:xfrm>
              <a:off x="1321080" y="4652213"/>
              <a:ext cx="1445063" cy="1174285"/>
            </a:xfrm>
            <a:custGeom>
              <a:avLst/>
              <a:gdLst>
                <a:gd name="connsiteX0" fmla="*/ 1445063 w 1445063"/>
                <a:gd name="connsiteY0" fmla="*/ 0 h 1174285"/>
                <a:gd name="connsiteX1" fmla="*/ 1441904 w 1445063"/>
                <a:gd name="connsiteY1" fmla="*/ 62561 h 1174285"/>
                <a:gd name="connsiteX2" fmla="*/ 336574 w 1445063"/>
                <a:gd name="connsiteY2" fmla="*/ 1167891 h 1174285"/>
                <a:gd name="connsiteX3" fmla="*/ 285155 w 1445063"/>
                <a:gd name="connsiteY3" fmla="*/ 1170488 h 1174285"/>
                <a:gd name="connsiteX4" fmla="*/ 285151 w 1445063"/>
                <a:gd name="connsiteY4" fmla="*/ 1170489 h 1174285"/>
                <a:gd name="connsiteX5" fmla="*/ 209961 w 1445063"/>
                <a:gd name="connsiteY5" fmla="*/ 1174285 h 1174285"/>
                <a:gd name="connsiteX6" fmla="*/ 134768 w 1445063"/>
                <a:gd name="connsiteY6" fmla="*/ 1170489 h 1174285"/>
                <a:gd name="connsiteX7" fmla="*/ 128234 w 1445063"/>
                <a:gd name="connsiteY7" fmla="*/ 1168460 h 1174285"/>
                <a:gd name="connsiteX8" fmla="*/ 0 w 1445063"/>
                <a:gd name="connsiteY8" fmla="*/ 975000 h 1174285"/>
                <a:gd name="connsiteX9" fmla="*/ 128234 w 1445063"/>
                <a:gd name="connsiteY9" fmla="*/ 781540 h 1174285"/>
                <a:gd name="connsiteX10" fmla="*/ 141193 w 1445063"/>
                <a:gd name="connsiteY10" fmla="*/ 777518 h 1174285"/>
                <a:gd name="connsiteX11" fmla="*/ 209960 w 1445063"/>
                <a:gd name="connsiteY11" fmla="*/ 780990 h 1174285"/>
                <a:gd name="connsiteX12" fmla="*/ 278727 w 1445063"/>
                <a:gd name="connsiteY12" fmla="*/ 777518 h 1174285"/>
                <a:gd name="connsiteX13" fmla="*/ 291686 w 1445063"/>
                <a:gd name="connsiteY13" fmla="*/ 781540 h 1174285"/>
                <a:gd name="connsiteX14" fmla="*/ 410481 w 1445063"/>
                <a:gd name="connsiteY14" fmla="*/ 912565 h 1174285"/>
                <a:gd name="connsiteX15" fmla="*/ 419920 w 1445063"/>
                <a:gd name="connsiteY15" fmla="*/ 975000 h 1174285"/>
                <a:gd name="connsiteX16" fmla="*/ 419920 w 1445063"/>
                <a:gd name="connsiteY16" fmla="*/ 974999 h 1174285"/>
                <a:gd name="connsiteX17" fmla="*/ 291686 w 1445063"/>
                <a:gd name="connsiteY17" fmla="*/ 781539 h 1174285"/>
                <a:gd name="connsiteX18" fmla="*/ 278727 w 1445063"/>
                <a:gd name="connsiteY18" fmla="*/ 777517 h 1174285"/>
                <a:gd name="connsiteX19" fmla="*/ 296360 w 1445063"/>
                <a:gd name="connsiteY19" fmla="*/ 776626 h 1174285"/>
                <a:gd name="connsiteX20" fmla="*/ 1050637 w 1445063"/>
                <a:gd name="connsiteY20" fmla="*/ 22348 h 1174285"/>
                <a:gd name="connsiteX21" fmla="*/ 1051261 w 1445063"/>
                <a:gd name="connsiteY21" fmla="*/ 9987 h 1174285"/>
                <a:gd name="connsiteX22" fmla="*/ 1053152 w 1445063"/>
                <a:gd name="connsiteY22" fmla="*/ 16078 h 1174285"/>
                <a:gd name="connsiteX23" fmla="*/ 1246612 w 1445063"/>
                <a:gd name="connsiteY23" fmla="*/ 144312 h 1174285"/>
                <a:gd name="connsiteX24" fmla="*/ 1440072 w 1445063"/>
                <a:gd name="connsiteY24" fmla="*/ 16078 h 117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45063" h="1174285">
                  <a:moveTo>
                    <a:pt x="1445063" y="0"/>
                  </a:moveTo>
                  <a:lnTo>
                    <a:pt x="1441904" y="62561"/>
                  </a:lnTo>
                  <a:cubicBezTo>
                    <a:pt x="1382716" y="645370"/>
                    <a:pt x="919383" y="1108703"/>
                    <a:pt x="336574" y="1167891"/>
                  </a:cubicBezTo>
                  <a:lnTo>
                    <a:pt x="285155" y="1170488"/>
                  </a:lnTo>
                  <a:lnTo>
                    <a:pt x="285151" y="1170489"/>
                  </a:lnTo>
                  <a:lnTo>
                    <a:pt x="209961" y="1174285"/>
                  </a:lnTo>
                  <a:lnTo>
                    <a:pt x="134768" y="1170489"/>
                  </a:lnTo>
                  <a:lnTo>
                    <a:pt x="128234" y="1168460"/>
                  </a:lnTo>
                  <a:cubicBezTo>
                    <a:pt x="52876" y="1136587"/>
                    <a:pt x="0" y="1061969"/>
                    <a:pt x="0" y="975000"/>
                  </a:cubicBezTo>
                  <a:cubicBezTo>
                    <a:pt x="0" y="888032"/>
                    <a:pt x="52876" y="813413"/>
                    <a:pt x="128234" y="781540"/>
                  </a:cubicBezTo>
                  <a:lnTo>
                    <a:pt x="141193" y="777518"/>
                  </a:lnTo>
                  <a:lnTo>
                    <a:pt x="209960" y="780990"/>
                  </a:lnTo>
                  <a:lnTo>
                    <a:pt x="278727" y="777518"/>
                  </a:lnTo>
                  <a:lnTo>
                    <a:pt x="291686" y="781540"/>
                  </a:lnTo>
                  <a:cubicBezTo>
                    <a:pt x="348205" y="805445"/>
                    <a:pt x="392077" y="853394"/>
                    <a:pt x="410481" y="912565"/>
                  </a:cubicBezTo>
                  <a:lnTo>
                    <a:pt x="419920" y="975000"/>
                  </a:lnTo>
                  <a:lnTo>
                    <a:pt x="419920" y="974999"/>
                  </a:lnTo>
                  <a:cubicBezTo>
                    <a:pt x="419920" y="888031"/>
                    <a:pt x="367044" y="813412"/>
                    <a:pt x="291686" y="781539"/>
                  </a:cubicBezTo>
                  <a:lnTo>
                    <a:pt x="278727" y="777517"/>
                  </a:lnTo>
                  <a:lnTo>
                    <a:pt x="296360" y="776626"/>
                  </a:lnTo>
                  <a:cubicBezTo>
                    <a:pt x="694070" y="736237"/>
                    <a:pt x="1010248" y="420058"/>
                    <a:pt x="1050637" y="22348"/>
                  </a:cubicBezTo>
                  <a:lnTo>
                    <a:pt x="1051261" y="9987"/>
                  </a:lnTo>
                  <a:lnTo>
                    <a:pt x="1053152" y="16078"/>
                  </a:lnTo>
                  <a:cubicBezTo>
                    <a:pt x="1085025" y="91436"/>
                    <a:pt x="1159644" y="144312"/>
                    <a:pt x="1246612" y="144312"/>
                  </a:cubicBezTo>
                  <a:cubicBezTo>
                    <a:pt x="1333581" y="144312"/>
                    <a:pt x="1408199" y="91436"/>
                    <a:pt x="1440072" y="16078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6ACFAF75-3FE0-4B7D-974A-FE9E91CC1BFF}"/>
                </a:ext>
              </a:extLst>
            </p:cNvPr>
            <p:cNvSpPr/>
            <p:nvPr/>
          </p:nvSpPr>
          <p:spPr>
            <a:xfrm>
              <a:off x="1584542" y="3352551"/>
              <a:ext cx="1184835" cy="1443974"/>
            </a:xfrm>
            <a:custGeom>
              <a:avLst/>
              <a:gdLst>
                <a:gd name="connsiteX0" fmla="*/ 492 w 1184835"/>
                <a:gd name="connsiteY0" fmla="*/ 0 h 1443974"/>
                <a:gd name="connsiteX1" fmla="*/ 73112 w 1184835"/>
                <a:gd name="connsiteY1" fmla="*/ 3667 h 1443974"/>
                <a:gd name="connsiteX2" fmla="*/ 1178442 w 1184835"/>
                <a:gd name="connsiteY2" fmla="*/ 1108997 h 1443974"/>
                <a:gd name="connsiteX3" fmla="*/ 1181409 w 1184835"/>
                <a:gd name="connsiteY3" fmla="*/ 1167746 h 1443974"/>
                <a:gd name="connsiteX4" fmla="*/ 1184835 w 1184835"/>
                <a:gd name="connsiteY4" fmla="*/ 1235610 h 1443974"/>
                <a:gd name="connsiteX5" fmla="*/ 1181601 w 1184835"/>
                <a:gd name="connsiteY5" fmla="*/ 1299662 h 1443974"/>
                <a:gd name="connsiteX6" fmla="*/ 1176610 w 1184835"/>
                <a:gd name="connsiteY6" fmla="*/ 1315740 h 1443974"/>
                <a:gd name="connsiteX7" fmla="*/ 983150 w 1184835"/>
                <a:gd name="connsiteY7" fmla="*/ 1443974 h 1443974"/>
                <a:gd name="connsiteX8" fmla="*/ 789690 w 1184835"/>
                <a:gd name="connsiteY8" fmla="*/ 1315740 h 1443974"/>
                <a:gd name="connsiteX9" fmla="*/ 787799 w 1184835"/>
                <a:gd name="connsiteY9" fmla="*/ 1309649 h 1443974"/>
                <a:gd name="connsiteX10" fmla="*/ 791538 w 1184835"/>
                <a:gd name="connsiteY10" fmla="*/ 1235610 h 1443974"/>
                <a:gd name="connsiteX11" fmla="*/ 787661 w 1184835"/>
                <a:gd name="connsiteY11" fmla="*/ 1158826 h 1443974"/>
                <a:gd name="connsiteX12" fmla="*/ 787175 w 1184835"/>
                <a:gd name="connsiteY12" fmla="*/ 1149210 h 1443974"/>
                <a:gd name="connsiteX13" fmla="*/ 32898 w 1184835"/>
                <a:gd name="connsiteY13" fmla="*/ 394932 h 1443974"/>
                <a:gd name="connsiteX14" fmla="*/ 0 w 1184835"/>
                <a:gd name="connsiteY14" fmla="*/ 393271 h 1443974"/>
                <a:gd name="connsiteX15" fmla="*/ 10475 w 1184835"/>
                <a:gd name="connsiteY15" fmla="*/ 390019 h 1443974"/>
                <a:gd name="connsiteX16" fmla="*/ 138709 w 1184835"/>
                <a:gd name="connsiteY16" fmla="*/ 196559 h 1443974"/>
                <a:gd name="connsiteX17" fmla="*/ 10475 w 1184835"/>
                <a:gd name="connsiteY17" fmla="*/ 3099 h 144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84835" h="1443974">
                  <a:moveTo>
                    <a:pt x="492" y="0"/>
                  </a:moveTo>
                  <a:lnTo>
                    <a:pt x="73112" y="3667"/>
                  </a:lnTo>
                  <a:cubicBezTo>
                    <a:pt x="655921" y="62855"/>
                    <a:pt x="1119254" y="526188"/>
                    <a:pt x="1178442" y="1108997"/>
                  </a:cubicBezTo>
                  <a:lnTo>
                    <a:pt x="1181409" y="1167746"/>
                  </a:lnTo>
                  <a:lnTo>
                    <a:pt x="1184835" y="1235610"/>
                  </a:lnTo>
                  <a:lnTo>
                    <a:pt x="1181601" y="1299662"/>
                  </a:lnTo>
                  <a:lnTo>
                    <a:pt x="1176610" y="1315740"/>
                  </a:lnTo>
                  <a:cubicBezTo>
                    <a:pt x="1144737" y="1391098"/>
                    <a:pt x="1070119" y="1443974"/>
                    <a:pt x="983150" y="1443974"/>
                  </a:cubicBezTo>
                  <a:cubicBezTo>
                    <a:pt x="896182" y="1443974"/>
                    <a:pt x="821563" y="1391098"/>
                    <a:pt x="789690" y="1315740"/>
                  </a:cubicBezTo>
                  <a:lnTo>
                    <a:pt x="787799" y="1309649"/>
                  </a:lnTo>
                  <a:lnTo>
                    <a:pt x="791538" y="1235610"/>
                  </a:lnTo>
                  <a:lnTo>
                    <a:pt x="787661" y="1158826"/>
                  </a:lnTo>
                  <a:lnTo>
                    <a:pt x="787175" y="1149210"/>
                  </a:lnTo>
                  <a:cubicBezTo>
                    <a:pt x="746786" y="751501"/>
                    <a:pt x="430608" y="435322"/>
                    <a:pt x="32898" y="394932"/>
                  </a:cubicBezTo>
                  <a:lnTo>
                    <a:pt x="0" y="393271"/>
                  </a:lnTo>
                  <a:lnTo>
                    <a:pt x="10475" y="390019"/>
                  </a:lnTo>
                  <a:cubicBezTo>
                    <a:pt x="85833" y="358146"/>
                    <a:pt x="138709" y="283528"/>
                    <a:pt x="138709" y="196559"/>
                  </a:cubicBezTo>
                  <a:cubicBezTo>
                    <a:pt x="138709" y="109591"/>
                    <a:pt x="85833" y="34972"/>
                    <a:pt x="10475" y="3099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98" name="Freeform 148">
            <a:extLst>
              <a:ext uri="{FF2B5EF4-FFF2-40B4-BE49-F238E27FC236}">
                <a16:creationId xmlns:a16="http://schemas.microsoft.com/office/drawing/2014/main" id="{D6106E88-1076-466A-8227-F7F61D924BDC}"/>
              </a:ext>
            </a:extLst>
          </p:cNvPr>
          <p:cNvSpPr>
            <a:spLocks noEditPoints="1"/>
          </p:cNvSpPr>
          <p:nvPr/>
        </p:nvSpPr>
        <p:spPr bwMode="auto">
          <a:xfrm>
            <a:off x="2074103" y="3729379"/>
            <a:ext cx="303737" cy="249177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 29">
            <a:extLst>
              <a:ext uri="{FF2B5EF4-FFF2-40B4-BE49-F238E27FC236}">
                <a16:creationId xmlns:a16="http://schemas.microsoft.com/office/drawing/2014/main" id="{429A4AEE-4E6D-4721-9818-4AC638D2EB71}"/>
              </a:ext>
            </a:extLst>
          </p:cNvPr>
          <p:cNvSpPr/>
          <p:nvPr/>
        </p:nvSpPr>
        <p:spPr bwMode="auto">
          <a:xfrm>
            <a:off x="2445296" y="699098"/>
            <a:ext cx="539692" cy="522242"/>
          </a:xfrm>
          <a:custGeom>
            <a:avLst/>
            <a:gdLst>
              <a:gd name="T0" fmla="*/ 57 w 64"/>
              <a:gd name="T1" fmla="*/ 37 h 66"/>
              <a:gd name="T2" fmla="*/ 43 w 64"/>
              <a:gd name="T3" fmla="*/ 12 h 66"/>
              <a:gd name="T4" fmla="*/ 39 w 64"/>
              <a:gd name="T5" fmla="*/ 6 h 66"/>
              <a:gd name="T6" fmla="*/ 25 w 64"/>
              <a:gd name="T7" fmla="*/ 6 h 66"/>
              <a:gd name="T8" fmla="*/ 22 w 64"/>
              <a:gd name="T9" fmla="*/ 12 h 66"/>
              <a:gd name="T10" fmla="*/ 8 w 64"/>
              <a:gd name="T11" fmla="*/ 37 h 66"/>
              <a:gd name="T12" fmla="*/ 4 w 64"/>
              <a:gd name="T13" fmla="*/ 43 h 66"/>
              <a:gd name="T14" fmla="*/ 11 w 64"/>
              <a:gd name="T15" fmla="*/ 55 h 66"/>
              <a:gd name="T16" fmla="*/ 18 w 64"/>
              <a:gd name="T17" fmla="*/ 55 h 66"/>
              <a:gd name="T18" fmla="*/ 19 w 64"/>
              <a:gd name="T19" fmla="*/ 55 h 66"/>
              <a:gd name="T20" fmla="*/ 19 w 64"/>
              <a:gd name="T21" fmla="*/ 66 h 66"/>
              <a:gd name="T22" fmla="*/ 32 w 64"/>
              <a:gd name="T23" fmla="*/ 62 h 66"/>
              <a:gd name="T24" fmla="*/ 32 w 64"/>
              <a:gd name="T25" fmla="*/ 62 h 66"/>
              <a:gd name="T26" fmla="*/ 46 w 64"/>
              <a:gd name="T27" fmla="*/ 66 h 66"/>
              <a:gd name="T28" fmla="*/ 46 w 64"/>
              <a:gd name="T29" fmla="*/ 55 h 66"/>
              <a:gd name="T30" fmla="*/ 46 w 64"/>
              <a:gd name="T31" fmla="*/ 55 h 66"/>
              <a:gd name="T32" fmla="*/ 53 w 64"/>
              <a:gd name="T33" fmla="*/ 55 h 66"/>
              <a:gd name="T34" fmla="*/ 60 w 64"/>
              <a:gd name="T35" fmla="*/ 43 h 66"/>
              <a:gd name="T36" fmla="*/ 57 w 64"/>
              <a:gd name="T37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66">
                <a:moveTo>
                  <a:pt x="57" y="37"/>
                </a:moveTo>
                <a:cubicBezTo>
                  <a:pt x="53" y="30"/>
                  <a:pt x="47" y="19"/>
                  <a:pt x="43" y="12"/>
                </a:cubicBezTo>
                <a:cubicBezTo>
                  <a:pt x="39" y="6"/>
                  <a:pt x="39" y="6"/>
                  <a:pt x="39" y="6"/>
                </a:cubicBezTo>
                <a:cubicBezTo>
                  <a:pt x="35" y="0"/>
                  <a:pt x="29" y="0"/>
                  <a:pt x="25" y="6"/>
                </a:cubicBezTo>
                <a:cubicBezTo>
                  <a:pt x="22" y="12"/>
                  <a:pt x="22" y="12"/>
                  <a:pt x="22" y="12"/>
                </a:cubicBezTo>
                <a:cubicBezTo>
                  <a:pt x="18" y="19"/>
                  <a:pt x="11" y="30"/>
                  <a:pt x="8" y="37"/>
                </a:cubicBezTo>
                <a:cubicBezTo>
                  <a:pt x="4" y="43"/>
                  <a:pt x="4" y="43"/>
                  <a:pt x="4" y="43"/>
                </a:cubicBezTo>
                <a:cubicBezTo>
                  <a:pt x="0" y="50"/>
                  <a:pt x="3" y="55"/>
                  <a:pt x="11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19" y="66"/>
                  <a:pt x="19" y="66"/>
                  <a:pt x="19" y="66"/>
                </a:cubicBezTo>
                <a:cubicBezTo>
                  <a:pt x="23" y="63"/>
                  <a:pt x="27" y="62"/>
                  <a:pt x="32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7" y="62"/>
                  <a:pt x="42" y="63"/>
                  <a:pt x="46" y="66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53" y="55"/>
                  <a:pt x="53" y="55"/>
                  <a:pt x="53" y="55"/>
                </a:cubicBezTo>
                <a:cubicBezTo>
                  <a:pt x="61" y="55"/>
                  <a:pt x="64" y="49"/>
                  <a:pt x="60" y="43"/>
                </a:cubicBezTo>
                <a:lnTo>
                  <a:pt x="57" y="37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00" name="Freeform 30">
            <a:extLst>
              <a:ext uri="{FF2B5EF4-FFF2-40B4-BE49-F238E27FC236}">
                <a16:creationId xmlns:a16="http://schemas.microsoft.com/office/drawing/2014/main" id="{0DB4AD75-B078-45BE-A6AC-AFF1A253BD7D}"/>
              </a:ext>
            </a:extLst>
          </p:cNvPr>
          <p:cNvSpPr/>
          <p:nvPr/>
        </p:nvSpPr>
        <p:spPr bwMode="auto">
          <a:xfrm>
            <a:off x="2572091" y="1221340"/>
            <a:ext cx="294230" cy="277108"/>
          </a:xfrm>
          <a:custGeom>
            <a:avLst/>
            <a:gdLst>
              <a:gd name="T0" fmla="*/ 17 w 35"/>
              <a:gd name="T1" fmla="*/ 0 h 35"/>
              <a:gd name="T2" fmla="*/ 17 w 35"/>
              <a:gd name="T3" fmla="*/ 0 h 35"/>
              <a:gd name="T4" fmla="*/ 17 w 35"/>
              <a:gd name="T5" fmla="*/ 0 h 35"/>
              <a:gd name="T6" fmla="*/ 17 w 35"/>
              <a:gd name="T7" fmla="*/ 0 h 35"/>
              <a:gd name="T8" fmla="*/ 17 w 35"/>
              <a:gd name="T9" fmla="*/ 0 h 35"/>
              <a:gd name="T10" fmla="*/ 4 w 35"/>
              <a:gd name="T11" fmla="*/ 6 h 35"/>
              <a:gd name="T12" fmla="*/ 0 w 35"/>
              <a:gd name="T13" fmla="*/ 17 h 35"/>
              <a:gd name="T14" fmla="*/ 0 w 35"/>
              <a:gd name="T15" fmla="*/ 17 h 35"/>
              <a:gd name="T16" fmla="*/ 17 w 35"/>
              <a:gd name="T17" fmla="*/ 35 h 35"/>
              <a:gd name="T18" fmla="*/ 17 w 35"/>
              <a:gd name="T19" fmla="*/ 35 h 35"/>
              <a:gd name="T20" fmla="*/ 35 w 35"/>
              <a:gd name="T21" fmla="*/ 17 h 35"/>
              <a:gd name="T22" fmla="*/ 35 w 35"/>
              <a:gd name="T23" fmla="*/ 17 h 35"/>
              <a:gd name="T24" fmla="*/ 31 w 35"/>
              <a:gd name="T25" fmla="*/ 6 h 35"/>
              <a:gd name="T26" fmla="*/ 17 w 35"/>
              <a:gd name="T2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" h="35"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2" y="0"/>
                  <a:pt x="7" y="2"/>
                  <a:pt x="4" y="6"/>
                </a:cubicBezTo>
                <a:cubicBezTo>
                  <a:pt x="1" y="9"/>
                  <a:pt x="0" y="13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7"/>
                  <a:pt x="8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27" y="35"/>
                  <a:pt x="35" y="2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3"/>
                  <a:pt x="33" y="9"/>
                  <a:pt x="31" y="6"/>
                </a:cubicBezTo>
                <a:cubicBezTo>
                  <a:pt x="27" y="2"/>
                  <a:pt x="23" y="0"/>
                  <a:pt x="17" y="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01" name="Freeform 148">
            <a:extLst>
              <a:ext uri="{FF2B5EF4-FFF2-40B4-BE49-F238E27FC236}">
                <a16:creationId xmlns:a16="http://schemas.microsoft.com/office/drawing/2014/main" id="{F0138B74-9451-4B3D-BAF1-47B7822A446D}"/>
              </a:ext>
            </a:extLst>
          </p:cNvPr>
          <p:cNvSpPr>
            <a:spLocks noEditPoints="1"/>
          </p:cNvSpPr>
          <p:nvPr/>
        </p:nvSpPr>
        <p:spPr bwMode="auto">
          <a:xfrm>
            <a:off x="568220" y="3737965"/>
            <a:ext cx="303737" cy="249177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Freeform 148">
            <a:extLst>
              <a:ext uri="{FF2B5EF4-FFF2-40B4-BE49-F238E27FC236}">
                <a16:creationId xmlns:a16="http://schemas.microsoft.com/office/drawing/2014/main" id="{6E8E5A2C-C434-4BDC-A8B2-D1A9B6356A2E}"/>
              </a:ext>
            </a:extLst>
          </p:cNvPr>
          <p:cNvSpPr>
            <a:spLocks noEditPoints="1"/>
          </p:cNvSpPr>
          <p:nvPr/>
        </p:nvSpPr>
        <p:spPr bwMode="auto">
          <a:xfrm>
            <a:off x="2132697" y="5191111"/>
            <a:ext cx="303737" cy="249177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Freeform 148">
            <a:extLst>
              <a:ext uri="{FF2B5EF4-FFF2-40B4-BE49-F238E27FC236}">
                <a16:creationId xmlns:a16="http://schemas.microsoft.com/office/drawing/2014/main" id="{C5C154F1-6598-44E0-B091-7FE4EA7203C0}"/>
              </a:ext>
            </a:extLst>
          </p:cNvPr>
          <p:cNvSpPr>
            <a:spLocks noEditPoints="1"/>
          </p:cNvSpPr>
          <p:nvPr/>
        </p:nvSpPr>
        <p:spPr bwMode="auto">
          <a:xfrm>
            <a:off x="660009" y="5191111"/>
            <a:ext cx="303737" cy="249177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95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FEB73166-69C7-468F-9843-18CB35D2C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270" y="3147377"/>
            <a:ext cx="1565910" cy="57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/>
            <a:r>
              <a:rPr lang="zh-CN" sz="1800" b="1" kern="100">
                <a:solidFill>
                  <a:srgbClr val="000000"/>
                </a:solidFill>
                <a:effectLst/>
                <a:latin typeface="等线" panose="02010600030101010101" pitchFamily="2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  <a:t>产品规格</a:t>
            </a:r>
            <a:endParaRPr lang="zh-CN" sz="105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AFE05D4-4E85-4920-8953-9389CA940835}"/>
              </a:ext>
            </a:extLst>
          </p:cNvPr>
          <p:cNvSpPr/>
          <p:nvPr/>
        </p:nvSpPr>
        <p:spPr>
          <a:xfrm>
            <a:off x="4547870" y="3140392"/>
            <a:ext cx="3096260" cy="532130"/>
          </a:xfrm>
          <a:custGeom>
            <a:avLst/>
            <a:gdLst>
              <a:gd name="connsiteX0" fmla="*/ 266065 w 3096260"/>
              <a:gd name="connsiteY0" fmla="*/ 0 h 532130"/>
              <a:gd name="connsiteX1" fmla="*/ 319687 w 3096260"/>
              <a:gd name="connsiteY1" fmla="*/ 5406 h 532130"/>
              <a:gd name="connsiteX2" fmla="*/ 324775 w 3096260"/>
              <a:gd name="connsiteY2" fmla="*/ 6985 h 532130"/>
              <a:gd name="connsiteX3" fmla="*/ 3008840 w 3096260"/>
              <a:gd name="connsiteY3" fmla="*/ 6985 h 532130"/>
              <a:gd name="connsiteX4" fmla="*/ 3096260 w 3096260"/>
              <a:gd name="connsiteY4" fmla="*/ 94405 h 532130"/>
              <a:gd name="connsiteX5" fmla="*/ 3096260 w 3096260"/>
              <a:gd name="connsiteY5" fmla="*/ 444075 h 532130"/>
              <a:gd name="connsiteX6" fmla="*/ 3008840 w 3096260"/>
              <a:gd name="connsiteY6" fmla="*/ 531495 h 532130"/>
              <a:gd name="connsiteX7" fmla="*/ 310305 w 3096260"/>
              <a:gd name="connsiteY7" fmla="*/ 531495 h 532130"/>
              <a:gd name="connsiteX8" fmla="*/ 297670 w 3096260"/>
              <a:gd name="connsiteY8" fmla="*/ 528944 h 532130"/>
              <a:gd name="connsiteX9" fmla="*/ 266065 w 3096260"/>
              <a:gd name="connsiteY9" fmla="*/ 532130 h 532130"/>
              <a:gd name="connsiteX10" fmla="*/ 0 w 3096260"/>
              <a:gd name="connsiteY10" fmla="*/ 266065 h 532130"/>
              <a:gd name="connsiteX11" fmla="*/ 266065 w 3096260"/>
              <a:gd name="connsiteY11" fmla="*/ 0 h 5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260" h="532130">
                <a:moveTo>
                  <a:pt x="266065" y="0"/>
                </a:moveTo>
                <a:cubicBezTo>
                  <a:pt x="284433" y="0"/>
                  <a:pt x="302367" y="1861"/>
                  <a:pt x="319687" y="5406"/>
                </a:cubicBezTo>
                <a:lnTo>
                  <a:pt x="324775" y="6985"/>
                </a:lnTo>
                <a:lnTo>
                  <a:pt x="3008840" y="6985"/>
                </a:lnTo>
                <a:cubicBezTo>
                  <a:pt x="3057121" y="6985"/>
                  <a:pt x="3096260" y="46124"/>
                  <a:pt x="3096260" y="94405"/>
                </a:cubicBezTo>
                <a:lnTo>
                  <a:pt x="3096260" y="444075"/>
                </a:lnTo>
                <a:cubicBezTo>
                  <a:pt x="3096260" y="492356"/>
                  <a:pt x="3057121" y="531495"/>
                  <a:pt x="3008840" y="531495"/>
                </a:cubicBezTo>
                <a:lnTo>
                  <a:pt x="310305" y="531495"/>
                </a:lnTo>
                <a:lnTo>
                  <a:pt x="297670" y="528944"/>
                </a:lnTo>
                <a:lnTo>
                  <a:pt x="266065" y="532130"/>
                </a:lnTo>
                <a:cubicBezTo>
                  <a:pt x="119121" y="532130"/>
                  <a:pt x="0" y="413009"/>
                  <a:pt x="0" y="266065"/>
                </a:cubicBezTo>
                <a:cubicBezTo>
                  <a:pt x="0" y="119121"/>
                  <a:pt x="119121" y="0"/>
                  <a:pt x="266065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  <a:alpha val="14000"/>
                </a:schemeClr>
              </a:gs>
              <a:gs pos="61000">
                <a:srgbClr val="D3E7FC"/>
              </a:gs>
              <a:gs pos="0">
                <a:srgbClr val="3A97F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5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518606" y="3698588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技术写作、翻译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78BF502-56E9-4FCA-BAE8-994ACCE5424C}"/>
              </a:ext>
            </a:extLst>
          </p:cNvPr>
          <p:cNvSpPr/>
          <p:nvPr/>
        </p:nvSpPr>
        <p:spPr>
          <a:xfrm>
            <a:off x="874713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E47910-6C2A-41FD-90E5-694FC2A5E551}"/>
              </a:ext>
            </a:extLst>
          </p:cNvPr>
          <p:cNvSpPr/>
          <p:nvPr/>
        </p:nvSpPr>
        <p:spPr>
          <a:xfrm>
            <a:off x="6096000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7B6974-8105-4A3B-A0F5-2F2FE2E22CC3}"/>
              </a:ext>
            </a:extLst>
          </p:cNvPr>
          <p:cNvSpPr/>
          <p:nvPr/>
        </p:nvSpPr>
        <p:spPr>
          <a:xfrm>
            <a:off x="6096000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7812F0-CCA3-4F24-AA60-BC1D66122423}"/>
              </a:ext>
            </a:extLst>
          </p:cNvPr>
          <p:cNvSpPr/>
          <p:nvPr/>
        </p:nvSpPr>
        <p:spPr>
          <a:xfrm>
            <a:off x="874713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9DBAD7-BD89-405A-9D35-41C9BD48402B}"/>
              </a:ext>
            </a:extLst>
          </p:cNvPr>
          <p:cNvSpPr/>
          <p:nvPr/>
        </p:nvSpPr>
        <p:spPr>
          <a:xfrm>
            <a:off x="1413298" y="2513371"/>
            <a:ext cx="885401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6AFBB72-59B4-4DA5-8BE3-08B634361653}"/>
              </a:ext>
            </a:extLst>
          </p:cNvPr>
          <p:cNvSpPr/>
          <p:nvPr/>
        </p:nvSpPr>
        <p:spPr>
          <a:xfrm>
            <a:off x="6685322" y="25133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9683AAA-02BF-4040-A9DB-0292FF447770}"/>
              </a:ext>
            </a:extLst>
          </p:cNvPr>
          <p:cNvSpPr/>
          <p:nvPr/>
        </p:nvSpPr>
        <p:spPr>
          <a:xfrm>
            <a:off x="1422152" y="46227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49190" y="2718127"/>
            <a:ext cx="2234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  <a:p>
            <a:endParaRPr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5275" y="366930"/>
            <a:ext cx="11602085" cy="6142990"/>
            <a:chOff x="465" y="593"/>
            <a:chExt cx="18271" cy="9674"/>
          </a:xfrm>
        </p:grpSpPr>
        <p:grpSp>
          <p:nvGrpSpPr>
            <p:cNvPr id="13" name="组合 12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4746658" y="105753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技术写作、翻译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2520680" y="4785667"/>
            <a:ext cx="269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写作规范、模板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783830" y="2718127"/>
            <a:ext cx="176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9683AAA-02BF-4040-A9DB-0292FF447770}"/>
              </a:ext>
            </a:extLst>
          </p:cNvPr>
          <p:cNvSpPr/>
          <p:nvPr/>
        </p:nvSpPr>
        <p:spPr>
          <a:xfrm>
            <a:off x="6685322" y="458091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83830" y="4785667"/>
            <a:ext cx="140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39354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26196" y="11537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57630" y="3660140"/>
            <a:ext cx="9852660" cy="0"/>
          </a:xfrm>
          <a:prstGeom prst="straightConnector1">
            <a:avLst/>
          </a:prstGeom>
          <a:ln w="38100">
            <a:solidFill>
              <a:srgbClr val="76503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698115" y="3108325"/>
            <a:ext cx="213360" cy="658495"/>
            <a:chOff x="2389" y="4250"/>
            <a:chExt cx="336" cy="1037"/>
          </a:xfrm>
        </p:grpSpPr>
        <p:sp>
          <p:nvSpPr>
            <p:cNvPr id="9" name="菱形 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28455" y="1352233"/>
            <a:ext cx="2952680" cy="1741805"/>
            <a:chOff x="11804" y="3191"/>
            <a:chExt cx="3195" cy="2743"/>
          </a:xfrm>
        </p:grpSpPr>
        <p:sp>
          <p:nvSpPr>
            <p:cNvPr id="23" name="文本框 22"/>
            <p:cNvSpPr txBox="1"/>
            <p:nvPr/>
          </p:nvSpPr>
          <p:spPr>
            <a:xfrm>
              <a:off x="11864" y="3889"/>
              <a:ext cx="3135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学习产品知识，明确要求的文档交付时间。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确定文档体系的组织、文档的大纲和主题的划分。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04" y="3191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产品学习、架构设计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11598" y="4307205"/>
            <a:ext cx="2923110" cy="2343785"/>
            <a:chOff x="11906" y="3025"/>
            <a:chExt cx="3163" cy="3691"/>
          </a:xfrm>
        </p:grpSpPr>
        <p:sp>
          <p:nvSpPr>
            <p:cNvPr id="16" name="文本框 15"/>
            <p:cNvSpPr txBox="1"/>
            <p:nvPr/>
          </p:nvSpPr>
          <p:spPr>
            <a:xfrm>
              <a:off x="11934" y="3721"/>
              <a:ext cx="3135" cy="2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依照设计出的文档架构，遵循既定的文档写作规范，进行文档的具体内容的编写。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技术审核、语言审核，保证文档质量。</a:t>
              </a:r>
            </a:p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906" y="3025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文档写作、质量控制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 flipV="1">
            <a:off x="4993640" y="3553460"/>
            <a:ext cx="213360" cy="658495"/>
            <a:chOff x="2389" y="4250"/>
            <a:chExt cx="336" cy="1037"/>
          </a:xfrm>
        </p:grpSpPr>
        <p:sp>
          <p:nvSpPr>
            <p:cNvPr id="19" name="菱形 1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280910" y="3108325"/>
            <a:ext cx="213360" cy="658495"/>
            <a:chOff x="2389" y="4250"/>
            <a:chExt cx="336" cy="1037"/>
          </a:xfrm>
        </p:grpSpPr>
        <p:sp>
          <p:nvSpPr>
            <p:cNvPr id="25" name="菱形 24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938522" y="1416585"/>
            <a:ext cx="2977634" cy="1404620"/>
            <a:chOff x="11884" y="2684"/>
            <a:chExt cx="3222" cy="2212"/>
          </a:xfrm>
        </p:grpSpPr>
        <p:sp>
          <p:nvSpPr>
            <p:cNvPr id="28" name="文本框 27"/>
            <p:cNvSpPr txBox="1"/>
            <p:nvPr/>
          </p:nvSpPr>
          <p:spPr>
            <a:xfrm>
              <a:off x="11971" y="3326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文档呈现形式，如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PDF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HTML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网站交付、线下交付。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84" y="2684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文档发布、文档交付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42998" y="4307840"/>
            <a:ext cx="2897230" cy="1951355"/>
            <a:chOff x="11904" y="3026"/>
            <a:chExt cx="3135" cy="3073"/>
          </a:xfrm>
        </p:grpSpPr>
        <p:sp>
          <p:nvSpPr>
            <p:cNvPr id="31" name="文本框 30"/>
            <p:cNvSpPr txBox="1"/>
            <p:nvPr/>
          </p:nvSpPr>
          <p:spPr>
            <a:xfrm>
              <a:off x="11904" y="3579"/>
              <a:ext cx="3135" cy="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软件或产品在不断地更新，对应的技术文档也需要及时地维护和更新。</a:t>
              </a: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原有的技术文档可能会存在一些错误，也需要维护修订。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949" y="3026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文档维护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9566910" y="3553460"/>
            <a:ext cx="213360" cy="658495"/>
            <a:chOff x="2389" y="4250"/>
            <a:chExt cx="336" cy="1037"/>
          </a:xfrm>
        </p:grpSpPr>
        <p:sp>
          <p:nvSpPr>
            <p:cNvPr id="34" name="菱形 33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929384" y="832104"/>
            <a:ext cx="9013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技术文档的编写只是文档开发流程的一环，真正意义上的高质量技术文档开发是一个复杂的流程。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0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746660" y="115378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写作规范、模板</a:t>
            </a: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6542442" y="1426719"/>
            <a:ext cx="4397467" cy="4218412"/>
            <a:chOff x="1672" y="-2"/>
            <a:chExt cx="3733" cy="3581"/>
          </a:xfrm>
        </p:grpSpPr>
        <p:sp>
          <p:nvSpPr>
            <p:cNvPr id="321" name="Freeform 5"/>
            <p:cNvSpPr/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2" name="Freeform 9"/>
            <p:cNvSpPr/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4" name="Freeform 11"/>
            <p:cNvSpPr/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6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7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8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9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0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1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2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53135" y="688975"/>
            <a:ext cx="4256405" cy="1475740"/>
            <a:chOff x="10657" y="1197"/>
            <a:chExt cx="6703" cy="2324"/>
          </a:xfrm>
        </p:grpSpPr>
        <p:sp>
          <p:nvSpPr>
            <p:cNvPr id="45" name="文本框 44"/>
            <p:cNvSpPr txBox="1"/>
            <p:nvPr/>
          </p:nvSpPr>
          <p:spPr>
            <a:xfrm>
              <a:off x="10657" y="1197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2891"/>
              <a:ext cx="425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中兴</a:t>
              </a:r>
              <a:endParaRPr lang="en-US" altLang="zh-CN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3460218"/>
            <a:ext cx="4256405" cy="633730"/>
            <a:chOff x="11884" y="3315"/>
            <a:chExt cx="6703" cy="998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Ericsson Corporate Style Manual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315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爱立信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422775"/>
            <a:ext cx="5038725" cy="712470"/>
            <a:chOff x="11884" y="3191"/>
            <a:chExt cx="7935" cy="112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793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67513" y="1816636"/>
            <a:ext cx="68881" cy="1093569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3462755"/>
            <a:ext cx="76199" cy="63119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32541" y="2143742"/>
            <a:ext cx="30268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ZTE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技术文档英化规范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图形处理规范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界面术语</a:t>
            </a: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95663" y="1145406"/>
            <a:ext cx="42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主题类型和结构 </a:t>
            </a:r>
            <a:r>
              <a:rPr lang="en-US" altLang="zh-CN" dirty="0">
                <a:hlinkClick r:id="rId3"/>
              </a:rPr>
              <a:t>(yaoyaodu.github.io)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91822" y="155611"/>
            <a:ext cx="24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2175" y="2437476"/>
            <a:ext cx="322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框架、地图：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看书的目录、主要文档的结构，大致包含的内容，脑子里有大概的框架，涉及到哪些内容。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搞清楚逻辑关系，概念之间的关联。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49427" y="2439323"/>
            <a:ext cx="31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技巧：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通过类比、图片、例子等多种信息呈现方式进行学习，比单纯的文字更形象生动，容易记忆理解。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比较同一个概念不同的解释，互相对照来看，互相补充，加深理解。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386038" y="1607419"/>
            <a:ext cx="2695074" cy="548640"/>
          </a:xfrm>
          <a:prstGeom prst="rect">
            <a:avLst/>
          </a:prstGeom>
          <a:solidFill>
            <a:srgbClr val="7650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765036"/>
                </a:solidFill>
              </a:ln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58189" y="1681345"/>
            <a:ext cx="7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宏观</a:t>
            </a:r>
          </a:p>
        </p:txBody>
      </p:sp>
      <p:sp>
        <p:nvSpPr>
          <p:cNvPr id="16" name="矩形 15"/>
          <p:cNvSpPr/>
          <p:nvPr/>
        </p:nvSpPr>
        <p:spPr>
          <a:xfrm>
            <a:off x="7943011" y="1574589"/>
            <a:ext cx="2695074" cy="548640"/>
          </a:xfrm>
          <a:prstGeom prst="rect">
            <a:avLst/>
          </a:prstGeom>
          <a:solidFill>
            <a:srgbClr val="7650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765036"/>
                </a:solidFill>
              </a:ln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59954" y="1607419"/>
            <a:ext cx="7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微观</a:t>
            </a:r>
          </a:p>
        </p:txBody>
      </p:sp>
    </p:spTree>
    <p:extLst>
      <p:ext uri="{BB962C8B-B14F-4D97-AF65-F5344CB8AC3E}">
        <p14:creationId xmlns:p14="http://schemas.microsoft.com/office/powerpoint/2010/main" val="28811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6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86045" y="300799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3130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行业背景知识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86045" y="4024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418147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39240" y="3947160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1020" y="4177665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芯片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273558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281686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行业研报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354060" y="348107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3562350"/>
            <a:ext cx="1682483" cy="344399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代表企业、产业链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16400" y="3376295"/>
            <a:ext cx="947420" cy="79565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4363720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2991485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393940" y="3365500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7"/>
          <p:cNvSpPr/>
          <p:nvPr/>
        </p:nvSpPr>
        <p:spPr>
          <a:xfrm>
            <a:off x="8654415" y="3853648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4303" y="1386038"/>
            <a:ext cx="804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芯片 </a:t>
            </a:r>
            <a:r>
              <a:rPr lang="en-US" altLang="zh-CN" dirty="0">
                <a:hlinkClick r:id="rId3"/>
              </a:rPr>
              <a:t>(yaoyaodu.github.io)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2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6" grpId="0" bldLvl="0" animBg="1"/>
      <p:bldP spid="49" grpId="0" bldLvl="0" animBg="1"/>
      <p:bldP spid="3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1007" y="376988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52060" y="115378"/>
            <a:ext cx="14950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2392" y="1791335"/>
            <a:ext cx="2233295" cy="2087880"/>
            <a:chOff x="1137920" y="1791335"/>
            <a:chExt cx="2233295" cy="2087880"/>
          </a:xfrm>
        </p:grpSpPr>
        <p:grpSp>
          <p:nvGrpSpPr>
            <p:cNvPr id="14" name="组合 13"/>
            <p:cNvGrpSpPr/>
            <p:nvPr/>
          </p:nvGrpSpPr>
          <p:grpSpPr>
            <a:xfrm>
              <a:off x="1137920" y="1791335"/>
              <a:ext cx="2233295" cy="2087880"/>
              <a:chOff x="3248" y="3003"/>
              <a:chExt cx="3517" cy="3288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3248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3477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999615" y="2530475"/>
              <a:ext cx="711200" cy="563880"/>
              <a:chOff x="6184901" y="6007101"/>
              <a:chExt cx="176213" cy="139700"/>
            </a:xfrm>
            <a:solidFill>
              <a:schemeClr val="bg1"/>
            </a:solidFill>
          </p:grpSpPr>
          <p:sp>
            <p:nvSpPr>
              <p:cNvPr id="36" name="Freeform 378"/>
              <p:cNvSpPr/>
              <p:nvPr/>
            </p:nvSpPr>
            <p:spPr bwMode="auto">
              <a:xfrm>
                <a:off x="6184901" y="6084888"/>
                <a:ext cx="176213" cy="61913"/>
              </a:xfrm>
              <a:custGeom>
                <a:avLst/>
                <a:gdLst>
                  <a:gd name="T0" fmla="*/ 174 w 288"/>
                  <a:gd name="T1" fmla="*/ 18 h 101"/>
                  <a:gd name="T2" fmla="*/ 174 w 288"/>
                  <a:gd name="T3" fmla="*/ 30 h 101"/>
                  <a:gd name="T4" fmla="*/ 162 w 288"/>
                  <a:gd name="T5" fmla="*/ 30 h 101"/>
                  <a:gd name="T6" fmla="*/ 126 w 288"/>
                  <a:gd name="T7" fmla="*/ 30 h 101"/>
                  <a:gd name="T8" fmla="*/ 114 w 288"/>
                  <a:gd name="T9" fmla="*/ 30 h 101"/>
                  <a:gd name="T10" fmla="*/ 114 w 288"/>
                  <a:gd name="T11" fmla="*/ 18 h 101"/>
                  <a:gd name="T12" fmla="*/ 114 w 288"/>
                  <a:gd name="T13" fmla="*/ 0 h 101"/>
                  <a:gd name="T14" fmla="*/ 0 w 288"/>
                  <a:gd name="T15" fmla="*/ 0 h 101"/>
                  <a:gd name="T16" fmla="*/ 0 w 288"/>
                  <a:gd name="T17" fmla="*/ 86 h 101"/>
                  <a:gd name="T18" fmla="*/ 14 w 288"/>
                  <a:gd name="T19" fmla="*/ 101 h 101"/>
                  <a:gd name="T20" fmla="*/ 274 w 288"/>
                  <a:gd name="T21" fmla="*/ 101 h 101"/>
                  <a:gd name="T22" fmla="*/ 288 w 288"/>
                  <a:gd name="T23" fmla="*/ 86 h 101"/>
                  <a:gd name="T24" fmla="*/ 288 w 288"/>
                  <a:gd name="T25" fmla="*/ 0 h 101"/>
                  <a:gd name="T26" fmla="*/ 174 w 288"/>
                  <a:gd name="T27" fmla="*/ 0 h 101"/>
                  <a:gd name="T28" fmla="*/ 174 w 288"/>
                  <a:gd name="T29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8" h="101">
                    <a:moveTo>
                      <a:pt x="174" y="18"/>
                    </a:moveTo>
                    <a:cubicBezTo>
                      <a:pt x="174" y="30"/>
                      <a:pt x="174" y="30"/>
                      <a:pt x="174" y="30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14" y="30"/>
                      <a:pt x="114" y="30"/>
                      <a:pt x="114" y="30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4"/>
                      <a:pt x="6" y="101"/>
                      <a:pt x="14" y="101"/>
                    </a:cubicBezTo>
                    <a:cubicBezTo>
                      <a:pt x="274" y="101"/>
                      <a:pt x="274" y="101"/>
                      <a:pt x="274" y="101"/>
                    </a:cubicBezTo>
                    <a:cubicBezTo>
                      <a:pt x="282" y="101"/>
                      <a:pt x="288" y="94"/>
                      <a:pt x="288" y="8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174" y="0"/>
                      <a:pt x="174" y="0"/>
                      <a:pt x="174" y="0"/>
                    </a:cubicBezTo>
                    <a:lnTo>
                      <a:pt x="17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79"/>
              <p:cNvSpPr>
                <a:spLocks noEditPoints="1"/>
              </p:cNvSpPr>
              <p:nvPr/>
            </p:nvSpPr>
            <p:spPr bwMode="auto">
              <a:xfrm>
                <a:off x="6184901" y="6007101"/>
                <a:ext cx="176213" cy="68263"/>
              </a:xfrm>
              <a:custGeom>
                <a:avLst/>
                <a:gdLst>
                  <a:gd name="T0" fmla="*/ 114 w 288"/>
                  <a:gd name="T1" fmla="*/ 100 h 110"/>
                  <a:gd name="T2" fmla="*/ 114 w 288"/>
                  <a:gd name="T3" fmla="*/ 88 h 110"/>
                  <a:gd name="T4" fmla="*/ 126 w 288"/>
                  <a:gd name="T5" fmla="*/ 88 h 110"/>
                  <a:gd name="T6" fmla="*/ 162 w 288"/>
                  <a:gd name="T7" fmla="*/ 88 h 110"/>
                  <a:gd name="T8" fmla="*/ 174 w 288"/>
                  <a:gd name="T9" fmla="*/ 88 h 110"/>
                  <a:gd name="T10" fmla="*/ 174 w 288"/>
                  <a:gd name="T11" fmla="*/ 100 h 110"/>
                  <a:gd name="T12" fmla="*/ 174 w 288"/>
                  <a:gd name="T13" fmla="*/ 110 h 110"/>
                  <a:gd name="T14" fmla="*/ 288 w 288"/>
                  <a:gd name="T15" fmla="*/ 110 h 110"/>
                  <a:gd name="T16" fmla="*/ 288 w 288"/>
                  <a:gd name="T17" fmla="*/ 62 h 110"/>
                  <a:gd name="T18" fmla="*/ 274 w 288"/>
                  <a:gd name="T19" fmla="*/ 48 h 110"/>
                  <a:gd name="T20" fmla="*/ 198 w 288"/>
                  <a:gd name="T21" fmla="*/ 48 h 110"/>
                  <a:gd name="T22" fmla="*/ 198 w 288"/>
                  <a:gd name="T23" fmla="*/ 14 h 110"/>
                  <a:gd name="T24" fmla="*/ 184 w 288"/>
                  <a:gd name="T25" fmla="*/ 0 h 110"/>
                  <a:gd name="T26" fmla="*/ 104 w 288"/>
                  <a:gd name="T27" fmla="*/ 0 h 110"/>
                  <a:gd name="T28" fmla="*/ 90 w 288"/>
                  <a:gd name="T29" fmla="*/ 14 h 110"/>
                  <a:gd name="T30" fmla="*/ 90 w 288"/>
                  <a:gd name="T31" fmla="*/ 48 h 110"/>
                  <a:gd name="T32" fmla="*/ 14 w 288"/>
                  <a:gd name="T33" fmla="*/ 48 h 110"/>
                  <a:gd name="T34" fmla="*/ 0 w 288"/>
                  <a:gd name="T35" fmla="*/ 62 h 110"/>
                  <a:gd name="T36" fmla="*/ 0 w 288"/>
                  <a:gd name="T37" fmla="*/ 110 h 110"/>
                  <a:gd name="T38" fmla="*/ 114 w 288"/>
                  <a:gd name="T39" fmla="*/ 110 h 110"/>
                  <a:gd name="T40" fmla="*/ 114 w 288"/>
                  <a:gd name="T41" fmla="*/ 100 h 110"/>
                  <a:gd name="T42" fmla="*/ 114 w 288"/>
                  <a:gd name="T43" fmla="*/ 34 h 110"/>
                  <a:gd name="T44" fmla="*/ 128 w 288"/>
                  <a:gd name="T45" fmla="*/ 20 h 110"/>
                  <a:gd name="T46" fmla="*/ 160 w 288"/>
                  <a:gd name="T47" fmla="*/ 20 h 110"/>
                  <a:gd name="T48" fmla="*/ 174 w 288"/>
                  <a:gd name="T49" fmla="*/ 34 h 110"/>
                  <a:gd name="T50" fmla="*/ 174 w 288"/>
                  <a:gd name="T51" fmla="*/ 48 h 110"/>
                  <a:gd name="T52" fmla="*/ 114 w 288"/>
                  <a:gd name="T53" fmla="*/ 48 h 110"/>
                  <a:gd name="T54" fmla="*/ 114 w 288"/>
                  <a:gd name="T55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8" h="110">
                    <a:moveTo>
                      <a:pt x="114" y="100"/>
                    </a:moveTo>
                    <a:cubicBezTo>
                      <a:pt x="114" y="88"/>
                      <a:pt x="114" y="88"/>
                      <a:pt x="114" y="88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74" y="88"/>
                      <a:pt x="174" y="88"/>
                      <a:pt x="174" y="88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288" y="110"/>
                      <a:pt x="288" y="110"/>
                      <a:pt x="288" y="110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8" y="54"/>
                      <a:pt x="282" y="48"/>
                      <a:pt x="274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14"/>
                      <a:pt x="198" y="14"/>
                      <a:pt x="198" y="14"/>
                    </a:cubicBezTo>
                    <a:cubicBezTo>
                      <a:pt x="198" y="6"/>
                      <a:pt x="192" y="0"/>
                      <a:pt x="18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0"/>
                      <a:pt x="90" y="6"/>
                      <a:pt x="90" y="14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6" y="48"/>
                      <a:pt x="0" y="54"/>
                      <a:pt x="0" y="62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114" y="110"/>
                      <a:pt x="114" y="110"/>
                      <a:pt x="114" y="110"/>
                    </a:cubicBezTo>
                    <a:lnTo>
                      <a:pt x="114" y="100"/>
                    </a:lnTo>
                    <a:close/>
                    <a:moveTo>
                      <a:pt x="114" y="34"/>
                    </a:moveTo>
                    <a:cubicBezTo>
                      <a:pt x="114" y="26"/>
                      <a:pt x="120" y="20"/>
                      <a:pt x="128" y="20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8" y="20"/>
                      <a:pt x="174" y="26"/>
                      <a:pt x="174" y="34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114" y="48"/>
                      <a:pt x="114" y="48"/>
                      <a:pt x="114" y="48"/>
                    </a:cubicBezTo>
                    <a:lnTo>
                      <a:pt x="11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Rectangle 380"/>
              <p:cNvSpPr>
                <a:spLocks noChangeArrowheads="1"/>
              </p:cNvSpPr>
              <p:nvPr/>
            </p:nvSpPr>
            <p:spPr bwMode="auto">
              <a:xfrm>
                <a:off x="6261101" y="6069013"/>
                <a:ext cx="2222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391662" y="1791335"/>
            <a:ext cx="2233295" cy="2087880"/>
            <a:chOff x="4906645" y="1791335"/>
            <a:chExt cx="2233295" cy="2087880"/>
          </a:xfrm>
        </p:grpSpPr>
        <p:grpSp>
          <p:nvGrpSpPr>
            <p:cNvPr id="15" name="组合 14"/>
            <p:cNvGrpSpPr/>
            <p:nvPr/>
          </p:nvGrpSpPr>
          <p:grpSpPr>
            <a:xfrm>
              <a:off x="4906645" y="1791335"/>
              <a:ext cx="2233295" cy="2087880"/>
              <a:chOff x="3304" y="3003"/>
              <a:chExt cx="3517" cy="3288"/>
            </a:xfrm>
          </p:grpSpPr>
          <p:sp>
            <p:nvSpPr>
              <p:cNvPr id="16" name="菱形 15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菱形 16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7034" y="2427277"/>
              <a:ext cx="816935" cy="816935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9490202" y="1791335"/>
            <a:ext cx="2233295" cy="2087880"/>
            <a:chOff x="8639810" y="1791335"/>
            <a:chExt cx="2233295" cy="2087880"/>
          </a:xfrm>
        </p:grpSpPr>
        <p:grpSp>
          <p:nvGrpSpPr>
            <p:cNvPr id="18" name="组合 17"/>
            <p:cNvGrpSpPr/>
            <p:nvPr/>
          </p:nvGrpSpPr>
          <p:grpSpPr>
            <a:xfrm>
              <a:off x="8639810" y="1791335"/>
              <a:ext cx="2233295" cy="2087880"/>
              <a:chOff x="3304" y="3003"/>
              <a:chExt cx="3517" cy="3288"/>
            </a:xfrm>
          </p:grpSpPr>
          <p:sp>
            <p:nvSpPr>
              <p:cNvPr id="19" name="菱形 18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9568180" y="2514600"/>
              <a:ext cx="621030" cy="648335"/>
              <a:chOff x="10541001" y="4148138"/>
              <a:chExt cx="674688" cy="701676"/>
            </a:xfrm>
            <a:solidFill>
              <a:schemeClr val="bg1"/>
            </a:solidFill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68249" y="4300220"/>
            <a:ext cx="2309495" cy="1649730"/>
            <a:chOff x="11686" y="3191"/>
            <a:chExt cx="3637" cy="2598"/>
          </a:xfrm>
        </p:grpSpPr>
        <p:sp>
          <p:nvSpPr>
            <p:cNvPr id="45" name="文本框 44"/>
            <p:cNvSpPr txBox="1"/>
            <p:nvPr/>
          </p:nvSpPr>
          <p:spPr>
            <a:xfrm>
              <a:off x="11686" y="3744"/>
              <a:ext cx="3637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Arbortext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 Editor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DITA CMS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Word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Markdown+HTML+CSS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文本编辑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40760" y="4300220"/>
            <a:ext cx="2183765" cy="1348105"/>
            <a:chOff x="11884" y="3191"/>
            <a:chExt cx="3439" cy="2123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439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Git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SVN 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Docomotive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版本控制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71380" y="4300220"/>
            <a:ext cx="2183765" cy="1649730"/>
            <a:chOff x="13494" y="3191"/>
            <a:chExt cx="3439" cy="2598"/>
          </a:xfrm>
        </p:grpSpPr>
        <p:sp>
          <p:nvSpPr>
            <p:cNvPr id="26" name="文本框 25"/>
            <p:cNvSpPr txBox="1"/>
            <p:nvPr/>
          </p:nvSpPr>
          <p:spPr>
            <a:xfrm>
              <a:off x="13494" y="3744"/>
              <a:ext cx="3439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Visio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Adobe Illustrator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PlantUML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截图</a:t>
              </a:r>
            </a:p>
          </p:txBody>
        </p:sp>
        <p:sp>
          <p:nvSpPr>
            <p:cNvPr id="27" name="TextBox 76"/>
            <p:cNvSpPr txBox="1"/>
            <p:nvPr/>
          </p:nvSpPr>
          <p:spPr>
            <a:xfrm>
              <a:off x="13526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图形处理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94754" y="4597842"/>
            <a:ext cx="21917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 </a:t>
            </a:r>
            <a:r>
              <a:rPr lang="en-US" altLang="zh-CN" sz="1400" dirty="0"/>
              <a:t>COCA</a:t>
            </a:r>
            <a:r>
              <a:rPr lang="zh-CN" altLang="en-US" sz="1400" dirty="0"/>
              <a:t>语料库</a:t>
            </a:r>
            <a:endParaRPr lang="en-US" altLang="zh-CN" sz="1400" dirty="0"/>
          </a:p>
          <a:p>
            <a:pPr algn="ctr"/>
            <a:r>
              <a:rPr lang="zh-CN" altLang="en-US" sz="1400" dirty="0"/>
              <a:t>有道</a:t>
            </a:r>
            <a:endParaRPr lang="en-US" altLang="zh-CN" sz="1400" dirty="0"/>
          </a:p>
          <a:p>
            <a:pPr algn="ctr"/>
            <a:r>
              <a:rPr lang="zh-CN" altLang="en-US" sz="1400" dirty="0"/>
              <a:t>金山词霸</a:t>
            </a:r>
            <a:endParaRPr lang="en-US" altLang="zh-CN" sz="1400" dirty="0"/>
          </a:p>
          <a:p>
            <a:pPr algn="ctr"/>
            <a:r>
              <a:rPr lang="zh-CN" altLang="en-US" sz="1400" dirty="0"/>
              <a:t>灵格斯</a:t>
            </a:r>
            <a:endParaRPr lang="en-US" altLang="zh-CN" sz="1400" dirty="0"/>
          </a:p>
          <a:p>
            <a:pPr algn="ctr"/>
            <a:r>
              <a:rPr lang="zh-CN" altLang="en-US" sz="1400" dirty="0"/>
              <a:t>术语在线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440932" y="1791335"/>
            <a:ext cx="2233295" cy="2087880"/>
            <a:chOff x="3304" y="3003"/>
            <a:chExt cx="3517" cy="3288"/>
          </a:xfrm>
        </p:grpSpPr>
        <p:sp>
          <p:nvSpPr>
            <p:cNvPr id="43" name="菱形 42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Box 76"/>
          <p:cNvSpPr txBox="1"/>
          <p:nvPr/>
        </p:nvSpPr>
        <p:spPr>
          <a:xfrm>
            <a:off x="6788637" y="4252595"/>
            <a:ext cx="2087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搜索</a:t>
            </a:r>
          </a:p>
        </p:txBody>
      </p:sp>
      <p:sp>
        <p:nvSpPr>
          <p:cNvPr id="49" name="Freeform 125"/>
          <p:cNvSpPr/>
          <p:nvPr/>
        </p:nvSpPr>
        <p:spPr bwMode="auto">
          <a:xfrm>
            <a:off x="7524464" y="2626787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1248</Words>
  <Application>Microsoft Office PowerPoint</Application>
  <PresentationFormat>宽屏</PresentationFormat>
  <Paragraphs>201</Paragraphs>
  <Slides>27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黑体</vt:lpstr>
      <vt:lpstr>华文细黑</vt:lpstr>
      <vt:lpstr>微软雅黑</vt:lpstr>
      <vt:lpstr>幼圆</vt:lpstr>
      <vt:lpstr>Arial</vt:lpstr>
      <vt:lpstr>Calibri</vt:lpstr>
      <vt:lpstr>Calibri Light</vt:lpstr>
      <vt:lpstr>Impact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杜瑶瑶</cp:lastModifiedBy>
  <cp:revision>464</cp:revision>
  <dcterms:created xsi:type="dcterms:W3CDTF">2017-06-27T08:49:00Z</dcterms:created>
  <dcterms:modified xsi:type="dcterms:W3CDTF">2021-11-29T06:35:43Z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