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Override1.xml" ContentType="application/vnd.openxmlformats-officedocument.themeOverride+xml"/>
  <Override PartName="/ppt/notesSlides/notesSlide29.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tags/tag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43"/>
  </p:notesMasterIdLst>
  <p:sldIdLst>
    <p:sldId id="256" r:id="rId3"/>
    <p:sldId id="259" r:id="rId4"/>
    <p:sldId id="258" r:id="rId5"/>
    <p:sldId id="266" r:id="rId6"/>
    <p:sldId id="323" r:id="rId7"/>
    <p:sldId id="269" r:id="rId8"/>
    <p:sldId id="275" r:id="rId9"/>
    <p:sldId id="267" r:id="rId10"/>
    <p:sldId id="277" r:id="rId11"/>
    <p:sldId id="270" r:id="rId12"/>
    <p:sldId id="271" r:id="rId13"/>
    <p:sldId id="273" r:id="rId14"/>
    <p:sldId id="274" r:id="rId15"/>
    <p:sldId id="276" r:id="rId16"/>
    <p:sldId id="278" r:id="rId17"/>
    <p:sldId id="260" r:id="rId18"/>
    <p:sldId id="281" r:id="rId19"/>
    <p:sldId id="282" r:id="rId20"/>
    <p:sldId id="283" r:id="rId21"/>
    <p:sldId id="284" r:id="rId22"/>
    <p:sldId id="286" r:id="rId23"/>
    <p:sldId id="287" r:id="rId24"/>
    <p:sldId id="261" r:id="rId25"/>
    <p:sldId id="293" r:id="rId26"/>
    <p:sldId id="294" r:id="rId27"/>
    <p:sldId id="295" r:id="rId28"/>
    <p:sldId id="297" r:id="rId29"/>
    <p:sldId id="262" r:id="rId30"/>
    <p:sldId id="299" r:id="rId31"/>
    <p:sldId id="300" r:id="rId32"/>
    <p:sldId id="302" r:id="rId33"/>
    <p:sldId id="263" r:id="rId34"/>
    <p:sldId id="307" r:id="rId35"/>
    <p:sldId id="308" r:id="rId36"/>
    <p:sldId id="310" r:id="rId37"/>
    <p:sldId id="264" r:id="rId38"/>
    <p:sldId id="314" r:id="rId39"/>
    <p:sldId id="296" r:id="rId40"/>
    <p:sldId id="326" r:id="rId41"/>
    <p:sldId id="32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BC91"/>
    <a:srgbClr val="010A13"/>
    <a:srgbClr val="8D6D3E"/>
    <a:srgbClr val="CAC7A2"/>
    <a:srgbClr val="430C2C"/>
    <a:srgbClr val="052035"/>
    <a:srgbClr val="4D0A2B"/>
    <a:srgbClr val="B10B1F"/>
    <a:srgbClr val="919191"/>
    <a:srgbClr val="3C3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varScale="1">
        <p:scale>
          <a:sx n="62" d="100"/>
          <a:sy n="62" d="100"/>
        </p:scale>
        <p:origin x="804" y="5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CBBC9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AE1-4D99-8C2A-8C8C0844479E}"/>
            </c:ext>
          </c:extLst>
        </c:ser>
        <c:ser>
          <c:idx val="1"/>
          <c:order val="1"/>
          <c:tx>
            <c:strRef>
              <c:f>Sheet1!$C$1</c:f>
              <c:strCache>
                <c:ptCount val="1"/>
                <c:pt idx="0">
                  <c:v>系列 2</c:v>
                </c:pt>
              </c:strCache>
            </c:strRef>
          </c:tx>
          <c:spPr>
            <a:solidFill>
              <a:srgbClr val="8D6D3E"/>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AE1-4D99-8C2A-8C8C0844479E}"/>
            </c:ext>
          </c:extLst>
        </c:ser>
        <c:ser>
          <c:idx val="2"/>
          <c:order val="2"/>
          <c:tx>
            <c:strRef>
              <c:f>Sheet1!$D$1</c:f>
              <c:strCache>
                <c:ptCount val="1"/>
                <c:pt idx="0">
                  <c:v>系列 3</c:v>
                </c:pt>
              </c:strCache>
            </c:strRef>
          </c:tx>
          <c:spPr>
            <a:solidFill>
              <a:schemeClr val="bg1">
                <a:lumMod val="6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AE1-4D99-8C2A-8C8C0844479E}"/>
            </c:ext>
          </c:extLst>
        </c:ser>
        <c:dLbls>
          <c:showLegendKey val="0"/>
          <c:showVal val="0"/>
          <c:showCatName val="0"/>
          <c:showSerName val="0"/>
          <c:showPercent val="0"/>
          <c:showBubbleSize val="0"/>
        </c:dLbls>
        <c:gapWidth val="219"/>
        <c:overlap val="-27"/>
        <c:axId val="-1911397600"/>
        <c:axId val="-1911404128"/>
      </c:barChart>
      <c:catAx>
        <c:axId val="-191139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CBBC91"/>
                </a:solidFill>
                <a:latin typeface="+mn-lt"/>
                <a:ea typeface="+mn-ea"/>
                <a:cs typeface="+mn-ea"/>
                <a:sym typeface="+mn-lt"/>
              </a:defRPr>
            </a:pPr>
            <a:endParaRPr lang="zh-CN"/>
          </a:p>
        </c:txPr>
        <c:crossAx val="-1911404128"/>
        <c:crosses val="autoZero"/>
        <c:auto val="1"/>
        <c:lblAlgn val="ctr"/>
        <c:lblOffset val="100"/>
        <c:noMultiLvlLbl val="0"/>
      </c:catAx>
      <c:valAx>
        <c:axId val="-1911404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crossAx val="-191139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CBBC91"/>
              </a:solidFill>
              <a:latin typeface="+mn-lt"/>
              <a:ea typeface="+mn-ea"/>
              <a:cs typeface="+mn-ea"/>
              <a:sym typeface="+mn-lt"/>
            </a:defRPr>
          </a:pPr>
          <a:endParaRPr lang="zh-CN"/>
        </a:p>
      </c:txPr>
    </c:legend>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rgbClr val="CBBC91"/>
              </a:solidFill>
              <a:ln w="19050">
                <a:solidFill>
                  <a:schemeClr val="lt1"/>
                </a:solidFill>
              </a:ln>
              <a:effectLst/>
            </c:spPr>
            <c:extLst>
              <c:ext xmlns:c16="http://schemas.microsoft.com/office/drawing/2014/chart" uri="{C3380CC4-5D6E-409C-BE32-E72D297353CC}">
                <c16:uniqueId val="{00000001-4492-4F76-8A4C-FE01FA1EC78E}"/>
              </c:ext>
            </c:extLst>
          </c:dPt>
          <c:dPt>
            <c:idx val="1"/>
            <c:bubble3D val="0"/>
            <c:spPr>
              <a:solidFill>
                <a:srgbClr val="8D6D3E"/>
              </a:solidFill>
              <a:ln w="19050">
                <a:solidFill>
                  <a:schemeClr val="lt1"/>
                </a:solidFill>
              </a:ln>
              <a:effectLst/>
            </c:spPr>
            <c:extLst>
              <c:ext xmlns:c16="http://schemas.microsoft.com/office/drawing/2014/chart" uri="{C3380CC4-5D6E-409C-BE32-E72D297353CC}">
                <c16:uniqueId val="{00000003-4492-4F76-8A4C-FE01FA1EC78E}"/>
              </c:ext>
            </c:extLst>
          </c:dPt>
          <c:dPt>
            <c:idx val="2"/>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5-4492-4F76-8A4C-FE01FA1EC78E}"/>
              </c:ext>
            </c:extLst>
          </c:dPt>
          <c:dPt>
            <c:idx val="3"/>
            <c:bubble3D val="0"/>
            <c:spPr>
              <a:solidFill>
                <a:srgbClr val="919191"/>
              </a:solidFill>
              <a:ln w="19050">
                <a:solidFill>
                  <a:schemeClr val="lt1"/>
                </a:solidFill>
              </a:ln>
              <a:effectLst/>
            </c:spPr>
            <c:extLst>
              <c:ext xmlns:c16="http://schemas.microsoft.com/office/drawing/2014/chart" uri="{C3380CC4-5D6E-409C-BE32-E72D297353CC}">
                <c16:uniqueId val="{00000007-4492-4F76-8A4C-FE01FA1EC78E}"/>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492-4F76-8A4C-FE01FA1EC78E}"/>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方正黑体简体" panose="02010601030101010101" pitchFamily="2" charset="-122"/>
              <a:ea typeface="方正黑体简体" panose="02010601030101010101" pitchFamily="2"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254000" dist="63500" dir="2700000" algn="tl" rotWithShape="0">
                <a:prstClr val="black">
                  <a:alpha val="30000"/>
                </a:prstClr>
              </a:outerShdw>
            </a:effectLst>
          </c:spPr>
          <c:explosion val="13"/>
          <c:dPt>
            <c:idx val="0"/>
            <c:bubble3D val="0"/>
            <c:spPr>
              <a:solidFill>
                <a:srgbClr val="CBBC91"/>
              </a:solidFill>
              <a:ln w="18999">
                <a:noFill/>
              </a:ln>
              <a:effectLst>
                <a:outerShdw blurRad="254000" dist="63500" dir="2700000" algn="tl" rotWithShape="0">
                  <a:prstClr val="black">
                    <a:alpha val="30000"/>
                  </a:prstClr>
                </a:outerShdw>
              </a:effectLst>
            </c:spPr>
            <c:extLst>
              <c:ext xmlns:c16="http://schemas.microsoft.com/office/drawing/2014/chart" uri="{C3380CC4-5D6E-409C-BE32-E72D297353CC}">
                <c16:uniqueId val="{00000001-C330-4F6E-8DCA-05873634647B}"/>
              </c:ext>
            </c:extLst>
          </c:dPt>
          <c:dPt>
            <c:idx val="1"/>
            <c:bubble3D val="0"/>
            <c:spPr>
              <a:solidFill>
                <a:srgbClr val="8D6D3E"/>
              </a:solidFill>
              <a:ln w="18999">
                <a:noFill/>
              </a:ln>
              <a:effectLst>
                <a:outerShdw blurRad="254000" dist="63500" dir="2700000" algn="tl" rotWithShape="0">
                  <a:prstClr val="black">
                    <a:alpha val="30000"/>
                  </a:prstClr>
                </a:outerShdw>
              </a:effectLst>
            </c:spPr>
            <c:extLst>
              <c:ext xmlns:c16="http://schemas.microsoft.com/office/drawing/2014/chart" uri="{C3380CC4-5D6E-409C-BE32-E72D297353CC}">
                <c16:uniqueId val="{00000003-C330-4F6E-8DCA-05873634647B}"/>
              </c:ext>
            </c:extLst>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C330-4F6E-8DCA-05873634647B}"/>
            </c:ext>
          </c:extLst>
        </c:ser>
        <c:dLbls>
          <c:showLegendKey val="0"/>
          <c:showVal val="0"/>
          <c:showCatName val="0"/>
          <c:showSerName val="0"/>
          <c:showPercent val="0"/>
          <c:showBubbleSize val="0"/>
          <c:showLeaderLines val="1"/>
        </c:dLbls>
        <c:firstSliceAng val="0"/>
      </c:pieChart>
      <c:spPr>
        <a:noFill/>
        <a:ln w="25331">
          <a:noFill/>
        </a:ln>
      </c:spPr>
    </c:plotArea>
    <c:plotVisOnly val="1"/>
    <c:dispBlanksAs val="gap"/>
    <c:showDLblsOverMax val="0"/>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3D2472AF-A0E2-497A-9C64-CEEA312F355D}" type="datetimeFigureOut">
              <a:rPr lang="zh-CN" altLang="en-US" smtClean="0"/>
              <a:pPr/>
              <a:t>2021/11/25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0DAA9E1F-4E78-4B42-AA19-9F57A79F734E}" type="slidenum">
              <a:rPr lang="zh-CN" altLang="en-US" smtClean="0"/>
              <a:pPr/>
              <a:t>‹#›</a:t>
            </a:fld>
            <a:endParaRPr lang="zh-CN" altLang="en-US" dirty="0"/>
          </a:p>
        </p:txBody>
      </p:sp>
    </p:spTree>
    <p:extLst>
      <p:ext uri="{BB962C8B-B14F-4D97-AF65-F5344CB8AC3E}">
        <p14:creationId xmlns:p14="http://schemas.microsoft.com/office/powerpoint/2010/main" val="1167158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AA9E1F-4E78-4B42-AA19-9F57A79F734E}" type="slidenum">
              <a:rPr lang="zh-CN" altLang="en-US" smtClean="0"/>
              <a:t>1</a:t>
            </a:fld>
            <a:endParaRPr lang="zh-CN" altLang="en-US"/>
          </a:p>
        </p:txBody>
      </p:sp>
    </p:spTree>
    <p:extLst>
      <p:ext uri="{BB962C8B-B14F-4D97-AF65-F5344CB8AC3E}">
        <p14:creationId xmlns:p14="http://schemas.microsoft.com/office/powerpoint/2010/main" val="1171390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p:cNvSpPr>
          <p:nvPr>
            <p:ph type="sldImg" idx="4294967295"/>
          </p:nvPr>
        </p:nvSpPr>
        <p:spPr>
          <a:ln>
            <a:miter lim="800000"/>
          </a:ln>
        </p:spPr>
      </p:sp>
      <p:sp>
        <p:nvSpPr>
          <p:cNvPr id="15362" name="备注占位符 2"/>
          <p:cNvSpPr>
            <a:spLocks noGrp="1" noChangeArrowheads="1"/>
          </p:cNvSpPr>
          <p:nvPr>
            <p:ph type="body" idx="4294967295"/>
          </p:nvPr>
        </p:nvSpPr>
        <p:spPr/>
        <p:txBody>
          <a:bodyPr/>
          <a:lstStyle/>
          <a:p>
            <a:endParaRPr lang="zh-CN" altLang="en-US"/>
          </a:p>
        </p:txBody>
      </p:sp>
      <p:sp>
        <p:nvSpPr>
          <p:cNvPr id="15363" name="灯片编号占位符 3"/>
          <p:cNvSpPr>
            <a:spLocks noGrp="1" noChangeArrowheads="1"/>
          </p:cNvSpPr>
          <p:nvPr>
            <p:ph type="sldNum" sz="quarter" idx="5"/>
          </p:nvPr>
        </p:nvSpPr>
        <p:spPr bwMode="auto">
          <a:noFill/>
          <a:ln>
            <a:miter lim="800000"/>
            <a:headEnd/>
            <a:tailEnd/>
          </a:ln>
        </p:spPr>
        <p:txBody>
          <a:bodyPr/>
          <a:lstStyle/>
          <a:p>
            <a:fld id="{BCEFD0A4-5D1E-44F4-A3F4-33C16D9CDA60}" type="slidenum">
              <a:rPr lang="zh-CN" altLang="en-US"/>
              <a:pPr/>
              <a:t>12</a:t>
            </a:fld>
            <a:endParaRPr lang="zh-CN" altLang="en-US"/>
          </a:p>
        </p:txBody>
      </p:sp>
    </p:spTree>
    <p:extLst>
      <p:ext uri="{BB962C8B-B14F-4D97-AF65-F5344CB8AC3E}">
        <p14:creationId xmlns:p14="http://schemas.microsoft.com/office/powerpoint/2010/main" val="787479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13</a:t>
            </a:fld>
            <a:endParaRPr lang="zh-CN" altLang="en-US"/>
          </a:p>
        </p:txBody>
      </p:sp>
    </p:spTree>
    <p:extLst>
      <p:ext uri="{BB962C8B-B14F-4D97-AF65-F5344CB8AC3E}">
        <p14:creationId xmlns:p14="http://schemas.microsoft.com/office/powerpoint/2010/main" val="150964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A842D5-3964-4D1E-A2D9-636432CD0AB9}" type="slidenum">
              <a:rPr lang="zh-CN" altLang="en-US" smtClean="0"/>
              <a:t>14</a:t>
            </a:fld>
            <a:endParaRPr lang="zh-CN" altLang="en-US"/>
          </a:p>
        </p:txBody>
      </p:sp>
    </p:spTree>
    <p:extLst>
      <p:ext uri="{BB962C8B-B14F-4D97-AF65-F5344CB8AC3E}">
        <p14:creationId xmlns:p14="http://schemas.microsoft.com/office/powerpoint/2010/main" val="85766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A842D5-3964-4D1E-A2D9-636432CD0AB9}" type="slidenum">
              <a:rPr lang="zh-CN" altLang="en-US" smtClean="0"/>
              <a:t>15</a:t>
            </a:fld>
            <a:endParaRPr lang="zh-CN" altLang="en-US"/>
          </a:p>
        </p:txBody>
      </p:sp>
    </p:spTree>
    <p:extLst>
      <p:ext uri="{BB962C8B-B14F-4D97-AF65-F5344CB8AC3E}">
        <p14:creationId xmlns:p14="http://schemas.microsoft.com/office/powerpoint/2010/main" val="2798983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17</a:t>
            </a:fld>
            <a:endParaRPr lang="zh-CN" altLang="en-US"/>
          </a:p>
        </p:txBody>
      </p:sp>
    </p:spTree>
    <p:extLst>
      <p:ext uri="{BB962C8B-B14F-4D97-AF65-F5344CB8AC3E}">
        <p14:creationId xmlns:p14="http://schemas.microsoft.com/office/powerpoint/2010/main" val="3527302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18</a:t>
            </a:fld>
            <a:endParaRPr lang="zh-CN" altLang="en-US">
              <a:solidFill>
                <a:prstClr val="black"/>
              </a:solidFill>
              <a:latin typeface="等线"/>
            </a:endParaRPr>
          </a:p>
        </p:txBody>
      </p:sp>
    </p:spTree>
    <p:extLst>
      <p:ext uri="{BB962C8B-B14F-4D97-AF65-F5344CB8AC3E}">
        <p14:creationId xmlns:p14="http://schemas.microsoft.com/office/powerpoint/2010/main" val="1767303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6C67045-DD57-438D-9A9A-E4DD0F687742}" type="slidenum">
              <a:rPr lang="zh-CN" altLang="en-US" smtClean="0"/>
              <a:t>19</a:t>
            </a:fld>
            <a:endParaRPr lang="zh-CN" altLang="en-US"/>
          </a:p>
        </p:txBody>
      </p:sp>
    </p:spTree>
    <p:extLst>
      <p:ext uri="{BB962C8B-B14F-4D97-AF65-F5344CB8AC3E}">
        <p14:creationId xmlns:p14="http://schemas.microsoft.com/office/powerpoint/2010/main" val="2736230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https://www.ypppt.com/</a:t>
            </a:r>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20</a:t>
            </a:fld>
            <a:endParaRPr lang="zh-CN" altLang="en-US"/>
          </a:p>
        </p:txBody>
      </p:sp>
    </p:spTree>
    <p:extLst>
      <p:ext uri="{BB962C8B-B14F-4D97-AF65-F5344CB8AC3E}">
        <p14:creationId xmlns:p14="http://schemas.microsoft.com/office/powerpoint/2010/main" val="318882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21</a:t>
            </a:fld>
            <a:endParaRPr lang="zh-CN" altLang="en-US"/>
          </a:p>
        </p:txBody>
      </p:sp>
    </p:spTree>
    <p:extLst>
      <p:ext uri="{BB962C8B-B14F-4D97-AF65-F5344CB8AC3E}">
        <p14:creationId xmlns:p14="http://schemas.microsoft.com/office/powerpoint/2010/main" val="2249810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22</a:t>
            </a:fld>
            <a:endParaRPr lang="zh-CN" altLang="en-US"/>
          </a:p>
        </p:txBody>
      </p:sp>
    </p:spTree>
    <p:extLst>
      <p:ext uri="{BB962C8B-B14F-4D97-AF65-F5344CB8AC3E}">
        <p14:creationId xmlns:p14="http://schemas.microsoft.com/office/powerpoint/2010/main" val="91399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A842D5-3964-4D1E-A2D9-636432CD0AB9}" type="slidenum">
              <a:rPr lang="zh-CN" altLang="en-US" smtClean="0"/>
              <a:t>4</a:t>
            </a:fld>
            <a:endParaRPr lang="zh-CN" altLang="en-US"/>
          </a:p>
        </p:txBody>
      </p:sp>
    </p:spTree>
    <p:extLst>
      <p:ext uri="{BB962C8B-B14F-4D97-AF65-F5344CB8AC3E}">
        <p14:creationId xmlns:p14="http://schemas.microsoft.com/office/powerpoint/2010/main" val="970380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24</a:t>
            </a:fld>
            <a:endParaRPr lang="zh-CN" altLang="en-US">
              <a:solidFill>
                <a:prstClr val="black"/>
              </a:solidFill>
              <a:latin typeface="等线"/>
            </a:endParaRPr>
          </a:p>
        </p:txBody>
      </p:sp>
    </p:spTree>
    <p:extLst>
      <p:ext uri="{BB962C8B-B14F-4D97-AF65-F5344CB8AC3E}">
        <p14:creationId xmlns:p14="http://schemas.microsoft.com/office/powerpoint/2010/main" val="47993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25</a:t>
            </a:fld>
            <a:endParaRPr lang="zh-CN" altLang="en-US">
              <a:solidFill>
                <a:prstClr val="black"/>
              </a:solidFill>
              <a:latin typeface="等线"/>
            </a:endParaRPr>
          </a:p>
        </p:txBody>
      </p:sp>
    </p:spTree>
    <p:extLst>
      <p:ext uri="{BB962C8B-B14F-4D97-AF65-F5344CB8AC3E}">
        <p14:creationId xmlns:p14="http://schemas.microsoft.com/office/powerpoint/2010/main" val="4221594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26</a:t>
            </a:fld>
            <a:endParaRPr lang="zh-CN" altLang="en-US">
              <a:solidFill>
                <a:prstClr val="black"/>
              </a:solidFill>
              <a:latin typeface="等线"/>
            </a:endParaRPr>
          </a:p>
        </p:txBody>
      </p:sp>
    </p:spTree>
    <p:extLst>
      <p:ext uri="{BB962C8B-B14F-4D97-AF65-F5344CB8AC3E}">
        <p14:creationId xmlns:p14="http://schemas.microsoft.com/office/powerpoint/2010/main" val="4153037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45545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7CAE1-DC6C-464D-9A6A-DEDBFF4474A6}" type="slidenum">
              <a:rPr lang="zh-CN" altLang="en-US" smtClean="0"/>
              <a:t>29</a:t>
            </a:fld>
            <a:endParaRPr lang="zh-CN" altLang="en-US"/>
          </a:p>
        </p:txBody>
      </p:sp>
    </p:spTree>
    <p:extLst>
      <p:ext uri="{BB962C8B-B14F-4D97-AF65-F5344CB8AC3E}">
        <p14:creationId xmlns:p14="http://schemas.microsoft.com/office/powerpoint/2010/main" val="1954469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30</a:t>
            </a:fld>
            <a:endParaRPr lang="zh-CN" altLang="en-US"/>
          </a:p>
        </p:txBody>
      </p:sp>
    </p:spTree>
    <p:extLst>
      <p:ext uri="{BB962C8B-B14F-4D97-AF65-F5344CB8AC3E}">
        <p14:creationId xmlns:p14="http://schemas.microsoft.com/office/powerpoint/2010/main" val="288023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31</a:t>
            </a:fld>
            <a:endParaRPr lang="zh-CN" altLang="en-US">
              <a:solidFill>
                <a:prstClr val="black"/>
              </a:solidFill>
              <a:latin typeface="等线"/>
            </a:endParaRPr>
          </a:p>
        </p:txBody>
      </p:sp>
    </p:spTree>
    <p:extLst>
      <p:ext uri="{BB962C8B-B14F-4D97-AF65-F5344CB8AC3E}">
        <p14:creationId xmlns:p14="http://schemas.microsoft.com/office/powerpoint/2010/main" val="3553349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t>33</a:t>
            </a:fld>
            <a:endParaRPr lang="zh-CN" altLang="en-US"/>
          </a:p>
        </p:txBody>
      </p:sp>
    </p:spTree>
    <p:extLst>
      <p:ext uri="{BB962C8B-B14F-4D97-AF65-F5344CB8AC3E}">
        <p14:creationId xmlns:p14="http://schemas.microsoft.com/office/powerpoint/2010/main" val="3428697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379413" y="684213"/>
            <a:ext cx="6096000" cy="34290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noChangeArrowheads="1"/>
          </p:cNvSpPr>
          <p:nvPr>
            <p:ph type="body" idx="1"/>
          </p:nvPr>
        </p:nvSpPr>
        <p:spPr>
          <a:xfrm>
            <a:off x="684213" y="4341813"/>
            <a:ext cx="5486400" cy="411480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46D230FF-CF30-47C2-BA4C-59A7874B97B3}" type="slidenum">
              <a:rPr lang="zh-CN" altLang="en-US">
                <a:ea typeface="微软雅黑" panose="020B0503020204020204" pitchFamily="34" charset="-122"/>
              </a:rPr>
              <a:pPr algn="r" eaLnBrk="1" latinLnBrk="1" hangingPunct="1">
                <a:spcBef>
                  <a:spcPct val="0"/>
                </a:spcBef>
              </a:pPr>
              <a:t>34</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817725260"/>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35</a:t>
            </a:fld>
            <a:endParaRPr lang="zh-CN" altLang="en-US">
              <a:solidFill>
                <a:prstClr val="black"/>
              </a:solidFill>
              <a:latin typeface="等线"/>
            </a:endParaRPr>
          </a:p>
        </p:txBody>
      </p:sp>
    </p:spTree>
    <p:extLst>
      <p:ext uri="{BB962C8B-B14F-4D97-AF65-F5344CB8AC3E}">
        <p14:creationId xmlns:p14="http://schemas.microsoft.com/office/powerpoint/2010/main" val="96280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5</a:t>
            </a:fld>
            <a:endParaRPr lang="zh-CN" altLang="en-US">
              <a:solidFill>
                <a:prstClr val="black"/>
              </a:solidFill>
              <a:latin typeface="等线"/>
            </a:endParaRPr>
          </a:p>
        </p:txBody>
      </p:sp>
    </p:spTree>
    <p:extLst>
      <p:ext uri="{BB962C8B-B14F-4D97-AF65-F5344CB8AC3E}">
        <p14:creationId xmlns:p14="http://schemas.microsoft.com/office/powerpoint/2010/main" val="1931239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37</a:t>
            </a:fld>
            <a:endParaRPr lang="zh-CN" altLang="en-US"/>
          </a:p>
        </p:txBody>
      </p:sp>
    </p:spTree>
    <p:extLst>
      <p:ext uri="{BB962C8B-B14F-4D97-AF65-F5344CB8AC3E}">
        <p14:creationId xmlns:p14="http://schemas.microsoft.com/office/powerpoint/2010/main" val="2367205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38</a:t>
            </a:fld>
            <a:endParaRPr lang="en-US">
              <a:solidFill>
                <a:prstClr val="black"/>
              </a:solidFill>
            </a:endParaRPr>
          </a:p>
        </p:txBody>
      </p:sp>
    </p:spTree>
    <p:extLst>
      <p:ext uri="{BB962C8B-B14F-4D97-AF65-F5344CB8AC3E}">
        <p14:creationId xmlns:p14="http://schemas.microsoft.com/office/powerpoint/2010/main" val="980875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AA9E1F-4E78-4B42-AA19-9F57A79F734E}" type="slidenum">
              <a:rPr lang="zh-CN" altLang="en-US" smtClean="0"/>
              <a:t>39</a:t>
            </a:fld>
            <a:endParaRPr lang="zh-CN" altLang="en-US"/>
          </a:p>
        </p:txBody>
      </p:sp>
    </p:spTree>
    <p:extLst>
      <p:ext uri="{BB962C8B-B14F-4D97-AF65-F5344CB8AC3E}">
        <p14:creationId xmlns:p14="http://schemas.microsoft.com/office/powerpoint/2010/main" val="980420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优品</a:t>
            </a:r>
            <a:r>
              <a:rPr lang="en-US" altLang="zh-CN" dirty="0"/>
              <a:t>PPT</a:t>
            </a:r>
            <a:r>
              <a:rPr lang="zh-CN" altLang="en-US" dirty="0"/>
              <a:t> </a:t>
            </a:r>
            <a:r>
              <a:rPr lang="en-US" altLang="zh-CN"/>
              <a:t>https://www.ypppt.com/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40</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65074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BDFDAE-03EA-44B6-94EF-7312A671F56C}"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013794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7</a:t>
            </a:fld>
            <a:endParaRPr lang="zh-CN" altLang="en-US">
              <a:solidFill>
                <a:prstClr val="black"/>
              </a:solidFill>
              <a:latin typeface="等线"/>
            </a:endParaRPr>
          </a:p>
        </p:txBody>
      </p:sp>
    </p:spTree>
    <p:extLst>
      <p:ext uri="{BB962C8B-B14F-4D97-AF65-F5344CB8AC3E}">
        <p14:creationId xmlns:p14="http://schemas.microsoft.com/office/powerpoint/2010/main" val="164313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4281D7-AB8B-4A49-B31C-4FE8BBA57302}" type="slidenum">
              <a:rPr lang="zh-CN" altLang="en-US" smtClean="0"/>
              <a:t>8</a:t>
            </a:fld>
            <a:endParaRPr lang="zh-CN" altLang="en-US"/>
          </a:p>
        </p:txBody>
      </p:sp>
    </p:spTree>
    <p:extLst>
      <p:ext uri="{BB962C8B-B14F-4D97-AF65-F5344CB8AC3E}">
        <p14:creationId xmlns:p14="http://schemas.microsoft.com/office/powerpoint/2010/main" val="65354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9</a:t>
            </a:fld>
            <a:endParaRPr lang="zh-CN" altLang="en-US">
              <a:solidFill>
                <a:prstClr val="black"/>
              </a:solidFill>
              <a:latin typeface="等线"/>
            </a:endParaRPr>
          </a:p>
        </p:txBody>
      </p:sp>
    </p:spTree>
    <p:extLst>
      <p:ext uri="{BB962C8B-B14F-4D97-AF65-F5344CB8AC3E}">
        <p14:creationId xmlns:p14="http://schemas.microsoft.com/office/powerpoint/2010/main" val="325569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4281D7-AB8B-4A49-B31C-4FE8BBA57302}" type="slidenum">
              <a:rPr lang="zh-CN" altLang="en-US" smtClean="0"/>
              <a:t>10</a:t>
            </a:fld>
            <a:endParaRPr lang="zh-CN" altLang="en-US"/>
          </a:p>
        </p:txBody>
      </p:sp>
    </p:spTree>
    <p:extLst>
      <p:ext uri="{BB962C8B-B14F-4D97-AF65-F5344CB8AC3E}">
        <p14:creationId xmlns:p14="http://schemas.microsoft.com/office/powerpoint/2010/main" val="3736467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6C4872-3FEE-47F7-8706-972E2208B56D}" type="slidenum">
              <a:rPr lang="zh-CN" altLang="en-US" smtClean="0"/>
              <a:t>11</a:t>
            </a:fld>
            <a:endParaRPr lang="zh-CN" altLang="en-US"/>
          </a:p>
        </p:txBody>
      </p:sp>
    </p:spTree>
    <p:extLst>
      <p:ext uri="{BB962C8B-B14F-4D97-AF65-F5344CB8AC3E}">
        <p14:creationId xmlns:p14="http://schemas.microsoft.com/office/powerpoint/2010/main" val="339024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35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87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7677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251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46073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8203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9072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47101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4489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396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8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F05F9E-E3BF-4D55-9B21-0CA8CF92D8FB}"/>
              </a:ext>
            </a:extLst>
          </p:cNvPr>
          <p:cNvSpPr>
            <a:spLocks noGrp="1"/>
          </p:cNvSpPr>
          <p:nvPr>
            <p:ph type="dt" sz="half" idx="10"/>
          </p:nvPr>
        </p:nvSpPr>
        <p:spPr>
          <a:xfrm>
            <a:off x="838200" y="6356352"/>
            <a:ext cx="2743200" cy="365125"/>
          </a:xfrm>
          <a:prstGeom prst="rect">
            <a:avLst/>
          </a:prstGeom>
        </p:spPr>
        <p:txBody>
          <a:bodyPr/>
          <a:lstStyle>
            <a:lvl1pPr>
              <a:defRPr>
                <a:ea typeface="微软雅黑" panose="020B0503020204020204" pitchFamily="34" charset="-122"/>
              </a:defRPr>
            </a:lvl1pPr>
          </a:lstStyle>
          <a:p>
            <a:fld id="{FE158B01-1B94-410B-955F-6A222A70BFA3}" type="datetimeFigureOut">
              <a:rPr lang="zh-CN" altLang="en-US" smtClean="0">
                <a:solidFill>
                  <a:prstClr val="black">
                    <a:tint val="75000"/>
                  </a:prstClr>
                </a:solidFill>
              </a:rPr>
              <a:pPr/>
              <a:t>2021/11/25</a:t>
            </a:fld>
            <a:endParaRPr lang="zh-CN" altLang="en-US" dirty="0">
              <a:solidFill>
                <a:prstClr val="black">
                  <a:tint val="75000"/>
                </a:prstClr>
              </a:solidFill>
            </a:endParaRPr>
          </a:p>
        </p:txBody>
      </p:sp>
      <p:sp>
        <p:nvSpPr>
          <p:cNvPr id="3" name="页脚占位符 2">
            <a:extLst>
              <a:ext uri="{FF2B5EF4-FFF2-40B4-BE49-F238E27FC236}">
                <a16:creationId xmlns:a16="http://schemas.microsoft.com/office/drawing/2014/main" id="{765DDF11-6287-4228-B667-23360537339F}"/>
              </a:ext>
            </a:extLst>
          </p:cNvPr>
          <p:cNvSpPr>
            <a:spLocks noGrp="1"/>
          </p:cNvSpPr>
          <p:nvPr>
            <p:ph type="ftr" sz="quarter" idx="11"/>
          </p:nvPr>
        </p:nvSpPr>
        <p:spPr>
          <a:xfrm>
            <a:off x="4038600" y="6356352"/>
            <a:ext cx="4114800" cy="365125"/>
          </a:xfrm>
          <a:prstGeom prst="rect">
            <a:avLst/>
          </a:prstGeom>
        </p:spPr>
        <p:txBody>
          <a:bodyPr/>
          <a:lstStyle>
            <a:lvl1pPr>
              <a:defRPr>
                <a:ea typeface="微软雅黑" panose="020B0503020204020204" pitchFamily="34" charset="-122"/>
              </a:defRPr>
            </a:lvl1pPr>
          </a:lstStyle>
          <a:p>
            <a:endParaRPr lang="zh-CN" altLang="en-US" dirty="0">
              <a:solidFill>
                <a:prstClr val="black">
                  <a:tint val="75000"/>
                </a:prstClr>
              </a:solidFill>
            </a:endParaRPr>
          </a:p>
        </p:txBody>
      </p:sp>
      <p:sp>
        <p:nvSpPr>
          <p:cNvPr id="4" name="灯片编号占位符 3">
            <a:extLst>
              <a:ext uri="{FF2B5EF4-FFF2-40B4-BE49-F238E27FC236}">
                <a16:creationId xmlns:a16="http://schemas.microsoft.com/office/drawing/2014/main" id="{F495C292-412B-4065-AC0A-580E49FABDC8}"/>
              </a:ext>
            </a:extLst>
          </p:cNvPr>
          <p:cNvSpPr>
            <a:spLocks noGrp="1"/>
          </p:cNvSpPr>
          <p:nvPr>
            <p:ph type="sldNum" sz="quarter" idx="12"/>
          </p:nvPr>
        </p:nvSpPr>
        <p:spPr>
          <a:xfrm>
            <a:off x="8610600" y="6356352"/>
            <a:ext cx="2743200" cy="365125"/>
          </a:xfrm>
          <a:prstGeom prst="rect">
            <a:avLst/>
          </a:prstGeom>
        </p:spPr>
        <p:txBody>
          <a:bodyPr/>
          <a:lstStyle>
            <a:lvl1pPr>
              <a:defRPr>
                <a:ea typeface="微软雅黑" panose="020B0503020204020204" pitchFamily="34" charset="-122"/>
              </a:defRPr>
            </a:lvl1pPr>
          </a:lstStyle>
          <a:p>
            <a:fld id="{8A3A7E1F-F86D-4EC0-8623-A67CB04E396F}"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55679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101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933974"/>
      </p:ext>
    </p:extLst>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257050" y="1603156"/>
            <a:ext cx="2538589" cy="2119372"/>
          </a:xfrm>
          <a:custGeom>
            <a:avLst/>
            <a:gdLst>
              <a:gd name="connsiteX0" fmla="*/ 0 w 2538589"/>
              <a:gd name="connsiteY0" fmla="*/ 0 h 2119372"/>
              <a:gd name="connsiteX1" fmla="*/ 2538589 w 2538589"/>
              <a:gd name="connsiteY1" fmla="*/ 0 h 2119372"/>
              <a:gd name="connsiteX2" fmla="*/ 2538589 w 2538589"/>
              <a:gd name="connsiteY2" fmla="*/ 2119372 h 2119372"/>
              <a:gd name="connsiteX3" fmla="*/ 0 w 2538589"/>
              <a:gd name="connsiteY3" fmla="*/ 2119372 h 2119372"/>
            </a:gdLst>
            <a:ahLst/>
            <a:cxnLst>
              <a:cxn ang="0">
                <a:pos x="connsiteX0" y="connsiteY0"/>
              </a:cxn>
              <a:cxn ang="0">
                <a:pos x="connsiteX1" y="connsiteY1"/>
              </a:cxn>
              <a:cxn ang="0">
                <a:pos x="connsiteX2" y="connsiteY2"/>
              </a:cxn>
              <a:cxn ang="0">
                <a:pos x="connsiteX3" y="connsiteY3"/>
              </a:cxn>
            </a:cxnLst>
            <a:rect l="l" t="t" r="r" b="b"/>
            <a:pathLst>
              <a:path w="2538589" h="2119372">
                <a:moveTo>
                  <a:pt x="0" y="0"/>
                </a:moveTo>
                <a:lnTo>
                  <a:pt x="2538589" y="0"/>
                </a:lnTo>
                <a:lnTo>
                  <a:pt x="2538589" y="2119372"/>
                </a:lnTo>
                <a:lnTo>
                  <a:pt x="0" y="2119372"/>
                </a:lnTo>
                <a:close/>
              </a:path>
            </a:pathLst>
          </a:custGeom>
        </p:spPr>
        <p:txBody>
          <a:bodyPr wrap="square">
            <a:noAutofit/>
          </a:bodyPr>
          <a:lstStyle>
            <a:lvl1pPr>
              <a:defRPr>
                <a:ea typeface="微软雅黑" panose="020B0503020204020204" pitchFamily="34" charset="-122"/>
              </a:defRPr>
            </a:lvl1pPr>
          </a:lstStyle>
          <a:p>
            <a:endParaRPr lang="zh-CN" altLang="en-US" dirty="0"/>
          </a:p>
        </p:txBody>
      </p:sp>
      <p:sp>
        <p:nvSpPr>
          <p:cNvPr id="8" name="图片占位符 7"/>
          <p:cNvSpPr>
            <a:spLocks noGrp="1"/>
          </p:cNvSpPr>
          <p:nvPr>
            <p:ph type="pic" sz="quarter" idx="11"/>
          </p:nvPr>
        </p:nvSpPr>
        <p:spPr>
          <a:xfrm>
            <a:off x="6249640" y="3813408"/>
            <a:ext cx="5067649" cy="2133134"/>
          </a:xfrm>
          <a:custGeom>
            <a:avLst/>
            <a:gdLst>
              <a:gd name="connsiteX0" fmla="*/ 0 w 5067649"/>
              <a:gd name="connsiteY0" fmla="*/ 0 h 2133134"/>
              <a:gd name="connsiteX1" fmla="*/ 5067649 w 5067649"/>
              <a:gd name="connsiteY1" fmla="*/ 0 h 2133134"/>
              <a:gd name="connsiteX2" fmla="*/ 5067649 w 5067649"/>
              <a:gd name="connsiteY2" fmla="*/ 2133134 h 2133134"/>
              <a:gd name="connsiteX3" fmla="*/ 0 w 5067649"/>
              <a:gd name="connsiteY3" fmla="*/ 2133134 h 2133134"/>
            </a:gdLst>
            <a:ahLst/>
            <a:cxnLst>
              <a:cxn ang="0">
                <a:pos x="connsiteX0" y="connsiteY0"/>
              </a:cxn>
              <a:cxn ang="0">
                <a:pos x="connsiteX1" y="connsiteY1"/>
              </a:cxn>
              <a:cxn ang="0">
                <a:pos x="connsiteX2" y="connsiteY2"/>
              </a:cxn>
              <a:cxn ang="0">
                <a:pos x="connsiteX3" y="connsiteY3"/>
              </a:cxn>
            </a:cxnLst>
            <a:rect l="l" t="t" r="r" b="b"/>
            <a:pathLst>
              <a:path w="5067649" h="2133134">
                <a:moveTo>
                  <a:pt x="0" y="0"/>
                </a:moveTo>
                <a:lnTo>
                  <a:pt x="5067649" y="0"/>
                </a:lnTo>
                <a:lnTo>
                  <a:pt x="5067649" y="2133134"/>
                </a:lnTo>
                <a:lnTo>
                  <a:pt x="0" y="2133134"/>
                </a:lnTo>
                <a:close/>
              </a:path>
            </a:pathLst>
          </a:custGeom>
        </p:spPr>
        <p:txBody>
          <a:bodyPr wrap="square">
            <a:noAutofit/>
          </a:bodyPr>
          <a:lstStyle>
            <a:lvl1pPr>
              <a:defRPr>
                <a:ea typeface="微软雅黑" panose="020B0503020204020204" pitchFamily="34" charset="-122"/>
              </a:defRPr>
            </a:lvl1pPr>
          </a:lstStyle>
          <a:p>
            <a:endParaRPr lang="zh-CN" altLang="en-US" dirty="0"/>
          </a:p>
        </p:txBody>
      </p:sp>
    </p:spTree>
    <p:extLst>
      <p:ext uri="{BB962C8B-B14F-4D97-AF65-F5344CB8AC3E}">
        <p14:creationId xmlns:p14="http://schemas.microsoft.com/office/powerpoint/2010/main" val="2916953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14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076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160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09116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2021/11/25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480187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3.xml"/><Relationship Id="rId7"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6.jpeg"/></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3.xml"/><Relationship Id="rId1" Type="http://schemas.openxmlformats.org/officeDocument/2006/relationships/slideLayout" Target="../slideLayouts/slideLayout14.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矩形 13"/>
          <p:cNvSpPr/>
          <p:nvPr/>
        </p:nvSpPr>
        <p:spPr>
          <a:xfrm>
            <a:off x="0" y="325676"/>
            <a:ext cx="12192000" cy="6532323"/>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rcRect/>
          <a:stretch>
            <a:fillRect/>
          </a:stretch>
        </p:blipFill>
        <p:spPr>
          <a:xfrm>
            <a:off x="4231983" y="939983"/>
            <a:ext cx="3810330" cy="4950381"/>
          </a:xfrm>
          <a:custGeom>
            <a:avLst/>
            <a:gdLst>
              <a:gd name="connsiteX0" fmla="*/ 0 w 3810330"/>
              <a:gd name="connsiteY0" fmla="*/ 2601942 h 4950381"/>
              <a:gd name="connsiteX1" fmla="*/ 3810330 w 3810330"/>
              <a:gd name="connsiteY1" fmla="*/ 2601942 h 4950381"/>
              <a:gd name="connsiteX2" fmla="*/ 3810330 w 3810330"/>
              <a:gd name="connsiteY2" fmla="*/ 4950381 h 4950381"/>
              <a:gd name="connsiteX3" fmla="*/ 0 w 3810330"/>
              <a:gd name="connsiteY3" fmla="*/ 4950381 h 4950381"/>
              <a:gd name="connsiteX4" fmla="*/ 0 w 3810330"/>
              <a:gd name="connsiteY4" fmla="*/ 0 h 4950381"/>
              <a:gd name="connsiteX5" fmla="*/ 3810330 w 3810330"/>
              <a:gd name="connsiteY5" fmla="*/ 0 h 4950381"/>
              <a:gd name="connsiteX6" fmla="*/ 3810330 w 3810330"/>
              <a:gd name="connsiteY6" fmla="*/ 1502858 h 4950381"/>
              <a:gd name="connsiteX7" fmla="*/ 0 w 3810330"/>
              <a:gd name="connsiteY7" fmla="*/ 1502858 h 495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330" h="4950381">
                <a:moveTo>
                  <a:pt x="0" y="2601942"/>
                </a:moveTo>
                <a:lnTo>
                  <a:pt x="3810330" y="2601942"/>
                </a:lnTo>
                <a:lnTo>
                  <a:pt x="3810330" y="4950381"/>
                </a:lnTo>
                <a:lnTo>
                  <a:pt x="0" y="4950381"/>
                </a:lnTo>
                <a:close/>
                <a:moveTo>
                  <a:pt x="0" y="0"/>
                </a:moveTo>
                <a:lnTo>
                  <a:pt x="3810330" y="0"/>
                </a:lnTo>
                <a:lnTo>
                  <a:pt x="3810330" y="1502858"/>
                </a:lnTo>
                <a:lnTo>
                  <a:pt x="0" y="1502858"/>
                </a:lnTo>
                <a:close/>
              </a:path>
            </a:pathLst>
          </a:custGeom>
          <a:effectLst>
            <a:outerShdw blurRad="190500" dist="63500" dir="2700000" algn="tl" rotWithShape="0">
              <a:prstClr val="black">
                <a:alpha val="40000"/>
              </a:prstClr>
            </a:outerShdw>
          </a:effectLst>
        </p:spPr>
      </p:pic>
      <p:sp>
        <p:nvSpPr>
          <p:cNvPr id="16" name="文本框 15"/>
          <p:cNvSpPr txBox="1"/>
          <p:nvPr/>
        </p:nvSpPr>
        <p:spPr>
          <a:xfrm>
            <a:off x="1524221" y="2356285"/>
            <a:ext cx="9225854" cy="1446550"/>
          </a:xfrm>
          <a:prstGeom prst="rect">
            <a:avLst/>
          </a:prstGeom>
          <a:noFill/>
        </p:spPr>
        <p:txBody>
          <a:bodyPr wrap="square" rtlCol="0">
            <a:spAutoFit/>
          </a:bodyPr>
          <a:lstStyle/>
          <a:p>
            <a:pPr algn="ctr"/>
            <a:r>
              <a:rPr lang="en-US" altLang="zh-CN" sz="8800" dirty="0">
                <a:solidFill>
                  <a:srgbClr val="CBBC91"/>
                </a:solidFill>
                <a:effectLst>
                  <a:outerShdw blurRad="25400" dist="25400" dir="2700000" algn="tl">
                    <a:srgbClr val="000000">
                      <a:alpha val="25000"/>
                    </a:srgbClr>
                  </a:outerShdw>
                </a:effectLst>
                <a:latin typeface="Aparajita" panose="020B0604020202020204" pitchFamily="34" charset="0"/>
                <a:ea typeface="思源黑体" panose="020B0500000000000000" pitchFamily="34" charset="-122"/>
                <a:cs typeface="Aparajita" panose="020B0604020202020204" pitchFamily="34" charset="0"/>
              </a:rPr>
              <a:t>BUSINESS PLAN</a:t>
            </a:r>
            <a:endParaRPr lang="zh-CN" altLang="en-US" sz="8800" dirty="0">
              <a:solidFill>
                <a:srgbClr val="CBBC91"/>
              </a:solidFill>
              <a:effectLst>
                <a:outerShdw blurRad="25400" dist="25400" dir="2700000" algn="tl">
                  <a:srgbClr val="000000">
                    <a:alpha val="25000"/>
                  </a:srgbClr>
                </a:outerShdw>
              </a:effectLst>
              <a:latin typeface="Aparajita" panose="020B0604020202020204" pitchFamily="34" charset="0"/>
              <a:ea typeface="思源黑体" panose="020B0500000000000000" pitchFamily="34" charset="-122"/>
              <a:cs typeface="Aparajita" panose="020B0604020202020204" pitchFamily="34" charset="0"/>
            </a:endParaRPr>
          </a:p>
        </p:txBody>
      </p:sp>
      <p:pic>
        <p:nvPicPr>
          <p:cNvPr id="17" name="图片 16"/>
          <p:cNvPicPr>
            <a:picLocks noChangeAspect="1"/>
          </p:cNvPicPr>
          <p:nvPr/>
        </p:nvPicPr>
        <p:blipFill rotWithShape="1">
          <a:blip r:embed="rId5"/>
          <a:srcRect l="39783" r="43694"/>
          <a:stretch/>
        </p:blipFill>
        <p:spPr>
          <a:xfrm>
            <a:off x="3675649" y="3917716"/>
            <a:ext cx="645695" cy="283147"/>
          </a:xfrm>
          <a:prstGeom prst="rect">
            <a:avLst/>
          </a:prstGeom>
        </p:spPr>
      </p:pic>
      <p:sp>
        <p:nvSpPr>
          <p:cNvPr id="18" name="文本框 17"/>
          <p:cNvSpPr txBox="1"/>
          <p:nvPr/>
        </p:nvSpPr>
        <p:spPr>
          <a:xfrm>
            <a:off x="4366836" y="3768565"/>
            <a:ext cx="3574666" cy="307777"/>
          </a:xfrm>
          <a:prstGeom prst="rect">
            <a:avLst/>
          </a:prstGeom>
          <a:noFill/>
        </p:spPr>
        <p:txBody>
          <a:bodyPr wrap="square" rtlCol="0">
            <a:spAutoFit/>
            <a:scene3d>
              <a:camera prst="orthographicFront"/>
              <a:lightRig rig="threePt" dir="t"/>
            </a:scene3d>
            <a:sp3d contourW="12700"/>
          </a:bodyPr>
          <a:lstStyle/>
          <a:p>
            <a:pPr algn="dist"/>
            <a:r>
              <a:rPr lang="zh-CN" altLang="en-US" sz="1400" dirty="0">
                <a:solidFill>
                  <a:srgbClr val="CBBC91"/>
                </a:solidFill>
                <a:ea typeface="思源黑体" panose="020B0500000000000000" pitchFamily="34" charset="-122"/>
              </a:rPr>
              <a:t>计划书 </a:t>
            </a:r>
            <a:r>
              <a:rPr lang="en-US" altLang="zh-CN" sz="1400" dirty="0">
                <a:solidFill>
                  <a:srgbClr val="CBBC91"/>
                </a:solidFill>
                <a:ea typeface="思源黑体" panose="020B0500000000000000" pitchFamily="34" charset="-122"/>
              </a:rPr>
              <a:t>| </a:t>
            </a:r>
            <a:r>
              <a:rPr lang="zh-CN" altLang="en-US" sz="1400" dirty="0">
                <a:solidFill>
                  <a:srgbClr val="CBBC91"/>
                </a:solidFill>
                <a:ea typeface="思源黑体" panose="020B0500000000000000" pitchFamily="34" charset="-122"/>
              </a:rPr>
              <a:t>项目介绍 </a:t>
            </a:r>
            <a:r>
              <a:rPr lang="en-US" altLang="zh-CN" sz="1400" dirty="0">
                <a:solidFill>
                  <a:srgbClr val="CBBC91"/>
                </a:solidFill>
                <a:ea typeface="思源黑体" panose="020B0500000000000000" pitchFamily="34" charset="-122"/>
              </a:rPr>
              <a:t>| </a:t>
            </a:r>
            <a:r>
              <a:rPr lang="zh-CN" altLang="en-US" sz="1400" dirty="0">
                <a:solidFill>
                  <a:srgbClr val="CBBC91"/>
                </a:solidFill>
                <a:ea typeface="思源黑体" panose="020B0500000000000000" pitchFamily="34" charset="-122"/>
              </a:rPr>
              <a:t>产品介绍 </a:t>
            </a:r>
            <a:r>
              <a:rPr lang="en-US" altLang="zh-CN" sz="1400" dirty="0">
                <a:solidFill>
                  <a:srgbClr val="CBBC91"/>
                </a:solidFill>
                <a:ea typeface="思源黑体" panose="020B0500000000000000" pitchFamily="34" charset="-122"/>
              </a:rPr>
              <a:t>| </a:t>
            </a:r>
            <a:r>
              <a:rPr lang="zh-CN" altLang="en-US" sz="1400" dirty="0">
                <a:solidFill>
                  <a:srgbClr val="CBBC91"/>
                </a:solidFill>
                <a:ea typeface="思源黑体" panose="020B0500000000000000" pitchFamily="34" charset="-122"/>
              </a:rPr>
              <a:t>商业投资</a:t>
            </a:r>
          </a:p>
        </p:txBody>
      </p:sp>
      <p:sp>
        <p:nvSpPr>
          <p:cNvPr id="19" name="文本框 18"/>
          <p:cNvSpPr txBox="1"/>
          <p:nvPr/>
        </p:nvSpPr>
        <p:spPr>
          <a:xfrm>
            <a:off x="5115074" y="1490216"/>
            <a:ext cx="2044149" cy="1015663"/>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6000" spc="300" dirty="0">
                <a:solidFill>
                  <a:srgbClr val="CBBC91"/>
                </a:solidFill>
                <a:latin typeface="Century Gothic" panose="020B0502020202020204" pitchFamily="34" charset="0"/>
                <a:ea typeface="思源黑体" panose="020B0500000000000000" pitchFamily="34" charset="-122"/>
              </a:rPr>
              <a:t>2021</a:t>
            </a:r>
            <a:endParaRPr lang="zh-CN" altLang="en-US" sz="6000" spc="300" dirty="0">
              <a:solidFill>
                <a:srgbClr val="CBBC91"/>
              </a:solidFill>
              <a:latin typeface="Century Gothic" panose="020B0502020202020204" pitchFamily="34" charset="0"/>
              <a:ea typeface="思源黑体" panose="020B0500000000000000" pitchFamily="34" charset="-122"/>
            </a:endParaRPr>
          </a:p>
        </p:txBody>
      </p:sp>
      <p:sp>
        <p:nvSpPr>
          <p:cNvPr id="20" name="文本框 19"/>
          <p:cNvSpPr txBox="1"/>
          <p:nvPr/>
        </p:nvSpPr>
        <p:spPr>
          <a:xfrm>
            <a:off x="4370373" y="4091301"/>
            <a:ext cx="3533550" cy="46166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8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film to be used in a wider field</a:t>
            </a:r>
          </a:p>
        </p:txBody>
      </p:sp>
      <p:grpSp>
        <p:nvGrpSpPr>
          <p:cNvPr id="21" name="组合 20"/>
          <p:cNvGrpSpPr/>
          <p:nvPr/>
        </p:nvGrpSpPr>
        <p:grpSpPr>
          <a:xfrm>
            <a:off x="5305856" y="5057649"/>
            <a:ext cx="1662583" cy="289194"/>
            <a:chOff x="4293620" y="5414934"/>
            <a:chExt cx="1662583" cy="289194"/>
          </a:xfrm>
          <a:effectLst>
            <a:reflection blurRad="6350" stA="50000" endA="300" endPos="90000" dir="5400000" sy="-100000" algn="bl" rotWithShape="0"/>
          </a:effectLst>
        </p:grpSpPr>
        <p:sp>
          <p:nvSpPr>
            <p:cNvPr id="22" name="Rectangle: Rounded Corners 100"/>
            <p:cNvSpPr/>
            <p:nvPr/>
          </p:nvSpPr>
          <p:spPr>
            <a:xfrm>
              <a:off x="4346623" y="5414934"/>
              <a:ext cx="1529008" cy="289194"/>
            </a:xfrm>
            <a:prstGeom prst="roundRect">
              <a:avLst>
                <a:gd name="adj" fmla="val 50000"/>
              </a:avLst>
            </a:prstGeom>
            <a:gradFill>
              <a:gsLst>
                <a:gs pos="55000">
                  <a:srgbClr val="CBBC91"/>
                </a:gs>
                <a:gs pos="100000">
                  <a:srgbClr val="88683B"/>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rgbClr val="CBBC91"/>
                </a:solidFill>
                <a:latin typeface="Century Gothic" panose="020B0502020202020204" pitchFamily="34" charset="0"/>
                <a:ea typeface="思源黑体" panose="020B0500000000000000" pitchFamily="34" charset="-122"/>
              </a:endParaRPr>
            </a:p>
          </p:txBody>
        </p:sp>
        <p:sp>
          <p:nvSpPr>
            <p:cNvPr id="23" name="原创设计师          _5"/>
            <p:cNvSpPr/>
            <p:nvPr/>
          </p:nvSpPr>
          <p:spPr>
            <a:xfrm>
              <a:off x="4293620" y="5419529"/>
              <a:ext cx="1662583" cy="276963"/>
            </a:xfrm>
            <a:prstGeom prst="rect">
              <a:avLst/>
            </a:prstGeom>
            <a:effectLst/>
          </p:spPr>
          <p:txBody>
            <a:bodyPr wrap="square">
              <a:spAutoFit/>
              <a:scene3d>
                <a:camera prst="orthographicFront"/>
                <a:lightRig rig="threePt" dir="t"/>
              </a:scene3d>
              <a:sp3d contourW="12700"/>
            </a:bodyPr>
            <a:lstStyle/>
            <a:p>
              <a:pPr algn="ctr"/>
              <a:r>
                <a:rPr lang="en-US" altLang="zh-CN" sz="1200" dirty="0">
                  <a:solidFill>
                    <a:srgbClr val="051A29"/>
                  </a:solidFill>
                  <a:latin typeface="思源黑体" panose="020B0500000000000000" pitchFamily="34" charset="-122"/>
                  <a:ea typeface="思源黑体" panose="020B0500000000000000" pitchFamily="34" charset="-122"/>
                </a:rPr>
                <a:t>XX</a:t>
              </a:r>
              <a:r>
                <a:rPr lang="zh-CN" altLang="en-US" sz="1200" dirty="0">
                  <a:solidFill>
                    <a:srgbClr val="051A29"/>
                  </a:solidFill>
                  <a:latin typeface="思源黑体" panose="020B0500000000000000" pitchFamily="34" charset="-122"/>
                  <a:ea typeface="思源黑体" panose="020B0500000000000000" pitchFamily="34" charset="-122"/>
                </a:rPr>
                <a:t>网络科技公司</a:t>
              </a:r>
            </a:p>
          </p:txBody>
        </p:sp>
      </p:grpSp>
      <p:grpSp>
        <p:nvGrpSpPr>
          <p:cNvPr id="24" name="组合 23"/>
          <p:cNvGrpSpPr/>
          <p:nvPr/>
        </p:nvGrpSpPr>
        <p:grpSpPr>
          <a:xfrm>
            <a:off x="4416826" y="3488432"/>
            <a:ext cx="3414395" cy="178454"/>
            <a:chOff x="3492591" y="4117778"/>
            <a:chExt cx="4671414" cy="244152"/>
          </a:xfrm>
        </p:grpSpPr>
        <p:cxnSp>
          <p:nvCxnSpPr>
            <p:cNvPr id="25" name="直接连接符 24"/>
            <p:cNvCxnSpPr/>
            <p:nvPr/>
          </p:nvCxnSpPr>
          <p:spPr>
            <a:xfrm>
              <a:off x="3492591" y="4239854"/>
              <a:ext cx="2146587" cy="0"/>
            </a:xfrm>
            <a:prstGeom prst="line">
              <a:avLst/>
            </a:prstGeom>
            <a:ln>
              <a:solidFill>
                <a:srgbClr val="CBBC91">
                  <a:alpha val="60000"/>
                </a:srgbClr>
              </a:solidFill>
            </a:ln>
          </p:spPr>
          <p:style>
            <a:lnRef idx="1">
              <a:schemeClr val="accent1"/>
            </a:lnRef>
            <a:fillRef idx="0">
              <a:schemeClr val="accent1"/>
            </a:fillRef>
            <a:effectRef idx="0">
              <a:schemeClr val="accent1"/>
            </a:effectRef>
            <a:fontRef idx="minor">
              <a:schemeClr val="tx1"/>
            </a:fontRef>
          </p:style>
        </p:cxnSp>
        <p:sp>
          <p:nvSpPr>
            <p:cNvPr id="26" name="菱形 25"/>
            <p:cNvSpPr/>
            <p:nvPr/>
          </p:nvSpPr>
          <p:spPr bwMode="auto">
            <a:xfrm>
              <a:off x="5781501" y="4117778"/>
              <a:ext cx="113211" cy="244152"/>
            </a:xfrm>
            <a:prstGeom prst="diamond">
              <a:avLst/>
            </a:prstGeom>
            <a:solidFill>
              <a:srgbClr val="CBBC91">
                <a:alpha val="70000"/>
              </a:srgbClr>
            </a:solidFill>
            <a:ln>
              <a:noFill/>
            </a:ln>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27" name="直接连接符 26"/>
            <p:cNvCxnSpPr/>
            <p:nvPr/>
          </p:nvCxnSpPr>
          <p:spPr>
            <a:xfrm>
              <a:off x="6017417" y="4239854"/>
              <a:ext cx="2146588" cy="0"/>
            </a:xfrm>
            <a:prstGeom prst="line">
              <a:avLst/>
            </a:prstGeom>
            <a:ln>
              <a:solidFill>
                <a:srgbClr val="CBBC91">
                  <a:alpha val="6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8879347"/>
      </p:ext>
    </p:extLst>
  </p:cSld>
  <p:clrMapOvr>
    <a:masterClrMapping/>
  </p:clrMapOvr>
  <mc:AlternateContent xmlns:mc="http://schemas.openxmlformats.org/markup-compatibility/2006" xmlns:p14="http://schemas.microsoft.com/office/powerpoint/2010/main">
    <mc:Choice Requires="p14">
      <p:transition spd="slow" p14:dur="4000" advClick="0" advTm="0">
        <p14:vortex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Effect transition="in" filter="fade">
                                          <p:cBhvr>
                                            <p:cTn id="12" dur="500"/>
                                            <p:tgtEl>
                                              <p:spTgt spid="16"/>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outVertical)">
                                          <p:cBhvr>
                                            <p:cTn id="16" dur="500"/>
                                            <p:tgtEl>
                                              <p:spTgt spid="2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50" presetClass="entr" presetSubtype="0"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strVal val="#ppt_w+.3"/>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2500"/>
                                </p:stCondLst>
                                <p:childTnLst>
                                  <p:par>
                                    <p:cTn id="33" presetID="2" presetClass="entr" presetSubtype="4" fill="hold" nodeType="afterEffect" p14:presetBounceEnd="40000">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14:bounceEnd="40000">
                                          <p:cBhvr additive="base">
                                            <p:cTn id="35" dur="75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36"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Effect transition="in" filter="fade">
                                          <p:cBhvr>
                                            <p:cTn id="12" dur="500"/>
                                            <p:tgtEl>
                                              <p:spTgt spid="16"/>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outVertical)">
                                          <p:cBhvr>
                                            <p:cTn id="16" dur="500"/>
                                            <p:tgtEl>
                                              <p:spTgt spid="2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50" presetClass="entr" presetSubtype="0"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strVal val="#ppt_w+.3"/>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2500"/>
                                </p:stCondLst>
                                <p:childTnLst>
                                  <p:par>
                                    <p:cTn id="33" presetID="2" presetClass="entr" presetSubtype="4"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750" fill="hold"/>
                                            <p:tgtEl>
                                              <p:spTgt spid="21"/>
                                            </p:tgtEl>
                                            <p:attrNameLst>
                                              <p:attrName>ppt_x</p:attrName>
                                            </p:attrNameLst>
                                          </p:cBhvr>
                                          <p:tavLst>
                                            <p:tav tm="0">
                                              <p:val>
                                                <p:strVal val="#ppt_x"/>
                                              </p:val>
                                            </p:tav>
                                            <p:tav tm="100000">
                                              <p:val>
                                                <p:strVal val="#ppt_x"/>
                                              </p:val>
                                            </p:tav>
                                          </p:tavLst>
                                        </p:anim>
                                        <p:anim calcmode="lin" valueType="num">
                                          <p:cBhvr additive="base">
                                            <p:cTn id="36"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2050489" y="1791572"/>
            <a:ext cx="2214283" cy="2214000"/>
          </a:xfrm>
          <a:custGeom>
            <a:avLst/>
            <a:gdLst>
              <a:gd name="T0" fmla="*/ 610 w 1220"/>
              <a:gd name="T1" fmla="*/ 0 h 1222"/>
              <a:gd name="T2" fmla="*/ 1220 w 1220"/>
              <a:gd name="T3" fmla="*/ 612 h 1222"/>
              <a:gd name="T4" fmla="*/ 610 w 1220"/>
              <a:gd name="T5" fmla="*/ 1222 h 1222"/>
              <a:gd name="T6" fmla="*/ 0 w 1220"/>
              <a:gd name="T7" fmla="*/ 612 h 1222"/>
              <a:gd name="T8" fmla="*/ 610 w 1220"/>
              <a:gd name="T9" fmla="*/ 0 h 1222"/>
            </a:gdLst>
            <a:ahLst/>
            <a:cxnLst>
              <a:cxn ang="0">
                <a:pos x="T0" y="T1"/>
              </a:cxn>
              <a:cxn ang="0">
                <a:pos x="T2" y="T3"/>
              </a:cxn>
              <a:cxn ang="0">
                <a:pos x="T4" y="T5"/>
              </a:cxn>
              <a:cxn ang="0">
                <a:pos x="T6" y="T7"/>
              </a:cxn>
              <a:cxn ang="0">
                <a:pos x="T8" y="T9"/>
              </a:cxn>
            </a:cxnLst>
            <a:rect l="0" t="0" r="r" b="b"/>
            <a:pathLst>
              <a:path w="1220" h="1222">
                <a:moveTo>
                  <a:pt x="610" y="0"/>
                </a:moveTo>
                <a:lnTo>
                  <a:pt x="1220" y="612"/>
                </a:lnTo>
                <a:lnTo>
                  <a:pt x="610" y="1222"/>
                </a:lnTo>
                <a:lnTo>
                  <a:pt x="0" y="612"/>
                </a:lnTo>
                <a:lnTo>
                  <a:pt x="610" y="0"/>
                </a:lnTo>
                <a:close/>
              </a:path>
            </a:pathLst>
          </a:custGeom>
          <a:solidFill>
            <a:srgbClr val="919191"/>
          </a:solidFill>
          <a:ln w="7938" cap="flat">
            <a:noFill/>
            <a:prstDash val="solid"/>
            <a:miter lim="800000"/>
            <a:headEnd/>
            <a:tailEnd/>
          </a:ln>
          <a:effectLst>
            <a:outerShdw blurRad="381000" dist="228600" dir="2700000" sx="95000" sy="95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6" name="Freeform 6"/>
          <p:cNvSpPr>
            <a:spLocks/>
          </p:cNvSpPr>
          <p:nvPr/>
        </p:nvSpPr>
        <p:spPr bwMode="auto">
          <a:xfrm>
            <a:off x="1690630" y="2170903"/>
            <a:ext cx="2934000" cy="2934000"/>
          </a:xfrm>
          <a:custGeom>
            <a:avLst/>
            <a:gdLst>
              <a:gd name="T0" fmla="*/ 809 w 1618"/>
              <a:gd name="T1" fmla="*/ 0 h 1617"/>
              <a:gd name="T2" fmla="*/ 1618 w 1618"/>
              <a:gd name="T3" fmla="*/ 809 h 1617"/>
              <a:gd name="T4" fmla="*/ 809 w 1618"/>
              <a:gd name="T5" fmla="*/ 1617 h 1617"/>
              <a:gd name="T6" fmla="*/ 0 w 1618"/>
              <a:gd name="T7" fmla="*/ 809 h 1617"/>
              <a:gd name="T8" fmla="*/ 809 w 1618"/>
              <a:gd name="T9" fmla="*/ 0 h 1617"/>
            </a:gdLst>
            <a:ahLst/>
            <a:cxnLst>
              <a:cxn ang="0">
                <a:pos x="T0" y="T1"/>
              </a:cxn>
              <a:cxn ang="0">
                <a:pos x="T2" y="T3"/>
              </a:cxn>
              <a:cxn ang="0">
                <a:pos x="T4" y="T5"/>
              </a:cxn>
              <a:cxn ang="0">
                <a:pos x="T6" y="T7"/>
              </a:cxn>
              <a:cxn ang="0">
                <a:pos x="T8" y="T9"/>
              </a:cxn>
            </a:cxnLst>
            <a:rect l="0" t="0" r="r" b="b"/>
            <a:pathLst>
              <a:path w="1618" h="1617">
                <a:moveTo>
                  <a:pt x="809" y="0"/>
                </a:moveTo>
                <a:lnTo>
                  <a:pt x="1618" y="809"/>
                </a:lnTo>
                <a:lnTo>
                  <a:pt x="809" y="1617"/>
                </a:lnTo>
                <a:lnTo>
                  <a:pt x="0" y="809"/>
                </a:lnTo>
                <a:lnTo>
                  <a:pt x="809"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w="7938" cap="flat">
            <a:noFill/>
            <a:prstDash val="solid"/>
            <a:miter lim="800000"/>
            <a:headEnd/>
            <a:tailEnd/>
          </a:ln>
          <a:effectLst>
            <a:outerShdw blurRad="381000" dist="228600" dir="2700000" sx="95000" sy="95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22" name="Freeform 5"/>
          <p:cNvSpPr>
            <a:spLocks/>
          </p:cNvSpPr>
          <p:nvPr/>
        </p:nvSpPr>
        <p:spPr bwMode="auto">
          <a:xfrm>
            <a:off x="2935134" y="4817894"/>
            <a:ext cx="444992" cy="444935"/>
          </a:xfrm>
          <a:custGeom>
            <a:avLst/>
            <a:gdLst>
              <a:gd name="T0" fmla="*/ 610 w 1220"/>
              <a:gd name="T1" fmla="*/ 0 h 1222"/>
              <a:gd name="T2" fmla="*/ 1220 w 1220"/>
              <a:gd name="T3" fmla="*/ 612 h 1222"/>
              <a:gd name="T4" fmla="*/ 610 w 1220"/>
              <a:gd name="T5" fmla="*/ 1222 h 1222"/>
              <a:gd name="T6" fmla="*/ 0 w 1220"/>
              <a:gd name="T7" fmla="*/ 612 h 1222"/>
              <a:gd name="T8" fmla="*/ 610 w 1220"/>
              <a:gd name="T9" fmla="*/ 0 h 1222"/>
            </a:gdLst>
            <a:ahLst/>
            <a:cxnLst>
              <a:cxn ang="0">
                <a:pos x="T0" y="T1"/>
              </a:cxn>
              <a:cxn ang="0">
                <a:pos x="T2" y="T3"/>
              </a:cxn>
              <a:cxn ang="0">
                <a:pos x="T4" y="T5"/>
              </a:cxn>
              <a:cxn ang="0">
                <a:pos x="T6" y="T7"/>
              </a:cxn>
              <a:cxn ang="0">
                <a:pos x="T8" y="T9"/>
              </a:cxn>
            </a:cxnLst>
            <a:rect l="0" t="0" r="r" b="b"/>
            <a:pathLst>
              <a:path w="1220" h="1222">
                <a:moveTo>
                  <a:pt x="610" y="0"/>
                </a:moveTo>
                <a:lnTo>
                  <a:pt x="1220" y="612"/>
                </a:lnTo>
                <a:lnTo>
                  <a:pt x="610" y="1222"/>
                </a:lnTo>
                <a:lnTo>
                  <a:pt x="0" y="612"/>
                </a:lnTo>
                <a:lnTo>
                  <a:pt x="610" y="0"/>
                </a:lnTo>
                <a:close/>
              </a:path>
            </a:pathLst>
          </a:custGeom>
          <a:solidFill>
            <a:srgbClr val="CBBC91"/>
          </a:solidFill>
          <a:ln w="7938" cap="flat">
            <a:noFill/>
            <a:prstDash val="solid"/>
            <a:miter lim="800000"/>
            <a:headEnd/>
            <a:tailEnd/>
          </a:ln>
          <a:effectLst>
            <a:outerShdw blurRad="381000" dist="228600" dir="2700000" sx="95000" sy="95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23" name="TextBox 3"/>
          <p:cNvSpPr txBox="1"/>
          <p:nvPr/>
        </p:nvSpPr>
        <p:spPr>
          <a:xfrm>
            <a:off x="6273150" y="1718869"/>
            <a:ext cx="2055713" cy="246221"/>
          </a:xfrm>
          <a:prstGeom prst="rect">
            <a:avLst/>
          </a:prstGeom>
        </p:spPr>
        <p:txBody>
          <a:bodyPr lIns="0" tIns="0" rIns="0" bIns="0" anchor="t">
            <a:spAutoFit/>
          </a:bodyPr>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1600" b="0" dirty="0">
                <a:solidFill>
                  <a:srgbClr val="CBBC91"/>
                </a:solidFill>
              </a:rPr>
              <a:t>职务或头衔</a:t>
            </a:r>
            <a:endParaRPr lang="en-US" altLang="zh-CN" sz="1600" b="0" dirty="0">
              <a:solidFill>
                <a:srgbClr val="CBBC91"/>
              </a:solidFill>
            </a:endParaRPr>
          </a:p>
        </p:txBody>
      </p:sp>
      <p:sp>
        <p:nvSpPr>
          <p:cNvPr id="24" name="矩形 23"/>
          <p:cNvSpPr>
            <a:spLocks noChangeArrowheads="1"/>
          </p:cNvSpPr>
          <p:nvPr/>
        </p:nvSpPr>
        <p:spPr bwMode="auto">
          <a:xfrm>
            <a:off x="5530986" y="1703480"/>
            <a:ext cx="1367896" cy="27699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spAutoFit/>
          </a:bodyPr>
          <a:lstStyle/>
          <a:p>
            <a:pPr>
              <a:spcBef>
                <a:spcPct val="0"/>
              </a:spcBef>
            </a:pPr>
            <a:r>
              <a:rPr lang="zh-CN" altLang="en-US" b="1" cap="all" dirty="0">
                <a:solidFill>
                  <a:srgbClr val="CBBC91"/>
                </a:solidFill>
                <a:latin typeface="微软雅黑" pitchFamily="34" charset="-122"/>
                <a:ea typeface="微软雅黑" pitchFamily="34" charset="-122"/>
                <a:cs typeface="+mj-cs"/>
              </a:rPr>
              <a:t>姓名</a:t>
            </a:r>
            <a:endParaRPr lang="en-US" altLang="zh-CN" b="1" cap="all" dirty="0">
              <a:solidFill>
                <a:srgbClr val="CBBC91"/>
              </a:solidFill>
              <a:latin typeface="微软雅黑" pitchFamily="34" charset="-122"/>
              <a:ea typeface="微软雅黑" pitchFamily="34" charset="-122"/>
              <a:cs typeface="+mj-cs"/>
            </a:endParaRPr>
          </a:p>
        </p:txBody>
      </p:sp>
      <p:sp>
        <p:nvSpPr>
          <p:cNvPr id="25" name="TextBox 5"/>
          <p:cNvSpPr txBox="1"/>
          <p:nvPr/>
        </p:nvSpPr>
        <p:spPr>
          <a:xfrm>
            <a:off x="5509280" y="2170903"/>
            <a:ext cx="5034386" cy="735907"/>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a:solidFill>
                  <a:srgbClr val="CBBC91"/>
                </a:solidFill>
                <a:latin typeface="思源黑体" panose="020B0500000000000000" pitchFamily="34" charset="-122"/>
                <a:ea typeface="思源黑体" panose="020B0500000000000000" pitchFamily="34" charset="-122"/>
              </a:rPr>
              <a:t>主要的职业经验在这里输入，将介绍成员的主要经历用简成成员的主要经历用简短的文字员的主要经历用简短的文字短的文字描述，包括成员曾经的任职主要机构有哪些，从业的年份、行业经验等等。</a:t>
            </a:r>
            <a:endParaRPr lang="en-US" altLang="zh-CN" sz="1000" dirty="0">
              <a:solidFill>
                <a:srgbClr val="CBBC91"/>
              </a:solidFill>
              <a:latin typeface="思源黑体" panose="020B0500000000000000" pitchFamily="34" charset="-122"/>
              <a:ea typeface="思源黑体" panose="020B0500000000000000" pitchFamily="34" charset="-122"/>
            </a:endParaRPr>
          </a:p>
        </p:txBody>
      </p:sp>
      <p:sp>
        <p:nvSpPr>
          <p:cNvPr id="26" name="TextBox 8"/>
          <p:cNvSpPr txBox="1"/>
          <p:nvPr/>
        </p:nvSpPr>
        <p:spPr>
          <a:xfrm>
            <a:off x="5509279" y="4412883"/>
            <a:ext cx="2055713" cy="246221"/>
          </a:xfrm>
          <a:prstGeom prst="rect">
            <a:avLst/>
          </a:prstGeom>
        </p:spPr>
        <p:txBody>
          <a:bodyPr lIns="0" tIns="0" rIns="0" bIns="0" anchor="t">
            <a:spAutoFit/>
          </a:bodyPr>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1600" dirty="0">
                <a:solidFill>
                  <a:srgbClr val="CBBC91"/>
                </a:solidFill>
              </a:rPr>
              <a:t>能力值</a:t>
            </a:r>
            <a:endParaRPr lang="en-US" altLang="zh-CN" sz="1600" dirty="0">
              <a:solidFill>
                <a:srgbClr val="CBBC91"/>
              </a:solidFill>
            </a:endParaRPr>
          </a:p>
        </p:txBody>
      </p:sp>
      <p:sp>
        <p:nvSpPr>
          <p:cNvPr id="27" name="矩形 26"/>
          <p:cNvSpPr/>
          <p:nvPr/>
        </p:nvSpPr>
        <p:spPr>
          <a:xfrm>
            <a:off x="5509278" y="4998185"/>
            <a:ext cx="5040000" cy="77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28" name="矩形 27"/>
          <p:cNvSpPr/>
          <p:nvPr/>
        </p:nvSpPr>
        <p:spPr>
          <a:xfrm>
            <a:off x="5509278" y="4998185"/>
            <a:ext cx="3723908" cy="77549"/>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29" name="TextBox 11"/>
          <p:cNvSpPr txBox="1"/>
          <p:nvPr/>
        </p:nvSpPr>
        <p:spPr>
          <a:xfrm>
            <a:off x="5509276" y="4808626"/>
            <a:ext cx="657584" cy="166953"/>
          </a:xfrm>
          <a:prstGeom prst="rect">
            <a:avLst/>
          </a:prstGeom>
        </p:spPr>
        <p:txBody>
          <a:bodyPr lIns="0" tIns="0" rIns="0" bIns="0" anchor="t"/>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900" b="0" dirty="0">
                <a:solidFill>
                  <a:srgbClr val="CBBC91"/>
                </a:solidFill>
              </a:rPr>
              <a:t>创造力</a:t>
            </a:r>
            <a:endParaRPr lang="en-US" altLang="zh-CN" sz="900" b="0" dirty="0">
              <a:solidFill>
                <a:srgbClr val="CBBC91"/>
              </a:solidFill>
            </a:endParaRPr>
          </a:p>
        </p:txBody>
      </p:sp>
      <p:sp>
        <p:nvSpPr>
          <p:cNvPr id="30" name="矩形 29"/>
          <p:cNvSpPr/>
          <p:nvPr/>
        </p:nvSpPr>
        <p:spPr>
          <a:xfrm>
            <a:off x="5509278" y="5325314"/>
            <a:ext cx="5040000" cy="77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1" name="矩形 30"/>
          <p:cNvSpPr/>
          <p:nvPr/>
        </p:nvSpPr>
        <p:spPr>
          <a:xfrm>
            <a:off x="5509277" y="5325314"/>
            <a:ext cx="4464499" cy="77549"/>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2" name="TextBox 14"/>
          <p:cNvSpPr txBox="1"/>
          <p:nvPr/>
        </p:nvSpPr>
        <p:spPr>
          <a:xfrm>
            <a:off x="5509276" y="5135756"/>
            <a:ext cx="657584" cy="166953"/>
          </a:xfrm>
          <a:prstGeom prst="rect">
            <a:avLst/>
          </a:prstGeom>
        </p:spPr>
        <p:txBody>
          <a:bodyPr lIns="0" tIns="0" rIns="0" bIns="0" anchor="t"/>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900" b="0" dirty="0">
                <a:solidFill>
                  <a:srgbClr val="CBBC91"/>
                </a:solidFill>
              </a:rPr>
              <a:t>管理能力</a:t>
            </a:r>
            <a:endParaRPr lang="en-US" altLang="zh-CN" sz="900" b="0" dirty="0">
              <a:solidFill>
                <a:srgbClr val="CBBC91"/>
              </a:solidFill>
            </a:endParaRPr>
          </a:p>
        </p:txBody>
      </p:sp>
      <p:sp>
        <p:nvSpPr>
          <p:cNvPr id="33" name="矩形 32"/>
          <p:cNvSpPr/>
          <p:nvPr/>
        </p:nvSpPr>
        <p:spPr>
          <a:xfrm>
            <a:off x="5509278" y="5652444"/>
            <a:ext cx="5040000" cy="77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4" name="矩形 33"/>
          <p:cNvSpPr/>
          <p:nvPr/>
        </p:nvSpPr>
        <p:spPr>
          <a:xfrm>
            <a:off x="5509279" y="5652444"/>
            <a:ext cx="2835358" cy="77549"/>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5" name="TextBox 17"/>
          <p:cNvSpPr txBox="1"/>
          <p:nvPr/>
        </p:nvSpPr>
        <p:spPr>
          <a:xfrm>
            <a:off x="5509276" y="5462885"/>
            <a:ext cx="657584" cy="166953"/>
          </a:xfrm>
          <a:prstGeom prst="rect">
            <a:avLst/>
          </a:prstGeom>
        </p:spPr>
        <p:txBody>
          <a:bodyPr lIns="0" tIns="0" rIns="0" bIns="0" anchor="t"/>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900" b="0" dirty="0">
                <a:solidFill>
                  <a:srgbClr val="CBBC91"/>
                </a:solidFill>
              </a:rPr>
              <a:t>协调力</a:t>
            </a:r>
            <a:endParaRPr lang="en-US" altLang="zh-CN" sz="900" b="0" dirty="0">
              <a:solidFill>
                <a:srgbClr val="CBBC91"/>
              </a:solidFill>
            </a:endParaRPr>
          </a:p>
        </p:txBody>
      </p:sp>
      <p:sp>
        <p:nvSpPr>
          <p:cNvPr id="36" name="矩形 35"/>
          <p:cNvSpPr/>
          <p:nvPr/>
        </p:nvSpPr>
        <p:spPr>
          <a:xfrm>
            <a:off x="5509278" y="5979574"/>
            <a:ext cx="5040000" cy="77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7" name="矩形 36"/>
          <p:cNvSpPr/>
          <p:nvPr/>
        </p:nvSpPr>
        <p:spPr>
          <a:xfrm>
            <a:off x="5509278" y="5979574"/>
            <a:ext cx="3004119" cy="77549"/>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8" name="TextBox 20"/>
          <p:cNvSpPr txBox="1"/>
          <p:nvPr/>
        </p:nvSpPr>
        <p:spPr>
          <a:xfrm>
            <a:off x="5509276" y="5790016"/>
            <a:ext cx="657584" cy="166953"/>
          </a:xfrm>
          <a:prstGeom prst="rect">
            <a:avLst/>
          </a:prstGeom>
        </p:spPr>
        <p:txBody>
          <a:bodyPr lIns="0" tIns="0" rIns="0" bIns="0" anchor="t"/>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900" b="0" dirty="0">
                <a:solidFill>
                  <a:srgbClr val="CBBC91"/>
                </a:solidFill>
              </a:rPr>
              <a:t>营销力</a:t>
            </a:r>
            <a:endParaRPr lang="en-US" altLang="zh-CN" sz="900" b="0" dirty="0">
              <a:solidFill>
                <a:srgbClr val="CBBC91"/>
              </a:solidFill>
            </a:endParaRPr>
          </a:p>
        </p:txBody>
      </p:sp>
      <p:sp>
        <p:nvSpPr>
          <p:cNvPr id="39" name="TextBox 5"/>
          <p:cNvSpPr txBox="1"/>
          <p:nvPr/>
        </p:nvSpPr>
        <p:spPr>
          <a:xfrm>
            <a:off x="5509280" y="3100520"/>
            <a:ext cx="5034386" cy="479427"/>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a:solidFill>
                  <a:srgbClr val="CBBC91"/>
                </a:solidFill>
                <a:latin typeface="思源黑体" panose="020B0500000000000000" pitchFamily="34" charset="-122"/>
                <a:ea typeface="思源黑体" panose="020B0500000000000000" pitchFamily="34" charset="-122"/>
              </a:rPr>
              <a:t>点击输入简要文字介绍，文字内容成员的主要经历用简短的文字需概括精炼，不用多余的文字修饰，言简意赅的说明分项内容</a:t>
            </a:r>
            <a:r>
              <a:rPr lang="en-US" altLang="zh-CN" sz="1000" dirty="0">
                <a:solidFill>
                  <a:srgbClr val="CBBC91"/>
                </a:solidFill>
                <a:latin typeface="思源黑体" panose="020B0500000000000000" pitchFamily="34" charset="-122"/>
                <a:ea typeface="思源黑体" panose="020B0500000000000000" pitchFamily="34" charset="-122"/>
              </a:rPr>
              <a:t>……</a:t>
            </a:r>
          </a:p>
        </p:txBody>
      </p:sp>
      <p:grpSp>
        <p:nvGrpSpPr>
          <p:cNvPr id="47" name="组合 46"/>
          <p:cNvGrpSpPr/>
          <p:nvPr/>
        </p:nvGrpSpPr>
        <p:grpSpPr>
          <a:xfrm>
            <a:off x="461552" y="552767"/>
            <a:ext cx="4095271" cy="630364"/>
            <a:chOff x="194266" y="321621"/>
            <a:chExt cx="4095271" cy="630364"/>
          </a:xfrm>
        </p:grpSpPr>
        <p:grpSp>
          <p:nvGrpSpPr>
            <p:cNvPr id="48" name="组合 47"/>
            <p:cNvGrpSpPr/>
            <p:nvPr/>
          </p:nvGrpSpPr>
          <p:grpSpPr>
            <a:xfrm>
              <a:off x="1016260" y="398715"/>
              <a:ext cx="3273277" cy="553270"/>
              <a:chOff x="1016260" y="286054"/>
              <a:chExt cx="3273277" cy="553270"/>
            </a:xfrm>
          </p:grpSpPr>
          <p:sp>
            <p:nvSpPr>
              <p:cNvPr id="50"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51"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核心成员</a:t>
                </a:r>
              </a:p>
            </p:txBody>
          </p:sp>
        </p:grpSp>
        <p:sp>
          <p:nvSpPr>
            <p:cNvPr id="49" name="矩形 4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84062284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 fill="hold"/>
                                        <p:tgtEl>
                                          <p:spTgt spid="6"/>
                                        </p:tgtEl>
                                        <p:attrNameLst>
                                          <p:attrName>ppt_w</p:attrName>
                                        </p:attrNameLst>
                                      </p:cBhvr>
                                      <p:tavLst>
                                        <p:tav tm="0">
                                          <p:val>
                                            <p:fltVal val="0"/>
                                          </p:val>
                                        </p:tav>
                                        <p:tav tm="100000">
                                          <p:val>
                                            <p:strVal val="#ppt_w"/>
                                          </p:val>
                                        </p:tav>
                                      </p:tavLst>
                                    </p:anim>
                                    <p:anim calcmode="lin" valueType="num">
                                      <p:cBhvr>
                                        <p:cTn id="8" dur="300" fill="hold"/>
                                        <p:tgtEl>
                                          <p:spTgt spid="6"/>
                                        </p:tgtEl>
                                        <p:attrNameLst>
                                          <p:attrName>ppt_h</p:attrName>
                                        </p:attrNameLst>
                                      </p:cBhvr>
                                      <p:tavLst>
                                        <p:tav tm="0">
                                          <p:val>
                                            <p:fltVal val="0"/>
                                          </p:val>
                                        </p:tav>
                                        <p:tav tm="100000">
                                          <p:val>
                                            <p:strVal val="#ppt_h"/>
                                          </p:val>
                                        </p:tav>
                                      </p:tavLst>
                                    </p:anim>
                                    <p:animEffect transition="in" filter="fade">
                                      <p:cBhvr>
                                        <p:cTn id="9" dur="300"/>
                                        <p:tgtEl>
                                          <p:spTgt spid="6"/>
                                        </p:tgtEl>
                                      </p:cBhvr>
                                    </p:animEffect>
                                  </p:childTnLst>
                                </p:cTn>
                              </p:par>
                            </p:childTnLst>
                          </p:cTn>
                        </p:par>
                        <p:par>
                          <p:cTn id="10" fill="hold">
                            <p:stCondLst>
                              <p:cond delay="3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300" fill="hold"/>
                                        <p:tgtEl>
                                          <p:spTgt spid="5"/>
                                        </p:tgtEl>
                                        <p:attrNameLst>
                                          <p:attrName>ppt_w</p:attrName>
                                        </p:attrNameLst>
                                      </p:cBhvr>
                                      <p:tavLst>
                                        <p:tav tm="0">
                                          <p:val>
                                            <p:fltVal val="0"/>
                                          </p:val>
                                        </p:tav>
                                        <p:tav tm="100000">
                                          <p:val>
                                            <p:strVal val="#ppt_w"/>
                                          </p:val>
                                        </p:tav>
                                      </p:tavLst>
                                    </p:anim>
                                    <p:anim calcmode="lin" valueType="num">
                                      <p:cBhvr>
                                        <p:cTn id="14" dur="300" fill="hold"/>
                                        <p:tgtEl>
                                          <p:spTgt spid="5"/>
                                        </p:tgtEl>
                                        <p:attrNameLst>
                                          <p:attrName>ppt_h</p:attrName>
                                        </p:attrNameLst>
                                      </p:cBhvr>
                                      <p:tavLst>
                                        <p:tav tm="0">
                                          <p:val>
                                            <p:fltVal val="0"/>
                                          </p:val>
                                        </p:tav>
                                        <p:tav tm="100000">
                                          <p:val>
                                            <p:strVal val="#ppt_h"/>
                                          </p:val>
                                        </p:tav>
                                      </p:tavLst>
                                    </p:anim>
                                    <p:animEffect transition="in" filter="fade">
                                      <p:cBhvr>
                                        <p:cTn id="15" dur="300"/>
                                        <p:tgtEl>
                                          <p:spTgt spid="5"/>
                                        </p:tgtEl>
                                      </p:cBhvr>
                                    </p:animEffect>
                                  </p:childTnLst>
                                </p:cTn>
                              </p:par>
                            </p:childTnLst>
                          </p:cTn>
                        </p:par>
                        <p:par>
                          <p:cTn id="16" fill="hold">
                            <p:stCondLst>
                              <p:cond delay="6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300" fill="hold"/>
                                        <p:tgtEl>
                                          <p:spTgt spid="22"/>
                                        </p:tgtEl>
                                        <p:attrNameLst>
                                          <p:attrName>ppt_w</p:attrName>
                                        </p:attrNameLst>
                                      </p:cBhvr>
                                      <p:tavLst>
                                        <p:tav tm="0">
                                          <p:val>
                                            <p:fltVal val="0"/>
                                          </p:val>
                                        </p:tav>
                                        <p:tav tm="100000">
                                          <p:val>
                                            <p:strVal val="#ppt_w"/>
                                          </p:val>
                                        </p:tav>
                                      </p:tavLst>
                                    </p:anim>
                                    <p:anim calcmode="lin" valueType="num">
                                      <p:cBhvr>
                                        <p:cTn id="20" dur="300" fill="hold"/>
                                        <p:tgtEl>
                                          <p:spTgt spid="22"/>
                                        </p:tgtEl>
                                        <p:attrNameLst>
                                          <p:attrName>ppt_h</p:attrName>
                                        </p:attrNameLst>
                                      </p:cBhvr>
                                      <p:tavLst>
                                        <p:tav tm="0">
                                          <p:val>
                                            <p:fltVal val="0"/>
                                          </p:val>
                                        </p:tav>
                                        <p:tav tm="100000">
                                          <p:val>
                                            <p:strVal val="#ppt_h"/>
                                          </p:val>
                                        </p:tav>
                                      </p:tavLst>
                                    </p:anim>
                                    <p:animEffect transition="in" filter="fade">
                                      <p:cBhvr>
                                        <p:cTn id="21" dur="300"/>
                                        <p:tgtEl>
                                          <p:spTgt spid="22"/>
                                        </p:tgtEl>
                                      </p:cBhvr>
                                    </p:animEffect>
                                  </p:childTnLst>
                                </p:cTn>
                              </p:par>
                            </p:childTnLst>
                          </p:cTn>
                        </p:par>
                        <p:par>
                          <p:cTn id="22" fill="hold">
                            <p:stCondLst>
                              <p:cond delay="900"/>
                            </p:stCondLst>
                            <p:childTnLst>
                              <p:par>
                                <p:cTn id="23" presetID="2" presetClass="entr" presetSubtype="2"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2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6" dur="2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115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1650"/>
                            </p:stCondLst>
                            <p:childTnLst>
                              <p:par>
                                <p:cTn id="32" presetID="2" presetClass="entr" presetSubtype="2" fill="hold" grpId="0" nodeType="after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 calcmode="lin" valueType="num">
                                      <p:cBhvr additive="base">
                                        <p:cTn id="34" dur="1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35" dur="1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1750"/>
                            </p:stCondLst>
                            <p:childTnLst>
                              <p:par>
                                <p:cTn id="37" presetID="2" presetClass="entr" presetSubtype="2" fill="hold" grpId="0" nodeType="after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 calcmode="lin" valueType="num">
                                      <p:cBhvr additive="base">
                                        <p:cTn id="39" dur="1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40" dur="1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1850"/>
                            </p:stCondLst>
                            <p:childTnLst>
                              <p:par>
                                <p:cTn id="42" presetID="22" presetClass="entr" presetSubtype="8"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par>
                          <p:cTn id="45" fill="hold">
                            <p:stCondLst>
                              <p:cond delay="2350"/>
                            </p:stCondLst>
                            <p:childTnLst>
                              <p:par>
                                <p:cTn id="46" presetID="22" presetClass="entr" presetSubtype="8"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left)">
                                      <p:cBhvr>
                                        <p:cTn id="54" dur="500"/>
                                        <p:tgtEl>
                                          <p:spTgt spid="3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500"/>
                                        <p:tgtEl>
                                          <p:spTgt spid="3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left)">
                                      <p:cBhvr>
                                        <p:cTn id="66" dur="500"/>
                                        <p:tgtEl>
                                          <p:spTgt spid="3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500"/>
                                        <p:tgtEl>
                                          <p:spTgt spid="38"/>
                                        </p:tgtEl>
                                      </p:cBhvr>
                                    </p:animEffect>
                                  </p:childTnLst>
                                </p:cTn>
                              </p:par>
                            </p:childTnLst>
                          </p:cTn>
                        </p:par>
                        <p:par>
                          <p:cTn id="70" fill="hold">
                            <p:stCondLst>
                              <p:cond delay="2850"/>
                            </p:stCondLst>
                            <p:childTnLst>
                              <p:par>
                                <p:cTn id="71" presetID="22" presetClass="entr" presetSubtype="8" fill="hold" grpId="0"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400"/>
                                        <p:tgtEl>
                                          <p:spTgt spid="28"/>
                                        </p:tgtEl>
                                      </p:cBhvr>
                                    </p:animEffect>
                                  </p:childTnLst>
                                </p:cTn>
                              </p:par>
                            </p:childTnLst>
                          </p:cTn>
                        </p:par>
                        <p:par>
                          <p:cTn id="74" fill="hold">
                            <p:stCondLst>
                              <p:cond delay="3250"/>
                            </p:stCondLst>
                            <p:childTnLst>
                              <p:par>
                                <p:cTn id="75" presetID="22" presetClass="entr" presetSubtype="8"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400"/>
                                        <p:tgtEl>
                                          <p:spTgt spid="31"/>
                                        </p:tgtEl>
                                      </p:cBhvr>
                                    </p:animEffect>
                                  </p:childTnLst>
                                </p:cTn>
                              </p:par>
                            </p:childTnLst>
                          </p:cTn>
                        </p:par>
                        <p:par>
                          <p:cTn id="78" fill="hold">
                            <p:stCondLst>
                              <p:cond delay="3650"/>
                            </p:stCondLst>
                            <p:childTnLst>
                              <p:par>
                                <p:cTn id="79" presetID="22" presetClass="entr" presetSubtype="8"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400"/>
                                        <p:tgtEl>
                                          <p:spTgt spid="34"/>
                                        </p:tgtEl>
                                      </p:cBhvr>
                                    </p:animEffect>
                                  </p:childTnLst>
                                </p:cTn>
                              </p:par>
                            </p:childTnLst>
                          </p:cTn>
                        </p:par>
                        <p:par>
                          <p:cTn id="82" fill="hold">
                            <p:stCondLst>
                              <p:cond delay="4050"/>
                            </p:stCondLst>
                            <p:childTnLst>
                              <p:par>
                                <p:cTn id="83" presetID="22" presetClass="entr" presetSubtype="8"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left)">
                                      <p:cBhvr>
                                        <p:cTn id="85" dur="4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2" grpId="0" animBg="1"/>
      <p:bldP spid="23" grpId="0"/>
      <p:bldP spid="24" grpId="0" build="p"/>
      <p:bldP spid="25" grpId="0" build="p"/>
      <p:bldP spid="26" grpId="0"/>
      <p:bldP spid="27" grpId="0" animBg="1"/>
      <p:bldP spid="28" grpId="0" animBg="1"/>
      <p:bldP spid="29" grpId="0"/>
      <p:bldP spid="30" grpId="0" animBg="1"/>
      <p:bldP spid="31" grpId="0" animBg="1"/>
      <p:bldP spid="32" grpId="0"/>
      <p:bldP spid="33" grpId="0" animBg="1"/>
      <p:bldP spid="34" grpId="0" animBg="1"/>
      <p:bldP spid="35" grpId="0"/>
      <p:bldP spid="36" grpId="0" animBg="1"/>
      <p:bldP spid="37" grpId="0" animBg="1"/>
      <p:bldP spid="38" grpId="0"/>
      <p:bldP spid="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p:cNvSpPr/>
          <p:nvPr/>
        </p:nvSpPr>
        <p:spPr>
          <a:xfrm>
            <a:off x="1395917" y="1919905"/>
            <a:ext cx="4095111" cy="549292"/>
          </a:xfrm>
          <a:prstGeom prst="roundRect">
            <a:avLst>
              <a:gd name="adj" fmla="val 50000"/>
            </a:avLst>
          </a:prstGeom>
          <a:solidFill>
            <a:srgbClr val="CBBC91"/>
          </a:solidFill>
          <a:ln w="12700" cap="flat">
            <a:noFill/>
            <a:miter lim="400000"/>
          </a:ln>
          <a:effectLst>
            <a:outerShdw blurRad="254000" dist="63500" dir="2700000" algn="tl" rotWithShape="0">
              <a:prstClr val="black">
                <a:alpha val="30000"/>
              </a:prstClr>
            </a:outerShdw>
          </a:effectLst>
        </p:spPr>
        <p:txBody>
          <a:bodyPr wrap="none" lIns="25400" tIns="25400" rIns="25400" bIns="25400" anchor="ctr">
            <a:normAutofit/>
          </a:bodyPr>
          <a:lstStyle/>
          <a:p>
            <a:pPr lvl="0" algn="ctr"/>
            <a:endParaRPr lang="zh-CN" altLang="en-US" sz="2000" dirty="0">
              <a:solidFill>
                <a:schemeClr val="bg1"/>
              </a:solidFill>
              <a:ea typeface="微软雅黑" panose="020B0503020204020204" pitchFamily="34" charset="-122"/>
              <a:cs typeface="+mn-ea"/>
              <a:sym typeface="+mn-lt"/>
            </a:endParaRPr>
          </a:p>
        </p:txBody>
      </p:sp>
      <p:sp>
        <p:nvSpPr>
          <p:cNvPr id="19" name="Rectangle: Rounded Corners 28"/>
          <p:cNvSpPr/>
          <p:nvPr/>
        </p:nvSpPr>
        <p:spPr>
          <a:xfrm>
            <a:off x="6711616" y="1919904"/>
            <a:ext cx="4095110" cy="549291"/>
          </a:xfrm>
          <a:prstGeom prst="roundRect">
            <a:avLst>
              <a:gd name="adj" fmla="val 50000"/>
            </a:avLst>
          </a:prstGeom>
          <a:solidFill>
            <a:srgbClr val="CBBC91"/>
          </a:solidFill>
          <a:ln w="12700" cap="flat">
            <a:noFill/>
            <a:miter lim="400000"/>
          </a:ln>
          <a:effectLst>
            <a:outerShdw blurRad="254000" dist="63500" dir="2700000" algn="tl" rotWithShape="0">
              <a:prstClr val="black">
                <a:alpha val="30000"/>
              </a:prstClr>
            </a:outerShdw>
          </a:effectLst>
        </p:spPr>
        <p:txBody>
          <a:bodyPr wrap="none" lIns="25400" tIns="25400" rIns="25400" bIns="25400" anchor="ctr">
            <a:normAutofit/>
          </a:bodyPr>
          <a:lstStyle/>
          <a:p>
            <a:pPr lvl="0" algn="ctr"/>
            <a:endParaRPr lang="zh-CN" altLang="en-US" sz="2000" dirty="0">
              <a:solidFill>
                <a:schemeClr val="bg1"/>
              </a:solidFill>
              <a:ea typeface="微软雅黑" panose="020B0503020204020204" pitchFamily="34" charset="-122"/>
              <a:cs typeface="+mn-ea"/>
              <a:sym typeface="+mn-lt"/>
            </a:endParaRPr>
          </a:p>
        </p:txBody>
      </p:sp>
      <p:sp>
        <p:nvSpPr>
          <p:cNvPr id="39" name="矩形 38"/>
          <p:cNvSpPr/>
          <p:nvPr/>
        </p:nvSpPr>
        <p:spPr>
          <a:xfrm>
            <a:off x="1408617" y="1933053"/>
            <a:ext cx="4055057" cy="50424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rgbClr val="010A13"/>
                </a:solidFill>
                <a:ea typeface="微软雅黑" panose="020B0503020204020204" pitchFamily="34" charset="-122"/>
                <a:cs typeface="+mn-ea"/>
                <a:sym typeface="+mn-lt"/>
              </a:rPr>
              <a:t>科技网络分公司</a:t>
            </a:r>
          </a:p>
        </p:txBody>
      </p:sp>
      <p:sp>
        <p:nvSpPr>
          <p:cNvPr id="44" name="矩形 43"/>
          <p:cNvSpPr/>
          <p:nvPr/>
        </p:nvSpPr>
        <p:spPr>
          <a:xfrm>
            <a:off x="6731642" y="1933053"/>
            <a:ext cx="4055057" cy="50424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rgbClr val="141519"/>
                </a:solidFill>
                <a:ea typeface="微软雅黑" panose="020B0503020204020204" pitchFamily="34" charset="-122"/>
                <a:cs typeface="+mn-ea"/>
                <a:sym typeface="+mn-lt"/>
              </a:rPr>
              <a:t>科技网络分公司</a:t>
            </a:r>
          </a:p>
        </p:txBody>
      </p:sp>
      <p:sp>
        <p:nvSpPr>
          <p:cNvPr id="45" name="矩形 44"/>
          <p:cNvSpPr/>
          <p:nvPr/>
        </p:nvSpPr>
        <p:spPr>
          <a:xfrm>
            <a:off x="1326734" y="2908518"/>
            <a:ext cx="9582566" cy="1015663"/>
          </a:xfrm>
          <a:prstGeom prst="rect">
            <a:avLst/>
          </a:prstGeom>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制作成片以便应用到更广泛的领域中用户可以在投影仪或者计算机上进行演示也可以将演示文稿打印出来制作成胶片以便应用到更广泛的领域中用户可以在投影仪或者计算机上进行演示也可以将的领域中用户可以以便应用到更广泛的领域中用户可以在投影仪或者计算机上进行演示也可以将演示文稿打印出来制作成片以便应用到更广泛的领域中用户可以在投影仪或者计算机上进行演示也可以将演示文稿打印出来制作成胶片以便应用到更广泛的领域中用户可以在投影仪或者计算机上进行演示也可以将的领域中用户可以以便应用到更广泛的领域中</a:t>
            </a:r>
          </a:p>
          <a:p>
            <a:pPr>
              <a:lnSpc>
                <a:spcPct val="120000"/>
              </a:lnSpc>
            </a:pPr>
            <a:endParaRPr lang="zh-CN" altLang="en-US" sz="1000" dirty="0">
              <a:solidFill>
                <a:srgbClr val="CBBC91"/>
              </a:solidFill>
              <a:ea typeface="微软雅黑" panose="020B0503020204020204" pitchFamily="34" charset="-122"/>
              <a:cs typeface="+mn-ea"/>
              <a:sym typeface="+mn-lt"/>
            </a:endParaRPr>
          </a:p>
        </p:txBody>
      </p:sp>
      <p:grpSp>
        <p:nvGrpSpPr>
          <p:cNvPr id="52" name="组合 51"/>
          <p:cNvGrpSpPr/>
          <p:nvPr/>
        </p:nvGrpSpPr>
        <p:grpSpPr>
          <a:xfrm>
            <a:off x="1383324" y="4436405"/>
            <a:ext cx="9425354" cy="1226400"/>
            <a:chOff x="1383324" y="4436405"/>
            <a:chExt cx="9425354" cy="1226400"/>
          </a:xfrm>
          <a:effectLst>
            <a:outerShdw blurRad="254000" dist="63500" dir="2700000" algn="tl" rotWithShape="0">
              <a:prstClr val="black">
                <a:alpha val="30000"/>
              </a:prstClr>
            </a:outerShdw>
          </a:effectLst>
        </p:grpSpPr>
        <p:grpSp>
          <p:nvGrpSpPr>
            <p:cNvPr id="6" name="Group 3"/>
            <p:cNvGrpSpPr/>
            <p:nvPr/>
          </p:nvGrpSpPr>
          <p:grpSpPr>
            <a:xfrm>
              <a:off x="8202231" y="4436405"/>
              <a:ext cx="625024" cy="625024"/>
              <a:chOff x="7924891" y="4464172"/>
              <a:chExt cx="542724" cy="542724"/>
            </a:xfrm>
          </p:grpSpPr>
          <p:sp>
            <p:nvSpPr>
              <p:cNvPr id="35" name="Freeform: Shape 4"/>
              <p:cNvSpPr/>
              <p:nvPr/>
            </p:nvSpPr>
            <p:spPr>
              <a:xfrm>
                <a:off x="7924891"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36" name="Freeform: Shape 5"/>
              <p:cNvSpPr/>
              <p:nvPr/>
            </p:nvSpPr>
            <p:spPr>
              <a:xfrm>
                <a:off x="8082466" y="4626398"/>
                <a:ext cx="207486" cy="218273"/>
              </a:xfrm>
              <a:custGeom>
                <a:avLst/>
                <a:gdLst/>
                <a:ahLst/>
                <a:cxnLst>
                  <a:cxn ang="0">
                    <a:pos x="wd2" y="hd2"/>
                  </a:cxn>
                  <a:cxn ang="5400000">
                    <a:pos x="wd2" y="hd2"/>
                  </a:cxn>
                  <a:cxn ang="10800000">
                    <a:pos x="wd2" y="hd2"/>
                  </a:cxn>
                  <a:cxn ang="16200000">
                    <a:pos x="wd2" y="hd2"/>
                  </a:cxn>
                </a:cxnLst>
                <a:rect l="0" t="0" r="r" b="b"/>
                <a:pathLst>
                  <a:path w="20689" h="21367" extrusionOk="0">
                    <a:moveTo>
                      <a:pt x="5399" y="21367"/>
                    </a:moveTo>
                    <a:cubicBezTo>
                      <a:pt x="3945" y="21367"/>
                      <a:pt x="2583" y="20761"/>
                      <a:pt x="1600" y="19796"/>
                    </a:cubicBezTo>
                    <a:cubicBezTo>
                      <a:pt x="-305" y="17926"/>
                      <a:pt x="-835" y="14661"/>
                      <a:pt x="1835" y="12040"/>
                    </a:cubicBezTo>
                    <a:cubicBezTo>
                      <a:pt x="3400" y="10503"/>
                      <a:pt x="9667" y="4351"/>
                      <a:pt x="12796" y="1279"/>
                    </a:cubicBezTo>
                    <a:cubicBezTo>
                      <a:pt x="13906" y="188"/>
                      <a:pt x="15321" y="-233"/>
                      <a:pt x="16674" y="123"/>
                    </a:cubicBezTo>
                    <a:cubicBezTo>
                      <a:pt x="18004" y="473"/>
                      <a:pt x="19093" y="1542"/>
                      <a:pt x="19449" y="2847"/>
                    </a:cubicBezTo>
                    <a:cubicBezTo>
                      <a:pt x="19811" y="4176"/>
                      <a:pt x="19382" y="5564"/>
                      <a:pt x="18273" y="6654"/>
                    </a:cubicBezTo>
                    <a:lnTo>
                      <a:pt x="7790" y="16945"/>
                    </a:lnTo>
                    <a:cubicBezTo>
                      <a:pt x="7191" y="17533"/>
                      <a:pt x="6516" y="17880"/>
                      <a:pt x="5836" y="17951"/>
                    </a:cubicBezTo>
                    <a:cubicBezTo>
                      <a:pt x="5163" y="18020"/>
                      <a:pt x="4520" y="17808"/>
                      <a:pt x="4071" y="17366"/>
                    </a:cubicBezTo>
                    <a:cubicBezTo>
                      <a:pt x="3256" y="16566"/>
                      <a:pt x="3140" y="15060"/>
                      <a:pt x="4495" y="13730"/>
                    </a:cubicBezTo>
                    <a:lnTo>
                      <a:pt x="11857" y="6501"/>
                    </a:lnTo>
                    <a:cubicBezTo>
                      <a:pt x="12160" y="6204"/>
                      <a:pt x="12650" y="6204"/>
                      <a:pt x="12952" y="6501"/>
                    </a:cubicBezTo>
                    <a:cubicBezTo>
                      <a:pt x="13255" y="6798"/>
                      <a:pt x="13255" y="7279"/>
                      <a:pt x="12952" y="7576"/>
                    </a:cubicBezTo>
                    <a:lnTo>
                      <a:pt x="5590" y="14805"/>
                    </a:lnTo>
                    <a:cubicBezTo>
                      <a:pt x="4953" y="15429"/>
                      <a:pt x="4896" y="16025"/>
                      <a:pt x="5166" y="16291"/>
                    </a:cubicBezTo>
                    <a:cubicBezTo>
                      <a:pt x="5285" y="16409"/>
                      <a:pt x="5464" y="16461"/>
                      <a:pt x="5672" y="16439"/>
                    </a:cubicBezTo>
                    <a:cubicBezTo>
                      <a:pt x="5992" y="16406"/>
                      <a:pt x="6354" y="16204"/>
                      <a:pt x="6695" y="15870"/>
                    </a:cubicBezTo>
                    <a:lnTo>
                      <a:pt x="17178" y="5579"/>
                    </a:lnTo>
                    <a:cubicBezTo>
                      <a:pt x="17896" y="4873"/>
                      <a:pt x="18171" y="4043"/>
                      <a:pt x="17953" y="3240"/>
                    </a:cubicBezTo>
                    <a:cubicBezTo>
                      <a:pt x="17737" y="2451"/>
                      <a:pt x="17078" y="1804"/>
                      <a:pt x="16273" y="1592"/>
                    </a:cubicBezTo>
                    <a:cubicBezTo>
                      <a:pt x="15457" y="1377"/>
                      <a:pt x="14611" y="1648"/>
                      <a:pt x="13891" y="2354"/>
                    </a:cubicBezTo>
                    <a:cubicBezTo>
                      <a:pt x="10762" y="5426"/>
                      <a:pt x="4495" y="11579"/>
                      <a:pt x="2930" y="13115"/>
                    </a:cubicBezTo>
                    <a:cubicBezTo>
                      <a:pt x="887" y="15120"/>
                      <a:pt x="1378" y="17427"/>
                      <a:pt x="2695" y="18721"/>
                    </a:cubicBezTo>
                    <a:cubicBezTo>
                      <a:pt x="4014" y="20015"/>
                      <a:pt x="6364" y="20495"/>
                      <a:pt x="8406" y="18491"/>
                    </a:cubicBezTo>
                    <a:lnTo>
                      <a:pt x="19368" y="7729"/>
                    </a:lnTo>
                    <a:cubicBezTo>
                      <a:pt x="19670" y="7433"/>
                      <a:pt x="20160" y="7433"/>
                      <a:pt x="20463" y="7729"/>
                    </a:cubicBezTo>
                    <a:cubicBezTo>
                      <a:pt x="20765" y="8026"/>
                      <a:pt x="20765" y="8508"/>
                      <a:pt x="20463" y="8804"/>
                    </a:cubicBezTo>
                    <a:lnTo>
                      <a:pt x="9501" y="19566"/>
                    </a:lnTo>
                    <a:cubicBezTo>
                      <a:pt x="8209" y="20835"/>
                      <a:pt x="6763" y="21367"/>
                      <a:pt x="5399" y="21367"/>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sp>
          <p:nvSpPr>
            <p:cNvPr id="7" name="Rectangle 6"/>
            <p:cNvSpPr/>
            <p:nvPr/>
          </p:nvSpPr>
          <p:spPr>
            <a:xfrm>
              <a:off x="1383324" y="5318997"/>
              <a:ext cx="1355210"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grpSp>
          <p:nvGrpSpPr>
            <p:cNvPr id="8" name="Group 7"/>
            <p:cNvGrpSpPr/>
            <p:nvPr/>
          </p:nvGrpSpPr>
          <p:grpSpPr>
            <a:xfrm>
              <a:off x="3361846" y="4436405"/>
              <a:ext cx="625024" cy="625024"/>
              <a:chOff x="3721867" y="4464172"/>
              <a:chExt cx="542724" cy="542724"/>
            </a:xfrm>
          </p:grpSpPr>
          <p:sp>
            <p:nvSpPr>
              <p:cNvPr id="33" name="Freeform: Shape 8"/>
              <p:cNvSpPr/>
              <p:nvPr/>
            </p:nvSpPr>
            <p:spPr>
              <a:xfrm>
                <a:off x="3721867"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34" name="Freeform: Shape 9"/>
              <p:cNvSpPr/>
              <p:nvPr/>
            </p:nvSpPr>
            <p:spPr>
              <a:xfrm>
                <a:off x="3874891" y="4633413"/>
                <a:ext cx="233430" cy="204242"/>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sp>
          <p:nvSpPr>
            <p:cNvPr id="9" name="Rectangle 10"/>
            <p:cNvSpPr/>
            <p:nvPr/>
          </p:nvSpPr>
          <p:spPr>
            <a:xfrm>
              <a:off x="2995819" y="5318997"/>
              <a:ext cx="1355209"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sp>
          <p:nvSpPr>
            <p:cNvPr id="10" name="Rectangle 11"/>
            <p:cNvSpPr/>
            <p:nvPr/>
          </p:nvSpPr>
          <p:spPr>
            <a:xfrm>
              <a:off x="4610232" y="5318997"/>
              <a:ext cx="1355209"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grpSp>
          <p:nvGrpSpPr>
            <p:cNvPr id="11" name="Group 12"/>
            <p:cNvGrpSpPr/>
            <p:nvPr/>
          </p:nvGrpSpPr>
          <p:grpSpPr>
            <a:xfrm>
              <a:off x="4973406" y="4436405"/>
              <a:ext cx="625024" cy="625024"/>
              <a:chOff x="5121224" y="4464172"/>
              <a:chExt cx="542724" cy="542724"/>
            </a:xfrm>
          </p:grpSpPr>
          <p:sp>
            <p:nvSpPr>
              <p:cNvPr id="31" name="Freeform: Shape 13"/>
              <p:cNvSpPr/>
              <p:nvPr/>
            </p:nvSpPr>
            <p:spPr>
              <a:xfrm>
                <a:off x="5121224"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32" name="Freeform: Shape 14"/>
              <p:cNvSpPr/>
              <p:nvPr/>
            </p:nvSpPr>
            <p:spPr>
              <a:xfrm>
                <a:off x="5292217" y="4624750"/>
                <a:ext cx="208280" cy="221569"/>
              </a:xfrm>
              <a:custGeom>
                <a:avLst/>
                <a:gdLst/>
                <a:ahLst/>
                <a:cxnLst>
                  <a:cxn ang="0">
                    <a:pos x="wd2" y="hd2"/>
                  </a:cxn>
                  <a:cxn ang="5400000">
                    <a:pos x="wd2" y="hd2"/>
                  </a:cxn>
                  <a:cxn ang="10800000">
                    <a:pos x="wd2" y="hd2"/>
                  </a:cxn>
                  <a:cxn ang="16200000">
                    <a:pos x="wd2" y="hd2"/>
                  </a:cxn>
                </a:cxnLst>
                <a:rect l="0" t="0" r="r" b="b"/>
                <a:pathLst>
                  <a:path w="21600" h="21567" extrusionOk="0">
                    <a:moveTo>
                      <a:pt x="10665" y="9681"/>
                    </a:moveTo>
                    <a:cubicBezTo>
                      <a:pt x="10079" y="14119"/>
                      <a:pt x="7081" y="15033"/>
                      <a:pt x="7081" y="18117"/>
                    </a:cubicBezTo>
                    <a:cubicBezTo>
                      <a:pt x="7081" y="20023"/>
                      <a:pt x="8782" y="21567"/>
                      <a:pt x="10799" y="21567"/>
                    </a:cubicBezTo>
                    <a:cubicBezTo>
                      <a:pt x="12818" y="21567"/>
                      <a:pt x="14519" y="20023"/>
                      <a:pt x="14519" y="18117"/>
                    </a:cubicBezTo>
                    <a:cubicBezTo>
                      <a:pt x="14519" y="15033"/>
                      <a:pt x="11521" y="14119"/>
                      <a:pt x="10935" y="9681"/>
                    </a:cubicBezTo>
                    <a:cubicBezTo>
                      <a:pt x="10917" y="9547"/>
                      <a:pt x="10683" y="9547"/>
                      <a:pt x="10665" y="9681"/>
                    </a:cubicBezTo>
                    <a:close/>
                    <a:moveTo>
                      <a:pt x="18015" y="101"/>
                    </a:moveTo>
                    <a:cubicBezTo>
                      <a:pt x="17997" y="-33"/>
                      <a:pt x="17762" y="-33"/>
                      <a:pt x="17744" y="101"/>
                    </a:cubicBezTo>
                    <a:cubicBezTo>
                      <a:pt x="17159" y="4539"/>
                      <a:pt x="14160" y="5453"/>
                      <a:pt x="14160" y="8537"/>
                    </a:cubicBezTo>
                    <a:cubicBezTo>
                      <a:pt x="14160" y="10442"/>
                      <a:pt x="15863" y="11987"/>
                      <a:pt x="17880" y="11987"/>
                    </a:cubicBezTo>
                    <a:cubicBezTo>
                      <a:pt x="19897" y="11987"/>
                      <a:pt x="21600" y="10442"/>
                      <a:pt x="21600" y="8537"/>
                    </a:cubicBezTo>
                    <a:cubicBezTo>
                      <a:pt x="21600" y="5453"/>
                      <a:pt x="18602" y="4539"/>
                      <a:pt x="18015" y="101"/>
                    </a:cubicBezTo>
                    <a:close/>
                    <a:moveTo>
                      <a:pt x="3856" y="101"/>
                    </a:moveTo>
                    <a:cubicBezTo>
                      <a:pt x="3838" y="-33"/>
                      <a:pt x="3603" y="-33"/>
                      <a:pt x="3586" y="101"/>
                    </a:cubicBezTo>
                    <a:cubicBezTo>
                      <a:pt x="2999" y="4539"/>
                      <a:pt x="0" y="5453"/>
                      <a:pt x="0" y="8537"/>
                    </a:cubicBezTo>
                    <a:cubicBezTo>
                      <a:pt x="0" y="10442"/>
                      <a:pt x="1703" y="11987"/>
                      <a:pt x="3720" y="11987"/>
                    </a:cubicBezTo>
                    <a:cubicBezTo>
                      <a:pt x="5739" y="11987"/>
                      <a:pt x="7440" y="10442"/>
                      <a:pt x="7440" y="8537"/>
                    </a:cubicBezTo>
                    <a:cubicBezTo>
                      <a:pt x="7440" y="5453"/>
                      <a:pt x="4442" y="4539"/>
                      <a:pt x="3856" y="101"/>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grpSp>
          <p:nvGrpSpPr>
            <p:cNvPr id="12" name="Group 15"/>
            <p:cNvGrpSpPr/>
            <p:nvPr/>
          </p:nvGrpSpPr>
          <p:grpSpPr>
            <a:xfrm>
              <a:off x="6587819" y="4436405"/>
              <a:ext cx="625024" cy="625024"/>
              <a:chOff x="6523058" y="4464172"/>
              <a:chExt cx="542724" cy="542724"/>
            </a:xfrm>
          </p:grpSpPr>
          <p:sp>
            <p:nvSpPr>
              <p:cNvPr id="29" name="Freeform: Shape 16"/>
              <p:cNvSpPr/>
              <p:nvPr/>
            </p:nvSpPr>
            <p:spPr>
              <a:xfrm>
                <a:off x="6523058"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30" name="Freeform: Shape 17"/>
              <p:cNvSpPr/>
              <p:nvPr/>
            </p:nvSpPr>
            <p:spPr>
              <a:xfrm>
                <a:off x="6732712" y="4617826"/>
                <a:ext cx="129250" cy="221569"/>
              </a:xfrm>
              <a:custGeom>
                <a:avLst/>
                <a:gdLst/>
                <a:ahLst/>
                <a:cxnLst>
                  <a:cxn ang="0">
                    <a:pos x="wd2" y="hd2"/>
                  </a:cxn>
                  <a:cxn ang="5400000">
                    <a:pos x="wd2" y="hd2"/>
                  </a:cxn>
                  <a:cxn ang="10800000">
                    <a:pos x="wd2" y="hd2"/>
                  </a:cxn>
                  <a:cxn ang="16200000">
                    <a:pos x="wd2" y="hd2"/>
                  </a:cxn>
                </a:cxnLst>
                <a:rect l="0" t="0" r="r" b="b"/>
                <a:pathLst>
                  <a:path w="21600" h="21540" extrusionOk="0">
                    <a:moveTo>
                      <a:pt x="9547" y="8995"/>
                    </a:moveTo>
                    <a:cubicBezTo>
                      <a:pt x="9431" y="9241"/>
                      <a:pt x="9310" y="9495"/>
                      <a:pt x="9182" y="9756"/>
                    </a:cubicBezTo>
                    <a:cubicBezTo>
                      <a:pt x="8409" y="11354"/>
                      <a:pt x="7531" y="13164"/>
                      <a:pt x="7531" y="15261"/>
                    </a:cubicBezTo>
                    <a:cubicBezTo>
                      <a:pt x="7531" y="16396"/>
                      <a:pt x="6379" y="16800"/>
                      <a:pt x="5302" y="16800"/>
                    </a:cubicBezTo>
                    <a:cubicBezTo>
                      <a:pt x="4071" y="16800"/>
                      <a:pt x="3070" y="16212"/>
                      <a:pt x="3070" y="15491"/>
                    </a:cubicBezTo>
                    <a:cubicBezTo>
                      <a:pt x="3070" y="13016"/>
                      <a:pt x="5121" y="11397"/>
                      <a:pt x="6930" y="9971"/>
                    </a:cubicBezTo>
                    <a:cubicBezTo>
                      <a:pt x="7496" y="9523"/>
                      <a:pt x="8031" y="9101"/>
                      <a:pt x="8465" y="8681"/>
                    </a:cubicBezTo>
                    <a:cubicBezTo>
                      <a:pt x="8665" y="8489"/>
                      <a:pt x="9201" y="8497"/>
                      <a:pt x="9443" y="8687"/>
                    </a:cubicBezTo>
                    <a:cubicBezTo>
                      <a:pt x="9559" y="8776"/>
                      <a:pt x="9596" y="8890"/>
                      <a:pt x="9547" y="8995"/>
                    </a:cubicBezTo>
                    <a:close/>
                    <a:moveTo>
                      <a:pt x="11191" y="180"/>
                    </a:moveTo>
                    <a:cubicBezTo>
                      <a:pt x="11140" y="-60"/>
                      <a:pt x="10460" y="-60"/>
                      <a:pt x="10409" y="180"/>
                    </a:cubicBezTo>
                    <a:cubicBezTo>
                      <a:pt x="8706" y="8155"/>
                      <a:pt x="0" y="9798"/>
                      <a:pt x="0" y="15341"/>
                    </a:cubicBezTo>
                    <a:cubicBezTo>
                      <a:pt x="0" y="18765"/>
                      <a:pt x="4944" y="21540"/>
                      <a:pt x="10801" y="21540"/>
                    </a:cubicBezTo>
                    <a:cubicBezTo>
                      <a:pt x="16656" y="21540"/>
                      <a:pt x="21600" y="18765"/>
                      <a:pt x="21600" y="15341"/>
                    </a:cubicBezTo>
                    <a:cubicBezTo>
                      <a:pt x="21600" y="9798"/>
                      <a:pt x="12894" y="8155"/>
                      <a:pt x="11191" y="180"/>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sp>
          <p:nvSpPr>
            <p:cNvPr id="13" name="Rectangle 18"/>
            <p:cNvSpPr/>
            <p:nvPr/>
          </p:nvSpPr>
          <p:spPr>
            <a:xfrm>
              <a:off x="6224644" y="5318997"/>
              <a:ext cx="1355209"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grpSp>
          <p:nvGrpSpPr>
            <p:cNvPr id="14" name="Group 19"/>
            <p:cNvGrpSpPr/>
            <p:nvPr/>
          </p:nvGrpSpPr>
          <p:grpSpPr>
            <a:xfrm>
              <a:off x="1748417" y="4436405"/>
              <a:ext cx="625024" cy="625024"/>
              <a:chOff x="2320887" y="4464172"/>
              <a:chExt cx="542724" cy="542724"/>
            </a:xfrm>
          </p:grpSpPr>
          <p:sp>
            <p:nvSpPr>
              <p:cNvPr id="27" name="Freeform: Shape 20"/>
              <p:cNvSpPr/>
              <p:nvPr/>
            </p:nvSpPr>
            <p:spPr>
              <a:xfrm>
                <a:off x="2320887"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28" name="Freeform: Shape 21"/>
              <p:cNvSpPr/>
              <p:nvPr/>
            </p:nvSpPr>
            <p:spPr>
              <a:xfrm>
                <a:off x="2475534" y="4604112"/>
                <a:ext cx="233430" cy="248997"/>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sp>
          <p:nvSpPr>
            <p:cNvPr id="15" name="Rectangle 22"/>
            <p:cNvSpPr/>
            <p:nvPr/>
          </p:nvSpPr>
          <p:spPr>
            <a:xfrm>
              <a:off x="7839056" y="5318997"/>
              <a:ext cx="1355209"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grpSp>
          <p:nvGrpSpPr>
            <p:cNvPr id="16" name="Group 23"/>
            <p:cNvGrpSpPr/>
            <p:nvPr/>
          </p:nvGrpSpPr>
          <p:grpSpPr>
            <a:xfrm>
              <a:off x="9811588" y="4436405"/>
              <a:ext cx="625024" cy="625024"/>
              <a:chOff x="9322335" y="4464172"/>
              <a:chExt cx="542724" cy="542724"/>
            </a:xfrm>
          </p:grpSpPr>
          <p:sp>
            <p:nvSpPr>
              <p:cNvPr id="25" name="Freeform: Shape 24"/>
              <p:cNvSpPr/>
              <p:nvPr/>
            </p:nvSpPr>
            <p:spPr>
              <a:xfrm>
                <a:off x="9322335"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26" name="Freeform: Shape 25"/>
              <p:cNvSpPr/>
              <p:nvPr/>
            </p:nvSpPr>
            <p:spPr>
              <a:xfrm>
                <a:off x="9510609" y="4604010"/>
                <a:ext cx="166177" cy="2492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9464" y="0"/>
                      <a:pt x="8150" y="146"/>
                      <a:pt x="6863" y="450"/>
                    </a:cubicBezTo>
                    <a:cubicBezTo>
                      <a:pt x="5576" y="755"/>
                      <a:pt x="4422" y="1177"/>
                      <a:pt x="3403" y="1706"/>
                    </a:cubicBezTo>
                    <a:cubicBezTo>
                      <a:pt x="2383" y="2236"/>
                      <a:pt x="1554" y="2892"/>
                      <a:pt x="928" y="3694"/>
                    </a:cubicBezTo>
                    <a:cubicBezTo>
                      <a:pt x="302" y="4496"/>
                      <a:pt x="0" y="5372"/>
                      <a:pt x="0" y="6300"/>
                    </a:cubicBezTo>
                    <a:cubicBezTo>
                      <a:pt x="0" y="7753"/>
                      <a:pt x="717" y="9009"/>
                      <a:pt x="2166" y="10069"/>
                    </a:cubicBezTo>
                    <a:cubicBezTo>
                      <a:pt x="2798" y="10528"/>
                      <a:pt x="3326" y="10932"/>
                      <a:pt x="3741" y="11288"/>
                    </a:cubicBezTo>
                    <a:cubicBezTo>
                      <a:pt x="4155" y="11644"/>
                      <a:pt x="4556" y="12098"/>
                      <a:pt x="4978" y="12638"/>
                    </a:cubicBezTo>
                    <a:cubicBezTo>
                      <a:pt x="5399" y="13176"/>
                      <a:pt x="5654" y="13668"/>
                      <a:pt x="5709" y="14138"/>
                    </a:cubicBezTo>
                    <a:cubicBezTo>
                      <a:pt x="5048" y="14400"/>
                      <a:pt x="4725" y="14794"/>
                      <a:pt x="4725" y="15300"/>
                    </a:cubicBezTo>
                    <a:cubicBezTo>
                      <a:pt x="4725" y="15647"/>
                      <a:pt x="4880" y="15947"/>
                      <a:pt x="5231" y="16200"/>
                    </a:cubicBezTo>
                    <a:cubicBezTo>
                      <a:pt x="4880" y="16453"/>
                      <a:pt x="4725" y="16753"/>
                      <a:pt x="4725" y="17100"/>
                    </a:cubicBezTo>
                    <a:cubicBezTo>
                      <a:pt x="4725" y="17588"/>
                      <a:pt x="5020" y="17972"/>
                      <a:pt x="5653" y="18244"/>
                    </a:cubicBezTo>
                    <a:cubicBezTo>
                      <a:pt x="5470" y="18459"/>
                      <a:pt x="5400" y="18675"/>
                      <a:pt x="5400" y="18900"/>
                    </a:cubicBezTo>
                    <a:cubicBezTo>
                      <a:pt x="5400" y="19331"/>
                      <a:pt x="5605" y="19660"/>
                      <a:pt x="6047" y="19894"/>
                    </a:cubicBezTo>
                    <a:cubicBezTo>
                      <a:pt x="6489" y="20128"/>
                      <a:pt x="7032" y="20250"/>
                      <a:pt x="7678" y="20250"/>
                    </a:cubicBezTo>
                    <a:cubicBezTo>
                      <a:pt x="7960" y="20662"/>
                      <a:pt x="8382" y="20981"/>
                      <a:pt x="8944" y="21225"/>
                    </a:cubicBezTo>
                    <a:cubicBezTo>
                      <a:pt x="9506" y="21469"/>
                      <a:pt x="10139" y="21600"/>
                      <a:pt x="10800" y="21600"/>
                    </a:cubicBezTo>
                    <a:cubicBezTo>
                      <a:pt x="11461" y="21600"/>
                      <a:pt x="12065" y="21469"/>
                      <a:pt x="12628" y="21225"/>
                    </a:cubicBezTo>
                    <a:cubicBezTo>
                      <a:pt x="13191" y="20981"/>
                      <a:pt x="13613" y="20662"/>
                      <a:pt x="13894" y="20250"/>
                    </a:cubicBezTo>
                    <a:cubicBezTo>
                      <a:pt x="14541" y="20250"/>
                      <a:pt x="15083" y="20128"/>
                      <a:pt x="15525" y="19894"/>
                    </a:cubicBezTo>
                    <a:cubicBezTo>
                      <a:pt x="15967" y="19660"/>
                      <a:pt x="16200" y="19331"/>
                      <a:pt x="16200" y="18900"/>
                    </a:cubicBezTo>
                    <a:cubicBezTo>
                      <a:pt x="16200" y="18675"/>
                      <a:pt x="16102" y="18459"/>
                      <a:pt x="15919" y="18244"/>
                    </a:cubicBezTo>
                    <a:cubicBezTo>
                      <a:pt x="16552" y="17972"/>
                      <a:pt x="16875" y="17588"/>
                      <a:pt x="16875" y="17100"/>
                    </a:cubicBezTo>
                    <a:cubicBezTo>
                      <a:pt x="16875" y="16753"/>
                      <a:pt x="16692" y="16453"/>
                      <a:pt x="16341" y="16200"/>
                    </a:cubicBezTo>
                    <a:cubicBezTo>
                      <a:pt x="16692" y="15947"/>
                      <a:pt x="16875" y="15647"/>
                      <a:pt x="16875" y="15300"/>
                    </a:cubicBezTo>
                    <a:cubicBezTo>
                      <a:pt x="16875" y="14793"/>
                      <a:pt x="16524" y="14400"/>
                      <a:pt x="15863" y="14138"/>
                    </a:cubicBezTo>
                    <a:cubicBezTo>
                      <a:pt x="15919" y="13668"/>
                      <a:pt x="16173" y="13176"/>
                      <a:pt x="16594" y="12638"/>
                    </a:cubicBezTo>
                    <a:cubicBezTo>
                      <a:pt x="17016" y="12098"/>
                      <a:pt x="17417" y="11644"/>
                      <a:pt x="17831" y="11288"/>
                    </a:cubicBezTo>
                    <a:cubicBezTo>
                      <a:pt x="18247" y="10932"/>
                      <a:pt x="18774" y="10528"/>
                      <a:pt x="19406" y="10069"/>
                    </a:cubicBezTo>
                    <a:cubicBezTo>
                      <a:pt x="20855" y="9009"/>
                      <a:pt x="21600" y="7753"/>
                      <a:pt x="21600" y="6300"/>
                    </a:cubicBezTo>
                    <a:cubicBezTo>
                      <a:pt x="21600" y="5372"/>
                      <a:pt x="21271" y="4496"/>
                      <a:pt x="20644" y="3694"/>
                    </a:cubicBezTo>
                    <a:cubicBezTo>
                      <a:pt x="20018" y="2893"/>
                      <a:pt x="19188" y="2236"/>
                      <a:pt x="18169" y="1706"/>
                    </a:cubicBezTo>
                    <a:cubicBezTo>
                      <a:pt x="17149" y="1177"/>
                      <a:pt x="15996" y="755"/>
                      <a:pt x="14709" y="450"/>
                    </a:cubicBezTo>
                    <a:cubicBezTo>
                      <a:pt x="13422" y="146"/>
                      <a:pt x="12136" y="0"/>
                      <a:pt x="10800" y="0"/>
                    </a:cubicBezTo>
                    <a:close/>
                    <a:moveTo>
                      <a:pt x="10800" y="1800"/>
                    </a:moveTo>
                    <a:cubicBezTo>
                      <a:pt x="11771" y="1800"/>
                      <a:pt x="12719" y="1907"/>
                      <a:pt x="13669" y="2119"/>
                    </a:cubicBezTo>
                    <a:cubicBezTo>
                      <a:pt x="14617" y="2329"/>
                      <a:pt x="15475" y="2611"/>
                      <a:pt x="16256" y="2981"/>
                    </a:cubicBezTo>
                    <a:cubicBezTo>
                      <a:pt x="17036" y="3352"/>
                      <a:pt x="17683" y="3825"/>
                      <a:pt x="18169" y="4406"/>
                    </a:cubicBezTo>
                    <a:cubicBezTo>
                      <a:pt x="18653" y="4988"/>
                      <a:pt x="18900" y="5625"/>
                      <a:pt x="18900" y="6300"/>
                    </a:cubicBezTo>
                    <a:cubicBezTo>
                      <a:pt x="18900" y="7246"/>
                      <a:pt x="18421" y="8091"/>
                      <a:pt x="17466" y="8831"/>
                    </a:cubicBezTo>
                    <a:cubicBezTo>
                      <a:pt x="17324" y="8935"/>
                      <a:pt x="17107" y="9094"/>
                      <a:pt x="16819" y="9300"/>
                    </a:cubicBezTo>
                    <a:cubicBezTo>
                      <a:pt x="16531" y="9507"/>
                      <a:pt x="16312" y="9647"/>
                      <a:pt x="16172" y="9750"/>
                    </a:cubicBezTo>
                    <a:cubicBezTo>
                      <a:pt x="14372" y="11184"/>
                      <a:pt x="13374" y="12591"/>
                      <a:pt x="13191" y="13950"/>
                    </a:cubicBezTo>
                    <a:lnTo>
                      <a:pt x="8381" y="13950"/>
                    </a:lnTo>
                    <a:cubicBezTo>
                      <a:pt x="8198" y="12591"/>
                      <a:pt x="7200" y="11185"/>
                      <a:pt x="5400" y="9750"/>
                    </a:cubicBezTo>
                    <a:cubicBezTo>
                      <a:pt x="5260" y="9647"/>
                      <a:pt x="5041" y="9507"/>
                      <a:pt x="4753" y="9300"/>
                    </a:cubicBezTo>
                    <a:cubicBezTo>
                      <a:pt x="4465" y="9094"/>
                      <a:pt x="4275" y="8935"/>
                      <a:pt x="4134" y="8831"/>
                    </a:cubicBezTo>
                    <a:cubicBezTo>
                      <a:pt x="3179" y="8091"/>
                      <a:pt x="2700" y="7247"/>
                      <a:pt x="2700" y="6300"/>
                    </a:cubicBezTo>
                    <a:cubicBezTo>
                      <a:pt x="2700" y="5625"/>
                      <a:pt x="2919" y="4988"/>
                      <a:pt x="3403" y="4406"/>
                    </a:cubicBezTo>
                    <a:cubicBezTo>
                      <a:pt x="3889" y="3825"/>
                      <a:pt x="4536" y="3352"/>
                      <a:pt x="5316" y="2981"/>
                    </a:cubicBezTo>
                    <a:cubicBezTo>
                      <a:pt x="6096" y="2611"/>
                      <a:pt x="6954" y="2329"/>
                      <a:pt x="7903" y="2119"/>
                    </a:cubicBezTo>
                    <a:cubicBezTo>
                      <a:pt x="8853" y="1907"/>
                      <a:pt x="9829" y="1800"/>
                      <a:pt x="10800" y="1800"/>
                    </a:cubicBezTo>
                    <a:close/>
                    <a:moveTo>
                      <a:pt x="10688" y="3881"/>
                    </a:moveTo>
                    <a:cubicBezTo>
                      <a:pt x="10506" y="3881"/>
                      <a:pt x="10343" y="3923"/>
                      <a:pt x="10209" y="4013"/>
                    </a:cubicBezTo>
                    <a:cubicBezTo>
                      <a:pt x="10075" y="4102"/>
                      <a:pt x="10013" y="4210"/>
                      <a:pt x="10013" y="4331"/>
                    </a:cubicBezTo>
                    <a:cubicBezTo>
                      <a:pt x="10013" y="4453"/>
                      <a:pt x="10075" y="4561"/>
                      <a:pt x="10209" y="4650"/>
                    </a:cubicBezTo>
                    <a:cubicBezTo>
                      <a:pt x="10343" y="4739"/>
                      <a:pt x="10506" y="4781"/>
                      <a:pt x="10688" y="4781"/>
                    </a:cubicBezTo>
                    <a:cubicBezTo>
                      <a:pt x="11420" y="4781"/>
                      <a:pt x="12178" y="4903"/>
                      <a:pt x="12938" y="5138"/>
                    </a:cubicBezTo>
                    <a:cubicBezTo>
                      <a:pt x="13697" y="5372"/>
                      <a:pt x="14063" y="5700"/>
                      <a:pt x="14063" y="6131"/>
                    </a:cubicBezTo>
                    <a:cubicBezTo>
                      <a:pt x="14063" y="6253"/>
                      <a:pt x="14126" y="6362"/>
                      <a:pt x="14259" y="6450"/>
                    </a:cubicBezTo>
                    <a:cubicBezTo>
                      <a:pt x="14393" y="6539"/>
                      <a:pt x="14554" y="6581"/>
                      <a:pt x="14738" y="6581"/>
                    </a:cubicBezTo>
                    <a:cubicBezTo>
                      <a:pt x="14920" y="6581"/>
                      <a:pt x="15082" y="6539"/>
                      <a:pt x="15216" y="6450"/>
                    </a:cubicBezTo>
                    <a:cubicBezTo>
                      <a:pt x="15350" y="6362"/>
                      <a:pt x="15413" y="6253"/>
                      <a:pt x="15413" y="6131"/>
                    </a:cubicBezTo>
                    <a:cubicBezTo>
                      <a:pt x="15413" y="5643"/>
                      <a:pt x="15152" y="5213"/>
                      <a:pt x="14625" y="4856"/>
                    </a:cubicBezTo>
                    <a:cubicBezTo>
                      <a:pt x="14098" y="4501"/>
                      <a:pt x="13494" y="4256"/>
                      <a:pt x="12797" y="4106"/>
                    </a:cubicBezTo>
                    <a:cubicBezTo>
                      <a:pt x="12102" y="3957"/>
                      <a:pt x="11391" y="3881"/>
                      <a:pt x="10688" y="3881"/>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sp>
          <p:nvSpPr>
            <p:cNvPr id="17" name="Rectangle 26"/>
            <p:cNvSpPr/>
            <p:nvPr/>
          </p:nvSpPr>
          <p:spPr>
            <a:xfrm>
              <a:off x="9453468" y="5318997"/>
              <a:ext cx="1355210"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sp>
          <p:nvSpPr>
            <p:cNvPr id="20" name="Straight Connector 29"/>
            <p:cNvSpPr/>
            <p:nvPr/>
          </p:nvSpPr>
          <p:spPr>
            <a:xfrm>
              <a:off x="2555623" y="4740943"/>
              <a:ext cx="623107" cy="1"/>
            </a:xfrm>
            <a:prstGeom prst="line">
              <a:avLst/>
            </a:prstGeom>
            <a:ln w="3175">
              <a:solidFill>
                <a:srgbClr val="C8B08A"/>
              </a:solidFill>
              <a:miter lim="400000"/>
              <a:tailEnd type="triangle"/>
            </a:ln>
          </p:spPr>
          <p:txBody>
            <a:bodyPr anchor="ctr"/>
            <a:lstStyle/>
            <a:p>
              <a:pPr algn="ctr"/>
              <a:endParaRPr>
                <a:solidFill>
                  <a:srgbClr val="010A13"/>
                </a:solidFill>
                <a:cs typeface="+mn-ea"/>
                <a:sym typeface="+mn-lt"/>
              </a:endParaRPr>
            </a:p>
          </p:txBody>
        </p:sp>
        <p:sp>
          <p:nvSpPr>
            <p:cNvPr id="21" name="Straight Connector 30"/>
            <p:cNvSpPr/>
            <p:nvPr/>
          </p:nvSpPr>
          <p:spPr>
            <a:xfrm>
              <a:off x="4177063" y="4740943"/>
              <a:ext cx="623107" cy="1"/>
            </a:xfrm>
            <a:prstGeom prst="line">
              <a:avLst/>
            </a:prstGeom>
            <a:ln w="3175">
              <a:solidFill>
                <a:srgbClr val="C8B08A"/>
              </a:solidFill>
              <a:miter lim="400000"/>
              <a:tailEnd type="triangle"/>
            </a:ln>
          </p:spPr>
          <p:txBody>
            <a:bodyPr anchor="ctr"/>
            <a:lstStyle/>
            <a:p>
              <a:pPr algn="ctr"/>
              <a:endParaRPr>
                <a:solidFill>
                  <a:srgbClr val="010A13"/>
                </a:solidFill>
                <a:cs typeface="+mn-ea"/>
                <a:sym typeface="+mn-lt"/>
              </a:endParaRPr>
            </a:p>
          </p:txBody>
        </p:sp>
        <p:sp>
          <p:nvSpPr>
            <p:cNvPr id="22" name="Straight Connector 31"/>
            <p:cNvSpPr/>
            <p:nvPr/>
          </p:nvSpPr>
          <p:spPr>
            <a:xfrm>
              <a:off x="5782998" y="4740943"/>
              <a:ext cx="623107" cy="1"/>
            </a:xfrm>
            <a:prstGeom prst="line">
              <a:avLst/>
            </a:prstGeom>
            <a:ln w="3175">
              <a:solidFill>
                <a:srgbClr val="C8B08A"/>
              </a:solidFill>
              <a:miter lim="400000"/>
              <a:tailEnd type="triangle"/>
            </a:ln>
          </p:spPr>
          <p:txBody>
            <a:bodyPr anchor="ctr"/>
            <a:lstStyle/>
            <a:p>
              <a:pPr algn="ctr"/>
              <a:endParaRPr>
                <a:solidFill>
                  <a:srgbClr val="010A13"/>
                </a:solidFill>
                <a:cs typeface="+mn-ea"/>
                <a:sym typeface="+mn-lt"/>
              </a:endParaRPr>
            </a:p>
          </p:txBody>
        </p:sp>
        <p:sp>
          <p:nvSpPr>
            <p:cNvPr id="23" name="Straight Connector 32"/>
            <p:cNvSpPr/>
            <p:nvPr/>
          </p:nvSpPr>
          <p:spPr>
            <a:xfrm>
              <a:off x="7394902" y="4740943"/>
              <a:ext cx="623107" cy="1"/>
            </a:xfrm>
            <a:prstGeom prst="line">
              <a:avLst/>
            </a:prstGeom>
            <a:ln w="3175">
              <a:solidFill>
                <a:srgbClr val="C8B08A"/>
              </a:solidFill>
              <a:miter lim="400000"/>
              <a:tailEnd type="triangle"/>
            </a:ln>
          </p:spPr>
          <p:txBody>
            <a:bodyPr anchor="ctr"/>
            <a:lstStyle/>
            <a:p>
              <a:pPr algn="ctr"/>
              <a:endParaRPr>
                <a:solidFill>
                  <a:srgbClr val="010A13"/>
                </a:solidFill>
                <a:cs typeface="+mn-ea"/>
                <a:sym typeface="+mn-lt"/>
              </a:endParaRPr>
            </a:p>
          </p:txBody>
        </p:sp>
        <p:sp>
          <p:nvSpPr>
            <p:cNvPr id="24" name="Straight Connector 33"/>
            <p:cNvSpPr/>
            <p:nvPr/>
          </p:nvSpPr>
          <p:spPr>
            <a:xfrm>
              <a:off x="8988343" y="4740943"/>
              <a:ext cx="623107" cy="1"/>
            </a:xfrm>
            <a:prstGeom prst="line">
              <a:avLst/>
            </a:prstGeom>
            <a:ln w="3175">
              <a:solidFill>
                <a:srgbClr val="C8B08A"/>
              </a:solidFill>
              <a:miter lim="400000"/>
              <a:tailEnd type="triangle"/>
            </a:ln>
          </p:spPr>
          <p:txBody>
            <a:bodyPr anchor="ctr"/>
            <a:lstStyle/>
            <a:p>
              <a:pPr algn="ctr"/>
              <a:endParaRPr>
                <a:solidFill>
                  <a:srgbClr val="010A13"/>
                </a:solidFill>
                <a:cs typeface="+mn-ea"/>
                <a:sym typeface="+mn-lt"/>
              </a:endParaRPr>
            </a:p>
          </p:txBody>
        </p:sp>
        <p:sp>
          <p:nvSpPr>
            <p:cNvPr id="46" name="矩形 45"/>
            <p:cNvSpPr/>
            <p:nvPr/>
          </p:nvSpPr>
          <p:spPr>
            <a:xfrm>
              <a:off x="1400085"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a:solidFill>
                    <a:srgbClr val="010A13"/>
                  </a:solidFill>
                  <a:ea typeface="微软雅黑" panose="020B0503020204020204" pitchFamily="34" charset="-122"/>
                  <a:cs typeface="+mn-ea"/>
                  <a:sym typeface="+mn-lt"/>
                </a:rPr>
                <a:t>文字添加</a:t>
              </a:r>
            </a:p>
          </p:txBody>
        </p:sp>
        <p:sp>
          <p:nvSpPr>
            <p:cNvPr id="47" name="矩形 46"/>
            <p:cNvSpPr/>
            <p:nvPr/>
          </p:nvSpPr>
          <p:spPr>
            <a:xfrm>
              <a:off x="3006388"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a:solidFill>
                    <a:srgbClr val="010A13"/>
                  </a:solidFill>
                  <a:ea typeface="微软雅黑" panose="020B0503020204020204" pitchFamily="34" charset="-122"/>
                  <a:cs typeface="+mn-ea"/>
                  <a:sym typeface="+mn-lt"/>
                </a:rPr>
                <a:t>文字添加</a:t>
              </a:r>
            </a:p>
          </p:txBody>
        </p:sp>
        <p:sp>
          <p:nvSpPr>
            <p:cNvPr id="48" name="矩形 47"/>
            <p:cNvSpPr/>
            <p:nvPr/>
          </p:nvSpPr>
          <p:spPr>
            <a:xfrm>
              <a:off x="4612691"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a:solidFill>
                    <a:srgbClr val="010A13"/>
                  </a:solidFill>
                  <a:ea typeface="微软雅黑" panose="020B0503020204020204" pitchFamily="34" charset="-122"/>
                  <a:cs typeface="+mn-ea"/>
                  <a:sym typeface="+mn-lt"/>
                </a:rPr>
                <a:t>文字添加</a:t>
              </a:r>
            </a:p>
          </p:txBody>
        </p:sp>
        <p:sp>
          <p:nvSpPr>
            <p:cNvPr id="49" name="矩形 48"/>
            <p:cNvSpPr/>
            <p:nvPr/>
          </p:nvSpPr>
          <p:spPr>
            <a:xfrm>
              <a:off x="6218994"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a:solidFill>
                    <a:srgbClr val="010A13"/>
                  </a:solidFill>
                  <a:ea typeface="微软雅黑" panose="020B0503020204020204" pitchFamily="34" charset="-122"/>
                  <a:cs typeface="+mn-ea"/>
                  <a:sym typeface="+mn-lt"/>
                </a:rPr>
                <a:t>文字添加</a:t>
              </a:r>
            </a:p>
          </p:txBody>
        </p:sp>
        <p:sp>
          <p:nvSpPr>
            <p:cNvPr id="50" name="矩形 49"/>
            <p:cNvSpPr/>
            <p:nvPr/>
          </p:nvSpPr>
          <p:spPr>
            <a:xfrm>
              <a:off x="7825297"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a:solidFill>
                    <a:srgbClr val="010A13"/>
                  </a:solidFill>
                  <a:ea typeface="微软雅黑" panose="020B0503020204020204" pitchFamily="34" charset="-122"/>
                  <a:cs typeface="+mn-ea"/>
                  <a:sym typeface="+mn-lt"/>
                </a:rPr>
                <a:t>文字添加</a:t>
              </a:r>
            </a:p>
          </p:txBody>
        </p:sp>
        <p:sp>
          <p:nvSpPr>
            <p:cNvPr id="51" name="矩形 50"/>
            <p:cNvSpPr/>
            <p:nvPr/>
          </p:nvSpPr>
          <p:spPr>
            <a:xfrm>
              <a:off x="9431600"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a:solidFill>
                    <a:srgbClr val="010A13"/>
                  </a:solidFill>
                  <a:ea typeface="微软雅黑" panose="020B0503020204020204" pitchFamily="34" charset="-122"/>
                  <a:cs typeface="+mn-ea"/>
                  <a:sym typeface="+mn-lt"/>
                </a:rPr>
                <a:t>文字添加</a:t>
              </a:r>
            </a:p>
          </p:txBody>
        </p:sp>
      </p:grpSp>
      <p:grpSp>
        <p:nvGrpSpPr>
          <p:cNvPr id="53" name="组合 52"/>
          <p:cNvGrpSpPr/>
          <p:nvPr/>
        </p:nvGrpSpPr>
        <p:grpSpPr>
          <a:xfrm>
            <a:off x="461552" y="552767"/>
            <a:ext cx="4095271" cy="630364"/>
            <a:chOff x="194266" y="321621"/>
            <a:chExt cx="4095271" cy="630364"/>
          </a:xfrm>
        </p:grpSpPr>
        <p:grpSp>
          <p:nvGrpSpPr>
            <p:cNvPr id="54" name="组合 53"/>
            <p:cNvGrpSpPr/>
            <p:nvPr/>
          </p:nvGrpSpPr>
          <p:grpSpPr>
            <a:xfrm>
              <a:off x="1016260" y="398715"/>
              <a:ext cx="3273277" cy="553270"/>
              <a:chOff x="1016260" y="286054"/>
              <a:chExt cx="3273277" cy="553270"/>
            </a:xfrm>
          </p:grpSpPr>
          <p:sp>
            <p:nvSpPr>
              <p:cNvPr id="63"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64" name="TextBox 7">
                <a:extLst>
                  <a:ext uri="{FF2B5EF4-FFF2-40B4-BE49-F238E27FC236}">
                    <a16:creationId xmlns:a16="http://schemas.microsoft.com/office/drawing/2014/main" id="{BAF49D56-8FCD-4804-8411-594F1BC85F38}"/>
                  </a:ext>
                </a:extLst>
              </p:cNvPr>
              <p:cNvSpPr txBox="1"/>
              <p:nvPr/>
            </p:nvSpPr>
            <p:spPr>
              <a:xfrm>
                <a:off x="1016260" y="286054"/>
                <a:ext cx="1261884"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分公司</a:t>
                </a:r>
              </a:p>
            </p:txBody>
          </p:sp>
        </p:grpSp>
        <p:sp>
          <p:nvSpPr>
            <p:cNvPr id="55" name="矩形 54"/>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44533876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ppt_x"/>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left)">
                                      <p:cBhvr>
                                        <p:cTn id="3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39" grpId="0"/>
      <p:bldP spid="44"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箭头3"/>
          <p:cNvSpPr>
            <a:spLocks noChangeArrowheads="1"/>
          </p:cNvSpPr>
          <p:nvPr/>
        </p:nvSpPr>
        <p:spPr bwMode="auto">
          <a:xfrm flipV="1">
            <a:off x="2043639" y="4018484"/>
            <a:ext cx="1091916" cy="1521488"/>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CBBC91"/>
          </a:solidFill>
          <a:ln w="9525">
            <a:noFill/>
            <a:round/>
            <a:headEnd/>
            <a:tailEnd/>
          </a:ln>
        </p:spPr>
        <p:txBody>
          <a:bodyPr wrap="none" lIns="82793" tIns="41396" rIns="82793" bIns="41396" anchor="ctr"/>
          <a:lstStyle/>
          <a:p>
            <a:pPr>
              <a:lnSpc>
                <a:spcPct val="130000"/>
              </a:lnSpc>
            </a:pPr>
            <a:endParaRPr lang="zh-CN" altLang="en-US" sz="1200"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8" name="箭头2"/>
          <p:cNvSpPr>
            <a:spLocks noChangeArrowheads="1"/>
          </p:cNvSpPr>
          <p:nvPr/>
        </p:nvSpPr>
        <p:spPr bwMode="auto">
          <a:xfrm rot="-5400000">
            <a:off x="2331435" y="3385766"/>
            <a:ext cx="325882" cy="1299295"/>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CBBC91"/>
          </a:solidFill>
          <a:ln w="9525">
            <a:noFill/>
            <a:round/>
            <a:headEnd/>
            <a:tailEnd/>
          </a:ln>
        </p:spPr>
        <p:txBody>
          <a:bodyPr wrap="none" lIns="82793" tIns="41396" rIns="82793" bIns="41396" anchor="ctr"/>
          <a:lstStyle/>
          <a:p>
            <a:pPr>
              <a:lnSpc>
                <a:spcPct val="130000"/>
              </a:lnSpc>
            </a:pPr>
            <a:endParaRPr lang="zh-CN" altLang="en-US" sz="1200"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9" name="箭头1"/>
          <p:cNvSpPr>
            <a:spLocks noChangeArrowheads="1"/>
          </p:cNvSpPr>
          <p:nvPr/>
        </p:nvSpPr>
        <p:spPr bwMode="auto">
          <a:xfrm>
            <a:off x="2037290" y="2357334"/>
            <a:ext cx="1091916" cy="1762724"/>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CBBC91"/>
          </a:solidFill>
          <a:ln w="9525">
            <a:noFill/>
            <a:round/>
            <a:headEnd/>
            <a:tailEnd/>
          </a:ln>
          <a:effectLst>
            <a:outerShdw blurRad="254000" dist="63500" dir="2700000" algn="tl" rotWithShape="0">
              <a:prstClr val="black">
                <a:alpha val="30000"/>
              </a:prstClr>
            </a:outerShdw>
          </a:effectLst>
        </p:spPr>
        <p:txBody>
          <a:bodyPr wrap="none" lIns="82793" tIns="41396" rIns="82793" bIns="41396" anchor="ctr"/>
          <a:lstStyle/>
          <a:p>
            <a:pPr>
              <a:lnSpc>
                <a:spcPct val="130000"/>
              </a:lnSpc>
            </a:pPr>
            <a:endParaRPr lang="zh-CN" altLang="en-US" sz="1200"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30" name="文本1"/>
          <p:cNvSpPr>
            <a:spLocks noChangeArrowheads="1"/>
          </p:cNvSpPr>
          <p:nvPr/>
        </p:nvSpPr>
        <p:spPr bwMode="auto">
          <a:xfrm>
            <a:off x="4504683" y="1970084"/>
            <a:ext cx="5910312" cy="1195606"/>
          </a:xfrm>
          <a:prstGeom prst="roundRect">
            <a:avLst>
              <a:gd name="adj" fmla="val 11505"/>
            </a:avLst>
          </a:prstGeom>
          <a:noFill/>
          <a:ln w="15875">
            <a:solidFill>
              <a:srgbClr val="CBBC91"/>
            </a:solidFill>
            <a:round/>
            <a:headEnd/>
            <a:tailEnd/>
          </a:ln>
        </p:spPr>
        <p:txBody>
          <a:bodyPr lIns="82793" tIns="41396" rIns="82793" bIns="41396" anchor="ct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您的内容打在这里，或者通过复制您的文本后，在此框中选择粘贴，并选择只保留文字。打在这里，或者通过复制您的文本后您的内容打在这里，或者通过复制您的文本后，在此框中选择粘贴，并选择只保留文字。打在这里，或者通过复制您的文本后</a:t>
            </a:r>
            <a:endParaRPr lang="zh-CN"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31" name="标题1"/>
          <p:cNvSpPr>
            <a:spLocks noChangeArrowheads="1"/>
          </p:cNvSpPr>
          <p:nvPr/>
        </p:nvSpPr>
        <p:spPr bwMode="auto">
          <a:xfrm>
            <a:off x="3262523" y="1963735"/>
            <a:ext cx="1242160" cy="1201954"/>
          </a:xfrm>
          <a:prstGeom prst="roundRect">
            <a:avLst>
              <a:gd name="adj" fmla="val 11921"/>
            </a:avLst>
          </a:prstGeom>
          <a:solidFill>
            <a:srgbClr val="CBBC91"/>
          </a:solidFill>
          <a:ln w="25400">
            <a:noFill/>
            <a:round/>
            <a:headEnd/>
            <a:tailEnd/>
          </a:ln>
          <a:effectLst>
            <a:outerShdw blurRad="254000" dist="63500" dir="2700000" algn="tl" rotWithShape="0">
              <a:prstClr val="black">
                <a:alpha val="30000"/>
              </a:prstClr>
            </a:outerShdw>
          </a:effectLst>
        </p:spPr>
        <p:txBody>
          <a:bodyPr lIns="82793" tIns="41396" rIns="82793" bIns="41396" anchor="ctr"/>
          <a:lstStyle/>
          <a:p>
            <a:pPr algn="ctr">
              <a:lnSpc>
                <a:spcPct val="130000"/>
              </a:lnSpc>
            </a:pPr>
            <a:r>
              <a:rPr lang="zh-CN" altLang="en-US" sz="1600" b="1" dirty="0">
                <a:solidFill>
                  <a:srgbClr val="010A13"/>
                </a:solidFill>
                <a:latin typeface="思源黑体" panose="020B0500000000000000" pitchFamily="34" charset="-122"/>
                <a:ea typeface="思源黑体" panose="020B0500000000000000" pitchFamily="34" charset="-122"/>
                <a:cs typeface="+mn-ea"/>
                <a:sym typeface="+mn-lt"/>
              </a:rPr>
              <a:t>北京项目</a:t>
            </a:r>
            <a:endParaRPr lang="zh-CN" altLang="zh-CN" sz="1600" b="1"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32" name="文本2"/>
          <p:cNvSpPr>
            <a:spLocks noChangeArrowheads="1"/>
          </p:cNvSpPr>
          <p:nvPr/>
        </p:nvSpPr>
        <p:spPr bwMode="auto">
          <a:xfrm>
            <a:off x="4504683" y="3421737"/>
            <a:ext cx="5910312" cy="1193489"/>
          </a:xfrm>
          <a:prstGeom prst="roundRect">
            <a:avLst>
              <a:gd name="adj" fmla="val 11505"/>
            </a:avLst>
          </a:prstGeom>
          <a:noFill/>
          <a:ln w="15875">
            <a:solidFill>
              <a:srgbClr val="CBBC91"/>
            </a:solidFill>
            <a:round/>
            <a:headEnd/>
            <a:tailEnd/>
          </a:ln>
        </p:spPr>
        <p:txBody>
          <a:bodyPr lIns="82793" tIns="41396" rIns="82793" bIns="41396" anchor="ct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您的内容打在这里，或者通过复制您的文本后，在此框中选择粘贴，并选择只保留文字。打在这里，或者通过复制您的文本后您的内容打在这里，或者通过复制您的文本后，在此框中选择粘贴，并选择只保留文字。打在这里，或者通过复制您的文本后</a:t>
            </a:r>
            <a:endParaRPr lang="zh-CN"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33" name="标题2"/>
          <p:cNvSpPr>
            <a:spLocks noChangeArrowheads="1"/>
          </p:cNvSpPr>
          <p:nvPr/>
        </p:nvSpPr>
        <p:spPr bwMode="auto">
          <a:xfrm>
            <a:off x="3262523" y="3421737"/>
            <a:ext cx="1242160" cy="1193489"/>
          </a:xfrm>
          <a:prstGeom prst="roundRect">
            <a:avLst>
              <a:gd name="adj" fmla="val 11921"/>
            </a:avLst>
          </a:prstGeom>
          <a:solidFill>
            <a:srgbClr val="CBBC91"/>
          </a:solidFill>
          <a:ln w="25400">
            <a:noFill/>
            <a:round/>
            <a:headEnd/>
            <a:tailEnd/>
          </a:ln>
          <a:effectLst>
            <a:outerShdw blurRad="254000" dist="63500" dir="2700000" algn="tl" rotWithShape="0">
              <a:prstClr val="black">
                <a:alpha val="30000"/>
              </a:prstClr>
            </a:outerShdw>
          </a:effectLst>
        </p:spPr>
        <p:txBody>
          <a:bodyPr lIns="82793" tIns="41396" rIns="82793" bIns="41396" anchor="ctr"/>
          <a:lstStyle/>
          <a:p>
            <a:pPr algn="ctr">
              <a:lnSpc>
                <a:spcPct val="130000"/>
              </a:lnSpc>
            </a:pPr>
            <a:r>
              <a:rPr lang="zh-CN" altLang="en-US" sz="1600" b="1" dirty="0">
                <a:solidFill>
                  <a:srgbClr val="010A13"/>
                </a:solidFill>
                <a:latin typeface="思源黑体" panose="020B0500000000000000" pitchFamily="34" charset="-122"/>
                <a:ea typeface="思源黑体" panose="020B0500000000000000" pitchFamily="34" charset="-122"/>
                <a:cs typeface="+mn-ea"/>
                <a:sym typeface="+mn-lt"/>
              </a:rPr>
              <a:t>上海项目</a:t>
            </a:r>
            <a:endParaRPr lang="zh-CN" altLang="zh-CN" sz="1600" b="1"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34" name="文本3"/>
          <p:cNvSpPr>
            <a:spLocks noChangeArrowheads="1"/>
          </p:cNvSpPr>
          <p:nvPr/>
        </p:nvSpPr>
        <p:spPr bwMode="auto">
          <a:xfrm>
            <a:off x="4504683" y="4862813"/>
            <a:ext cx="5910312" cy="1180793"/>
          </a:xfrm>
          <a:prstGeom prst="roundRect">
            <a:avLst>
              <a:gd name="adj" fmla="val 11505"/>
            </a:avLst>
          </a:prstGeom>
          <a:noFill/>
          <a:ln w="15875">
            <a:solidFill>
              <a:srgbClr val="CBBC91"/>
            </a:solidFill>
            <a:round/>
            <a:headEnd/>
            <a:tailEnd/>
          </a:ln>
        </p:spPr>
        <p:txBody>
          <a:bodyPr lIns="82793" tIns="41396" rIns="82793" bIns="41396" anchor="ct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您的内容打在这里，或者通过复制您的文本后，在此框中选择粘贴，并选择只保留文字。打在这里，或者通过复制您的文本后您的内容打在这里，或者通过复制您的文本后，在此框中选择粘贴，并选择只保留文字。打在这里，或者通过复制您的文本后</a:t>
            </a:r>
            <a:endParaRPr lang="zh-CN"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35" name="标题3"/>
          <p:cNvSpPr>
            <a:spLocks noChangeArrowheads="1"/>
          </p:cNvSpPr>
          <p:nvPr/>
        </p:nvSpPr>
        <p:spPr bwMode="auto">
          <a:xfrm>
            <a:off x="3262523" y="4862813"/>
            <a:ext cx="1242160" cy="1180793"/>
          </a:xfrm>
          <a:prstGeom prst="roundRect">
            <a:avLst>
              <a:gd name="adj" fmla="val 11921"/>
            </a:avLst>
          </a:prstGeom>
          <a:solidFill>
            <a:srgbClr val="CBBC91"/>
          </a:solidFill>
          <a:ln w="25400">
            <a:noFill/>
            <a:round/>
            <a:headEnd/>
            <a:tailEnd/>
          </a:ln>
          <a:effectLst>
            <a:outerShdw blurRad="254000" dist="63500" dir="2700000" algn="tl" rotWithShape="0">
              <a:prstClr val="black">
                <a:alpha val="30000"/>
              </a:prstClr>
            </a:outerShdw>
          </a:effectLst>
        </p:spPr>
        <p:txBody>
          <a:bodyPr lIns="82793" tIns="41396" rIns="82793" bIns="41396" anchor="ctr"/>
          <a:lstStyle/>
          <a:p>
            <a:pPr algn="ctr">
              <a:lnSpc>
                <a:spcPct val="130000"/>
              </a:lnSpc>
            </a:pPr>
            <a:r>
              <a:rPr lang="zh-CN" altLang="en-US" sz="1600" b="1" dirty="0">
                <a:solidFill>
                  <a:srgbClr val="010A13"/>
                </a:solidFill>
                <a:latin typeface="思源黑体" panose="020B0500000000000000" pitchFamily="34" charset="-122"/>
                <a:ea typeface="思源黑体" panose="020B0500000000000000" pitchFamily="34" charset="-122"/>
                <a:cs typeface="+mn-ea"/>
                <a:sym typeface="+mn-lt"/>
              </a:rPr>
              <a:t>深圳项目</a:t>
            </a:r>
            <a:endParaRPr lang="zh-CN" altLang="zh-CN" sz="1600" b="1"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36" name="Oval 19"/>
          <p:cNvSpPr>
            <a:spLocks noChangeArrowheads="1"/>
          </p:cNvSpPr>
          <p:nvPr/>
        </p:nvSpPr>
        <p:spPr bwMode="auto">
          <a:xfrm>
            <a:off x="1482870" y="3421737"/>
            <a:ext cx="1191374" cy="1193489"/>
          </a:xfrm>
          <a:prstGeom prst="ellipse">
            <a:avLst/>
          </a:prstGeom>
          <a:solidFill>
            <a:srgbClr val="CBBC91"/>
          </a:solidFill>
          <a:ln w="9525">
            <a:noFill/>
            <a:round/>
            <a:headEnd/>
            <a:tailEnd/>
          </a:ln>
          <a:effectLst>
            <a:outerShdw blurRad="254000" dist="63500" dir="2700000" algn="tl" rotWithShape="0">
              <a:prstClr val="black">
                <a:alpha val="30000"/>
              </a:prstClr>
            </a:outerShdw>
          </a:effectLst>
        </p:spPr>
        <p:txBody>
          <a:bodyPr lIns="82793" tIns="41396" rIns="82793" bIns="41396" anchor="ctr"/>
          <a:lstStyle/>
          <a:p>
            <a:pPr algn="ctr"/>
            <a:r>
              <a:rPr lang="zh-CN" altLang="en-US" sz="1999" b="1" dirty="0">
                <a:solidFill>
                  <a:srgbClr val="010A13"/>
                </a:solidFill>
                <a:latin typeface="思源黑体" panose="020B0500000000000000" pitchFamily="34" charset="-122"/>
                <a:ea typeface="思源黑体" panose="020B0500000000000000" pitchFamily="34" charset="-122"/>
                <a:cs typeface="+mn-ea"/>
                <a:sym typeface="+mn-lt"/>
              </a:rPr>
              <a:t>重点项目</a:t>
            </a:r>
          </a:p>
        </p:txBody>
      </p:sp>
      <p:grpSp>
        <p:nvGrpSpPr>
          <p:cNvPr id="25" name="组合 24"/>
          <p:cNvGrpSpPr/>
          <p:nvPr/>
        </p:nvGrpSpPr>
        <p:grpSpPr>
          <a:xfrm>
            <a:off x="461552" y="552767"/>
            <a:ext cx="4095271" cy="630364"/>
            <a:chOff x="194266" y="321621"/>
            <a:chExt cx="4095271" cy="630364"/>
          </a:xfrm>
        </p:grpSpPr>
        <p:grpSp>
          <p:nvGrpSpPr>
            <p:cNvPr id="26" name="组合 25"/>
            <p:cNvGrpSpPr/>
            <p:nvPr/>
          </p:nvGrpSpPr>
          <p:grpSpPr>
            <a:xfrm>
              <a:off x="1016260" y="398715"/>
              <a:ext cx="3273277" cy="553270"/>
              <a:chOff x="1016260" y="286054"/>
              <a:chExt cx="3273277" cy="553270"/>
            </a:xfrm>
          </p:grpSpPr>
          <p:sp>
            <p:nvSpPr>
              <p:cNvPr id="38"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39"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重点项目</a:t>
                </a:r>
              </a:p>
            </p:txBody>
          </p:sp>
        </p:grpSp>
        <p:sp>
          <p:nvSpPr>
            <p:cNvPr id="37" name="矩形 36"/>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5858616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8432192" y="1919682"/>
            <a:ext cx="2031471" cy="2031471"/>
            <a:chOff x="6324600" y="1506086"/>
            <a:chExt cx="1524000" cy="1524000"/>
          </a:xfrm>
          <a:effectLst>
            <a:outerShdw blurRad="254000" dist="63500" dir="2700000" algn="tl" rotWithShape="0">
              <a:prstClr val="black">
                <a:alpha val="30000"/>
              </a:prstClr>
            </a:outerShdw>
          </a:effectLst>
        </p:grpSpPr>
        <p:sp>
          <p:nvSpPr>
            <p:cNvPr id="34" name="Oval 55"/>
            <p:cNvSpPr/>
            <p:nvPr/>
          </p:nvSpPr>
          <p:spPr>
            <a:xfrm>
              <a:off x="6324600" y="1506086"/>
              <a:ext cx="1524000" cy="1524000"/>
            </a:xfrm>
            <a:prstGeom prst="ellipse">
              <a:avLst/>
            </a:prstGeom>
            <a:solidFill>
              <a:srgbClr val="CBBC91"/>
            </a:solidFill>
            <a:ln w="25400" cap="flat" cmpd="sng" algn="ctr">
              <a:noFill/>
              <a:prstDash val="solid"/>
            </a:ln>
            <a:effectLst/>
          </p:spPr>
          <p:txBody>
            <a:bodyPr anchor="ctr"/>
            <a:lstStyle/>
            <a:p>
              <a:pPr algn="ctr" defTabSz="1217967">
                <a:lnSpc>
                  <a:spcPct val="130000"/>
                </a:lnSpc>
                <a:defRPr/>
              </a:pPr>
              <a:endParaRPr lang="en-US" sz="3199" kern="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35" name="Freeform 11"/>
            <p:cNvSpPr/>
            <p:nvPr/>
          </p:nvSpPr>
          <p:spPr bwMode="auto">
            <a:xfrm>
              <a:off x="6913960" y="2050201"/>
              <a:ext cx="345281" cy="435769"/>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95A5A6"/>
                </a:solidFill>
                <a:latin typeface="思源黑体" panose="020B0500000000000000" pitchFamily="34" charset="-122"/>
                <a:ea typeface="思源黑体" panose="020B0500000000000000" pitchFamily="34" charset="-122"/>
                <a:cs typeface="+mn-ea"/>
                <a:sym typeface="+mn-lt"/>
              </a:endParaRPr>
            </a:p>
          </p:txBody>
        </p:sp>
      </p:grpSp>
      <p:grpSp>
        <p:nvGrpSpPr>
          <p:cNvPr id="3" name="Group 12"/>
          <p:cNvGrpSpPr>
            <a:grpSpLocks/>
          </p:cNvGrpSpPr>
          <p:nvPr/>
        </p:nvGrpSpPr>
        <p:grpSpPr bwMode="auto">
          <a:xfrm>
            <a:off x="6657829" y="1919682"/>
            <a:ext cx="2031471" cy="2031471"/>
            <a:chOff x="4993943" y="1506086"/>
            <a:chExt cx="1524000" cy="1524000"/>
          </a:xfrm>
          <a:effectLst>
            <a:outerShdw blurRad="254000" dist="63500" dir="2700000" algn="tl" rotWithShape="0">
              <a:prstClr val="black">
                <a:alpha val="30000"/>
              </a:prstClr>
            </a:outerShdw>
          </a:effectLst>
        </p:grpSpPr>
        <p:sp>
          <p:nvSpPr>
            <p:cNvPr id="37" name="Oval 50"/>
            <p:cNvSpPr/>
            <p:nvPr/>
          </p:nvSpPr>
          <p:spPr>
            <a:xfrm>
              <a:off x="4993943" y="1506086"/>
              <a:ext cx="1524000" cy="1524000"/>
            </a:xfrm>
            <a:prstGeom prst="ellipse">
              <a:avLst/>
            </a:prstGeom>
            <a:solidFill>
              <a:srgbClr val="CBBC91"/>
            </a:solidFill>
            <a:ln w="25400" cap="flat" cmpd="sng" algn="ctr">
              <a:noFill/>
              <a:prstDash val="solid"/>
            </a:ln>
            <a:effectLst/>
          </p:spPr>
          <p:txBody>
            <a:bodyPr anchor="ctr"/>
            <a:lstStyle/>
            <a:p>
              <a:pPr algn="ctr" defTabSz="1217967">
                <a:lnSpc>
                  <a:spcPct val="130000"/>
                </a:lnSpc>
                <a:defRPr/>
              </a:pPr>
              <a:endParaRPr lang="en-US" sz="3199" kern="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38" name="Freeform 6"/>
            <p:cNvSpPr>
              <a:spLocks noEditPoints="1"/>
            </p:cNvSpPr>
            <p:nvPr/>
          </p:nvSpPr>
          <p:spPr bwMode="auto">
            <a:xfrm>
              <a:off x="5546393" y="2070442"/>
              <a:ext cx="419100" cy="41910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95A5A6"/>
                </a:solidFill>
                <a:latin typeface="思源黑体" panose="020B0500000000000000" pitchFamily="34" charset="-122"/>
                <a:ea typeface="思源黑体" panose="020B0500000000000000" pitchFamily="34" charset="-122"/>
                <a:cs typeface="+mn-ea"/>
                <a:sym typeface="+mn-lt"/>
              </a:endParaRPr>
            </a:p>
          </p:txBody>
        </p:sp>
      </p:grpSp>
      <p:grpSp>
        <p:nvGrpSpPr>
          <p:cNvPr id="4" name="Group 10"/>
          <p:cNvGrpSpPr>
            <a:grpSpLocks/>
          </p:cNvGrpSpPr>
          <p:nvPr/>
        </p:nvGrpSpPr>
        <p:grpSpPr bwMode="auto">
          <a:xfrm>
            <a:off x="4978691" y="1919682"/>
            <a:ext cx="2031471" cy="2031471"/>
            <a:chOff x="3733800" y="1506086"/>
            <a:chExt cx="1524000" cy="1524000"/>
          </a:xfrm>
          <a:effectLst>
            <a:outerShdw blurRad="254000" dist="63500" dir="2700000" algn="tl" rotWithShape="0">
              <a:prstClr val="black">
                <a:alpha val="30000"/>
              </a:prstClr>
            </a:outerShdw>
          </a:effectLst>
        </p:grpSpPr>
        <p:sp>
          <p:nvSpPr>
            <p:cNvPr id="57" name="Oval 49"/>
            <p:cNvSpPr/>
            <p:nvPr/>
          </p:nvSpPr>
          <p:spPr>
            <a:xfrm>
              <a:off x="3733800" y="1506086"/>
              <a:ext cx="1524000" cy="1524000"/>
            </a:xfrm>
            <a:prstGeom prst="ellipse">
              <a:avLst/>
            </a:prstGeom>
            <a:solidFill>
              <a:srgbClr val="CBBC91"/>
            </a:solidFill>
            <a:ln w="25400" cap="flat" cmpd="sng" algn="ctr">
              <a:noFill/>
              <a:prstDash val="solid"/>
            </a:ln>
            <a:effectLst/>
          </p:spPr>
          <p:txBody>
            <a:bodyPr anchor="ctr"/>
            <a:lstStyle/>
            <a:p>
              <a:pPr algn="ctr" defTabSz="1217967">
                <a:lnSpc>
                  <a:spcPct val="130000"/>
                </a:lnSpc>
                <a:defRPr/>
              </a:pPr>
              <a:endParaRPr lang="en-US" sz="3199" kern="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58" name="Freeform 6"/>
            <p:cNvSpPr>
              <a:spLocks noEditPoints="1"/>
            </p:cNvSpPr>
            <p:nvPr/>
          </p:nvSpPr>
          <p:spPr bwMode="auto">
            <a:xfrm>
              <a:off x="4270772" y="2056155"/>
              <a:ext cx="450056" cy="450056"/>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95A5A6"/>
                </a:solidFill>
                <a:latin typeface="思源黑体" panose="020B0500000000000000" pitchFamily="34" charset="-122"/>
                <a:ea typeface="思源黑体" panose="020B0500000000000000" pitchFamily="34" charset="-122"/>
                <a:cs typeface="+mn-ea"/>
                <a:sym typeface="+mn-lt"/>
              </a:endParaRPr>
            </a:p>
          </p:txBody>
        </p:sp>
      </p:grpSp>
      <p:grpSp>
        <p:nvGrpSpPr>
          <p:cNvPr id="5" name="Group 4"/>
          <p:cNvGrpSpPr>
            <a:grpSpLocks/>
          </p:cNvGrpSpPr>
          <p:nvPr/>
        </p:nvGrpSpPr>
        <p:grpSpPr bwMode="auto">
          <a:xfrm>
            <a:off x="3251941" y="1919682"/>
            <a:ext cx="2031471" cy="2031471"/>
            <a:chOff x="2438400" y="1506086"/>
            <a:chExt cx="1524000" cy="1524000"/>
          </a:xfrm>
          <a:effectLst>
            <a:outerShdw blurRad="254000" dist="63500" dir="2700000" algn="tl" rotWithShape="0">
              <a:prstClr val="black">
                <a:alpha val="30000"/>
              </a:prstClr>
            </a:outerShdw>
          </a:effectLst>
        </p:grpSpPr>
        <p:sp>
          <p:nvSpPr>
            <p:cNvPr id="60" name="Oval 47"/>
            <p:cNvSpPr/>
            <p:nvPr/>
          </p:nvSpPr>
          <p:spPr>
            <a:xfrm>
              <a:off x="2438400" y="1506086"/>
              <a:ext cx="1524000" cy="1524000"/>
            </a:xfrm>
            <a:prstGeom prst="ellipse">
              <a:avLst/>
            </a:prstGeom>
            <a:solidFill>
              <a:srgbClr val="CBBC91"/>
            </a:solidFill>
            <a:ln w="25400" cap="flat" cmpd="sng" algn="ctr">
              <a:noFill/>
              <a:prstDash val="solid"/>
            </a:ln>
            <a:effectLst/>
          </p:spPr>
          <p:txBody>
            <a:bodyPr anchor="ctr"/>
            <a:lstStyle/>
            <a:p>
              <a:pPr algn="ctr" defTabSz="1217967">
                <a:lnSpc>
                  <a:spcPct val="130000"/>
                </a:lnSpc>
                <a:defRPr/>
              </a:pPr>
              <a:endParaRPr lang="en-US" sz="3199" kern="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61" name="Freeform 11"/>
            <p:cNvSpPr/>
            <p:nvPr/>
          </p:nvSpPr>
          <p:spPr bwMode="auto">
            <a:xfrm>
              <a:off x="2980135" y="2050201"/>
              <a:ext cx="440531" cy="434579"/>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95A5A6"/>
                </a:solidFill>
                <a:latin typeface="思源黑体" panose="020B0500000000000000" pitchFamily="34" charset="-122"/>
                <a:ea typeface="思源黑体" panose="020B0500000000000000" pitchFamily="34" charset="-122"/>
                <a:cs typeface="+mn-ea"/>
                <a:sym typeface="+mn-lt"/>
              </a:endParaRPr>
            </a:p>
          </p:txBody>
        </p:sp>
      </p:grpSp>
      <p:grpSp>
        <p:nvGrpSpPr>
          <p:cNvPr id="6" name="Group 1"/>
          <p:cNvGrpSpPr>
            <a:grpSpLocks/>
          </p:cNvGrpSpPr>
          <p:nvPr/>
        </p:nvGrpSpPr>
        <p:grpSpPr bwMode="auto">
          <a:xfrm>
            <a:off x="1728338" y="1919682"/>
            <a:ext cx="2031471" cy="2031471"/>
            <a:chOff x="1295400" y="1506086"/>
            <a:chExt cx="1524000" cy="1524000"/>
          </a:xfrm>
          <a:effectLst>
            <a:outerShdw blurRad="254000" dist="63500" dir="2700000" algn="tl" rotWithShape="0">
              <a:prstClr val="black">
                <a:alpha val="30000"/>
              </a:prstClr>
            </a:outerShdw>
          </a:effectLst>
        </p:grpSpPr>
        <p:sp>
          <p:nvSpPr>
            <p:cNvPr id="63" name="Oval 2"/>
            <p:cNvSpPr/>
            <p:nvPr/>
          </p:nvSpPr>
          <p:spPr>
            <a:xfrm>
              <a:off x="1295400" y="1506086"/>
              <a:ext cx="1524000" cy="1524000"/>
            </a:xfrm>
            <a:prstGeom prst="ellipse">
              <a:avLst/>
            </a:prstGeom>
            <a:solidFill>
              <a:srgbClr val="CBBC91"/>
            </a:solidFill>
            <a:ln w="25400" cap="flat" cmpd="sng" algn="ctr">
              <a:noFill/>
              <a:prstDash val="solid"/>
            </a:ln>
            <a:effectLst/>
          </p:spPr>
          <p:txBody>
            <a:bodyPr anchor="ctr"/>
            <a:lstStyle/>
            <a:p>
              <a:pPr algn="ctr" defTabSz="1217967">
                <a:lnSpc>
                  <a:spcPct val="130000"/>
                </a:lnSpc>
                <a:defRPr/>
              </a:pPr>
              <a:endParaRPr lang="en-US" sz="3199" kern="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64" name="Freeform 16"/>
            <p:cNvSpPr/>
            <p:nvPr/>
          </p:nvSpPr>
          <p:spPr bwMode="auto">
            <a:xfrm>
              <a:off x="1829991" y="2096636"/>
              <a:ext cx="454819" cy="36909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95A5A6"/>
                </a:solidFill>
                <a:latin typeface="思源黑体" panose="020B0500000000000000" pitchFamily="34" charset="-122"/>
                <a:ea typeface="思源黑体" panose="020B0500000000000000" pitchFamily="34" charset="-122"/>
                <a:cs typeface="+mn-ea"/>
                <a:sym typeface="+mn-lt"/>
              </a:endParaRPr>
            </a:p>
          </p:txBody>
        </p:sp>
      </p:grpSp>
      <p:sp>
        <p:nvSpPr>
          <p:cNvPr id="65" name="Content Placeholder 2"/>
          <p:cNvSpPr txBox="1">
            <a:spLocks noChangeArrowheads="1"/>
          </p:cNvSpPr>
          <p:nvPr/>
        </p:nvSpPr>
        <p:spPr bwMode="auto">
          <a:xfrm>
            <a:off x="1885460" y="5066876"/>
            <a:ext cx="8421085" cy="1088741"/>
          </a:xfrm>
          <a:prstGeom prst="rect">
            <a:avLst/>
          </a:prstGeom>
          <a:noFill/>
          <a:ln w="9525">
            <a:noFill/>
            <a:miter lim="800000"/>
            <a:headEnd/>
            <a:tailEnd/>
          </a:ln>
        </p:spPr>
        <p:txBody>
          <a:bodyPr lIns="121868" tIns="60933" rIns="121868" bIns="60933"/>
          <a:lstStyle/>
          <a:p>
            <a:pPr algn="ct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您的内容打在这里，或者通过复制您的文本后，在此框中选择粘贴，并选择只保留文字。您的内容打在这里，或者通过通过复制您的文本。您的内容打在这里，或者通过通过复制您的文本。您的内容打在这里，或者通过复制您的文本后，在此框中选择粘贴，并选择只保留文字。</a:t>
            </a:r>
            <a:endParaRPr lang="zh-CN" altLang="en-US" sz="1100" dirty="0">
              <a:solidFill>
                <a:srgbClr val="CBBC91"/>
              </a:solidFill>
              <a:latin typeface="思源黑体" panose="020B0500000000000000" pitchFamily="34" charset="-122"/>
              <a:ea typeface="思源黑体" panose="020B0500000000000000" pitchFamily="34" charset="-122"/>
              <a:cs typeface="+mn-ea"/>
              <a:sym typeface="+mn-lt"/>
            </a:endParaRPr>
          </a:p>
        </p:txBody>
      </p:sp>
      <p:cxnSp>
        <p:nvCxnSpPr>
          <p:cNvPr id="66" name="Straight Connector 83"/>
          <p:cNvCxnSpPr>
            <a:cxnSpLocks noChangeShapeType="1"/>
          </p:cNvCxnSpPr>
          <p:nvPr/>
        </p:nvCxnSpPr>
        <p:spPr bwMode="auto">
          <a:xfrm flipH="1">
            <a:off x="891945" y="4933001"/>
            <a:ext cx="10203380" cy="0"/>
          </a:xfrm>
          <a:prstGeom prst="line">
            <a:avLst/>
          </a:prstGeom>
          <a:noFill/>
          <a:ln w="9525">
            <a:solidFill>
              <a:srgbClr val="D9D9D9"/>
            </a:solidFill>
            <a:prstDash val="sysDot"/>
            <a:round/>
            <a:headEnd/>
            <a:tailEnd/>
          </a:ln>
        </p:spPr>
      </p:cxnSp>
      <p:sp>
        <p:nvSpPr>
          <p:cNvPr id="67" name="Rectangle 1436"/>
          <p:cNvSpPr>
            <a:spLocks noChangeArrowheads="1"/>
          </p:cNvSpPr>
          <p:nvPr/>
        </p:nvSpPr>
        <p:spPr bwMode="auto">
          <a:xfrm>
            <a:off x="2351008" y="4473099"/>
            <a:ext cx="692497" cy="325154"/>
          </a:xfrm>
          <a:prstGeom prst="rect">
            <a:avLst/>
          </a:prstGeom>
          <a:noFill/>
          <a:ln>
            <a:noFill/>
          </a:ln>
        </p:spPr>
        <p:txBody>
          <a:bodyPr wrap="none" lIns="0" tIns="0" rIns="0" bIns="0">
            <a:spAutoFit/>
          </a:bodyPr>
          <a:lstStyle/>
          <a:p>
            <a:pPr algn="ctr" defTabSz="1217967">
              <a:lnSpc>
                <a:spcPct val="130000"/>
              </a:lnSpc>
              <a:defRPr/>
            </a:pPr>
            <a:r>
              <a:rPr lang="zh-CN" altLang="en-US" b="1" kern="0" dirty="0">
                <a:solidFill>
                  <a:srgbClr val="CBBC91"/>
                </a:solidFill>
                <a:latin typeface="思源黑体" panose="020B0500000000000000" pitchFamily="34" charset="-122"/>
                <a:ea typeface="思源黑体" panose="020B0500000000000000" pitchFamily="34" charset="-122"/>
                <a:cs typeface="+mn-ea"/>
                <a:sym typeface="+mn-lt"/>
              </a:rPr>
              <a:t>互联网</a:t>
            </a:r>
            <a:endParaRPr lang="en-US" b="1"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68" name="Freeform 6"/>
          <p:cNvSpPr>
            <a:spLocks noEditPoints="1"/>
          </p:cNvSpPr>
          <p:nvPr/>
        </p:nvSpPr>
        <p:spPr bwMode="auto">
          <a:xfrm>
            <a:off x="2585366" y="4154300"/>
            <a:ext cx="222191" cy="19521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41519"/>
          </a:solidFill>
          <a:ln>
            <a:noFill/>
          </a:ln>
        </p:spPr>
        <p:txBody>
          <a:bodyPr lIns="121868" tIns="60933" rIns="121868" bIns="60933"/>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69" name="Rectangle 1436"/>
          <p:cNvSpPr>
            <a:spLocks noChangeArrowheads="1"/>
          </p:cNvSpPr>
          <p:nvPr/>
        </p:nvSpPr>
        <p:spPr bwMode="auto">
          <a:xfrm>
            <a:off x="3830613" y="4473099"/>
            <a:ext cx="923330" cy="325154"/>
          </a:xfrm>
          <a:prstGeom prst="rect">
            <a:avLst/>
          </a:prstGeom>
          <a:noFill/>
          <a:ln>
            <a:noFill/>
          </a:ln>
        </p:spPr>
        <p:txBody>
          <a:bodyPr wrap="none" lIns="0" tIns="0" rIns="0" bIns="0">
            <a:spAutoFit/>
          </a:bodyPr>
          <a:lstStyle/>
          <a:p>
            <a:pPr algn="ctr" defTabSz="1217967">
              <a:lnSpc>
                <a:spcPct val="130000"/>
              </a:lnSpc>
              <a:defRPr/>
            </a:pPr>
            <a:r>
              <a:rPr lang="zh-CN" altLang="en-US" b="1" kern="0" dirty="0">
                <a:solidFill>
                  <a:srgbClr val="CBBC91"/>
                </a:solidFill>
                <a:latin typeface="思源黑体" panose="020B0500000000000000" pitchFamily="34" charset="-122"/>
                <a:ea typeface="思源黑体" panose="020B0500000000000000" pitchFamily="34" charset="-122"/>
                <a:cs typeface="+mn-ea"/>
                <a:sym typeface="+mn-lt"/>
              </a:rPr>
              <a:t>数码科技</a:t>
            </a:r>
            <a:endParaRPr lang="en-US" b="1"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0" name="Freeform 6"/>
          <p:cNvSpPr>
            <a:spLocks noEditPoints="1"/>
          </p:cNvSpPr>
          <p:nvPr/>
        </p:nvSpPr>
        <p:spPr bwMode="auto">
          <a:xfrm>
            <a:off x="4180390" y="4154300"/>
            <a:ext cx="222191" cy="19521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CBBC91"/>
          </a:solidFill>
          <a:ln>
            <a:noFill/>
          </a:ln>
        </p:spPr>
        <p:txBody>
          <a:bodyPr lIns="121868" tIns="60933" rIns="121868" bIns="60933"/>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1" name="Rectangle 1436"/>
          <p:cNvSpPr>
            <a:spLocks noChangeArrowheads="1"/>
          </p:cNvSpPr>
          <p:nvPr/>
        </p:nvSpPr>
        <p:spPr bwMode="auto">
          <a:xfrm>
            <a:off x="5620408" y="4473099"/>
            <a:ext cx="692497" cy="325154"/>
          </a:xfrm>
          <a:prstGeom prst="rect">
            <a:avLst/>
          </a:prstGeom>
          <a:noFill/>
          <a:ln>
            <a:noFill/>
          </a:ln>
        </p:spPr>
        <p:txBody>
          <a:bodyPr wrap="none" lIns="0" tIns="0" rIns="0" bIns="0">
            <a:spAutoFit/>
          </a:bodyPr>
          <a:lstStyle/>
          <a:p>
            <a:pPr algn="ctr" defTabSz="1217967">
              <a:lnSpc>
                <a:spcPct val="130000"/>
              </a:lnSpc>
              <a:defRPr/>
            </a:pPr>
            <a:r>
              <a:rPr lang="zh-CN" altLang="en-US" b="1" kern="0" dirty="0">
                <a:solidFill>
                  <a:srgbClr val="CBBC91"/>
                </a:solidFill>
                <a:latin typeface="思源黑体" panose="020B0500000000000000" pitchFamily="34" charset="-122"/>
                <a:ea typeface="思源黑体" panose="020B0500000000000000" pitchFamily="34" charset="-122"/>
                <a:cs typeface="+mn-ea"/>
                <a:sym typeface="+mn-lt"/>
              </a:rPr>
              <a:t>大数据</a:t>
            </a:r>
            <a:endParaRPr lang="en-US" b="1"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2" name="Freeform 6"/>
          <p:cNvSpPr>
            <a:spLocks noEditPoints="1"/>
          </p:cNvSpPr>
          <p:nvPr/>
        </p:nvSpPr>
        <p:spPr bwMode="auto">
          <a:xfrm>
            <a:off x="5854765" y="4154300"/>
            <a:ext cx="222191" cy="19521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41519"/>
          </a:solidFill>
          <a:ln>
            <a:noFill/>
          </a:ln>
        </p:spPr>
        <p:txBody>
          <a:bodyPr lIns="121868" tIns="60933" rIns="121868" bIns="60933"/>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3" name="Rectangle 1436"/>
          <p:cNvSpPr>
            <a:spLocks noChangeArrowheads="1"/>
          </p:cNvSpPr>
          <p:nvPr/>
        </p:nvSpPr>
        <p:spPr bwMode="auto">
          <a:xfrm>
            <a:off x="7444321" y="4473099"/>
            <a:ext cx="461665" cy="325154"/>
          </a:xfrm>
          <a:prstGeom prst="rect">
            <a:avLst/>
          </a:prstGeom>
          <a:noFill/>
          <a:ln>
            <a:noFill/>
          </a:ln>
        </p:spPr>
        <p:txBody>
          <a:bodyPr wrap="none" lIns="0" tIns="0" rIns="0" bIns="0">
            <a:spAutoFit/>
          </a:bodyPr>
          <a:lstStyle/>
          <a:p>
            <a:pPr algn="ctr" defTabSz="1217967">
              <a:lnSpc>
                <a:spcPct val="130000"/>
              </a:lnSpc>
              <a:defRPr/>
            </a:pPr>
            <a:r>
              <a:rPr lang="zh-CN" altLang="en-US" b="1" kern="0" dirty="0">
                <a:solidFill>
                  <a:srgbClr val="CBBC91"/>
                </a:solidFill>
                <a:latin typeface="思源黑体" panose="020B0500000000000000" pitchFamily="34" charset="-122"/>
                <a:ea typeface="思源黑体" panose="020B0500000000000000" pitchFamily="34" charset="-122"/>
                <a:cs typeface="+mn-ea"/>
                <a:sym typeface="+mn-lt"/>
              </a:rPr>
              <a:t>通信</a:t>
            </a:r>
            <a:endParaRPr lang="en-US" b="1"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4" name="Freeform 6"/>
          <p:cNvSpPr>
            <a:spLocks noEditPoints="1"/>
          </p:cNvSpPr>
          <p:nvPr/>
        </p:nvSpPr>
        <p:spPr bwMode="auto">
          <a:xfrm>
            <a:off x="7562469" y="4154300"/>
            <a:ext cx="223781" cy="19521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CBBC91"/>
          </a:solidFill>
          <a:ln>
            <a:noFill/>
          </a:ln>
        </p:spPr>
        <p:txBody>
          <a:bodyPr lIns="121868" tIns="60933" rIns="121868" bIns="60933"/>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5" name="Rectangle 1436"/>
          <p:cNvSpPr>
            <a:spLocks noChangeArrowheads="1"/>
          </p:cNvSpPr>
          <p:nvPr/>
        </p:nvSpPr>
        <p:spPr bwMode="auto">
          <a:xfrm>
            <a:off x="9205195" y="4473099"/>
            <a:ext cx="461665" cy="325154"/>
          </a:xfrm>
          <a:prstGeom prst="rect">
            <a:avLst/>
          </a:prstGeom>
          <a:noFill/>
          <a:ln>
            <a:noFill/>
          </a:ln>
        </p:spPr>
        <p:txBody>
          <a:bodyPr wrap="none" lIns="0" tIns="0" rIns="0" bIns="0">
            <a:spAutoFit/>
          </a:bodyPr>
          <a:lstStyle/>
          <a:p>
            <a:pPr algn="ctr" defTabSz="1217967">
              <a:lnSpc>
                <a:spcPct val="130000"/>
              </a:lnSpc>
              <a:defRPr/>
            </a:pPr>
            <a:r>
              <a:rPr lang="zh-CN" altLang="en-US" b="1" kern="0" dirty="0">
                <a:solidFill>
                  <a:srgbClr val="CBBC91"/>
                </a:solidFill>
                <a:latin typeface="思源黑体" panose="020B0500000000000000" pitchFamily="34" charset="-122"/>
                <a:ea typeface="思源黑体" panose="020B0500000000000000" pitchFamily="34" charset="-122"/>
                <a:cs typeface="+mn-ea"/>
                <a:sym typeface="+mn-lt"/>
              </a:rPr>
              <a:t>船舶</a:t>
            </a:r>
            <a:endParaRPr lang="en-US" b="1"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6" name="Freeform 6"/>
          <p:cNvSpPr>
            <a:spLocks noEditPoints="1"/>
          </p:cNvSpPr>
          <p:nvPr/>
        </p:nvSpPr>
        <p:spPr bwMode="auto">
          <a:xfrm>
            <a:off x="9324137" y="4154300"/>
            <a:ext cx="222191" cy="19521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41519"/>
          </a:solidFill>
          <a:ln>
            <a:noFill/>
          </a:ln>
        </p:spPr>
        <p:txBody>
          <a:bodyPr lIns="121868" tIns="60933" rIns="121868" bIns="60933"/>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grpSp>
        <p:nvGrpSpPr>
          <p:cNvPr id="36" name="组合 35"/>
          <p:cNvGrpSpPr/>
          <p:nvPr/>
        </p:nvGrpSpPr>
        <p:grpSpPr>
          <a:xfrm>
            <a:off x="461552" y="552767"/>
            <a:ext cx="4095271" cy="630364"/>
            <a:chOff x="194266" y="321621"/>
            <a:chExt cx="4095271" cy="630364"/>
          </a:xfrm>
        </p:grpSpPr>
        <p:grpSp>
          <p:nvGrpSpPr>
            <p:cNvPr id="46" name="组合 45"/>
            <p:cNvGrpSpPr/>
            <p:nvPr/>
          </p:nvGrpSpPr>
          <p:grpSpPr>
            <a:xfrm>
              <a:off x="1016260" y="398715"/>
              <a:ext cx="3273277" cy="553270"/>
              <a:chOff x="1016260" y="286054"/>
              <a:chExt cx="3273277" cy="553270"/>
            </a:xfrm>
          </p:grpSpPr>
          <p:sp>
            <p:nvSpPr>
              <p:cNvPr id="48"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49"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项目服务</a:t>
                </a:r>
              </a:p>
            </p:txBody>
          </p:sp>
        </p:grpSp>
        <p:sp>
          <p:nvSpPr>
            <p:cNvPr id="47" name="矩形 46"/>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73512711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nodeType="after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nodeType="afterGroup">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par>
                          <p:cTn id="28" fill="hold" nodeType="afterGroup">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nodeType="afterGroup">
                            <p:stCondLst>
                              <p:cond delay="2500"/>
                            </p:stCondLst>
                            <p:childTnLst>
                              <p:par>
                                <p:cTn id="35" presetID="16" presetClass="entr" presetSubtype="37"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arn(outVertical)">
                                      <p:cBhvr>
                                        <p:cTn id="37" dur="500"/>
                                        <p:tgtEl>
                                          <p:spTgt spid="66"/>
                                        </p:tgtEl>
                                      </p:cBhvr>
                                    </p:animEffect>
                                  </p:childTnLst>
                                </p:cTn>
                              </p:par>
                            </p:childTnLst>
                          </p:cTn>
                        </p:par>
                        <p:par>
                          <p:cTn id="38" fill="hold" nodeType="afterGroup">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258140" y="3506529"/>
            <a:ext cx="1326873" cy="1326873"/>
            <a:chOff x="1270840" y="3443029"/>
            <a:chExt cx="1326873" cy="1326873"/>
          </a:xfrm>
          <a:effectLst>
            <a:outerShdw blurRad="254000" dist="63500" dir="2700000" algn="tl" rotWithShape="0">
              <a:prstClr val="black">
                <a:alpha val="30000"/>
              </a:prstClr>
            </a:outerShdw>
          </a:effectLst>
        </p:grpSpPr>
        <p:sp>
          <p:nvSpPr>
            <p:cNvPr id="28" name="矩形 27"/>
            <p:cNvSpPr/>
            <p:nvPr/>
          </p:nvSpPr>
          <p:spPr>
            <a:xfrm>
              <a:off x="1270840" y="3443029"/>
              <a:ext cx="1326873" cy="1326873"/>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29" name="矩形 5"/>
            <p:cNvSpPr/>
            <p:nvPr/>
          </p:nvSpPr>
          <p:spPr>
            <a:xfrm>
              <a:off x="1617173" y="3800709"/>
              <a:ext cx="634208" cy="611513"/>
            </a:xfrm>
            <a:custGeom>
              <a:avLst/>
              <a:gdLst>
                <a:gd name="connsiteX0" fmla="*/ 174005 w 338138"/>
                <a:gd name="connsiteY0" fmla="*/ 18121 h 326038"/>
                <a:gd name="connsiteX1" fmla="*/ 160013 w 338138"/>
                <a:gd name="connsiteY1" fmla="*/ 19109 h 326038"/>
                <a:gd name="connsiteX2" fmla="*/ 160013 w 338138"/>
                <a:gd name="connsiteY2" fmla="*/ 70472 h 326038"/>
                <a:gd name="connsiteX3" fmla="*/ 92851 w 338138"/>
                <a:gd name="connsiteY3" fmla="*/ 149491 h 326038"/>
                <a:gd name="connsiteX4" fmla="*/ 88900 w 338138"/>
                <a:gd name="connsiteY4" fmla="*/ 149491 h 326038"/>
                <a:gd name="connsiteX5" fmla="*/ 88900 w 338138"/>
                <a:gd name="connsiteY5" fmla="*/ 279872 h 326038"/>
                <a:gd name="connsiteX6" fmla="*/ 119189 w 338138"/>
                <a:gd name="connsiteY6" fmla="*/ 310163 h 326038"/>
                <a:gd name="connsiteX7" fmla="*/ 262731 w 338138"/>
                <a:gd name="connsiteY7" fmla="*/ 310163 h 326038"/>
                <a:gd name="connsiteX8" fmla="*/ 300922 w 338138"/>
                <a:gd name="connsiteY8" fmla="*/ 278555 h 326038"/>
                <a:gd name="connsiteX9" fmla="*/ 320675 w 338138"/>
                <a:gd name="connsiteY9" fmla="*/ 157393 h 326038"/>
                <a:gd name="connsiteX10" fmla="*/ 320675 w 338138"/>
                <a:gd name="connsiteY10" fmla="*/ 156076 h 326038"/>
                <a:gd name="connsiteX11" fmla="*/ 290386 w 338138"/>
                <a:gd name="connsiteY11" fmla="*/ 127102 h 326038"/>
                <a:gd name="connsiteX12" fmla="*/ 210055 w 338138"/>
                <a:gd name="connsiteY12" fmla="*/ 127102 h 326038"/>
                <a:gd name="connsiteX13" fmla="*/ 200837 w 338138"/>
                <a:gd name="connsiteY13" fmla="*/ 117883 h 326038"/>
                <a:gd name="connsiteX14" fmla="*/ 200837 w 338138"/>
                <a:gd name="connsiteY14" fmla="*/ 57302 h 326038"/>
                <a:gd name="connsiteX15" fmla="*/ 188985 w 338138"/>
                <a:gd name="connsiteY15" fmla="*/ 23060 h 326038"/>
                <a:gd name="connsiteX16" fmla="*/ 174005 w 338138"/>
                <a:gd name="connsiteY16" fmla="*/ 18121 h 326038"/>
                <a:gd name="connsiteX17" fmla="*/ 166923 w 338138"/>
                <a:gd name="connsiteY17" fmla="*/ 10 h 326038"/>
                <a:gd name="connsiteX18" fmla="*/ 199449 w 338138"/>
                <a:gd name="connsiteY18" fmla="*/ 8733 h 326038"/>
                <a:gd name="connsiteX19" fmla="*/ 217941 w 338138"/>
                <a:gd name="connsiteY19" fmla="*/ 56131 h 326038"/>
                <a:gd name="connsiteX20" fmla="*/ 217941 w 338138"/>
                <a:gd name="connsiteY20" fmla="*/ 108796 h 326038"/>
                <a:gd name="connsiteX21" fmla="*/ 290588 w 338138"/>
                <a:gd name="connsiteY21" fmla="*/ 108796 h 326038"/>
                <a:gd name="connsiteX22" fmla="*/ 338138 w 338138"/>
                <a:gd name="connsiteY22" fmla="*/ 154878 h 326038"/>
                <a:gd name="connsiteX23" fmla="*/ 338138 w 338138"/>
                <a:gd name="connsiteY23" fmla="*/ 157511 h 326038"/>
                <a:gd name="connsiteX24" fmla="*/ 338138 w 338138"/>
                <a:gd name="connsiteY24" fmla="*/ 158828 h 326038"/>
                <a:gd name="connsiteX25" fmla="*/ 318325 w 338138"/>
                <a:gd name="connsiteY25" fmla="*/ 279956 h 326038"/>
                <a:gd name="connsiteX26" fmla="*/ 262850 w 338138"/>
                <a:gd name="connsiteY26" fmla="*/ 326038 h 326038"/>
                <a:gd name="connsiteX27" fmla="*/ 118877 w 338138"/>
                <a:gd name="connsiteY27" fmla="*/ 326038 h 326038"/>
                <a:gd name="connsiteX28" fmla="*/ 71326 w 338138"/>
                <a:gd name="connsiteY28" fmla="*/ 278640 h 326038"/>
                <a:gd name="connsiteX29" fmla="*/ 71326 w 338138"/>
                <a:gd name="connsiteY29" fmla="*/ 144345 h 326038"/>
                <a:gd name="connsiteX30" fmla="*/ 63401 w 338138"/>
                <a:gd name="connsiteY30" fmla="*/ 136445 h 326038"/>
                <a:gd name="connsiteX31" fmla="*/ 23775 w 338138"/>
                <a:gd name="connsiteY31" fmla="*/ 136445 h 326038"/>
                <a:gd name="connsiteX32" fmla="*/ 17171 w 338138"/>
                <a:gd name="connsiteY32" fmla="*/ 144345 h 326038"/>
                <a:gd name="connsiteX33" fmla="*/ 17171 w 338138"/>
                <a:gd name="connsiteY33" fmla="*/ 286540 h 326038"/>
                <a:gd name="connsiteX34" fmla="*/ 23775 w 338138"/>
                <a:gd name="connsiteY34" fmla="*/ 294439 h 326038"/>
                <a:gd name="connsiteX35" fmla="*/ 47550 w 338138"/>
                <a:gd name="connsiteY35" fmla="*/ 294439 h 326038"/>
                <a:gd name="connsiteX36" fmla="*/ 55476 w 338138"/>
                <a:gd name="connsiteY36" fmla="*/ 302339 h 326038"/>
                <a:gd name="connsiteX37" fmla="*/ 47550 w 338138"/>
                <a:gd name="connsiteY37" fmla="*/ 311555 h 326038"/>
                <a:gd name="connsiteX38" fmla="*/ 23775 w 338138"/>
                <a:gd name="connsiteY38" fmla="*/ 311555 h 326038"/>
                <a:gd name="connsiteX39" fmla="*/ 0 w 338138"/>
                <a:gd name="connsiteY39" fmla="*/ 286540 h 326038"/>
                <a:gd name="connsiteX40" fmla="*/ 0 w 338138"/>
                <a:gd name="connsiteY40" fmla="*/ 144345 h 326038"/>
                <a:gd name="connsiteX41" fmla="*/ 23775 w 338138"/>
                <a:gd name="connsiteY41" fmla="*/ 119329 h 326038"/>
                <a:gd name="connsiteX42" fmla="*/ 63401 w 338138"/>
                <a:gd name="connsiteY42" fmla="*/ 119329 h 326038"/>
                <a:gd name="connsiteX43" fmla="*/ 85855 w 338138"/>
                <a:gd name="connsiteY43" fmla="*/ 132495 h 326038"/>
                <a:gd name="connsiteX44" fmla="*/ 87176 w 338138"/>
                <a:gd name="connsiteY44" fmla="*/ 132495 h 326038"/>
                <a:gd name="connsiteX45" fmla="*/ 143973 w 338138"/>
                <a:gd name="connsiteY45" fmla="*/ 69297 h 326038"/>
                <a:gd name="connsiteX46" fmla="*/ 143973 w 338138"/>
                <a:gd name="connsiteY46" fmla="*/ 11366 h 326038"/>
                <a:gd name="connsiteX47" fmla="*/ 149256 w 338138"/>
                <a:gd name="connsiteY47" fmla="*/ 2150 h 326038"/>
                <a:gd name="connsiteX48" fmla="*/ 166923 w 338138"/>
                <a:gd name="connsiteY48" fmla="*/ 10 h 3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8138" h="326038">
                  <a:moveTo>
                    <a:pt x="174005" y="18121"/>
                  </a:moveTo>
                  <a:cubicBezTo>
                    <a:pt x="168902" y="17792"/>
                    <a:pt x="163964" y="18451"/>
                    <a:pt x="160013" y="19109"/>
                  </a:cubicBezTo>
                  <a:cubicBezTo>
                    <a:pt x="160013" y="19109"/>
                    <a:pt x="160013" y="19109"/>
                    <a:pt x="160013" y="70472"/>
                  </a:cubicBezTo>
                  <a:cubicBezTo>
                    <a:pt x="160013" y="129736"/>
                    <a:pt x="95485" y="149491"/>
                    <a:pt x="92851" y="149491"/>
                  </a:cubicBezTo>
                  <a:cubicBezTo>
                    <a:pt x="91534" y="149491"/>
                    <a:pt x="90217" y="149491"/>
                    <a:pt x="88900" y="149491"/>
                  </a:cubicBezTo>
                  <a:cubicBezTo>
                    <a:pt x="88900" y="149491"/>
                    <a:pt x="88900" y="149491"/>
                    <a:pt x="88900" y="279872"/>
                  </a:cubicBezTo>
                  <a:cubicBezTo>
                    <a:pt x="88900" y="296993"/>
                    <a:pt x="102069" y="310163"/>
                    <a:pt x="119189" y="310163"/>
                  </a:cubicBezTo>
                  <a:cubicBezTo>
                    <a:pt x="119189" y="310163"/>
                    <a:pt x="119189" y="310163"/>
                    <a:pt x="262731" y="310163"/>
                  </a:cubicBezTo>
                  <a:cubicBezTo>
                    <a:pt x="286436" y="310163"/>
                    <a:pt x="299605" y="299627"/>
                    <a:pt x="300922" y="278555"/>
                  </a:cubicBezTo>
                  <a:cubicBezTo>
                    <a:pt x="300922" y="278555"/>
                    <a:pt x="300922" y="278555"/>
                    <a:pt x="320675" y="157393"/>
                  </a:cubicBezTo>
                  <a:cubicBezTo>
                    <a:pt x="320675" y="157393"/>
                    <a:pt x="320675" y="157393"/>
                    <a:pt x="320675" y="156076"/>
                  </a:cubicBezTo>
                  <a:cubicBezTo>
                    <a:pt x="320675" y="140272"/>
                    <a:pt x="307506" y="127102"/>
                    <a:pt x="290386" y="127102"/>
                  </a:cubicBezTo>
                  <a:cubicBezTo>
                    <a:pt x="290386" y="127102"/>
                    <a:pt x="290386" y="127102"/>
                    <a:pt x="210055" y="127102"/>
                  </a:cubicBezTo>
                  <a:cubicBezTo>
                    <a:pt x="204788" y="127102"/>
                    <a:pt x="200837" y="123151"/>
                    <a:pt x="200837" y="117883"/>
                  </a:cubicBezTo>
                  <a:cubicBezTo>
                    <a:pt x="200837" y="117883"/>
                    <a:pt x="200837" y="117883"/>
                    <a:pt x="200837" y="57302"/>
                  </a:cubicBezTo>
                  <a:cubicBezTo>
                    <a:pt x="200837" y="40181"/>
                    <a:pt x="196886" y="29645"/>
                    <a:pt x="188985" y="23060"/>
                  </a:cubicBezTo>
                  <a:cubicBezTo>
                    <a:pt x="184376" y="19768"/>
                    <a:pt x="179108" y="18451"/>
                    <a:pt x="174005" y="18121"/>
                  </a:cubicBezTo>
                  <a:close/>
                  <a:moveTo>
                    <a:pt x="166923" y="10"/>
                  </a:moveTo>
                  <a:cubicBezTo>
                    <a:pt x="176664" y="-154"/>
                    <a:pt x="188882" y="1491"/>
                    <a:pt x="199449" y="8733"/>
                  </a:cubicBezTo>
                  <a:cubicBezTo>
                    <a:pt x="211336" y="17949"/>
                    <a:pt x="217941" y="33749"/>
                    <a:pt x="217941" y="56131"/>
                  </a:cubicBezTo>
                  <a:cubicBezTo>
                    <a:pt x="217941" y="56131"/>
                    <a:pt x="217941" y="56131"/>
                    <a:pt x="217941" y="108796"/>
                  </a:cubicBezTo>
                  <a:cubicBezTo>
                    <a:pt x="217941" y="108796"/>
                    <a:pt x="217941" y="108796"/>
                    <a:pt x="290588" y="108796"/>
                  </a:cubicBezTo>
                  <a:cubicBezTo>
                    <a:pt x="317005" y="108796"/>
                    <a:pt x="338138" y="129862"/>
                    <a:pt x="338138" y="154878"/>
                  </a:cubicBezTo>
                  <a:cubicBezTo>
                    <a:pt x="338138" y="154878"/>
                    <a:pt x="338138" y="154878"/>
                    <a:pt x="338138" y="157511"/>
                  </a:cubicBezTo>
                  <a:cubicBezTo>
                    <a:pt x="338138" y="157511"/>
                    <a:pt x="338138" y="157511"/>
                    <a:pt x="338138" y="158828"/>
                  </a:cubicBezTo>
                  <a:cubicBezTo>
                    <a:pt x="338138" y="158828"/>
                    <a:pt x="338138" y="158828"/>
                    <a:pt x="318325" y="279956"/>
                  </a:cubicBezTo>
                  <a:cubicBezTo>
                    <a:pt x="314363" y="308922"/>
                    <a:pt x="294550" y="326038"/>
                    <a:pt x="262850" y="326038"/>
                  </a:cubicBezTo>
                  <a:cubicBezTo>
                    <a:pt x="262850" y="326038"/>
                    <a:pt x="262850" y="326038"/>
                    <a:pt x="118877" y="326038"/>
                  </a:cubicBezTo>
                  <a:cubicBezTo>
                    <a:pt x="92460" y="326038"/>
                    <a:pt x="71326" y="304972"/>
                    <a:pt x="71326" y="278640"/>
                  </a:cubicBezTo>
                  <a:cubicBezTo>
                    <a:pt x="71326" y="278640"/>
                    <a:pt x="71326" y="278640"/>
                    <a:pt x="71326" y="144345"/>
                  </a:cubicBezTo>
                  <a:cubicBezTo>
                    <a:pt x="71326" y="139078"/>
                    <a:pt x="67363" y="136445"/>
                    <a:pt x="63401" y="136445"/>
                  </a:cubicBezTo>
                  <a:cubicBezTo>
                    <a:pt x="63401" y="136445"/>
                    <a:pt x="63401" y="136445"/>
                    <a:pt x="23775" y="136445"/>
                  </a:cubicBezTo>
                  <a:cubicBezTo>
                    <a:pt x="19813" y="136445"/>
                    <a:pt x="17171" y="139078"/>
                    <a:pt x="17171" y="144345"/>
                  </a:cubicBezTo>
                  <a:cubicBezTo>
                    <a:pt x="17171" y="144345"/>
                    <a:pt x="17171" y="144345"/>
                    <a:pt x="17171" y="286540"/>
                  </a:cubicBezTo>
                  <a:cubicBezTo>
                    <a:pt x="17171" y="290489"/>
                    <a:pt x="19813" y="294439"/>
                    <a:pt x="23775" y="294439"/>
                  </a:cubicBezTo>
                  <a:cubicBezTo>
                    <a:pt x="23775" y="294439"/>
                    <a:pt x="23775" y="294439"/>
                    <a:pt x="47550" y="294439"/>
                  </a:cubicBezTo>
                  <a:cubicBezTo>
                    <a:pt x="51513" y="294439"/>
                    <a:pt x="55476" y="298389"/>
                    <a:pt x="55476" y="302339"/>
                  </a:cubicBezTo>
                  <a:cubicBezTo>
                    <a:pt x="55476" y="307605"/>
                    <a:pt x="51513" y="311555"/>
                    <a:pt x="47550" y="311555"/>
                  </a:cubicBezTo>
                  <a:cubicBezTo>
                    <a:pt x="47550" y="311555"/>
                    <a:pt x="47550" y="311555"/>
                    <a:pt x="23775" y="311555"/>
                  </a:cubicBezTo>
                  <a:cubicBezTo>
                    <a:pt x="10567" y="311555"/>
                    <a:pt x="0" y="299706"/>
                    <a:pt x="0" y="286540"/>
                  </a:cubicBezTo>
                  <a:cubicBezTo>
                    <a:pt x="0" y="286540"/>
                    <a:pt x="0" y="286540"/>
                    <a:pt x="0" y="144345"/>
                  </a:cubicBezTo>
                  <a:cubicBezTo>
                    <a:pt x="0" y="129862"/>
                    <a:pt x="10567" y="119329"/>
                    <a:pt x="23775" y="119329"/>
                  </a:cubicBezTo>
                  <a:cubicBezTo>
                    <a:pt x="23775" y="119329"/>
                    <a:pt x="23775" y="119329"/>
                    <a:pt x="63401" y="119329"/>
                  </a:cubicBezTo>
                  <a:cubicBezTo>
                    <a:pt x="72647" y="119329"/>
                    <a:pt x="81893" y="124595"/>
                    <a:pt x="85855" y="132495"/>
                  </a:cubicBezTo>
                  <a:cubicBezTo>
                    <a:pt x="85855" y="132495"/>
                    <a:pt x="87176" y="132495"/>
                    <a:pt x="87176" y="132495"/>
                  </a:cubicBezTo>
                  <a:cubicBezTo>
                    <a:pt x="89818" y="131179"/>
                    <a:pt x="143973" y="115379"/>
                    <a:pt x="143973" y="69297"/>
                  </a:cubicBezTo>
                  <a:cubicBezTo>
                    <a:pt x="143973" y="69297"/>
                    <a:pt x="143973" y="69297"/>
                    <a:pt x="143973" y="11366"/>
                  </a:cubicBezTo>
                  <a:cubicBezTo>
                    <a:pt x="143973" y="7416"/>
                    <a:pt x="146615" y="3466"/>
                    <a:pt x="149256" y="2150"/>
                  </a:cubicBezTo>
                  <a:cubicBezTo>
                    <a:pt x="149917" y="2150"/>
                    <a:pt x="157182" y="175"/>
                    <a:pt x="166923" y="1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30" name="组合 29"/>
          <p:cNvGrpSpPr/>
          <p:nvPr/>
        </p:nvGrpSpPr>
        <p:grpSpPr>
          <a:xfrm>
            <a:off x="3345562" y="3506529"/>
            <a:ext cx="1326873" cy="1326873"/>
            <a:chOff x="1270840" y="3443029"/>
            <a:chExt cx="1326873" cy="1326873"/>
          </a:xfrm>
          <a:effectLst>
            <a:outerShdw blurRad="254000" dist="63500" dir="2700000" algn="tl" rotWithShape="0">
              <a:prstClr val="black">
                <a:alpha val="30000"/>
              </a:prstClr>
            </a:outerShdw>
          </a:effectLst>
        </p:grpSpPr>
        <p:sp>
          <p:nvSpPr>
            <p:cNvPr id="31" name="矩形 30"/>
            <p:cNvSpPr/>
            <p:nvPr/>
          </p:nvSpPr>
          <p:spPr>
            <a:xfrm>
              <a:off x="1270840" y="3443029"/>
              <a:ext cx="1326873" cy="1326873"/>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32" name="矩形 8"/>
            <p:cNvSpPr/>
            <p:nvPr/>
          </p:nvSpPr>
          <p:spPr>
            <a:xfrm>
              <a:off x="1618691" y="3789362"/>
              <a:ext cx="631172" cy="634208"/>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33" name="组合 32"/>
          <p:cNvGrpSpPr/>
          <p:nvPr/>
        </p:nvGrpSpPr>
        <p:grpSpPr>
          <a:xfrm>
            <a:off x="5432984" y="3506529"/>
            <a:ext cx="1326873" cy="1326873"/>
            <a:chOff x="1270840" y="3443029"/>
            <a:chExt cx="1326873" cy="1326873"/>
          </a:xfrm>
          <a:effectLst>
            <a:outerShdw blurRad="254000" dist="63500" dir="2700000" algn="tl" rotWithShape="0">
              <a:prstClr val="black">
                <a:alpha val="30000"/>
              </a:prstClr>
            </a:outerShdw>
          </a:effectLst>
        </p:grpSpPr>
        <p:sp>
          <p:nvSpPr>
            <p:cNvPr id="34" name="矩形 33"/>
            <p:cNvSpPr/>
            <p:nvPr/>
          </p:nvSpPr>
          <p:spPr>
            <a:xfrm>
              <a:off x="1270840" y="3443029"/>
              <a:ext cx="1326873" cy="1326873"/>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35" name="矩形 11"/>
            <p:cNvSpPr/>
            <p:nvPr/>
          </p:nvSpPr>
          <p:spPr>
            <a:xfrm>
              <a:off x="1617173" y="3790850"/>
              <a:ext cx="634208" cy="631231"/>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36" name="组合 35"/>
          <p:cNvGrpSpPr/>
          <p:nvPr/>
        </p:nvGrpSpPr>
        <p:grpSpPr>
          <a:xfrm>
            <a:off x="7520406" y="3506529"/>
            <a:ext cx="1326873" cy="1326873"/>
            <a:chOff x="1270840" y="3443029"/>
            <a:chExt cx="1326873" cy="1326873"/>
          </a:xfrm>
          <a:effectLst>
            <a:outerShdw blurRad="254000" dist="63500" dir="2700000" algn="tl" rotWithShape="0">
              <a:prstClr val="black">
                <a:alpha val="30000"/>
              </a:prstClr>
            </a:outerShdw>
          </a:effectLst>
        </p:grpSpPr>
        <p:sp>
          <p:nvSpPr>
            <p:cNvPr id="37" name="矩形 36"/>
            <p:cNvSpPr/>
            <p:nvPr/>
          </p:nvSpPr>
          <p:spPr>
            <a:xfrm>
              <a:off x="1270840" y="3443029"/>
              <a:ext cx="1326873" cy="1326873"/>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38" name="矩形 14"/>
            <p:cNvSpPr/>
            <p:nvPr/>
          </p:nvSpPr>
          <p:spPr>
            <a:xfrm>
              <a:off x="1729356" y="3789362"/>
              <a:ext cx="409842" cy="634208"/>
            </a:xfrm>
            <a:custGeom>
              <a:avLst/>
              <a:gdLst>
                <a:gd name="connsiteX0" fmla="*/ 143066 w 217488"/>
                <a:gd name="connsiteY0" fmla="*/ 166133 h 336550"/>
                <a:gd name="connsiteX1" fmla="*/ 156401 w 217488"/>
                <a:gd name="connsiteY1" fmla="*/ 167443 h 336550"/>
                <a:gd name="connsiteX2" fmla="*/ 179071 w 217488"/>
                <a:gd name="connsiteY2" fmla="*/ 239498 h 336550"/>
                <a:gd name="connsiteX3" fmla="*/ 133732 w 217488"/>
                <a:gd name="connsiteY3" fmla="*/ 297141 h 336550"/>
                <a:gd name="connsiteX4" fmla="*/ 129731 w 217488"/>
                <a:gd name="connsiteY4" fmla="*/ 298451 h 336550"/>
                <a:gd name="connsiteX5" fmla="*/ 121730 w 217488"/>
                <a:gd name="connsiteY5" fmla="*/ 293211 h 336550"/>
                <a:gd name="connsiteX6" fmla="*/ 124397 w 217488"/>
                <a:gd name="connsiteY6" fmla="*/ 281420 h 336550"/>
                <a:gd name="connsiteX7" fmla="*/ 161735 w 217488"/>
                <a:gd name="connsiteY7" fmla="*/ 236878 h 336550"/>
                <a:gd name="connsiteX8" fmla="*/ 156401 w 217488"/>
                <a:gd name="connsiteY8" fmla="*/ 204126 h 336550"/>
                <a:gd name="connsiteX9" fmla="*/ 151067 w 217488"/>
                <a:gd name="connsiteY9" fmla="*/ 191025 h 336550"/>
                <a:gd name="connsiteX10" fmla="*/ 141733 w 217488"/>
                <a:gd name="connsiteY10" fmla="*/ 179234 h 336550"/>
                <a:gd name="connsiteX11" fmla="*/ 143066 w 217488"/>
                <a:gd name="connsiteY11" fmla="*/ 166133 h 336550"/>
                <a:gd name="connsiteX12" fmla="*/ 108744 w 217488"/>
                <a:gd name="connsiteY12" fmla="*/ 26988 h 336550"/>
                <a:gd name="connsiteX13" fmla="*/ 52026 w 217488"/>
                <a:gd name="connsiteY13" fmla="*/ 132725 h 336550"/>
                <a:gd name="connsiteX14" fmla="*/ 28283 w 217488"/>
                <a:gd name="connsiteY14" fmla="*/ 189560 h 336550"/>
                <a:gd name="connsiteX15" fmla="*/ 19050 w 217488"/>
                <a:gd name="connsiteY15" fmla="*/ 229211 h 336550"/>
                <a:gd name="connsiteX16" fmla="*/ 30921 w 217488"/>
                <a:gd name="connsiteY16" fmla="*/ 274150 h 336550"/>
                <a:gd name="connsiteX17" fmla="*/ 63897 w 217488"/>
                <a:gd name="connsiteY17" fmla="*/ 307193 h 336550"/>
                <a:gd name="connsiteX18" fmla="*/ 108744 w 217488"/>
                <a:gd name="connsiteY18" fmla="*/ 319088 h 336550"/>
                <a:gd name="connsiteX19" fmla="*/ 153591 w 217488"/>
                <a:gd name="connsiteY19" fmla="*/ 307193 h 336550"/>
                <a:gd name="connsiteX20" fmla="*/ 186567 w 217488"/>
                <a:gd name="connsiteY20" fmla="*/ 274150 h 336550"/>
                <a:gd name="connsiteX21" fmla="*/ 198438 w 217488"/>
                <a:gd name="connsiteY21" fmla="*/ 229211 h 336550"/>
                <a:gd name="connsiteX22" fmla="*/ 189205 w 217488"/>
                <a:gd name="connsiteY22" fmla="*/ 189560 h 336550"/>
                <a:gd name="connsiteX23" fmla="*/ 165462 w 217488"/>
                <a:gd name="connsiteY23" fmla="*/ 132725 h 336550"/>
                <a:gd name="connsiteX24" fmla="*/ 108744 w 217488"/>
                <a:gd name="connsiteY24" fmla="*/ 26988 h 336550"/>
                <a:gd name="connsiteX25" fmla="*/ 108744 w 217488"/>
                <a:gd name="connsiteY25" fmla="*/ 0 h 336550"/>
                <a:gd name="connsiteX26" fmla="*/ 116701 w 217488"/>
                <a:gd name="connsiteY26" fmla="*/ 3944 h 336550"/>
                <a:gd name="connsiteX27" fmla="*/ 217488 w 217488"/>
                <a:gd name="connsiteY27" fmla="*/ 228749 h 336550"/>
                <a:gd name="connsiteX28" fmla="*/ 202901 w 217488"/>
                <a:gd name="connsiteY28" fmla="*/ 282650 h 336550"/>
                <a:gd name="connsiteX29" fmla="*/ 163116 w 217488"/>
                <a:gd name="connsiteY29" fmla="*/ 322089 h 336550"/>
                <a:gd name="connsiteX30" fmla="*/ 108744 w 217488"/>
                <a:gd name="connsiteY30" fmla="*/ 336550 h 336550"/>
                <a:gd name="connsiteX31" fmla="*/ 54372 w 217488"/>
                <a:gd name="connsiteY31" fmla="*/ 322089 h 336550"/>
                <a:gd name="connsiteX32" fmla="*/ 14587 w 217488"/>
                <a:gd name="connsiteY32" fmla="*/ 282650 h 336550"/>
                <a:gd name="connsiteX33" fmla="*/ 0 w 217488"/>
                <a:gd name="connsiteY33" fmla="*/ 228749 h 336550"/>
                <a:gd name="connsiteX34" fmla="*/ 100787 w 217488"/>
                <a:gd name="connsiteY34" fmla="*/ 3944 h 336550"/>
                <a:gd name="connsiteX35" fmla="*/ 108744 w 217488"/>
                <a:gd name="connsiteY3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7488" h="336550">
                  <a:moveTo>
                    <a:pt x="143066" y="166133"/>
                  </a:moveTo>
                  <a:cubicBezTo>
                    <a:pt x="147067" y="163513"/>
                    <a:pt x="152401" y="163513"/>
                    <a:pt x="156401" y="167443"/>
                  </a:cubicBezTo>
                  <a:cubicBezTo>
                    <a:pt x="157735" y="168754"/>
                    <a:pt x="185738" y="202816"/>
                    <a:pt x="179071" y="239498"/>
                  </a:cubicBezTo>
                  <a:cubicBezTo>
                    <a:pt x="176404" y="263079"/>
                    <a:pt x="160402" y="281420"/>
                    <a:pt x="133732" y="297141"/>
                  </a:cubicBezTo>
                  <a:cubicBezTo>
                    <a:pt x="132398" y="297141"/>
                    <a:pt x="131065" y="298451"/>
                    <a:pt x="129731" y="298451"/>
                  </a:cubicBezTo>
                  <a:cubicBezTo>
                    <a:pt x="125731" y="298451"/>
                    <a:pt x="123064" y="295831"/>
                    <a:pt x="121730" y="293211"/>
                  </a:cubicBezTo>
                  <a:cubicBezTo>
                    <a:pt x="119063" y="289281"/>
                    <a:pt x="120397" y="284040"/>
                    <a:pt x="124397" y="281420"/>
                  </a:cubicBezTo>
                  <a:cubicBezTo>
                    <a:pt x="145733" y="268319"/>
                    <a:pt x="157735" y="253909"/>
                    <a:pt x="161735" y="236878"/>
                  </a:cubicBezTo>
                  <a:cubicBezTo>
                    <a:pt x="163069" y="225087"/>
                    <a:pt x="160402" y="213296"/>
                    <a:pt x="156401" y="204126"/>
                  </a:cubicBezTo>
                  <a:cubicBezTo>
                    <a:pt x="155068" y="198885"/>
                    <a:pt x="153734" y="194955"/>
                    <a:pt x="151067" y="191025"/>
                  </a:cubicBezTo>
                  <a:cubicBezTo>
                    <a:pt x="145733" y="183164"/>
                    <a:pt x="143066" y="180544"/>
                    <a:pt x="141733" y="179234"/>
                  </a:cubicBezTo>
                  <a:cubicBezTo>
                    <a:pt x="139066" y="175304"/>
                    <a:pt x="139066" y="168754"/>
                    <a:pt x="143066" y="166133"/>
                  </a:cubicBezTo>
                  <a:close/>
                  <a:moveTo>
                    <a:pt x="108744" y="26988"/>
                  </a:moveTo>
                  <a:cubicBezTo>
                    <a:pt x="90277" y="57387"/>
                    <a:pt x="71811" y="91752"/>
                    <a:pt x="52026" y="132725"/>
                  </a:cubicBezTo>
                  <a:cubicBezTo>
                    <a:pt x="42792" y="152551"/>
                    <a:pt x="34878" y="172377"/>
                    <a:pt x="28283" y="189560"/>
                  </a:cubicBezTo>
                  <a:cubicBezTo>
                    <a:pt x="21688" y="206742"/>
                    <a:pt x="19050" y="219959"/>
                    <a:pt x="19050" y="229211"/>
                  </a:cubicBezTo>
                  <a:cubicBezTo>
                    <a:pt x="19050" y="245072"/>
                    <a:pt x="23007" y="260933"/>
                    <a:pt x="30921" y="274150"/>
                  </a:cubicBezTo>
                  <a:cubicBezTo>
                    <a:pt x="38835" y="288689"/>
                    <a:pt x="49388" y="299262"/>
                    <a:pt x="63897" y="307193"/>
                  </a:cubicBezTo>
                  <a:cubicBezTo>
                    <a:pt x="77087" y="315123"/>
                    <a:pt x="92916" y="319088"/>
                    <a:pt x="108744" y="319088"/>
                  </a:cubicBezTo>
                  <a:cubicBezTo>
                    <a:pt x="124572" y="319088"/>
                    <a:pt x="140401" y="315123"/>
                    <a:pt x="153591" y="307193"/>
                  </a:cubicBezTo>
                  <a:cubicBezTo>
                    <a:pt x="168100" y="299262"/>
                    <a:pt x="178653" y="288689"/>
                    <a:pt x="186567" y="274150"/>
                  </a:cubicBezTo>
                  <a:cubicBezTo>
                    <a:pt x="194481" y="260933"/>
                    <a:pt x="198438" y="245072"/>
                    <a:pt x="198438" y="229211"/>
                  </a:cubicBezTo>
                  <a:cubicBezTo>
                    <a:pt x="198438" y="219959"/>
                    <a:pt x="195800" y="206742"/>
                    <a:pt x="189205" y="189560"/>
                  </a:cubicBezTo>
                  <a:cubicBezTo>
                    <a:pt x="182610" y="172377"/>
                    <a:pt x="174696" y="152551"/>
                    <a:pt x="165462" y="132725"/>
                  </a:cubicBezTo>
                  <a:cubicBezTo>
                    <a:pt x="145677" y="91752"/>
                    <a:pt x="127211" y="57387"/>
                    <a:pt x="108744" y="26988"/>
                  </a:cubicBezTo>
                  <a:close/>
                  <a:moveTo>
                    <a:pt x="108744" y="0"/>
                  </a:moveTo>
                  <a:cubicBezTo>
                    <a:pt x="112722" y="0"/>
                    <a:pt x="115375" y="1314"/>
                    <a:pt x="116701" y="3944"/>
                  </a:cubicBezTo>
                  <a:cubicBezTo>
                    <a:pt x="184334" y="119633"/>
                    <a:pt x="217488" y="194568"/>
                    <a:pt x="217488" y="228749"/>
                  </a:cubicBezTo>
                  <a:cubicBezTo>
                    <a:pt x="217488" y="248469"/>
                    <a:pt x="212184" y="265559"/>
                    <a:pt x="202901" y="282650"/>
                  </a:cubicBezTo>
                  <a:cubicBezTo>
                    <a:pt x="193617" y="299740"/>
                    <a:pt x="180356" y="312887"/>
                    <a:pt x="163116" y="322089"/>
                  </a:cubicBezTo>
                  <a:cubicBezTo>
                    <a:pt x="147202" y="331292"/>
                    <a:pt x="128636" y="336550"/>
                    <a:pt x="108744" y="336550"/>
                  </a:cubicBezTo>
                  <a:cubicBezTo>
                    <a:pt x="88852" y="336550"/>
                    <a:pt x="70286" y="331292"/>
                    <a:pt x="54372" y="322089"/>
                  </a:cubicBezTo>
                  <a:cubicBezTo>
                    <a:pt x="37132" y="312887"/>
                    <a:pt x="23871" y="299740"/>
                    <a:pt x="14587" y="282650"/>
                  </a:cubicBezTo>
                  <a:cubicBezTo>
                    <a:pt x="3978" y="266874"/>
                    <a:pt x="0" y="248469"/>
                    <a:pt x="0" y="228749"/>
                  </a:cubicBezTo>
                  <a:cubicBezTo>
                    <a:pt x="0" y="194568"/>
                    <a:pt x="33154" y="119633"/>
                    <a:pt x="100787" y="3944"/>
                  </a:cubicBezTo>
                  <a:cubicBezTo>
                    <a:pt x="102113" y="1314"/>
                    <a:pt x="104765" y="0"/>
                    <a:pt x="108744"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39" name="组合 38"/>
          <p:cNvGrpSpPr/>
          <p:nvPr/>
        </p:nvGrpSpPr>
        <p:grpSpPr>
          <a:xfrm>
            <a:off x="9607827" y="3506529"/>
            <a:ext cx="1326873" cy="1326873"/>
            <a:chOff x="1270840" y="3443029"/>
            <a:chExt cx="1326873" cy="1326873"/>
          </a:xfrm>
          <a:effectLst>
            <a:outerShdw blurRad="254000" dist="63500" dir="2700000" algn="tl" rotWithShape="0">
              <a:prstClr val="black">
                <a:alpha val="30000"/>
              </a:prstClr>
            </a:outerShdw>
          </a:effectLst>
        </p:grpSpPr>
        <p:sp>
          <p:nvSpPr>
            <p:cNvPr id="40" name="矩形 39"/>
            <p:cNvSpPr/>
            <p:nvPr/>
          </p:nvSpPr>
          <p:spPr>
            <a:xfrm>
              <a:off x="1270840" y="3443029"/>
              <a:ext cx="1326873" cy="1326873"/>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41" name="矩形 17"/>
            <p:cNvSpPr/>
            <p:nvPr/>
          </p:nvSpPr>
          <p:spPr>
            <a:xfrm>
              <a:off x="1654567" y="3789362"/>
              <a:ext cx="559420" cy="634208"/>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sp>
        <p:nvSpPr>
          <p:cNvPr id="19" name="文本框 18"/>
          <p:cNvSpPr txBox="1"/>
          <p:nvPr/>
        </p:nvSpPr>
        <p:spPr>
          <a:xfrm>
            <a:off x="1367578" y="5034965"/>
            <a:ext cx="1107996" cy="369332"/>
          </a:xfrm>
          <a:prstGeom prst="rect">
            <a:avLst/>
          </a:prstGeom>
          <a:noFill/>
        </p:spPr>
        <p:txBody>
          <a:bodyPr wrap="none" rtlCol="0">
            <a:spAutoFit/>
          </a:bodyPr>
          <a:lstStyle/>
          <a:p>
            <a:pPr algn="ctr"/>
            <a:r>
              <a:rPr lang="zh-CN" altLang="en-US" dirty="0">
                <a:solidFill>
                  <a:srgbClr val="CBBC91"/>
                </a:solidFill>
                <a:ea typeface="微软雅黑" panose="020B0503020204020204" pitchFamily="34" charset="-122"/>
                <a:cs typeface="+mn-ea"/>
                <a:sym typeface="+mn-lt"/>
              </a:rPr>
              <a:t>团队合作</a:t>
            </a:r>
          </a:p>
        </p:txBody>
      </p:sp>
      <p:sp>
        <p:nvSpPr>
          <p:cNvPr id="20" name="文本框 19"/>
          <p:cNvSpPr txBox="1"/>
          <p:nvPr/>
        </p:nvSpPr>
        <p:spPr>
          <a:xfrm>
            <a:off x="3454996" y="5034965"/>
            <a:ext cx="1107996" cy="369332"/>
          </a:xfrm>
          <a:prstGeom prst="rect">
            <a:avLst/>
          </a:prstGeom>
          <a:noFill/>
        </p:spPr>
        <p:txBody>
          <a:bodyPr wrap="none" rtlCol="0">
            <a:spAutoFit/>
          </a:bodyPr>
          <a:lstStyle/>
          <a:p>
            <a:pPr algn="ctr"/>
            <a:r>
              <a:rPr lang="zh-CN" altLang="en-US" dirty="0">
                <a:solidFill>
                  <a:srgbClr val="CBBC91"/>
                </a:solidFill>
                <a:ea typeface="微软雅黑" panose="020B0503020204020204" pitchFamily="34" charset="-122"/>
                <a:cs typeface="+mn-ea"/>
                <a:sym typeface="+mn-lt"/>
              </a:rPr>
              <a:t>经营理念</a:t>
            </a:r>
          </a:p>
        </p:txBody>
      </p:sp>
      <p:sp>
        <p:nvSpPr>
          <p:cNvPr id="21" name="文本框 20"/>
          <p:cNvSpPr txBox="1"/>
          <p:nvPr/>
        </p:nvSpPr>
        <p:spPr>
          <a:xfrm>
            <a:off x="5544570" y="5034965"/>
            <a:ext cx="1107996" cy="369332"/>
          </a:xfrm>
          <a:prstGeom prst="rect">
            <a:avLst/>
          </a:prstGeom>
          <a:noFill/>
        </p:spPr>
        <p:txBody>
          <a:bodyPr wrap="none" rtlCol="0">
            <a:spAutoFit/>
          </a:bodyPr>
          <a:lstStyle/>
          <a:p>
            <a:pPr algn="ctr"/>
            <a:r>
              <a:rPr lang="zh-CN" altLang="en-US" dirty="0">
                <a:solidFill>
                  <a:srgbClr val="CBBC91"/>
                </a:solidFill>
                <a:ea typeface="微软雅黑" panose="020B0503020204020204" pitchFamily="34" charset="-122"/>
                <a:cs typeface="+mn-ea"/>
                <a:sym typeface="+mn-lt"/>
              </a:rPr>
              <a:t>企业荣誉</a:t>
            </a:r>
          </a:p>
        </p:txBody>
      </p:sp>
      <p:sp>
        <p:nvSpPr>
          <p:cNvPr id="22" name="文本框 21"/>
          <p:cNvSpPr txBox="1"/>
          <p:nvPr/>
        </p:nvSpPr>
        <p:spPr>
          <a:xfrm>
            <a:off x="7634140" y="5034965"/>
            <a:ext cx="1107996" cy="369332"/>
          </a:xfrm>
          <a:prstGeom prst="rect">
            <a:avLst/>
          </a:prstGeom>
          <a:noFill/>
        </p:spPr>
        <p:txBody>
          <a:bodyPr wrap="none" rtlCol="0">
            <a:spAutoFit/>
          </a:bodyPr>
          <a:lstStyle/>
          <a:p>
            <a:pPr algn="ctr"/>
            <a:r>
              <a:rPr lang="zh-CN" altLang="en-US" dirty="0">
                <a:solidFill>
                  <a:srgbClr val="CBBC91"/>
                </a:solidFill>
                <a:ea typeface="微软雅黑" panose="020B0503020204020204" pitchFamily="34" charset="-122"/>
                <a:cs typeface="+mn-ea"/>
                <a:sym typeface="+mn-lt"/>
              </a:rPr>
              <a:t>经营策略</a:t>
            </a:r>
          </a:p>
        </p:txBody>
      </p:sp>
      <p:sp>
        <p:nvSpPr>
          <p:cNvPr id="23" name="文本框 22"/>
          <p:cNvSpPr txBox="1"/>
          <p:nvPr/>
        </p:nvSpPr>
        <p:spPr>
          <a:xfrm>
            <a:off x="9717265" y="5034965"/>
            <a:ext cx="1107996" cy="369332"/>
          </a:xfrm>
          <a:prstGeom prst="rect">
            <a:avLst/>
          </a:prstGeom>
          <a:noFill/>
        </p:spPr>
        <p:txBody>
          <a:bodyPr wrap="none" rtlCol="0">
            <a:spAutoFit/>
          </a:bodyPr>
          <a:lstStyle/>
          <a:p>
            <a:pPr algn="ctr"/>
            <a:r>
              <a:rPr lang="zh-CN" altLang="en-US" dirty="0">
                <a:solidFill>
                  <a:srgbClr val="CBBC91"/>
                </a:solidFill>
                <a:ea typeface="微软雅黑" panose="020B0503020204020204" pitchFamily="34" charset="-122"/>
                <a:cs typeface="+mn-ea"/>
                <a:sym typeface="+mn-lt"/>
              </a:rPr>
              <a:t>诚信筑梦</a:t>
            </a:r>
          </a:p>
        </p:txBody>
      </p:sp>
      <p:grpSp>
        <p:nvGrpSpPr>
          <p:cNvPr id="24" name="组合 23"/>
          <p:cNvGrpSpPr/>
          <p:nvPr/>
        </p:nvGrpSpPr>
        <p:grpSpPr>
          <a:xfrm>
            <a:off x="1155731" y="1915318"/>
            <a:ext cx="9980582" cy="1296239"/>
            <a:chOff x="1155046" y="1914620"/>
            <a:chExt cx="9980582" cy="1296239"/>
          </a:xfrm>
        </p:grpSpPr>
        <p:sp>
          <p:nvSpPr>
            <p:cNvPr id="25" name="矩形 24"/>
            <p:cNvSpPr/>
            <p:nvPr/>
          </p:nvSpPr>
          <p:spPr>
            <a:xfrm>
              <a:off x="1155046" y="2379862"/>
              <a:ext cx="9980582" cy="830997"/>
            </a:xfrm>
            <a:prstGeom prst="rect">
              <a:avLst/>
            </a:prstGeom>
          </p:spPr>
          <p:txBody>
            <a:bodyPr wrap="square">
              <a:spAutoFit/>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用户可以在投影仪或者计算机将演示文稿打印出来用户可以在投影仪或者计算机上进行演示也可以将演示文稿打印出来用户可以在投影仪或者计算机上进行演示也可以将演示文稿打印出来将演示文稿打印出来用户可以在投影仪或者计算机</a:t>
              </a:r>
            </a:p>
            <a:p>
              <a:pPr>
                <a:lnSpc>
                  <a:spcPct val="120000"/>
                </a:lnSpc>
              </a:pPr>
              <a:endParaRPr lang="zh-CN" altLang="en-US" sz="1000" dirty="0">
                <a:solidFill>
                  <a:srgbClr val="CBBC91"/>
                </a:solidFill>
                <a:ea typeface="微软雅黑" panose="020B0503020204020204" pitchFamily="34" charset="-122"/>
                <a:cs typeface="+mn-ea"/>
                <a:sym typeface="+mn-lt"/>
              </a:endParaRPr>
            </a:p>
            <a:p>
              <a:pPr>
                <a:lnSpc>
                  <a:spcPct val="120000"/>
                </a:lnSpc>
              </a:pPr>
              <a:endParaRPr lang="zh-CN" altLang="en-US" sz="1000" dirty="0">
                <a:solidFill>
                  <a:srgbClr val="CBBC91"/>
                </a:solidFill>
                <a:ea typeface="微软雅黑" panose="020B0503020204020204" pitchFamily="34" charset="-122"/>
                <a:cs typeface="+mn-ea"/>
                <a:sym typeface="+mn-lt"/>
              </a:endParaRPr>
            </a:p>
          </p:txBody>
        </p:sp>
        <p:sp>
          <p:nvSpPr>
            <p:cNvPr id="26" name="文本框 25"/>
            <p:cNvSpPr txBox="1"/>
            <p:nvPr/>
          </p:nvSpPr>
          <p:spPr>
            <a:xfrm>
              <a:off x="1155047" y="1914620"/>
              <a:ext cx="4466287" cy="461665"/>
            </a:xfrm>
            <a:prstGeom prst="rect">
              <a:avLst/>
            </a:prstGeom>
            <a:noFill/>
          </p:spPr>
          <p:txBody>
            <a:bodyPr wrap="none" rtlCol="0">
              <a:spAutoFit/>
            </a:bodyPr>
            <a:lstStyle/>
            <a:p>
              <a:r>
                <a:rPr lang="zh-CN" altLang="en-US" sz="2400" b="1" dirty="0">
                  <a:solidFill>
                    <a:srgbClr val="CBBC91"/>
                  </a:solidFill>
                  <a:ea typeface="微软雅黑" panose="020B0503020204020204" pitchFamily="34" charset="-122"/>
                  <a:cs typeface="+mn-ea"/>
                  <a:sym typeface="+mn-lt"/>
                </a:rPr>
                <a:t>诚信铸就品质   创新引领未来！</a:t>
              </a:r>
            </a:p>
          </p:txBody>
        </p:sp>
      </p:grpSp>
      <p:grpSp>
        <p:nvGrpSpPr>
          <p:cNvPr id="42" name="组合 41"/>
          <p:cNvGrpSpPr/>
          <p:nvPr/>
        </p:nvGrpSpPr>
        <p:grpSpPr>
          <a:xfrm>
            <a:off x="461552" y="552767"/>
            <a:ext cx="4095271" cy="630364"/>
            <a:chOff x="194266" y="321621"/>
            <a:chExt cx="4095271" cy="630364"/>
          </a:xfrm>
        </p:grpSpPr>
        <p:grpSp>
          <p:nvGrpSpPr>
            <p:cNvPr id="43" name="组合 42"/>
            <p:cNvGrpSpPr/>
            <p:nvPr/>
          </p:nvGrpSpPr>
          <p:grpSpPr>
            <a:xfrm>
              <a:off x="1016260" y="398715"/>
              <a:ext cx="3273277" cy="553270"/>
              <a:chOff x="1016260" y="286054"/>
              <a:chExt cx="3273277" cy="553270"/>
            </a:xfrm>
          </p:grpSpPr>
          <p:sp>
            <p:nvSpPr>
              <p:cNvPr id="52"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53"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经营理念</a:t>
                </a:r>
              </a:p>
            </p:txBody>
          </p:sp>
        </p:grpSp>
        <p:sp>
          <p:nvSpPr>
            <p:cNvPr id="44" name="矩形 43"/>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7545156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nodeType="withEffect">
                                  <p:stCondLst>
                                    <p:cond delay="25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53" presetClass="entr" presetSubtype="16" fill="hold" nodeType="withEffect">
                                  <p:stCondLst>
                                    <p:cond delay="50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par>
                                <p:cTn id="25" presetID="53" presetClass="entr" presetSubtype="16" fill="hold" nodeType="withEffect">
                                  <p:stCondLst>
                                    <p:cond delay="75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par>
                                <p:cTn id="30" presetID="53" presetClass="entr" presetSubtype="16" fill="hold" nodeType="withEffect">
                                  <p:stCondLst>
                                    <p:cond delay="100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childTnLst>
                          </p:cTn>
                        </p:par>
                        <p:par>
                          <p:cTn id="35" fill="hold">
                            <p:stCondLst>
                              <p:cond delay="2000"/>
                            </p:stCondLst>
                            <p:childTnLst>
                              <p:par>
                                <p:cTn id="36" presetID="14" presetClass="entr" presetSubtype="1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randombar(horizontal)">
                                      <p:cBhvr>
                                        <p:cTn id="38" dur="500"/>
                                        <p:tgtEl>
                                          <p:spTgt spid="1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randombar(horizontal)">
                                      <p:cBhvr>
                                        <p:cTn id="41" dur="500"/>
                                        <p:tgtEl>
                                          <p:spTgt spid="20"/>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randombar(horizontal)">
                                      <p:cBhvr>
                                        <p:cTn id="44" dur="500"/>
                                        <p:tgtEl>
                                          <p:spTgt spid="2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randombar(horizontal)">
                                      <p:cBhvr>
                                        <p:cTn id="47" dur="500"/>
                                        <p:tgtEl>
                                          <p:spTgt spid="22"/>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randombar(horizontal)">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006839" y="1790700"/>
            <a:ext cx="10178321" cy="4165599"/>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47" name="组合 46"/>
          <p:cNvGrpSpPr/>
          <p:nvPr/>
        </p:nvGrpSpPr>
        <p:grpSpPr>
          <a:xfrm>
            <a:off x="1753005" y="3446072"/>
            <a:ext cx="2035702" cy="885364"/>
            <a:chOff x="1058614" y="3356991"/>
            <a:chExt cx="2291910" cy="997357"/>
          </a:xfrm>
        </p:grpSpPr>
        <p:sp>
          <p:nvSpPr>
            <p:cNvPr id="48" name="矩形 47"/>
            <p:cNvSpPr/>
            <p:nvPr/>
          </p:nvSpPr>
          <p:spPr bwMode="auto">
            <a:xfrm>
              <a:off x="1058614" y="3356991"/>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49" name="Picture 2"/>
            <p:cNvPicPr>
              <a:picLocks noChangeAspect="1"/>
            </p:cNvPicPr>
            <p:nvPr/>
          </p:nvPicPr>
          <p:blipFill>
            <a:blip r:embed="rId4"/>
            <a:stretch>
              <a:fillRect/>
            </a:stretch>
          </p:blipFill>
          <p:spPr>
            <a:xfrm>
              <a:off x="1105469" y="3541912"/>
              <a:ext cx="2197290" cy="653563"/>
            </a:xfrm>
            <a:prstGeom prst="rect">
              <a:avLst/>
            </a:prstGeom>
            <a:noFill/>
            <a:ln w="9525">
              <a:noFill/>
            </a:ln>
          </p:spPr>
        </p:pic>
      </p:grpSp>
      <p:grpSp>
        <p:nvGrpSpPr>
          <p:cNvPr id="50" name="组合 49"/>
          <p:cNvGrpSpPr/>
          <p:nvPr/>
        </p:nvGrpSpPr>
        <p:grpSpPr>
          <a:xfrm>
            <a:off x="3987042" y="3446072"/>
            <a:ext cx="2035702" cy="885364"/>
            <a:chOff x="3506886" y="3356991"/>
            <a:chExt cx="2291910" cy="997357"/>
          </a:xfrm>
        </p:grpSpPr>
        <p:sp>
          <p:nvSpPr>
            <p:cNvPr id="51" name="矩形 50"/>
            <p:cNvSpPr/>
            <p:nvPr/>
          </p:nvSpPr>
          <p:spPr bwMode="auto">
            <a:xfrm>
              <a:off x="3506886" y="3356991"/>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52" name="Picture 3"/>
            <p:cNvPicPr>
              <a:picLocks noChangeAspect="1"/>
            </p:cNvPicPr>
            <p:nvPr/>
          </p:nvPicPr>
          <p:blipFill>
            <a:blip r:embed="rId5"/>
            <a:stretch>
              <a:fillRect/>
            </a:stretch>
          </p:blipFill>
          <p:spPr>
            <a:xfrm>
              <a:off x="3572566" y="3541912"/>
              <a:ext cx="2198935" cy="699392"/>
            </a:xfrm>
            <a:prstGeom prst="rect">
              <a:avLst/>
            </a:prstGeom>
            <a:noFill/>
            <a:ln w="9525">
              <a:noFill/>
            </a:ln>
          </p:spPr>
        </p:pic>
      </p:grpSp>
      <p:grpSp>
        <p:nvGrpSpPr>
          <p:cNvPr id="53" name="组合 52"/>
          <p:cNvGrpSpPr/>
          <p:nvPr/>
        </p:nvGrpSpPr>
        <p:grpSpPr>
          <a:xfrm>
            <a:off x="6198865" y="3446072"/>
            <a:ext cx="2035702" cy="885364"/>
            <a:chOff x="5955158" y="3356991"/>
            <a:chExt cx="2291910" cy="997357"/>
          </a:xfrm>
        </p:grpSpPr>
        <p:sp>
          <p:nvSpPr>
            <p:cNvPr id="54" name="矩形 53"/>
            <p:cNvSpPr/>
            <p:nvPr/>
          </p:nvSpPr>
          <p:spPr bwMode="auto">
            <a:xfrm>
              <a:off x="5955158" y="3356991"/>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55" name="Picture 4"/>
            <p:cNvPicPr>
              <a:picLocks noChangeAspect="1"/>
            </p:cNvPicPr>
            <p:nvPr/>
          </p:nvPicPr>
          <p:blipFill>
            <a:blip r:embed="rId6"/>
            <a:stretch>
              <a:fillRect/>
            </a:stretch>
          </p:blipFill>
          <p:spPr>
            <a:xfrm>
              <a:off x="6091365" y="3466531"/>
              <a:ext cx="2052659" cy="832868"/>
            </a:xfrm>
            <a:prstGeom prst="rect">
              <a:avLst/>
            </a:prstGeom>
            <a:noFill/>
            <a:ln w="9525">
              <a:noFill/>
            </a:ln>
          </p:spPr>
        </p:pic>
      </p:grpSp>
      <p:grpSp>
        <p:nvGrpSpPr>
          <p:cNvPr id="56" name="组合 55"/>
          <p:cNvGrpSpPr/>
          <p:nvPr/>
        </p:nvGrpSpPr>
        <p:grpSpPr>
          <a:xfrm>
            <a:off x="8412273" y="3446072"/>
            <a:ext cx="2035057" cy="885364"/>
            <a:chOff x="8403431" y="3356991"/>
            <a:chExt cx="2291910" cy="997357"/>
          </a:xfrm>
        </p:grpSpPr>
        <p:sp>
          <p:nvSpPr>
            <p:cNvPr id="57" name="矩形 56"/>
            <p:cNvSpPr/>
            <p:nvPr/>
          </p:nvSpPr>
          <p:spPr bwMode="auto">
            <a:xfrm>
              <a:off x="8403431" y="3356991"/>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58" name="Picture 5"/>
            <p:cNvPicPr>
              <a:picLocks noChangeAspect="1"/>
            </p:cNvPicPr>
            <p:nvPr/>
          </p:nvPicPr>
          <p:blipFill>
            <a:blip r:embed="rId7"/>
            <a:stretch>
              <a:fillRect/>
            </a:stretch>
          </p:blipFill>
          <p:spPr>
            <a:xfrm>
              <a:off x="8474978" y="3562066"/>
              <a:ext cx="2220362" cy="646614"/>
            </a:xfrm>
            <a:prstGeom prst="rect">
              <a:avLst/>
            </a:prstGeom>
            <a:noFill/>
            <a:ln w="9525">
              <a:noFill/>
            </a:ln>
          </p:spPr>
        </p:pic>
      </p:grpSp>
      <p:grpSp>
        <p:nvGrpSpPr>
          <p:cNvPr id="59" name="组合 58"/>
          <p:cNvGrpSpPr/>
          <p:nvPr/>
        </p:nvGrpSpPr>
        <p:grpSpPr>
          <a:xfrm>
            <a:off x="1753005" y="4537704"/>
            <a:ext cx="2035702" cy="885364"/>
            <a:chOff x="1058614" y="4725144"/>
            <a:chExt cx="2291910" cy="997357"/>
          </a:xfrm>
        </p:grpSpPr>
        <p:sp>
          <p:nvSpPr>
            <p:cNvPr id="60" name="矩形 59"/>
            <p:cNvSpPr/>
            <p:nvPr/>
          </p:nvSpPr>
          <p:spPr bwMode="auto">
            <a:xfrm>
              <a:off x="1058614" y="4725144"/>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61" name="Picture 7"/>
            <p:cNvPicPr>
              <a:picLocks noChangeAspect="1"/>
            </p:cNvPicPr>
            <p:nvPr/>
          </p:nvPicPr>
          <p:blipFill>
            <a:blip r:embed="rId8"/>
            <a:stretch>
              <a:fillRect/>
            </a:stretch>
          </p:blipFill>
          <p:spPr>
            <a:xfrm>
              <a:off x="1099557" y="4822320"/>
              <a:ext cx="2189553" cy="842136"/>
            </a:xfrm>
            <a:prstGeom prst="rect">
              <a:avLst/>
            </a:prstGeom>
            <a:noFill/>
            <a:ln w="9525">
              <a:noFill/>
            </a:ln>
          </p:spPr>
        </p:pic>
      </p:grpSp>
      <p:grpSp>
        <p:nvGrpSpPr>
          <p:cNvPr id="62" name="组合 61"/>
          <p:cNvGrpSpPr/>
          <p:nvPr/>
        </p:nvGrpSpPr>
        <p:grpSpPr>
          <a:xfrm>
            <a:off x="3987042" y="4537704"/>
            <a:ext cx="2035702" cy="885364"/>
            <a:chOff x="3506886" y="4725144"/>
            <a:chExt cx="2291910" cy="997357"/>
          </a:xfrm>
        </p:grpSpPr>
        <p:sp>
          <p:nvSpPr>
            <p:cNvPr id="63" name="矩形 62"/>
            <p:cNvSpPr/>
            <p:nvPr/>
          </p:nvSpPr>
          <p:spPr bwMode="auto">
            <a:xfrm>
              <a:off x="3506886" y="4725144"/>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64" name="Picture 9"/>
            <p:cNvPicPr>
              <a:picLocks noChangeAspect="1"/>
            </p:cNvPicPr>
            <p:nvPr/>
          </p:nvPicPr>
          <p:blipFill>
            <a:blip r:embed="rId9"/>
            <a:srcRect l="4906" r="7777"/>
            <a:stretch>
              <a:fillRect/>
            </a:stretch>
          </p:blipFill>
          <p:spPr>
            <a:xfrm>
              <a:off x="3641024" y="4844957"/>
              <a:ext cx="2088232" cy="734544"/>
            </a:xfrm>
            <a:prstGeom prst="rect">
              <a:avLst/>
            </a:prstGeom>
            <a:noFill/>
            <a:ln w="9525">
              <a:noFill/>
            </a:ln>
          </p:spPr>
        </p:pic>
      </p:grpSp>
      <p:grpSp>
        <p:nvGrpSpPr>
          <p:cNvPr id="65" name="组合 64"/>
          <p:cNvGrpSpPr/>
          <p:nvPr/>
        </p:nvGrpSpPr>
        <p:grpSpPr>
          <a:xfrm>
            <a:off x="6198865" y="4537704"/>
            <a:ext cx="2035702" cy="885364"/>
            <a:chOff x="5955158" y="4725144"/>
            <a:chExt cx="2291910" cy="997357"/>
          </a:xfrm>
        </p:grpSpPr>
        <p:sp>
          <p:nvSpPr>
            <p:cNvPr id="66" name="矩形 65"/>
            <p:cNvSpPr/>
            <p:nvPr/>
          </p:nvSpPr>
          <p:spPr bwMode="auto">
            <a:xfrm>
              <a:off x="5955158" y="4725144"/>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67" name="Picture 10"/>
            <p:cNvPicPr>
              <a:picLocks noChangeAspect="1"/>
            </p:cNvPicPr>
            <p:nvPr/>
          </p:nvPicPr>
          <p:blipFill>
            <a:blip r:embed="rId10"/>
            <a:stretch>
              <a:fillRect/>
            </a:stretch>
          </p:blipFill>
          <p:spPr>
            <a:xfrm>
              <a:off x="6253598" y="4779285"/>
              <a:ext cx="1728192" cy="885172"/>
            </a:xfrm>
            <a:prstGeom prst="rect">
              <a:avLst/>
            </a:prstGeom>
            <a:noFill/>
            <a:ln w="9525">
              <a:noFill/>
            </a:ln>
          </p:spPr>
        </p:pic>
      </p:grpSp>
      <p:grpSp>
        <p:nvGrpSpPr>
          <p:cNvPr id="68" name="组合 67"/>
          <p:cNvGrpSpPr/>
          <p:nvPr/>
        </p:nvGrpSpPr>
        <p:grpSpPr>
          <a:xfrm>
            <a:off x="8412274" y="4537704"/>
            <a:ext cx="2035703" cy="885364"/>
            <a:chOff x="8403431" y="4725144"/>
            <a:chExt cx="2291910" cy="997357"/>
          </a:xfrm>
        </p:grpSpPr>
        <p:sp>
          <p:nvSpPr>
            <p:cNvPr id="69" name="矩形 68"/>
            <p:cNvSpPr/>
            <p:nvPr/>
          </p:nvSpPr>
          <p:spPr bwMode="auto">
            <a:xfrm>
              <a:off x="8403431" y="4725144"/>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70" name="Picture 11"/>
            <p:cNvPicPr>
              <a:picLocks noChangeAspect="1"/>
            </p:cNvPicPr>
            <p:nvPr/>
          </p:nvPicPr>
          <p:blipFill>
            <a:blip r:embed="rId11"/>
            <a:stretch>
              <a:fillRect/>
            </a:stretch>
          </p:blipFill>
          <p:spPr>
            <a:xfrm>
              <a:off x="8625385" y="4776716"/>
              <a:ext cx="1884735" cy="898770"/>
            </a:xfrm>
            <a:prstGeom prst="rect">
              <a:avLst/>
            </a:prstGeom>
            <a:noFill/>
            <a:ln w="9525">
              <a:noFill/>
            </a:ln>
          </p:spPr>
        </p:pic>
      </p:grpSp>
      <p:sp>
        <p:nvSpPr>
          <p:cNvPr id="73" name="MH_Desc_1"/>
          <p:cNvSpPr txBox="1">
            <a:spLocks noChangeArrowheads="1"/>
          </p:cNvSpPr>
          <p:nvPr>
            <p:custDataLst>
              <p:tags r:id="rId1"/>
            </p:custDataLst>
          </p:nvPr>
        </p:nvSpPr>
        <p:spPr bwMode="auto">
          <a:xfrm>
            <a:off x="1661465" y="2333452"/>
            <a:ext cx="8785864" cy="7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just">
              <a:lnSpc>
                <a:spcPct val="150000"/>
              </a:lnSpc>
              <a:defRPr/>
            </a:pPr>
            <a:r>
              <a:rPr lang="zh-CN" altLang="en-US" sz="1100" dirty="0">
                <a:solidFill>
                  <a:srgbClr val="010A13"/>
                </a:solidFill>
                <a:latin typeface="Arial"/>
                <a:ea typeface="微软雅黑"/>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a:t>
            </a:r>
            <a:endParaRPr lang="zh-CN" altLang="en-US" sz="1100" dirty="0">
              <a:solidFill>
                <a:srgbClr val="010A13"/>
              </a:solidFill>
            </a:endParaRPr>
          </a:p>
        </p:txBody>
      </p:sp>
      <p:grpSp>
        <p:nvGrpSpPr>
          <p:cNvPr id="39" name="组合 38"/>
          <p:cNvGrpSpPr/>
          <p:nvPr/>
        </p:nvGrpSpPr>
        <p:grpSpPr>
          <a:xfrm>
            <a:off x="461552" y="552767"/>
            <a:ext cx="4095271" cy="630364"/>
            <a:chOff x="194266" y="321621"/>
            <a:chExt cx="4095271" cy="630364"/>
          </a:xfrm>
        </p:grpSpPr>
        <p:grpSp>
          <p:nvGrpSpPr>
            <p:cNvPr id="40" name="组合 39"/>
            <p:cNvGrpSpPr/>
            <p:nvPr/>
          </p:nvGrpSpPr>
          <p:grpSpPr>
            <a:xfrm>
              <a:off x="1016260" y="398715"/>
              <a:ext cx="3273277" cy="553270"/>
              <a:chOff x="1016260" y="286054"/>
              <a:chExt cx="3273277" cy="553270"/>
            </a:xfrm>
          </p:grpSpPr>
          <p:sp>
            <p:nvSpPr>
              <p:cNvPr id="42"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43"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合作伙伴</a:t>
                </a:r>
              </a:p>
            </p:txBody>
          </p:sp>
        </p:grpSp>
        <p:sp>
          <p:nvSpPr>
            <p:cNvPr id="41" name="矩形 40"/>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96739394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500"/>
                                        <p:tgtEl>
                                          <p:spTgt spid="46"/>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Scale>
                                      <p:cBhvr>
                                        <p:cTn id="11" dur="10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47"/>
                                        </p:tgtEl>
                                        <p:attrNameLst>
                                          <p:attrName>ppt_x</p:attrName>
                                          <p:attrName>ppt_y</p:attrName>
                                        </p:attrNameLst>
                                      </p:cBhvr>
                                    </p:animMotion>
                                    <p:animEffect transition="in" filter="fade">
                                      <p:cBhvr>
                                        <p:cTn id="13" dur="1000"/>
                                        <p:tgtEl>
                                          <p:spTgt spid="47"/>
                                        </p:tgtEl>
                                      </p:cBhvr>
                                    </p:animEffect>
                                  </p:childTnLst>
                                </p:cTn>
                              </p:par>
                              <p:par>
                                <p:cTn id="14" presetID="52" presetClass="entr" presetSubtype="0" fill="hold" nodeType="withEffect">
                                  <p:stCondLst>
                                    <p:cond delay="100"/>
                                  </p:stCondLst>
                                  <p:childTnLst>
                                    <p:set>
                                      <p:cBhvr>
                                        <p:cTn id="15" dur="1" fill="hold">
                                          <p:stCondLst>
                                            <p:cond delay="0"/>
                                          </p:stCondLst>
                                        </p:cTn>
                                        <p:tgtEl>
                                          <p:spTgt spid="50"/>
                                        </p:tgtEl>
                                        <p:attrNameLst>
                                          <p:attrName>style.visibility</p:attrName>
                                        </p:attrNameLst>
                                      </p:cBhvr>
                                      <p:to>
                                        <p:strVal val="visible"/>
                                      </p:to>
                                    </p:set>
                                    <p:animScale>
                                      <p:cBhvr>
                                        <p:cTn id="16"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50"/>
                                        </p:tgtEl>
                                        <p:attrNameLst>
                                          <p:attrName>ppt_x</p:attrName>
                                          <p:attrName>ppt_y</p:attrName>
                                        </p:attrNameLst>
                                      </p:cBhvr>
                                    </p:animMotion>
                                    <p:animEffect transition="in" filter="fade">
                                      <p:cBhvr>
                                        <p:cTn id="18" dur="1000"/>
                                        <p:tgtEl>
                                          <p:spTgt spid="50"/>
                                        </p:tgtEl>
                                      </p:cBhvr>
                                    </p:animEffect>
                                  </p:childTnLst>
                                </p:cTn>
                              </p:par>
                              <p:par>
                                <p:cTn id="19" presetID="52" presetClass="entr" presetSubtype="0" fill="hold" nodeType="withEffect">
                                  <p:stCondLst>
                                    <p:cond delay="200"/>
                                  </p:stCondLst>
                                  <p:childTnLst>
                                    <p:set>
                                      <p:cBhvr>
                                        <p:cTn id="20" dur="1" fill="hold">
                                          <p:stCondLst>
                                            <p:cond delay="0"/>
                                          </p:stCondLst>
                                        </p:cTn>
                                        <p:tgtEl>
                                          <p:spTgt spid="53"/>
                                        </p:tgtEl>
                                        <p:attrNameLst>
                                          <p:attrName>style.visibility</p:attrName>
                                        </p:attrNameLst>
                                      </p:cBhvr>
                                      <p:to>
                                        <p:strVal val="visible"/>
                                      </p:to>
                                    </p:set>
                                    <p:animScale>
                                      <p:cBhvr>
                                        <p:cTn id="21"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3"/>
                                        </p:tgtEl>
                                        <p:attrNameLst>
                                          <p:attrName>ppt_x</p:attrName>
                                          <p:attrName>ppt_y</p:attrName>
                                        </p:attrNameLst>
                                      </p:cBhvr>
                                    </p:animMotion>
                                    <p:animEffect transition="in" filter="fade">
                                      <p:cBhvr>
                                        <p:cTn id="23" dur="1000"/>
                                        <p:tgtEl>
                                          <p:spTgt spid="53"/>
                                        </p:tgtEl>
                                      </p:cBhvr>
                                    </p:animEffect>
                                  </p:childTnLst>
                                </p:cTn>
                              </p:par>
                              <p:par>
                                <p:cTn id="24" presetID="52" presetClass="entr" presetSubtype="0" fill="hold" nodeType="withEffect">
                                  <p:stCondLst>
                                    <p:cond delay="300"/>
                                  </p:stCondLst>
                                  <p:childTnLst>
                                    <p:set>
                                      <p:cBhvr>
                                        <p:cTn id="25" dur="1" fill="hold">
                                          <p:stCondLst>
                                            <p:cond delay="0"/>
                                          </p:stCondLst>
                                        </p:cTn>
                                        <p:tgtEl>
                                          <p:spTgt spid="56"/>
                                        </p:tgtEl>
                                        <p:attrNameLst>
                                          <p:attrName>style.visibility</p:attrName>
                                        </p:attrNameLst>
                                      </p:cBhvr>
                                      <p:to>
                                        <p:strVal val="visible"/>
                                      </p:to>
                                    </p:set>
                                    <p:animScale>
                                      <p:cBhvr>
                                        <p:cTn id="26"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56"/>
                                        </p:tgtEl>
                                        <p:attrNameLst>
                                          <p:attrName>ppt_x</p:attrName>
                                          <p:attrName>ppt_y</p:attrName>
                                        </p:attrNameLst>
                                      </p:cBhvr>
                                    </p:animMotion>
                                    <p:animEffect transition="in" filter="fade">
                                      <p:cBhvr>
                                        <p:cTn id="28" dur="1000"/>
                                        <p:tgtEl>
                                          <p:spTgt spid="56"/>
                                        </p:tgtEl>
                                      </p:cBhvr>
                                    </p:animEffect>
                                  </p:childTnLst>
                                </p:cTn>
                              </p:par>
                              <p:par>
                                <p:cTn id="29" presetID="52" presetClass="entr" presetSubtype="0" fill="hold" nodeType="withEffect">
                                  <p:stCondLst>
                                    <p:cond delay="400"/>
                                  </p:stCondLst>
                                  <p:childTnLst>
                                    <p:set>
                                      <p:cBhvr>
                                        <p:cTn id="30" dur="1" fill="hold">
                                          <p:stCondLst>
                                            <p:cond delay="0"/>
                                          </p:stCondLst>
                                        </p:cTn>
                                        <p:tgtEl>
                                          <p:spTgt spid="59"/>
                                        </p:tgtEl>
                                        <p:attrNameLst>
                                          <p:attrName>style.visibility</p:attrName>
                                        </p:attrNameLst>
                                      </p:cBhvr>
                                      <p:to>
                                        <p:strVal val="visible"/>
                                      </p:to>
                                    </p:set>
                                    <p:animScale>
                                      <p:cBhvr>
                                        <p:cTn id="31"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59"/>
                                        </p:tgtEl>
                                        <p:attrNameLst>
                                          <p:attrName>ppt_x</p:attrName>
                                          <p:attrName>ppt_y</p:attrName>
                                        </p:attrNameLst>
                                      </p:cBhvr>
                                    </p:animMotion>
                                    <p:animEffect transition="in" filter="fade">
                                      <p:cBhvr>
                                        <p:cTn id="33" dur="1000"/>
                                        <p:tgtEl>
                                          <p:spTgt spid="59"/>
                                        </p:tgtEl>
                                      </p:cBhvr>
                                    </p:animEffect>
                                  </p:childTnLst>
                                </p:cTn>
                              </p:par>
                              <p:par>
                                <p:cTn id="34" presetID="52" presetClass="entr" presetSubtype="0" fill="hold" nodeType="withEffect">
                                  <p:stCondLst>
                                    <p:cond delay="500"/>
                                  </p:stCondLst>
                                  <p:childTnLst>
                                    <p:set>
                                      <p:cBhvr>
                                        <p:cTn id="35" dur="1" fill="hold">
                                          <p:stCondLst>
                                            <p:cond delay="0"/>
                                          </p:stCondLst>
                                        </p:cTn>
                                        <p:tgtEl>
                                          <p:spTgt spid="62"/>
                                        </p:tgtEl>
                                        <p:attrNameLst>
                                          <p:attrName>style.visibility</p:attrName>
                                        </p:attrNameLst>
                                      </p:cBhvr>
                                      <p:to>
                                        <p:strVal val="visible"/>
                                      </p:to>
                                    </p:set>
                                    <p:animScale>
                                      <p:cBhvr>
                                        <p:cTn id="36"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62"/>
                                        </p:tgtEl>
                                        <p:attrNameLst>
                                          <p:attrName>ppt_x</p:attrName>
                                          <p:attrName>ppt_y</p:attrName>
                                        </p:attrNameLst>
                                      </p:cBhvr>
                                    </p:animMotion>
                                    <p:animEffect transition="in" filter="fade">
                                      <p:cBhvr>
                                        <p:cTn id="38" dur="1000"/>
                                        <p:tgtEl>
                                          <p:spTgt spid="62"/>
                                        </p:tgtEl>
                                      </p:cBhvr>
                                    </p:animEffect>
                                  </p:childTnLst>
                                </p:cTn>
                              </p:par>
                              <p:par>
                                <p:cTn id="39" presetID="52" presetClass="entr" presetSubtype="0" fill="hold" nodeType="withEffect">
                                  <p:stCondLst>
                                    <p:cond delay="600"/>
                                  </p:stCondLst>
                                  <p:childTnLst>
                                    <p:set>
                                      <p:cBhvr>
                                        <p:cTn id="40" dur="1" fill="hold">
                                          <p:stCondLst>
                                            <p:cond delay="0"/>
                                          </p:stCondLst>
                                        </p:cTn>
                                        <p:tgtEl>
                                          <p:spTgt spid="65"/>
                                        </p:tgtEl>
                                        <p:attrNameLst>
                                          <p:attrName>style.visibility</p:attrName>
                                        </p:attrNameLst>
                                      </p:cBhvr>
                                      <p:to>
                                        <p:strVal val="visible"/>
                                      </p:to>
                                    </p:set>
                                    <p:animScale>
                                      <p:cBhvr>
                                        <p:cTn id="41"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65"/>
                                        </p:tgtEl>
                                        <p:attrNameLst>
                                          <p:attrName>ppt_x</p:attrName>
                                          <p:attrName>ppt_y</p:attrName>
                                        </p:attrNameLst>
                                      </p:cBhvr>
                                    </p:animMotion>
                                    <p:animEffect transition="in" filter="fade">
                                      <p:cBhvr>
                                        <p:cTn id="43" dur="1000"/>
                                        <p:tgtEl>
                                          <p:spTgt spid="65"/>
                                        </p:tgtEl>
                                      </p:cBhvr>
                                    </p:animEffect>
                                  </p:childTnLst>
                                </p:cTn>
                              </p:par>
                              <p:par>
                                <p:cTn id="44" presetID="52" presetClass="entr" presetSubtype="0" fill="hold" nodeType="withEffect">
                                  <p:stCondLst>
                                    <p:cond delay="700"/>
                                  </p:stCondLst>
                                  <p:childTnLst>
                                    <p:set>
                                      <p:cBhvr>
                                        <p:cTn id="45" dur="1" fill="hold">
                                          <p:stCondLst>
                                            <p:cond delay="0"/>
                                          </p:stCondLst>
                                        </p:cTn>
                                        <p:tgtEl>
                                          <p:spTgt spid="68"/>
                                        </p:tgtEl>
                                        <p:attrNameLst>
                                          <p:attrName>style.visibility</p:attrName>
                                        </p:attrNameLst>
                                      </p:cBhvr>
                                      <p:to>
                                        <p:strVal val="visible"/>
                                      </p:to>
                                    </p:set>
                                    <p:animScale>
                                      <p:cBhvr>
                                        <p:cTn id="46" dur="1000" decel="50000" fill="hold">
                                          <p:stCondLst>
                                            <p:cond delay="0"/>
                                          </p:stCondLst>
                                        </p:cTn>
                                        <p:tgtEl>
                                          <p:spTgt spid="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68"/>
                                        </p:tgtEl>
                                        <p:attrNameLst>
                                          <p:attrName>ppt_x</p:attrName>
                                          <p:attrName>ppt_y</p:attrName>
                                        </p:attrNameLst>
                                      </p:cBhvr>
                                    </p:animMotion>
                                    <p:animEffect transition="in" filter="fade">
                                      <p:cBhvr>
                                        <p:cTn id="48" dur="1000"/>
                                        <p:tgtEl>
                                          <p:spTgt spid="68"/>
                                        </p:tgtEl>
                                      </p:cBhvr>
                                    </p:animEffect>
                                  </p:childTnLst>
                                </p:cTn>
                              </p:par>
                            </p:childTnLst>
                          </p:cTn>
                        </p:par>
                        <p:par>
                          <p:cTn id="49" fill="hold">
                            <p:stCondLst>
                              <p:cond delay="2200"/>
                            </p:stCondLst>
                            <p:childTnLst>
                              <p:par>
                                <p:cTn id="50" presetID="25" presetClass="entr" presetSubtype="0" fill="hold" grpId="0"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p:cTn id="52" dur="500" decel="50000" fill="hold">
                                          <p:stCondLst>
                                            <p:cond delay="0"/>
                                          </p:stCondLst>
                                        </p:cTn>
                                        <p:tgtEl>
                                          <p:spTgt spid="73"/>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73"/>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73"/>
                                        </p:tgtEl>
                                        <p:attrNameLst>
                                          <p:attrName>ppt_w</p:attrName>
                                        </p:attrNameLst>
                                      </p:cBhvr>
                                      <p:tavLst>
                                        <p:tav tm="0">
                                          <p:val>
                                            <p:strVal val="#ppt_w*.05"/>
                                          </p:val>
                                        </p:tav>
                                        <p:tav tm="100000">
                                          <p:val>
                                            <p:strVal val="#ppt_w"/>
                                          </p:val>
                                        </p:tav>
                                      </p:tavLst>
                                    </p:anim>
                                    <p:anim calcmode="lin" valueType="num">
                                      <p:cBhvr>
                                        <p:cTn id="55" dur="1000" fill="hold"/>
                                        <p:tgtEl>
                                          <p:spTgt spid="73"/>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73"/>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73"/>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73"/>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233079" y="1455074"/>
            <a:ext cx="1643400"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02</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5"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项目介绍</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6" name="文本框 25"/>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8" name="组合 27"/>
          <p:cNvGrpSpPr/>
          <p:nvPr/>
        </p:nvGrpSpPr>
        <p:grpSpPr>
          <a:xfrm>
            <a:off x="4879034" y="4206714"/>
            <a:ext cx="2491738" cy="177239"/>
            <a:chOff x="3939011" y="4117778"/>
            <a:chExt cx="3823630" cy="244152"/>
          </a:xfrm>
        </p:grpSpPr>
        <p:cxnSp>
          <p:nvCxnSpPr>
            <p:cNvPr id="29" name="直接连接符 28"/>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30" name="菱形 29"/>
            <p:cNvSpPr/>
            <p:nvPr/>
          </p:nvSpPr>
          <p:spPr bwMode="auto">
            <a:xfrm>
              <a:off x="5781501" y="4117778"/>
              <a:ext cx="113211" cy="244152"/>
            </a:xfrm>
            <a:prstGeom prst="diamond">
              <a:avLst/>
            </a:prstGeom>
            <a:solidFill>
              <a:srgbClr val="CBBC91"/>
            </a:solidFill>
            <a:ln>
              <a:noFill/>
            </a:ln>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1" name="直接连接符 30"/>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2044872"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TWO</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637656046"/>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 by="(-#ppt_w*2)" calcmode="lin" valueType="num">
                                      <p:cBhvr rctx="PPT">
                                        <p:cTn id="12" dur="375" autoRev="1" fill="hold">
                                          <p:stCondLst>
                                            <p:cond delay="0"/>
                                          </p:stCondLst>
                                        </p:cTn>
                                        <p:tgtEl>
                                          <p:spTgt spid="24"/>
                                        </p:tgtEl>
                                        <p:attrNameLst>
                                          <p:attrName>ppt_w</p:attrName>
                                        </p:attrNameLst>
                                      </p:cBhvr>
                                    </p:anim>
                                    <p:anim by="(#ppt_w*0.50)" calcmode="lin" valueType="num">
                                      <p:cBhvr>
                                        <p:cTn id="13" dur="375" decel="50000" autoRev="1" fill="hold">
                                          <p:stCondLst>
                                            <p:cond delay="0"/>
                                          </p:stCondLst>
                                        </p:cTn>
                                        <p:tgtEl>
                                          <p:spTgt spid="24"/>
                                        </p:tgtEl>
                                        <p:attrNameLst>
                                          <p:attrName>ppt_x</p:attrName>
                                        </p:attrNameLst>
                                      </p:cBhvr>
                                    </p:anim>
                                    <p:anim from="(-#ppt_h/2)" to="(#ppt_y)" calcmode="lin" valueType="num">
                                      <p:cBhvr>
                                        <p:cTn id="14" dur="750" fill="hold">
                                          <p:stCondLst>
                                            <p:cond delay="0"/>
                                          </p:stCondLst>
                                        </p:cTn>
                                        <p:tgtEl>
                                          <p:spTgt spid="24"/>
                                        </p:tgtEl>
                                        <p:attrNameLst>
                                          <p:attrName>ppt_y</p:attrName>
                                        </p:attrNameLst>
                                      </p:cBhvr>
                                    </p:anim>
                                    <p:animRot by="21600000">
                                      <p:cBhvr>
                                        <p:cTn id="15" dur="750" fill="hold">
                                          <p:stCondLst>
                                            <p:cond delay="0"/>
                                          </p:stCondLst>
                                        </p:cTn>
                                        <p:tgtEl>
                                          <p:spTgt spid="24"/>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5"/>
                                        </p:tgtEl>
                                        <p:attrNameLst>
                                          <p:attrName>ppt_y</p:attrName>
                                        </p:attrNameLst>
                                      </p:cBhvr>
                                      <p:tavLst>
                                        <p:tav tm="0">
                                          <p:val>
                                            <p:strVal val="#ppt_y"/>
                                          </p:val>
                                        </p:tav>
                                        <p:tav tm="100000">
                                          <p:val>
                                            <p:strVal val="#ppt_y"/>
                                          </p:val>
                                        </p:tav>
                                      </p:tavLst>
                                    </p:anim>
                                    <p:anim calcmode="lin" valueType="num">
                                      <p:cBhvr>
                                        <p:cTn id="20"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5"/>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25" grpId="0"/>
      <p:bldP spid="26" grpId="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3188319858"/>
              </p:ext>
            </p:extLst>
          </p:nvPr>
        </p:nvGraphicFramePr>
        <p:xfrm>
          <a:off x="931863" y="1864933"/>
          <a:ext cx="5221287" cy="4347633"/>
        </p:xfrm>
        <a:graphic>
          <a:graphicData uri="http://schemas.openxmlformats.org/drawingml/2006/chart">
            <c:chart xmlns:c="http://schemas.openxmlformats.org/drawingml/2006/chart" xmlns:r="http://schemas.openxmlformats.org/officeDocument/2006/relationships" r:id="rId3"/>
          </a:graphicData>
        </a:graphic>
      </p:graphicFrame>
      <p:grpSp>
        <p:nvGrpSpPr>
          <p:cNvPr id="66" name="组合 65"/>
          <p:cNvGrpSpPr/>
          <p:nvPr/>
        </p:nvGrpSpPr>
        <p:grpSpPr>
          <a:xfrm>
            <a:off x="7060396" y="2446127"/>
            <a:ext cx="1900867" cy="785970"/>
            <a:chOff x="7060396" y="2196740"/>
            <a:chExt cx="1607355" cy="785970"/>
          </a:xfrm>
        </p:grpSpPr>
        <p:sp>
          <p:nvSpPr>
            <p:cNvPr id="14" name="矩形 13"/>
            <p:cNvSpPr/>
            <p:nvPr/>
          </p:nvSpPr>
          <p:spPr>
            <a:xfrm>
              <a:off x="7060397" y="2521045"/>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a:t>
              </a:r>
            </a:p>
          </p:txBody>
        </p:sp>
        <p:sp>
          <p:nvSpPr>
            <p:cNvPr id="15" name="矩形 14"/>
            <p:cNvSpPr/>
            <p:nvPr/>
          </p:nvSpPr>
          <p:spPr>
            <a:xfrm>
              <a:off x="7060396" y="2196740"/>
              <a:ext cx="1474003"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CBBC91"/>
                  </a:solidFill>
                  <a:ea typeface="微软雅黑" panose="020B0503020204020204" pitchFamily="34" charset="-122"/>
                  <a:cs typeface="+mn-ea"/>
                  <a:sym typeface="+mn-lt"/>
                </a:rPr>
                <a:t>文字添加</a:t>
              </a:r>
            </a:p>
          </p:txBody>
        </p:sp>
      </p:grpSp>
      <p:grpSp>
        <p:nvGrpSpPr>
          <p:cNvPr id="45" name="组合 44"/>
          <p:cNvGrpSpPr/>
          <p:nvPr/>
        </p:nvGrpSpPr>
        <p:grpSpPr>
          <a:xfrm>
            <a:off x="6433964" y="2626206"/>
            <a:ext cx="484300" cy="484300"/>
            <a:chOff x="1028700" y="1853169"/>
            <a:chExt cx="787400" cy="787400"/>
          </a:xfrm>
          <a:effectLst>
            <a:outerShdw blurRad="254000" dist="63500" dir="2700000" algn="tl" rotWithShape="0">
              <a:prstClr val="black">
                <a:alpha val="30000"/>
              </a:prstClr>
            </a:outerShdw>
          </a:effectLst>
        </p:grpSpPr>
        <p:sp>
          <p:nvSpPr>
            <p:cNvPr id="46" name="椭圆 45"/>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69" name="组合 68"/>
          <p:cNvGrpSpPr/>
          <p:nvPr/>
        </p:nvGrpSpPr>
        <p:grpSpPr>
          <a:xfrm>
            <a:off x="7060397" y="3693902"/>
            <a:ext cx="1900866" cy="785970"/>
            <a:chOff x="7060397" y="3444515"/>
            <a:chExt cx="1607354" cy="785970"/>
          </a:xfrm>
        </p:grpSpPr>
        <p:sp>
          <p:nvSpPr>
            <p:cNvPr id="21" name="矩形 20"/>
            <p:cNvSpPr/>
            <p:nvPr/>
          </p:nvSpPr>
          <p:spPr>
            <a:xfrm>
              <a:off x="7060397" y="3768820"/>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a:t>
              </a:r>
            </a:p>
          </p:txBody>
        </p:sp>
        <p:sp>
          <p:nvSpPr>
            <p:cNvPr id="22" name="矩形 21"/>
            <p:cNvSpPr/>
            <p:nvPr/>
          </p:nvSpPr>
          <p:spPr>
            <a:xfrm>
              <a:off x="7060397" y="3444515"/>
              <a:ext cx="1607354"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CBBC91"/>
                  </a:solidFill>
                  <a:ea typeface="微软雅黑" panose="020B0503020204020204" pitchFamily="34" charset="-122"/>
                  <a:cs typeface="+mn-ea"/>
                  <a:sym typeface="+mn-lt"/>
                </a:rPr>
                <a:t>文字添加</a:t>
              </a:r>
            </a:p>
          </p:txBody>
        </p:sp>
      </p:grpSp>
      <p:grpSp>
        <p:nvGrpSpPr>
          <p:cNvPr id="54" name="组合 53"/>
          <p:cNvGrpSpPr/>
          <p:nvPr/>
        </p:nvGrpSpPr>
        <p:grpSpPr>
          <a:xfrm>
            <a:off x="6433964" y="3873981"/>
            <a:ext cx="484300" cy="484300"/>
            <a:chOff x="1028700" y="1853169"/>
            <a:chExt cx="787400" cy="787400"/>
          </a:xfrm>
          <a:effectLst>
            <a:outerShdw blurRad="254000" dist="63500" dir="2700000" algn="tl" rotWithShape="0">
              <a:prstClr val="black">
                <a:alpha val="30000"/>
              </a:prstClr>
            </a:outerShdw>
          </a:effectLst>
        </p:grpSpPr>
        <p:sp>
          <p:nvSpPr>
            <p:cNvPr id="55" name="椭圆 54"/>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70" name="组合 69"/>
          <p:cNvGrpSpPr/>
          <p:nvPr/>
        </p:nvGrpSpPr>
        <p:grpSpPr>
          <a:xfrm>
            <a:off x="7060397" y="4941677"/>
            <a:ext cx="1900866" cy="785970"/>
            <a:chOff x="7060397" y="4692290"/>
            <a:chExt cx="1607354" cy="785970"/>
          </a:xfrm>
        </p:grpSpPr>
        <p:sp>
          <p:nvSpPr>
            <p:cNvPr id="28" name="矩形 27"/>
            <p:cNvSpPr/>
            <p:nvPr/>
          </p:nvSpPr>
          <p:spPr>
            <a:xfrm>
              <a:off x="7060397" y="5016595"/>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a:t>
              </a:r>
            </a:p>
          </p:txBody>
        </p:sp>
        <p:sp>
          <p:nvSpPr>
            <p:cNvPr id="29" name="矩形 28"/>
            <p:cNvSpPr/>
            <p:nvPr/>
          </p:nvSpPr>
          <p:spPr>
            <a:xfrm>
              <a:off x="7060397" y="4692290"/>
              <a:ext cx="1607354"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CBBC91"/>
                  </a:solidFill>
                  <a:ea typeface="微软雅黑" panose="020B0503020204020204" pitchFamily="34" charset="-122"/>
                  <a:cs typeface="+mn-ea"/>
                  <a:sym typeface="+mn-lt"/>
                </a:rPr>
                <a:t>文字添加</a:t>
              </a:r>
            </a:p>
          </p:txBody>
        </p:sp>
      </p:grpSp>
      <p:grpSp>
        <p:nvGrpSpPr>
          <p:cNvPr id="60" name="组合 59"/>
          <p:cNvGrpSpPr/>
          <p:nvPr/>
        </p:nvGrpSpPr>
        <p:grpSpPr>
          <a:xfrm>
            <a:off x="6433964" y="5121756"/>
            <a:ext cx="484300" cy="484300"/>
            <a:chOff x="1028700" y="1853169"/>
            <a:chExt cx="787400" cy="787400"/>
          </a:xfrm>
          <a:effectLst>
            <a:outerShdw blurRad="254000" dist="63500" dir="2700000" algn="tl" rotWithShape="0">
              <a:prstClr val="black">
                <a:alpha val="30000"/>
              </a:prstClr>
            </a:outerShdw>
          </a:effectLst>
        </p:grpSpPr>
        <p:sp>
          <p:nvSpPr>
            <p:cNvPr id="61" name="椭圆 60"/>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67" name="组合 66"/>
          <p:cNvGrpSpPr/>
          <p:nvPr/>
        </p:nvGrpSpPr>
        <p:grpSpPr>
          <a:xfrm>
            <a:off x="9587695" y="2446127"/>
            <a:ext cx="1900867" cy="785970"/>
            <a:chOff x="9587695" y="2196740"/>
            <a:chExt cx="1607355" cy="785970"/>
          </a:xfrm>
        </p:grpSpPr>
        <p:sp>
          <p:nvSpPr>
            <p:cNvPr id="30" name="矩形 29"/>
            <p:cNvSpPr/>
            <p:nvPr/>
          </p:nvSpPr>
          <p:spPr>
            <a:xfrm>
              <a:off x="9587696" y="2521045"/>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a:t>
              </a:r>
            </a:p>
          </p:txBody>
        </p:sp>
        <p:sp>
          <p:nvSpPr>
            <p:cNvPr id="31" name="矩形 30"/>
            <p:cNvSpPr/>
            <p:nvPr/>
          </p:nvSpPr>
          <p:spPr>
            <a:xfrm>
              <a:off x="9587695" y="2196740"/>
              <a:ext cx="1474003"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CBBC91"/>
                  </a:solidFill>
                  <a:ea typeface="微软雅黑" panose="020B0503020204020204" pitchFamily="34" charset="-122"/>
                  <a:cs typeface="+mn-ea"/>
                  <a:sym typeface="+mn-lt"/>
                </a:rPr>
                <a:t>文字添加</a:t>
              </a:r>
            </a:p>
          </p:txBody>
        </p:sp>
      </p:grpSp>
      <p:grpSp>
        <p:nvGrpSpPr>
          <p:cNvPr id="48" name="组合 47"/>
          <p:cNvGrpSpPr/>
          <p:nvPr/>
        </p:nvGrpSpPr>
        <p:grpSpPr>
          <a:xfrm>
            <a:off x="8961263" y="2626206"/>
            <a:ext cx="484300" cy="484300"/>
            <a:chOff x="1028700" y="1853169"/>
            <a:chExt cx="787400" cy="787400"/>
          </a:xfrm>
          <a:effectLst>
            <a:outerShdw blurRad="254000" dist="63500" dir="2700000" algn="tl" rotWithShape="0">
              <a:prstClr val="black">
                <a:alpha val="30000"/>
              </a:prstClr>
            </a:outerShdw>
          </a:effectLst>
        </p:grpSpPr>
        <p:sp>
          <p:nvSpPr>
            <p:cNvPr id="49" name="椭圆 48"/>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68" name="组合 67"/>
          <p:cNvGrpSpPr/>
          <p:nvPr/>
        </p:nvGrpSpPr>
        <p:grpSpPr>
          <a:xfrm>
            <a:off x="9587696" y="3693902"/>
            <a:ext cx="1900866" cy="785970"/>
            <a:chOff x="9587696" y="3444515"/>
            <a:chExt cx="1607354" cy="785970"/>
          </a:xfrm>
        </p:grpSpPr>
        <p:sp>
          <p:nvSpPr>
            <p:cNvPr id="35" name="矩形 34"/>
            <p:cNvSpPr/>
            <p:nvPr/>
          </p:nvSpPr>
          <p:spPr>
            <a:xfrm>
              <a:off x="9587696" y="3768820"/>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a:t>
              </a:r>
            </a:p>
          </p:txBody>
        </p:sp>
        <p:sp>
          <p:nvSpPr>
            <p:cNvPr id="36" name="矩形 35"/>
            <p:cNvSpPr/>
            <p:nvPr/>
          </p:nvSpPr>
          <p:spPr>
            <a:xfrm>
              <a:off x="9587696" y="3444515"/>
              <a:ext cx="1607354"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CBBC91"/>
                  </a:solidFill>
                  <a:ea typeface="微软雅黑" panose="020B0503020204020204" pitchFamily="34" charset="-122"/>
                  <a:cs typeface="+mn-ea"/>
                  <a:sym typeface="+mn-lt"/>
                </a:rPr>
                <a:t>文字添加</a:t>
              </a:r>
            </a:p>
          </p:txBody>
        </p:sp>
      </p:grpSp>
      <p:grpSp>
        <p:nvGrpSpPr>
          <p:cNvPr id="57" name="组合 56"/>
          <p:cNvGrpSpPr/>
          <p:nvPr/>
        </p:nvGrpSpPr>
        <p:grpSpPr>
          <a:xfrm>
            <a:off x="8961263" y="3873981"/>
            <a:ext cx="484300" cy="484300"/>
            <a:chOff x="1028700" y="1853169"/>
            <a:chExt cx="787400" cy="787400"/>
          </a:xfrm>
          <a:effectLst>
            <a:outerShdw blurRad="254000" dist="63500" dir="2700000" algn="tl" rotWithShape="0">
              <a:prstClr val="black">
                <a:alpha val="30000"/>
              </a:prstClr>
            </a:outerShdw>
          </a:effectLst>
        </p:grpSpPr>
        <p:sp>
          <p:nvSpPr>
            <p:cNvPr id="58" name="椭圆 57"/>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71" name="组合 70"/>
          <p:cNvGrpSpPr/>
          <p:nvPr/>
        </p:nvGrpSpPr>
        <p:grpSpPr>
          <a:xfrm>
            <a:off x="9587696" y="4941677"/>
            <a:ext cx="1900866" cy="785970"/>
            <a:chOff x="9587696" y="4692290"/>
            <a:chExt cx="1607354" cy="785970"/>
          </a:xfrm>
        </p:grpSpPr>
        <p:sp>
          <p:nvSpPr>
            <p:cNvPr id="40" name="矩形 39"/>
            <p:cNvSpPr/>
            <p:nvPr/>
          </p:nvSpPr>
          <p:spPr>
            <a:xfrm>
              <a:off x="9587696" y="5016595"/>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a:t>
              </a:r>
            </a:p>
          </p:txBody>
        </p:sp>
        <p:sp>
          <p:nvSpPr>
            <p:cNvPr id="41" name="矩形 40"/>
            <p:cNvSpPr/>
            <p:nvPr/>
          </p:nvSpPr>
          <p:spPr>
            <a:xfrm>
              <a:off x="9587696" y="4692290"/>
              <a:ext cx="1607354"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CBBC91"/>
                  </a:solidFill>
                  <a:ea typeface="微软雅黑" panose="020B0503020204020204" pitchFamily="34" charset="-122"/>
                  <a:cs typeface="+mn-ea"/>
                  <a:sym typeface="+mn-lt"/>
                </a:rPr>
                <a:t>文字添加</a:t>
              </a:r>
            </a:p>
          </p:txBody>
        </p:sp>
      </p:grpSp>
      <p:grpSp>
        <p:nvGrpSpPr>
          <p:cNvPr id="63" name="组合 62"/>
          <p:cNvGrpSpPr/>
          <p:nvPr/>
        </p:nvGrpSpPr>
        <p:grpSpPr>
          <a:xfrm>
            <a:off x="8961263" y="5121756"/>
            <a:ext cx="484300" cy="484300"/>
            <a:chOff x="1028700" y="1853169"/>
            <a:chExt cx="787400" cy="787400"/>
          </a:xfrm>
          <a:effectLst>
            <a:outerShdw blurRad="254000" dist="63500" dir="2700000" algn="tl" rotWithShape="0">
              <a:prstClr val="black">
                <a:alpha val="30000"/>
              </a:prstClr>
            </a:outerShdw>
          </a:effectLst>
        </p:grpSpPr>
        <p:sp>
          <p:nvSpPr>
            <p:cNvPr id="64" name="椭圆 63"/>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53" name="组合 52"/>
          <p:cNvGrpSpPr/>
          <p:nvPr/>
        </p:nvGrpSpPr>
        <p:grpSpPr>
          <a:xfrm>
            <a:off x="461552" y="552767"/>
            <a:ext cx="4095271" cy="630364"/>
            <a:chOff x="194266" y="321621"/>
            <a:chExt cx="4095271" cy="630364"/>
          </a:xfrm>
        </p:grpSpPr>
        <p:grpSp>
          <p:nvGrpSpPr>
            <p:cNvPr id="76" name="组合 75"/>
            <p:cNvGrpSpPr/>
            <p:nvPr/>
          </p:nvGrpSpPr>
          <p:grpSpPr>
            <a:xfrm>
              <a:off x="1016260" y="398715"/>
              <a:ext cx="3273277" cy="553270"/>
              <a:chOff x="1016260" y="286054"/>
              <a:chExt cx="3273277" cy="553270"/>
            </a:xfrm>
          </p:grpSpPr>
          <p:sp>
            <p:nvSpPr>
              <p:cNvPr id="78"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79"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需求分析</a:t>
                </a:r>
              </a:p>
            </p:txBody>
          </p:sp>
        </p:grpSp>
        <p:sp>
          <p:nvSpPr>
            <p:cNvPr id="77" name="矩形 76"/>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424744899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par>
                                <p:cTn id="14" presetID="53" presetClass="entr" presetSubtype="16"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p:cTn id="16" dur="500" fill="hold"/>
                                        <p:tgtEl>
                                          <p:spTgt spid="54"/>
                                        </p:tgtEl>
                                        <p:attrNameLst>
                                          <p:attrName>ppt_w</p:attrName>
                                        </p:attrNameLst>
                                      </p:cBhvr>
                                      <p:tavLst>
                                        <p:tav tm="0">
                                          <p:val>
                                            <p:fltVal val="0"/>
                                          </p:val>
                                        </p:tav>
                                        <p:tav tm="100000">
                                          <p:val>
                                            <p:strVal val="#ppt_w"/>
                                          </p:val>
                                        </p:tav>
                                      </p:tavLst>
                                    </p:anim>
                                    <p:anim calcmode="lin" valueType="num">
                                      <p:cBhvr>
                                        <p:cTn id="17" dur="500" fill="hold"/>
                                        <p:tgtEl>
                                          <p:spTgt spid="54"/>
                                        </p:tgtEl>
                                        <p:attrNameLst>
                                          <p:attrName>ppt_h</p:attrName>
                                        </p:attrNameLst>
                                      </p:cBhvr>
                                      <p:tavLst>
                                        <p:tav tm="0">
                                          <p:val>
                                            <p:fltVal val="0"/>
                                          </p:val>
                                        </p:tav>
                                        <p:tav tm="100000">
                                          <p:val>
                                            <p:strVal val="#ppt_h"/>
                                          </p:val>
                                        </p:tav>
                                      </p:tavLst>
                                    </p:anim>
                                    <p:animEffect transition="in" filter="fade">
                                      <p:cBhvr>
                                        <p:cTn id="18" dur="500"/>
                                        <p:tgtEl>
                                          <p:spTgt spid="54"/>
                                        </p:tgtEl>
                                      </p:cBhvr>
                                    </p:animEffect>
                                  </p:childTnLst>
                                </p:cTn>
                              </p:par>
                              <p:par>
                                <p:cTn id="19" presetID="53" presetClass="entr" presetSubtype="16"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p:cTn id="21" dur="500" fill="hold"/>
                                        <p:tgtEl>
                                          <p:spTgt spid="60"/>
                                        </p:tgtEl>
                                        <p:attrNameLst>
                                          <p:attrName>ppt_w</p:attrName>
                                        </p:attrNameLst>
                                      </p:cBhvr>
                                      <p:tavLst>
                                        <p:tav tm="0">
                                          <p:val>
                                            <p:fltVal val="0"/>
                                          </p:val>
                                        </p:tav>
                                        <p:tav tm="100000">
                                          <p:val>
                                            <p:strVal val="#ppt_w"/>
                                          </p:val>
                                        </p:tav>
                                      </p:tavLst>
                                    </p:anim>
                                    <p:anim calcmode="lin" valueType="num">
                                      <p:cBhvr>
                                        <p:cTn id="22" dur="500" fill="hold"/>
                                        <p:tgtEl>
                                          <p:spTgt spid="60"/>
                                        </p:tgtEl>
                                        <p:attrNameLst>
                                          <p:attrName>ppt_h</p:attrName>
                                        </p:attrNameLst>
                                      </p:cBhvr>
                                      <p:tavLst>
                                        <p:tav tm="0">
                                          <p:val>
                                            <p:fltVal val="0"/>
                                          </p:val>
                                        </p:tav>
                                        <p:tav tm="100000">
                                          <p:val>
                                            <p:strVal val="#ppt_h"/>
                                          </p:val>
                                        </p:tav>
                                      </p:tavLst>
                                    </p:anim>
                                    <p:animEffect transition="in" filter="fade">
                                      <p:cBhvr>
                                        <p:cTn id="23" dur="500"/>
                                        <p:tgtEl>
                                          <p:spTgt spid="60"/>
                                        </p:tgtEl>
                                      </p:cBhvr>
                                    </p:animEffect>
                                  </p:childTnLst>
                                </p:cTn>
                              </p:par>
                              <p:par>
                                <p:cTn id="24" presetID="53" presetClass="entr" presetSubtype="16"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fltVal val="0"/>
                                          </p:val>
                                        </p:tav>
                                        <p:tav tm="100000">
                                          <p:val>
                                            <p:strVal val="#ppt_w"/>
                                          </p:val>
                                        </p:tav>
                                      </p:tavLst>
                                    </p:anim>
                                    <p:anim calcmode="lin" valueType="num">
                                      <p:cBhvr>
                                        <p:cTn id="27" dur="500" fill="hold"/>
                                        <p:tgtEl>
                                          <p:spTgt spid="48"/>
                                        </p:tgtEl>
                                        <p:attrNameLst>
                                          <p:attrName>ppt_h</p:attrName>
                                        </p:attrNameLst>
                                      </p:cBhvr>
                                      <p:tavLst>
                                        <p:tav tm="0">
                                          <p:val>
                                            <p:fltVal val="0"/>
                                          </p:val>
                                        </p:tav>
                                        <p:tav tm="100000">
                                          <p:val>
                                            <p:strVal val="#ppt_h"/>
                                          </p:val>
                                        </p:tav>
                                      </p:tavLst>
                                    </p:anim>
                                    <p:animEffect transition="in" filter="fade">
                                      <p:cBhvr>
                                        <p:cTn id="28" dur="500"/>
                                        <p:tgtEl>
                                          <p:spTgt spid="48"/>
                                        </p:tgtEl>
                                      </p:cBhvr>
                                    </p:animEffect>
                                  </p:childTnLst>
                                </p:cTn>
                              </p:par>
                              <p:par>
                                <p:cTn id="29" presetID="53" presetClass="entr" presetSubtype="16"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par>
                                <p:cTn id="34" presetID="53" presetClass="entr" presetSubtype="16"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p:cTn id="36" dur="500" fill="hold"/>
                                        <p:tgtEl>
                                          <p:spTgt spid="63"/>
                                        </p:tgtEl>
                                        <p:attrNameLst>
                                          <p:attrName>ppt_w</p:attrName>
                                        </p:attrNameLst>
                                      </p:cBhvr>
                                      <p:tavLst>
                                        <p:tav tm="0">
                                          <p:val>
                                            <p:fltVal val="0"/>
                                          </p:val>
                                        </p:tav>
                                        <p:tav tm="100000">
                                          <p:val>
                                            <p:strVal val="#ppt_w"/>
                                          </p:val>
                                        </p:tav>
                                      </p:tavLst>
                                    </p:anim>
                                    <p:anim calcmode="lin" valueType="num">
                                      <p:cBhvr>
                                        <p:cTn id="37" dur="500" fill="hold"/>
                                        <p:tgtEl>
                                          <p:spTgt spid="63"/>
                                        </p:tgtEl>
                                        <p:attrNameLst>
                                          <p:attrName>ppt_h</p:attrName>
                                        </p:attrNameLst>
                                      </p:cBhvr>
                                      <p:tavLst>
                                        <p:tav tm="0">
                                          <p:val>
                                            <p:fltVal val="0"/>
                                          </p:val>
                                        </p:tav>
                                        <p:tav tm="100000">
                                          <p:val>
                                            <p:strVal val="#ppt_h"/>
                                          </p:val>
                                        </p:tav>
                                      </p:tavLst>
                                    </p:anim>
                                    <p:animEffect transition="in" filter="fade">
                                      <p:cBhvr>
                                        <p:cTn id="38" dur="500"/>
                                        <p:tgtEl>
                                          <p:spTgt spid="63"/>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500"/>
                                        <p:tgtEl>
                                          <p:spTgt spid="66"/>
                                        </p:tgtEl>
                                        <p:attrNameLst>
                                          <p:attrName>ppt_x</p:attrName>
                                        </p:attrNameLst>
                                      </p:cBhvr>
                                      <p:tavLst>
                                        <p:tav tm="0">
                                          <p:val>
                                            <p:strVal val="#ppt_x-#ppt_w*1.125000"/>
                                          </p:val>
                                        </p:tav>
                                        <p:tav tm="100000">
                                          <p:val>
                                            <p:strVal val="#ppt_x"/>
                                          </p:val>
                                        </p:tav>
                                      </p:tavLst>
                                    </p:anim>
                                    <p:animEffect transition="in" filter="wipe(right)">
                                      <p:cBhvr>
                                        <p:cTn id="43" dur="500"/>
                                        <p:tgtEl>
                                          <p:spTgt spid="66"/>
                                        </p:tgtEl>
                                      </p:cBhvr>
                                    </p:animEffect>
                                  </p:childTnLst>
                                </p:cTn>
                              </p:par>
                              <p:par>
                                <p:cTn id="44" presetID="12" presetClass="entr" presetSubtype="8"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p:tgtEl>
                                          <p:spTgt spid="69"/>
                                        </p:tgtEl>
                                        <p:attrNameLst>
                                          <p:attrName>ppt_x</p:attrName>
                                        </p:attrNameLst>
                                      </p:cBhvr>
                                      <p:tavLst>
                                        <p:tav tm="0">
                                          <p:val>
                                            <p:strVal val="#ppt_x-#ppt_w*1.125000"/>
                                          </p:val>
                                        </p:tav>
                                        <p:tav tm="100000">
                                          <p:val>
                                            <p:strVal val="#ppt_x"/>
                                          </p:val>
                                        </p:tav>
                                      </p:tavLst>
                                    </p:anim>
                                    <p:animEffect transition="in" filter="wipe(right)">
                                      <p:cBhvr>
                                        <p:cTn id="47" dur="500"/>
                                        <p:tgtEl>
                                          <p:spTgt spid="69"/>
                                        </p:tgtEl>
                                      </p:cBhvr>
                                    </p:animEffect>
                                  </p:childTnLst>
                                </p:cTn>
                              </p:par>
                              <p:par>
                                <p:cTn id="48" presetID="12" presetClass="entr" presetSubtype="8" fill="hold" nodeType="withEffect">
                                  <p:stCondLst>
                                    <p:cond delay="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p:tgtEl>
                                          <p:spTgt spid="70"/>
                                        </p:tgtEl>
                                        <p:attrNameLst>
                                          <p:attrName>ppt_x</p:attrName>
                                        </p:attrNameLst>
                                      </p:cBhvr>
                                      <p:tavLst>
                                        <p:tav tm="0">
                                          <p:val>
                                            <p:strVal val="#ppt_x-#ppt_w*1.125000"/>
                                          </p:val>
                                        </p:tav>
                                        <p:tav tm="100000">
                                          <p:val>
                                            <p:strVal val="#ppt_x"/>
                                          </p:val>
                                        </p:tav>
                                      </p:tavLst>
                                    </p:anim>
                                    <p:animEffect transition="in" filter="wipe(right)">
                                      <p:cBhvr>
                                        <p:cTn id="51" dur="500"/>
                                        <p:tgtEl>
                                          <p:spTgt spid="70"/>
                                        </p:tgtEl>
                                      </p:cBhvr>
                                    </p:animEffect>
                                  </p:childTnLst>
                                </p:cTn>
                              </p:par>
                              <p:par>
                                <p:cTn id="52" presetID="12" presetClass="entr" presetSubtype="8"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 calcmode="lin" valueType="num">
                                      <p:cBhvr additive="base">
                                        <p:cTn id="54" dur="500"/>
                                        <p:tgtEl>
                                          <p:spTgt spid="67"/>
                                        </p:tgtEl>
                                        <p:attrNameLst>
                                          <p:attrName>ppt_x</p:attrName>
                                        </p:attrNameLst>
                                      </p:cBhvr>
                                      <p:tavLst>
                                        <p:tav tm="0">
                                          <p:val>
                                            <p:strVal val="#ppt_x-#ppt_w*1.125000"/>
                                          </p:val>
                                        </p:tav>
                                        <p:tav tm="100000">
                                          <p:val>
                                            <p:strVal val="#ppt_x"/>
                                          </p:val>
                                        </p:tav>
                                      </p:tavLst>
                                    </p:anim>
                                    <p:animEffect transition="in" filter="wipe(right)">
                                      <p:cBhvr>
                                        <p:cTn id="55" dur="500"/>
                                        <p:tgtEl>
                                          <p:spTgt spid="67"/>
                                        </p:tgtEl>
                                      </p:cBhvr>
                                    </p:animEffect>
                                  </p:childTnLst>
                                </p:cTn>
                              </p:par>
                              <p:par>
                                <p:cTn id="56" presetID="12" presetClass="entr" presetSubtype="8" fill="hold" nodeType="withEffect">
                                  <p:stCondLst>
                                    <p:cond delay="0"/>
                                  </p:stCondLst>
                                  <p:childTnLst>
                                    <p:set>
                                      <p:cBhvr>
                                        <p:cTn id="57" dur="1" fill="hold">
                                          <p:stCondLst>
                                            <p:cond delay="0"/>
                                          </p:stCondLst>
                                        </p:cTn>
                                        <p:tgtEl>
                                          <p:spTgt spid="68"/>
                                        </p:tgtEl>
                                        <p:attrNameLst>
                                          <p:attrName>style.visibility</p:attrName>
                                        </p:attrNameLst>
                                      </p:cBhvr>
                                      <p:to>
                                        <p:strVal val="visible"/>
                                      </p:to>
                                    </p:set>
                                    <p:anim calcmode="lin" valueType="num">
                                      <p:cBhvr additive="base">
                                        <p:cTn id="58" dur="500"/>
                                        <p:tgtEl>
                                          <p:spTgt spid="68"/>
                                        </p:tgtEl>
                                        <p:attrNameLst>
                                          <p:attrName>ppt_x</p:attrName>
                                        </p:attrNameLst>
                                      </p:cBhvr>
                                      <p:tavLst>
                                        <p:tav tm="0">
                                          <p:val>
                                            <p:strVal val="#ppt_x-#ppt_w*1.125000"/>
                                          </p:val>
                                        </p:tav>
                                        <p:tav tm="100000">
                                          <p:val>
                                            <p:strVal val="#ppt_x"/>
                                          </p:val>
                                        </p:tav>
                                      </p:tavLst>
                                    </p:anim>
                                    <p:animEffect transition="in" filter="wipe(right)">
                                      <p:cBhvr>
                                        <p:cTn id="59" dur="500"/>
                                        <p:tgtEl>
                                          <p:spTgt spid="68"/>
                                        </p:tgtEl>
                                      </p:cBhvr>
                                    </p:animEffect>
                                  </p:childTnLst>
                                </p:cTn>
                              </p:par>
                              <p:par>
                                <p:cTn id="60" presetID="12" presetClass="entr" presetSubtype="8" fill="hold" nodeType="with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additive="base">
                                        <p:cTn id="62" dur="500"/>
                                        <p:tgtEl>
                                          <p:spTgt spid="71"/>
                                        </p:tgtEl>
                                        <p:attrNameLst>
                                          <p:attrName>ppt_x</p:attrName>
                                        </p:attrNameLst>
                                      </p:cBhvr>
                                      <p:tavLst>
                                        <p:tav tm="0">
                                          <p:val>
                                            <p:strVal val="#ppt_x-#ppt_w*1.125000"/>
                                          </p:val>
                                        </p:tav>
                                        <p:tav tm="100000">
                                          <p:val>
                                            <p:strVal val="#ppt_x"/>
                                          </p:val>
                                        </p:tav>
                                      </p:tavLst>
                                    </p:anim>
                                    <p:animEffect transition="in" filter="wipe(right)">
                                      <p:cBhvr>
                                        <p:cTn id="6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图表 31"/>
          <p:cNvGraphicFramePr/>
          <p:nvPr>
            <p:extLst>
              <p:ext uri="{D42A27DB-BD31-4B8C-83A1-F6EECF244321}">
                <p14:modId xmlns:p14="http://schemas.microsoft.com/office/powerpoint/2010/main" val="1771042805"/>
              </p:ext>
            </p:extLst>
          </p:nvPr>
        </p:nvGraphicFramePr>
        <p:xfrm>
          <a:off x="6480043" y="1407780"/>
          <a:ext cx="4503212" cy="4777541"/>
        </p:xfrm>
        <a:graphic>
          <a:graphicData uri="http://schemas.openxmlformats.org/drawingml/2006/chart">
            <c:chart xmlns:c="http://schemas.openxmlformats.org/drawingml/2006/chart" xmlns:r="http://schemas.openxmlformats.org/officeDocument/2006/relationships" r:id="rId3"/>
          </a:graphicData>
        </a:graphic>
      </p:graphicFrame>
      <p:pic>
        <p:nvPicPr>
          <p:cNvPr id="15" name="图片 14">
            <a:extLst>
              <a:ext uri="{FF2B5EF4-FFF2-40B4-BE49-F238E27FC236}">
                <a16:creationId xmlns:a16="http://schemas.microsoft.com/office/drawing/2014/main" id="{C965301A-9122-4951-918D-00A4240A9AAA}"/>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430274" y="3109194"/>
            <a:ext cx="590285" cy="488261"/>
          </a:xfrm>
          <a:prstGeom prst="rect">
            <a:avLst/>
          </a:prstGeom>
        </p:spPr>
      </p:pic>
      <p:sp>
        <p:nvSpPr>
          <p:cNvPr id="18" name="TextBox 7">
            <a:extLst>
              <a:ext uri="{FF2B5EF4-FFF2-40B4-BE49-F238E27FC236}">
                <a16:creationId xmlns:a16="http://schemas.microsoft.com/office/drawing/2014/main" id="{8DE6CD62-A5CF-42EF-B6BB-0447C20B7252}"/>
              </a:ext>
            </a:extLst>
          </p:cNvPr>
          <p:cNvSpPr txBox="1"/>
          <p:nvPr/>
        </p:nvSpPr>
        <p:spPr>
          <a:xfrm>
            <a:off x="1796203" y="1965653"/>
            <a:ext cx="1261884" cy="307777"/>
          </a:xfrm>
          <a:prstGeom prst="rect">
            <a:avLst/>
          </a:prstGeom>
          <a:noFill/>
        </p:spPr>
        <p:txBody>
          <a:bodyPr wrap="none" rtlCol="0">
            <a:spAutoFit/>
          </a:bodyPr>
          <a:lstStyle/>
          <a:p>
            <a:pPr defTabSz="1219020"/>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点击添加标题</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19" name="文本框 18">
            <a:extLst>
              <a:ext uri="{FF2B5EF4-FFF2-40B4-BE49-F238E27FC236}">
                <a16:creationId xmlns:a16="http://schemas.microsoft.com/office/drawing/2014/main" id="{503E0C68-DA60-417A-94AF-3E2A39D1D51A}"/>
              </a:ext>
            </a:extLst>
          </p:cNvPr>
          <p:cNvSpPr txBox="1"/>
          <p:nvPr/>
        </p:nvSpPr>
        <p:spPr>
          <a:xfrm>
            <a:off x="1796203" y="2220891"/>
            <a:ext cx="4203787" cy="556499"/>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33" name="TextBox 7">
            <a:extLst>
              <a:ext uri="{FF2B5EF4-FFF2-40B4-BE49-F238E27FC236}">
                <a16:creationId xmlns:a16="http://schemas.microsoft.com/office/drawing/2014/main" id="{8A0EC2AC-36AC-47AE-82D5-84E6BC193292}"/>
              </a:ext>
            </a:extLst>
          </p:cNvPr>
          <p:cNvSpPr txBox="1"/>
          <p:nvPr/>
        </p:nvSpPr>
        <p:spPr>
          <a:xfrm>
            <a:off x="1796203" y="2925760"/>
            <a:ext cx="1261884" cy="307777"/>
          </a:xfrm>
          <a:prstGeom prst="rect">
            <a:avLst/>
          </a:prstGeom>
          <a:noFill/>
        </p:spPr>
        <p:txBody>
          <a:bodyPr wrap="none" rtlCol="0">
            <a:spAutoFit/>
          </a:bodyPr>
          <a:lstStyle/>
          <a:p>
            <a:pPr defTabSz="1219020"/>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点击添加标题</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34" name="文本框 33">
            <a:extLst>
              <a:ext uri="{FF2B5EF4-FFF2-40B4-BE49-F238E27FC236}">
                <a16:creationId xmlns:a16="http://schemas.microsoft.com/office/drawing/2014/main" id="{C43FDB60-641B-4314-9123-84B7BB807516}"/>
              </a:ext>
            </a:extLst>
          </p:cNvPr>
          <p:cNvSpPr txBox="1"/>
          <p:nvPr/>
        </p:nvSpPr>
        <p:spPr>
          <a:xfrm>
            <a:off x="1796203" y="3180998"/>
            <a:ext cx="4203787" cy="585032"/>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39" name="TextBox 7">
            <a:extLst>
              <a:ext uri="{FF2B5EF4-FFF2-40B4-BE49-F238E27FC236}">
                <a16:creationId xmlns:a16="http://schemas.microsoft.com/office/drawing/2014/main" id="{F5FCCFE4-0252-4BA3-87A1-FBD5057754FC}"/>
              </a:ext>
            </a:extLst>
          </p:cNvPr>
          <p:cNvSpPr txBox="1"/>
          <p:nvPr/>
        </p:nvSpPr>
        <p:spPr>
          <a:xfrm>
            <a:off x="1796203" y="3952976"/>
            <a:ext cx="1261884" cy="307777"/>
          </a:xfrm>
          <a:prstGeom prst="rect">
            <a:avLst/>
          </a:prstGeom>
          <a:noFill/>
        </p:spPr>
        <p:txBody>
          <a:bodyPr wrap="none" rtlCol="0">
            <a:spAutoFit/>
          </a:bodyPr>
          <a:lstStyle/>
          <a:p>
            <a:pPr defTabSz="1219020"/>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点击添加标题</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40" name="文本框 39">
            <a:extLst>
              <a:ext uri="{FF2B5EF4-FFF2-40B4-BE49-F238E27FC236}">
                <a16:creationId xmlns:a16="http://schemas.microsoft.com/office/drawing/2014/main" id="{CE2913BC-6B04-4A1E-A806-559244DE4FE4}"/>
              </a:ext>
            </a:extLst>
          </p:cNvPr>
          <p:cNvSpPr txBox="1"/>
          <p:nvPr/>
        </p:nvSpPr>
        <p:spPr>
          <a:xfrm>
            <a:off x="1796203" y="4208214"/>
            <a:ext cx="4203787" cy="585032"/>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45" name="TextBox 7">
            <a:extLst>
              <a:ext uri="{FF2B5EF4-FFF2-40B4-BE49-F238E27FC236}">
                <a16:creationId xmlns:a16="http://schemas.microsoft.com/office/drawing/2014/main" id="{42EB2968-4406-4916-B0BA-82ACE5C5D47B}"/>
              </a:ext>
            </a:extLst>
          </p:cNvPr>
          <p:cNvSpPr txBox="1"/>
          <p:nvPr/>
        </p:nvSpPr>
        <p:spPr>
          <a:xfrm>
            <a:off x="1796203" y="4980192"/>
            <a:ext cx="1261884" cy="307777"/>
          </a:xfrm>
          <a:prstGeom prst="rect">
            <a:avLst/>
          </a:prstGeom>
          <a:noFill/>
        </p:spPr>
        <p:txBody>
          <a:bodyPr wrap="none" rtlCol="0">
            <a:spAutoFit/>
          </a:bodyPr>
          <a:lstStyle/>
          <a:p>
            <a:pPr defTabSz="1219020"/>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点击添加标题</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46" name="文本框 45">
            <a:extLst>
              <a:ext uri="{FF2B5EF4-FFF2-40B4-BE49-F238E27FC236}">
                <a16:creationId xmlns:a16="http://schemas.microsoft.com/office/drawing/2014/main" id="{43ABA1E2-F469-4BC5-B7AB-71B5C9FCBE61}"/>
              </a:ext>
            </a:extLst>
          </p:cNvPr>
          <p:cNvSpPr txBox="1"/>
          <p:nvPr/>
        </p:nvSpPr>
        <p:spPr>
          <a:xfrm>
            <a:off x="1796203" y="5235430"/>
            <a:ext cx="4203787" cy="585032"/>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47" name="TextBox 7">
            <a:extLst>
              <a:ext uri="{FF2B5EF4-FFF2-40B4-BE49-F238E27FC236}">
                <a16:creationId xmlns:a16="http://schemas.microsoft.com/office/drawing/2014/main" id="{6F1B8FB3-A0A4-4E6F-9C86-B0511D0326FB}"/>
              </a:ext>
            </a:extLst>
          </p:cNvPr>
          <p:cNvSpPr txBox="1"/>
          <p:nvPr/>
        </p:nvSpPr>
        <p:spPr>
          <a:xfrm>
            <a:off x="8274010" y="3685408"/>
            <a:ext cx="902811" cy="307777"/>
          </a:xfrm>
          <a:prstGeom prst="rect">
            <a:avLst/>
          </a:prstGeom>
          <a:noFill/>
        </p:spPr>
        <p:txBody>
          <a:bodyPr wrap="none" rtlCol="0">
            <a:spAutoFit/>
          </a:bodyPr>
          <a:lstStyle/>
          <a:p>
            <a:pPr algn="ctr" defTabSz="1219020"/>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项目分析</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48" name="TextBox 10">
            <a:extLst>
              <a:ext uri="{FF2B5EF4-FFF2-40B4-BE49-F238E27FC236}">
                <a16:creationId xmlns:a16="http://schemas.microsoft.com/office/drawing/2014/main" id="{BABBC618-06A2-4AD1-BD50-402900544CE6}"/>
              </a:ext>
            </a:extLst>
          </p:cNvPr>
          <p:cNvSpPr txBox="1"/>
          <p:nvPr/>
        </p:nvSpPr>
        <p:spPr>
          <a:xfrm>
            <a:off x="8002303" y="3911149"/>
            <a:ext cx="1446230" cy="256545"/>
          </a:xfrm>
          <a:prstGeom prst="rect">
            <a:avLst/>
          </a:prstGeom>
          <a:noFill/>
        </p:spPr>
        <p:txBody>
          <a:bodyPr wrap="none" rtlCol="0">
            <a:spAutoFit/>
          </a:bodyPr>
          <a:lstStyle/>
          <a:p>
            <a:pPr algn="ctr" defTabSz="1219020"/>
            <a:r>
              <a:rPr lang="en-US" altLang="zh-CN" sz="1067" dirty="0">
                <a:solidFill>
                  <a:srgbClr val="CBBC91"/>
                </a:solidFill>
                <a:latin typeface="思源黑体" panose="020B0500000000000000" pitchFamily="34" charset="-122"/>
                <a:ea typeface="思源黑体" panose="020B0500000000000000" pitchFamily="34" charset="-122"/>
                <a:cs typeface="+mn-ea"/>
                <a:sym typeface="+mn-lt"/>
              </a:rPr>
              <a:t>RENYUANZUCHENG</a:t>
            </a:r>
          </a:p>
        </p:txBody>
      </p:sp>
      <p:sp>
        <p:nvSpPr>
          <p:cNvPr id="49" name="TextBox 6">
            <a:extLst>
              <a:ext uri="{FF2B5EF4-FFF2-40B4-BE49-F238E27FC236}">
                <a16:creationId xmlns:a16="http://schemas.microsoft.com/office/drawing/2014/main" id="{2F039D0B-16FB-48F2-B76E-9C35947D7ECD}"/>
              </a:ext>
            </a:extLst>
          </p:cNvPr>
          <p:cNvSpPr txBox="1"/>
          <p:nvPr/>
        </p:nvSpPr>
        <p:spPr>
          <a:xfrm>
            <a:off x="7932034" y="1800643"/>
            <a:ext cx="566181" cy="318100"/>
          </a:xfrm>
          <a:prstGeom prst="rect">
            <a:avLst/>
          </a:prstGeom>
          <a:noFill/>
        </p:spPr>
        <p:txBody>
          <a:bodyPr wrap="none" rtlCol="0">
            <a:spAutoFit/>
          </a:bodyPr>
          <a:lstStyle/>
          <a:p>
            <a:pPr defTabSz="1219020"/>
            <a:r>
              <a:rPr lang="en-US" altLang="zh-CN" sz="1467" dirty="0">
                <a:solidFill>
                  <a:srgbClr val="CBBC91"/>
                </a:solidFill>
                <a:latin typeface="思源黑体" panose="020B0500000000000000" pitchFamily="34" charset="-122"/>
                <a:ea typeface="思源黑体" panose="020B0500000000000000" pitchFamily="34" charset="-122"/>
                <a:cs typeface="+mn-ea"/>
                <a:sym typeface="+mn-lt"/>
              </a:rPr>
              <a:t>20%</a:t>
            </a:r>
            <a:endParaRPr lang="zh-CN" altLang="en-US" sz="1467"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50" name="TextBox 6">
            <a:extLst>
              <a:ext uri="{FF2B5EF4-FFF2-40B4-BE49-F238E27FC236}">
                <a16:creationId xmlns:a16="http://schemas.microsoft.com/office/drawing/2014/main" id="{013713F4-0F93-4D72-9149-C737692451BF}"/>
              </a:ext>
            </a:extLst>
          </p:cNvPr>
          <p:cNvSpPr txBox="1"/>
          <p:nvPr/>
        </p:nvSpPr>
        <p:spPr>
          <a:xfrm>
            <a:off x="7152118" y="2309848"/>
            <a:ext cx="566181" cy="318100"/>
          </a:xfrm>
          <a:prstGeom prst="rect">
            <a:avLst/>
          </a:prstGeom>
          <a:noFill/>
        </p:spPr>
        <p:txBody>
          <a:bodyPr wrap="none" rtlCol="0">
            <a:spAutoFit/>
          </a:bodyPr>
          <a:lstStyle/>
          <a:p>
            <a:pPr defTabSz="1219020"/>
            <a:r>
              <a:rPr lang="en-US" altLang="zh-CN" sz="1467" dirty="0">
                <a:solidFill>
                  <a:srgbClr val="CBBC91"/>
                </a:solidFill>
                <a:latin typeface="思源黑体" panose="020B0500000000000000" pitchFamily="34" charset="-122"/>
                <a:ea typeface="思源黑体" panose="020B0500000000000000" pitchFamily="34" charset="-122"/>
                <a:cs typeface="+mn-ea"/>
                <a:sym typeface="+mn-lt"/>
              </a:rPr>
              <a:t>20%</a:t>
            </a:r>
            <a:endParaRPr lang="zh-CN" altLang="en-US" sz="1467"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51" name="TextBox 6">
            <a:extLst>
              <a:ext uri="{FF2B5EF4-FFF2-40B4-BE49-F238E27FC236}">
                <a16:creationId xmlns:a16="http://schemas.microsoft.com/office/drawing/2014/main" id="{1DD50088-99CD-4A52-9DCC-670BF27AC5AE}"/>
              </a:ext>
            </a:extLst>
          </p:cNvPr>
          <p:cNvSpPr txBox="1"/>
          <p:nvPr/>
        </p:nvSpPr>
        <p:spPr>
          <a:xfrm>
            <a:off x="6840922" y="4117123"/>
            <a:ext cx="566181" cy="318100"/>
          </a:xfrm>
          <a:prstGeom prst="rect">
            <a:avLst/>
          </a:prstGeom>
          <a:noFill/>
        </p:spPr>
        <p:txBody>
          <a:bodyPr wrap="none" rtlCol="0">
            <a:spAutoFit/>
          </a:bodyPr>
          <a:lstStyle/>
          <a:p>
            <a:pPr defTabSz="1219020"/>
            <a:r>
              <a:rPr lang="en-US" altLang="zh-CN" sz="1467" dirty="0">
                <a:solidFill>
                  <a:srgbClr val="CBBC91"/>
                </a:solidFill>
                <a:latin typeface="思源黑体" panose="020B0500000000000000" pitchFamily="34" charset="-122"/>
                <a:ea typeface="思源黑体" panose="020B0500000000000000" pitchFamily="34" charset="-122"/>
                <a:cs typeface="+mn-ea"/>
                <a:sym typeface="+mn-lt"/>
              </a:rPr>
              <a:t>20%</a:t>
            </a:r>
            <a:endParaRPr lang="zh-CN" altLang="en-US" sz="1467"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52" name="TextBox 6">
            <a:extLst>
              <a:ext uri="{FF2B5EF4-FFF2-40B4-BE49-F238E27FC236}">
                <a16:creationId xmlns:a16="http://schemas.microsoft.com/office/drawing/2014/main" id="{EF89A752-BEE2-4293-82D4-57BAF64DCD24}"/>
              </a:ext>
            </a:extLst>
          </p:cNvPr>
          <p:cNvSpPr txBox="1"/>
          <p:nvPr/>
        </p:nvSpPr>
        <p:spPr>
          <a:xfrm>
            <a:off x="10201323" y="3918336"/>
            <a:ext cx="566181" cy="318100"/>
          </a:xfrm>
          <a:prstGeom prst="rect">
            <a:avLst/>
          </a:prstGeom>
          <a:noFill/>
        </p:spPr>
        <p:txBody>
          <a:bodyPr wrap="none" rtlCol="0">
            <a:spAutoFit/>
          </a:bodyPr>
          <a:lstStyle/>
          <a:p>
            <a:pPr defTabSz="1219020"/>
            <a:r>
              <a:rPr lang="en-US" altLang="zh-CN" sz="1467" dirty="0">
                <a:solidFill>
                  <a:srgbClr val="CBBC91"/>
                </a:solidFill>
                <a:latin typeface="思源黑体" panose="020B0500000000000000" pitchFamily="34" charset="-122"/>
                <a:ea typeface="思源黑体" panose="020B0500000000000000" pitchFamily="34" charset="-122"/>
                <a:cs typeface="+mn-ea"/>
                <a:sym typeface="+mn-lt"/>
              </a:rPr>
              <a:t>20%</a:t>
            </a:r>
            <a:endParaRPr lang="zh-CN" altLang="en-US" sz="1467"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5" name="矩形 4"/>
          <p:cNvSpPr/>
          <p:nvPr/>
        </p:nvSpPr>
        <p:spPr>
          <a:xfrm>
            <a:off x="1364155" y="2038919"/>
            <a:ext cx="192021" cy="192021"/>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20"/>
            <a:endParaRPr lang="zh-CN" altLang="en-US" sz="2400" dirty="0">
              <a:solidFill>
                <a:srgbClr val="CBBC91"/>
              </a:solidFill>
              <a:ea typeface="微软雅黑" panose="020B0503020204020204" pitchFamily="34" charset="-122"/>
            </a:endParaRPr>
          </a:p>
        </p:txBody>
      </p:sp>
      <p:sp>
        <p:nvSpPr>
          <p:cNvPr id="37" name="矩形 36"/>
          <p:cNvSpPr/>
          <p:nvPr/>
        </p:nvSpPr>
        <p:spPr>
          <a:xfrm>
            <a:off x="1364155" y="3039542"/>
            <a:ext cx="192021" cy="192021"/>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20"/>
            <a:endParaRPr lang="zh-CN" altLang="en-US" sz="2400" dirty="0">
              <a:solidFill>
                <a:srgbClr val="CBBC91"/>
              </a:solidFill>
              <a:ea typeface="微软雅黑" panose="020B0503020204020204" pitchFamily="34" charset="-122"/>
            </a:endParaRPr>
          </a:p>
        </p:txBody>
      </p:sp>
      <p:sp>
        <p:nvSpPr>
          <p:cNvPr id="38" name="矩形 37"/>
          <p:cNvSpPr/>
          <p:nvPr/>
        </p:nvSpPr>
        <p:spPr>
          <a:xfrm>
            <a:off x="1364155" y="4040164"/>
            <a:ext cx="192021" cy="192021"/>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20"/>
            <a:endParaRPr lang="zh-CN" altLang="en-US" sz="2400" dirty="0">
              <a:solidFill>
                <a:srgbClr val="CBBC91"/>
              </a:solidFill>
              <a:ea typeface="微软雅黑" panose="020B0503020204020204" pitchFamily="34" charset="-122"/>
            </a:endParaRPr>
          </a:p>
        </p:txBody>
      </p:sp>
      <p:sp>
        <p:nvSpPr>
          <p:cNvPr id="43" name="矩形 42"/>
          <p:cNvSpPr/>
          <p:nvPr/>
        </p:nvSpPr>
        <p:spPr>
          <a:xfrm>
            <a:off x="1364155" y="5040787"/>
            <a:ext cx="192021" cy="192021"/>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20"/>
            <a:endParaRPr lang="zh-CN" altLang="en-US" sz="2400" dirty="0">
              <a:solidFill>
                <a:srgbClr val="CBBC91"/>
              </a:solidFill>
              <a:ea typeface="微软雅黑" panose="020B0503020204020204" pitchFamily="34" charset="-122"/>
            </a:endParaRPr>
          </a:p>
        </p:txBody>
      </p:sp>
      <p:grpSp>
        <p:nvGrpSpPr>
          <p:cNvPr id="53" name="组合 52"/>
          <p:cNvGrpSpPr/>
          <p:nvPr/>
        </p:nvGrpSpPr>
        <p:grpSpPr>
          <a:xfrm>
            <a:off x="461552" y="552767"/>
            <a:ext cx="4095271" cy="630364"/>
            <a:chOff x="194266" y="321621"/>
            <a:chExt cx="4095271" cy="630364"/>
          </a:xfrm>
        </p:grpSpPr>
        <p:grpSp>
          <p:nvGrpSpPr>
            <p:cNvPr id="54" name="组合 53"/>
            <p:cNvGrpSpPr/>
            <p:nvPr/>
          </p:nvGrpSpPr>
          <p:grpSpPr>
            <a:xfrm>
              <a:off x="1016260" y="398715"/>
              <a:ext cx="3273277" cy="553270"/>
              <a:chOff x="1016260" y="286054"/>
              <a:chExt cx="3273277" cy="553270"/>
            </a:xfrm>
          </p:grpSpPr>
          <p:sp>
            <p:nvSpPr>
              <p:cNvPr id="56"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57"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项目分析</a:t>
                </a:r>
              </a:p>
            </p:txBody>
          </p:sp>
        </p:grpSp>
        <p:sp>
          <p:nvSpPr>
            <p:cNvPr id="55" name="矩形 54"/>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57409261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heel(1)">
                                      <p:cBhvr>
                                        <p:cTn id="23"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P spid="49" grpId="0"/>
      <p:bldP spid="50" grpId="0"/>
      <p:bldP spid="51"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4093" y="1968401"/>
            <a:ext cx="8113187" cy="4402578"/>
            <a:chOff x="80963" y="1593850"/>
            <a:chExt cx="8115300" cy="4403725"/>
          </a:xfrm>
          <a:effectLst>
            <a:outerShdw blurRad="254000" dist="63500" dir="2700000" algn="tl" rotWithShape="0">
              <a:prstClr val="black">
                <a:alpha val="30000"/>
              </a:prstClr>
            </a:outerShdw>
          </a:effectLst>
        </p:grpSpPr>
        <p:sp>
          <p:nvSpPr>
            <p:cNvPr id="23556" name="椭圆 1"/>
            <p:cNvSpPr>
              <a:spLocks noChangeAspect="1" noChangeArrowheads="1"/>
            </p:cNvSpPr>
            <p:nvPr/>
          </p:nvSpPr>
          <p:spPr bwMode="auto">
            <a:xfrm>
              <a:off x="801688" y="2355850"/>
              <a:ext cx="2879725" cy="2879725"/>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57" name="空心弧 2"/>
            <p:cNvSpPr>
              <a:spLocks noChangeAspect="1"/>
            </p:cNvSpPr>
            <p:nvPr/>
          </p:nvSpPr>
          <p:spPr bwMode="auto">
            <a:xfrm>
              <a:off x="80963" y="1636713"/>
              <a:ext cx="4321175" cy="4319587"/>
            </a:xfrm>
            <a:custGeom>
              <a:avLst/>
              <a:gdLst>
                <a:gd name="T0" fmla="*/ 2160000 w 4320000"/>
                <a:gd name="T1" fmla="*/ 0 h 4320000"/>
                <a:gd name="T2" fmla="*/ 4320000 w 4320000"/>
                <a:gd name="T3" fmla="*/ 2160000 h 4320000"/>
                <a:gd name="T4" fmla="*/ 2160000 w 4320000"/>
                <a:gd name="T5" fmla="*/ 4320000 h 4320000"/>
                <a:gd name="T6" fmla="*/ 2160000 w 4320000"/>
                <a:gd name="T7" fmla="*/ 4190400 h 4320000"/>
                <a:gd name="T8" fmla="*/ 4190400 w 4320000"/>
                <a:gd name="T9" fmla="*/ 2160000 h 4320000"/>
                <a:gd name="T10" fmla="*/ 2160000 w 4320000"/>
                <a:gd name="T11" fmla="*/ 129600 h 4320000"/>
                <a:gd name="T12" fmla="*/ 2160000 w 4320000"/>
                <a:gd name="T13" fmla="*/ 0 h 4320000"/>
              </a:gdLst>
              <a:ahLst/>
              <a:cxnLst>
                <a:cxn ang="0">
                  <a:pos x="T0" y="T1"/>
                </a:cxn>
                <a:cxn ang="0">
                  <a:pos x="T2" y="T3"/>
                </a:cxn>
                <a:cxn ang="0">
                  <a:pos x="T4" y="T5"/>
                </a:cxn>
                <a:cxn ang="0">
                  <a:pos x="T6" y="T7"/>
                </a:cxn>
                <a:cxn ang="0">
                  <a:pos x="T8" y="T9"/>
                </a:cxn>
                <a:cxn ang="0">
                  <a:pos x="T10" y="T11"/>
                </a:cxn>
                <a:cxn ang="0">
                  <a:pos x="T12" y="T13"/>
                </a:cxn>
              </a:cxnLst>
              <a:rect l="0" t="0" r="r" b="b"/>
              <a:pathLst>
                <a:path w="4320000" h="4320000">
                  <a:moveTo>
                    <a:pt x="2160000" y="0"/>
                  </a:moveTo>
                  <a:cubicBezTo>
                    <a:pt x="3352935" y="0"/>
                    <a:pt x="4320000" y="967065"/>
                    <a:pt x="4320000" y="2160000"/>
                  </a:cubicBezTo>
                  <a:cubicBezTo>
                    <a:pt x="4320000" y="3352935"/>
                    <a:pt x="3352935" y="4320000"/>
                    <a:pt x="2160000" y="4320000"/>
                  </a:cubicBezTo>
                  <a:lnTo>
                    <a:pt x="2160000" y="4190400"/>
                  </a:lnTo>
                  <a:cubicBezTo>
                    <a:pt x="3281359" y="4190400"/>
                    <a:pt x="4190400" y="3281359"/>
                    <a:pt x="4190400" y="2160000"/>
                  </a:cubicBezTo>
                  <a:cubicBezTo>
                    <a:pt x="4190400" y="1038641"/>
                    <a:pt x="3281359" y="129600"/>
                    <a:pt x="2160000" y="129600"/>
                  </a:cubicBezTo>
                  <a:lnTo>
                    <a:pt x="216000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58" name="椭圆 5"/>
            <p:cNvSpPr>
              <a:spLocks noChangeAspect="1" noChangeArrowheads="1"/>
            </p:cNvSpPr>
            <p:nvPr/>
          </p:nvSpPr>
          <p:spPr bwMode="auto">
            <a:xfrm>
              <a:off x="3135313" y="1819275"/>
              <a:ext cx="449262" cy="449263"/>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59" name="椭圆 6"/>
            <p:cNvSpPr>
              <a:spLocks noChangeAspect="1" noChangeArrowheads="1"/>
            </p:cNvSpPr>
            <p:nvPr/>
          </p:nvSpPr>
          <p:spPr bwMode="auto">
            <a:xfrm>
              <a:off x="4033838" y="2987675"/>
              <a:ext cx="450850" cy="449263"/>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0" name="椭圆 7"/>
            <p:cNvSpPr>
              <a:spLocks noChangeAspect="1" noChangeArrowheads="1"/>
            </p:cNvSpPr>
            <p:nvPr/>
          </p:nvSpPr>
          <p:spPr bwMode="auto">
            <a:xfrm>
              <a:off x="4033838" y="4154488"/>
              <a:ext cx="450850" cy="450850"/>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1" name="椭圆 10"/>
            <p:cNvSpPr>
              <a:spLocks noChangeAspect="1" noChangeArrowheads="1"/>
            </p:cNvSpPr>
            <p:nvPr/>
          </p:nvSpPr>
          <p:spPr bwMode="auto">
            <a:xfrm>
              <a:off x="3135313" y="5322888"/>
              <a:ext cx="449262" cy="449262"/>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2" name="椭圆 11"/>
            <p:cNvSpPr>
              <a:spLocks noChangeAspect="1" noChangeArrowheads="1"/>
            </p:cNvSpPr>
            <p:nvPr/>
          </p:nvSpPr>
          <p:spPr bwMode="auto">
            <a:xfrm>
              <a:off x="5591175" y="1593850"/>
              <a:ext cx="900113" cy="900113"/>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3" name="椭圆 12"/>
            <p:cNvSpPr>
              <a:spLocks noChangeAspect="1" noChangeArrowheads="1"/>
            </p:cNvSpPr>
            <p:nvPr/>
          </p:nvSpPr>
          <p:spPr bwMode="auto">
            <a:xfrm>
              <a:off x="7296150" y="2762250"/>
              <a:ext cx="900113" cy="900113"/>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4" name="椭圆 13"/>
            <p:cNvSpPr>
              <a:spLocks noChangeAspect="1" noChangeArrowheads="1"/>
            </p:cNvSpPr>
            <p:nvPr/>
          </p:nvSpPr>
          <p:spPr bwMode="auto">
            <a:xfrm>
              <a:off x="7296150" y="3930650"/>
              <a:ext cx="900113" cy="898525"/>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5" name="椭圆 14"/>
            <p:cNvSpPr>
              <a:spLocks noChangeAspect="1" noChangeArrowheads="1"/>
            </p:cNvSpPr>
            <p:nvPr/>
          </p:nvSpPr>
          <p:spPr bwMode="auto">
            <a:xfrm>
              <a:off x="5591175" y="5097463"/>
              <a:ext cx="900113" cy="900112"/>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cxnSp>
          <p:nvCxnSpPr>
            <p:cNvPr id="23566" name="直接连接符 4"/>
            <p:cNvCxnSpPr>
              <a:cxnSpLocks noChangeShapeType="1"/>
              <a:stCxn id="23558" idx="6"/>
              <a:endCxn id="23562" idx="2"/>
            </p:cNvCxnSpPr>
            <p:nvPr/>
          </p:nvCxnSpPr>
          <p:spPr bwMode="auto">
            <a:xfrm>
              <a:off x="3584575" y="2044700"/>
              <a:ext cx="2006600" cy="0"/>
            </a:xfrm>
            <a:prstGeom prst="line">
              <a:avLst/>
            </a:prstGeom>
            <a:noFill/>
            <a:ln w="9525" cmpd="sng">
              <a:solidFill>
                <a:srgbClr val="BFBFBF"/>
              </a:solidFill>
              <a:round/>
              <a:headEnd/>
              <a:tailEnd/>
            </a:ln>
            <a:extLst>
              <a:ext uri="{909E8E84-426E-40DD-AFC4-6F175D3DCCD1}">
                <a14:hiddenFill xmlns:a14="http://schemas.microsoft.com/office/drawing/2010/main">
                  <a:noFill/>
                </a14:hiddenFill>
              </a:ext>
            </a:extLst>
          </p:spPr>
        </p:cxnSp>
        <p:cxnSp>
          <p:nvCxnSpPr>
            <p:cNvPr id="23567" name="直接连接符 16"/>
            <p:cNvCxnSpPr>
              <a:cxnSpLocks noChangeShapeType="1"/>
              <a:stCxn id="23559" idx="6"/>
              <a:endCxn id="23563" idx="2"/>
            </p:cNvCxnSpPr>
            <p:nvPr/>
          </p:nvCxnSpPr>
          <p:spPr bwMode="auto">
            <a:xfrm>
              <a:off x="4484688" y="3211513"/>
              <a:ext cx="2811462" cy="0"/>
            </a:xfrm>
            <a:prstGeom prst="line">
              <a:avLst/>
            </a:prstGeom>
            <a:noFill/>
            <a:ln w="9525" cmpd="sng">
              <a:solidFill>
                <a:srgbClr val="BFBFBF"/>
              </a:solidFill>
              <a:round/>
              <a:headEnd/>
              <a:tailEnd/>
            </a:ln>
            <a:extLst>
              <a:ext uri="{909E8E84-426E-40DD-AFC4-6F175D3DCCD1}">
                <a14:hiddenFill xmlns:a14="http://schemas.microsoft.com/office/drawing/2010/main">
                  <a:noFill/>
                </a14:hiddenFill>
              </a:ext>
            </a:extLst>
          </p:spPr>
        </p:cxnSp>
        <p:cxnSp>
          <p:nvCxnSpPr>
            <p:cNvPr id="23568" name="直接连接符 18"/>
            <p:cNvCxnSpPr>
              <a:cxnSpLocks noChangeShapeType="1"/>
              <a:stCxn id="23560" idx="6"/>
              <a:endCxn id="23564" idx="2"/>
            </p:cNvCxnSpPr>
            <p:nvPr/>
          </p:nvCxnSpPr>
          <p:spPr bwMode="auto">
            <a:xfrm>
              <a:off x="4484688" y="4379913"/>
              <a:ext cx="2811462" cy="0"/>
            </a:xfrm>
            <a:prstGeom prst="line">
              <a:avLst/>
            </a:prstGeom>
            <a:noFill/>
            <a:ln w="9525" cmpd="sng">
              <a:solidFill>
                <a:srgbClr val="BFBFBF"/>
              </a:solidFill>
              <a:round/>
              <a:headEnd/>
              <a:tailEnd/>
            </a:ln>
            <a:extLst>
              <a:ext uri="{909E8E84-426E-40DD-AFC4-6F175D3DCCD1}">
                <a14:hiddenFill xmlns:a14="http://schemas.microsoft.com/office/drawing/2010/main">
                  <a:noFill/>
                </a14:hiddenFill>
              </a:ext>
            </a:extLst>
          </p:spPr>
        </p:cxnSp>
        <p:cxnSp>
          <p:nvCxnSpPr>
            <p:cNvPr id="23569" name="直接连接符 20"/>
            <p:cNvCxnSpPr>
              <a:cxnSpLocks noChangeShapeType="1"/>
              <a:stCxn id="23561" idx="6"/>
              <a:endCxn id="23565" idx="2"/>
            </p:cNvCxnSpPr>
            <p:nvPr/>
          </p:nvCxnSpPr>
          <p:spPr bwMode="auto">
            <a:xfrm>
              <a:off x="3584575" y="5548313"/>
              <a:ext cx="2006600" cy="0"/>
            </a:xfrm>
            <a:prstGeom prst="line">
              <a:avLst/>
            </a:prstGeom>
            <a:noFill/>
            <a:ln w="9525" cmpd="sng">
              <a:solidFill>
                <a:srgbClr val="BFBFBF"/>
              </a:solidFill>
              <a:round/>
              <a:headEnd/>
              <a:tailEnd/>
            </a:ln>
            <a:extLst>
              <a:ext uri="{909E8E84-426E-40DD-AFC4-6F175D3DCCD1}">
                <a14:hiddenFill xmlns:a14="http://schemas.microsoft.com/office/drawing/2010/main">
                  <a:noFill/>
                </a14:hiddenFill>
              </a:ext>
            </a:extLst>
          </p:spPr>
        </p:cxnSp>
        <p:sp>
          <p:nvSpPr>
            <p:cNvPr id="23578" name="KSO_Shape"/>
            <p:cNvSpPr>
              <a:spLocks noChangeAspect="1"/>
            </p:cNvSpPr>
            <p:nvPr/>
          </p:nvSpPr>
          <p:spPr bwMode="auto">
            <a:xfrm>
              <a:off x="5759450" y="1795463"/>
              <a:ext cx="539750" cy="534987"/>
            </a:xfrm>
            <a:custGeom>
              <a:avLst/>
              <a:gdLst>
                <a:gd name="T0" fmla="*/ 1420802 w 2262188"/>
                <a:gd name="T1" fmla="*/ 2155372 h 2241550"/>
                <a:gd name="T2" fmla="*/ 0 w 2262188"/>
                <a:gd name="T3" fmla="*/ 1901959 h 2241550"/>
                <a:gd name="T4" fmla="*/ 966787 w 2262188"/>
                <a:gd name="T5" fmla="*/ 2002745 h 2241550"/>
                <a:gd name="T6" fmla="*/ 463550 w 2262188"/>
                <a:gd name="T7" fmla="*/ 1799189 h 2241550"/>
                <a:gd name="T8" fmla="*/ 1920875 w 2262188"/>
                <a:gd name="T9" fmla="*/ 1721932 h 2241550"/>
                <a:gd name="T10" fmla="*/ 1920875 w 2262188"/>
                <a:gd name="T11" fmla="*/ 1643063 h 2241550"/>
                <a:gd name="T12" fmla="*/ 1920875 w 2262188"/>
                <a:gd name="T13" fmla="*/ 1520825 h 2241550"/>
                <a:gd name="T14" fmla="*/ 1437365 w 2262188"/>
                <a:gd name="T15" fmla="*/ 1781511 h 2241550"/>
                <a:gd name="T16" fmla="*/ 0 w 2262188"/>
                <a:gd name="T17" fmla="*/ 1470217 h 2241550"/>
                <a:gd name="T18" fmla="*/ 1304860 w 2262188"/>
                <a:gd name="T19" fmla="*/ 1658938 h 2241550"/>
                <a:gd name="T20" fmla="*/ 1333924 w 2262188"/>
                <a:gd name="T21" fmla="*/ 1648052 h 2241550"/>
                <a:gd name="T22" fmla="*/ 1395684 w 2262188"/>
                <a:gd name="T23" fmla="*/ 1641022 h 2241550"/>
                <a:gd name="T24" fmla="*/ 1448362 w 2262188"/>
                <a:gd name="T25" fmla="*/ 1646011 h 2241550"/>
                <a:gd name="T26" fmla="*/ 1677920 w 2262188"/>
                <a:gd name="T27" fmla="*/ 1506991 h 2241550"/>
                <a:gd name="T28" fmla="*/ 1657031 w 2262188"/>
                <a:gd name="T29" fmla="*/ 1492023 h 2241550"/>
                <a:gd name="T30" fmla="*/ 1654306 w 2262188"/>
                <a:gd name="T31" fmla="*/ 1479097 h 2241550"/>
                <a:gd name="T32" fmla="*/ 1663843 w 2262188"/>
                <a:gd name="T33" fmla="*/ 1466170 h 2241550"/>
                <a:gd name="T34" fmla="*/ 995838 w 2262188"/>
                <a:gd name="T35" fmla="*/ 1258888 h 2241550"/>
                <a:gd name="T36" fmla="*/ 489738 w 2262188"/>
                <a:gd name="T37" fmla="*/ 1130300 h 2241550"/>
                <a:gd name="T38" fmla="*/ 594035 w 2262188"/>
                <a:gd name="T39" fmla="*/ 1213404 h 2241550"/>
                <a:gd name="T40" fmla="*/ 555491 w 2262188"/>
                <a:gd name="T41" fmla="*/ 1222487 h 2241550"/>
                <a:gd name="T42" fmla="*/ 486564 w 2262188"/>
                <a:gd name="T43" fmla="*/ 1223168 h 2241550"/>
                <a:gd name="T44" fmla="*/ 211086 w 2262188"/>
                <a:gd name="T45" fmla="*/ 1351684 h 2241550"/>
                <a:gd name="T46" fmla="*/ 251218 w 2262188"/>
                <a:gd name="T47" fmla="*/ 1368941 h 2241550"/>
                <a:gd name="T48" fmla="*/ 259153 w 2262188"/>
                <a:gd name="T49" fmla="*/ 1381429 h 2241550"/>
                <a:gd name="T50" fmla="*/ 255072 w 2262188"/>
                <a:gd name="T51" fmla="*/ 1394599 h 2241550"/>
                <a:gd name="T52" fmla="*/ 240561 w 2262188"/>
                <a:gd name="T53" fmla="*/ 1405498 h 2241550"/>
                <a:gd name="T54" fmla="*/ 810075 w 2262188"/>
                <a:gd name="T55" fmla="*/ 1021049 h 2241550"/>
                <a:gd name="T56" fmla="*/ 341312 w 2262188"/>
                <a:gd name="T57" fmla="*/ 771297 h 2241550"/>
                <a:gd name="T58" fmla="*/ 2262188 w 2262188"/>
                <a:gd name="T59" fmla="*/ 687389 h 2241550"/>
                <a:gd name="T60" fmla="*/ 830949 w 2262188"/>
                <a:gd name="T61" fmla="*/ 982664 h 2241550"/>
                <a:gd name="T62" fmla="*/ 1797050 w 2262188"/>
                <a:gd name="T63" fmla="*/ 752476 h 2241550"/>
                <a:gd name="T64" fmla="*/ 1295400 w 2262188"/>
                <a:gd name="T65" fmla="*/ 660174 h 2241550"/>
                <a:gd name="T66" fmla="*/ 2262188 w 2262188"/>
                <a:gd name="T67" fmla="*/ 462607 h 2241550"/>
                <a:gd name="T68" fmla="*/ 824823 w 2262188"/>
                <a:gd name="T69" fmla="*/ 651157 h 2241550"/>
                <a:gd name="T70" fmla="*/ 341312 w 2262188"/>
                <a:gd name="T71" fmla="*/ 390526 h 2241550"/>
                <a:gd name="T72" fmla="*/ 786730 w 2262188"/>
                <a:gd name="T73" fmla="*/ 233363 h 2241550"/>
                <a:gd name="T74" fmla="*/ 600403 w 2262188"/>
                <a:gd name="T75" fmla="*/ 336703 h 2241550"/>
                <a:gd name="T76" fmla="*/ 608110 w 2262188"/>
                <a:gd name="T77" fmla="*/ 349677 h 2241550"/>
                <a:gd name="T78" fmla="*/ 603350 w 2262188"/>
                <a:gd name="T79" fmla="*/ 362651 h 2241550"/>
                <a:gd name="T80" fmla="*/ 576602 w 2262188"/>
                <a:gd name="T81" fmla="*/ 378585 h 2241550"/>
                <a:gd name="T82" fmla="*/ 820278 w 2262188"/>
                <a:gd name="T83" fmla="*/ 514246 h 2241550"/>
                <a:gd name="T84" fmla="*/ 878761 w 2262188"/>
                <a:gd name="T85" fmla="*/ 510831 h 2241550"/>
                <a:gd name="T86" fmla="*/ 932710 w 2262188"/>
                <a:gd name="T87" fmla="*/ 519026 h 2241550"/>
                <a:gd name="T88" fmla="*/ 1216508 w 2262188"/>
                <a:gd name="T89" fmla="*/ 466218 h 2241550"/>
                <a:gd name="T90" fmla="*/ 1749425 w 2262188"/>
                <a:gd name="T91" fmla="*/ 883986 h 2241550"/>
                <a:gd name="T92" fmla="*/ 1798297 w 2262188"/>
                <a:gd name="T93" fmla="*/ 374650 h 2241550"/>
                <a:gd name="T94" fmla="*/ 2012784 w 2262188"/>
                <a:gd name="T95" fmla="*/ 269585 h 2241550"/>
                <a:gd name="T96" fmla="*/ 2003262 w 2262188"/>
                <a:gd name="T97" fmla="*/ 256650 h 2241550"/>
                <a:gd name="T98" fmla="*/ 2006209 w 2262188"/>
                <a:gd name="T99" fmla="*/ 243943 h 2241550"/>
                <a:gd name="T100" fmla="*/ 2027068 w 2262188"/>
                <a:gd name="T101" fmla="*/ 228966 h 2241550"/>
                <a:gd name="T102" fmla="*/ 1797843 w 2262188"/>
                <a:gd name="T103" fmla="*/ 89635 h 2241550"/>
                <a:gd name="T104" fmla="*/ 1745015 w 2262188"/>
                <a:gd name="T105" fmla="*/ 94400 h 2241550"/>
                <a:gd name="T106" fmla="*/ 1683571 w 2262188"/>
                <a:gd name="T107" fmla="*/ 87820 h 2241550"/>
                <a:gd name="T108" fmla="*/ 1651602 w 2262188"/>
                <a:gd name="T109" fmla="*/ 75112 h 224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62188" h="2241550">
                  <a:moveTo>
                    <a:pt x="1920875" y="1898650"/>
                  </a:moveTo>
                  <a:lnTo>
                    <a:pt x="1920875" y="1901598"/>
                  </a:lnTo>
                  <a:lnTo>
                    <a:pt x="1920875" y="1977571"/>
                  </a:lnTo>
                  <a:lnTo>
                    <a:pt x="1431239" y="2241550"/>
                  </a:lnTo>
                  <a:lnTo>
                    <a:pt x="966787" y="2131332"/>
                  </a:lnTo>
                  <a:lnTo>
                    <a:pt x="966787" y="2047648"/>
                  </a:lnTo>
                  <a:lnTo>
                    <a:pt x="1420802" y="2155372"/>
                  </a:lnTo>
                  <a:lnTo>
                    <a:pt x="1437365" y="2159227"/>
                  </a:lnTo>
                  <a:lnTo>
                    <a:pt x="1452113" y="2151289"/>
                  </a:lnTo>
                  <a:lnTo>
                    <a:pt x="1920875" y="1898650"/>
                  </a:lnTo>
                  <a:close/>
                  <a:moveTo>
                    <a:pt x="0" y="1817688"/>
                  </a:moveTo>
                  <a:lnTo>
                    <a:pt x="463550" y="1928451"/>
                  </a:lnTo>
                  <a:lnTo>
                    <a:pt x="463550" y="2012951"/>
                  </a:lnTo>
                  <a:lnTo>
                    <a:pt x="0" y="1901959"/>
                  </a:lnTo>
                  <a:lnTo>
                    <a:pt x="0" y="1848519"/>
                  </a:lnTo>
                  <a:lnTo>
                    <a:pt x="0" y="1817688"/>
                  </a:lnTo>
                  <a:close/>
                  <a:moveTo>
                    <a:pt x="1920875" y="1770063"/>
                  </a:moveTo>
                  <a:lnTo>
                    <a:pt x="1920875" y="1772784"/>
                  </a:lnTo>
                  <a:lnTo>
                    <a:pt x="1920875" y="1848984"/>
                  </a:lnTo>
                  <a:lnTo>
                    <a:pt x="1431239" y="2112963"/>
                  </a:lnTo>
                  <a:lnTo>
                    <a:pt x="966787" y="2002745"/>
                  </a:lnTo>
                  <a:lnTo>
                    <a:pt x="966787" y="1919061"/>
                  </a:lnTo>
                  <a:lnTo>
                    <a:pt x="1420802" y="2026784"/>
                  </a:lnTo>
                  <a:lnTo>
                    <a:pt x="1437365" y="2030867"/>
                  </a:lnTo>
                  <a:lnTo>
                    <a:pt x="1452113" y="2022702"/>
                  </a:lnTo>
                  <a:lnTo>
                    <a:pt x="1920875" y="1770063"/>
                  </a:lnTo>
                  <a:close/>
                  <a:moveTo>
                    <a:pt x="0" y="1689100"/>
                  </a:moveTo>
                  <a:lnTo>
                    <a:pt x="463550" y="1799189"/>
                  </a:lnTo>
                  <a:lnTo>
                    <a:pt x="463550" y="1882775"/>
                  </a:lnTo>
                  <a:lnTo>
                    <a:pt x="0" y="1772460"/>
                  </a:lnTo>
                  <a:lnTo>
                    <a:pt x="0" y="1719680"/>
                  </a:lnTo>
                  <a:lnTo>
                    <a:pt x="0" y="1689100"/>
                  </a:lnTo>
                  <a:close/>
                  <a:moveTo>
                    <a:pt x="1920875" y="1643063"/>
                  </a:moveTo>
                  <a:lnTo>
                    <a:pt x="1920875" y="1646009"/>
                  </a:lnTo>
                  <a:lnTo>
                    <a:pt x="1920875" y="1721932"/>
                  </a:lnTo>
                  <a:lnTo>
                    <a:pt x="1431239" y="1985963"/>
                  </a:lnTo>
                  <a:lnTo>
                    <a:pt x="966787" y="1875591"/>
                  </a:lnTo>
                  <a:lnTo>
                    <a:pt x="966787" y="1791963"/>
                  </a:lnTo>
                  <a:lnTo>
                    <a:pt x="1420802" y="1899841"/>
                  </a:lnTo>
                  <a:lnTo>
                    <a:pt x="1437365" y="1903694"/>
                  </a:lnTo>
                  <a:lnTo>
                    <a:pt x="1452113" y="1895762"/>
                  </a:lnTo>
                  <a:lnTo>
                    <a:pt x="1920875" y="1643063"/>
                  </a:lnTo>
                  <a:close/>
                  <a:moveTo>
                    <a:pt x="0" y="1562100"/>
                  </a:moveTo>
                  <a:lnTo>
                    <a:pt x="463550" y="1672189"/>
                  </a:lnTo>
                  <a:lnTo>
                    <a:pt x="463550" y="1755775"/>
                  </a:lnTo>
                  <a:lnTo>
                    <a:pt x="0" y="1645686"/>
                  </a:lnTo>
                  <a:lnTo>
                    <a:pt x="0" y="1592907"/>
                  </a:lnTo>
                  <a:lnTo>
                    <a:pt x="0" y="1562100"/>
                  </a:lnTo>
                  <a:close/>
                  <a:moveTo>
                    <a:pt x="1920875" y="1520825"/>
                  </a:moveTo>
                  <a:lnTo>
                    <a:pt x="1920875" y="1523996"/>
                  </a:lnTo>
                  <a:lnTo>
                    <a:pt x="1920875" y="1599869"/>
                  </a:lnTo>
                  <a:lnTo>
                    <a:pt x="1431239" y="1863725"/>
                  </a:lnTo>
                  <a:lnTo>
                    <a:pt x="966787" y="1753426"/>
                  </a:lnTo>
                  <a:lnTo>
                    <a:pt x="966787" y="1669853"/>
                  </a:lnTo>
                  <a:lnTo>
                    <a:pt x="1420802" y="1777660"/>
                  </a:lnTo>
                  <a:lnTo>
                    <a:pt x="1437365" y="1781511"/>
                  </a:lnTo>
                  <a:lnTo>
                    <a:pt x="1452113" y="1773584"/>
                  </a:lnTo>
                  <a:lnTo>
                    <a:pt x="1920875" y="1520825"/>
                  </a:lnTo>
                  <a:close/>
                  <a:moveTo>
                    <a:pt x="0" y="1439863"/>
                  </a:moveTo>
                  <a:lnTo>
                    <a:pt x="463550" y="1549725"/>
                  </a:lnTo>
                  <a:lnTo>
                    <a:pt x="463550" y="1633538"/>
                  </a:lnTo>
                  <a:lnTo>
                    <a:pt x="0" y="1523223"/>
                  </a:lnTo>
                  <a:lnTo>
                    <a:pt x="0" y="1470217"/>
                  </a:lnTo>
                  <a:lnTo>
                    <a:pt x="0" y="1439863"/>
                  </a:lnTo>
                  <a:close/>
                  <a:moveTo>
                    <a:pt x="1474701" y="1365250"/>
                  </a:moveTo>
                  <a:lnTo>
                    <a:pt x="1920875" y="1470932"/>
                  </a:lnTo>
                  <a:lnTo>
                    <a:pt x="1430878" y="1735138"/>
                  </a:lnTo>
                  <a:lnTo>
                    <a:pt x="984250" y="1629229"/>
                  </a:lnTo>
                  <a:lnTo>
                    <a:pt x="1044194" y="1597025"/>
                  </a:lnTo>
                  <a:lnTo>
                    <a:pt x="1304860" y="1658938"/>
                  </a:lnTo>
                  <a:lnTo>
                    <a:pt x="1305314" y="1658258"/>
                  </a:lnTo>
                  <a:lnTo>
                    <a:pt x="1309401" y="1656217"/>
                  </a:lnTo>
                  <a:lnTo>
                    <a:pt x="1313942" y="1654402"/>
                  </a:lnTo>
                  <a:lnTo>
                    <a:pt x="1318483" y="1652588"/>
                  </a:lnTo>
                  <a:lnTo>
                    <a:pt x="1323479" y="1651227"/>
                  </a:lnTo>
                  <a:lnTo>
                    <a:pt x="1328474" y="1649640"/>
                  </a:lnTo>
                  <a:lnTo>
                    <a:pt x="1333924" y="1648052"/>
                  </a:lnTo>
                  <a:lnTo>
                    <a:pt x="1339373" y="1646692"/>
                  </a:lnTo>
                  <a:lnTo>
                    <a:pt x="1345050" y="1645784"/>
                  </a:lnTo>
                  <a:lnTo>
                    <a:pt x="1350953" y="1644650"/>
                  </a:lnTo>
                  <a:lnTo>
                    <a:pt x="1357311" y="1643743"/>
                  </a:lnTo>
                  <a:lnTo>
                    <a:pt x="1369572" y="1642383"/>
                  </a:lnTo>
                  <a:lnTo>
                    <a:pt x="1382515" y="1641249"/>
                  </a:lnTo>
                  <a:lnTo>
                    <a:pt x="1395684" y="1641022"/>
                  </a:lnTo>
                  <a:lnTo>
                    <a:pt x="1403177" y="1641249"/>
                  </a:lnTo>
                  <a:lnTo>
                    <a:pt x="1410897" y="1641475"/>
                  </a:lnTo>
                  <a:lnTo>
                    <a:pt x="1418617" y="1642156"/>
                  </a:lnTo>
                  <a:lnTo>
                    <a:pt x="1426110" y="1642836"/>
                  </a:lnTo>
                  <a:lnTo>
                    <a:pt x="1433603" y="1643743"/>
                  </a:lnTo>
                  <a:lnTo>
                    <a:pt x="1441096" y="1644650"/>
                  </a:lnTo>
                  <a:lnTo>
                    <a:pt x="1448362" y="1646011"/>
                  </a:lnTo>
                  <a:lnTo>
                    <a:pt x="1455401" y="1647599"/>
                  </a:lnTo>
                  <a:lnTo>
                    <a:pt x="1460623" y="1648959"/>
                  </a:lnTo>
                  <a:lnTo>
                    <a:pt x="1707665" y="1516063"/>
                  </a:lnTo>
                  <a:lnTo>
                    <a:pt x="1701989" y="1514702"/>
                  </a:lnTo>
                  <a:lnTo>
                    <a:pt x="1693133" y="1512434"/>
                  </a:lnTo>
                  <a:lnTo>
                    <a:pt x="1685186" y="1509713"/>
                  </a:lnTo>
                  <a:lnTo>
                    <a:pt x="1677920" y="1506991"/>
                  </a:lnTo>
                  <a:lnTo>
                    <a:pt x="1671790" y="1503816"/>
                  </a:lnTo>
                  <a:lnTo>
                    <a:pt x="1666340" y="1500641"/>
                  </a:lnTo>
                  <a:lnTo>
                    <a:pt x="1664070" y="1499054"/>
                  </a:lnTo>
                  <a:lnTo>
                    <a:pt x="1662026" y="1497240"/>
                  </a:lnTo>
                  <a:lnTo>
                    <a:pt x="1659983" y="1495652"/>
                  </a:lnTo>
                  <a:lnTo>
                    <a:pt x="1658393" y="1493838"/>
                  </a:lnTo>
                  <a:lnTo>
                    <a:pt x="1657031" y="1492023"/>
                  </a:lnTo>
                  <a:lnTo>
                    <a:pt x="1655668" y="1490209"/>
                  </a:lnTo>
                  <a:lnTo>
                    <a:pt x="1654987" y="1488395"/>
                  </a:lnTo>
                  <a:lnTo>
                    <a:pt x="1654306" y="1486581"/>
                  </a:lnTo>
                  <a:lnTo>
                    <a:pt x="1653852" y="1484540"/>
                  </a:lnTo>
                  <a:lnTo>
                    <a:pt x="1653625" y="1482725"/>
                  </a:lnTo>
                  <a:lnTo>
                    <a:pt x="1653625" y="1480911"/>
                  </a:lnTo>
                  <a:lnTo>
                    <a:pt x="1654306" y="1479097"/>
                  </a:lnTo>
                  <a:lnTo>
                    <a:pt x="1654760" y="1477282"/>
                  </a:lnTo>
                  <a:lnTo>
                    <a:pt x="1655441" y="1475241"/>
                  </a:lnTo>
                  <a:lnTo>
                    <a:pt x="1656577" y="1473427"/>
                  </a:lnTo>
                  <a:lnTo>
                    <a:pt x="1658166" y="1471613"/>
                  </a:lnTo>
                  <a:lnTo>
                    <a:pt x="1659528" y="1469798"/>
                  </a:lnTo>
                  <a:lnTo>
                    <a:pt x="1661345" y="1467984"/>
                  </a:lnTo>
                  <a:lnTo>
                    <a:pt x="1663843" y="1466170"/>
                  </a:lnTo>
                  <a:lnTo>
                    <a:pt x="1666113" y="1464356"/>
                  </a:lnTo>
                  <a:lnTo>
                    <a:pt x="1668611" y="1462768"/>
                  </a:lnTo>
                  <a:lnTo>
                    <a:pt x="1671790" y="1461181"/>
                  </a:lnTo>
                  <a:lnTo>
                    <a:pt x="1675650" y="1459366"/>
                  </a:lnTo>
                  <a:lnTo>
                    <a:pt x="1414984" y="1397454"/>
                  </a:lnTo>
                  <a:lnTo>
                    <a:pt x="1474701" y="1365250"/>
                  </a:lnTo>
                  <a:close/>
                  <a:moveTo>
                    <a:pt x="995838" y="1258888"/>
                  </a:moveTo>
                  <a:lnTo>
                    <a:pt x="1393825" y="1352349"/>
                  </a:lnTo>
                  <a:lnTo>
                    <a:pt x="918237" y="1608912"/>
                  </a:lnTo>
                  <a:lnTo>
                    <a:pt x="918237" y="2111376"/>
                  </a:lnTo>
                  <a:lnTo>
                    <a:pt x="512762" y="2014286"/>
                  </a:lnTo>
                  <a:lnTo>
                    <a:pt x="512762" y="1518854"/>
                  </a:lnTo>
                  <a:lnTo>
                    <a:pt x="995838" y="1258888"/>
                  </a:lnTo>
                  <a:close/>
                  <a:moveTo>
                    <a:pt x="489738" y="1130300"/>
                  </a:moveTo>
                  <a:lnTo>
                    <a:pt x="935038" y="1236110"/>
                  </a:lnTo>
                  <a:lnTo>
                    <a:pt x="875408" y="1268353"/>
                  </a:lnTo>
                  <a:lnTo>
                    <a:pt x="610586" y="1205457"/>
                  </a:lnTo>
                  <a:lnTo>
                    <a:pt x="606959" y="1207501"/>
                  </a:lnTo>
                  <a:lnTo>
                    <a:pt x="603104" y="1209544"/>
                  </a:lnTo>
                  <a:lnTo>
                    <a:pt x="598796" y="1211588"/>
                  </a:lnTo>
                  <a:lnTo>
                    <a:pt x="594035" y="1213404"/>
                  </a:lnTo>
                  <a:lnTo>
                    <a:pt x="589274" y="1214994"/>
                  </a:lnTo>
                  <a:lnTo>
                    <a:pt x="584059" y="1216583"/>
                  </a:lnTo>
                  <a:lnTo>
                    <a:pt x="578617" y="1218172"/>
                  </a:lnTo>
                  <a:lnTo>
                    <a:pt x="573176" y="1219308"/>
                  </a:lnTo>
                  <a:lnTo>
                    <a:pt x="567281" y="1220443"/>
                  </a:lnTo>
                  <a:lnTo>
                    <a:pt x="561386" y="1221351"/>
                  </a:lnTo>
                  <a:lnTo>
                    <a:pt x="555491" y="1222487"/>
                  </a:lnTo>
                  <a:lnTo>
                    <a:pt x="543021" y="1223849"/>
                  </a:lnTo>
                  <a:lnTo>
                    <a:pt x="530097" y="1224530"/>
                  </a:lnTo>
                  <a:lnTo>
                    <a:pt x="516947" y="1224757"/>
                  </a:lnTo>
                  <a:lnTo>
                    <a:pt x="509464" y="1224757"/>
                  </a:lnTo>
                  <a:lnTo>
                    <a:pt x="501755" y="1224530"/>
                  </a:lnTo>
                  <a:lnTo>
                    <a:pt x="494046" y="1224076"/>
                  </a:lnTo>
                  <a:lnTo>
                    <a:pt x="486564" y="1223168"/>
                  </a:lnTo>
                  <a:lnTo>
                    <a:pt x="479082" y="1222487"/>
                  </a:lnTo>
                  <a:lnTo>
                    <a:pt x="471600" y="1221124"/>
                  </a:lnTo>
                  <a:lnTo>
                    <a:pt x="464345" y="1219989"/>
                  </a:lnTo>
                  <a:lnTo>
                    <a:pt x="457543" y="1218399"/>
                  </a:lnTo>
                  <a:lnTo>
                    <a:pt x="456409" y="1218172"/>
                  </a:lnTo>
                  <a:lnTo>
                    <a:pt x="209953" y="1351230"/>
                  </a:lnTo>
                  <a:lnTo>
                    <a:pt x="211086" y="1351684"/>
                  </a:lnTo>
                  <a:lnTo>
                    <a:pt x="219929" y="1353955"/>
                  </a:lnTo>
                  <a:lnTo>
                    <a:pt x="227864" y="1356452"/>
                  </a:lnTo>
                  <a:lnTo>
                    <a:pt x="235120" y="1359404"/>
                  </a:lnTo>
                  <a:lnTo>
                    <a:pt x="241241" y="1362356"/>
                  </a:lnTo>
                  <a:lnTo>
                    <a:pt x="246683" y="1365535"/>
                  </a:lnTo>
                  <a:lnTo>
                    <a:pt x="249177" y="1367351"/>
                  </a:lnTo>
                  <a:lnTo>
                    <a:pt x="251218" y="1368941"/>
                  </a:lnTo>
                  <a:lnTo>
                    <a:pt x="253031" y="1370757"/>
                  </a:lnTo>
                  <a:lnTo>
                    <a:pt x="254845" y="1372574"/>
                  </a:lnTo>
                  <a:lnTo>
                    <a:pt x="255979" y="1374390"/>
                  </a:lnTo>
                  <a:lnTo>
                    <a:pt x="257113" y="1376207"/>
                  </a:lnTo>
                  <a:lnTo>
                    <a:pt x="258019" y="1378023"/>
                  </a:lnTo>
                  <a:lnTo>
                    <a:pt x="258926" y="1379613"/>
                  </a:lnTo>
                  <a:lnTo>
                    <a:pt x="259153" y="1381429"/>
                  </a:lnTo>
                  <a:lnTo>
                    <a:pt x="259380" y="1383246"/>
                  </a:lnTo>
                  <a:lnTo>
                    <a:pt x="259153" y="1385289"/>
                  </a:lnTo>
                  <a:lnTo>
                    <a:pt x="258926" y="1387106"/>
                  </a:lnTo>
                  <a:lnTo>
                    <a:pt x="258473" y="1388922"/>
                  </a:lnTo>
                  <a:lnTo>
                    <a:pt x="257566" y="1390739"/>
                  </a:lnTo>
                  <a:lnTo>
                    <a:pt x="256206" y="1392555"/>
                  </a:lnTo>
                  <a:lnTo>
                    <a:pt x="255072" y="1394599"/>
                  </a:lnTo>
                  <a:lnTo>
                    <a:pt x="253485" y="1396415"/>
                  </a:lnTo>
                  <a:lnTo>
                    <a:pt x="251444" y="1398232"/>
                  </a:lnTo>
                  <a:lnTo>
                    <a:pt x="249404" y="1399821"/>
                  </a:lnTo>
                  <a:lnTo>
                    <a:pt x="246910" y="1401638"/>
                  </a:lnTo>
                  <a:lnTo>
                    <a:pt x="244189" y="1403454"/>
                  </a:lnTo>
                  <a:lnTo>
                    <a:pt x="241241" y="1405043"/>
                  </a:lnTo>
                  <a:lnTo>
                    <a:pt x="240561" y="1405498"/>
                  </a:lnTo>
                  <a:lnTo>
                    <a:pt x="504929" y="1468393"/>
                  </a:lnTo>
                  <a:lnTo>
                    <a:pt x="463891" y="1490418"/>
                  </a:lnTo>
                  <a:lnTo>
                    <a:pt x="463891" y="1504950"/>
                  </a:lnTo>
                  <a:lnTo>
                    <a:pt x="0" y="1394599"/>
                  </a:lnTo>
                  <a:lnTo>
                    <a:pt x="489738" y="1130300"/>
                  </a:lnTo>
                  <a:close/>
                  <a:moveTo>
                    <a:pt x="341312" y="768350"/>
                  </a:moveTo>
                  <a:lnTo>
                    <a:pt x="810075" y="1021049"/>
                  </a:lnTo>
                  <a:lnTo>
                    <a:pt x="824823" y="1028755"/>
                  </a:lnTo>
                  <a:lnTo>
                    <a:pt x="841386" y="1024902"/>
                  </a:lnTo>
                  <a:lnTo>
                    <a:pt x="1295400" y="917250"/>
                  </a:lnTo>
                  <a:lnTo>
                    <a:pt x="1295400" y="1000879"/>
                  </a:lnTo>
                  <a:lnTo>
                    <a:pt x="830949" y="1111250"/>
                  </a:lnTo>
                  <a:lnTo>
                    <a:pt x="341312" y="847220"/>
                  </a:lnTo>
                  <a:lnTo>
                    <a:pt x="341312" y="771297"/>
                  </a:lnTo>
                  <a:lnTo>
                    <a:pt x="341312" y="768350"/>
                  </a:lnTo>
                  <a:close/>
                  <a:moveTo>
                    <a:pt x="2262188" y="687389"/>
                  </a:moveTo>
                  <a:lnTo>
                    <a:pt x="2262188" y="717969"/>
                  </a:lnTo>
                  <a:lnTo>
                    <a:pt x="2262188" y="770974"/>
                  </a:lnTo>
                  <a:lnTo>
                    <a:pt x="1797050" y="881063"/>
                  </a:lnTo>
                  <a:lnTo>
                    <a:pt x="1797050" y="797477"/>
                  </a:lnTo>
                  <a:lnTo>
                    <a:pt x="2262188" y="687389"/>
                  </a:lnTo>
                  <a:close/>
                  <a:moveTo>
                    <a:pt x="341312" y="639763"/>
                  </a:moveTo>
                  <a:lnTo>
                    <a:pt x="810075" y="892403"/>
                  </a:lnTo>
                  <a:lnTo>
                    <a:pt x="824823" y="900340"/>
                  </a:lnTo>
                  <a:lnTo>
                    <a:pt x="841386" y="896485"/>
                  </a:lnTo>
                  <a:lnTo>
                    <a:pt x="1295400" y="788762"/>
                  </a:lnTo>
                  <a:lnTo>
                    <a:pt x="1295400" y="872672"/>
                  </a:lnTo>
                  <a:lnTo>
                    <a:pt x="830949" y="982664"/>
                  </a:lnTo>
                  <a:lnTo>
                    <a:pt x="341312" y="718685"/>
                  </a:lnTo>
                  <a:lnTo>
                    <a:pt x="341312" y="642938"/>
                  </a:lnTo>
                  <a:lnTo>
                    <a:pt x="341312" y="639763"/>
                  </a:lnTo>
                  <a:close/>
                  <a:moveTo>
                    <a:pt x="2262188" y="558801"/>
                  </a:moveTo>
                  <a:lnTo>
                    <a:pt x="2262188" y="589381"/>
                  </a:lnTo>
                  <a:lnTo>
                    <a:pt x="2262188" y="642613"/>
                  </a:lnTo>
                  <a:lnTo>
                    <a:pt x="1797050" y="752476"/>
                  </a:lnTo>
                  <a:lnTo>
                    <a:pt x="1797050" y="668663"/>
                  </a:lnTo>
                  <a:lnTo>
                    <a:pt x="2262188" y="558801"/>
                  </a:lnTo>
                  <a:close/>
                  <a:moveTo>
                    <a:pt x="341312" y="511175"/>
                  </a:moveTo>
                  <a:lnTo>
                    <a:pt x="810075" y="763815"/>
                  </a:lnTo>
                  <a:lnTo>
                    <a:pt x="824823" y="771979"/>
                  </a:lnTo>
                  <a:lnTo>
                    <a:pt x="841386" y="768124"/>
                  </a:lnTo>
                  <a:lnTo>
                    <a:pt x="1295400" y="660174"/>
                  </a:lnTo>
                  <a:lnTo>
                    <a:pt x="1295400" y="744084"/>
                  </a:lnTo>
                  <a:lnTo>
                    <a:pt x="830949" y="854075"/>
                  </a:lnTo>
                  <a:lnTo>
                    <a:pt x="341312" y="590097"/>
                  </a:lnTo>
                  <a:lnTo>
                    <a:pt x="341312" y="514350"/>
                  </a:lnTo>
                  <a:lnTo>
                    <a:pt x="341312" y="511175"/>
                  </a:lnTo>
                  <a:close/>
                  <a:moveTo>
                    <a:pt x="2262188" y="431801"/>
                  </a:moveTo>
                  <a:lnTo>
                    <a:pt x="2262188" y="462607"/>
                  </a:lnTo>
                  <a:lnTo>
                    <a:pt x="2262188" y="515613"/>
                  </a:lnTo>
                  <a:lnTo>
                    <a:pt x="1797050" y="625476"/>
                  </a:lnTo>
                  <a:lnTo>
                    <a:pt x="1797050" y="541889"/>
                  </a:lnTo>
                  <a:lnTo>
                    <a:pt x="2262188" y="431801"/>
                  </a:lnTo>
                  <a:close/>
                  <a:moveTo>
                    <a:pt x="341312" y="390526"/>
                  </a:moveTo>
                  <a:lnTo>
                    <a:pt x="810075" y="643225"/>
                  </a:lnTo>
                  <a:lnTo>
                    <a:pt x="824823" y="651157"/>
                  </a:lnTo>
                  <a:lnTo>
                    <a:pt x="841386" y="647304"/>
                  </a:lnTo>
                  <a:lnTo>
                    <a:pt x="1295400" y="539652"/>
                  </a:lnTo>
                  <a:lnTo>
                    <a:pt x="1295400" y="623054"/>
                  </a:lnTo>
                  <a:lnTo>
                    <a:pt x="830949" y="733425"/>
                  </a:lnTo>
                  <a:lnTo>
                    <a:pt x="341312" y="469395"/>
                  </a:lnTo>
                  <a:lnTo>
                    <a:pt x="341312" y="393472"/>
                  </a:lnTo>
                  <a:lnTo>
                    <a:pt x="341312" y="390526"/>
                  </a:lnTo>
                  <a:close/>
                  <a:moveTo>
                    <a:pt x="2262188" y="309564"/>
                  </a:moveTo>
                  <a:lnTo>
                    <a:pt x="2262188" y="340144"/>
                  </a:lnTo>
                  <a:lnTo>
                    <a:pt x="2262188" y="392923"/>
                  </a:lnTo>
                  <a:lnTo>
                    <a:pt x="1797050" y="503239"/>
                  </a:lnTo>
                  <a:lnTo>
                    <a:pt x="1797050" y="419426"/>
                  </a:lnTo>
                  <a:lnTo>
                    <a:pt x="2262188" y="309564"/>
                  </a:lnTo>
                  <a:close/>
                  <a:moveTo>
                    <a:pt x="786730" y="233363"/>
                  </a:moveTo>
                  <a:lnTo>
                    <a:pt x="846346" y="265913"/>
                  </a:lnTo>
                  <a:lnTo>
                    <a:pt x="585896" y="328053"/>
                  </a:lnTo>
                  <a:lnTo>
                    <a:pt x="589976" y="329646"/>
                  </a:lnTo>
                  <a:lnTo>
                    <a:pt x="593149" y="331467"/>
                  </a:lnTo>
                  <a:lnTo>
                    <a:pt x="595643" y="333288"/>
                  </a:lnTo>
                  <a:lnTo>
                    <a:pt x="597909" y="334882"/>
                  </a:lnTo>
                  <a:lnTo>
                    <a:pt x="600403" y="336703"/>
                  </a:lnTo>
                  <a:lnTo>
                    <a:pt x="602216" y="338524"/>
                  </a:lnTo>
                  <a:lnTo>
                    <a:pt x="603576" y="340344"/>
                  </a:lnTo>
                  <a:lnTo>
                    <a:pt x="605163" y="342165"/>
                  </a:lnTo>
                  <a:lnTo>
                    <a:pt x="606296" y="344214"/>
                  </a:lnTo>
                  <a:lnTo>
                    <a:pt x="606976" y="346035"/>
                  </a:lnTo>
                  <a:lnTo>
                    <a:pt x="607430" y="347856"/>
                  </a:lnTo>
                  <a:lnTo>
                    <a:pt x="608110" y="349677"/>
                  </a:lnTo>
                  <a:lnTo>
                    <a:pt x="608110" y="351498"/>
                  </a:lnTo>
                  <a:lnTo>
                    <a:pt x="607883" y="353546"/>
                  </a:lnTo>
                  <a:lnTo>
                    <a:pt x="607430" y="355367"/>
                  </a:lnTo>
                  <a:lnTo>
                    <a:pt x="606750" y="357188"/>
                  </a:lnTo>
                  <a:lnTo>
                    <a:pt x="606070" y="359009"/>
                  </a:lnTo>
                  <a:lnTo>
                    <a:pt x="604710" y="360830"/>
                  </a:lnTo>
                  <a:lnTo>
                    <a:pt x="603350" y="362651"/>
                  </a:lnTo>
                  <a:lnTo>
                    <a:pt x="601536" y="364472"/>
                  </a:lnTo>
                  <a:lnTo>
                    <a:pt x="599723" y="366293"/>
                  </a:lnTo>
                  <a:lnTo>
                    <a:pt x="597683" y="367886"/>
                  </a:lnTo>
                  <a:lnTo>
                    <a:pt x="595416" y="369707"/>
                  </a:lnTo>
                  <a:lnTo>
                    <a:pt x="589976" y="372666"/>
                  </a:lnTo>
                  <a:lnTo>
                    <a:pt x="583855" y="375853"/>
                  </a:lnTo>
                  <a:lnTo>
                    <a:pt x="576602" y="378585"/>
                  </a:lnTo>
                  <a:lnTo>
                    <a:pt x="568668" y="381316"/>
                  </a:lnTo>
                  <a:lnTo>
                    <a:pt x="559828" y="383592"/>
                  </a:lnTo>
                  <a:lnTo>
                    <a:pt x="554161" y="384958"/>
                  </a:lnTo>
                  <a:lnTo>
                    <a:pt x="800558" y="518343"/>
                  </a:lnTo>
                  <a:lnTo>
                    <a:pt x="805998" y="517205"/>
                  </a:lnTo>
                  <a:lnTo>
                    <a:pt x="813025" y="515611"/>
                  </a:lnTo>
                  <a:lnTo>
                    <a:pt x="820278" y="514246"/>
                  </a:lnTo>
                  <a:lnTo>
                    <a:pt x="827759" y="513108"/>
                  </a:lnTo>
                  <a:lnTo>
                    <a:pt x="835239" y="512197"/>
                  </a:lnTo>
                  <a:lnTo>
                    <a:pt x="842719" y="511514"/>
                  </a:lnTo>
                  <a:lnTo>
                    <a:pt x="850426" y="510831"/>
                  </a:lnTo>
                  <a:lnTo>
                    <a:pt x="858133" y="510604"/>
                  </a:lnTo>
                  <a:lnTo>
                    <a:pt x="865614" y="510604"/>
                  </a:lnTo>
                  <a:lnTo>
                    <a:pt x="878761" y="510831"/>
                  </a:lnTo>
                  <a:lnTo>
                    <a:pt x="891681" y="511742"/>
                  </a:lnTo>
                  <a:lnTo>
                    <a:pt x="903922" y="513108"/>
                  </a:lnTo>
                  <a:lnTo>
                    <a:pt x="910269" y="514018"/>
                  </a:lnTo>
                  <a:lnTo>
                    <a:pt x="916162" y="515156"/>
                  </a:lnTo>
                  <a:lnTo>
                    <a:pt x="921829" y="516067"/>
                  </a:lnTo>
                  <a:lnTo>
                    <a:pt x="927269" y="517432"/>
                  </a:lnTo>
                  <a:lnTo>
                    <a:pt x="932710" y="519026"/>
                  </a:lnTo>
                  <a:lnTo>
                    <a:pt x="937696" y="520619"/>
                  </a:lnTo>
                  <a:lnTo>
                    <a:pt x="942683" y="521985"/>
                  </a:lnTo>
                  <a:lnTo>
                    <a:pt x="947217" y="523806"/>
                  </a:lnTo>
                  <a:lnTo>
                    <a:pt x="951750" y="525854"/>
                  </a:lnTo>
                  <a:lnTo>
                    <a:pt x="955604" y="528131"/>
                  </a:lnTo>
                  <a:lnTo>
                    <a:pt x="956284" y="528358"/>
                  </a:lnTo>
                  <a:lnTo>
                    <a:pt x="1216508" y="466218"/>
                  </a:lnTo>
                  <a:lnTo>
                    <a:pt x="1276350" y="498540"/>
                  </a:lnTo>
                  <a:lnTo>
                    <a:pt x="830479" y="604838"/>
                  </a:lnTo>
                  <a:lnTo>
                    <a:pt x="341312" y="339889"/>
                  </a:lnTo>
                  <a:lnTo>
                    <a:pt x="786730" y="233363"/>
                  </a:lnTo>
                  <a:close/>
                  <a:moveTo>
                    <a:pt x="1266452" y="128588"/>
                  </a:moveTo>
                  <a:lnTo>
                    <a:pt x="1749425" y="388781"/>
                  </a:lnTo>
                  <a:lnTo>
                    <a:pt x="1749425" y="883986"/>
                  </a:lnTo>
                  <a:lnTo>
                    <a:pt x="1344073" y="981076"/>
                  </a:lnTo>
                  <a:lnTo>
                    <a:pt x="1343846" y="478612"/>
                  </a:lnTo>
                  <a:lnTo>
                    <a:pt x="868362" y="222276"/>
                  </a:lnTo>
                  <a:lnTo>
                    <a:pt x="1266452" y="128588"/>
                  </a:lnTo>
                  <a:close/>
                  <a:moveTo>
                    <a:pt x="1772450" y="0"/>
                  </a:moveTo>
                  <a:lnTo>
                    <a:pt x="2262188" y="264139"/>
                  </a:lnTo>
                  <a:lnTo>
                    <a:pt x="1798297" y="374650"/>
                  </a:lnTo>
                  <a:lnTo>
                    <a:pt x="1798297" y="359900"/>
                  </a:lnTo>
                  <a:lnTo>
                    <a:pt x="1757259" y="338116"/>
                  </a:lnTo>
                  <a:lnTo>
                    <a:pt x="2021627" y="275031"/>
                  </a:lnTo>
                  <a:lnTo>
                    <a:pt x="2020947" y="274804"/>
                  </a:lnTo>
                  <a:lnTo>
                    <a:pt x="2017772" y="272989"/>
                  </a:lnTo>
                  <a:lnTo>
                    <a:pt x="2015278" y="271173"/>
                  </a:lnTo>
                  <a:lnTo>
                    <a:pt x="2012784" y="269585"/>
                  </a:lnTo>
                  <a:lnTo>
                    <a:pt x="2010517" y="267770"/>
                  </a:lnTo>
                  <a:lnTo>
                    <a:pt x="2008703" y="265954"/>
                  </a:lnTo>
                  <a:lnTo>
                    <a:pt x="2007116" y="264139"/>
                  </a:lnTo>
                  <a:lnTo>
                    <a:pt x="2005982" y="262323"/>
                  </a:lnTo>
                  <a:lnTo>
                    <a:pt x="2004622" y="260508"/>
                  </a:lnTo>
                  <a:lnTo>
                    <a:pt x="2003942" y="258466"/>
                  </a:lnTo>
                  <a:lnTo>
                    <a:pt x="2003262" y="256650"/>
                  </a:lnTo>
                  <a:lnTo>
                    <a:pt x="2002808" y="254835"/>
                  </a:lnTo>
                  <a:lnTo>
                    <a:pt x="2002808" y="253020"/>
                  </a:lnTo>
                  <a:lnTo>
                    <a:pt x="2003035" y="251431"/>
                  </a:lnTo>
                  <a:lnTo>
                    <a:pt x="2003262" y="249162"/>
                  </a:lnTo>
                  <a:lnTo>
                    <a:pt x="2004169" y="247346"/>
                  </a:lnTo>
                  <a:lnTo>
                    <a:pt x="2004849" y="245758"/>
                  </a:lnTo>
                  <a:lnTo>
                    <a:pt x="2006209" y="243943"/>
                  </a:lnTo>
                  <a:lnTo>
                    <a:pt x="2007343" y="242127"/>
                  </a:lnTo>
                  <a:lnTo>
                    <a:pt x="2009157" y="240312"/>
                  </a:lnTo>
                  <a:lnTo>
                    <a:pt x="2010970" y="238723"/>
                  </a:lnTo>
                  <a:lnTo>
                    <a:pt x="2013011" y="236908"/>
                  </a:lnTo>
                  <a:lnTo>
                    <a:pt x="2015505" y="235320"/>
                  </a:lnTo>
                  <a:lnTo>
                    <a:pt x="2020947" y="231916"/>
                  </a:lnTo>
                  <a:lnTo>
                    <a:pt x="2027068" y="228966"/>
                  </a:lnTo>
                  <a:lnTo>
                    <a:pt x="2034324" y="226016"/>
                  </a:lnTo>
                  <a:lnTo>
                    <a:pt x="2042259" y="223520"/>
                  </a:lnTo>
                  <a:lnTo>
                    <a:pt x="2051102" y="221023"/>
                  </a:lnTo>
                  <a:lnTo>
                    <a:pt x="2052009" y="220797"/>
                  </a:lnTo>
                  <a:lnTo>
                    <a:pt x="1805779" y="87820"/>
                  </a:lnTo>
                  <a:lnTo>
                    <a:pt x="1804872" y="88046"/>
                  </a:lnTo>
                  <a:lnTo>
                    <a:pt x="1797843" y="89635"/>
                  </a:lnTo>
                  <a:lnTo>
                    <a:pt x="1790588" y="90996"/>
                  </a:lnTo>
                  <a:lnTo>
                    <a:pt x="1783106" y="92131"/>
                  </a:lnTo>
                  <a:lnTo>
                    <a:pt x="1775624" y="92812"/>
                  </a:lnTo>
                  <a:lnTo>
                    <a:pt x="1768142" y="93720"/>
                  </a:lnTo>
                  <a:lnTo>
                    <a:pt x="1760433" y="94173"/>
                  </a:lnTo>
                  <a:lnTo>
                    <a:pt x="1752724" y="94400"/>
                  </a:lnTo>
                  <a:lnTo>
                    <a:pt x="1745015" y="94400"/>
                  </a:lnTo>
                  <a:lnTo>
                    <a:pt x="1732092" y="94173"/>
                  </a:lnTo>
                  <a:lnTo>
                    <a:pt x="1719168" y="93493"/>
                  </a:lnTo>
                  <a:lnTo>
                    <a:pt x="1706698" y="92131"/>
                  </a:lnTo>
                  <a:lnTo>
                    <a:pt x="1700576" y="90996"/>
                  </a:lnTo>
                  <a:lnTo>
                    <a:pt x="1694681" y="90089"/>
                  </a:lnTo>
                  <a:lnTo>
                    <a:pt x="1689013" y="88954"/>
                  </a:lnTo>
                  <a:lnTo>
                    <a:pt x="1683571" y="87820"/>
                  </a:lnTo>
                  <a:lnTo>
                    <a:pt x="1678130" y="86231"/>
                  </a:lnTo>
                  <a:lnTo>
                    <a:pt x="1672915" y="84643"/>
                  </a:lnTo>
                  <a:lnTo>
                    <a:pt x="1668153" y="83054"/>
                  </a:lnTo>
                  <a:lnTo>
                    <a:pt x="1663392" y="81239"/>
                  </a:lnTo>
                  <a:lnTo>
                    <a:pt x="1659084" y="79196"/>
                  </a:lnTo>
                  <a:lnTo>
                    <a:pt x="1655230" y="77154"/>
                  </a:lnTo>
                  <a:lnTo>
                    <a:pt x="1651602" y="75112"/>
                  </a:lnTo>
                  <a:lnTo>
                    <a:pt x="1386780" y="137970"/>
                  </a:lnTo>
                  <a:lnTo>
                    <a:pt x="1327150" y="105973"/>
                  </a:lnTo>
                  <a:lnTo>
                    <a:pt x="1772450" y="0"/>
                  </a:lnTo>
                  <a:close/>
                </a:path>
              </a:pathLst>
            </a:custGeom>
            <a:solidFill>
              <a:srgbClr val="010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79" name="KSO_Shape"/>
            <p:cNvSpPr>
              <a:spLocks noChangeAspect="1"/>
            </p:cNvSpPr>
            <p:nvPr/>
          </p:nvSpPr>
          <p:spPr bwMode="auto">
            <a:xfrm>
              <a:off x="7567613" y="4110038"/>
              <a:ext cx="396875" cy="539750"/>
            </a:xfrm>
            <a:custGeom>
              <a:avLst/>
              <a:gdLst>
                <a:gd name="T0" fmla="*/ 659720 w 1122363"/>
                <a:gd name="T1" fmla="*/ 1061049 h 1531938"/>
                <a:gd name="T2" fmla="*/ 657679 w 1122363"/>
                <a:gd name="T3" fmla="*/ 1105186 h 1531938"/>
                <a:gd name="T4" fmla="*/ 613002 w 1122363"/>
                <a:gd name="T5" fmla="*/ 1132121 h 1531938"/>
                <a:gd name="T6" fmla="*/ 496276 w 1122363"/>
                <a:gd name="T7" fmla="*/ 860262 h 1531938"/>
                <a:gd name="T8" fmla="*/ 478065 w 1122363"/>
                <a:gd name="T9" fmla="*/ 820434 h 1531938"/>
                <a:gd name="T10" fmla="*/ 495593 w 1122363"/>
                <a:gd name="T11" fmla="*/ 792738 h 1531938"/>
                <a:gd name="T12" fmla="*/ 513236 w 1122363"/>
                <a:gd name="T13" fmla="*/ 692440 h 1531938"/>
                <a:gd name="T14" fmla="*/ 428226 w 1122363"/>
                <a:gd name="T15" fmla="*/ 723969 h 1531938"/>
                <a:gd name="T16" fmla="*/ 379486 w 1122363"/>
                <a:gd name="T17" fmla="*/ 771377 h 1531938"/>
                <a:gd name="T18" fmla="*/ 359537 w 1122363"/>
                <a:gd name="T19" fmla="*/ 859614 h 1531938"/>
                <a:gd name="T20" fmla="*/ 388554 w 1122363"/>
                <a:gd name="T21" fmla="*/ 929250 h 1531938"/>
                <a:gd name="T22" fmla="*/ 452482 w 1122363"/>
                <a:gd name="T23" fmla="*/ 975751 h 1531938"/>
                <a:gd name="T24" fmla="*/ 515503 w 1122363"/>
                <a:gd name="T25" fmla="*/ 1131583 h 1531938"/>
                <a:gd name="T26" fmla="*/ 419611 w 1122363"/>
                <a:gd name="T27" fmla="*/ 1093929 h 1531938"/>
                <a:gd name="T28" fmla="*/ 452255 w 1122363"/>
                <a:gd name="T29" fmla="*/ 1208705 h 1531938"/>
                <a:gd name="T30" fmla="*/ 616608 w 1122363"/>
                <a:gd name="T31" fmla="*/ 1227305 h 1531938"/>
                <a:gd name="T32" fmla="*/ 701392 w 1122363"/>
                <a:gd name="T33" fmla="*/ 1200993 h 1531938"/>
                <a:gd name="T34" fmla="*/ 755799 w 1122363"/>
                <a:gd name="T35" fmla="*/ 1155627 h 1531938"/>
                <a:gd name="T36" fmla="*/ 783682 w 1122363"/>
                <a:gd name="T37" fmla="*/ 1087805 h 1531938"/>
                <a:gd name="T38" fmla="*/ 769174 w 1122363"/>
                <a:gd name="T39" fmla="*/ 1001156 h 1531938"/>
                <a:gd name="T40" fmla="*/ 693004 w 1122363"/>
                <a:gd name="T41" fmla="*/ 932199 h 1531938"/>
                <a:gd name="T42" fmla="*/ 624543 w 1122363"/>
                <a:gd name="T43" fmla="*/ 792018 h 1531938"/>
                <a:gd name="T44" fmla="*/ 756025 w 1122363"/>
                <a:gd name="T45" fmla="*/ 858933 h 1531938"/>
                <a:gd name="T46" fmla="*/ 653106 w 1122363"/>
                <a:gd name="T47" fmla="*/ 698791 h 1531938"/>
                <a:gd name="T48" fmla="*/ 617515 w 1122363"/>
                <a:gd name="T49" fmla="*/ 373743 h 1531938"/>
                <a:gd name="T50" fmla="*/ 768267 w 1122363"/>
                <a:gd name="T51" fmla="*/ 414573 h 1531938"/>
                <a:gd name="T52" fmla="*/ 889095 w 1122363"/>
                <a:gd name="T53" fmla="*/ 508707 h 1531938"/>
                <a:gd name="T54" fmla="*/ 986347 w 1122363"/>
                <a:gd name="T55" fmla="*/ 659549 h 1531938"/>
                <a:gd name="T56" fmla="*/ 1066143 w 1122363"/>
                <a:gd name="T57" fmla="*/ 870048 h 1531938"/>
                <a:gd name="T58" fmla="*/ 1122136 w 1122363"/>
                <a:gd name="T59" fmla="*/ 1120922 h 1531938"/>
                <a:gd name="T60" fmla="*/ 1088812 w 1122363"/>
                <a:gd name="T61" fmla="*/ 1284920 h 1531938"/>
                <a:gd name="T62" fmla="*/ 987253 w 1122363"/>
                <a:gd name="T63" fmla="*/ 1407408 h 1531938"/>
                <a:gd name="T64" fmla="*/ 836275 w 1122363"/>
                <a:gd name="T65" fmla="*/ 1488160 h 1531938"/>
                <a:gd name="T66" fmla="*/ 653786 w 1122363"/>
                <a:gd name="T67" fmla="*/ 1527401 h 1531938"/>
                <a:gd name="T68" fmla="*/ 459056 w 1122363"/>
                <a:gd name="T69" fmla="*/ 1525133 h 1531938"/>
                <a:gd name="T70" fmla="*/ 274754 w 1122363"/>
                <a:gd name="T71" fmla="*/ 1477952 h 1531938"/>
                <a:gd name="T72" fmla="*/ 122868 w 1122363"/>
                <a:gd name="T73" fmla="*/ 1387674 h 1531938"/>
                <a:gd name="T74" fmla="*/ 25163 w 1122363"/>
                <a:gd name="T75" fmla="*/ 1257020 h 1531938"/>
                <a:gd name="T76" fmla="*/ 2947 w 1122363"/>
                <a:gd name="T77" fmla="*/ 1087805 h 1531938"/>
                <a:gd name="T78" fmla="*/ 101785 w 1122363"/>
                <a:gd name="T79" fmla="*/ 770469 h 1531938"/>
                <a:gd name="T80" fmla="*/ 185436 w 1122363"/>
                <a:gd name="T81" fmla="*/ 597625 h 1531938"/>
                <a:gd name="T82" fmla="*/ 291076 w 1122363"/>
                <a:gd name="T83" fmla="*/ 468105 h 1531938"/>
                <a:gd name="T84" fmla="*/ 429359 w 1122363"/>
                <a:gd name="T85" fmla="*/ 390529 h 1531938"/>
                <a:gd name="T86" fmla="*/ 479174 w 1122363"/>
                <a:gd name="T87" fmla="*/ 1591 h 1531938"/>
                <a:gd name="T88" fmla="*/ 551894 w 1122363"/>
                <a:gd name="T89" fmla="*/ 29995 h 1531938"/>
                <a:gd name="T90" fmla="*/ 625293 w 1122363"/>
                <a:gd name="T91" fmla="*/ 25905 h 1531938"/>
                <a:gd name="T92" fmla="*/ 709340 w 1122363"/>
                <a:gd name="T93" fmla="*/ 227 h 1531938"/>
                <a:gd name="T94" fmla="*/ 758726 w 1122363"/>
                <a:gd name="T95" fmla="*/ 27496 h 1531938"/>
                <a:gd name="T96" fmla="*/ 796785 w 1122363"/>
                <a:gd name="T97" fmla="*/ 126571 h 1531938"/>
                <a:gd name="T98" fmla="*/ 842547 w 1122363"/>
                <a:gd name="T99" fmla="*/ 132706 h 1531938"/>
                <a:gd name="T100" fmla="*/ 877887 w 1122363"/>
                <a:gd name="T101" fmla="*/ 128389 h 1531938"/>
                <a:gd name="T102" fmla="*/ 854327 w 1122363"/>
                <a:gd name="T103" fmla="*/ 210421 h 1531938"/>
                <a:gd name="T104" fmla="*/ 786364 w 1122363"/>
                <a:gd name="T105" fmla="*/ 279955 h 1531938"/>
                <a:gd name="T106" fmla="*/ 671961 w 1122363"/>
                <a:gd name="T107" fmla="*/ 339492 h 1531938"/>
                <a:gd name="T108" fmla="*/ 528333 w 1122363"/>
                <a:gd name="T109" fmla="*/ 325403 h 1531938"/>
                <a:gd name="T110" fmla="*/ 445646 w 1122363"/>
                <a:gd name="T111" fmla="*/ 337219 h 1531938"/>
                <a:gd name="T112" fmla="*/ 251726 w 1122363"/>
                <a:gd name="T113" fmla="*/ 176563 h 1531938"/>
                <a:gd name="T114" fmla="*/ 329656 w 1122363"/>
                <a:gd name="T115" fmla="*/ 137024 h 1531938"/>
                <a:gd name="T116" fmla="*/ 389916 w 1122363"/>
                <a:gd name="T117" fmla="*/ 127934 h 1531938"/>
                <a:gd name="T118" fmla="*/ 417101 w 1122363"/>
                <a:gd name="T119" fmla="*/ 43857 h 153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rgbClr val="010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80" name="KSO_Shape"/>
            <p:cNvSpPr>
              <a:spLocks noChangeAspect="1"/>
            </p:cNvSpPr>
            <p:nvPr/>
          </p:nvSpPr>
          <p:spPr bwMode="auto">
            <a:xfrm>
              <a:off x="7545388" y="2925763"/>
              <a:ext cx="400050" cy="539750"/>
            </a:xfrm>
            <a:custGeom>
              <a:avLst/>
              <a:gdLst>
                <a:gd name="T0" fmla="*/ 1114659 w 1125538"/>
                <a:gd name="T1" fmla="*/ 1446451 h 1516063"/>
                <a:gd name="T2" fmla="*/ 1124632 w 1125538"/>
                <a:gd name="T3" fmla="*/ 1455581 h 1516063"/>
                <a:gd name="T4" fmla="*/ 1123952 w 1125538"/>
                <a:gd name="T5" fmla="*/ 1506706 h 1516063"/>
                <a:gd name="T6" fmla="*/ 1112619 w 1125538"/>
                <a:gd name="T7" fmla="*/ 1514922 h 1516063"/>
                <a:gd name="T8" fmla="*/ 14959 w 1125538"/>
                <a:gd name="T9" fmla="*/ 1515379 h 1516063"/>
                <a:gd name="T10" fmla="*/ 2720 w 1125538"/>
                <a:gd name="T11" fmla="*/ 1508075 h 1516063"/>
                <a:gd name="T12" fmla="*/ 453 w 1125538"/>
                <a:gd name="T13" fmla="*/ 1456950 h 1516063"/>
                <a:gd name="T14" fmla="*/ 9292 w 1125538"/>
                <a:gd name="T15" fmla="*/ 1447136 h 1516063"/>
                <a:gd name="T16" fmla="*/ 202628 w 1125538"/>
                <a:gd name="T17" fmla="*/ 1074964 h 1516063"/>
                <a:gd name="T18" fmla="*/ 218423 w 1125538"/>
                <a:gd name="T19" fmla="*/ 1080869 h 1516063"/>
                <a:gd name="T20" fmla="*/ 223838 w 1125538"/>
                <a:gd name="T21" fmla="*/ 1377473 h 1516063"/>
                <a:gd name="T22" fmla="*/ 216843 w 1125538"/>
                <a:gd name="T23" fmla="*/ 1389056 h 1516063"/>
                <a:gd name="T24" fmla="*/ 200146 w 1125538"/>
                <a:gd name="T25" fmla="*/ 1393825 h 1516063"/>
                <a:gd name="T26" fmla="*/ 8574 w 1125538"/>
                <a:gd name="T27" fmla="*/ 1390191 h 1516063"/>
                <a:gd name="T28" fmla="*/ 225 w 1125538"/>
                <a:gd name="T29" fmla="*/ 1379063 h 1516063"/>
                <a:gd name="T30" fmla="*/ 4287 w 1125538"/>
                <a:gd name="T31" fmla="*/ 1082005 h 1516063"/>
                <a:gd name="T32" fmla="*/ 18954 w 1125538"/>
                <a:gd name="T33" fmla="*/ 1075191 h 1516063"/>
                <a:gd name="T34" fmla="*/ 494553 w 1125538"/>
                <a:gd name="T35" fmla="*/ 906007 h 1516063"/>
                <a:gd name="T36" fmla="*/ 508443 w 1125538"/>
                <a:gd name="T37" fmla="*/ 918225 h 1516063"/>
                <a:gd name="T38" fmla="*/ 510720 w 1125538"/>
                <a:gd name="T39" fmla="*/ 1373688 h 1516063"/>
                <a:gd name="T40" fmla="*/ 500929 w 1125538"/>
                <a:gd name="T41" fmla="*/ 1389526 h 1516063"/>
                <a:gd name="T42" fmla="*/ 307154 w 1125538"/>
                <a:gd name="T43" fmla="*/ 1393599 h 1516063"/>
                <a:gd name="T44" fmla="*/ 291215 w 1125538"/>
                <a:gd name="T45" fmla="*/ 1384549 h 1516063"/>
                <a:gd name="T46" fmla="*/ 285750 w 1125538"/>
                <a:gd name="T47" fmla="*/ 930216 h 1516063"/>
                <a:gd name="T48" fmla="*/ 292581 w 1125538"/>
                <a:gd name="T49" fmla="*/ 912342 h 1516063"/>
                <a:gd name="T50" fmla="*/ 614065 w 1125538"/>
                <a:gd name="T51" fmla="*/ 754062 h 1516063"/>
                <a:gd name="T52" fmla="*/ 807605 w 1125538"/>
                <a:gd name="T53" fmla="*/ 758598 h 1516063"/>
                <a:gd name="T54" fmla="*/ 814388 w 1125538"/>
                <a:gd name="T55" fmla="*/ 776968 h 1516063"/>
                <a:gd name="T56" fmla="*/ 808962 w 1125538"/>
                <a:gd name="T57" fmla="*/ 1387929 h 1516063"/>
                <a:gd name="T58" fmla="*/ 790874 w 1125538"/>
                <a:gd name="T59" fmla="*/ 1393825 h 1516063"/>
                <a:gd name="T60" fmla="*/ 597559 w 1125538"/>
                <a:gd name="T61" fmla="*/ 1389290 h 1516063"/>
                <a:gd name="T62" fmla="*/ 590550 w 1125538"/>
                <a:gd name="T63" fmla="*/ 1370920 h 1516063"/>
                <a:gd name="T64" fmla="*/ 595977 w 1125538"/>
                <a:gd name="T65" fmla="*/ 759959 h 1516063"/>
                <a:gd name="T66" fmla="*/ 614065 w 1125538"/>
                <a:gd name="T67" fmla="*/ 754062 h 1516063"/>
                <a:gd name="T68" fmla="*/ 1117173 w 1125538"/>
                <a:gd name="T69" fmla="*/ 374198 h 1516063"/>
                <a:gd name="T70" fmla="*/ 1125538 w 1125538"/>
                <a:gd name="T71" fmla="*/ 395525 h 1516063"/>
                <a:gd name="T72" fmla="*/ 1121695 w 1125538"/>
                <a:gd name="T73" fmla="*/ 1383617 h 1516063"/>
                <a:gd name="T74" fmla="*/ 1106998 w 1125538"/>
                <a:gd name="T75" fmla="*/ 1390650 h 1516063"/>
                <a:gd name="T76" fmla="*/ 910292 w 1125538"/>
                <a:gd name="T77" fmla="*/ 1388381 h 1516063"/>
                <a:gd name="T78" fmla="*/ 901926 w 1125538"/>
                <a:gd name="T79" fmla="*/ 1366827 h 1516063"/>
                <a:gd name="T80" fmla="*/ 905544 w 1125538"/>
                <a:gd name="T81" fmla="*/ 378509 h 1516063"/>
                <a:gd name="T82" fmla="*/ 920466 w 1125538"/>
                <a:gd name="T83" fmla="*/ 371702 h 1516063"/>
                <a:gd name="T84" fmla="*/ 871862 w 1125538"/>
                <a:gd name="T85" fmla="*/ 250077 h 1516063"/>
                <a:gd name="T86" fmla="*/ 834181 w 1125538"/>
                <a:gd name="T87" fmla="*/ 369107 h 1516063"/>
                <a:gd name="T88" fmla="*/ 785151 w 1125538"/>
                <a:gd name="T89" fmla="*/ 471133 h 1516063"/>
                <a:gd name="T90" fmla="*/ 726588 w 1125538"/>
                <a:gd name="T91" fmla="*/ 557062 h 1516063"/>
                <a:gd name="T92" fmla="*/ 660533 w 1125538"/>
                <a:gd name="T93" fmla="*/ 628934 h 1516063"/>
                <a:gd name="T94" fmla="*/ 589258 w 1125538"/>
                <a:gd name="T95" fmla="*/ 687429 h 1516063"/>
                <a:gd name="T96" fmla="*/ 514351 w 1125538"/>
                <a:gd name="T97" fmla="*/ 733907 h 1516063"/>
                <a:gd name="T98" fmla="*/ 419015 w 1125538"/>
                <a:gd name="T99" fmla="*/ 777438 h 1516063"/>
                <a:gd name="T100" fmla="*/ 271244 w 1125538"/>
                <a:gd name="T101" fmla="*/ 819382 h 1516063"/>
                <a:gd name="T102" fmla="*/ 143448 w 1125538"/>
                <a:gd name="T103" fmla="*/ 835933 h 1516063"/>
                <a:gd name="T104" fmla="*/ 29499 w 1125538"/>
                <a:gd name="T105" fmla="*/ 836840 h 1516063"/>
                <a:gd name="T106" fmla="*/ 97823 w 1125538"/>
                <a:gd name="T107" fmla="*/ 823690 h 1516063"/>
                <a:gd name="T108" fmla="*/ 204055 w 1125538"/>
                <a:gd name="T109" fmla="*/ 801017 h 1516063"/>
                <a:gd name="T110" fmla="*/ 299618 w 1125538"/>
                <a:gd name="T111" fmla="*/ 770863 h 1516063"/>
                <a:gd name="T112" fmla="*/ 404715 w 1125538"/>
                <a:gd name="T113" fmla="*/ 724838 h 1516063"/>
                <a:gd name="T114" fmla="*/ 542725 w 1125538"/>
                <a:gd name="T115" fmla="*/ 635962 h 1516063"/>
                <a:gd name="T116" fmla="*/ 647822 w 1125538"/>
                <a:gd name="T117" fmla="*/ 535296 h 1516063"/>
                <a:gd name="T118" fmla="*/ 724091 w 1125538"/>
                <a:gd name="T119" fmla="*/ 431683 h 1516063"/>
                <a:gd name="T120" fmla="*/ 776299 w 1125538"/>
                <a:gd name="T121" fmla="*/ 333285 h 1516063"/>
                <a:gd name="T122" fmla="*/ 814206 w 1125538"/>
                <a:gd name="T123" fmla="*/ 229445 h 1516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5538" h="1516063">
                  <a:moveTo>
                    <a:pt x="19039" y="1444625"/>
                  </a:moveTo>
                  <a:lnTo>
                    <a:pt x="21305" y="1444625"/>
                  </a:lnTo>
                  <a:lnTo>
                    <a:pt x="1104460" y="1444625"/>
                  </a:lnTo>
                  <a:lnTo>
                    <a:pt x="1106726" y="1444625"/>
                  </a:lnTo>
                  <a:lnTo>
                    <a:pt x="1108766" y="1444853"/>
                  </a:lnTo>
                  <a:lnTo>
                    <a:pt x="1110806" y="1445310"/>
                  </a:lnTo>
                  <a:lnTo>
                    <a:pt x="1112619" y="1445766"/>
                  </a:lnTo>
                  <a:lnTo>
                    <a:pt x="1114659" y="1446451"/>
                  </a:lnTo>
                  <a:lnTo>
                    <a:pt x="1116472" y="1447136"/>
                  </a:lnTo>
                  <a:lnTo>
                    <a:pt x="1118059" y="1448277"/>
                  </a:lnTo>
                  <a:lnTo>
                    <a:pt x="1119419" y="1449190"/>
                  </a:lnTo>
                  <a:lnTo>
                    <a:pt x="1120779" y="1450331"/>
                  </a:lnTo>
                  <a:lnTo>
                    <a:pt x="1122138" y="1451472"/>
                  </a:lnTo>
                  <a:lnTo>
                    <a:pt x="1123272" y="1452614"/>
                  </a:lnTo>
                  <a:lnTo>
                    <a:pt x="1123952" y="1453983"/>
                  </a:lnTo>
                  <a:lnTo>
                    <a:pt x="1124632" y="1455581"/>
                  </a:lnTo>
                  <a:lnTo>
                    <a:pt x="1125312" y="1456950"/>
                  </a:lnTo>
                  <a:lnTo>
                    <a:pt x="1125538" y="1458319"/>
                  </a:lnTo>
                  <a:lnTo>
                    <a:pt x="1125538" y="1459917"/>
                  </a:lnTo>
                  <a:lnTo>
                    <a:pt x="1125538" y="1500771"/>
                  </a:lnTo>
                  <a:lnTo>
                    <a:pt x="1125538" y="1502369"/>
                  </a:lnTo>
                  <a:lnTo>
                    <a:pt x="1125312" y="1503967"/>
                  </a:lnTo>
                  <a:lnTo>
                    <a:pt x="1124632" y="1505336"/>
                  </a:lnTo>
                  <a:lnTo>
                    <a:pt x="1123952" y="1506706"/>
                  </a:lnTo>
                  <a:lnTo>
                    <a:pt x="1123272" y="1508075"/>
                  </a:lnTo>
                  <a:lnTo>
                    <a:pt x="1122138" y="1509444"/>
                  </a:lnTo>
                  <a:lnTo>
                    <a:pt x="1120779" y="1510586"/>
                  </a:lnTo>
                  <a:lnTo>
                    <a:pt x="1119419" y="1511499"/>
                  </a:lnTo>
                  <a:lnTo>
                    <a:pt x="1118059" y="1512640"/>
                  </a:lnTo>
                  <a:lnTo>
                    <a:pt x="1116472" y="1513324"/>
                  </a:lnTo>
                  <a:lnTo>
                    <a:pt x="1114659" y="1514237"/>
                  </a:lnTo>
                  <a:lnTo>
                    <a:pt x="1112619" y="1514922"/>
                  </a:lnTo>
                  <a:lnTo>
                    <a:pt x="1110806" y="1515379"/>
                  </a:lnTo>
                  <a:lnTo>
                    <a:pt x="1108766" y="1515835"/>
                  </a:lnTo>
                  <a:lnTo>
                    <a:pt x="1106726" y="1516063"/>
                  </a:lnTo>
                  <a:lnTo>
                    <a:pt x="1104460" y="1516063"/>
                  </a:lnTo>
                  <a:lnTo>
                    <a:pt x="21305" y="1516063"/>
                  </a:lnTo>
                  <a:lnTo>
                    <a:pt x="19039" y="1516063"/>
                  </a:lnTo>
                  <a:lnTo>
                    <a:pt x="16772" y="1515835"/>
                  </a:lnTo>
                  <a:lnTo>
                    <a:pt x="14959" y="1515379"/>
                  </a:lnTo>
                  <a:lnTo>
                    <a:pt x="12919" y="1514922"/>
                  </a:lnTo>
                  <a:lnTo>
                    <a:pt x="11333" y="1514237"/>
                  </a:lnTo>
                  <a:lnTo>
                    <a:pt x="9292" y="1513324"/>
                  </a:lnTo>
                  <a:lnTo>
                    <a:pt x="7706" y="1512640"/>
                  </a:lnTo>
                  <a:lnTo>
                    <a:pt x="6346" y="1511499"/>
                  </a:lnTo>
                  <a:lnTo>
                    <a:pt x="4986" y="1510586"/>
                  </a:lnTo>
                  <a:lnTo>
                    <a:pt x="3853" y="1509444"/>
                  </a:lnTo>
                  <a:lnTo>
                    <a:pt x="2720" y="1508075"/>
                  </a:lnTo>
                  <a:lnTo>
                    <a:pt x="1586" y="1506706"/>
                  </a:lnTo>
                  <a:lnTo>
                    <a:pt x="906" y="1505336"/>
                  </a:lnTo>
                  <a:lnTo>
                    <a:pt x="453" y="1503967"/>
                  </a:lnTo>
                  <a:lnTo>
                    <a:pt x="226" y="1502369"/>
                  </a:lnTo>
                  <a:lnTo>
                    <a:pt x="0" y="1500771"/>
                  </a:lnTo>
                  <a:lnTo>
                    <a:pt x="0" y="1459917"/>
                  </a:lnTo>
                  <a:lnTo>
                    <a:pt x="226" y="1458319"/>
                  </a:lnTo>
                  <a:lnTo>
                    <a:pt x="453" y="1456950"/>
                  </a:lnTo>
                  <a:lnTo>
                    <a:pt x="906" y="1455581"/>
                  </a:lnTo>
                  <a:lnTo>
                    <a:pt x="1586" y="1453983"/>
                  </a:lnTo>
                  <a:lnTo>
                    <a:pt x="2720" y="1452614"/>
                  </a:lnTo>
                  <a:lnTo>
                    <a:pt x="3853" y="1451472"/>
                  </a:lnTo>
                  <a:lnTo>
                    <a:pt x="4986" y="1450331"/>
                  </a:lnTo>
                  <a:lnTo>
                    <a:pt x="6346" y="1449190"/>
                  </a:lnTo>
                  <a:lnTo>
                    <a:pt x="7706" y="1448277"/>
                  </a:lnTo>
                  <a:lnTo>
                    <a:pt x="9292" y="1447136"/>
                  </a:lnTo>
                  <a:lnTo>
                    <a:pt x="11333" y="1446451"/>
                  </a:lnTo>
                  <a:lnTo>
                    <a:pt x="12919" y="1445766"/>
                  </a:lnTo>
                  <a:lnTo>
                    <a:pt x="14959" y="1445310"/>
                  </a:lnTo>
                  <a:lnTo>
                    <a:pt x="16772" y="1444853"/>
                  </a:lnTo>
                  <a:lnTo>
                    <a:pt x="19039" y="1444625"/>
                  </a:lnTo>
                  <a:close/>
                  <a:moveTo>
                    <a:pt x="23693" y="1074737"/>
                  </a:moveTo>
                  <a:lnTo>
                    <a:pt x="200146" y="1074737"/>
                  </a:lnTo>
                  <a:lnTo>
                    <a:pt x="202628" y="1074964"/>
                  </a:lnTo>
                  <a:lnTo>
                    <a:pt x="204884" y="1075191"/>
                  </a:lnTo>
                  <a:lnTo>
                    <a:pt x="207141" y="1075419"/>
                  </a:lnTo>
                  <a:lnTo>
                    <a:pt x="209397" y="1076100"/>
                  </a:lnTo>
                  <a:lnTo>
                    <a:pt x="211428" y="1076781"/>
                  </a:lnTo>
                  <a:lnTo>
                    <a:pt x="213233" y="1077690"/>
                  </a:lnTo>
                  <a:lnTo>
                    <a:pt x="215038" y="1078598"/>
                  </a:lnTo>
                  <a:lnTo>
                    <a:pt x="216843" y="1079734"/>
                  </a:lnTo>
                  <a:lnTo>
                    <a:pt x="218423" y="1080869"/>
                  </a:lnTo>
                  <a:lnTo>
                    <a:pt x="219551" y="1082005"/>
                  </a:lnTo>
                  <a:lnTo>
                    <a:pt x="220905" y="1083367"/>
                  </a:lnTo>
                  <a:lnTo>
                    <a:pt x="221807" y="1084957"/>
                  </a:lnTo>
                  <a:lnTo>
                    <a:pt x="222484" y="1086547"/>
                  </a:lnTo>
                  <a:lnTo>
                    <a:pt x="223161" y="1087910"/>
                  </a:lnTo>
                  <a:lnTo>
                    <a:pt x="223387" y="1089499"/>
                  </a:lnTo>
                  <a:lnTo>
                    <a:pt x="223838" y="1091316"/>
                  </a:lnTo>
                  <a:lnTo>
                    <a:pt x="223838" y="1377473"/>
                  </a:lnTo>
                  <a:lnTo>
                    <a:pt x="223387" y="1379063"/>
                  </a:lnTo>
                  <a:lnTo>
                    <a:pt x="223161" y="1380653"/>
                  </a:lnTo>
                  <a:lnTo>
                    <a:pt x="222484" y="1382470"/>
                  </a:lnTo>
                  <a:lnTo>
                    <a:pt x="221807" y="1383832"/>
                  </a:lnTo>
                  <a:lnTo>
                    <a:pt x="220905" y="1385195"/>
                  </a:lnTo>
                  <a:lnTo>
                    <a:pt x="219551" y="1386558"/>
                  </a:lnTo>
                  <a:lnTo>
                    <a:pt x="218423" y="1387693"/>
                  </a:lnTo>
                  <a:lnTo>
                    <a:pt x="216843" y="1389056"/>
                  </a:lnTo>
                  <a:lnTo>
                    <a:pt x="215038" y="1390191"/>
                  </a:lnTo>
                  <a:lnTo>
                    <a:pt x="213233" y="1391100"/>
                  </a:lnTo>
                  <a:lnTo>
                    <a:pt x="211428" y="1392008"/>
                  </a:lnTo>
                  <a:lnTo>
                    <a:pt x="209397" y="1392690"/>
                  </a:lnTo>
                  <a:lnTo>
                    <a:pt x="207141" y="1393144"/>
                  </a:lnTo>
                  <a:lnTo>
                    <a:pt x="204884" y="1393598"/>
                  </a:lnTo>
                  <a:lnTo>
                    <a:pt x="202628" y="1393825"/>
                  </a:lnTo>
                  <a:lnTo>
                    <a:pt x="200146" y="1393825"/>
                  </a:lnTo>
                  <a:lnTo>
                    <a:pt x="23693" y="1393825"/>
                  </a:lnTo>
                  <a:lnTo>
                    <a:pt x="21211" y="1393825"/>
                  </a:lnTo>
                  <a:lnTo>
                    <a:pt x="18954" y="1393598"/>
                  </a:lnTo>
                  <a:lnTo>
                    <a:pt x="16472" y="1393144"/>
                  </a:lnTo>
                  <a:lnTo>
                    <a:pt x="14441" y="1392690"/>
                  </a:lnTo>
                  <a:lnTo>
                    <a:pt x="12411" y="1392008"/>
                  </a:lnTo>
                  <a:lnTo>
                    <a:pt x="10605" y="1391100"/>
                  </a:lnTo>
                  <a:lnTo>
                    <a:pt x="8574" y="1390191"/>
                  </a:lnTo>
                  <a:lnTo>
                    <a:pt x="6995" y="1389056"/>
                  </a:lnTo>
                  <a:lnTo>
                    <a:pt x="5415" y="1387693"/>
                  </a:lnTo>
                  <a:lnTo>
                    <a:pt x="4287" y="1386558"/>
                  </a:lnTo>
                  <a:lnTo>
                    <a:pt x="3159" y="1385195"/>
                  </a:lnTo>
                  <a:lnTo>
                    <a:pt x="1805" y="1383832"/>
                  </a:lnTo>
                  <a:lnTo>
                    <a:pt x="1128" y="1382470"/>
                  </a:lnTo>
                  <a:lnTo>
                    <a:pt x="451" y="1380653"/>
                  </a:lnTo>
                  <a:lnTo>
                    <a:pt x="225" y="1379063"/>
                  </a:lnTo>
                  <a:lnTo>
                    <a:pt x="0" y="1377473"/>
                  </a:lnTo>
                  <a:lnTo>
                    <a:pt x="0" y="1091316"/>
                  </a:lnTo>
                  <a:lnTo>
                    <a:pt x="225" y="1089499"/>
                  </a:lnTo>
                  <a:lnTo>
                    <a:pt x="451" y="1087910"/>
                  </a:lnTo>
                  <a:lnTo>
                    <a:pt x="1128" y="1086547"/>
                  </a:lnTo>
                  <a:lnTo>
                    <a:pt x="1805" y="1084957"/>
                  </a:lnTo>
                  <a:lnTo>
                    <a:pt x="3159" y="1083367"/>
                  </a:lnTo>
                  <a:lnTo>
                    <a:pt x="4287" y="1082005"/>
                  </a:lnTo>
                  <a:lnTo>
                    <a:pt x="5415" y="1080869"/>
                  </a:lnTo>
                  <a:lnTo>
                    <a:pt x="6995" y="1079734"/>
                  </a:lnTo>
                  <a:lnTo>
                    <a:pt x="8574" y="1078598"/>
                  </a:lnTo>
                  <a:lnTo>
                    <a:pt x="10605" y="1077690"/>
                  </a:lnTo>
                  <a:lnTo>
                    <a:pt x="12411" y="1076781"/>
                  </a:lnTo>
                  <a:lnTo>
                    <a:pt x="14441" y="1076100"/>
                  </a:lnTo>
                  <a:lnTo>
                    <a:pt x="16472" y="1075419"/>
                  </a:lnTo>
                  <a:lnTo>
                    <a:pt x="18954" y="1075191"/>
                  </a:lnTo>
                  <a:lnTo>
                    <a:pt x="21211" y="1074964"/>
                  </a:lnTo>
                  <a:lnTo>
                    <a:pt x="23693" y="1074737"/>
                  </a:lnTo>
                  <a:close/>
                  <a:moveTo>
                    <a:pt x="307154" y="904875"/>
                  </a:moveTo>
                  <a:lnTo>
                    <a:pt x="309431" y="904875"/>
                  </a:lnTo>
                  <a:lnTo>
                    <a:pt x="487494" y="904875"/>
                  </a:lnTo>
                  <a:lnTo>
                    <a:pt x="489771" y="904875"/>
                  </a:lnTo>
                  <a:lnTo>
                    <a:pt x="492276" y="905328"/>
                  </a:lnTo>
                  <a:lnTo>
                    <a:pt x="494553" y="906007"/>
                  </a:lnTo>
                  <a:lnTo>
                    <a:pt x="496602" y="906685"/>
                  </a:lnTo>
                  <a:lnTo>
                    <a:pt x="498652" y="908043"/>
                  </a:lnTo>
                  <a:lnTo>
                    <a:pt x="500929" y="909174"/>
                  </a:lnTo>
                  <a:lnTo>
                    <a:pt x="502523" y="910758"/>
                  </a:lnTo>
                  <a:lnTo>
                    <a:pt x="504344" y="912342"/>
                  </a:lnTo>
                  <a:lnTo>
                    <a:pt x="505710" y="913926"/>
                  </a:lnTo>
                  <a:lnTo>
                    <a:pt x="507304" y="916188"/>
                  </a:lnTo>
                  <a:lnTo>
                    <a:pt x="508443" y="918225"/>
                  </a:lnTo>
                  <a:lnTo>
                    <a:pt x="509354" y="920261"/>
                  </a:lnTo>
                  <a:lnTo>
                    <a:pt x="510264" y="922750"/>
                  </a:lnTo>
                  <a:lnTo>
                    <a:pt x="510720" y="925012"/>
                  </a:lnTo>
                  <a:lnTo>
                    <a:pt x="511175" y="927501"/>
                  </a:lnTo>
                  <a:lnTo>
                    <a:pt x="511175" y="930216"/>
                  </a:lnTo>
                  <a:lnTo>
                    <a:pt x="511175" y="1368484"/>
                  </a:lnTo>
                  <a:lnTo>
                    <a:pt x="511175" y="1370973"/>
                  </a:lnTo>
                  <a:lnTo>
                    <a:pt x="510720" y="1373688"/>
                  </a:lnTo>
                  <a:lnTo>
                    <a:pt x="510264" y="1376177"/>
                  </a:lnTo>
                  <a:lnTo>
                    <a:pt x="509354" y="1378439"/>
                  </a:lnTo>
                  <a:lnTo>
                    <a:pt x="508443" y="1380702"/>
                  </a:lnTo>
                  <a:lnTo>
                    <a:pt x="507304" y="1382738"/>
                  </a:lnTo>
                  <a:lnTo>
                    <a:pt x="505710" y="1384549"/>
                  </a:lnTo>
                  <a:lnTo>
                    <a:pt x="504344" y="1386359"/>
                  </a:lnTo>
                  <a:lnTo>
                    <a:pt x="502523" y="1388169"/>
                  </a:lnTo>
                  <a:lnTo>
                    <a:pt x="500929" y="1389526"/>
                  </a:lnTo>
                  <a:lnTo>
                    <a:pt x="498652" y="1390884"/>
                  </a:lnTo>
                  <a:lnTo>
                    <a:pt x="496602" y="1391789"/>
                  </a:lnTo>
                  <a:lnTo>
                    <a:pt x="494553" y="1392694"/>
                  </a:lnTo>
                  <a:lnTo>
                    <a:pt x="492276" y="1393373"/>
                  </a:lnTo>
                  <a:lnTo>
                    <a:pt x="489771" y="1393599"/>
                  </a:lnTo>
                  <a:lnTo>
                    <a:pt x="487494" y="1393825"/>
                  </a:lnTo>
                  <a:lnTo>
                    <a:pt x="309431" y="1393825"/>
                  </a:lnTo>
                  <a:lnTo>
                    <a:pt x="307154" y="1393599"/>
                  </a:lnTo>
                  <a:lnTo>
                    <a:pt x="304422" y="1393373"/>
                  </a:lnTo>
                  <a:lnTo>
                    <a:pt x="302372" y="1392694"/>
                  </a:lnTo>
                  <a:lnTo>
                    <a:pt x="300323" y="1391789"/>
                  </a:lnTo>
                  <a:lnTo>
                    <a:pt x="298274" y="1390884"/>
                  </a:lnTo>
                  <a:lnTo>
                    <a:pt x="295997" y="1389526"/>
                  </a:lnTo>
                  <a:lnTo>
                    <a:pt x="294403" y="1388169"/>
                  </a:lnTo>
                  <a:lnTo>
                    <a:pt x="292581" y="1386359"/>
                  </a:lnTo>
                  <a:lnTo>
                    <a:pt x="291215" y="1384549"/>
                  </a:lnTo>
                  <a:lnTo>
                    <a:pt x="289621" y="1382738"/>
                  </a:lnTo>
                  <a:lnTo>
                    <a:pt x="288483" y="1380702"/>
                  </a:lnTo>
                  <a:lnTo>
                    <a:pt x="287572" y="1378439"/>
                  </a:lnTo>
                  <a:lnTo>
                    <a:pt x="286661" y="1376177"/>
                  </a:lnTo>
                  <a:lnTo>
                    <a:pt x="286206" y="1373688"/>
                  </a:lnTo>
                  <a:lnTo>
                    <a:pt x="285750" y="1370973"/>
                  </a:lnTo>
                  <a:lnTo>
                    <a:pt x="285750" y="1368484"/>
                  </a:lnTo>
                  <a:lnTo>
                    <a:pt x="285750" y="930216"/>
                  </a:lnTo>
                  <a:lnTo>
                    <a:pt x="285750" y="927501"/>
                  </a:lnTo>
                  <a:lnTo>
                    <a:pt x="286206" y="925012"/>
                  </a:lnTo>
                  <a:lnTo>
                    <a:pt x="286661" y="922750"/>
                  </a:lnTo>
                  <a:lnTo>
                    <a:pt x="287572" y="920261"/>
                  </a:lnTo>
                  <a:lnTo>
                    <a:pt x="288483" y="918225"/>
                  </a:lnTo>
                  <a:lnTo>
                    <a:pt x="289621" y="916188"/>
                  </a:lnTo>
                  <a:lnTo>
                    <a:pt x="291215" y="913926"/>
                  </a:lnTo>
                  <a:lnTo>
                    <a:pt x="292581" y="912342"/>
                  </a:lnTo>
                  <a:lnTo>
                    <a:pt x="294403" y="910758"/>
                  </a:lnTo>
                  <a:lnTo>
                    <a:pt x="295997" y="909174"/>
                  </a:lnTo>
                  <a:lnTo>
                    <a:pt x="298274" y="908043"/>
                  </a:lnTo>
                  <a:lnTo>
                    <a:pt x="300323" y="906685"/>
                  </a:lnTo>
                  <a:lnTo>
                    <a:pt x="302372" y="906007"/>
                  </a:lnTo>
                  <a:lnTo>
                    <a:pt x="304422" y="905328"/>
                  </a:lnTo>
                  <a:lnTo>
                    <a:pt x="307154" y="904875"/>
                  </a:lnTo>
                  <a:close/>
                  <a:moveTo>
                    <a:pt x="614065" y="754062"/>
                  </a:moveTo>
                  <a:lnTo>
                    <a:pt x="790874" y="754062"/>
                  </a:lnTo>
                  <a:lnTo>
                    <a:pt x="795848" y="754289"/>
                  </a:lnTo>
                  <a:lnTo>
                    <a:pt x="797883" y="754516"/>
                  </a:lnTo>
                  <a:lnTo>
                    <a:pt x="800144" y="754969"/>
                  </a:lnTo>
                  <a:lnTo>
                    <a:pt x="802179" y="755650"/>
                  </a:lnTo>
                  <a:lnTo>
                    <a:pt x="804214" y="756330"/>
                  </a:lnTo>
                  <a:lnTo>
                    <a:pt x="806023" y="757237"/>
                  </a:lnTo>
                  <a:lnTo>
                    <a:pt x="807605" y="758598"/>
                  </a:lnTo>
                  <a:lnTo>
                    <a:pt x="808962" y="759959"/>
                  </a:lnTo>
                  <a:lnTo>
                    <a:pt x="810545" y="761546"/>
                  </a:lnTo>
                  <a:lnTo>
                    <a:pt x="811675" y="763360"/>
                  </a:lnTo>
                  <a:lnTo>
                    <a:pt x="812579" y="765855"/>
                  </a:lnTo>
                  <a:lnTo>
                    <a:pt x="813484" y="768123"/>
                  </a:lnTo>
                  <a:lnTo>
                    <a:pt x="813936" y="770618"/>
                  </a:lnTo>
                  <a:lnTo>
                    <a:pt x="814388" y="773793"/>
                  </a:lnTo>
                  <a:lnTo>
                    <a:pt x="814388" y="776968"/>
                  </a:lnTo>
                  <a:lnTo>
                    <a:pt x="814388" y="1370920"/>
                  </a:lnTo>
                  <a:lnTo>
                    <a:pt x="814388" y="1374322"/>
                  </a:lnTo>
                  <a:lnTo>
                    <a:pt x="813936" y="1377043"/>
                  </a:lnTo>
                  <a:lnTo>
                    <a:pt x="813484" y="1379764"/>
                  </a:lnTo>
                  <a:lnTo>
                    <a:pt x="812579" y="1382259"/>
                  </a:lnTo>
                  <a:lnTo>
                    <a:pt x="811675" y="1384300"/>
                  </a:lnTo>
                  <a:lnTo>
                    <a:pt x="810545" y="1386114"/>
                  </a:lnTo>
                  <a:lnTo>
                    <a:pt x="808962" y="1387929"/>
                  </a:lnTo>
                  <a:lnTo>
                    <a:pt x="807605" y="1389290"/>
                  </a:lnTo>
                  <a:lnTo>
                    <a:pt x="806023" y="1390423"/>
                  </a:lnTo>
                  <a:lnTo>
                    <a:pt x="804214" y="1391331"/>
                  </a:lnTo>
                  <a:lnTo>
                    <a:pt x="802179" y="1392238"/>
                  </a:lnTo>
                  <a:lnTo>
                    <a:pt x="800144" y="1392691"/>
                  </a:lnTo>
                  <a:lnTo>
                    <a:pt x="797883" y="1393145"/>
                  </a:lnTo>
                  <a:lnTo>
                    <a:pt x="795848" y="1393598"/>
                  </a:lnTo>
                  <a:lnTo>
                    <a:pt x="790874" y="1393825"/>
                  </a:lnTo>
                  <a:lnTo>
                    <a:pt x="614065" y="1393825"/>
                  </a:lnTo>
                  <a:lnTo>
                    <a:pt x="609316" y="1393598"/>
                  </a:lnTo>
                  <a:lnTo>
                    <a:pt x="607055" y="1393145"/>
                  </a:lnTo>
                  <a:lnTo>
                    <a:pt x="605021" y="1392691"/>
                  </a:lnTo>
                  <a:lnTo>
                    <a:pt x="602760" y="1392238"/>
                  </a:lnTo>
                  <a:lnTo>
                    <a:pt x="600951" y="1391331"/>
                  </a:lnTo>
                  <a:lnTo>
                    <a:pt x="599142" y="1390423"/>
                  </a:lnTo>
                  <a:lnTo>
                    <a:pt x="597559" y="1389290"/>
                  </a:lnTo>
                  <a:lnTo>
                    <a:pt x="595977" y="1387929"/>
                  </a:lnTo>
                  <a:lnTo>
                    <a:pt x="594394" y="1386114"/>
                  </a:lnTo>
                  <a:lnTo>
                    <a:pt x="593263" y="1384300"/>
                  </a:lnTo>
                  <a:lnTo>
                    <a:pt x="592359" y="1382259"/>
                  </a:lnTo>
                  <a:lnTo>
                    <a:pt x="591681" y="1379764"/>
                  </a:lnTo>
                  <a:lnTo>
                    <a:pt x="591002" y="1377043"/>
                  </a:lnTo>
                  <a:lnTo>
                    <a:pt x="590776" y="1374322"/>
                  </a:lnTo>
                  <a:lnTo>
                    <a:pt x="590550" y="1370920"/>
                  </a:lnTo>
                  <a:lnTo>
                    <a:pt x="590550" y="776968"/>
                  </a:lnTo>
                  <a:lnTo>
                    <a:pt x="590776" y="773793"/>
                  </a:lnTo>
                  <a:lnTo>
                    <a:pt x="591002" y="770618"/>
                  </a:lnTo>
                  <a:lnTo>
                    <a:pt x="591681" y="768123"/>
                  </a:lnTo>
                  <a:lnTo>
                    <a:pt x="592359" y="765855"/>
                  </a:lnTo>
                  <a:lnTo>
                    <a:pt x="593263" y="763360"/>
                  </a:lnTo>
                  <a:lnTo>
                    <a:pt x="594394" y="761546"/>
                  </a:lnTo>
                  <a:lnTo>
                    <a:pt x="595977" y="759959"/>
                  </a:lnTo>
                  <a:lnTo>
                    <a:pt x="597559" y="758598"/>
                  </a:lnTo>
                  <a:lnTo>
                    <a:pt x="599142" y="757237"/>
                  </a:lnTo>
                  <a:lnTo>
                    <a:pt x="600951" y="756330"/>
                  </a:lnTo>
                  <a:lnTo>
                    <a:pt x="602760" y="755650"/>
                  </a:lnTo>
                  <a:lnTo>
                    <a:pt x="605021" y="754969"/>
                  </a:lnTo>
                  <a:lnTo>
                    <a:pt x="607055" y="754516"/>
                  </a:lnTo>
                  <a:lnTo>
                    <a:pt x="609316" y="754289"/>
                  </a:lnTo>
                  <a:lnTo>
                    <a:pt x="614065" y="754062"/>
                  </a:lnTo>
                  <a:close/>
                  <a:moveTo>
                    <a:pt x="925215" y="371475"/>
                  </a:moveTo>
                  <a:lnTo>
                    <a:pt x="1102024" y="371475"/>
                  </a:lnTo>
                  <a:lnTo>
                    <a:pt x="1106998" y="371702"/>
                  </a:lnTo>
                  <a:lnTo>
                    <a:pt x="1109033" y="371702"/>
                  </a:lnTo>
                  <a:lnTo>
                    <a:pt x="1111294" y="371929"/>
                  </a:lnTo>
                  <a:lnTo>
                    <a:pt x="1113329" y="372383"/>
                  </a:lnTo>
                  <a:lnTo>
                    <a:pt x="1115364" y="373290"/>
                  </a:lnTo>
                  <a:lnTo>
                    <a:pt x="1117173" y="374198"/>
                  </a:lnTo>
                  <a:lnTo>
                    <a:pt x="1118755" y="375332"/>
                  </a:lnTo>
                  <a:lnTo>
                    <a:pt x="1120112" y="376694"/>
                  </a:lnTo>
                  <a:lnTo>
                    <a:pt x="1121695" y="378509"/>
                  </a:lnTo>
                  <a:lnTo>
                    <a:pt x="1122825" y="381004"/>
                  </a:lnTo>
                  <a:lnTo>
                    <a:pt x="1123729" y="383727"/>
                  </a:lnTo>
                  <a:lnTo>
                    <a:pt x="1124634" y="387130"/>
                  </a:lnTo>
                  <a:lnTo>
                    <a:pt x="1125086" y="390987"/>
                  </a:lnTo>
                  <a:lnTo>
                    <a:pt x="1125538" y="395525"/>
                  </a:lnTo>
                  <a:lnTo>
                    <a:pt x="1125538" y="400517"/>
                  </a:lnTo>
                  <a:lnTo>
                    <a:pt x="1125538" y="1361609"/>
                  </a:lnTo>
                  <a:lnTo>
                    <a:pt x="1125538" y="1366827"/>
                  </a:lnTo>
                  <a:lnTo>
                    <a:pt x="1125086" y="1371138"/>
                  </a:lnTo>
                  <a:lnTo>
                    <a:pt x="1124634" y="1375222"/>
                  </a:lnTo>
                  <a:lnTo>
                    <a:pt x="1123729" y="1378398"/>
                  </a:lnTo>
                  <a:lnTo>
                    <a:pt x="1122825" y="1381348"/>
                  </a:lnTo>
                  <a:lnTo>
                    <a:pt x="1121695" y="1383617"/>
                  </a:lnTo>
                  <a:lnTo>
                    <a:pt x="1120112" y="1385432"/>
                  </a:lnTo>
                  <a:lnTo>
                    <a:pt x="1118755" y="1387020"/>
                  </a:lnTo>
                  <a:lnTo>
                    <a:pt x="1117173" y="1388381"/>
                  </a:lnTo>
                  <a:lnTo>
                    <a:pt x="1115364" y="1389289"/>
                  </a:lnTo>
                  <a:lnTo>
                    <a:pt x="1113329" y="1389743"/>
                  </a:lnTo>
                  <a:lnTo>
                    <a:pt x="1111294" y="1390196"/>
                  </a:lnTo>
                  <a:lnTo>
                    <a:pt x="1109033" y="1390423"/>
                  </a:lnTo>
                  <a:lnTo>
                    <a:pt x="1106998" y="1390650"/>
                  </a:lnTo>
                  <a:lnTo>
                    <a:pt x="1102024" y="1390650"/>
                  </a:lnTo>
                  <a:lnTo>
                    <a:pt x="925215" y="1390650"/>
                  </a:lnTo>
                  <a:lnTo>
                    <a:pt x="920466" y="1390650"/>
                  </a:lnTo>
                  <a:lnTo>
                    <a:pt x="918205" y="1390423"/>
                  </a:lnTo>
                  <a:lnTo>
                    <a:pt x="916171" y="1390196"/>
                  </a:lnTo>
                  <a:lnTo>
                    <a:pt x="913910" y="1389743"/>
                  </a:lnTo>
                  <a:lnTo>
                    <a:pt x="912101" y="1389289"/>
                  </a:lnTo>
                  <a:lnTo>
                    <a:pt x="910292" y="1388381"/>
                  </a:lnTo>
                  <a:lnTo>
                    <a:pt x="908709" y="1387020"/>
                  </a:lnTo>
                  <a:lnTo>
                    <a:pt x="907127" y="1385432"/>
                  </a:lnTo>
                  <a:lnTo>
                    <a:pt x="905544" y="1383617"/>
                  </a:lnTo>
                  <a:lnTo>
                    <a:pt x="904413" y="1381348"/>
                  </a:lnTo>
                  <a:lnTo>
                    <a:pt x="903509" y="1378398"/>
                  </a:lnTo>
                  <a:lnTo>
                    <a:pt x="902831" y="1375222"/>
                  </a:lnTo>
                  <a:lnTo>
                    <a:pt x="902152" y="1371138"/>
                  </a:lnTo>
                  <a:lnTo>
                    <a:pt x="901926" y="1366827"/>
                  </a:lnTo>
                  <a:lnTo>
                    <a:pt x="901700" y="1361609"/>
                  </a:lnTo>
                  <a:lnTo>
                    <a:pt x="901700" y="400517"/>
                  </a:lnTo>
                  <a:lnTo>
                    <a:pt x="901926" y="395525"/>
                  </a:lnTo>
                  <a:lnTo>
                    <a:pt x="902152" y="390987"/>
                  </a:lnTo>
                  <a:lnTo>
                    <a:pt x="902831" y="387130"/>
                  </a:lnTo>
                  <a:lnTo>
                    <a:pt x="903509" y="383727"/>
                  </a:lnTo>
                  <a:lnTo>
                    <a:pt x="904413" y="381004"/>
                  </a:lnTo>
                  <a:lnTo>
                    <a:pt x="905544" y="378509"/>
                  </a:lnTo>
                  <a:lnTo>
                    <a:pt x="907127" y="376694"/>
                  </a:lnTo>
                  <a:lnTo>
                    <a:pt x="908709" y="375332"/>
                  </a:lnTo>
                  <a:lnTo>
                    <a:pt x="910292" y="374198"/>
                  </a:lnTo>
                  <a:lnTo>
                    <a:pt x="912101" y="373290"/>
                  </a:lnTo>
                  <a:lnTo>
                    <a:pt x="913910" y="372383"/>
                  </a:lnTo>
                  <a:lnTo>
                    <a:pt x="916171" y="371929"/>
                  </a:lnTo>
                  <a:lnTo>
                    <a:pt x="918205" y="371702"/>
                  </a:lnTo>
                  <a:lnTo>
                    <a:pt x="920466" y="371702"/>
                  </a:lnTo>
                  <a:lnTo>
                    <a:pt x="925215" y="371475"/>
                  </a:lnTo>
                  <a:close/>
                  <a:moveTo>
                    <a:pt x="866187" y="0"/>
                  </a:moveTo>
                  <a:lnTo>
                    <a:pt x="1014412" y="183647"/>
                  </a:lnTo>
                  <a:lnTo>
                    <a:pt x="885708" y="183647"/>
                  </a:lnTo>
                  <a:lnTo>
                    <a:pt x="882530" y="200651"/>
                  </a:lnTo>
                  <a:lnTo>
                    <a:pt x="879126" y="217202"/>
                  </a:lnTo>
                  <a:lnTo>
                    <a:pt x="875494" y="233980"/>
                  </a:lnTo>
                  <a:lnTo>
                    <a:pt x="871862" y="250077"/>
                  </a:lnTo>
                  <a:lnTo>
                    <a:pt x="867776" y="265948"/>
                  </a:lnTo>
                  <a:lnTo>
                    <a:pt x="863690" y="281365"/>
                  </a:lnTo>
                  <a:lnTo>
                    <a:pt x="859150" y="296782"/>
                  </a:lnTo>
                  <a:lnTo>
                    <a:pt x="854384" y="311746"/>
                  </a:lnTo>
                  <a:lnTo>
                    <a:pt x="849844" y="326483"/>
                  </a:lnTo>
                  <a:lnTo>
                    <a:pt x="844623" y="340994"/>
                  </a:lnTo>
                  <a:lnTo>
                    <a:pt x="839402" y="355051"/>
                  </a:lnTo>
                  <a:lnTo>
                    <a:pt x="834181" y="369107"/>
                  </a:lnTo>
                  <a:lnTo>
                    <a:pt x="828734" y="382711"/>
                  </a:lnTo>
                  <a:lnTo>
                    <a:pt x="822832" y="396088"/>
                  </a:lnTo>
                  <a:lnTo>
                    <a:pt x="816930" y="409238"/>
                  </a:lnTo>
                  <a:lnTo>
                    <a:pt x="811028" y="422161"/>
                  </a:lnTo>
                  <a:lnTo>
                    <a:pt x="804900" y="434857"/>
                  </a:lnTo>
                  <a:lnTo>
                    <a:pt x="798317" y="446874"/>
                  </a:lnTo>
                  <a:lnTo>
                    <a:pt x="791734" y="459117"/>
                  </a:lnTo>
                  <a:lnTo>
                    <a:pt x="785151" y="471133"/>
                  </a:lnTo>
                  <a:lnTo>
                    <a:pt x="778342" y="482470"/>
                  </a:lnTo>
                  <a:lnTo>
                    <a:pt x="771305" y="494033"/>
                  </a:lnTo>
                  <a:lnTo>
                    <a:pt x="764041" y="505142"/>
                  </a:lnTo>
                  <a:lnTo>
                    <a:pt x="756777" y="516025"/>
                  </a:lnTo>
                  <a:lnTo>
                    <a:pt x="749514" y="526681"/>
                  </a:lnTo>
                  <a:lnTo>
                    <a:pt x="742023" y="537110"/>
                  </a:lnTo>
                  <a:lnTo>
                    <a:pt x="734305" y="547313"/>
                  </a:lnTo>
                  <a:lnTo>
                    <a:pt x="726588" y="557062"/>
                  </a:lnTo>
                  <a:lnTo>
                    <a:pt x="718643" y="567038"/>
                  </a:lnTo>
                  <a:lnTo>
                    <a:pt x="710698" y="576334"/>
                  </a:lnTo>
                  <a:lnTo>
                    <a:pt x="702754" y="585629"/>
                  </a:lnTo>
                  <a:lnTo>
                    <a:pt x="694582" y="594698"/>
                  </a:lnTo>
                  <a:lnTo>
                    <a:pt x="686183" y="603767"/>
                  </a:lnTo>
                  <a:lnTo>
                    <a:pt x="677785" y="612156"/>
                  </a:lnTo>
                  <a:lnTo>
                    <a:pt x="669159" y="620545"/>
                  </a:lnTo>
                  <a:lnTo>
                    <a:pt x="660533" y="628934"/>
                  </a:lnTo>
                  <a:lnTo>
                    <a:pt x="651908" y="636869"/>
                  </a:lnTo>
                  <a:lnTo>
                    <a:pt x="643282" y="644578"/>
                  </a:lnTo>
                  <a:lnTo>
                    <a:pt x="634429" y="652286"/>
                  </a:lnTo>
                  <a:lnTo>
                    <a:pt x="625577" y="659541"/>
                  </a:lnTo>
                  <a:lnTo>
                    <a:pt x="616497" y="666797"/>
                  </a:lnTo>
                  <a:lnTo>
                    <a:pt x="607417" y="673825"/>
                  </a:lnTo>
                  <a:lnTo>
                    <a:pt x="598338" y="680627"/>
                  </a:lnTo>
                  <a:lnTo>
                    <a:pt x="589258" y="687429"/>
                  </a:lnTo>
                  <a:lnTo>
                    <a:pt x="579952" y="693777"/>
                  </a:lnTo>
                  <a:lnTo>
                    <a:pt x="570645" y="700125"/>
                  </a:lnTo>
                  <a:lnTo>
                    <a:pt x="561565" y="706020"/>
                  </a:lnTo>
                  <a:lnTo>
                    <a:pt x="552259" y="711915"/>
                  </a:lnTo>
                  <a:lnTo>
                    <a:pt x="542725" y="717810"/>
                  </a:lnTo>
                  <a:lnTo>
                    <a:pt x="533191" y="723478"/>
                  </a:lnTo>
                  <a:lnTo>
                    <a:pt x="523885" y="728919"/>
                  </a:lnTo>
                  <a:lnTo>
                    <a:pt x="514351" y="733907"/>
                  </a:lnTo>
                  <a:lnTo>
                    <a:pt x="504818" y="739122"/>
                  </a:lnTo>
                  <a:lnTo>
                    <a:pt x="495284" y="743883"/>
                  </a:lnTo>
                  <a:lnTo>
                    <a:pt x="485750" y="748644"/>
                  </a:lnTo>
                  <a:lnTo>
                    <a:pt x="476217" y="753179"/>
                  </a:lnTo>
                  <a:lnTo>
                    <a:pt x="466683" y="757486"/>
                  </a:lnTo>
                  <a:lnTo>
                    <a:pt x="457149" y="761794"/>
                  </a:lnTo>
                  <a:lnTo>
                    <a:pt x="437855" y="769956"/>
                  </a:lnTo>
                  <a:lnTo>
                    <a:pt x="419015" y="777438"/>
                  </a:lnTo>
                  <a:lnTo>
                    <a:pt x="399948" y="784467"/>
                  </a:lnTo>
                  <a:lnTo>
                    <a:pt x="381107" y="790815"/>
                  </a:lnTo>
                  <a:lnTo>
                    <a:pt x="362040" y="796936"/>
                  </a:lnTo>
                  <a:lnTo>
                    <a:pt x="343654" y="802151"/>
                  </a:lnTo>
                  <a:lnTo>
                    <a:pt x="325041" y="807139"/>
                  </a:lnTo>
                  <a:lnTo>
                    <a:pt x="306881" y="811673"/>
                  </a:lnTo>
                  <a:lnTo>
                    <a:pt x="288722" y="815528"/>
                  </a:lnTo>
                  <a:lnTo>
                    <a:pt x="271244" y="819382"/>
                  </a:lnTo>
                  <a:lnTo>
                    <a:pt x="253539" y="822556"/>
                  </a:lnTo>
                  <a:lnTo>
                    <a:pt x="236514" y="825504"/>
                  </a:lnTo>
                  <a:lnTo>
                    <a:pt x="219944" y="827998"/>
                  </a:lnTo>
                  <a:lnTo>
                    <a:pt x="203828" y="830038"/>
                  </a:lnTo>
                  <a:lnTo>
                    <a:pt x="187938" y="831852"/>
                  </a:lnTo>
                  <a:lnTo>
                    <a:pt x="172503" y="833666"/>
                  </a:lnTo>
                  <a:lnTo>
                    <a:pt x="157748" y="835026"/>
                  </a:lnTo>
                  <a:lnTo>
                    <a:pt x="143448" y="835933"/>
                  </a:lnTo>
                  <a:lnTo>
                    <a:pt x="129602" y="836840"/>
                  </a:lnTo>
                  <a:lnTo>
                    <a:pt x="116436" y="837293"/>
                  </a:lnTo>
                  <a:lnTo>
                    <a:pt x="103725" y="837747"/>
                  </a:lnTo>
                  <a:lnTo>
                    <a:pt x="91921" y="837973"/>
                  </a:lnTo>
                  <a:lnTo>
                    <a:pt x="80571" y="838200"/>
                  </a:lnTo>
                  <a:lnTo>
                    <a:pt x="60369" y="837973"/>
                  </a:lnTo>
                  <a:lnTo>
                    <a:pt x="43345" y="837520"/>
                  </a:lnTo>
                  <a:lnTo>
                    <a:pt x="29499" y="836840"/>
                  </a:lnTo>
                  <a:lnTo>
                    <a:pt x="19511" y="836386"/>
                  </a:lnTo>
                  <a:lnTo>
                    <a:pt x="11112" y="835480"/>
                  </a:lnTo>
                  <a:lnTo>
                    <a:pt x="26094" y="834119"/>
                  </a:lnTo>
                  <a:lnTo>
                    <a:pt x="40848" y="832079"/>
                  </a:lnTo>
                  <a:lnTo>
                    <a:pt x="55375" y="830265"/>
                  </a:lnTo>
                  <a:lnTo>
                    <a:pt x="69676" y="828224"/>
                  </a:lnTo>
                  <a:lnTo>
                    <a:pt x="83976" y="826184"/>
                  </a:lnTo>
                  <a:lnTo>
                    <a:pt x="97823" y="823690"/>
                  </a:lnTo>
                  <a:lnTo>
                    <a:pt x="111669" y="821423"/>
                  </a:lnTo>
                  <a:lnTo>
                    <a:pt x="125516" y="818929"/>
                  </a:lnTo>
                  <a:lnTo>
                    <a:pt x="138908" y="815981"/>
                  </a:lnTo>
                  <a:lnTo>
                    <a:pt x="152301" y="813261"/>
                  </a:lnTo>
                  <a:lnTo>
                    <a:pt x="165693" y="810540"/>
                  </a:lnTo>
                  <a:lnTo>
                    <a:pt x="178405" y="807366"/>
                  </a:lnTo>
                  <a:lnTo>
                    <a:pt x="191343" y="804418"/>
                  </a:lnTo>
                  <a:lnTo>
                    <a:pt x="204055" y="801017"/>
                  </a:lnTo>
                  <a:lnTo>
                    <a:pt x="216312" y="797617"/>
                  </a:lnTo>
                  <a:lnTo>
                    <a:pt x="228797" y="793989"/>
                  </a:lnTo>
                  <a:lnTo>
                    <a:pt x="241054" y="790588"/>
                  </a:lnTo>
                  <a:lnTo>
                    <a:pt x="252858" y="786734"/>
                  </a:lnTo>
                  <a:lnTo>
                    <a:pt x="264888" y="783106"/>
                  </a:lnTo>
                  <a:lnTo>
                    <a:pt x="276692" y="779025"/>
                  </a:lnTo>
                  <a:lnTo>
                    <a:pt x="288041" y="775171"/>
                  </a:lnTo>
                  <a:lnTo>
                    <a:pt x="299618" y="770863"/>
                  </a:lnTo>
                  <a:lnTo>
                    <a:pt x="310513" y="766782"/>
                  </a:lnTo>
                  <a:lnTo>
                    <a:pt x="321863" y="762474"/>
                  </a:lnTo>
                  <a:lnTo>
                    <a:pt x="332531" y="757940"/>
                  </a:lnTo>
                  <a:lnTo>
                    <a:pt x="343427" y="753632"/>
                  </a:lnTo>
                  <a:lnTo>
                    <a:pt x="353869" y="748871"/>
                  </a:lnTo>
                  <a:lnTo>
                    <a:pt x="364310" y="744336"/>
                  </a:lnTo>
                  <a:lnTo>
                    <a:pt x="384739" y="734587"/>
                  </a:lnTo>
                  <a:lnTo>
                    <a:pt x="404715" y="724838"/>
                  </a:lnTo>
                  <a:lnTo>
                    <a:pt x="423782" y="714635"/>
                  </a:lnTo>
                  <a:lnTo>
                    <a:pt x="442622" y="703979"/>
                  </a:lnTo>
                  <a:lnTo>
                    <a:pt x="460554" y="693323"/>
                  </a:lnTo>
                  <a:lnTo>
                    <a:pt x="478260" y="682214"/>
                  </a:lnTo>
                  <a:lnTo>
                    <a:pt x="495057" y="671104"/>
                  </a:lnTo>
                  <a:lnTo>
                    <a:pt x="511400" y="659541"/>
                  </a:lnTo>
                  <a:lnTo>
                    <a:pt x="527290" y="647752"/>
                  </a:lnTo>
                  <a:lnTo>
                    <a:pt x="542725" y="635962"/>
                  </a:lnTo>
                  <a:lnTo>
                    <a:pt x="557479" y="623719"/>
                  </a:lnTo>
                  <a:lnTo>
                    <a:pt x="571780" y="611476"/>
                  </a:lnTo>
                  <a:lnTo>
                    <a:pt x="585853" y="599006"/>
                  </a:lnTo>
                  <a:lnTo>
                    <a:pt x="599246" y="586536"/>
                  </a:lnTo>
                  <a:lnTo>
                    <a:pt x="612184" y="574066"/>
                  </a:lnTo>
                  <a:lnTo>
                    <a:pt x="624215" y="561143"/>
                  </a:lnTo>
                  <a:lnTo>
                    <a:pt x="636245" y="548446"/>
                  </a:lnTo>
                  <a:lnTo>
                    <a:pt x="647822" y="535296"/>
                  </a:lnTo>
                  <a:lnTo>
                    <a:pt x="658717" y="522600"/>
                  </a:lnTo>
                  <a:lnTo>
                    <a:pt x="669613" y="509677"/>
                  </a:lnTo>
                  <a:lnTo>
                    <a:pt x="679601" y="496527"/>
                  </a:lnTo>
                  <a:lnTo>
                    <a:pt x="689361" y="483376"/>
                  </a:lnTo>
                  <a:lnTo>
                    <a:pt x="698441" y="470680"/>
                  </a:lnTo>
                  <a:lnTo>
                    <a:pt x="707520" y="457757"/>
                  </a:lnTo>
                  <a:lnTo>
                    <a:pt x="716146" y="444607"/>
                  </a:lnTo>
                  <a:lnTo>
                    <a:pt x="724091" y="431683"/>
                  </a:lnTo>
                  <a:lnTo>
                    <a:pt x="732035" y="419214"/>
                  </a:lnTo>
                  <a:lnTo>
                    <a:pt x="739299" y="406517"/>
                  </a:lnTo>
                  <a:lnTo>
                    <a:pt x="746336" y="393820"/>
                  </a:lnTo>
                  <a:lnTo>
                    <a:pt x="753146" y="381577"/>
                  </a:lnTo>
                  <a:lnTo>
                    <a:pt x="759501" y="369107"/>
                  </a:lnTo>
                  <a:lnTo>
                    <a:pt x="765176" y="356864"/>
                  </a:lnTo>
                  <a:lnTo>
                    <a:pt x="770851" y="345075"/>
                  </a:lnTo>
                  <a:lnTo>
                    <a:pt x="776299" y="333285"/>
                  </a:lnTo>
                  <a:lnTo>
                    <a:pt x="781520" y="321722"/>
                  </a:lnTo>
                  <a:lnTo>
                    <a:pt x="786059" y="310386"/>
                  </a:lnTo>
                  <a:lnTo>
                    <a:pt x="790599" y="299050"/>
                  </a:lnTo>
                  <a:lnTo>
                    <a:pt x="794685" y="288394"/>
                  </a:lnTo>
                  <a:lnTo>
                    <a:pt x="798544" y="277737"/>
                  </a:lnTo>
                  <a:lnTo>
                    <a:pt x="802176" y="267308"/>
                  </a:lnTo>
                  <a:lnTo>
                    <a:pt x="808531" y="247810"/>
                  </a:lnTo>
                  <a:lnTo>
                    <a:pt x="814206" y="229445"/>
                  </a:lnTo>
                  <a:lnTo>
                    <a:pt x="818973" y="212441"/>
                  </a:lnTo>
                  <a:lnTo>
                    <a:pt x="822605" y="197250"/>
                  </a:lnTo>
                  <a:lnTo>
                    <a:pt x="825783" y="183647"/>
                  </a:lnTo>
                  <a:lnTo>
                    <a:pt x="695944" y="183647"/>
                  </a:lnTo>
                  <a:lnTo>
                    <a:pt x="866187" y="0"/>
                  </a:lnTo>
                  <a:close/>
                </a:path>
              </a:pathLst>
            </a:custGeom>
            <a:solidFill>
              <a:srgbClr val="010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81" name="KSO_Shape"/>
            <p:cNvSpPr>
              <a:spLocks noChangeAspect="1"/>
            </p:cNvSpPr>
            <p:nvPr/>
          </p:nvSpPr>
          <p:spPr bwMode="auto">
            <a:xfrm>
              <a:off x="5789613" y="5300663"/>
              <a:ext cx="536575" cy="539750"/>
            </a:xfrm>
            <a:custGeom>
              <a:avLst/>
              <a:gdLst>
                <a:gd name="T0" fmla="*/ 1295082 w 2109787"/>
                <a:gd name="T1" fmla="*/ 1930537 h 2125662"/>
                <a:gd name="T2" fmla="*/ 1378267 w 2109787"/>
                <a:gd name="T3" fmla="*/ 1684248 h 2125662"/>
                <a:gd name="T4" fmla="*/ 1361122 w 2109787"/>
                <a:gd name="T5" fmla="*/ 1545055 h 2125662"/>
                <a:gd name="T6" fmla="*/ 1566862 w 2109787"/>
                <a:gd name="T7" fmla="*/ 1567300 h 2125662"/>
                <a:gd name="T8" fmla="*/ 1528445 w 2109787"/>
                <a:gd name="T9" fmla="*/ 2041129 h 2125662"/>
                <a:gd name="T10" fmla="*/ 1651000 w 2109787"/>
                <a:gd name="T11" fmla="*/ 1844733 h 2125662"/>
                <a:gd name="T12" fmla="*/ 1901190 w 2109787"/>
                <a:gd name="T13" fmla="*/ 1450988 h 2125662"/>
                <a:gd name="T14" fmla="*/ 2088197 w 2109787"/>
                <a:gd name="T15" fmla="*/ 1575563 h 2125662"/>
                <a:gd name="T16" fmla="*/ 2077720 w 2109787"/>
                <a:gd name="T17" fmla="*/ 2010939 h 2125662"/>
                <a:gd name="T18" fmla="*/ 1755457 w 2109787"/>
                <a:gd name="T19" fmla="*/ 2109455 h 2125662"/>
                <a:gd name="T20" fmla="*/ 1116012 w 2109787"/>
                <a:gd name="T21" fmla="*/ 2102146 h 2125662"/>
                <a:gd name="T22" fmla="*/ 824229 w 2109787"/>
                <a:gd name="T23" fmla="*/ 1996956 h 2125662"/>
                <a:gd name="T24" fmla="*/ 842327 w 2109787"/>
                <a:gd name="T25" fmla="*/ 1547597 h 2125662"/>
                <a:gd name="T26" fmla="*/ 1079500 w 2109787"/>
                <a:gd name="T27" fmla="*/ 1446221 h 2125662"/>
                <a:gd name="T28" fmla="*/ 1156856 w 2109787"/>
                <a:gd name="T29" fmla="*/ 894212 h 2125662"/>
                <a:gd name="T30" fmla="*/ 1181274 w 2109787"/>
                <a:gd name="T31" fmla="*/ 1123523 h 2125662"/>
                <a:gd name="T32" fmla="*/ 1403890 w 2109787"/>
                <a:gd name="T33" fmla="*/ 1350929 h 2125662"/>
                <a:gd name="T34" fmla="*/ 1555473 w 2109787"/>
                <a:gd name="T35" fmla="*/ 1330602 h 2125662"/>
                <a:gd name="T36" fmla="*/ 1746695 w 2109787"/>
                <a:gd name="T37" fmla="*/ 1088269 h 2125662"/>
                <a:gd name="T38" fmla="*/ 1634435 w 2109787"/>
                <a:gd name="T39" fmla="*/ 939629 h 2125662"/>
                <a:gd name="T40" fmla="*/ 1329051 w 2109787"/>
                <a:gd name="T41" fmla="*/ 834184 h 2125662"/>
                <a:gd name="T42" fmla="*/ 1487609 w 2109787"/>
                <a:gd name="T43" fmla="*/ 501650 h 2125662"/>
                <a:gd name="T44" fmla="*/ 1685808 w 2109787"/>
                <a:gd name="T45" fmla="*/ 588039 h 2125662"/>
                <a:gd name="T46" fmla="*/ 1817729 w 2109787"/>
                <a:gd name="T47" fmla="*/ 779556 h 2125662"/>
                <a:gd name="T48" fmla="*/ 1848490 w 2109787"/>
                <a:gd name="T49" fmla="*/ 1036817 h 2125662"/>
                <a:gd name="T50" fmla="*/ 1748915 w 2109787"/>
                <a:gd name="T51" fmla="*/ 1271528 h 2125662"/>
                <a:gd name="T52" fmla="*/ 1576403 w 2109787"/>
                <a:gd name="T53" fmla="*/ 1417309 h 2125662"/>
                <a:gd name="T54" fmla="*/ 1403573 w 2109787"/>
                <a:gd name="T55" fmla="*/ 1442082 h 2125662"/>
                <a:gd name="T56" fmla="*/ 1224085 w 2109787"/>
                <a:gd name="T57" fmla="*/ 1336319 h 2125662"/>
                <a:gd name="T58" fmla="*/ 1088992 w 2109787"/>
                <a:gd name="T59" fmla="*/ 1130193 h 2125662"/>
                <a:gd name="T60" fmla="*/ 1072185 w 2109787"/>
                <a:gd name="T61" fmla="*/ 867850 h 2125662"/>
                <a:gd name="T62" fmla="*/ 1171443 w 2109787"/>
                <a:gd name="T63" fmla="*/ 647432 h 2125662"/>
                <a:gd name="T64" fmla="*/ 1349029 w 2109787"/>
                <a:gd name="T65" fmla="*/ 518483 h 2125662"/>
                <a:gd name="T66" fmla="*/ 894842 w 2109787"/>
                <a:gd name="T67" fmla="*/ 389721 h 2125662"/>
                <a:gd name="T68" fmla="*/ 783863 w 2109787"/>
                <a:gd name="T69" fmla="*/ 461707 h 2125662"/>
                <a:gd name="T70" fmla="*/ 646249 w 2109787"/>
                <a:gd name="T71" fmla="*/ 519107 h 2125662"/>
                <a:gd name="T72" fmla="*/ 649737 w 2109787"/>
                <a:gd name="T73" fmla="*/ 631367 h 2125662"/>
                <a:gd name="T74" fmla="*/ 859963 w 2109787"/>
                <a:gd name="T75" fmla="*/ 751873 h 2125662"/>
                <a:gd name="T76" fmla="*/ 989016 w 2109787"/>
                <a:gd name="T77" fmla="*/ 914873 h 2125662"/>
                <a:gd name="T78" fmla="*/ 926551 w 2109787"/>
                <a:gd name="T79" fmla="*/ 1110219 h 2125662"/>
                <a:gd name="T80" fmla="*/ 637054 w 2109787"/>
                <a:gd name="T81" fmla="*/ 1172057 h 2125662"/>
                <a:gd name="T82" fmla="*/ 648152 w 2109787"/>
                <a:gd name="T83" fmla="*/ 1081995 h 2125662"/>
                <a:gd name="T84" fmla="*/ 837450 w 2109787"/>
                <a:gd name="T85" fmla="*/ 1055674 h 2125662"/>
                <a:gd name="T86" fmla="*/ 874549 w 2109787"/>
                <a:gd name="T87" fmla="*/ 927557 h 2125662"/>
                <a:gd name="T88" fmla="*/ 734081 w 2109787"/>
                <a:gd name="T89" fmla="*/ 811174 h 2125662"/>
                <a:gd name="T90" fmla="*/ 535588 w 2109787"/>
                <a:gd name="T91" fmla="*/ 662762 h 2125662"/>
                <a:gd name="T92" fmla="*/ 561905 w 2109787"/>
                <a:gd name="T93" fmla="*/ 464879 h 2125662"/>
                <a:gd name="T94" fmla="*/ 832750 w 2109787"/>
                <a:gd name="T95" fmla="*/ 1588 h 2125662"/>
                <a:gd name="T96" fmla="*/ 1300854 w 2109787"/>
                <a:gd name="T97" fmla="*/ 193714 h 2125662"/>
                <a:gd name="T98" fmla="*/ 1132654 w 2109787"/>
                <a:gd name="T99" fmla="*/ 241031 h 2125662"/>
                <a:gd name="T100" fmla="*/ 735320 w 2109787"/>
                <a:gd name="T101" fmla="*/ 141316 h 2125662"/>
                <a:gd name="T102" fmla="*/ 411297 w 2109787"/>
                <a:gd name="T103" fmla="*/ 258815 h 2125662"/>
                <a:gd name="T104" fmla="*/ 196445 w 2109787"/>
                <a:gd name="T105" fmla="*/ 520171 h 2125662"/>
                <a:gd name="T106" fmla="*/ 143129 w 2109787"/>
                <a:gd name="T107" fmla="*/ 858378 h 2125662"/>
                <a:gd name="T108" fmla="*/ 247857 w 2109787"/>
                <a:gd name="T109" fmla="*/ 1145456 h 2125662"/>
                <a:gd name="T110" fmla="*/ 469056 w 2109787"/>
                <a:gd name="T111" fmla="*/ 1349968 h 2125662"/>
                <a:gd name="T112" fmla="*/ 542684 w 2109787"/>
                <a:gd name="T113" fmla="*/ 1533202 h 2125662"/>
                <a:gd name="T114" fmla="*/ 227229 w 2109787"/>
                <a:gd name="T115" fmla="*/ 1339170 h 2125662"/>
                <a:gd name="T116" fmla="*/ 37131 w 2109787"/>
                <a:gd name="T117" fmla="*/ 1025417 h 2125662"/>
                <a:gd name="T118" fmla="*/ 15868 w 2109787"/>
                <a:gd name="T119" fmla="*/ 627508 h 2125662"/>
                <a:gd name="T120" fmla="*/ 204062 w 2109787"/>
                <a:gd name="T121" fmla="*/ 257545 h 2125662"/>
                <a:gd name="T122" fmla="*/ 551570 w 2109787"/>
                <a:gd name="T123" fmla="*/ 35567 h 2125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09787" h="2125662">
                  <a:moveTo>
                    <a:pt x="1216342" y="1436687"/>
                  </a:moveTo>
                  <a:lnTo>
                    <a:pt x="1216977" y="1467831"/>
                  </a:lnTo>
                  <a:lnTo>
                    <a:pt x="1218247" y="1498021"/>
                  </a:lnTo>
                  <a:lnTo>
                    <a:pt x="1219517" y="1527894"/>
                  </a:lnTo>
                  <a:lnTo>
                    <a:pt x="1221105" y="1556813"/>
                  </a:lnTo>
                  <a:lnTo>
                    <a:pt x="1223010" y="1585097"/>
                  </a:lnTo>
                  <a:lnTo>
                    <a:pt x="1225550" y="1612427"/>
                  </a:lnTo>
                  <a:lnTo>
                    <a:pt x="1227772" y="1639121"/>
                  </a:lnTo>
                  <a:lnTo>
                    <a:pt x="1230630" y="1665180"/>
                  </a:lnTo>
                  <a:lnTo>
                    <a:pt x="1233487" y="1690286"/>
                  </a:lnTo>
                  <a:lnTo>
                    <a:pt x="1237297" y="1714756"/>
                  </a:lnTo>
                  <a:lnTo>
                    <a:pt x="1240790" y="1738273"/>
                  </a:lnTo>
                  <a:lnTo>
                    <a:pt x="1244917" y="1761154"/>
                  </a:lnTo>
                  <a:lnTo>
                    <a:pt x="1249362" y="1783399"/>
                  </a:lnTo>
                  <a:lnTo>
                    <a:pt x="1253807" y="1804691"/>
                  </a:lnTo>
                  <a:lnTo>
                    <a:pt x="1258570" y="1825030"/>
                  </a:lnTo>
                  <a:lnTo>
                    <a:pt x="1263967" y="1844733"/>
                  </a:lnTo>
                  <a:lnTo>
                    <a:pt x="1269365" y="1863801"/>
                  </a:lnTo>
                  <a:lnTo>
                    <a:pt x="1275397" y="1881597"/>
                  </a:lnTo>
                  <a:lnTo>
                    <a:pt x="1281430" y="1899076"/>
                  </a:lnTo>
                  <a:lnTo>
                    <a:pt x="1288097" y="1915283"/>
                  </a:lnTo>
                  <a:lnTo>
                    <a:pt x="1295082" y="1930537"/>
                  </a:lnTo>
                  <a:lnTo>
                    <a:pt x="1302067" y="1945474"/>
                  </a:lnTo>
                  <a:lnTo>
                    <a:pt x="1309687" y="1959457"/>
                  </a:lnTo>
                  <a:lnTo>
                    <a:pt x="1317625" y="1972168"/>
                  </a:lnTo>
                  <a:lnTo>
                    <a:pt x="1325562" y="1984244"/>
                  </a:lnTo>
                  <a:lnTo>
                    <a:pt x="1330007" y="1990282"/>
                  </a:lnTo>
                  <a:lnTo>
                    <a:pt x="1334135" y="1995685"/>
                  </a:lnTo>
                  <a:lnTo>
                    <a:pt x="1338262" y="2001087"/>
                  </a:lnTo>
                  <a:lnTo>
                    <a:pt x="1343025" y="2005854"/>
                  </a:lnTo>
                  <a:lnTo>
                    <a:pt x="1347470" y="2010621"/>
                  </a:lnTo>
                  <a:lnTo>
                    <a:pt x="1352232" y="2015388"/>
                  </a:lnTo>
                  <a:lnTo>
                    <a:pt x="1356677" y="2019519"/>
                  </a:lnTo>
                  <a:lnTo>
                    <a:pt x="1361440" y="2023968"/>
                  </a:lnTo>
                  <a:lnTo>
                    <a:pt x="1366520" y="2027782"/>
                  </a:lnTo>
                  <a:lnTo>
                    <a:pt x="1371282" y="2031278"/>
                  </a:lnTo>
                  <a:lnTo>
                    <a:pt x="1376362" y="2034773"/>
                  </a:lnTo>
                  <a:lnTo>
                    <a:pt x="1381442" y="2038269"/>
                  </a:lnTo>
                  <a:lnTo>
                    <a:pt x="1386840" y="2041129"/>
                  </a:lnTo>
                  <a:lnTo>
                    <a:pt x="1391920" y="2043989"/>
                  </a:lnTo>
                  <a:lnTo>
                    <a:pt x="1391920" y="1688379"/>
                  </a:lnTo>
                  <a:lnTo>
                    <a:pt x="1387475" y="1687108"/>
                  </a:lnTo>
                  <a:lnTo>
                    <a:pt x="1382395" y="1685837"/>
                  </a:lnTo>
                  <a:lnTo>
                    <a:pt x="1378267" y="1684248"/>
                  </a:lnTo>
                  <a:lnTo>
                    <a:pt x="1373505" y="1682341"/>
                  </a:lnTo>
                  <a:lnTo>
                    <a:pt x="1369695" y="1680117"/>
                  </a:lnTo>
                  <a:lnTo>
                    <a:pt x="1365885" y="1677256"/>
                  </a:lnTo>
                  <a:lnTo>
                    <a:pt x="1362075" y="1674079"/>
                  </a:lnTo>
                  <a:lnTo>
                    <a:pt x="1358900" y="1670901"/>
                  </a:lnTo>
                  <a:lnTo>
                    <a:pt x="1356042" y="1667405"/>
                  </a:lnTo>
                  <a:lnTo>
                    <a:pt x="1353502" y="1663274"/>
                  </a:lnTo>
                  <a:lnTo>
                    <a:pt x="1350962" y="1659460"/>
                  </a:lnTo>
                  <a:lnTo>
                    <a:pt x="1349057" y="1655329"/>
                  </a:lnTo>
                  <a:lnTo>
                    <a:pt x="1347470" y="1650562"/>
                  </a:lnTo>
                  <a:lnTo>
                    <a:pt x="1346517" y="1645795"/>
                  </a:lnTo>
                  <a:lnTo>
                    <a:pt x="1345882" y="1641346"/>
                  </a:lnTo>
                  <a:lnTo>
                    <a:pt x="1345565" y="1635943"/>
                  </a:lnTo>
                  <a:lnTo>
                    <a:pt x="1345565" y="1582872"/>
                  </a:lnTo>
                  <a:lnTo>
                    <a:pt x="1345882" y="1577469"/>
                  </a:lnTo>
                  <a:lnTo>
                    <a:pt x="1346517" y="1572385"/>
                  </a:lnTo>
                  <a:lnTo>
                    <a:pt x="1347787" y="1567300"/>
                  </a:lnTo>
                  <a:lnTo>
                    <a:pt x="1349692" y="1562215"/>
                  </a:lnTo>
                  <a:lnTo>
                    <a:pt x="1352232" y="1557449"/>
                  </a:lnTo>
                  <a:lnTo>
                    <a:pt x="1354772" y="1553317"/>
                  </a:lnTo>
                  <a:lnTo>
                    <a:pt x="1357630" y="1549186"/>
                  </a:lnTo>
                  <a:lnTo>
                    <a:pt x="1361122" y="1545055"/>
                  </a:lnTo>
                  <a:lnTo>
                    <a:pt x="1365250" y="1541877"/>
                  </a:lnTo>
                  <a:lnTo>
                    <a:pt x="1369060" y="1538699"/>
                  </a:lnTo>
                  <a:lnTo>
                    <a:pt x="1373505" y="1535839"/>
                  </a:lnTo>
                  <a:lnTo>
                    <a:pt x="1378267" y="1533614"/>
                  </a:lnTo>
                  <a:lnTo>
                    <a:pt x="1383030" y="1532025"/>
                  </a:lnTo>
                  <a:lnTo>
                    <a:pt x="1388427" y="1530754"/>
                  </a:lnTo>
                  <a:lnTo>
                    <a:pt x="1393507" y="1529801"/>
                  </a:lnTo>
                  <a:lnTo>
                    <a:pt x="1399222" y="1529483"/>
                  </a:lnTo>
                  <a:lnTo>
                    <a:pt x="1516062" y="1529483"/>
                  </a:lnTo>
                  <a:lnTo>
                    <a:pt x="1521460" y="1529801"/>
                  </a:lnTo>
                  <a:lnTo>
                    <a:pt x="1526857" y="1530754"/>
                  </a:lnTo>
                  <a:lnTo>
                    <a:pt x="1531937" y="1532025"/>
                  </a:lnTo>
                  <a:lnTo>
                    <a:pt x="1537017" y="1533614"/>
                  </a:lnTo>
                  <a:lnTo>
                    <a:pt x="1541462" y="1535839"/>
                  </a:lnTo>
                  <a:lnTo>
                    <a:pt x="1545907" y="1538699"/>
                  </a:lnTo>
                  <a:lnTo>
                    <a:pt x="1550035" y="1541877"/>
                  </a:lnTo>
                  <a:lnTo>
                    <a:pt x="1553845" y="1545055"/>
                  </a:lnTo>
                  <a:lnTo>
                    <a:pt x="1557020" y="1549186"/>
                  </a:lnTo>
                  <a:lnTo>
                    <a:pt x="1560512" y="1553317"/>
                  </a:lnTo>
                  <a:lnTo>
                    <a:pt x="1563052" y="1557449"/>
                  </a:lnTo>
                  <a:lnTo>
                    <a:pt x="1565275" y="1562215"/>
                  </a:lnTo>
                  <a:lnTo>
                    <a:pt x="1566862" y="1567300"/>
                  </a:lnTo>
                  <a:lnTo>
                    <a:pt x="1568132" y="1572385"/>
                  </a:lnTo>
                  <a:lnTo>
                    <a:pt x="1569085" y="1577469"/>
                  </a:lnTo>
                  <a:lnTo>
                    <a:pt x="1569402" y="1582872"/>
                  </a:lnTo>
                  <a:lnTo>
                    <a:pt x="1569402" y="1635943"/>
                  </a:lnTo>
                  <a:lnTo>
                    <a:pt x="1569085" y="1641346"/>
                  </a:lnTo>
                  <a:lnTo>
                    <a:pt x="1568450" y="1645795"/>
                  </a:lnTo>
                  <a:lnTo>
                    <a:pt x="1567180" y="1650562"/>
                  </a:lnTo>
                  <a:lnTo>
                    <a:pt x="1565910" y="1655329"/>
                  </a:lnTo>
                  <a:lnTo>
                    <a:pt x="1564005" y="1659460"/>
                  </a:lnTo>
                  <a:lnTo>
                    <a:pt x="1561782" y="1663274"/>
                  </a:lnTo>
                  <a:lnTo>
                    <a:pt x="1558607" y="1667405"/>
                  </a:lnTo>
                  <a:lnTo>
                    <a:pt x="1555750" y="1670901"/>
                  </a:lnTo>
                  <a:lnTo>
                    <a:pt x="1552575" y="1674079"/>
                  </a:lnTo>
                  <a:lnTo>
                    <a:pt x="1549082" y="1677256"/>
                  </a:lnTo>
                  <a:lnTo>
                    <a:pt x="1545272" y="1680117"/>
                  </a:lnTo>
                  <a:lnTo>
                    <a:pt x="1541145" y="1682341"/>
                  </a:lnTo>
                  <a:lnTo>
                    <a:pt x="1537017" y="1684248"/>
                  </a:lnTo>
                  <a:lnTo>
                    <a:pt x="1532255" y="1685837"/>
                  </a:lnTo>
                  <a:lnTo>
                    <a:pt x="1527810" y="1687108"/>
                  </a:lnTo>
                  <a:lnTo>
                    <a:pt x="1523047" y="1688379"/>
                  </a:lnTo>
                  <a:lnTo>
                    <a:pt x="1523047" y="2043989"/>
                  </a:lnTo>
                  <a:lnTo>
                    <a:pt x="1528445" y="2041129"/>
                  </a:lnTo>
                  <a:lnTo>
                    <a:pt x="1533525" y="2038269"/>
                  </a:lnTo>
                  <a:lnTo>
                    <a:pt x="1538605" y="2034773"/>
                  </a:lnTo>
                  <a:lnTo>
                    <a:pt x="1543685" y="2031278"/>
                  </a:lnTo>
                  <a:lnTo>
                    <a:pt x="1548765" y="2027782"/>
                  </a:lnTo>
                  <a:lnTo>
                    <a:pt x="1553527" y="2023968"/>
                  </a:lnTo>
                  <a:lnTo>
                    <a:pt x="1558290" y="2019519"/>
                  </a:lnTo>
                  <a:lnTo>
                    <a:pt x="1563052" y="2015388"/>
                  </a:lnTo>
                  <a:lnTo>
                    <a:pt x="1567497" y="2010621"/>
                  </a:lnTo>
                  <a:lnTo>
                    <a:pt x="1572260" y="2005854"/>
                  </a:lnTo>
                  <a:lnTo>
                    <a:pt x="1576705" y="2001087"/>
                  </a:lnTo>
                  <a:lnTo>
                    <a:pt x="1580832" y="1995685"/>
                  </a:lnTo>
                  <a:lnTo>
                    <a:pt x="1585277" y="1990282"/>
                  </a:lnTo>
                  <a:lnTo>
                    <a:pt x="1589405" y="1984244"/>
                  </a:lnTo>
                  <a:lnTo>
                    <a:pt x="1597660" y="1972168"/>
                  </a:lnTo>
                  <a:lnTo>
                    <a:pt x="1605280" y="1959457"/>
                  </a:lnTo>
                  <a:lnTo>
                    <a:pt x="1612900" y="1945474"/>
                  </a:lnTo>
                  <a:lnTo>
                    <a:pt x="1620202" y="1930537"/>
                  </a:lnTo>
                  <a:lnTo>
                    <a:pt x="1626870" y="1915283"/>
                  </a:lnTo>
                  <a:lnTo>
                    <a:pt x="1633537" y="1899076"/>
                  </a:lnTo>
                  <a:lnTo>
                    <a:pt x="1639570" y="1881597"/>
                  </a:lnTo>
                  <a:lnTo>
                    <a:pt x="1645602" y="1863801"/>
                  </a:lnTo>
                  <a:lnTo>
                    <a:pt x="1651000" y="1844733"/>
                  </a:lnTo>
                  <a:lnTo>
                    <a:pt x="1656397" y="1825030"/>
                  </a:lnTo>
                  <a:lnTo>
                    <a:pt x="1661160" y="1804691"/>
                  </a:lnTo>
                  <a:lnTo>
                    <a:pt x="1665922" y="1783399"/>
                  </a:lnTo>
                  <a:lnTo>
                    <a:pt x="1670050" y="1761154"/>
                  </a:lnTo>
                  <a:lnTo>
                    <a:pt x="1673860" y="1738273"/>
                  </a:lnTo>
                  <a:lnTo>
                    <a:pt x="1677987" y="1714756"/>
                  </a:lnTo>
                  <a:lnTo>
                    <a:pt x="1681162" y="1690286"/>
                  </a:lnTo>
                  <a:lnTo>
                    <a:pt x="1684337" y="1665180"/>
                  </a:lnTo>
                  <a:lnTo>
                    <a:pt x="1687195" y="1639121"/>
                  </a:lnTo>
                  <a:lnTo>
                    <a:pt x="1689735" y="1612427"/>
                  </a:lnTo>
                  <a:lnTo>
                    <a:pt x="1691957" y="1585097"/>
                  </a:lnTo>
                  <a:lnTo>
                    <a:pt x="1693862" y="1556813"/>
                  </a:lnTo>
                  <a:lnTo>
                    <a:pt x="1695450" y="1527894"/>
                  </a:lnTo>
                  <a:lnTo>
                    <a:pt x="1696720" y="1498021"/>
                  </a:lnTo>
                  <a:lnTo>
                    <a:pt x="1697672" y="1467831"/>
                  </a:lnTo>
                  <a:lnTo>
                    <a:pt x="1698942" y="1436687"/>
                  </a:lnTo>
                  <a:lnTo>
                    <a:pt x="1738312" y="1438912"/>
                  </a:lnTo>
                  <a:lnTo>
                    <a:pt x="1774825" y="1441454"/>
                  </a:lnTo>
                  <a:lnTo>
                    <a:pt x="1835150" y="1446221"/>
                  </a:lnTo>
                  <a:lnTo>
                    <a:pt x="1875472" y="1449399"/>
                  </a:lnTo>
                  <a:lnTo>
                    <a:pt x="1890077" y="1450670"/>
                  </a:lnTo>
                  <a:lnTo>
                    <a:pt x="1901190" y="1450988"/>
                  </a:lnTo>
                  <a:lnTo>
                    <a:pt x="1912620" y="1451941"/>
                  </a:lnTo>
                  <a:lnTo>
                    <a:pt x="1923415" y="1453212"/>
                  </a:lnTo>
                  <a:lnTo>
                    <a:pt x="1934210" y="1455119"/>
                  </a:lnTo>
                  <a:lnTo>
                    <a:pt x="1945005" y="1457662"/>
                  </a:lnTo>
                  <a:lnTo>
                    <a:pt x="1955482" y="1460522"/>
                  </a:lnTo>
                  <a:lnTo>
                    <a:pt x="1965642" y="1464017"/>
                  </a:lnTo>
                  <a:lnTo>
                    <a:pt x="1975485" y="1468149"/>
                  </a:lnTo>
                  <a:lnTo>
                    <a:pt x="1985327" y="1472598"/>
                  </a:lnTo>
                  <a:lnTo>
                    <a:pt x="1994852" y="1477047"/>
                  </a:lnTo>
                  <a:lnTo>
                    <a:pt x="2004060" y="1482767"/>
                  </a:lnTo>
                  <a:lnTo>
                    <a:pt x="2012950" y="1488170"/>
                  </a:lnTo>
                  <a:lnTo>
                    <a:pt x="2021522" y="1494526"/>
                  </a:lnTo>
                  <a:lnTo>
                    <a:pt x="2029777" y="1500881"/>
                  </a:lnTo>
                  <a:lnTo>
                    <a:pt x="2038032" y="1507873"/>
                  </a:lnTo>
                  <a:lnTo>
                    <a:pt x="2045652" y="1515182"/>
                  </a:lnTo>
                  <a:lnTo>
                    <a:pt x="2052637" y="1522809"/>
                  </a:lnTo>
                  <a:lnTo>
                    <a:pt x="2059622" y="1530754"/>
                  </a:lnTo>
                  <a:lnTo>
                    <a:pt x="2065972" y="1539334"/>
                  </a:lnTo>
                  <a:lnTo>
                    <a:pt x="2072322" y="1547597"/>
                  </a:lnTo>
                  <a:lnTo>
                    <a:pt x="2078037" y="1556495"/>
                  </a:lnTo>
                  <a:lnTo>
                    <a:pt x="2083435" y="1566029"/>
                  </a:lnTo>
                  <a:lnTo>
                    <a:pt x="2088197" y="1575563"/>
                  </a:lnTo>
                  <a:lnTo>
                    <a:pt x="2092642" y="1585414"/>
                  </a:lnTo>
                  <a:lnTo>
                    <a:pt x="2096452" y="1595266"/>
                  </a:lnTo>
                  <a:lnTo>
                    <a:pt x="2099945" y="1605117"/>
                  </a:lnTo>
                  <a:lnTo>
                    <a:pt x="2103120" y="1615605"/>
                  </a:lnTo>
                  <a:lnTo>
                    <a:pt x="2105660" y="1626410"/>
                  </a:lnTo>
                  <a:lnTo>
                    <a:pt x="2107247" y="1637215"/>
                  </a:lnTo>
                  <a:lnTo>
                    <a:pt x="2108835" y="1648337"/>
                  </a:lnTo>
                  <a:lnTo>
                    <a:pt x="2109470" y="1659460"/>
                  </a:lnTo>
                  <a:lnTo>
                    <a:pt x="2109787" y="1670901"/>
                  </a:lnTo>
                  <a:lnTo>
                    <a:pt x="2109787" y="1949605"/>
                  </a:lnTo>
                  <a:lnTo>
                    <a:pt x="2109787" y="1955325"/>
                  </a:lnTo>
                  <a:lnTo>
                    <a:pt x="2108835" y="1960728"/>
                  </a:lnTo>
                  <a:lnTo>
                    <a:pt x="2107882" y="1966448"/>
                  </a:lnTo>
                  <a:lnTo>
                    <a:pt x="2106295" y="1971850"/>
                  </a:lnTo>
                  <a:lnTo>
                    <a:pt x="2104072" y="1976935"/>
                  </a:lnTo>
                  <a:lnTo>
                    <a:pt x="2101532" y="1982020"/>
                  </a:lnTo>
                  <a:lnTo>
                    <a:pt x="2098675" y="1987105"/>
                  </a:lnTo>
                  <a:lnTo>
                    <a:pt x="2095182" y="1992189"/>
                  </a:lnTo>
                  <a:lnTo>
                    <a:pt x="2091690" y="1996956"/>
                  </a:lnTo>
                  <a:lnTo>
                    <a:pt x="2087245" y="2002041"/>
                  </a:lnTo>
                  <a:lnTo>
                    <a:pt x="2082800" y="2006490"/>
                  </a:lnTo>
                  <a:lnTo>
                    <a:pt x="2077720" y="2010939"/>
                  </a:lnTo>
                  <a:lnTo>
                    <a:pt x="2072322" y="2015706"/>
                  </a:lnTo>
                  <a:lnTo>
                    <a:pt x="2066607" y="2019837"/>
                  </a:lnTo>
                  <a:lnTo>
                    <a:pt x="2060575" y="2024286"/>
                  </a:lnTo>
                  <a:lnTo>
                    <a:pt x="2053907" y="2028418"/>
                  </a:lnTo>
                  <a:lnTo>
                    <a:pt x="2047240" y="2032549"/>
                  </a:lnTo>
                  <a:lnTo>
                    <a:pt x="2039937" y="2036680"/>
                  </a:lnTo>
                  <a:lnTo>
                    <a:pt x="2032317" y="2040494"/>
                  </a:lnTo>
                  <a:lnTo>
                    <a:pt x="2024697" y="2044307"/>
                  </a:lnTo>
                  <a:lnTo>
                    <a:pt x="2016442" y="2048121"/>
                  </a:lnTo>
                  <a:lnTo>
                    <a:pt x="2007870" y="2051934"/>
                  </a:lnTo>
                  <a:lnTo>
                    <a:pt x="1999297" y="2055430"/>
                  </a:lnTo>
                  <a:lnTo>
                    <a:pt x="1990090" y="2058926"/>
                  </a:lnTo>
                  <a:lnTo>
                    <a:pt x="1970722" y="2065599"/>
                  </a:lnTo>
                  <a:lnTo>
                    <a:pt x="1950402" y="2071955"/>
                  </a:lnTo>
                  <a:lnTo>
                    <a:pt x="1929130" y="2077675"/>
                  </a:lnTo>
                  <a:lnTo>
                    <a:pt x="1907222" y="2083396"/>
                  </a:lnTo>
                  <a:lnTo>
                    <a:pt x="1883727" y="2088480"/>
                  </a:lnTo>
                  <a:lnTo>
                    <a:pt x="1859597" y="2093565"/>
                  </a:lnTo>
                  <a:lnTo>
                    <a:pt x="1834515" y="2098014"/>
                  </a:lnTo>
                  <a:lnTo>
                    <a:pt x="1809115" y="2102146"/>
                  </a:lnTo>
                  <a:lnTo>
                    <a:pt x="1782762" y="2105959"/>
                  </a:lnTo>
                  <a:lnTo>
                    <a:pt x="1755457" y="2109455"/>
                  </a:lnTo>
                  <a:lnTo>
                    <a:pt x="1728152" y="2112633"/>
                  </a:lnTo>
                  <a:lnTo>
                    <a:pt x="1700212" y="2115175"/>
                  </a:lnTo>
                  <a:lnTo>
                    <a:pt x="1671637" y="2118035"/>
                  </a:lnTo>
                  <a:lnTo>
                    <a:pt x="1642745" y="2119942"/>
                  </a:lnTo>
                  <a:lnTo>
                    <a:pt x="1613535" y="2121849"/>
                  </a:lnTo>
                  <a:lnTo>
                    <a:pt x="1584325" y="2123120"/>
                  </a:lnTo>
                  <a:lnTo>
                    <a:pt x="1554480" y="2124391"/>
                  </a:lnTo>
                  <a:lnTo>
                    <a:pt x="1524635" y="2125027"/>
                  </a:lnTo>
                  <a:lnTo>
                    <a:pt x="1494790" y="2125344"/>
                  </a:lnTo>
                  <a:lnTo>
                    <a:pt x="1464945" y="2125662"/>
                  </a:lnTo>
                  <a:lnTo>
                    <a:pt x="1435100" y="2125344"/>
                  </a:lnTo>
                  <a:lnTo>
                    <a:pt x="1404937" y="2125027"/>
                  </a:lnTo>
                  <a:lnTo>
                    <a:pt x="1375092" y="2124391"/>
                  </a:lnTo>
                  <a:lnTo>
                    <a:pt x="1344930" y="2123120"/>
                  </a:lnTo>
                  <a:lnTo>
                    <a:pt x="1315085" y="2121849"/>
                  </a:lnTo>
                  <a:lnTo>
                    <a:pt x="1285557" y="2119942"/>
                  </a:lnTo>
                  <a:lnTo>
                    <a:pt x="1256030" y="2118035"/>
                  </a:lnTo>
                  <a:lnTo>
                    <a:pt x="1227455" y="2115175"/>
                  </a:lnTo>
                  <a:lnTo>
                    <a:pt x="1198562" y="2112633"/>
                  </a:lnTo>
                  <a:lnTo>
                    <a:pt x="1170622" y="2109455"/>
                  </a:lnTo>
                  <a:lnTo>
                    <a:pt x="1142682" y="2105959"/>
                  </a:lnTo>
                  <a:lnTo>
                    <a:pt x="1116012" y="2102146"/>
                  </a:lnTo>
                  <a:lnTo>
                    <a:pt x="1089660" y="2098014"/>
                  </a:lnTo>
                  <a:lnTo>
                    <a:pt x="1064260" y="2093565"/>
                  </a:lnTo>
                  <a:lnTo>
                    <a:pt x="1039177" y="2088480"/>
                  </a:lnTo>
                  <a:lnTo>
                    <a:pt x="1015364" y="2083396"/>
                  </a:lnTo>
                  <a:lnTo>
                    <a:pt x="992187" y="2077675"/>
                  </a:lnTo>
                  <a:lnTo>
                    <a:pt x="970597" y="2071955"/>
                  </a:lnTo>
                  <a:lnTo>
                    <a:pt x="949642" y="2065599"/>
                  </a:lnTo>
                  <a:lnTo>
                    <a:pt x="929639" y="2058926"/>
                  </a:lnTo>
                  <a:lnTo>
                    <a:pt x="910907" y="2051934"/>
                  </a:lnTo>
                  <a:lnTo>
                    <a:pt x="902334" y="2048121"/>
                  </a:lnTo>
                  <a:lnTo>
                    <a:pt x="893762" y="2044307"/>
                  </a:lnTo>
                  <a:lnTo>
                    <a:pt x="885507" y="2040494"/>
                  </a:lnTo>
                  <a:lnTo>
                    <a:pt x="877569" y="2036680"/>
                  </a:lnTo>
                  <a:lnTo>
                    <a:pt x="870584" y="2032549"/>
                  </a:lnTo>
                  <a:lnTo>
                    <a:pt x="863282" y="2028418"/>
                  </a:lnTo>
                  <a:lnTo>
                    <a:pt x="856614" y="2024286"/>
                  </a:lnTo>
                  <a:lnTo>
                    <a:pt x="850264" y="2019837"/>
                  </a:lnTo>
                  <a:lnTo>
                    <a:pt x="844232" y="2015706"/>
                  </a:lnTo>
                  <a:lnTo>
                    <a:pt x="838517" y="2010939"/>
                  </a:lnTo>
                  <a:lnTo>
                    <a:pt x="833437" y="2006490"/>
                  </a:lnTo>
                  <a:lnTo>
                    <a:pt x="828674" y="2002041"/>
                  </a:lnTo>
                  <a:lnTo>
                    <a:pt x="824229" y="1996956"/>
                  </a:lnTo>
                  <a:lnTo>
                    <a:pt x="820419" y="1992189"/>
                  </a:lnTo>
                  <a:lnTo>
                    <a:pt x="816609" y="1987105"/>
                  </a:lnTo>
                  <a:lnTo>
                    <a:pt x="813752" y="1982020"/>
                  </a:lnTo>
                  <a:lnTo>
                    <a:pt x="811212" y="1976935"/>
                  </a:lnTo>
                  <a:lnTo>
                    <a:pt x="808989" y="1971850"/>
                  </a:lnTo>
                  <a:lnTo>
                    <a:pt x="807084" y="1966448"/>
                  </a:lnTo>
                  <a:lnTo>
                    <a:pt x="805814" y="1960728"/>
                  </a:lnTo>
                  <a:lnTo>
                    <a:pt x="805179" y="1955325"/>
                  </a:lnTo>
                  <a:lnTo>
                    <a:pt x="804862" y="1949605"/>
                  </a:lnTo>
                  <a:lnTo>
                    <a:pt x="804862" y="1670901"/>
                  </a:lnTo>
                  <a:lnTo>
                    <a:pt x="805179" y="1659460"/>
                  </a:lnTo>
                  <a:lnTo>
                    <a:pt x="806132" y="1648337"/>
                  </a:lnTo>
                  <a:lnTo>
                    <a:pt x="807402" y="1637215"/>
                  </a:lnTo>
                  <a:lnTo>
                    <a:pt x="809624" y="1626410"/>
                  </a:lnTo>
                  <a:lnTo>
                    <a:pt x="812164" y="1615605"/>
                  </a:lnTo>
                  <a:lnTo>
                    <a:pt x="815022" y="1605117"/>
                  </a:lnTo>
                  <a:lnTo>
                    <a:pt x="818197" y="1595266"/>
                  </a:lnTo>
                  <a:lnTo>
                    <a:pt x="822324" y="1585414"/>
                  </a:lnTo>
                  <a:lnTo>
                    <a:pt x="826769" y="1575563"/>
                  </a:lnTo>
                  <a:lnTo>
                    <a:pt x="831849" y="1566029"/>
                  </a:lnTo>
                  <a:lnTo>
                    <a:pt x="836929" y="1556495"/>
                  </a:lnTo>
                  <a:lnTo>
                    <a:pt x="842327" y="1547597"/>
                  </a:lnTo>
                  <a:lnTo>
                    <a:pt x="848677" y="1539334"/>
                  </a:lnTo>
                  <a:lnTo>
                    <a:pt x="855344" y="1530754"/>
                  </a:lnTo>
                  <a:lnTo>
                    <a:pt x="862012" y="1522809"/>
                  </a:lnTo>
                  <a:lnTo>
                    <a:pt x="869632" y="1515182"/>
                  </a:lnTo>
                  <a:lnTo>
                    <a:pt x="876934" y="1507873"/>
                  </a:lnTo>
                  <a:lnTo>
                    <a:pt x="884872" y="1500881"/>
                  </a:lnTo>
                  <a:lnTo>
                    <a:pt x="893444" y="1494526"/>
                  </a:lnTo>
                  <a:lnTo>
                    <a:pt x="902017" y="1488170"/>
                  </a:lnTo>
                  <a:lnTo>
                    <a:pt x="910907" y="1482767"/>
                  </a:lnTo>
                  <a:lnTo>
                    <a:pt x="920114" y="1477047"/>
                  </a:lnTo>
                  <a:lnTo>
                    <a:pt x="929639" y="1472598"/>
                  </a:lnTo>
                  <a:lnTo>
                    <a:pt x="939482" y="1468149"/>
                  </a:lnTo>
                  <a:lnTo>
                    <a:pt x="949324" y="1464017"/>
                  </a:lnTo>
                  <a:lnTo>
                    <a:pt x="959802" y="1460522"/>
                  </a:lnTo>
                  <a:lnTo>
                    <a:pt x="969962" y="1457662"/>
                  </a:lnTo>
                  <a:lnTo>
                    <a:pt x="980439" y="1455119"/>
                  </a:lnTo>
                  <a:lnTo>
                    <a:pt x="991234" y="1453212"/>
                  </a:lnTo>
                  <a:lnTo>
                    <a:pt x="1002347" y="1451941"/>
                  </a:lnTo>
                  <a:lnTo>
                    <a:pt x="1013459" y="1450988"/>
                  </a:lnTo>
                  <a:lnTo>
                    <a:pt x="1024889" y="1450670"/>
                  </a:lnTo>
                  <a:lnTo>
                    <a:pt x="1039177" y="1449399"/>
                  </a:lnTo>
                  <a:lnTo>
                    <a:pt x="1079500" y="1446221"/>
                  </a:lnTo>
                  <a:lnTo>
                    <a:pt x="1140142" y="1441454"/>
                  </a:lnTo>
                  <a:lnTo>
                    <a:pt x="1176655" y="1438912"/>
                  </a:lnTo>
                  <a:lnTo>
                    <a:pt x="1216342" y="1436687"/>
                  </a:lnTo>
                  <a:close/>
                  <a:moveTo>
                    <a:pt x="1249771" y="769392"/>
                  </a:moveTo>
                  <a:lnTo>
                    <a:pt x="1245966" y="770028"/>
                  </a:lnTo>
                  <a:lnTo>
                    <a:pt x="1242477" y="770663"/>
                  </a:lnTo>
                  <a:lnTo>
                    <a:pt x="1239306" y="771933"/>
                  </a:lnTo>
                  <a:lnTo>
                    <a:pt x="1235818" y="773839"/>
                  </a:lnTo>
                  <a:lnTo>
                    <a:pt x="1232647" y="775427"/>
                  </a:lnTo>
                  <a:lnTo>
                    <a:pt x="1229476" y="777650"/>
                  </a:lnTo>
                  <a:lnTo>
                    <a:pt x="1226621" y="780191"/>
                  </a:lnTo>
                  <a:lnTo>
                    <a:pt x="1223450" y="782732"/>
                  </a:lnTo>
                  <a:lnTo>
                    <a:pt x="1217425" y="789084"/>
                  </a:lnTo>
                  <a:lnTo>
                    <a:pt x="1211717" y="796071"/>
                  </a:lnTo>
                  <a:lnTo>
                    <a:pt x="1206009" y="803376"/>
                  </a:lnTo>
                  <a:lnTo>
                    <a:pt x="1194275" y="819574"/>
                  </a:lnTo>
                  <a:lnTo>
                    <a:pt x="1186030" y="831008"/>
                  </a:lnTo>
                  <a:lnTo>
                    <a:pt x="1177785" y="843395"/>
                  </a:lnTo>
                  <a:lnTo>
                    <a:pt x="1169857" y="855781"/>
                  </a:lnTo>
                  <a:lnTo>
                    <a:pt x="1161929" y="868803"/>
                  </a:lnTo>
                  <a:lnTo>
                    <a:pt x="1159075" y="881507"/>
                  </a:lnTo>
                  <a:lnTo>
                    <a:pt x="1156856" y="894212"/>
                  </a:lnTo>
                  <a:lnTo>
                    <a:pt x="1154636" y="907233"/>
                  </a:lnTo>
                  <a:lnTo>
                    <a:pt x="1152733" y="920573"/>
                  </a:lnTo>
                  <a:lnTo>
                    <a:pt x="1151465" y="933595"/>
                  </a:lnTo>
                  <a:lnTo>
                    <a:pt x="1150513" y="947569"/>
                  </a:lnTo>
                  <a:lnTo>
                    <a:pt x="1149879" y="960909"/>
                  </a:lnTo>
                  <a:lnTo>
                    <a:pt x="1149879" y="974566"/>
                  </a:lnTo>
                  <a:lnTo>
                    <a:pt x="1149879" y="984412"/>
                  </a:lnTo>
                  <a:lnTo>
                    <a:pt x="1150196" y="994258"/>
                  </a:lnTo>
                  <a:lnTo>
                    <a:pt x="1151147" y="1003786"/>
                  </a:lnTo>
                  <a:lnTo>
                    <a:pt x="1151782" y="1013314"/>
                  </a:lnTo>
                  <a:lnTo>
                    <a:pt x="1153050" y="1023160"/>
                  </a:lnTo>
                  <a:lnTo>
                    <a:pt x="1154319" y="1032688"/>
                  </a:lnTo>
                  <a:lnTo>
                    <a:pt x="1156538" y="1042216"/>
                  </a:lnTo>
                  <a:lnTo>
                    <a:pt x="1158124" y="1051427"/>
                  </a:lnTo>
                  <a:lnTo>
                    <a:pt x="1160344" y="1060637"/>
                  </a:lnTo>
                  <a:lnTo>
                    <a:pt x="1162564" y="1069848"/>
                  </a:lnTo>
                  <a:lnTo>
                    <a:pt x="1165101" y="1079058"/>
                  </a:lnTo>
                  <a:lnTo>
                    <a:pt x="1168272" y="1088269"/>
                  </a:lnTo>
                  <a:lnTo>
                    <a:pt x="1171126" y="1096844"/>
                  </a:lnTo>
                  <a:lnTo>
                    <a:pt x="1174297" y="1106055"/>
                  </a:lnTo>
                  <a:lnTo>
                    <a:pt x="1177468" y="1114948"/>
                  </a:lnTo>
                  <a:lnTo>
                    <a:pt x="1181274" y="1123523"/>
                  </a:lnTo>
                  <a:lnTo>
                    <a:pt x="1184762" y="1132099"/>
                  </a:lnTo>
                  <a:lnTo>
                    <a:pt x="1188884" y="1140356"/>
                  </a:lnTo>
                  <a:lnTo>
                    <a:pt x="1193007" y="1148932"/>
                  </a:lnTo>
                  <a:lnTo>
                    <a:pt x="1197129" y="1157189"/>
                  </a:lnTo>
                  <a:lnTo>
                    <a:pt x="1206326" y="1173387"/>
                  </a:lnTo>
                  <a:lnTo>
                    <a:pt x="1215839" y="1188950"/>
                  </a:lnTo>
                  <a:lnTo>
                    <a:pt x="1225987" y="1204513"/>
                  </a:lnTo>
                  <a:lnTo>
                    <a:pt x="1236769" y="1219123"/>
                  </a:lnTo>
                  <a:lnTo>
                    <a:pt x="1247551" y="1233097"/>
                  </a:lnTo>
                  <a:lnTo>
                    <a:pt x="1258967" y="1246437"/>
                  </a:lnTo>
                  <a:lnTo>
                    <a:pt x="1271018" y="1259776"/>
                  </a:lnTo>
                  <a:lnTo>
                    <a:pt x="1283068" y="1271845"/>
                  </a:lnTo>
                  <a:lnTo>
                    <a:pt x="1295436" y="1283597"/>
                  </a:lnTo>
                  <a:lnTo>
                    <a:pt x="1308121" y="1294395"/>
                  </a:lnTo>
                  <a:lnTo>
                    <a:pt x="1320805" y="1304241"/>
                  </a:lnTo>
                  <a:lnTo>
                    <a:pt x="1333490" y="1313769"/>
                  </a:lnTo>
                  <a:lnTo>
                    <a:pt x="1346175" y="1322662"/>
                  </a:lnTo>
                  <a:lnTo>
                    <a:pt x="1359177" y="1330602"/>
                  </a:lnTo>
                  <a:lnTo>
                    <a:pt x="1371861" y="1337272"/>
                  </a:lnTo>
                  <a:lnTo>
                    <a:pt x="1384863" y="1343624"/>
                  </a:lnTo>
                  <a:lnTo>
                    <a:pt x="1397548" y="1348706"/>
                  </a:lnTo>
                  <a:lnTo>
                    <a:pt x="1403890" y="1350929"/>
                  </a:lnTo>
                  <a:lnTo>
                    <a:pt x="1410233" y="1353470"/>
                  </a:lnTo>
                  <a:lnTo>
                    <a:pt x="1416258" y="1355058"/>
                  </a:lnTo>
                  <a:lnTo>
                    <a:pt x="1422600" y="1356646"/>
                  </a:lnTo>
                  <a:lnTo>
                    <a:pt x="1428308" y="1358234"/>
                  </a:lnTo>
                  <a:lnTo>
                    <a:pt x="1434334" y="1359187"/>
                  </a:lnTo>
                  <a:lnTo>
                    <a:pt x="1440042" y="1360140"/>
                  </a:lnTo>
                  <a:lnTo>
                    <a:pt x="1446067" y="1360775"/>
                  </a:lnTo>
                  <a:lnTo>
                    <a:pt x="1451775" y="1361093"/>
                  </a:lnTo>
                  <a:lnTo>
                    <a:pt x="1457483" y="1361093"/>
                  </a:lnTo>
                  <a:lnTo>
                    <a:pt x="1462874" y="1361093"/>
                  </a:lnTo>
                  <a:lnTo>
                    <a:pt x="1468900" y="1360775"/>
                  </a:lnTo>
                  <a:lnTo>
                    <a:pt x="1474291" y="1360140"/>
                  </a:lnTo>
                  <a:lnTo>
                    <a:pt x="1480316" y="1359187"/>
                  </a:lnTo>
                  <a:lnTo>
                    <a:pt x="1486341" y="1358234"/>
                  </a:lnTo>
                  <a:lnTo>
                    <a:pt x="1492366" y="1356646"/>
                  </a:lnTo>
                  <a:lnTo>
                    <a:pt x="1498392" y="1355058"/>
                  </a:lnTo>
                  <a:lnTo>
                    <a:pt x="1504734" y="1353470"/>
                  </a:lnTo>
                  <a:lnTo>
                    <a:pt x="1510759" y="1350929"/>
                  </a:lnTo>
                  <a:lnTo>
                    <a:pt x="1517101" y="1348706"/>
                  </a:lnTo>
                  <a:lnTo>
                    <a:pt x="1529786" y="1343624"/>
                  </a:lnTo>
                  <a:lnTo>
                    <a:pt x="1542471" y="1337272"/>
                  </a:lnTo>
                  <a:lnTo>
                    <a:pt x="1555473" y="1330602"/>
                  </a:lnTo>
                  <a:lnTo>
                    <a:pt x="1568157" y="1322662"/>
                  </a:lnTo>
                  <a:lnTo>
                    <a:pt x="1581159" y="1313769"/>
                  </a:lnTo>
                  <a:lnTo>
                    <a:pt x="1593844" y="1304241"/>
                  </a:lnTo>
                  <a:lnTo>
                    <a:pt x="1606846" y="1294395"/>
                  </a:lnTo>
                  <a:lnTo>
                    <a:pt x="1619531" y="1283597"/>
                  </a:lnTo>
                  <a:lnTo>
                    <a:pt x="1631581" y="1271845"/>
                  </a:lnTo>
                  <a:lnTo>
                    <a:pt x="1643949" y="1259776"/>
                  </a:lnTo>
                  <a:lnTo>
                    <a:pt x="1655682" y="1246437"/>
                  </a:lnTo>
                  <a:lnTo>
                    <a:pt x="1667098" y="1233097"/>
                  </a:lnTo>
                  <a:lnTo>
                    <a:pt x="1678197" y="1219123"/>
                  </a:lnTo>
                  <a:lnTo>
                    <a:pt x="1688662" y="1204513"/>
                  </a:lnTo>
                  <a:lnTo>
                    <a:pt x="1698810" y="1188950"/>
                  </a:lnTo>
                  <a:lnTo>
                    <a:pt x="1708324" y="1173387"/>
                  </a:lnTo>
                  <a:lnTo>
                    <a:pt x="1717203" y="1157189"/>
                  </a:lnTo>
                  <a:lnTo>
                    <a:pt x="1721643" y="1148932"/>
                  </a:lnTo>
                  <a:lnTo>
                    <a:pt x="1725765" y="1140356"/>
                  </a:lnTo>
                  <a:lnTo>
                    <a:pt x="1729570" y="1132099"/>
                  </a:lnTo>
                  <a:lnTo>
                    <a:pt x="1733693" y="1123523"/>
                  </a:lnTo>
                  <a:lnTo>
                    <a:pt x="1737181" y="1114948"/>
                  </a:lnTo>
                  <a:lnTo>
                    <a:pt x="1740352" y="1106055"/>
                  </a:lnTo>
                  <a:lnTo>
                    <a:pt x="1743524" y="1096844"/>
                  </a:lnTo>
                  <a:lnTo>
                    <a:pt x="1746695" y="1088269"/>
                  </a:lnTo>
                  <a:lnTo>
                    <a:pt x="1749232" y="1079058"/>
                  </a:lnTo>
                  <a:lnTo>
                    <a:pt x="1751769" y="1069848"/>
                  </a:lnTo>
                  <a:lnTo>
                    <a:pt x="1754306" y="1060637"/>
                  </a:lnTo>
                  <a:lnTo>
                    <a:pt x="1756525" y="1051427"/>
                  </a:lnTo>
                  <a:lnTo>
                    <a:pt x="1758428" y="1042216"/>
                  </a:lnTo>
                  <a:lnTo>
                    <a:pt x="1760014" y="1032688"/>
                  </a:lnTo>
                  <a:lnTo>
                    <a:pt x="1761599" y="1023160"/>
                  </a:lnTo>
                  <a:lnTo>
                    <a:pt x="1762551" y="1013314"/>
                  </a:lnTo>
                  <a:lnTo>
                    <a:pt x="1763502" y="1003786"/>
                  </a:lnTo>
                  <a:lnTo>
                    <a:pt x="1764136" y="994258"/>
                  </a:lnTo>
                  <a:lnTo>
                    <a:pt x="1764453" y="984412"/>
                  </a:lnTo>
                  <a:lnTo>
                    <a:pt x="1764771" y="974566"/>
                  </a:lnTo>
                  <a:lnTo>
                    <a:pt x="1764453" y="962815"/>
                  </a:lnTo>
                  <a:lnTo>
                    <a:pt x="1763819" y="951063"/>
                  </a:lnTo>
                  <a:lnTo>
                    <a:pt x="1748598" y="950745"/>
                  </a:lnTo>
                  <a:lnTo>
                    <a:pt x="1733059" y="949793"/>
                  </a:lnTo>
                  <a:lnTo>
                    <a:pt x="1716886" y="948840"/>
                  </a:lnTo>
                  <a:lnTo>
                    <a:pt x="1701030" y="947569"/>
                  </a:lnTo>
                  <a:lnTo>
                    <a:pt x="1684223" y="945664"/>
                  </a:lnTo>
                  <a:lnTo>
                    <a:pt x="1667732" y="943758"/>
                  </a:lnTo>
                  <a:lnTo>
                    <a:pt x="1650925" y="941852"/>
                  </a:lnTo>
                  <a:lnTo>
                    <a:pt x="1634435" y="939629"/>
                  </a:lnTo>
                  <a:lnTo>
                    <a:pt x="1617628" y="937406"/>
                  </a:lnTo>
                  <a:lnTo>
                    <a:pt x="1600503" y="934548"/>
                  </a:lnTo>
                  <a:lnTo>
                    <a:pt x="1584013" y="931689"/>
                  </a:lnTo>
                  <a:lnTo>
                    <a:pt x="1567206" y="928513"/>
                  </a:lnTo>
                  <a:lnTo>
                    <a:pt x="1550716" y="925337"/>
                  </a:lnTo>
                  <a:lnTo>
                    <a:pt x="1533909" y="921526"/>
                  </a:lnTo>
                  <a:lnTo>
                    <a:pt x="1517736" y="917714"/>
                  </a:lnTo>
                  <a:lnTo>
                    <a:pt x="1502197" y="913903"/>
                  </a:lnTo>
                  <a:lnTo>
                    <a:pt x="1486024" y="909457"/>
                  </a:lnTo>
                  <a:lnTo>
                    <a:pt x="1470802" y="905010"/>
                  </a:lnTo>
                  <a:lnTo>
                    <a:pt x="1456215" y="900564"/>
                  </a:lnTo>
                  <a:lnTo>
                    <a:pt x="1441310" y="895164"/>
                  </a:lnTo>
                  <a:lnTo>
                    <a:pt x="1427357" y="890400"/>
                  </a:lnTo>
                  <a:lnTo>
                    <a:pt x="1413721" y="884683"/>
                  </a:lnTo>
                  <a:lnTo>
                    <a:pt x="1400719" y="879284"/>
                  </a:lnTo>
                  <a:lnTo>
                    <a:pt x="1388352" y="873250"/>
                  </a:lnTo>
                  <a:lnTo>
                    <a:pt x="1376618" y="867533"/>
                  </a:lnTo>
                  <a:lnTo>
                    <a:pt x="1365519" y="861181"/>
                  </a:lnTo>
                  <a:lnTo>
                    <a:pt x="1355054" y="854828"/>
                  </a:lnTo>
                  <a:lnTo>
                    <a:pt x="1345541" y="848159"/>
                  </a:lnTo>
                  <a:lnTo>
                    <a:pt x="1336661" y="841171"/>
                  </a:lnTo>
                  <a:lnTo>
                    <a:pt x="1329051" y="834184"/>
                  </a:lnTo>
                  <a:lnTo>
                    <a:pt x="1324928" y="830690"/>
                  </a:lnTo>
                  <a:lnTo>
                    <a:pt x="1321757" y="826879"/>
                  </a:lnTo>
                  <a:lnTo>
                    <a:pt x="1318586" y="823068"/>
                  </a:lnTo>
                  <a:lnTo>
                    <a:pt x="1315414" y="819574"/>
                  </a:lnTo>
                  <a:lnTo>
                    <a:pt x="1309706" y="811634"/>
                  </a:lnTo>
                  <a:lnTo>
                    <a:pt x="1303681" y="804647"/>
                  </a:lnTo>
                  <a:lnTo>
                    <a:pt x="1298607" y="798612"/>
                  </a:lnTo>
                  <a:lnTo>
                    <a:pt x="1293216" y="792578"/>
                  </a:lnTo>
                  <a:lnTo>
                    <a:pt x="1288142" y="787813"/>
                  </a:lnTo>
                  <a:lnTo>
                    <a:pt x="1283386" y="783367"/>
                  </a:lnTo>
                  <a:lnTo>
                    <a:pt x="1278312" y="779873"/>
                  </a:lnTo>
                  <a:lnTo>
                    <a:pt x="1273872" y="777015"/>
                  </a:lnTo>
                  <a:lnTo>
                    <a:pt x="1269432" y="774474"/>
                  </a:lnTo>
                  <a:lnTo>
                    <a:pt x="1265310" y="772251"/>
                  </a:lnTo>
                  <a:lnTo>
                    <a:pt x="1261187" y="770980"/>
                  </a:lnTo>
                  <a:lnTo>
                    <a:pt x="1257065" y="770028"/>
                  </a:lnTo>
                  <a:lnTo>
                    <a:pt x="1253576" y="769392"/>
                  </a:lnTo>
                  <a:lnTo>
                    <a:pt x="1249771" y="769392"/>
                  </a:lnTo>
                  <a:close/>
                  <a:moveTo>
                    <a:pt x="1457483" y="500062"/>
                  </a:moveTo>
                  <a:lnTo>
                    <a:pt x="1467631" y="500380"/>
                  </a:lnTo>
                  <a:lnTo>
                    <a:pt x="1477462" y="500697"/>
                  </a:lnTo>
                  <a:lnTo>
                    <a:pt x="1487609" y="501650"/>
                  </a:lnTo>
                  <a:lnTo>
                    <a:pt x="1497757" y="502603"/>
                  </a:lnTo>
                  <a:lnTo>
                    <a:pt x="1507588" y="503874"/>
                  </a:lnTo>
                  <a:lnTo>
                    <a:pt x="1517419" y="505462"/>
                  </a:lnTo>
                  <a:lnTo>
                    <a:pt x="1527249" y="507685"/>
                  </a:lnTo>
                  <a:lnTo>
                    <a:pt x="1537080" y="509908"/>
                  </a:lnTo>
                  <a:lnTo>
                    <a:pt x="1546276" y="512449"/>
                  </a:lnTo>
                  <a:lnTo>
                    <a:pt x="1556107" y="514990"/>
                  </a:lnTo>
                  <a:lnTo>
                    <a:pt x="1565303" y="518483"/>
                  </a:lnTo>
                  <a:lnTo>
                    <a:pt x="1574817" y="521659"/>
                  </a:lnTo>
                  <a:lnTo>
                    <a:pt x="1584013" y="525153"/>
                  </a:lnTo>
                  <a:lnTo>
                    <a:pt x="1592893" y="528964"/>
                  </a:lnTo>
                  <a:lnTo>
                    <a:pt x="1602089" y="533093"/>
                  </a:lnTo>
                  <a:lnTo>
                    <a:pt x="1610968" y="537540"/>
                  </a:lnTo>
                  <a:lnTo>
                    <a:pt x="1619848" y="542304"/>
                  </a:lnTo>
                  <a:lnTo>
                    <a:pt x="1628410" y="547068"/>
                  </a:lnTo>
                  <a:lnTo>
                    <a:pt x="1636972" y="552150"/>
                  </a:lnTo>
                  <a:lnTo>
                    <a:pt x="1645534" y="557549"/>
                  </a:lnTo>
                  <a:lnTo>
                    <a:pt x="1654096" y="562948"/>
                  </a:lnTo>
                  <a:lnTo>
                    <a:pt x="1662024" y="568983"/>
                  </a:lnTo>
                  <a:lnTo>
                    <a:pt x="1670269" y="575017"/>
                  </a:lnTo>
                  <a:lnTo>
                    <a:pt x="1678197" y="581369"/>
                  </a:lnTo>
                  <a:lnTo>
                    <a:pt x="1685808" y="588039"/>
                  </a:lnTo>
                  <a:lnTo>
                    <a:pt x="1693736" y="594391"/>
                  </a:lnTo>
                  <a:lnTo>
                    <a:pt x="1701347" y="601696"/>
                  </a:lnTo>
                  <a:lnTo>
                    <a:pt x="1708641" y="608684"/>
                  </a:lnTo>
                  <a:lnTo>
                    <a:pt x="1715934" y="615989"/>
                  </a:lnTo>
                  <a:lnTo>
                    <a:pt x="1723228" y="623611"/>
                  </a:lnTo>
                  <a:lnTo>
                    <a:pt x="1729888" y="631234"/>
                  </a:lnTo>
                  <a:lnTo>
                    <a:pt x="1736864" y="639174"/>
                  </a:lnTo>
                  <a:lnTo>
                    <a:pt x="1743207" y="647432"/>
                  </a:lnTo>
                  <a:lnTo>
                    <a:pt x="1749866" y="655689"/>
                  </a:lnTo>
                  <a:lnTo>
                    <a:pt x="1756208" y="664265"/>
                  </a:lnTo>
                  <a:lnTo>
                    <a:pt x="1762234" y="673158"/>
                  </a:lnTo>
                  <a:lnTo>
                    <a:pt x="1768259" y="682051"/>
                  </a:lnTo>
                  <a:lnTo>
                    <a:pt x="1773967" y="690944"/>
                  </a:lnTo>
                  <a:lnTo>
                    <a:pt x="1779675" y="700154"/>
                  </a:lnTo>
                  <a:lnTo>
                    <a:pt x="1785066" y="709682"/>
                  </a:lnTo>
                  <a:lnTo>
                    <a:pt x="1790140" y="719211"/>
                  </a:lnTo>
                  <a:lnTo>
                    <a:pt x="1795531" y="728739"/>
                  </a:lnTo>
                  <a:lnTo>
                    <a:pt x="1800288" y="738902"/>
                  </a:lnTo>
                  <a:lnTo>
                    <a:pt x="1805045" y="748430"/>
                  </a:lnTo>
                  <a:lnTo>
                    <a:pt x="1809484" y="758594"/>
                  </a:lnTo>
                  <a:lnTo>
                    <a:pt x="1813924" y="769075"/>
                  </a:lnTo>
                  <a:lnTo>
                    <a:pt x="1817729" y="779556"/>
                  </a:lnTo>
                  <a:lnTo>
                    <a:pt x="1821535" y="790037"/>
                  </a:lnTo>
                  <a:lnTo>
                    <a:pt x="1825340" y="800835"/>
                  </a:lnTo>
                  <a:lnTo>
                    <a:pt x="1828828" y="811634"/>
                  </a:lnTo>
                  <a:lnTo>
                    <a:pt x="1832000" y="822750"/>
                  </a:lnTo>
                  <a:lnTo>
                    <a:pt x="1834854" y="833866"/>
                  </a:lnTo>
                  <a:lnTo>
                    <a:pt x="1837708" y="844983"/>
                  </a:lnTo>
                  <a:lnTo>
                    <a:pt x="1840245" y="856416"/>
                  </a:lnTo>
                  <a:lnTo>
                    <a:pt x="1842464" y="867850"/>
                  </a:lnTo>
                  <a:lnTo>
                    <a:pt x="1844684" y="879284"/>
                  </a:lnTo>
                  <a:lnTo>
                    <a:pt x="1846270" y="890718"/>
                  </a:lnTo>
                  <a:lnTo>
                    <a:pt x="1847855" y="902469"/>
                  </a:lnTo>
                  <a:lnTo>
                    <a:pt x="1849758" y="914221"/>
                  </a:lnTo>
                  <a:lnTo>
                    <a:pt x="1850710" y="926290"/>
                  </a:lnTo>
                  <a:lnTo>
                    <a:pt x="1851661" y="938359"/>
                  </a:lnTo>
                  <a:lnTo>
                    <a:pt x="1852295" y="950428"/>
                  </a:lnTo>
                  <a:lnTo>
                    <a:pt x="1852612" y="962497"/>
                  </a:lnTo>
                  <a:lnTo>
                    <a:pt x="1852612" y="974566"/>
                  </a:lnTo>
                  <a:lnTo>
                    <a:pt x="1852612" y="987270"/>
                  </a:lnTo>
                  <a:lnTo>
                    <a:pt x="1851978" y="999657"/>
                  </a:lnTo>
                  <a:lnTo>
                    <a:pt x="1851344" y="1012361"/>
                  </a:lnTo>
                  <a:lnTo>
                    <a:pt x="1850075" y="1024430"/>
                  </a:lnTo>
                  <a:lnTo>
                    <a:pt x="1848490" y="1036817"/>
                  </a:lnTo>
                  <a:lnTo>
                    <a:pt x="1846587" y="1048886"/>
                  </a:lnTo>
                  <a:lnTo>
                    <a:pt x="1844367" y="1060955"/>
                  </a:lnTo>
                  <a:lnTo>
                    <a:pt x="1842147" y="1072706"/>
                  </a:lnTo>
                  <a:lnTo>
                    <a:pt x="1839293" y="1084458"/>
                  </a:lnTo>
                  <a:lnTo>
                    <a:pt x="1836122" y="1095891"/>
                  </a:lnTo>
                  <a:lnTo>
                    <a:pt x="1832951" y="1107643"/>
                  </a:lnTo>
                  <a:lnTo>
                    <a:pt x="1829463" y="1118759"/>
                  </a:lnTo>
                  <a:lnTo>
                    <a:pt x="1825974" y="1130193"/>
                  </a:lnTo>
                  <a:lnTo>
                    <a:pt x="1821535" y="1141309"/>
                  </a:lnTo>
                  <a:lnTo>
                    <a:pt x="1817412" y="1152108"/>
                  </a:lnTo>
                  <a:lnTo>
                    <a:pt x="1812655" y="1162906"/>
                  </a:lnTo>
                  <a:lnTo>
                    <a:pt x="1807899" y="1173705"/>
                  </a:lnTo>
                  <a:lnTo>
                    <a:pt x="1803142" y="1184186"/>
                  </a:lnTo>
                  <a:lnTo>
                    <a:pt x="1797751" y="1194667"/>
                  </a:lnTo>
                  <a:lnTo>
                    <a:pt x="1792360" y="1204830"/>
                  </a:lnTo>
                  <a:lnTo>
                    <a:pt x="1786652" y="1214994"/>
                  </a:lnTo>
                  <a:lnTo>
                    <a:pt x="1780944" y="1224840"/>
                  </a:lnTo>
                  <a:lnTo>
                    <a:pt x="1774601" y="1234050"/>
                  </a:lnTo>
                  <a:lnTo>
                    <a:pt x="1768576" y="1243896"/>
                  </a:lnTo>
                  <a:lnTo>
                    <a:pt x="1762234" y="1253107"/>
                  </a:lnTo>
                  <a:lnTo>
                    <a:pt x="1755891" y="1262317"/>
                  </a:lnTo>
                  <a:lnTo>
                    <a:pt x="1748915" y="1271528"/>
                  </a:lnTo>
                  <a:lnTo>
                    <a:pt x="1741938" y="1280103"/>
                  </a:lnTo>
                  <a:lnTo>
                    <a:pt x="1735279" y="1288678"/>
                  </a:lnTo>
                  <a:lnTo>
                    <a:pt x="1727985" y="1297254"/>
                  </a:lnTo>
                  <a:lnTo>
                    <a:pt x="1720691" y="1305194"/>
                  </a:lnTo>
                  <a:lnTo>
                    <a:pt x="1713397" y="1313452"/>
                  </a:lnTo>
                  <a:lnTo>
                    <a:pt x="1705787" y="1321392"/>
                  </a:lnTo>
                  <a:lnTo>
                    <a:pt x="1698493" y="1329014"/>
                  </a:lnTo>
                  <a:lnTo>
                    <a:pt x="1690565" y="1336319"/>
                  </a:lnTo>
                  <a:lnTo>
                    <a:pt x="1682637" y="1343624"/>
                  </a:lnTo>
                  <a:lnTo>
                    <a:pt x="1674709" y="1350612"/>
                  </a:lnTo>
                  <a:lnTo>
                    <a:pt x="1666781" y="1357599"/>
                  </a:lnTo>
                  <a:lnTo>
                    <a:pt x="1658853" y="1364269"/>
                  </a:lnTo>
                  <a:lnTo>
                    <a:pt x="1650608" y="1370303"/>
                  </a:lnTo>
                  <a:lnTo>
                    <a:pt x="1642680" y="1376655"/>
                  </a:lnTo>
                  <a:lnTo>
                    <a:pt x="1634435" y="1382372"/>
                  </a:lnTo>
                  <a:lnTo>
                    <a:pt x="1626190" y="1388407"/>
                  </a:lnTo>
                  <a:lnTo>
                    <a:pt x="1617945" y="1393806"/>
                  </a:lnTo>
                  <a:lnTo>
                    <a:pt x="1609700" y="1399205"/>
                  </a:lnTo>
                  <a:lnTo>
                    <a:pt x="1601455" y="1403970"/>
                  </a:lnTo>
                  <a:lnTo>
                    <a:pt x="1592893" y="1408416"/>
                  </a:lnTo>
                  <a:lnTo>
                    <a:pt x="1584648" y="1413180"/>
                  </a:lnTo>
                  <a:lnTo>
                    <a:pt x="1576403" y="1417309"/>
                  </a:lnTo>
                  <a:lnTo>
                    <a:pt x="1568157" y="1421120"/>
                  </a:lnTo>
                  <a:lnTo>
                    <a:pt x="1559912" y="1425249"/>
                  </a:lnTo>
                  <a:lnTo>
                    <a:pt x="1551667" y="1428743"/>
                  </a:lnTo>
                  <a:lnTo>
                    <a:pt x="1543422" y="1431601"/>
                  </a:lnTo>
                  <a:lnTo>
                    <a:pt x="1535177" y="1434777"/>
                  </a:lnTo>
                  <a:lnTo>
                    <a:pt x="1527249" y="1437636"/>
                  </a:lnTo>
                  <a:lnTo>
                    <a:pt x="1519004" y="1439859"/>
                  </a:lnTo>
                  <a:lnTo>
                    <a:pt x="1510759" y="1442082"/>
                  </a:lnTo>
                  <a:lnTo>
                    <a:pt x="1503148" y="1443670"/>
                  </a:lnTo>
                  <a:lnTo>
                    <a:pt x="1495220" y="1445576"/>
                  </a:lnTo>
                  <a:lnTo>
                    <a:pt x="1487292" y="1446846"/>
                  </a:lnTo>
                  <a:lnTo>
                    <a:pt x="1479999" y="1448117"/>
                  </a:lnTo>
                  <a:lnTo>
                    <a:pt x="1472071" y="1448752"/>
                  </a:lnTo>
                  <a:lnTo>
                    <a:pt x="1464460" y="1449070"/>
                  </a:lnTo>
                  <a:lnTo>
                    <a:pt x="1457483" y="1449387"/>
                  </a:lnTo>
                  <a:lnTo>
                    <a:pt x="1449872" y="1449070"/>
                  </a:lnTo>
                  <a:lnTo>
                    <a:pt x="1442579" y="1448752"/>
                  </a:lnTo>
                  <a:lnTo>
                    <a:pt x="1434968" y="1448117"/>
                  </a:lnTo>
                  <a:lnTo>
                    <a:pt x="1427357" y="1446846"/>
                  </a:lnTo>
                  <a:lnTo>
                    <a:pt x="1419429" y="1445576"/>
                  </a:lnTo>
                  <a:lnTo>
                    <a:pt x="1411818" y="1443670"/>
                  </a:lnTo>
                  <a:lnTo>
                    <a:pt x="1403573" y="1442082"/>
                  </a:lnTo>
                  <a:lnTo>
                    <a:pt x="1395645" y="1439859"/>
                  </a:lnTo>
                  <a:lnTo>
                    <a:pt x="1387717" y="1437636"/>
                  </a:lnTo>
                  <a:lnTo>
                    <a:pt x="1379472" y="1434777"/>
                  </a:lnTo>
                  <a:lnTo>
                    <a:pt x="1371227" y="1431601"/>
                  </a:lnTo>
                  <a:lnTo>
                    <a:pt x="1362982" y="1428743"/>
                  </a:lnTo>
                  <a:lnTo>
                    <a:pt x="1355054" y="1425249"/>
                  </a:lnTo>
                  <a:lnTo>
                    <a:pt x="1346492" y="1421120"/>
                  </a:lnTo>
                  <a:lnTo>
                    <a:pt x="1338247" y="1417309"/>
                  </a:lnTo>
                  <a:lnTo>
                    <a:pt x="1330002" y="1413180"/>
                  </a:lnTo>
                  <a:lnTo>
                    <a:pt x="1321757" y="1408416"/>
                  </a:lnTo>
                  <a:lnTo>
                    <a:pt x="1313195" y="1403970"/>
                  </a:lnTo>
                  <a:lnTo>
                    <a:pt x="1304950" y="1399205"/>
                  </a:lnTo>
                  <a:lnTo>
                    <a:pt x="1296705" y="1393806"/>
                  </a:lnTo>
                  <a:lnTo>
                    <a:pt x="1288459" y="1388407"/>
                  </a:lnTo>
                  <a:lnTo>
                    <a:pt x="1280214" y="1382372"/>
                  </a:lnTo>
                  <a:lnTo>
                    <a:pt x="1272286" y="1376655"/>
                  </a:lnTo>
                  <a:lnTo>
                    <a:pt x="1264041" y="1370303"/>
                  </a:lnTo>
                  <a:lnTo>
                    <a:pt x="1255796" y="1364269"/>
                  </a:lnTo>
                  <a:lnTo>
                    <a:pt x="1247551" y="1357599"/>
                  </a:lnTo>
                  <a:lnTo>
                    <a:pt x="1239940" y="1350612"/>
                  </a:lnTo>
                  <a:lnTo>
                    <a:pt x="1232012" y="1343624"/>
                  </a:lnTo>
                  <a:lnTo>
                    <a:pt x="1224085" y="1336319"/>
                  </a:lnTo>
                  <a:lnTo>
                    <a:pt x="1216474" y="1329014"/>
                  </a:lnTo>
                  <a:lnTo>
                    <a:pt x="1208863" y="1321392"/>
                  </a:lnTo>
                  <a:lnTo>
                    <a:pt x="1201252" y="1313452"/>
                  </a:lnTo>
                  <a:lnTo>
                    <a:pt x="1193958" y="1305194"/>
                  </a:lnTo>
                  <a:lnTo>
                    <a:pt x="1186665" y="1297254"/>
                  </a:lnTo>
                  <a:lnTo>
                    <a:pt x="1179688" y="1288678"/>
                  </a:lnTo>
                  <a:lnTo>
                    <a:pt x="1172711" y="1280103"/>
                  </a:lnTo>
                  <a:lnTo>
                    <a:pt x="1165735" y="1271528"/>
                  </a:lnTo>
                  <a:lnTo>
                    <a:pt x="1159075" y="1262317"/>
                  </a:lnTo>
                  <a:lnTo>
                    <a:pt x="1152416" y="1253107"/>
                  </a:lnTo>
                  <a:lnTo>
                    <a:pt x="1146073" y="1243896"/>
                  </a:lnTo>
                  <a:lnTo>
                    <a:pt x="1139731" y="1234050"/>
                  </a:lnTo>
                  <a:lnTo>
                    <a:pt x="1134023" y="1224840"/>
                  </a:lnTo>
                  <a:lnTo>
                    <a:pt x="1127998" y="1214994"/>
                  </a:lnTo>
                  <a:lnTo>
                    <a:pt x="1122607" y="1204830"/>
                  </a:lnTo>
                  <a:lnTo>
                    <a:pt x="1116899" y="1194667"/>
                  </a:lnTo>
                  <a:lnTo>
                    <a:pt x="1111825" y="1184186"/>
                  </a:lnTo>
                  <a:lnTo>
                    <a:pt x="1106751" y="1173705"/>
                  </a:lnTo>
                  <a:lnTo>
                    <a:pt x="1101994" y="1162906"/>
                  </a:lnTo>
                  <a:lnTo>
                    <a:pt x="1097237" y="1152108"/>
                  </a:lnTo>
                  <a:lnTo>
                    <a:pt x="1093115" y="1141309"/>
                  </a:lnTo>
                  <a:lnTo>
                    <a:pt x="1088992" y="1130193"/>
                  </a:lnTo>
                  <a:lnTo>
                    <a:pt x="1085187" y="1118759"/>
                  </a:lnTo>
                  <a:lnTo>
                    <a:pt x="1081699" y="1107643"/>
                  </a:lnTo>
                  <a:lnTo>
                    <a:pt x="1078527" y="1095891"/>
                  </a:lnTo>
                  <a:lnTo>
                    <a:pt x="1075356" y="1084458"/>
                  </a:lnTo>
                  <a:lnTo>
                    <a:pt x="1072502" y="1072706"/>
                  </a:lnTo>
                  <a:lnTo>
                    <a:pt x="1070282" y="1060955"/>
                  </a:lnTo>
                  <a:lnTo>
                    <a:pt x="1068062" y="1048886"/>
                  </a:lnTo>
                  <a:lnTo>
                    <a:pt x="1066477" y="1036817"/>
                  </a:lnTo>
                  <a:lnTo>
                    <a:pt x="1064891" y="1024430"/>
                  </a:lnTo>
                  <a:lnTo>
                    <a:pt x="1063623" y="1012361"/>
                  </a:lnTo>
                  <a:lnTo>
                    <a:pt x="1062671" y="999657"/>
                  </a:lnTo>
                  <a:lnTo>
                    <a:pt x="1062037" y="987270"/>
                  </a:lnTo>
                  <a:lnTo>
                    <a:pt x="1062037" y="974566"/>
                  </a:lnTo>
                  <a:lnTo>
                    <a:pt x="1062037" y="962497"/>
                  </a:lnTo>
                  <a:lnTo>
                    <a:pt x="1062354" y="950428"/>
                  </a:lnTo>
                  <a:lnTo>
                    <a:pt x="1063306" y="938359"/>
                  </a:lnTo>
                  <a:lnTo>
                    <a:pt x="1064257" y="926290"/>
                  </a:lnTo>
                  <a:lnTo>
                    <a:pt x="1065208" y="914221"/>
                  </a:lnTo>
                  <a:lnTo>
                    <a:pt x="1066794" y="902469"/>
                  </a:lnTo>
                  <a:lnTo>
                    <a:pt x="1068380" y="890718"/>
                  </a:lnTo>
                  <a:lnTo>
                    <a:pt x="1069965" y="879284"/>
                  </a:lnTo>
                  <a:lnTo>
                    <a:pt x="1072185" y="867850"/>
                  </a:lnTo>
                  <a:lnTo>
                    <a:pt x="1074405" y="856416"/>
                  </a:lnTo>
                  <a:lnTo>
                    <a:pt x="1077259" y="844983"/>
                  </a:lnTo>
                  <a:lnTo>
                    <a:pt x="1079796" y="833866"/>
                  </a:lnTo>
                  <a:lnTo>
                    <a:pt x="1082650" y="822750"/>
                  </a:lnTo>
                  <a:lnTo>
                    <a:pt x="1085821" y="811634"/>
                  </a:lnTo>
                  <a:lnTo>
                    <a:pt x="1089627" y="800835"/>
                  </a:lnTo>
                  <a:lnTo>
                    <a:pt x="1093115" y="790037"/>
                  </a:lnTo>
                  <a:lnTo>
                    <a:pt x="1096920" y="779556"/>
                  </a:lnTo>
                  <a:lnTo>
                    <a:pt x="1101043" y="769075"/>
                  </a:lnTo>
                  <a:lnTo>
                    <a:pt x="1105165" y="758594"/>
                  </a:lnTo>
                  <a:lnTo>
                    <a:pt x="1109922" y="748430"/>
                  </a:lnTo>
                  <a:lnTo>
                    <a:pt x="1114362" y="738902"/>
                  </a:lnTo>
                  <a:lnTo>
                    <a:pt x="1119118" y="728739"/>
                  </a:lnTo>
                  <a:lnTo>
                    <a:pt x="1124509" y="719211"/>
                  </a:lnTo>
                  <a:lnTo>
                    <a:pt x="1129583" y="709682"/>
                  </a:lnTo>
                  <a:lnTo>
                    <a:pt x="1135291" y="700154"/>
                  </a:lnTo>
                  <a:lnTo>
                    <a:pt x="1140682" y="690944"/>
                  </a:lnTo>
                  <a:lnTo>
                    <a:pt x="1146391" y="682051"/>
                  </a:lnTo>
                  <a:lnTo>
                    <a:pt x="1152416" y="673158"/>
                  </a:lnTo>
                  <a:lnTo>
                    <a:pt x="1158758" y="664265"/>
                  </a:lnTo>
                  <a:lnTo>
                    <a:pt x="1164783" y="655689"/>
                  </a:lnTo>
                  <a:lnTo>
                    <a:pt x="1171443" y="647432"/>
                  </a:lnTo>
                  <a:lnTo>
                    <a:pt x="1177785" y="639174"/>
                  </a:lnTo>
                  <a:lnTo>
                    <a:pt x="1184762" y="631234"/>
                  </a:lnTo>
                  <a:lnTo>
                    <a:pt x="1191738" y="623611"/>
                  </a:lnTo>
                  <a:lnTo>
                    <a:pt x="1198715" y="615989"/>
                  </a:lnTo>
                  <a:lnTo>
                    <a:pt x="1206009" y="608684"/>
                  </a:lnTo>
                  <a:lnTo>
                    <a:pt x="1213620" y="601696"/>
                  </a:lnTo>
                  <a:lnTo>
                    <a:pt x="1220913" y="594391"/>
                  </a:lnTo>
                  <a:lnTo>
                    <a:pt x="1228841" y="588039"/>
                  </a:lnTo>
                  <a:lnTo>
                    <a:pt x="1236769" y="581369"/>
                  </a:lnTo>
                  <a:lnTo>
                    <a:pt x="1244380" y="575017"/>
                  </a:lnTo>
                  <a:lnTo>
                    <a:pt x="1252625" y="568983"/>
                  </a:lnTo>
                  <a:lnTo>
                    <a:pt x="1260870" y="562948"/>
                  </a:lnTo>
                  <a:lnTo>
                    <a:pt x="1269115" y="557549"/>
                  </a:lnTo>
                  <a:lnTo>
                    <a:pt x="1277360" y="552150"/>
                  </a:lnTo>
                  <a:lnTo>
                    <a:pt x="1286240" y="547068"/>
                  </a:lnTo>
                  <a:lnTo>
                    <a:pt x="1294802" y="542304"/>
                  </a:lnTo>
                  <a:lnTo>
                    <a:pt x="1303364" y="537540"/>
                  </a:lnTo>
                  <a:lnTo>
                    <a:pt x="1312560" y="533093"/>
                  </a:lnTo>
                  <a:lnTo>
                    <a:pt x="1321757" y="528964"/>
                  </a:lnTo>
                  <a:lnTo>
                    <a:pt x="1330953" y="525153"/>
                  </a:lnTo>
                  <a:lnTo>
                    <a:pt x="1339833" y="521659"/>
                  </a:lnTo>
                  <a:lnTo>
                    <a:pt x="1349029" y="518483"/>
                  </a:lnTo>
                  <a:lnTo>
                    <a:pt x="1358542" y="514990"/>
                  </a:lnTo>
                  <a:lnTo>
                    <a:pt x="1368056" y="512449"/>
                  </a:lnTo>
                  <a:lnTo>
                    <a:pt x="1377887" y="509908"/>
                  </a:lnTo>
                  <a:lnTo>
                    <a:pt x="1387717" y="507685"/>
                  </a:lnTo>
                  <a:lnTo>
                    <a:pt x="1397231" y="505462"/>
                  </a:lnTo>
                  <a:lnTo>
                    <a:pt x="1407062" y="503874"/>
                  </a:lnTo>
                  <a:lnTo>
                    <a:pt x="1416892" y="502603"/>
                  </a:lnTo>
                  <a:lnTo>
                    <a:pt x="1427040" y="501650"/>
                  </a:lnTo>
                  <a:lnTo>
                    <a:pt x="1437188" y="500697"/>
                  </a:lnTo>
                  <a:lnTo>
                    <a:pt x="1447336" y="500380"/>
                  </a:lnTo>
                  <a:lnTo>
                    <a:pt x="1457483" y="500062"/>
                  </a:lnTo>
                  <a:close/>
                  <a:moveTo>
                    <a:pt x="716008" y="249237"/>
                  </a:moveTo>
                  <a:lnTo>
                    <a:pt x="795913" y="249237"/>
                  </a:lnTo>
                  <a:lnTo>
                    <a:pt x="795913" y="374499"/>
                  </a:lnTo>
                  <a:lnTo>
                    <a:pt x="810181" y="375133"/>
                  </a:lnTo>
                  <a:lnTo>
                    <a:pt x="823816" y="376402"/>
                  </a:lnTo>
                  <a:lnTo>
                    <a:pt x="837133" y="377670"/>
                  </a:lnTo>
                  <a:lnTo>
                    <a:pt x="849500" y="379890"/>
                  </a:lnTo>
                  <a:lnTo>
                    <a:pt x="861549" y="381793"/>
                  </a:lnTo>
                  <a:lnTo>
                    <a:pt x="873281" y="384330"/>
                  </a:lnTo>
                  <a:lnTo>
                    <a:pt x="884379" y="386867"/>
                  </a:lnTo>
                  <a:lnTo>
                    <a:pt x="894842" y="389721"/>
                  </a:lnTo>
                  <a:lnTo>
                    <a:pt x="904989" y="393209"/>
                  </a:lnTo>
                  <a:lnTo>
                    <a:pt x="914819" y="396698"/>
                  </a:lnTo>
                  <a:lnTo>
                    <a:pt x="924014" y="400186"/>
                  </a:lnTo>
                  <a:lnTo>
                    <a:pt x="932575" y="403991"/>
                  </a:lnTo>
                  <a:lnTo>
                    <a:pt x="941136" y="407797"/>
                  </a:lnTo>
                  <a:lnTo>
                    <a:pt x="949381" y="411602"/>
                  </a:lnTo>
                  <a:lnTo>
                    <a:pt x="956673" y="415725"/>
                  </a:lnTo>
                  <a:lnTo>
                    <a:pt x="963966" y="419847"/>
                  </a:lnTo>
                  <a:lnTo>
                    <a:pt x="931624" y="504836"/>
                  </a:lnTo>
                  <a:lnTo>
                    <a:pt x="920209" y="498810"/>
                  </a:lnTo>
                  <a:lnTo>
                    <a:pt x="906257" y="491517"/>
                  </a:lnTo>
                  <a:lnTo>
                    <a:pt x="898330" y="488028"/>
                  </a:lnTo>
                  <a:lnTo>
                    <a:pt x="890086" y="484540"/>
                  </a:lnTo>
                  <a:lnTo>
                    <a:pt x="880891" y="480735"/>
                  </a:lnTo>
                  <a:lnTo>
                    <a:pt x="871061" y="477246"/>
                  </a:lnTo>
                  <a:lnTo>
                    <a:pt x="860597" y="474075"/>
                  </a:lnTo>
                  <a:lnTo>
                    <a:pt x="849500" y="470904"/>
                  </a:lnTo>
                  <a:lnTo>
                    <a:pt x="837767" y="468367"/>
                  </a:lnTo>
                  <a:lnTo>
                    <a:pt x="825401" y="465830"/>
                  </a:lnTo>
                  <a:lnTo>
                    <a:pt x="812401" y="463927"/>
                  </a:lnTo>
                  <a:lnTo>
                    <a:pt x="798449" y="462659"/>
                  </a:lnTo>
                  <a:lnTo>
                    <a:pt x="783863" y="461707"/>
                  </a:lnTo>
                  <a:lnTo>
                    <a:pt x="768960" y="461390"/>
                  </a:lnTo>
                  <a:lnTo>
                    <a:pt x="759765" y="461390"/>
                  </a:lnTo>
                  <a:lnTo>
                    <a:pt x="751204" y="462024"/>
                  </a:lnTo>
                  <a:lnTo>
                    <a:pt x="742643" y="462659"/>
                  </a:lnTo>
                  <a:lnTo>
                    <a:pt x="734398" y="463927"/>
                  </a:lnTo>
                  <a:lnTo>
                    <a:pt x="726471" y="465196"/>
                  </a:lnTo>
                  <a:lnTo>
                    <a:pt x="719496" y="467098"/>
                  </a:lnTo>
                  <a:lnTo>
                    <a:pt x="712203" y="469001"/>
                  </a:lnTo>
                  <a:lnTo>
                    <a:pt x="705544" y="471538"/>
                  </a:lnTo>
                  <a:lnTo>
                    <a:pt x="699202" y="473758"/>
                  </a:lnTo>
                  <a:lnTo>
                    <a:pt x="693178" y="476612"/>
                  </a:lnTo>
                  <a:lnTo>
                    <a:pt x="687153" y="479466"/>
                  </a:lnTo>
                  <a:lnTo>
                    <a:pt x="682080" y="482637"/>
                  </a:lnTo>
                  <a:lnTo>
                    <a:pt x="676689" y="486126"/>
                  </a:lnTo>
                  <a:lnTo>
                    <a:pt x="671933" y="489614"/>
                  </a:lnTo>
                  <a:lnTo>
                    <a:pt x="667177" y="493419"/>
                  </a:lnTo>
                  <a:lnTo>
                    <a:pt x="663055" y="497542"/>
                  </a:lnTo>
                  <a:lnTo>
                    <a:pt x="659250" y="501348"/>
                  </a:lnTo>
                  <a:lnTo>
                    <a:pt x="655445" y="505470"/>
                  </a:lnTo>
                  <a:lnTo>
                    <a:pt x="652274" y="509910"/>
                  </a:lnTo>
                  <a:lnTo>
                    <a:pt x="649103" y="514350"/>
                  </a:lnTo>
                  <a:lnTo>
                    <a:pt x="646249" y="519107"/>
                  </a:lnTo>
                  <a:lnTo>
                    <a:pt x="643713" y="523546"/>
                  </a:lnTo>
                  <a:lnTo>
                    <a:pt x="641493" y="528303"/>
                  </a:lnTo>
                  <a:lnTo>
                    <a:pt x="639591" y="533060"/>
                  </a:lnTo>
                  <a:lnTo>
                    <a:pt x="637688" y="537817"/>
                  </a:lnTo>
                  <a:lnTo>
                    <a:pt x="636420" y="542891"/>
                  </a:lnTo>
                  <a:lnTo>
                    <a:pt x="635152" y="547647"/>
                  </a:lnTo>
                  <a:lnTo>
                    <a:pt x="633566" y="552721"/>
                  </a:lnTo>
                  <a:lnTo>
                    <a:pt x="632932" y="557478"/>
                  </a:lnTo>
                  <a:lnTo>
                    <a:pt x="632298" y="562235"/>
                  </a:lnTo>
                  <a:lnTo>
                    <a:pt x="631981" y="567309"/>
                  </a:lnTo>
                  <a:lnTo>
                    <a:pt x="631981" y="572066"/>
                  </a:lnTo>
                  <a:lnTo>
                    <a:pt x="631981" y="578408"/>
                  </a:lnTo>
                  <a:lnTo>
                    <a:pt x="632615" y="584433"/>
                  </a:lnTo>
                  <a:lnTo>
                    <a:pt x="633249" y="590459"/>
                  </a:lnTo>
                  <a:lnTo>
                    <a:pt x="634200" y="595850"/>
                  </a:lnTo>
                  <a:lnTo>
                    <a:pt x="635786" y="601558"/>
                  </a:lnTo>
                  <a:lnTo>
                    <a:pt x="637371" y="606632"/>
                  </a:lnTo>
                  <a:lnTo>
                    <a:pt x="639274" y="612023"/>
                  </a:lnTo>
                  <a:lnTo>
                    <a:pt x="641176" y="617097"/>
                  </a:lnTo>
                  <a:lnTo>
                    <a:pt x="643713" y="622171"/>
                  </a:lnTo>
                  <a:lnTo>
                    <a:pt x="646249" y="626927"/>
                  </a:lnTo>
                  <a:lnTo>
                    <a:pt x="649737" y="631367"/>
                  </a:lnTo>
                  <a:lnTo>
                    <a:pt x="652908" y="636124"/>
                  </a:lnTo>
                  <a:lnTo>
                    <a:pt x="656713" y="640564"/>
                  </a:lnTo>
                  <a:lnTo>
                    <a:pt x="660835" y="645320"/>
                  </a:lnTo>
                  <a:lnTo>
                    <a:pt x="665274" y="649443"/>
                  </a:lnTo>
                  <a:lnTo>
                    <a:pt x="670031" y="653566"/>
                  </a:lnTo>
                  <a:lnTo>
                    <a:pt x="675104" y="658005"/>
                  </a:lnTo>
                  <a:lnTo>
                    <a:pt x="680177" y="662128"/>
                  </a:lnTo>
                  <a:lnTo>
                    <a:pt x="686202" y="665933"/>
                  </a:lnTo>
                  <a:lnTo>
                    <a:pt x="691909" y="670373"/>
                  </a:lnTo>
                  <a:lnTo>
                    <a:pt x="698568" y="674178"/>
                  </a:lnTo>
                  <a:lnTo>
                    <a:pt x="705227" y="678301"/>
                  </a:lnTo>
                  <a:lnTo>
                    <a:pt x="719813" y="686229"/>
                  </a:lnTo>
                  <a:lnTo>
                    <a:pt x="735667" y="694474"/>
                  </a:lnTo>
                  <a:lnTo>
                    <a:pt x="753106" y="702402"/>
                  </a:lnTo>
                  <a:lnTo>
                    <a:pt x="771814" y="710964"/>
                  </a:lnTo>
                  <a:lnTo>
                    <a:pt x="792108" y="719527"/>
                  </a:lnTo>
                  <a:lnTo>
                    <a:pt x="804474" y="724600"/>
                  </a:lnTo>
                  <a:lnTo>
                    <a:pt x="816206" y="729991"/>
                  </a:lnTo>
                  <a:lnTo>
                    <a:pt x="827621" y="735065"/>
                  </a:lnTo>
                  <a:lnTo>
                    <a:pt x="838719" y="740774"/>
                  </a:lnTo>
                  <a:lnTo>
                    <a:pt x="849500" y="745847"/>
                  </a:lnTo>
                  <a:lnTo>
                    <a:pt x="859963" y="751873"/>
                  </a:lnTo>
                  <a:lnTo>
                    <a:pt x="870110" y="757264"/>
                  </a:lnTo>
                  <a:lnTo>
                    <a:pt x="879622" y="763289"/>
                  </a:lnTo>
                  <a:lnTo>
                    <a:pt x="888501" y="768997"/>
                  </a:lnTo>
                  <a:lnTo>
                    <a:pt x="897379" y="775340"/>
                  </a:lnTo>
                  <a:lnTo>
                    <a:pt x="905940" y="781365"/>
                  </a:lnTo>
                  <a:lnTo>
                    <a:pt x="914184" y="788024"/>
                  </a:lnTo>
                  <a:lnTo>
                    <a:pt x="921477" y="794367"/>
                  </a:lnTo>
                  <a:lnTo>
                    <a:pt x="928770" y="801026"/>
                  </a:lnTo>
                  <a:lnTo>
                    <a:pt x="935746" y="808003"/>
                  </a:lnTo>
                  <a:lnTo>
                    <a:pt x="942088" y="814980"/>
                  </a:lnTo>
                  <a:lnTo>
                    <a:pt x="948429" y="822273"/>
                  </a:lnTo>
                  <a:lnTo>
                    <a:pt x="953820" y="829250"/>
                  </a:lnTo>
                  <a:lnTo>
                    <a:pt x="959210" y="837178"/>
                  </a:lnTo>
                  <a:lnTo>
                    <a:pt x="963966" y="844789"/>
                  </a:lnTo>
                  <a:lnTo>
                    <a:pt x="968406" y="852717"/>
                  </a:lnTo>
                  <a:lnTo>
                    <a:pt x="972845" y="860962"/>
                  </a:lnTo>
                  <a:lnTo>
                    <a:pt x="976333" y="869524"/>
                  </a:lnTo>
                  <a:lnTo>
                    <a:pt x="979503" y="878087"/>
                  </a:lnTo>
                  <a:lnTo>
                    <a:pt x="982674" y="886966"/>
                  </a:lnTo>
                  <a:lnTo>
                    <a:pt x="985211" y="895845"/>
                  </a:lnTo>
                  <a:lnTo>
                    <a:pt x="987431" y="905359"/>
                  </a:lnTo>
                  <a:lnTo>
                    <a:pt x="989016" y="914873"/>
                  </a:lnTo>
                  <a:lnTo>
                    <a:pt x="990284" y="925020"/>
                  </a:lnTo>
                  <a:lnTo>
                    <a:pt x="991236" y="935168"/>
                  </a:lnTo>
                  <a:lnTo>
                    <a:pt x="991870" y="944999"/>
                  </a:lnTo>
                  <a:lnTo>
                    <a:pt x="992187" y="955781"/>
                  </a:lnTo>
                  <a:lnTo>
                    <a:pt x="991870" y="965295"/>
                  </a:lnTo>
                  <a:lnTo>
                    <a:pt x="991236" y="974808"/>
                  </a:lnTo>
                  <a:lnTo>
                    <a:pt x="990284" y="984322"/>
                  </a:lnTo>
                  <a:lnTo>
                    <a:pt x="989016" y="993835"/>
                  </a:lnTo>
                  <a:lnTo>
                    <a:pt x="987113" y="1002715"/>
                  </a:lnTo>
                  <a:lnTo>
                    <a:pt x="984894" y="1012228"/>
                  </a:lnTo>
                  <a:lnTo>
                    <a:pt x="982357" y="1021108"/>
                  </a:lnTo>
                  <a:lnTo>
                    <a:pt x="978869" y="1030304"/>
                  </a:lnTo>
                  <a:lnTo>
                    <a:pt x="975698" y="1039184"/>
                  </a:lnTo>
                  <a:lnTo>
                    <a:pt x="971893" y="1047429"/>
                  </a:lnTo>
                  <a:lnTo>
                    <a:pt x="967454" y="1055991"/>
                  </a:lnTo>
                  <a:lnTo>
                    <a:pt x="962698" y="1064553"/>
                  </a:lnTo>
                  <a:lnTo>
                    <a:pt x="957625" y="1072481"/>
                  </a:lnTo>
                  <a:lnTo>
                    <a:pt x="952234" y="1080409"/>
                  </a:lnTo>
                  <a:lnTo>
                    <a:pt x="946210" y="1088337"/>
                  </a:lnTo>
                  <a:lnTo>
                    <a:pt x="940185" y="1095631"/>
                  </a:lnTo>
                  <a:lnTo>
                    <a:pt x="933526" y="1102925"/>
                  </a:lnTo>
                  <a:lnTo>
                    <a:pt x="926551" y="1110219"/>
                  </a:lnTo>
                  <a:lnTo>
                    <a:pt x="918941" y="1116561"/>
                  </a:lnTo>
                  <a:lnTo>
                    <a:pt x="911014" y="1123221"/>
                  </a:lnTo>
                  <a:lnTo>
                    <a:pt x="903087" y="1129246"/>
                  </a:lnTo>
                  <a:lnTo>
                    <a:pt x="894525" y="1135271"/>
                  </a:lnTo>
                  <a:lnTo>
                    <a:pt x="885647" y="1140979"/>
                  </a:lnTo>
                  <a:lnTo>
                    <a:pt x="876134" y="1146370"/>
                  </a:lnTo>
                  <a:lnTo>
                    <a:pt x="866622" y="1151127"/>
                  </a:lnTo>
                  <a:lnTo>
                    <a:pt x="856475" y="1155884"/>
                  </a:lnTo>
                  <a:lnTo>
                    <a:pt x="846012" y="1160006"/>
                  </a:lnTo>
                  <a:lnTo>
                    <a:pt x="835231" y="1163812"/>
                  </a:lnTo>
                  <a:lnTo>
                    <a:pt x="824133" y="1167617"/>
                  </a:lnTo>
                  <a:lnTo>
                    <a:pt x="812401" y="1170471"/>
                  </a:lnTo>
                  <a:lnTo>
                    <a:pt x="800669" y="1173008"/>
                  </a:lnTo>
                  <a:lnTo>
                    <a:pt x="788303" y="1175228"/>
                  </a:lnTo>
                  <a:lnTo>
                    <a:pt x="788303" y="1309687"/>
                  </a:lnTo>
                  <a:lnTo>
                    <a:pt x="707129" y="1309687"/>
                  </a:lnTo>
                  <a:lnTo>
                    <a:pt x="707129" y="1179351"/>
                  </a:lnTo>
                  <a:lnTo>
                    <a:pt x="692861" y="1179034"/>
                  </a:lnTo>
                  <a:lnTo>
                    <a:pt x="678592" y="1178082"/>
                  </a:lnTo>
                  <a:lnTo>
                    <a:pt x="664640" y="1176180"/>
                  </a:lnTo>
                  <a:lnTo>
                    <a:pt x="650689" y="1174277"/>
                  </a:lnTo>
                  <a:lnTo>
                    <a:pt x="637054" y="1172057"/>
                  </a:lnTo>
                  <a:lnTo>
                    <a:pt x="623102" y="1169520"/>
                  </a:lnTo>
                  <a:lnTo>
                    <a:pt x="609785" y="1166349"/>
                  </a:lnTo>
                  <a:lnTo>
                    <a:pt x="596785" y="1162543"/>
                  </a:lnTo>
                  <a:lnTo>
                    <a:pt x="584101" y="1158738"/>
                  </a:lnTo>
                  <a:lnTo>
                    <a:pt x="572052" y="1154615"/>
                  </a:lnTo>
                  <a:lnTo>
                    <a:pt x="560003" y="1149859"/>
                  </a:lnTo>
                  <a:lnTo>
                    <a:pt x="548588" y="1144785"/>
                  </a:lnTo>
                  <a:lnTo>
                    <a:pt x="537807" y="1139394"/>
                  </a:lnTo>
                  <a:lnTo>
                    <a:pt x="527660" y="1134320"/>
                  </a:lnTo>
                  <a:lnTo>
                    <a:pt x="518148" y="1128294"/>
                  </a:lnTo>
                  <a:lnTo>
                    <a:pt x="509587" y="1122586"/>
                  </a:lnTo>
                  <a:lnTo>
                    <a:pt x="540027" y="1036012"/>
                  </a:lnTo>
                  <a:lnTo>
                    <a:pt x="549222" y="1041721"/>
                  </a:lnTo>
                  <a:lnTo>
                    <a:pt x="558735" y="1047112"/>
                  </a:lnTo>
                  <a:lnTo>
                    <a:pt x="568564" y="1052820"/>
                  </a:lnTo>
                  <a:lnTo>
                    <a:pt x="579028" y="1057577"/>
                  </a:lnTo>
                  <a:lnTo>
                    <a:pt x="589492" y="1062651"/>
                  </a:lnTo>
                  <a:lnTo>
                    <a:pt x="600590" y="1067090"/>
                  </a:lnTo>
                  <a:lnTo>
                    <a:pt x="612004" y="1071213"/>
                  </a:lnTo>
                  <a:lnTo>
                    <a:pt x="623737" y="1075335"/>
                  </a:lnTo>
                  <a:lnTo>
                    <a:pt x="635786" y="1078824"/>
                  </a:lnTo>
                  <a:lnTo>
                    <a:pt x="648152" y="1081995"/>
                  </a:lnTo>
                  <a:lnTo>
                    <a:pt x="660518" y="1084849"/>
                  </a:lnTo>
                  <a:lnTo>
                    <a:pt x="673201" y="1087069"/>
                  </a:lnTo>
                  <a:lnTo>
                    <a:pt x="686202" y="1088972"/>
                  </a:lnTo>
                  <a:lnTo>
                    <a:pt x="699519" y="1090240"/>
                  </a:lnTo>
                  <a:lnTo>
                    <a:pt x="712520" y="1091191"/>
                  </a:lnTo>
                  <a:lnTo>
                    <a:pt x="726154" y="1091509"/>
                  </a:lnTo>
                  <a:lnTo>
                    <a:pt x="734716" y="1091191"/>
                  </a:lnTo>
                  <a:lnTo>
                    <a:pt x="743277" y="1090874"/>
                  </a:lnTo>
                  <a:lnTo>
                    <a:pt x="751521" y="1090240"/>
                  </a:lnTo>
                  <a:lnTo>
                    <a:pt x="759131" y="1088972"/>
                  </a:lnTo>
                  <a:lnTo>
                    <a:pt x="767058" y="1087703"/>
                  </a:lnTo>
                  <a:lnTo>
                    <a:pt x="774668" y="1086117"/>
                  </a:lnTo>
                  <a:lnTo>
                    <a:pt x="781644" y="1083898"/>
                  </a:lnTo>
                  <a:lnTo>
                    <a:pt x="788937" y="1081995"/>
                  </a:lnTo>
                  <a:lnTo>
                    <a:pt x="795595" y="1079458"/>
                  </a:lnTo>
                  <a:lnTo>
                    <a:pt x="802571" y="1076921"/>
                  </a:lnTo>
                  <a:lnTo>
                    <a:pt x="809230" y="1074067"/>
                  </a:lnTo>
                  <a:lnTo>
                    <a:pt x="815255" y="1070579"/>
                  </a:lnTo>
                  <a:lnTo>
                    <a:pt x="821279" y="1067407"/>
                  </a:lnTo>
                  <a:lnTo>
                    <a:pt x="826987" y="1063919"/>
                  </a:lnTo>
                  <a:lnTo>
                    <a:pt x="832377" y="1059796"/>
                  </a:lnTo>
                  <a:lnTo>
                    <a:pt x="837450" y="1055674"/>
                  </a:lnTo>
                  <a:lnTo>
                    <a:pt x="842207" y="1051551"/>
                  </a:lnTo>
                  <a:lnTo>
                    <a:pt x="847280" y="1046795"/>
                  </a:lnTo>
                  <a:lnTo>
                    <a:pt x="851402" y="1042355"/>
                  </a:lnTo>
                  <a:lnTo>
                    <a:pt x="855524" y="1037281"/>
                  </a:lnTo>
                  <a:lnTo>
                    <a:pt x="859329" y="1032207"/>
                  </a:lnTo>
                  <a:lnTo>
                    <a:pt x="862817" y="1027133"/>
                  </a:lnTo>
                  <a:lnTo>
                    <a:pt x="866305" y="1021425"/>
                  </a:lnTo>
                  <a:lnTo>
                    <a:pt x="868842" y="1016034"/>
                  </a:lnTo>
                  <a:lnTo>
                    <a:pt x="871378" y="1010009"/>
                  </a:lnTo>
                  <a:lnTo>
                    <a:pt x="873598" y="1003983"/>
                  </a:lnTo>
                  <a:lnTo>
                    <a:pt x="875500" y="997641"/>
                  </a:lnTo>
                  <a:lnTo>
                    <a:pt x="877086" y="991299"/>
                  </a:lnTo>
                  <a:lnTo>
                    <a:pt x="878354" y="984956"/>
                  </a:lnTo>
                  <a:lnTo>
                    <a:pt x="879305" y="978297"/>
                  </a:lnTo>
                  <a:lnTo>
                    <a:pt x="879939" y="971954"/>
                  </a:lnTo>
                  <a:lnTo>
                    <a:pt x="879939" y="964978"/>
                  </a:lnTo>
                  <a:lnTo>
                    <a:pt x="879939" y="958318"/>
                  </a:lnTo>
                  <a:lnTo>
                    <a:pt x="879622" y="951976"/>
                  </a:lnTo>
                  <a:lnTo>
                    <a:pt x="878671" y="945950"/>
                  </a:lnTo>
                  <a:lnTo>
                    <a:pt x="877720" y="939608"/>
                  </a:lnTo>
                  <a:lnTo>
                    <a:pt x="876134" y="933266"/>
                  </a:lnTo>
                  <a:lnTo>
                    <a:pt x="874549" y="927557"/>
                  </a:lnTo>
                  <a:lnTo>
                    <a:pt x="872647" y="921849"/>
                  </a:lnTo>
                  <a:lnTo>
                    <a:pt x="870744" y="916458"/>
                  </a:lnTo>
                  <a:lnTo>
                    <a:pt x="868207" y="910750"/>
                  </a:lnTo>
                  <a:lnTo>
                    <a:pt x="865354" y="905676"/>
                  </a:lnTo>
                  <a:lnTo>
                    <a:pt x="862183" y="900602"/>
                  </a:lnTo>
                  <a:lnTo>
                    <a:pt x="859012" y="895211"/>
                  </a:lnTo>
                  <a:lnTo>
                    <a:pt x="855524" y="890454"/>
                  </a:lnTo>
                  <a:lnTo>
                    <a:pt x="851402" y="885380"/>
                  </a:lnTo>
                  <a:lnTo>
                    <a:pt x="847280" y="880624"/>
                  </a:lnTo>
                  <a:lnTo>
                    <a:pt x="842524" y="875867"/>
                  </a:lnTo>
                  <a:lnTo>
                    <a:pt x="838085" y="871427"/>
                  </a:lnTo>
                  <a:lnTo>
                    <a:pt x="833011" y="866987"/>
                  </a:lnTo>
                  <a:lnTo>
                    <a:pt x="827621" y="862231"/>
                  </a:lnTo>
                  <a:lnTo>
                    <a:pt x="822230" y="858108"/>
                  </a:lnTo>
                  <a:lnTo>
                    <a:pt x="816206" y="853985"/>
                  </a:lnTo>
                  <a:lnTo>
                    <a:pt x="810181" y="849546"/>
                  </a:lnTo>
                  <a:lnTo>
                    <a:pt x="803840" y="845740"/>
                  </a:lnTo>
                  <a:lnTo>
                    <a:pt x="797181" y="841301"/>
                  </a:lnTo>
                  <a:lnTo>
                    <a:pt x="782912" y="833690"/>
                  </a:lnTo>
                  <a:lnTo>
                    <a:pt x="767692" y="826079"/>
                  </a:lnTo>
                  <a:lnTo>
                    <a:pt x="751521" y="818785"/>
                  </a:lnTo>
                  <a:lnTo>
                    <a:pt x="734081" y="811174"/>
                  </a:lnTo>
                  <a:lnTo>
                    <a:pt x="709983" y="801344"/>
                  </a:lnTo>
                  <a:lnTo>
                    <a:pt x="687153" y="791196"/>
                  </a:lnTo>
                  <a:lnTo>
                    <a:pt x="676055" y="786439"/>
                  </a:lnTo>
                  <a:lnTo>
                    <a:pt x="665274" y="781048"/>
                  </a:lnTo>
                  <a:lnTo>
                    <a:pt x="655128" y="775657"/>
                  </a:lnTo>
                  <a:lnTo>
                    <a:pt x="644981" y="770266"/>
                  </a:lnTo>
                  <a:lnTo>
                    <a:pt x="635786" y="764875"/>
                  </a:lnTo>
                  <a:lnTo>
                    <a:pt x="626273" y="759167"/>
                  </a:lnTo>
                  <a:lnTo>
                    <a:pt x="617395" y="753458"/>
                  </a:lnTo>
                  <a:lnTo>
                    <a:pt x="608517" y="747433"/>
                  </a:lnTo>
                  <a:lnTo>
                    <a:pt x="600590" y="741408"/>
                  </a:lnTo>
                  <a:lnTo>
                    <a:pt x="592662" y="735065"/>
                  </a:lnTo>
                  <a:lnTo>
                    <a:pt x="585052" y="729040"/>
                  </a:lnTo>
                  <a:lnTo>
                    <a:pt x="578077" y="722381"/>
                  </a:lnTo>
                  <a:lnTo>
                    <a:pt x="571418" y="715721"/>
                  </a:lnTo>
                  <a:lnTo>
                    <a:pt x="565076" y="708744"/>
                  </a:lnTo>
                  <a:lnTo>
                    <a:pt x="559052" y="701451"/>
                  </a:lnTo>
                  <a:lnTo>
                    <a:pt x="553344" y="694474"/>
                  </a:lnTo>
                  <a:lnTo>
                    <a:pt x="548588" y="686546"/>
                  </a:lnTo>
                  <a:lnTo>
                    <a:pt x="543832" y="678935"/>
                  </a:lnTo>
                  <a:lnTo>
                    <a:pt x="539393" y="671007"/>
                  </a:lnTo>
                  <a:lnTo>
                    <a:pt x="535588" y="662762"/>
                  </a:lnTo>
                  <a:lnTo>
                    <a:pt x="532417" y="654200"/>
                  </a:lnTo>
                  <a:lnTo>
                    <a:pt x="529246" y="645955"/>
                  </a:lnTo>
                  <a:lnTo>
                    <a:pt x="526709" y="636758"/>
                  </a:lnTo>
                  <a:lnTo>
                    <a:pt x="524807" y="627562"/>
                  </a:lnTo>
                  <a:lnTo>
                    <a:pt x="523221" y="618048"/>
                  </a:lnTo>
                  <a:lnTo>
                    <a:pt x="521953" y="608217"/>
                  </a:lnTo>
                  <a:lnTo>
                    <a:pt x="521319" y="598069"/>
                  </a:lnTo>
                  <a:lnTo>
                    <a:pt x="521002" y="587922"/>
                  </a:lnTo>
                  <a:lnTo>
                    <a:pt x="521319" y="577774"/>
                  </a:lnTo>
                  <a:lnTo>
                    <a:pt x="521953" y="567943"/>
                  </a:lnTo>
                  <a:lnTo>
                    <a:pt x="522904" y="558429"/>
                  </a:lnTo>
                  <a:lnTo>
                    <a:pt x="524490" y="548916"/>
                  </a:lnTo>
                  <a:lnTo>
                    <a:pt x="526392" y="539402"/>
                  </a:lnTo>
                  <a:lnTo>
                    <a:pt x="528612" y="530523"/>
                  </a:lnTo>
                  <a:lnTo>
                    <a:pt x="531783" y="521643"/>
                  </a:lnTo>
                  <a:lnTo>
                    <a:pt x="534636" y="512764"/>
                  </a:lnTo>
                  <a:lnTo>
                    <a:pt x="538124" y="504202"/>
                  </a:lnTo>
                  <a:lnTo>
                    <a:pt x="541929" y="495956"/>
                  </a:lnTo>
                  <a:lnTo>
                    <a:pt x="546685" y="487711"/>
                  </a:lnTo>
                  <a:lnTo>
                    <a:pt x="551125" y="479783"/>
                  </a:lnTo>
                  <a:lnTo>
                    <a:pt x="556515" y="472489"/>
                  </a:lnTo>
                  <a:lnTo>
                    <a:pt x="561905" y="464879"/>
                  </a:lnTo>
                  <a:lnTo>
                    <a:pt x="567930" y="457585"/>
                  </a:lnTo>
                  <a:lnTo>
                    <a:pt x="573955" y="450925"/>
                  </a:lnTo>
                  <a:lnTo>
                    <a:pt x="580613" y="444266"/>
                  </a:lnTo>
                  <a:lnTo>
                    <a:pt x="587272" y="437923"/>
                  </a:lnTo>
                  <a:lnTo>
                    <a:pt x="594565" y="431581"/>
                  </a:lnTo>
                  <a:lnTo>
                    <a:pt x="602175" y="425873"/>
                  </a:lnTo>
                  <a:lnTo>
                    <a:pt x="609785" y="420165"/>
                  </a:lnTo>
                  <a:lnTo>
                    <a:pt x="618029" y="415091"/>
                  </a:lnTo>
                  <a:lnTo>
                    <a:pt x="626590" y="410017"/>
                  </a:lnTo>
                  <a:lnTo>
                    <a:pt x="635469" y="405577"/>
                  </a:lnTo>
                  <a:lnTo>
                    <a:pt x="644347" y="400820"/>
                  </a:lnTo>
                  <a:lnTo>
                    <a:pt x="653859" y="397015"/>
                  </a:lnTo>
                  <a:lnTo>
                    <a:pt x="663372" y="393526"/>
                  </a:lnTo>
                  <a:lnTo>
                    <a:pt x="673519" y="389721"/>
                  </a:lnTo>
                  <a:lnTo>
                    <a:pt x="683665" y="386867"/>
                  </a:lnTo>
                  <a:lnTo>
                    <a:pt x="694129" y="384330"/>
                  </a:lnTo>
                  <a:lnTo>
                    <a:pt x="704910" y="381793"/>
                  </a:lnTo>
                  <a:lnTo>
                    <a:pt x="716008" y="379890"/>
                  </a:lnTo>
                  <a:lnTo>
                    <a:pt x="716008" y="249237"/>
                  </a:lnTo>
                  <a:close/>
                  <a:moveTo>
                    <a:pt x="784828" y="0"/>
                  </a:moveTo>
                  <a:lnTo>
                    <a:pt x="808948" y="317"/>
                  </a:lnTo>
                  <a:lnTo>
                    <a:pt x="832750" y="1588"/>
                  </a:lnTo>
                  <a:lnTo>
                    <a:pt x="856551" y="3175"/>
                  </a:lnTo>
                  <a:lnTo>
                    <a:pt x="880036" y="5716"/>
                  </a:lnTo>
                  <a:lnTo>
                    <a:pt x="903203" y="9209"/>
                  </a:lnTo>
                  <a:lnTo>
                    <a:pt x="926370" y="13020"/>
                  </a:lnTo>
                  <a:lnTo>
                    <a:pt x="949538" y="17466"/>
                  </a:lnTo>
                  <a:lnTo>
                    <a:pt x="972387" y="22864"/>
                  </a:lnTo>
                  <a:lnTo>
                    <a:pt x="994920" y="28581"/>
                  </a:lnTo>
                  <a:lnTo>
                    <a:pt x="1017452" y="35249"/>
                  </a:lnTo>
                  <a:lnTo>
                    <a:pt x="1039668" y="42871"/>
                  </a:lnTo>
                  <a:lnTo>
                    <a:pt x="1061565" y="50493"/>
                  </a:lnTo>
                  <a:lnTo>
                    <a:pt x="1083146" y="59067"/>
                  </a:lnTo>
                  <a:lnTo>
                    <a:pt x="1104727" y="68276"/>
                  </a:lnTo>
                  <a:lnTo>
                    <a:pt x="1125990" y="78121"/>
                  </a:lnTo>
                  <a:lnTo>
                    <a:pt x="1146618" y="88283"/>
                  </a:lnTo>
                  <a:lnTo>
                    <a:pt x="1167246" y="99397"/>
                  </a:lnTo>
                  <a:lnTo>
                    <a:pt x="1187240" y="111147"/>
                  </a:lnTo>
                  <a:lnTo>
                    <a:pt x="1207233" y="123215"/>
                  </a:lnTo>
                  <a:lnTo>
                    <a:pt x="1226910" y="136553"/>
                  </a:lnTo>
                  <a:lnTo>
                    <a:pt x="1245634" y="149890"/>
                  </a:lnTo>
                  <a:lnTo>
                    <a:pt x="1264675" y="163863"/>
                  </a:lnTo>
                  <a:lnTo>
                    <a:pt x="1283082" y="178154"/>
                  </a:lnTo>
                  <a:lnTo>
                    <a:pt x="1300854" y="193714"/>
                  </a:lnTo>
                  <a:lnTo>
                    <a:pt x="1318309" y="209275"/>
                  </a:lnTo>
                  <a:lnTo>
                    <a:pt x="1335129" y="225153"/>
                  </a:lnTo>
                  <a:lnTo>
                    <a:pt x="1351949" y="242302"/>
                  </a:lnTo>
                  <a:lnTo>
                    <a:pt x="1368134" y="259450"/>
                  </a:lnTo>
                  <a:lnTo>
                    <a:pt x="1383368" y="277234"/>
                  </a:lnTo>
                  <a:lnTo>
                    <a:pt x="1398918" y="295335"/>
                  </a:lnTo>
                  <a:lnTo>
                    <a:pt x="1413199" y="314389"/>
                  </a:lnTo>
                  <a:lnTo>
                    <a:pt x="1427163" y="333760"/>
                  </a:lnTo>
                  <a:lnTo>
                    <a:pt x="1313549" y="414104"/>
                  </a:lnTo>
                  <a:lnTo>
                    <a:pt x="1301806" y="397908"/>
                  </a:lnTo>
                  <a:lnTo>
                    <a:pt x="1289747" y="382665"/>
                  </a:lnTo>
                  <a:lnTo>
                    <a:pt x="1277370" y="367740"/>
                  </a:lnTo>
                  <a:lnTo>
                    <a:pt x="1264675" y="352814"/>
                  </a:lnTo>
                  <a:lnTo>
                    <a:pt x="1251346" y="338524"/>
                  </a:lnTo>
                  <a:lnTo>
                    <a:pt x="1238017" y="324868"/>
                  </a:lnTo>
                  <a:lnTo>
                    <a:pt x="1223736" y="311531"/>
                  </a:lnTo>
                  <a:lnTo>
                    <a:pt x="1209455" y="298828"/>
                  </a:lnTo>
                  <a:lnTo>
                    <a:pt x="1194539" y="286126"/>
                  </a:lnTo>
                  <a:lnTo>
                    <a:pt x="1179623" y="274058"/>
                  </a:lnTo>
                  <a:lnTo>
                    <a:pt x="1164073" y="262308"/>
                  </a:lnTo>
                  <a:lnTo>
                    <a:pt x="1148522" y="251829"/>
                  </a:lnTo>
                  <a:lnTo>
                    <a:pt x="1132654" y="241031"/>
                  </a:lnTo>
                  <a:lnTo>
                    <a:pt x="1116151" y="230869"/>
                  </a:lnTo>
                  <a:lnTo>
                    <a:pt x="1099649" y="221342"/>
                  </a:lnTo>
                  <a:lnTo>
                    <a:pt x="1082511" y="212133"/>
                  </a:lnTo>
                  <a:lnTo>
                    <a:pt x="1065374" y="203559"/>
                  </a:lnTo>
                  <a:lnTo>
                    <a:pt x="1047919" y="195620"/>
                  </a:lnTo>
                  <a:lnTo>
                    <a:pt x="1030464" y="187998"/>
                  </a:lnTo>
                  <a:lnTo>
                    <a:pt x="1012375" y="180694"/>
                  </a:lnTo>
                  <a:lnTo>
                    <a:pt x="994603" y="174343"/>
                  </a:lnTo>
                  <a:lnTo>
                    <a:pt x="976196" y="168309"/>
                  </a:lnTo>
                  <a:lnTo>
                    <a:pt x="957472" y="162910"/>
                  </a:lnTo>
                  <a:lnTo>
                    <a:pt x="939065" y="157829"/>
                  </a:lnTo>
                  <a:lnTo>
                    <a:pt x="920341" y="153701"/>
                  </a:lnTo>
                  <a:lnTo>
                    <a:pt x="901616" y="150208"/>
                  </a:lnTo>
                  <a:lnTo>
                    <a:pt x="882258" y="146715"/>
                  </a:lnTo>
                  <a:lnTo>
                    <a:pt x="862899" y="144174"/>
                  </a:lnTo>
                  <a:lnTo>
                    <a:pt x="843857" y="141951"/>
                  </a:lnTo>
                  <a:lnTo>
                    <a:pt x="824181" y="140681"/>
                  </a:lnTo>
                  <a:lnTo>
                    <a:pt x="804505" y="139728"/>
                  </a:lnTo>
                  <a:lnTo>
                    <a:pt x="784828" y="139411"/>
                  </a:lnTo>
                  <a:lnTo>
                    <a:pt x="768326" y="139728"/>
                  </a:lnTo>
                  <a:lnTo>
                    <a:pt x="751823" y="140363"/>
                  </a:lnTo>
                  <a:lnTo>
                    <a:pt x="735320" y="141316"/>
                  </a:lnTo>
                  <a:lnTo>
                    <a:pt x="719135" y="142586"/>
                  </a:lnTo>
                  <a:lnTo>
                    <a:pt x="702632" y="144492"/>
                  </a:lnTo>
                  <a:lnTo>
                    <a:pt x="686764" y="146715"/>
                  </a:lnTo>
                  <a:lnTo>
                    <a:pt x="670897" y="149573"/>
                  </a:lnTo>
                  <a:lnTo>
                    <a:pt x="655029" y="152431"/>
                  </a:lnTo>
                  <a:lnTo>
                    <a:pt x="639478" y="155924"/>
                  </a:lnTo>
                  <a:lnTo>
                    <a:pt x="623927" y="160052"/>
                  </a:lnTo>
                  <a:lnTo>
                    <a:pt x="608377" y="163863"/>
                  </a:lnTo>
                  <a:lnTo>
                    <a:pt x="593144" y="168309"/>
                  </a:lnTo>
                  <a:lnTo>
                    <a:pt x="578228" y="173390"/>
                  </a:lnTo>
                  <a:lnTo>
                    <a:pt x="562994" y="178471"/>
                  </a:lnTo>
                  <a:lnTo>
                    <a:pt x="548396" y="184505"/>
                  </a:lnTo>
                  <a:lnTo>
                    <a:pt x="533797" y="190221"/>
                  </a:lnTo>
                  <a:lnTo>
                    <a:pt x="519516" y="196572"/>
                  </a:lnTo>
                  <a:lnTo>
                    <a:pt x="505235" y="203241"/>
                  </a:lnTo>
                  <a:lnTo>
                    <a:pt x="491271" y="210228"/>
                  </a:lnTo>
                  <a:lnTo>
                    <a:pt x="477308" y="217532"/>
                  </a:lnTo>
                  <a:lnTo>
                    <a:pt x="463978" y="225153"/>
                  </a:lnTo>
                  <a:lnTo>
                    <a:pt x="450332" y="233092"/>
                  </a:lnTo>
                  <a:lnTo>
                    <a:pt x="437003" y="241349"/>
                  </a:lnTo>
                  <a:lnTo>
                    <a:pt x="423991" y="249923"/>
                  </a:lnTo>
                  <a:lnTo>
                    <a:pt x="411297" y="258815"/>
                  </a:lnTo>
                  <a:lnTo>
                    <a:pt x="398603" y="268024"/>
                  </a:lnTo>
                  <a:lnTo>
                    <a:pt x="386543" y="277551"/>
                  </a:lnTo>
                  <a:lnTo>
                    <a:pt x="374483" y="287396"/>
                  </a:lnTo>
                  <a:lnTo>
                    <a:pt x="362424" y="296923"/>
                  </a:lnTo>
                  <a:lnTo>
                    <a:pt x="350999" y="307402"/>
                  </a:lnTo>
                  <a:lnTo>
                    <a:pt x="339574" y="317882"/>
                  </a:lnTo>
                  <a:lnTo>
                    <a:pt x="328466" y="328997"/>
                  </a:lnTo>
                  <a:lnTo>
                    <a:pt x="317676" y="340112"/>
                  </a:lnTo>
                  <a:lnTo>
                    <a:pt x="306886" y="351226"/>
                  </a:lnTo>
                  <a:lnTo>
                    <a:pt x="296730" y="362976"/>
                  </a:lnTo>
                  <a:lnTo>
                    <a:pt x="286575" y="374726"/>
                  </a:lnTo>
                  <a:lnTo>
                    <a:pt x="277054" y="386794"/>
                  </a:lnTo>
                  <a:lnTo>
                    <a:pt x="267533" y="399179"/>
                  </a:lnTo>
                  <a:lnTo>
                    <a:pt x="258330" y="411564"/>
                  </a:lnTo>
                  <a:lnTo>
                    <a:pt x="249444" y="424584"/>
                  </a:lnTo>
                  <a:lnTo>
                    <a:pt x="240875" y="437604"/>
                  </a:lnTo>
                  <a:lnTo>
                    <a:pt x="232624" y="450942"/>
                  </a:lnTo>
                  <a:lnTo>
                    <a:pt x="224690" y="464279"/>
                  </a:lnTo>
                  <a:lnTo>
                    <a:pt x="217073" y="477935"/>
                  </a:lnTo>
                  <a:lnTo>
                    <a:pt x="209774" y="491590"/>
                  </a:lnTo>
                  <a:lnTo>
                    <a:pt x="202792" y="505563"/>
                  </a:lnTo>
                  <a:lnTo>
                    <a:pt x="196445" y="520171"/>
                  </a:lnTo>
                  <a:lnTo>
                    <a:pt x="189780" y="534462"/>
                  </a:lnTo>
                  <a:lnTo>
                    <a:pt x="183751" y="548752"/>
                  </a:lnTo>
                  <a:lnTo>
                    <a:pt x="178355" y="563678"/>
                  </a:lnTo>
                  <a:lnTo>
                    <a:pt x="173278" y="578603"/>
                  </a:lnTo>
                  <a:lnTo>
                    <a:pt x="168200" y="593846"/>
                  </a:lnTo>
                  <a:lnTo>
                    <a:pt x="163757" y="608772"/>
                  </a:lnTo>
                  <a:lnTo>
                    <a:pt x="159314" y="624332"/>
                  </a:lnTo>
                  <a:lnTo>
                    <a:pt x="155506" y="639893"/>
                  </a:lnTo>
                  <a:lnTo>
                    <a:pt x="152332" y="655454"/>
                  </a:lnTo>
                  <a:lnTo>
                    <a:pt x="148841" y="671650"/>
                  </a:lnTo>
                  <a:lnTo>
                    <a:pt x="146302" y="687210"/>
                  </a:lnTo>
                  <a:lnTo>
                    <a:pt x="144081" y="703724"/>
                  </a:lnTo>
                  <a:lnTo>
                    <a:pt x="142494" y="719602"/>
                  </a:lnTo>
                  <a:lnTo>
                    <a:pt x="140907" y="735798"/>
                  </a:lnTo>
                  <a:lnTo>
                    <a:pt x="139955" y="752629"/>
                  </a:lnTo>
                  <a:lnTo>
                    <a:pt x="139320" y="769142"/>
                  </a:lnTo>
                  <a:lnTo>
                    <a:pt x="139003" y="785973"/>
                  </a:lnTo>
                  <a:lnTo>
                    <a:pt x="139320" y="800263"/>
                  </a:lnTo>
                  <a:lnTo>
                    <a:pt x="139638" y="814871"/>
                  </a:lnTo>
                  <a:lnTo>
                    <a:pt x="140590" y="829162"/>
                  </a:lnTo>
                  <a:lnTo>
                    <a:pt x="141542" y="844087"/>
                  </a:lnTo>
                  <a:lnTo>
                    <a:pt x="143129" y="858378"/>
                  </a:lnTo>
                  <a:lnTo>
                    <a:pt x="144715" y="872350"/>
                  </a:lnTo>
                  <a:lnTo>
                    <a:pt x="146620" y="886641"/>
                  </a:lnTo>
                  <a:lnTo>
                    <a:pt x="149158" y="900931"/>
                  </a:lnTo>
                  <a:lnTo>
                    <a:pt x="152015" y="914586"/>
                  </a:lnTo>
                  <a:lnTo>
                    <a:pt x="154871" y="928559"/>
                  </a:lnTo>
                  <a:lnTo>
                    <a:pt x="158044" y="942215"/>
                  </a:lnTo>
                  <a:lnTo>
                    <a:pt x="161853" y="955870"/>
                  </a:lnTo>
                  <a:lnTo>
                    <a:pt x="165661" y="969208"/>
                  </a:lnTo>
                  <a:lnTo>
                    <a:pt x="169469" y="983180"/>
                  </a:lnTo>
                  <a:lnTo>
                    <a:pt x="174230" y="996201"/>
                  </a:lnTo>
                  <a:lnTo>
                    <a:pt x="178673" y="1009538"/>
                  </a:lnTo>
                  <a:lnTo>
                    <a:pt x="183433" y="1022558"/>
                  </a:lnTo>
                  <a:lnTo>
                    <a:pt x="188828" y="1035261"/>
                  </a:lnTo>
                  <a:lnTo>
                    <a:pt x="194223" y="1047964"/>
                  </a:lnTo>
                  <a:lnTo>
                    <a:pt x="200253" y="1060666"/>
                  </a:lnTo>
                  <a:lnTo>
                    <a:pt x="205966" y="1073369"/>
                  </a:lnTo>
                  <a:lnTo>
                    <a:pt x="212630" y="1085754"/>
                  </a:lnTo>
                  <a:lnTo>
                    <a:pt x="219295" y="1098139"/>
                  </a:lnTo>
                  <a:lnTo>
                    <a:pt x="225642" y="1110206"/>
                  </a:lnTo>
                  <a:lnTo>
                    <a:pt x="232941" y="1121956"/>
                  </a:lnTo>
                  <a:lnTo>
                    <a:pt x="239923" y="1133706"/>
                  </a:lnTo>
                  <a:lnTo>
                    <a:pt x="247857" y="1145456"/>
                  </a:lnTo>
                  <a:lnTo>
                    <a:pt x="255474" y="1156571"/>
                  </a:lnTo>
                  <a:lnTo>
                    <a:pt x="263408" y="1168003"/>
                  </a:lnTo>
                  <a:lnTo>
                    <a:pt x="271659" y="1179118"/>
                  </a:lnTo>
                  <a:lnTo>
                    <a:pt x="280228" y="1189915"/>
                  </a:lnTo>
                  <a:lnTo>
                    <a:pt x="289114" y="1200395"/>
                  </a:lnTo>
                  <a:lnTo>
                    <a:pt x="297682" y="1210874"/>
                  </a:lnTo>
                  <a:lnTo>
                    <a:pt x="307203" y="1221036"/>
                  </a:lnTo>
                  <a:lnTo>
                    <a:pt x="316407" y="1231198"/>
                  </a:lnTo>
                  <a:lnTo>
                    <a:pt x="326245" y="1241361"/>
                  </a:lnTo>
                  <a:lnTo>
                    <a:pt x="336083" y="1250887"/>
                  </a:lnTo>
                  <a:lnTo>
                    <a:pt x="345604" y="1260414"/>
                  </a:lnTo>
                  <a:lnTo>
                    <a:pt x="356076" y="1269624"/>
                  </a:lnTo>
                  <a:lnTo>
                    <a:pt x="366549" y="1278833"/>
                  </a:lnTo>
                  <a:lnTo>
                    <a:pt x="377022" y="1287725"/>
                  </a:lnTo>
                  <a:lnTo>
                    <a:pt x="388130" y="1296299"/>
                  </a:lnTo>
                  <a:lnTo>
                    <a:pt x="398920" y="1304556"/>
                  </a:lnTo>
                  <a:lnTo>
                    <a:pt x="410345" y="1312813"/>
                  </a:lnTo>
                  <a:lnTo>
                    <a:pt x="421770" y="1320752"/>
                  </a:lnTo>
                  <a:lnTo>
                    <a:pt x="433195" y="1328373"/>
                  </a:lnTo>
                  <a:lnTo>
                    <a:pt x="444937" y="1335995"/>
                  </a:lnTo>
                  <a:lnTo>
                    <a:pt x="456997" y="1343299"/>
                  </a:lnTo>
                  <a:lnTo>
                    <a:pt x="469056" y="1349968"/>
                  </a:lnTo>
                  <a:lnTo>
                    <a:pt x="481116" y="1356636"/>
                  </a:lnTo>
                  <a:lnTo>
                    <a:pt x="493810" y="1362988"/>
                  </a:lnTo>
                  <a:lnTo>
                    <a:pt x="506187" y="1369339"/>
                  </a:lnTo>
                  <a:lnTo>
                    <a:pt x="518882" y="1375373"/>
                  </a:lnTo>
                  <a:lnTo>
                    <a:pt x="532211" y="1380771"/>
                  </a:lnTo>
                  <a:lnTo>
                    <a:pt x="545222" y="1386170"/>
                  </a:lnTo>
                  <a:lnTo>
                    <a:pt x="558551" y="1391569"/>
                  </a:lnTo>
                  <a:lnTo>
                    <a:pt x="571881" y="1396015"/>
                  </a:lnTo>
                  <a:lnTo>
                    <a:pt x="585210" y="1400778"/>
                  </a:lnTo>
                  <a:lnTo>
                    <a:pt x="598856" y="1404906"/>
                  </a:lnTo>
                  <a:lnTo>
                    <a:pt x="613137" y="1408717"/>
                  </a:lnTo>
                  <a:lnTo>
                    <a:pt x="626784" y="1412845"/>
                  </a:lnTo>
                  <a:lnTo>
                    <a:pt x="641065" y="1416021"/>
                  </a:lnTo>
                  <a:lnTo>
                    <a:pt x="655029" y="1418879"/>
                  </a:lnTo>
                  <a:lnTo>
                    <a:pt x="669627" y="1422055"/>
                  </a:lnTo>
                  <a:lnTo>
                    <a:pt x="644873" y="1558925"/>
                  </a:lnTo>
                  <a:lnTo>
                    <a:pt x="627418" y="1555432"/>
                  </a:lnTo>
                  <a:lnTo>
                    <a:pt x="609964" y="1551939"/>
                  </a:lnTo>
                  <a:lnTo>
                    <a:pt x="593144" y="1547493"/>
                  </a:lnTo>
                  <a:lnTo>
                    <a:pt x="576006" y="1543365"/>
                  </a:lnTo>
                  <a:lnTo>
                    <a:pt x="559186" y="1538601"/>
                  </a:lnTo>
                  <a:lnTo>
                    <a:pt x="542684" y="1533202"/>
                  </a:lnTo>
                  <a:lnTo>
                    <a:pt x="526181" y="1527804"/>
                  </a:lnTo>
                  <a:lnTo>
                    <a:pt x="509996" y="1521770"/>
                  </a:lnTo>
                  <a:lnTo>
                    <a:pt x="493493" y="1515736"/>
                  </a:lnTo>
                  <a:lnTo>
                    <a:pt x="477942" y="1509068"/>
                  </a:lnTo>
                  <a:lnTo>
                    <a:pt x="462074" y="1502081"/>
                  </a:lnTo>
                  <a:lnTo>
                    <a:pt x="446524" y="1495095"/>
                  </a:lnTo>
                  <a:lnTo>
                    <a:pt x="431291" y="1487473"/>
                  </a:lnTo>
                  <a:lnTo>
                    <a:pt x="416057" y="1479852"/>
                  </a:lnTo>
                  <a:lnTo>
                    <a:pt x="401141" y="1471595"/>
                  </a:lnTo>
                  <a:lnTo>
                    <a:pt x="386226" y="1463338"/>
                  </a:lnTo>
                  <a:lnTo>
                    <a:pt x="371944" y="1454446"/>
                  </a:lnTo>
                  <a:lnTo>
                    <a:pt x="357346" y="1445555"/>
                  </a:lnTo>
                  <a:lnTo>
                    <a:pt x="343382" y="1436028"/>
                  </a:lnTo>
                  <a:lnTo>
                    <a:pt x="329736" y="1426501"/>
                  </a:lnTo>
                  <a:lnTo>
                    <a:pt x="316089" y="1416339"/>
                  </a:lnTo>
                  <a:lnTo>
                    <a:pt x="302760" y="1406177"/>
                  </a:lnTo>
                  <a:lnTo>
                    <a:pt x="289431" y="1395697"/>
                  </a:lnTo>
                  <a:lnTo>
                    <a:pt x="276419" y="1384900"/>
                  </a:lnTo>
                  <a:lnTo>
                    <a:pt x="263725" y="1373785"/>
                  </a:lnTo>
                  <a:lnTo>
                    <a:pt x="251348" y="1362670"/>
                  </a:lnTo>
                  <a:lnTo>
                    <a:pt x="238971" y="1350920"/>
                  </a:lnTo>
                  <a:lnTo>
                    <a:pt x="227229" y="1339170"/>
                  </a:lnTo>
                  <a:lnTo>
                    <a:pt x="215486" y="1327103"/>
                  </a:lnTo>
                  <a:lnTo>
                    <a:pt x="204062" y="1315036"/>
                  </a:lnTo>
                  <a:lnTo>
                    <a:pt x="192954" y="1302333"/>
                  </a:lnTo>
                  <a:lnTo>
                    <a:pt x="182164" y="1289630"/>
                  </a:lnTo>
                  <a:lnTo>
                    <a:pt x="171374" y="1276928"/>
                  </a:lnTo>
                  <a:lnTo>
                    <a:pt x="161535" y="1263590"/>
                  </a:lnTo>
                  <a:lnTo>
                    <a:pt x="151380" y="1250252"/>
                  </a:lnTo>
                  <a:lnTo>
                    <a:pt x="141542" y="1236597"/>
                  </a:lnTo>
                  <a:lnTo>
                    <a:pt x="132021" y="1222624"/>
                  </a:lnTo>
                  <a:lnTo>
                    <a:pt x="122818" y="1208651"/>
                  </a:lnTo>
                  <a:lnTo>
                    <a:pt x="113932" y="1194361"/>
                  </a:lnTo>
                  <a:lnTo>
                    <a:pt x="105363" y="1180071"/>
                  </a:lnTo>
                  <a:lnTo>
                    <a:pt x="97112" y="1165145"/>
                  </a:lnTo>
                  <a:lnTo>
                    <a:pt x="89178" y="1150219"/>
                  </a:lnTo>
                  <a:lnTo>
                    <a:pt x="81561" y="1135294"/>
                  </a:lnTo>
                  <a:lnTo>
                    <a:pt x="74262" y="1120368"/>
                  </a:lnTo>
                  <a:lnTo>
                    <a:pt x="66962" y="1104808"/>
                  </a:lnTo>
                  <a:lnTo>
                    <a:pt x="60615" y="1089247"/>
                  </a:lnTo>
                  <a:lnTo>
                    <a:pt x="53951" y="1073369"/>
                  </a:lnTo>
                  <a:lnTo>
                    <a:pt x="48238" y="1057491"/>
                  </a:lnTo>
                  <a:lnTo>
                    <a:pt x="42208" y="1041612"/>
                  </a:lnTo>
                  <a:lnTo>
                    <a:pt x="37131" y="1025417"/>
                  </a:lnTo>
                  <a:lnTo>
                    <a:pt x="32053" y="1009221"/>
                  </a:lnTo>
                  <a:lnTo>
                    <a:pt x="27293" y="992390"/>
                  </a:lnTo>
                  <a:lnTo>
                    <a:pt x="23167" y="975876"/>
                  </a:lnTo>
                  <a:lnTo>
                    <a:pt x="19041" y="959363"/>
                  </a:lnTo>
                  <a:lnTo>
                    <a:pt x="15550" y="942532"/>
                  </a:lnTo>
                  <a:lnTo>
                    <a:pt x="12377" y="925701"/>
                  </a:lnTo>
                  <a:lnTo>
                    <a:pt x="9203" y="908235"/>
                  </a:lnTo>
                  <a:lnTo>
                    <a:pt x="6982" y="891087"/>
                  </a:lnTo>
                  <a:lnTo>
                    <a:pt x="4760" y="873621"/>
                  </a:lnTo>
                  <a:lnTo>
                    <a:pt x="3173" y="856472"/>
                  </a:lnTo>
                  <a:lnTo>
                    <a:pt x="1904" y="838689"/>
                  </a:lnTo>
                  <a:lnTo>
                    <a:pt x="952" y="821222"/>
                  </a:lnTo>
                  <a:lnTo>
                    <a:pt x="317" y="803439"/>
                  </a:lnTo>
                  <a:lnTo>
                    <a:pt x="0" y="785973"/>
                  </a:lnTo>
                  <a:lnTo>
                    <a:pt x="317" y="765649"/>
                  </a:lnTo>
                  <a:lnTo>
                    <a:pt x="952" y="745325"/>
                  </a:lnTo>
                  <a:lnTo>
                    <a:pt x="2221" y="725318"/>
                  </a:lnTo>
                  <a:lnTo>
                    <a:pt x="4125" y="705629"/>
                  </a:lnTo>
                  <a:lnTo>
                    <a:pt x="6030" y="685622"/>
                  </a:lnTo>
                  <a:lnTo>
                    <a:pt x="8886" y="666251"/>
                  </a:lnTo>
                  <a:lnTo>
                    <a:pt x="12377" y="646879"/>
                  </a:lnTo>
                  <a:lnTo>
                    <a:pt x="15868" y="627508"/>
                  </a:lnTo>
                  <a:lnTo>
                    <a:pt x="19993" y="608454"/>
                  </a:lnTo>
                  <a:lnTo>
                    <a:pt x="24754" y="589718"/>
                  </a:lnTo>
                  <a:lnTo>
                    <a:pt x="29831" y="570982"/>
                  </a:lnTo>
                  <a:lnTo>
                    <a:pt x="35227" y="552245"/>
                  </a:lnTo>
                  <a:lnTo>
                    <a:pt x="41256" y="534144"/>
                  </a:lnTo>
                  <a:lnTo>
                    <a:pt x="47604" y="515725"/>
                  </a:lnTo>
                  <a:lnTo>
                    <a:pt x="54268" y="497941"/>
                  </a:lnTo>
                  <a:lnTo>
                    <a:pt x="61567" y="480158"/>
                  </a:lnTo>
                  <a:lnTo>
                    <a:pt x="69501" y="462692"/>
                  </a:lnTo>
                  <a:lnTo>
                    <a:pt x="77435" y="445225"/>
                  </a:lnTo>
                  <a:lnTo>
                    <a:pt x="86004" y="428395"/>
                  </a:lnTo>
                  <a:lnTo>
                    <a:pt x="94890" y="411246"/>
                  </a:lnTo>
                  <a:lnTo>
                    <a:pt x="104093" y="395050"/>
                  </a:lnTo>
                  <a:lnTo>
                    <a:pt x="113614" y="378854"/>
                  </a:lnTo>
                  <a:lnTo>
                    <a:pt x="123770" y="362341"/>
                  </a:lnTo>
                  <a:lnTo>
                    <a:pt x="133925" y="346780"/>
                  </a:lnTo>
                  <a:lnTo>
                    <a:pt x="145033" y="330902"/>
                  </a:lnTo>
                  <a:lnTo>
                    <a:pt x="156140" y="315977"/>
                  </a:lnTo>
                  <a:lnTo>
                    <a:pt x="167565" y="301051"/>
                  </a:lnTo>
                  <a:lnTo>
                    <a:pt x="179308" y="286443"/>
                  </a:lnTo>
                  <a:lnTo>
                    <a:pt x="191367" y="271835"/>
                  </a:lnTo>
                  <a:lnTo>
                    <a:pt x="204062" y="257545"/>
                  </a:lnTo>
                  <a:lnTo>
                    <a:pt x="216756" y="243889"/>
                  </a:lnTo>
                  <a:lnTo>
                    <a:pt x="229768" y="230552"/>
                  </a:lnTo>
                  <a:lnTo>
                    <a:pt x="243731" y="217214"/>
                  </a:lnTo>
                  <a:lnTo>
                    <a:pt x="257378" y="204194"/>
                  </a:lnTo>
                  <a:lnTo>
                    <a:pt x="271342" y="191809"/>
                  </a:lnTo>
                  <a:lnTo>
                    <a:pt x="285623" y="179424"/>
                  </a:lnTo>
                  <a:lnTo>
                    <a:pt x="300539" y="167674"/>
                  </a:lnTo>
                  <a:lnTo>
                    <a:pt x="315455" y="156242"/>
                  </a:lnTo>
                  <a:lnTo>
                    <a:pt x="330688" y="145127"/>
                  </a:lnTo>
                  <a:lnTo>
                    <a:pt x="346556" y="134330"/>
                  </a:lnTo>
                  <a:lnTo>
                    <a:pt x="362106" y="124168"/>
                  </a:lnTo>
                  <a:lnTo>
                    <a:pt x="377974" y="114005"/>
                  </a:lnTo>
                  <a:lnTo>
                    <a:pt x="394477" y="104479"/>
                  </a:lnTo>
                  <a:lnTo>
                    <a:pt x="410980" y="94952"/>
                  </a:lnTo>
                  <a:lnTo>
                    <a:pt x="428117" y="86060"/>
                  </a:lnTo>
                  <a:lnTo>
                    <a:pt x="444937" y="77803"/>
                  </a:lnTo>
                  <a:lnTo>
                    <a:pt x="462392" y="69546"/>
                  </a:lnTo>
                  <a:lnTo>
                    <a:pt x="479529" y="61925"/>
                  </a:lnTo>
                  <a:lnTo>
                    <a:pt x="497619" y="54621"/>
                  </a:lnTo>
                  <a:lnTo>
                    <a:pt x="515391" y="47634"/>
                  </a:lnTo>
                  <a:lnTo>
                    <a:pt x="533480" y="41283"/>
                  </a:lnTo>
                  <a:lnTo>
                    <a:pt x="551570" y="35567"/>
                  </a:lnTo>
                  <a:lnTo>
                    <a:pt x="570294" y="29851"/>
                  </a:lnTo>
                  <a:lnTo>
                    <a:pt x="589018" y="24770"/>
                  </a:lnTo>
                  <a:lnTo>
                    <a:pt x="607742" y="20324"/>
                  </a:lnTo>
                  <a:lnTo>
                    <a:pt x="627101" y="15878"/>
                  </a:lnTo>
                  <a:lnTo>
                    <a:pt x="646143" y="12385"/>
                  </a:lnTo>
                  <a:lnTo>
                    <a:pt x="665501" y="9209"/>
                  </a:lnTo>
                  <a:lnTo>
                    <a:pt x="685178" y="6351"/>
                  </a:lnTo>
                  <a:lnTo>
                    <a:pt x="704854" y="4128"/>
                  </a:lnTo>
                  <a:lnTo>
                    <a:pt x="724530" y="2223"/>
                  </a:lnTo>
                  <a:lnTo>
                    <a:pt x="744524" y="952"/>
                  </a:lnTo>
                  <a:lnTo>
                    <a:pt x="764835" y="317"/>
                  </a:lnTo>
                  <a:lnTo>
                    <a:pt x="784828" y="0"/>
                  </a:lnTo>
                  <a:close/>
                </a:path>
              </a:pathLst>
            </a:custGeom>
            <a:solidFill>
              <a:srgbClr val="010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82" name="KSO_Shape"/>
            <p:cNvSpPr>
              <a:spLocks noChangeAspect="1"/>
            </p:cNvSpPr>
            <p:nvPr/>
          </p:nvSpPr>
          <p:spPr bwMode="auto">
            <a:xfrm>
              <a:off x="1701800" y="2987675"/>
              <a:ext cx="1079500" cy="1057275"/>
            </a:xfrm>
            <a:custGeom>
              <a:avLst/>
              <a:gdLst>
                <a:gd name="T0" fmla="*/ 2166826 w 3073399"/>
                <a:gd name="T1" fmla="*/ 1987218 h 3009901"/>
                <a:gd name="T2" fmla="*/ 2210027 w 3073399"/>
                <a:gd name="T3" fmla="*/ 2130672 h 3009901"/>
                <a:gd name="T4" fmla="*/ 2105838 w 3073399"/>
                <a:gd name="T5" fmla="*/ 2235088 h 3009901"/>
                <a:gd name="T6" fmla="*/ 2217333 w 3073399"/>
                <a:gd name="T7" fmla="*/ 2248101 h 3009901"/>
                <a:gd name="T8" fmla="*/ 3043858 w 3073399"/>
                <a:gd name="T9" fmla="*/ 2189069 h 3009901"/>
                <a:gd name="T10" fmla="*/ 3067364 w 3073399"/>
                <a:gd name="T11" fmla="*/ 2325540 h 3009901"/>
                <a:gd name="T12" fmla="*/ 2986681 w 3073399"/>
                <a:gd name="T13" fmla="*/ 2419166 h 3009901"/>
                <a:gd name="T14" fmla="*/ 1073158 w 3073399"/>
                <a:gd name="T15" fmla="*/ 2720355 h 3009901"/>
                <a:gd name="T16" fmla="*/ 622407 w 3073399"/>
                <a:gd name="T17" fmla="*/ 1982922 h 3009901"/>
                <a:gd name="T18" fmla="*/ 593524 w 3073399"/>
                <a:gd name="T19" fmla="*/ 2101163 h 3009901"/>
                <a:gd name="T20" fmla="*/ 682077 w 3073399"/>
                <a:gd name="T21" fmla="*/ 2181579 h 3009901"/>
                <a:gd name="T22" fmla="*/ 796338 w 3073399"/>
                <a:gd name="T23" fmla="*/ 2140894 h 3009901"/>
                <a:gd name="T24" fmla="*/ 814112 w 3073399"/>
                <a:gd name="T25" fmla="*/ 2020111 h 3009901"/>
                <a:gd name="T26" fmla="*/ 717625 w 3073399"/>
                <a:gd name="T27" fmla="*/ 1948912 h 3009901"/>
                <a:gd name="T28" fmla="*/ 1746106 w 3073399"/>
                <a:gd name="T29" fmla="*/ 1195455 h 3009901"/>
                <a:gd name="T30" fmla="*/ 1690575 w 3073399"/>
                <a:gd name="T31" fmla="*/ 1270442 h 3009901"/>
                <a:gd name="T32" fmla="*/ 1789578 w 3073399"/>
                <a:gd name="T33" fmla="*/ 1411202 h 3009901"/>
                <a:gd name="T34" fmla="*/ 1748644 w 3073399"/>
                <a:gd name="T35" fmla="*/ 1427725 h 3009901"/>
                <a:gd name="T36" fmla="*/ 1655353 w 3073399"/>
                <a:gd name="T37" fmla="*/ 1411838 h 3009901"/>
                <a:gd name="T38" fmla="*/ 1855264 w 3073399"/>
                <a:gd name="T39" fmla="*/ 1493815 h 3009901"/>
                <a:gd name="T40" fmla="*/ 1893342 w 3073399"/>
                <a:gd name="T41" fmla="*/ 1417875 h 3009901"/>
                <a:gd name="T42" fmla="*/ 1804492 w 3073399"/>
                <a:gd name="T43" fmla="*/ 1289824 h 3009901"/>
                <a:gd name="T44" fmla="*/ 1850821 w 3073399"/>
                <a:gd name="T45" fmla="*/ 1265040 h 3009901"/>
                <a:gd name="T46" fmla="*/ 1937132 w 3073399"/>
                <a:gd name="T47" fmla="*/ 1279021 h 3009901"/>
                <a:gd name="T48" fmla="*/ 1996153 w 3073399"/>
                <a:gd name="T49" fmla="*/ 1165905 h 3009901"/>
                <a:gd name="T50" fmla="*/ 2009481 w 3073399"/>
                <a:gd name="T51" fmla="*/ 1399128 h 3009901"/>
                <a:gd name="T52" fmla="*/ 1870178 w 3073399"/>
                <a:gd name="T53" fmla="*/ 1586279 h 3009901"/>
                <a:gd name="T54" fmla="*/ 2244614 w 3073399"/>
                <a:gd name="T55" fmla="*/ 1785503 h 3009901"/>
                <a:gd name="T56" fmla="*/ 2319819 w 3073399"/>
                <a:gd name="T57" fmla="*/ 1729263 h 3009901"/>
                <a:gd name="T58" fmla="*/ 2426438 w 3073399"/>
                <a:gd name="T59" fmla="*/ 1356550 h 3009901"/>
                <a:gd name="T60" fmla="*/ 2403591 w 3073399"/>
                <a:gd name="T61" fmla="*/ 1267900 h 3009901"/>
                <a:gd name="T62" fmla="*/ 1379920 w 3073399"/>
                <a:gd name="T63" fmla="*/ 892963 h 3009901"/>
                <a:gd name="T64" fmla="*/ 1113054 w 3073399"/>
                <a:gd name="T65" fmla="*/ 1215790 h 3009901"/>
                <a:gd name="T66" fmla="*/ 1167633 w 3073399"/>
                <a:gd name="T67" fmla="*/ 1294273 h 3009901"/>
                <a:gd name="T68" fmla="*/ 1620448 w 3073399"/>
                <a:gd name="T69" fmla="*/ 1557682 h 3009901"/>
                <a:gd name="T70" fmla="*/ 1567138 w 3073399"/>
                <a:gd name="T71" fmla="*/ 1336533 h 3009901"/>
                <a:gd name="T72" fmla="*/ 1690258 w 3073399"/>
                <a:gd name="T73" fmla="*/ 1125551 h 3009901"/>
                <a:gd name="T74" fmla="*/ 1630284 w 3073399"/>
                <a:gd name="T75" fmla="*/ 966044 h 3009901"/>
                <a:gd name="T76" fmla="*/ 1977749 w 3073399"/>
                <a:gd name="T77" fmla="*/ 1016565 h 3009901"/>
                <a:gd name="T78" fmla="*/ 2126889 w 3073399"/>
                <a:gd name="T79" fmla="*/ 1849370 h 3009901"/>
                <a:gd name="T80" fmla="*/ 1114324 w 3073399"/>
                <a:gd name="T81" fmla="*/ 1422959 h 3009901"/>
                <a:gd name="T82" fmla="*/ 2261492 w 3073399"/>
                <a:gd name="T83" fmla="*/ 424657 h 3009901"/>
                <a:gd name="T84" fmla="*/ 2387119 w 3073399"/>
                <a:gd name="T85" fmla="*/ 478017 h 3009901"/>
                <a:gd name="T86" fmla="*/ 2378236 w 3073399"/>
                <a:gd name="T87" fmla="*/ 506603 h 3009901"/>
                <a:gd name="T88" fmla="*/ 2367450 w 3073399"/>
                <a:gd name="T89" fmla="*/ 546940 h 3009901"/>
                <a:gd name="T90" fmla="*/ 2465477 w 3073399"/>
                <a:gd name="T91" fmla="*/ 453243 h 3009901"/>
                <a:gd name="T92" fmla="*/ 2342705 w 3073399"/>
                <a:gd name="T93" fmla="*/ 411635 h 3009901"/>
                <a:gd name="T94" fmla="*/ 2369671 w 3073399"/>
                <a:gd name="T95" fmla="*/ 410999 h 3009901"/>
                <a:gd name="T96" fmla="*/ 2357616 w 3073399"/>
                <a:gd name="T97" fmla="*/ 340488 h 3009901"/>
                <a:gd name="T98" fmla="*/ 1928390 w 3073399"/>
                <a:gd name="T99" fmla="*/ 431009 h 3009901"/>
                <a:gd name="T100" fmla="*/ 2026417 w 3073399"/>
                <a:gd name="T101" fmla="*/ 723854 h 3009901"/>
                <a:gd name="T102" fmla="*/ 2325892 w 3073399"/>
                <a:gd name="T103" fmla="*/ 621581 h 3009901"/>
                <a:gd name="T104" fmla="*/ 2220251 w 3073399"/>
                <a:gd name="T105" fmla="*/ 500886 h 3009901"/>
                <a:gd name="T106" fmla="*/ 2218982 w 3073399"/>
                <a:gd name="T107" fmla="*/ 333500 h 3009901"/>
                <a:gd name="T108" fmla="*/ 2343340 w 3073399"/>
                <a:gd name="T109" fmla="*/ 248696 h 3009901"/>
                <a:gd name="T110" fmla="*/ 2472774 w 3073399"/>
                <a:gd name="T111" fmla="*/ 328101 h 3009901"/>
                <a:gd name="T112" fmla="*/ 2524801 w 3073399"/>
                <a:gd name="T113" fmla="*/ 488181 h 3009901"/>
                <a:gd name="T114" fmla="*/ 2639008 w 3073399"/>
                <a:gd name="T115" fmla="*/ 537094 h 3009901"/>
                <a:gd name="T116" fmla="*/ 2841724 w 3073399"/>
                <a:gd name="T117" fmla="*/ 369391 h 3009901"/>
                <a:gd name="T118" fmla="*/ 2931186 w 3073399"/>
                <a:gd name="T119" fmla="*/ 467218 h 3009901"/>
                <a:gd name="T120" fmla="*/ 2221520 w 3073399"/>
                <a:gd name="T121" fmla="*/ 758157 h 3009901"/>
                <a:gd name="T122" fmla="*/ 2156168 w 3073399"/>
                <a:gd name="T123" fmla="*/ 242661 h 3009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3399" h="3009901">
                  <a:moveTo>
                    <a:pt x="1055687" y="1949450"/>
                  </a:moveTo>
                  <a:lnTo>
                    <a:pt x="1078240" y="1949450"/>
                  </a:lnTo>
                  <a:lnTo>
                    <a:pt x="1078927" y="1949450"/>
                  </a:lnTo>
                  <a:lnTo>
                    <a:pt x="1086499" y="1949450"/>
                  </a:lnTo>
                  <a:lnTo>
                    <a:pt x="1351101" y="1949450"/>
                  </a:lnTo>
                  <a:lnTo>
                    <a:pt x="1804388" y="1949450"/>
                  </a:lnTo>
                  <a:lnTo>
                    <a:pt x="2069625" y="1949450"/>
                  </a:lnTo>
                  <a:lnTo>
                    <a:pt x="2076931" y="1949450"/>
                  </a:lnTo>
                  <a:lnTo>
                    <a:pt x="2084237" y="1950085"/>
                  </a:lnTo>
                  <a:lnTo>
                    <a:pt x="2091543" y="1951355"/>
                  </a:lnTo>
                  <a:lnTo>
                    <a:pt x="2098532" y="1952307"/>
                  </a:lnTo>
                  <a:lnTo>
                    <a:pt x="2105838" y="1953894"/>
                  </a:lnTo>
                  <a:lnTo>
                    <a:pt x="2112508" y="1956115"/>
                  </a:lnTo>
                  <a:lnTo>
                    <a:pt x="2119496" y="1958337"/>
                  </a:lnTo>
                  <a:lnTo>
                    <a:pt x="2126167" y="1960876"/>
                  </a:lnTo>
                  <a:lnTo>
                    <a:pt x="2132202" y="1963732"/>
                  </a:lnTo>
                  <a:lnTo>
                    <a:pt x="2138555" y="1966906"/>
                  </a:lnTo>
                  <a:lnTo>
                    <a:pt x="2144591" y="1970397"/>
                  </a:lnTo>
                  <a:lnTo>
                    <a:pt x="2150626" y="1974206"/>
                  </a:lnTo>
                  <a:lnTo>
                    <a:pt x="2156344" y="1978331"/>
                  </a:lnTo>
                  <a:lnTo>
                    <a:pt x="2161744" y="1982775"/>
                  </a:lnTo>
                  <a:lnTo>
                    <a:pt x="2166826" y="1987218"/>
                  </a:lnTo>
                  <a:lnTo>
                    <a:pt x="2172226" y="1991979"/>
                  </a:lnTo>
                  <a:lnTo>
                    <a:pt x="2176991" y="1997057"/>
                  </a:lnTo>
                  <a:lnTo>
                    <a:pt x="2181438" y="2002135"/>
                  </a:lnTo>
                  <a:lnTo>
                    <a:pt x="2185568" y="2007847"/>
                  </a:lnTo>
                  <a:lnTo>
                    <a:pt x="2190015" y="2013243"/>
                  </a:lnTo>
                  <a:lnTo>
                    <a:pt x="2193826" y="2019273"/>
                  </a:lnTo>
                  <a:lnTo>
                    <a:pt x="2197321" y="2025620"/>
                  </a:lnTo>
                  <a:lnTo>
                    <a:pt x="2200497" y="2031651"/>
                  </a:lnTo>
                  <a:lnTo>
                    <a:pt x="2203038" y="2037998"/>
                  </a:lnTo>
                  <a:lnTo>
                    <a:pt x="2205897" y="2044663"/>
                  </a:lnTo>
                  <a:lnTo>
                    <a:pt x="2208121" y="2051328"/>
                  </a:lnTo>
                  <a:lnTo>
                    <a:pt x="2210027" y="2058310"/>
                  </a:lnTo>
                  <a:lnTo>
                    <a:pt x="2211615" y="2065292"/>
                  </a:lnTo>
                  <a:lnTo>
                    <a:pt x="2212886" y="2072592"/>
                  </a:lnTo>
                  <a:lnTo>
                    <a:pt x="2213838" y="2079892"/>
                  </a:lnTo>
                  <a:lnTo>
                    <a:pt x="2214474" y="2087191"/>
                  </a:lnTo>
                  <a:lnTo>
                    <a:pt x="2214791" y="2094491"/>
                  </a:lnTo>
                  <a:lnTo>
                    <a:pt x="2214474" y="2102108"/>
                  </a:lnTo>
                  <a:lnTo>
                    <a:pt x="2213838" y="2109408"/>
                  </a:lnTo>
                  <a:lnTo>
                    <a:pt x="2212886" y="2116707"/>
                  </a:lnTo>
                  <a:lnTo>
                    <a:pt x="2211615" y="2123689"/>
                  </a:lnTo>
                  <a:lnTo>
                    <a:pt x="2210027" y="2130672"/>
                  </a:lnTo>
                  <a:lnTo>
                    <a:pt x="2208121" y="2137654"/>
                  </a:lnTo>
                  <a:lnTo>
                    <a:pt x="2205897" y="2144319"/>
                  </a:lnTo>
                  <a:lnTo>
                    <a:pt x="2203038" y="2150984"/>
                  </a:lnTo>
                  <a:lnTo>
                    <a:pt x="2200497" y="2157649"/>
                  </a:lnTo>
                  <a:lnTo>
                    <a:pt x="2197321" y="2163996"/>
                  </a:lnTo>
                  <a:lnTo>
                    <a:pt x="2193826" y="2169709"/>
                  </a:lnTo>
                  <a:lnTo>
                    <a:pt x="2190015" y="2175739"/>
                  </a:lnTo>
                  <a:lnTo>
                    <a:pt x="2185568" y="2181452"/>
                  </a:lnTo>
                  <a:lnTo>
                    <a:pt x="2181438" y="2186847"/>
                  </a:lnTo>
                  <a:lnTo>
                    <a:pt x="2176991" y="2192243"/>
                  </a:lnTo>
                  <a:lnTo>
                    <a:pt x="2172226" y="2197003"/>
                  </a:lnTo>
                  <a:lnTo>
                    <a:pt x="2166826" y="2201764"/>
                  </a:lnTo>
                  <a:lnTo>
                    <a:pt x="2161744" y="2206524"/>
                  </a:lnTo>
                  <a:lnTo>
                    <a:pt x="2156344" y="2210968"/>
                  </a:lnTo>
                  <a:lnTo>
                    <a:pt x="2150626" y="2214776"/>
                  </a:lnTo>
                  <a:lnTo>
                    <a:pt x="2144591" y="2218585"/>
                  </a:lnTo>
                  <a:lnTo>
                    <a:pt x="2138555" y="2222076"/>
                  </a:lnTo>
                  <a:lnTo>
                    <a:pt x="2132202" y="2225250"/>
                  </a:lnTo>
                  <a:lnTo>
                    <a:pt x="2126167" y="2228423"/>
                  </a:lnTo>
                  <a:lnTo>
                    <a:pt x="2119496" y="2230645"/>
                  </a:lnTo>
                  <a:lnTo>
                    <a:pt x="2112508" y="2233184"/>
                  </a:lnTo>
                  <a:lnTo>
                    <a:pt x="2105838" y="2235088"/>
                  </a:lnTo>
                  <a:lnTo>
                    <a:pt x="2098532" y="2236675"/>
                  </a:lnTo>
                  <a:lnTo>
                    <a:pt x="2091543" y="2238262"/>
                  </a:lnTo>
                  <a:lnTo>
                    <a:pt x="2084237" y="2238897"/>
                  </a:lnTo>
                  <a:lnTo>
                    <a:pt x="2076931" y="2239531"/>
                  </a:lnTo>
                  <a:lnTo>
                    <a:pt x="2069625" y="2239531"/>
                  </a:lnTo>
                  <a:lnTo>
                    <a:pt x="1804388" y="2239531"/>
                  </a:lnTo>
                  <a:lnTo>
                    <a:pt x="1584256" y="2239531"/>
                  </a:lnTo>
                  <a:lnTo>
                    <a:pt x="1584256" y="2308085"/>
                  </a:lnTo>
                  <a:lnTo>
                    <a:pt x="2069625" y="2308085"/>
                  </a:lnTo>
                  <a:lnTo>
                    <a:pt x="2082331" y="2307767"/>
                  </a:lnTo>
                  <a:lnTo>
                    <a:pt x="2095355" y="2306815"/>
                  </a:lnTo>
                  <a:lnTo>
                    <a:pt x="2108379" y="2304593"/>
                  </a:lnTo>
                  <a:lnTo>
                    <a:pt x="2120767" y="2302054"/>
                  </a:lnTo>
                  <a:lnTo>
                    <a:pt x="2133155" y="2298563"/>
                  </a:lnTo>
                  <a:lnTo>
                    <a:pt x="2144908" y="2294437"/>
                  </a:lnTo>
                  <a:lnTo>
                    <a:pt x="2156344" y="2289677"/>
                  </a:lnTo>
                  <a:lnTo>
                    <a:pt x="2167462" y="2284281"/>
                  </a:lnTo>
                  <a:lnTo>
                    <a:pt x="2178262" y="2278251"/>
                  </a:lnTo>
                  <a:lnTo>
                    <a:pt x="2188744" y="2271586"/>
                  </a:lnTo>
                  <a:lnTo>
                    <a:pt x="2198909" y="2264287"/>
                  </a:lnTo>
                  <a:lnTo>
                    <a:pt x="2208438" y="2256670"/>
                  </a:lnTo>
                  <a:lnTo>
                    <a:pt x="2217333" y="2248101"/>
                  </a:lnTo>
                  <a:lnTo>
                    <a:pt x="2226227" y="2239531"/>
                  </a:lnTo>
                  <a:lnTo>
                    <a:pt x="2234168" y="2230010"/>
                  </a:lnTo>
                  <a:lnTo>
                    <a:pt x="2241792" y="2220489"/>
                  </a:lnTo>
                  <a:lnTo>
                    <a:pt x="2946339" y="2149079"/>
                  </a:lnTo>
                  <a:lnTo>
                    <a:pt x="2952057" y="2148445"/>
                  </a:lnTo>
                  <a:lnTo>
                    <a:pt x="2958410" y="2148445"/>
                  </a:lnTo>
                  <a:lnTo>
                    <a:pt x="2964445" y="2148762"/>
                  </a:lnTo>
                  <a:lnTo>
                    <a:pt x="2970480" y="2149079"/>
                  </a:lnTo>
                  <a:lnTo>
                    <a:pt x="2976198" y="2150349"/>
                  </a:lnTo>
                  <a:lnTo>
                    <a:pt x="2982234" y="2151301"/>
                  </a:lnTo>
                  <a:lnTo>
                    <a:pt x="2988269" y="2152571"/>
                  </a:lnTo>
                  <a:lnTo>
                    <a:pt x="2993669" y="2154792"/>
                  </a:lnTo>
                  <a:lnTo>
                    <a:pt x="2999704" y="2157014"/>
                  </a:lnTo>
                  <a:lnTo>
                    <a:pt x="3004787" y="2159235"/>
                  </a:lnTo>
                  <a:lnTo>
                    <a:pt x="3010504" y="2161774"/>
                  </a:lnTo>
                  <a:lnTo>
                    <a:pt x="3015587" y="2164948"/>
                  </a:lnTo>
                  <a:lnTo>
                    <a:pt x="3020987" y="2168439"/>
                  </a:lnTo>
                  <a:lnTo>
                    <a:pt x="3025752" y="2171930"/>
                  </a:lnTo>
                  <a:lnTo>
                    <a:pt x="3030834" y="2175739"/>
                  </a:lnTo>
                  <a:lnTo>
                    <a:pt x="3035281" y="2179865"/>
                  </a:lnTo>
                  <a:lnTo>
                    <a:pt x="3039728" y="2184308"/>
                  </a:lnTo>
                  <a:lnTo>
                    <a:pt x="3043858" y="2189069"/>
                  </a:lnTo>
                  <a:lnTo>
                    <a:pt x="3047669" y="2193829"/>
                  </a:lnTo>
                  <a:lnTo>
                    <a:pt x="3051164" y="2199225"/>
                  </a:lnTo>
                  <a:lnTo>
                    <a:pt x="3054658" y="2204303"/>
                  </a:lnTo>
                  <a:lnTo>
                    <a:pt x="3057834" y="2209381"/>
                  </a:lnTo>
                  <a:lnTo>
                    <a:pt x="3060693" y="2215094"/>
                  </a:lnTo>
                  <a:lnTo>
                    <a:pt x="3063234" y="2220806"/>
                  </a:lnTo>
                  <a:lnTo>
                    <a:pt x="3065458" y="2226519"/>
                  </a:lnTo>
                  <a:lnTo>
                    <a:pt x="3067681" y="2232549"/>
                  </a:lnTo>
                  <a:lnTo>
                    <a:pt x="3069270" y="2238897"/>
                  </a:lnTo>
                  <a:lnTo>
                    <a:pt x="3070858" y="2244609"/>
                  </a:lnTo>
                  <a:lnTo>
                    <a:pt x="3071811" y="2250957"/>
                  </a:lnTo>
                  <a:lnTo>
                    <a:pt x="3072446" y="2257305"/>
                  </a:lnTo>
                  <a:lnTo>
                    <a:pt x="3072764" y="2263652"/>
                  </a:lnTo>
                  <a:lnTo>
                    <a:pt x="3073399" y="2270317"/>
                  </a:lnTo>
                  <a:lnTo>
                    <a:pt x="3073399" y="2283647"/>
                  </a:lnTo>
                  <a:lnTo>
                    <a:pt x="3073399" y="2289994"/>
                  </a:lnTo>
                  <a:lnTo>
                    <a:pt x="3072764" y="2296342"/>
                  </a:lnTo>
                  <a:lnTo>
                    <a:pt x="3072128" y="2302372"/>
                  </a:lnTo>
                  <a:lnTo>
                    <a:pt x="3071176" y="2308085"/>
                  </a:lnTo>
                  <a:lnTo>
                    <a:pt x="3070222" y="2314115"/>
                  </a:lnTo>
                  <a:lnTo>
                    <a:pt x="3068952" y="2320145"/>
                  </a:lnTo>
                  <a:lnTo>
                    <a:pt x="3067364" y="2325540"/>
                  </a:lnTo>
                  <a:lnTo>
                    <a:pt x="3065458" y="2331570"/>
                  </a:lnTo>
                  <a:lnTo>
                    <a:pt x="3063870" y="2336966"/>
                  </a:lnTo>
                  <a:lnTo>
                    <a:pt x="3061646" y="2342361"/>
                  </a:lnTo>
                  <a:lnTo>
                    <a:pt x="3059422" y="2347757"/>
                  </a:lnTo>
                  <a:lnTo>
                    <a:pt x="3056564" y="2353152"/>
                  </a:lnTo>
                  <a:lnTo>
                    <a:pt x="3054022" y="2357913"/>
                  </a:lnTo>
                  <a:lnTo>
                    <a:pt x="3050846" y="2363308"/>
                  </a:lnTo>
                  <a:lnTo>
                    <a:pt x="3047669" y="2368069"/>
                  </a:lnTo>
                  <a:lnTo>
                    <a:pt x="3044493" y="2372512"/>
                  </a:lnTo>
                  <a:lnTo>
                    <a:pt x="3040999" y="2377272"/>
                  </a:lnTo>
                  <a:lnTo>
                    <a:pt x="3037187" y="2381716"/>
                  </a:lnTo>
                  <a:lnTo>
                    <a:pt x="3033375" y="2385842"/>
                  </a:lnTo>
                  <a:lnTo>
                    <a:pt x="3029563" y="2389967"/>
                  </a:lnTo>
                  <a:lnTo>
                    <a:pt x="3025434" y="2394411"/>
                  </a:lnTo>
                  <a:lnTo>
                    <a:pt x="3020987" y="2397902"/>
                  </a:lnTo>
                  <a:lnTo>
                    <a:pt x="3016857" y="2401710"/>
                  </a:lnTo>
                  <a:lnTo>
                    <a:pt x="3011775" y="2405202"/>
                  </a:lnTo>
                  <a:lnTo>
                    <a:pt x="3007328" y="2408058"/>
                  </a:lnTo>
                  <a:lnTo>
                    <a:pt x="3002563" y="2410914"/>
                  </a:lnTo>
                  <a:lnTo>
                    <a:pt x="2997163" y="2414088"/>
                  </a:lnTo>
                  <a:lnTo>
                    <a:pt x="2992398" y="2416627"/>
                  </a:lnTo>
                  <a:lnTo>
                    <a:pt x="2986681" y="2419166"/>
                  </a:lnTo>
                  <a:lnTo>
                    <a:pt x="2981598" y="2421070"/>
                  </a:lnTo>
                  <a:lnTo>
                    <a:pt x="2975880" y="2423292"/>
                  </a:lnTo>
                  <a:lnTo>
                    <a:pt x="2970480" y="2424879"/>
                  </a:lnTo>
                  <a:lnTo>
                    <a:pt x="1949871" y="2711469"/>
                  </a:lnTo>
                  <a:lnTo>
                    <a:pt x="1922236" y="2718769"/>
                  </a:lnTo>
                  <a:lnTo>
                    <a:pt x="1894600" y="2725433"/>
                  </a:lnTo>
                  <a:lnTo>
                    <a:pt x="1867282" y="2731781"/>
                  </a:lnTo>
                  <a:lnTo>
                    <a:pt x="1839329" y="2737176"/>
                  </a:lnTo>
                  <a:lnTo>
                    <a:pt x="1811376" y="2742254"/>
                  </a:lnTo>
                  <a:lnTo>
                    <a:pt x="1783423" y="2746380"/>
                  </a:lnTo>
                  <a:lnTo>
                    <a:pt x="1755470" y="2750189"/>
                  </a:lnTo>
                  <a:lnTo>
                    <a:pt x="1727199" y="2753362"/>
                  </a:lnTo>
                  <a:lnTo>
                    <a:pt x="1698928" y="2755584"/>
                  </a:lnTo>
                  <a:lnTo>
                    <a:pt x="1670975" y="2757488"/>
                  </a:lnTo>
                  <a:lnTo>
                    <a:pt x="1643022" y="2758440"/>
                  </a:lnTo>
                  <a:lnTo>
                    <a:pt x="1614751" y="2759075"/>
                  </a:lnTo>
                  <a:lnTo>
                    <a:pt x="1586480" y="2758758"/>
                  </a:lnTo>
                  <a:lnTo>
                    <a:pt x="1558209" y="2758123"/>
                  </a:lnTo>
                  <a:lnTo>
                    <a:pt x="1529621" y="2757171"/>
                  </a:lnTo>
                  <a:lnTo>
                    <a:pt x="1501350" y="2754949"/>
                  </a:lnTo>
                  <a:lnTo>
                    <a:pt x="1079193" y="2720990"/>
                  </a:lnTo>
                  <a:lnTo>
                    <a:pt x="1073158" y="2720355"/>
                  </a:lnTo>
                  <a:lnTo>
                    <a:pt x="1067122" y="2719403"/>
                  </a:lnTo>
                  <a:lnTo>
                    <a:pt x="1061405" y="2718451"/>
                  </a:lnTo>
                  <a:lnTo>
                    <a:pt x="1055687" y="2717182"/>
                  </a:lnTo>
                  <a:lnTo>
                    <a:pt x="1055687" y="1952625"/>
                  </a:lnTo>
                  <a:lnTo>
                    <a:pt x="1055687" y="1952624"/>
                  </a:lnTo>
                  <a:lnTo>
                    <a:pt x="1055687" y="1949450"/>
                  </a:lnTo>
                  <a:close/>
                  <a:moveTo>
                    <a:pt x="699851" y="1948276"/>
                  </a:moveTo>
                  <a:lnTo>
                    <a:pt x="693503" y="1948912"/>
                  </a:lnTo>
                  <a:lnTo>
                    <a:pt x="687790" y="1949865"/>
                  </a:lnTo>
                  <a:lnTo>
                    <a:pt x="682077" y="1950819"/>
                  </a:lnTo>
                  <a:lnTo>
                    <a:pt x="676364" y="1951772"/>
                  </a:lnTo>
                  <a:lnTo>
                    <a:pt x="670651" y="1953680"/>
                  </a:lnTo>
                  <a:lnTo>
                    <a:pt x="665255" y="1955269"/>
                  </a:lnTo>
                  <a:lnTo>
                    <a:pt x="659860" y="1957494"/>
                  </a:lnTo>
                  <a:lnTo>
                    <a:pt x="654781" y="1959719"/>
                  </a:lnTo>
                  <a:lnTo>
                    <a:pt x="649386" y="1962579"/>
                  </a:lnTo>
                  <a:lnTo>
                    <a:pt x="644625" y="1965440"/>
                  </a:lnTo>
                  <a:lnTo>
                    <a:pt x="639864" y="1968619"/>
                  </a:lnTo>
                  <a:lnTo>
                    <a:pt x="635103" y="1971797"/>
                  </a:lnTo>
                  <a:lnTo>
                    <a:pt x="630659" y="1975294"/>
                  </a:lnTo>
                  <a:lnTo>
                    <a:pt x="626533" y="1979108"/>
                  </a:lnTo>
                  <a:lnTo>
                    <a:pt x="622407" y="1982922"/>
                  </a:lnTo>
                  <a:lnTo>
                    <a:pt x="618599" y="1986736"/>
                  </a:lnTo>
                  <a:lnTo>
                    <a:pt x="615107" y="1991186"/>
                  </a:lnTo>
                  <a:lnTo>
                    <a:pt x="611616" y="1995318"/>
                  </a:lnTo>
                  <a:lnTo>
                    <a:pt x="608125" y="2000404"/>
                  </a:lnTo>
                  <a:lnTo>
                    <a:pt x="604951" y="2004854"/>
                  </a:lnTo>
                  <a:lnTo>
                    <a:pt x="602094" y="2010257"/>
                  </a:lnTo>
                  <a:lnTo>
                    <a:pt x="599555" y="2015025"/>
                  </a:lnTo>
                  <a:lnTo>
                    <a:pt x="597333" y="2020111"/>
                  </a:lnTo>
                  <a:lnTo>
                    <a:pt x="595112" y="2025514"/>
                  </a:lnTo>
                  <a:lnTo>
                    <a:pt x="593524" y="2030918"/>
                  </a:lnTo>
                  <a:lnTo>
                    <a:pt x="591620" y="2036639"/>
                  </a:lnTo>
                  <a:lnTo>
                    <a:pt x="590351" y="2042360"/>
                  </a:lnTo>
                  <a:lnTo>
                    <a:pt x="589081" y="2048082"/>
                  </a:lnTo>
                  <a:lnTo>
                    <a:pt x="588446" y="2054121"/>
                  </a:lnTo>
                  <a:lnTo>
                    <a:pt x="588129" y="2060160"/>
                  </a:lnTo>
                  <a:lnTo>
                    <a:pt x="587811" y="2065881"/>
                  </a:lnTo>
                  <a:lnTo>
                    <a:pt x="588129" y="2072238"/>
                  </a:lnTo>
                  <a:lnTo>
                    <a:pt x="588446" y="2078277"/>
                  </a:lnTo>
                  <a:lnTo>
                    <a:pt x="589081" y="2083999"/>
                  </a:lnTo>
                  <a:lnTo>
                    <a:pt x="590351" y="2089720"/>
                  </a:lnTo>
                  <a:lnTo>
                    <a:pt x="591620" y="2095759"/>
                  </a:lnTo>
                  <a:lnTo>
                    <a:pt x="593524" y="2101163"/>
                  </a:lnTo>
                  <a:lnTo>
                    <a:pt x="595112" y="2106566"/>
                  </a:lnTo>
                  <a:lnTo>
                    <a:pt x="597333" y="2111970"/>
                  </a:lnTo>
                  <a:lnTo>
                    <a:pt x="599555" y="2117373"/>
                  </a:lnTo>
                  <a:lnTo>
                    <a:pt x="602094" y="2122141"/>
                  </a:lnTo>
                  <a:lnTo>
                    <a:pt x="604951" y="2127227"/>
                  </a:lnTo>
                  <a:lnTo>
                    <a:pt x="608125" y="2131994"/>
                  </a:lnTo>
                  <a:lnTo>
                    <a:pt x="611616" y="2136444"/>
                  </a:lnTo>
                  <a:lnTo>
                    <a:pt x="615107" y="2140894"/>
                  </a:lnTo>
                  <a:lnTo>
                    <a:pt x="618599" y="2145344"/>
                  </a:lnTo>
                  <a:lnTo>
                    <a:pt x="622407" y="2149476"/>
                  </a:lnTo>
                  <a:lnTo>
                    <a:pt x="626533" y="2153291"/>
                  </a:lnTo>
                  <a:lnTo>
                    <a:pt x="630659" y="2157105"/>
                  </a:lnTo>
                  <a:lnTo>
                    <a:pt x="635103" y="2160601"/>
                  </a:lnTo>
                  <a:lnTo>
                    <a:pt x="639864" y="2163780"/>
                  </a:lnTo>
                  <a:lnTo>
                    <a:pt x="644625" y="2166958"/>
                  </a:lnTo>
                  <a:lnTo>
                    <a:pt x="649386" y="2169501"/>
                  </a:lnTo>
                  <a:lnTo>
                    <a:pt x="654781" y="2172362"/>
                  </a:lnTo>
                  <a:lnTo>
                    <a:pt x="659860" y="2174587"/>
                  </a:lnTo>
                  <a:lnTo>
                    <a:pt x="665255" y="2176494"/>
                  </a:lnTo>
                  <a:lnTo>
                    <a:pt x="670651" y="2178719"/>
                  </a:lnTo>
                  <a:lnTo>
                    <a:pt x="676364" y="2179990"/>
                  </a:lnTo>
                  <a:lnTo>
                    <a:pt x="682077" y="2181579"/>
                  </a:lnTo>
                  <a:lnTo>
                    <a:pt x="687790" y="2182533"/>
                  </a:lnTo>
                  <a:lnTo>
                    <a:pt x="693503" y="2183169"/>
                  </a:lnTo>
                  <a:lnTo>
                    <a:pt x="699851" y="2183486"/>
                  </a:lnTo>
                  <a:lnTo>
                    <a:pt x="705564" y="2184122"/>
                  </a:lnTo>
                  <a:lnTo>
                    <a:pt x="711595" y="2183486"/>
                  </a:lnTo>
                  <a:lnTo>
                    <a:pt x="717625" y="2183169"/>
                  </a:lnTo>
                  <a:lnTo>
                    <a:pt x="723338" y="2182533"/>
                  </a:lnTo>
                  <a:lnTo>
                    <a:pt x="729369" y="2181579"/>
                  </a:lnTo>
                  <a:lnTo>
                    <a:pt x="735082" y="2179990"/>
                  </a:lnTo>
                  <a:lnTo>
                    <a:pt x="740477" y="2178719"/>
                  </a:lnTo>
                  <a:lnTo>
                    <a:pt x="746190" y="2176494"/>
                  </a:lnTo>
                  <a:lnTo>
                    <a:pt x="751269" y="2174587"/>
                  </a:lnTo>
                  <a:lnTo>
                    <a:pt x="756664" y="2172362"/>
                  </a:lnTo>
                  <a:lnTo>
                    <a:pt x="761743" y="2169501"/>
                  </a:lnTo>
                  <a:lnTo>
                    <a:pt x="766821" y="2166958"/>
                  </a:lnTo>
                  <a:lnTo>
                    <a:pt x="771582" y="2163780"/>
                  </a:lnTo>
                  <a:lnTo>
                    <a:pt x="776025" y="2160601"/>
                  </a:lnTo>
                  <a:lnTo>
                    <a:pt x="780469" y="2157105"/>
                  </a:lnTo>
                  <a:lnTo>
                    <a:pt x="784912" y="2153291"/>
                  </a:lnTo>
                  <a:lnTo>
                    <a:pt x="789038" y="2149476"/>
                  </a:lnTo>
                  <a:lnTo>
                    <a:pt x="792847" y="2145344"/>
                  </a:lnTo>
                  <a:lnTo>
                    <a:pt x="796338" y="2140894"/>
                  </a:lnTo>
                  <a:lnTo>
                    <a:pt x="799830" y="2136444"/>
                  </a:lnTo>
                  <a:lnTo>
                    <a:pt x="803321" y="2131994"/>
                  </a:lnTo>
                  <a:lnTo>
                    <a:pt x="806495" y="2127227"/>
                  </a:lnTo>
                  <a:lnTo>
                    <a:pt x="809352" y="2122141"/>
                  </a:lnTo>
                  <a:lnTo>
                    <a:pt x="811573" y="2117373"/>
                  </a:lnTo>
                  <a:lnTo>
                    <a:pt x="814112" y="2111970"/>
                  </a:lnTo>
                  <a:lnTo>
                    <a:pt x="816017" y="2106566"/>
                  </a:lnTo>
                  <a:lnTo>
                    <a:pt x="817921" y="2101163"/>
                  </a:lnTo>
                  <a:lnTo>
                    <a:pt x="819508" y="2095759"/>
                  </a:lnTo>
                  <a:lnTo>
                    <a:pt x="821095" y="2089720"/>
                  </a:lnTo>
                  <a:lnTo>
                    <a:pt x="822047" y="2083999"/>
                  </a:lnTo>
                  <a:lnTo>
                    <a:pt x="822682" y="2078277"/>
                  </a:lnTo>
                  <a:lnTo>
                    <a:pt x="823000" y="2072238"/>
                  </a:lnTo>
                  <a:lnTo>
                    <a:pt x="823000" y="2065881"/>
                  </a:lnTo>
                  <a:lnTo>
                    <a:pt x="823000" y="2060160"/>
                  </a:lnTo>
                  <a:lnTo>
                    <a:pt x="822682" y="2054121"/>
                  </a:lnTo>
                  <a:lnTo>
                    <a:pt x="822047" y="2048082"/>
                  </a:lnTo>
                  <a:lnTo>
                    <a:pt x="821095" y="2042360"/>
                  </a:lnTo>
                  <a:lnTo>
                    <a:pt x="819508" y="2036639"/>
                  </a:lnTo>
                  <a:lnTo>
                    <a:pt x="817921" y="2030918"/>
                  </a:lnTo>
                  <a:lnTo>
                    <a:pt x="816017" y="2025514"/>
                  </a:lnTo>
                  <a:lnTo>
                    <a:pt x="814112" y="2020111"/>
                  </a:lnTo>
                  <a:lnTo>
                    <a:pt x="811573" y="2015025"/>
                  </a:lnTo>
                  <a:lnTo>
                    <a:pt x="809352" y="2010257"/>
                  </a:lnTo>
                  <a:lnTo>
                    <a:pt x="806495" y="2004854"/>
                  </a:lnTo>
                  <a:lnTo>
                    <a:pt x="803321" y="2000404"/>
                  </a:lnTo>
                  <a:lnTo>
                    <a:pt x="799830" y="1995318"/>
                  </a:lnTo>
                  <a:lnTo>
                    <a:pt x="796338" y="1991186"/>
                  </a:lnTo>
                  <a:lnTo>
                    <a:pt x="792847" y="1986736"/>
                  </a:lnTo>
                  <a:lnTo>
                    <a:pt x="789038" y="1982922"/>
                  </a:lnTo>
                  <a:lnTo>
                    <a:pt x="784912" y="1979108"/>
                  </a:lnTo>
                  <a:lnTo>
                    <a:pt x="780469" y="1975294"/>
                  </a:lnTo>
                  <a:lnTo>
                    <a:pt x="776025" y="1971797"/>
                  </a:lnTo>
                  <a:lnTo>
                    <a:pt x="771582" y="1968619"/>
                  </a:lnTo>
                  <a:lnTo>
                    <a:pt x="766821" y="1965440"/>
                  </a:lnTo>
                  <a:lnTo>
                    <a:pt x="761743" y="1962579"/>
                  </a:lnTo>
                  <a:lnTo>
                    <a:pt x="756664" y="1959719"/>
                  </a:lnTo>
                  <a:lnTo>
                    <a:pt x="751269" y="1957494"/>
                  </a:lnTo>
                  <a:lnTo>
                    <a:pt x="746190" y="1955269"/>
                  </a:lnTo>
                  <a:lnTo>
                    <a:pt x="740477" y="1953680"/>
                  </a:lnTo>
                  <a:lnTo>
                    <a:pt x="735082" y="1951772"/>
                  </a:lnTo>
                  <a:lnTo>
                    <a:pt x="729369" y="1950819"/>
                  </a:lnTo>
                  <a:lnTo>
                    <a:pt x="723338" y="1949865"/>
                  </a:lnTo>
                  <a:lnTo>
                    <a:pt x="717625" y="1948912"/>
                  </a:lnTo>
                  <a:lnTo>
                    <a:pt x="711595" y="1948276"/>
                  </a:lnTo>
                  <a:lnTo>
                    <a:pt x="705564" y="1948276"/>
                  </a:lnTo>
                  <a:lnTo>
                    <a:pt x="699851" y="1948276"/>
                  </a:lnTo>
                  <a:close/>
                  <a:moveTo>
                    <a:pt x="0" y="1862138"/>
                  </a:moveTo>
                  <a:lnTo>
                    <a:pt x="941387" y="1862138"/>
                  </a:lnTo>
                  <a:lnTo>
                    <a:pt x="941387" y="2093534"/>
                  </a:lnTo>
                  <a:lnTo>
                    <a:pt x="941387" y="2574126"/>
                  </a:lnTo>
                  <a:lnTo>
                    <a:pt x="941387" y="3009901"/>
                  </a:lnTo>
                  <a:lnTo>
                    <a:pt x="0" y="3009901"/>
                  </a:lnTo>
                  <a:lnTo>
                    <a:pt x="0" y="1862138"/>
                  </a:lnTo>
                  <a:close/>
                  <a:moveTo>
                    <a:pt x="1839398" y="1177026"/>
                  </a:moveTo>
                  <a:lnTo>
                    <a:pt x="1829243" y="1201810"/>
                  </a:lnTo>
                  <a:lnTo>
                    <a:pt x="1816551" y="1198314"/>
                  </a:lnTo>
                  <a:lnTo>
                    <a:pt x="1805127" y="1195455"/>
                  </a:lnTo>
                  <a:lnTo>
                    <a:pt x="1793704" y="1193230"/>
                  </a:lnTo>
                  <a:lnTo>
                    <a:pt x="1783232" y="1192277"/>
                  </a:lnTo>
                  <a:lnTo>
                    <a:pt x="1773078" y="1191959"/>
                  </a:lnTo>
                  <a:lnTo>
                    <a:pt x="1763241" y="1192277"/>
                  </a:lnTo>
                  <a:lnTo>
                    <a:pt x="1758799" y="1192595"/>
                  </a:lnTo>
                  <a:lnTo>
                    <a:pt x="1754356" y="1193230"/>
                  </a:lnTo>
                  <a:lnTo>
                    <a:pt x="1750231" y="1194501"/>
                  </a:lnTo>
                  <a:lnTo>
                    <a:pt x="1746106" y="1195455"/>
                  </a:lnTo>
                  <a:lnTo>
                    <a:pt x="1741981" y="1196726"/>
                  </a:lnTo>
                  <a:lnTo>
                    <a:pt x="1737856" y="1198314"/>
                  </a:lnTo>
                  <a:lnTo>
                    <a:pt x="1734365" y="1199903"/>
                  </a:lnTo>
                  <a:lnTo>
                    <a:pt x="1730557" y="1201810"/>
                  </a:lnTo>
                  <a:lnTo>
                    <a:pt x="1727067" y="1203716"/>
                  </a:lnTo>
                  <a:lnTo>
                    <a:pt x="1723576" y="1205940"/>
                  </a:lnTo>
                  <a:lnTo>
                    <a:pt x="1720403" y="1208482"/>
                  </a:lnTo>
                  <a:lnTo>
                    <a:pt x="1717230" y="1211024"/>
                  </a:lnTo>
                  <a:lnTo>
                    <a:pt x="1714691" y="1213884"/>
                  </a:lnTo>
                  <a:lnTo>
                    <a:pt x="1711835" y="1217061"/>
                  </a:lnTo>
                  <a:lnTo>
                    <a:pt x="1708980" y="1220239"/>
                  </a:lnTo>
                  <a:lnTo>
                    <a:pt x="1706441" y="1223734"/>
                  </a:lnTo>
                  <a:lnTo>
                    <a:pt x="1704220" y="1227547"/>
                  </a:lnTo>
                  <a:lnTo>
                    <a:pt x="1701998" y="1231360"/>
                  </a:lnTo>
                  <a:lnTo>
                    <a:pt x="1700095" y="1235173"/>
                  </a:lnTo>
                  <a:lnTo>
                    <a:pt x="1697873" y="1239303"/>
                  </a:lnTo>
                  <a:lnTo>
                    <a:pt x="1695652" y="1245023"/>
                  </a:lnTo>
                  <a:lnTo>
                    <a:pt x="1694066" y="1250106"/>
                  </a:lnTo>
                  <a:lnTo>
                    <a:pt x="1692162" y="1255508"/>
                  </a:lnTo>
                  <a:lnTo>
                    <a:pt x="1691210" y="1260592"/>
                  </a:lnTo>
                  <a:lnTo>
                    <a:pt x="1690575" y="1265676"/>
                  </a:lnTo>
                  <a:lnTo>
                    <a:pt x="1690575" y="1270442"/>
                  </a:lnTo>
                  <a:lnTo>
                    <a:pt x="1690575" y="1275526"/>
                  </a:lnTo>
                  <a:lnTo>
                    <a:pt x="1690892" y="1279974"/>
                  </a:lnTo>
                  <a:lnTo>
                    <a:pt x="1691844" y="1284423"/>
                  </a:lnTo>
                  <a:lnTo>
                    <a:pt x="1693114" y="1288871"/>
                  </a:lnTo>
                  <a:lnTo>
                    <a:pt x="1694066" y="1293320"/>
                  </a:lnTo>
                  <a:lnTo>
                    <a:pt x="1695335" y="1297450"/>
                  </a:lnTo>
                  <a:lnTo>
                    <a:pt x="1697239" y="1301263"/>
                  </a:lnTo>
                  <a:lnTo>
                    <a:pt x="1699143" y="1305076"/>
                  </a:lnTo>
                  <a:lnTo>
                    <a:pt x="1701364" y="1308889"/>
                  </a:lnTo>
                  <a:lnTo>
                    <a:pt x="1703902" y="1312384"/>
                  </a:lnTo>
                  <a:lnTo>
                    <a:pt x="1709931" y="1320328"/>
                  </a:lnTo>
                  <a:lnTo>
                    <a:pt x="1718816" y="1330495"/>
                  </a:lnTo>
                  <a:lnTo>
                    <a:pt x="1729923" y="1342570"/>
                  </a:lnTo>
                  <a:lnTo>
                    <a:pt x="1743885" y="1357186"/>
                  </a:lnTo>
                  <a:lnTo>
                    <a:pt x="1760385" y="1373073"/>
                  </a:lnTo>
                  <a:lnTo>
                    <a:pt x="1772443" y="1386418"/>
                  </a:lnTo>
                  <a:lnTo>
                    <a:pt x="1781646" y="1396268"/>
                  </a:lnTo>
                  <a:lnTo>
                    <a:pt x="1784184" y="1400081"/>
                  </a:lnTo>
                  <a:lnTo>
                    <a:pt x="1786405" y="1402623"/>
                  </a:lnTo>
                  <a:lnTo>
                    <a:pt x="1787675" y="1405165"/>
                  </a:lnTo>
                  <a:lnTo>
                    <a:pt x="1788944" y="1408025"/>
                  </a:lnTo>
                  <a:lnTo>
                    <a:pt x="1789578" y="1411202"/>
                  </a:lnTo>
                  <a:lnTo>
                    <a:pt x="1789896" y="1414062"/>
                  </a:lnTo>
                  <a:lnTo>
                    <a:pt x="1789896" y="1417557"/>
                  </a:lnTo>
                  <a:lnTo>
                    <a:pt x="1789261" y="1420734"/>
                  </a:lnTo>
                  <a:lnTo>
                    <a:pt x="1787992" y="1424230"/>
                  </a:lnTo>
                  <a:lnTo>
                    <a:pt x="1786723" y="1428360"/>
                  </a:lnTo>
                  <a:lnTo>
                    <a:pt x="1784501" y="1432491"/>
                  </a:lnTo>
                  <a:lnTo>
                    <a:pt x="1782598" y="1435986"/>
                  </a:lnTo>
                  <a:lnTo>
                    <a:pt x="1779742" y="1438210"/>
                  </a:lnTo>
                  <a:lnTo>
                    <a:pt x="1778472" y="1439481"/>
                  </a:lnTo>
                  <a:lnTo>
                    <a:pt x="1776568" y="1440435"/>
                  </a:lnTo>
                  <a:lnTo>
                    <a:pt x="1774982" y="1440752"/>
                  </a:lnTo>
                  <a:lnTo>
                    <a:pt x="1773395" y="1441070"/>
                  </a:lnTo>
                  <a:lnTo>
                    <a:pt x="1769587" y="1441388"/>
                  </a:lnTo>
                  <a:lnTo>
                    <a:pt x="1765462" y="1440752"/>
                  </a:lnTo>
                  <a:lnTo>
                    <a:pt x="1761337" y="1439481"/>
                  </a:lnTo>
                  <a:lnTo>
                    <a:pt x="1756260" y="1436939"/>
                  </a:lnTo>
                  <a:lnTo>
                    <a:pt x="1754356" y="1435668"/>
                  </a:lnTo>
                  <a:lnTo>
                    <a:pt x="1752452" y="1434080"/>
                  </a:lnTo>
                  <a:lnTo>
                    <a:pt x="1751183" y="1432809"/>
                  </a:lnTo>
                  <a:lnTo>
                    <a:pt x="1750231" y="1431220"/>
                  </a:lnTo>
                  <a:lnTo>
                    <a:pt x="1749279" y="1429631"/>
                  </a:lnTo>
                  <a:lnTo>
                    <a:pt x="1748644" y="1427725"/>
                  </a:lnTo>
                  <a:lnTo>
                    <a:pt x="1748644" y="1426136"/>
                  </a:lnTo>
                  <a:lnTo>
                    <a:pt x="1748644" y="1423912"/>
                  </a:lnTo>
                  <a:lnTo>
                    <a:pt x="1749914" y="1418510"/>
                  </a:lnTo>
                  <a:lnTo>
                    <a:pt x="1751818" y="1411838"/>
                  </a:lnTo>
                  <a:lnTo>
                    <a:pt x="1754991" y="1403894"/>
                  </a:lnTo>
                  <a:lnTo>
                    <a:pt x="1759433" y="1393091"/>
                  </a:lnTo>
                  <a:lnTo>
                    <a:pt x="1710883" y="1372438"/>
                  </a:lnTo>
                  <a:lnTo>
                    <a:pt x="1662334" y="1351466"/>
                  </a:lnTo>
                  <a:lnTo>
                    <a:pt x="1658526" y="1358457"/>
                  </a:lnTo>
                  <a:lnTo>
                    <a:pt x="1655987" y="1363223"/>
                  </a:lnTo>
                  <a:lnTo>
                    <a:pt x="1653131" y="1370531"/>
                  </a:lnTo>
                  <a:lnTo>
                    <a:pt x="1651545" y="1377521"/>
                  </a:lnTo>
                  <a:lnTo>
                    <a:pt x="1650910" y="1381017"/>
                  </a:lnTo>
                  <a:lnTo>
                    <a:pt x="1650593" y="1384512"/>
                  </a:lnTo>
                  <a:lnTo>
                    <a:pt x="1650593" y="1388007"/>
                  </a:lnTo>
                  <a:lnTo>
                    <a:pt x="1650593" y="1391502"/>
                  </a:lnTo>
                  <a:lnTo>
                    <a:pt x="1650910" y="1394997"/>
                  </a:lnTo>
                  <a:lnTo>
                    <a:pt x="1651227" y="1398492"/>
                  </a:lnTo>
                  <a:lnTo>
                    <a:pt x="1651862" y="1401670"/>
                  </a:lnTo>
                  <a:lnTo>
                    <a:pt x="1652814" y="1405165"/>
                  </a:lnTo>
                  <a:lnTo>
                    <a:pt x="1654083" y="1408660"/>
                  </a:lnTo>
                  <a:lnTo>
                    <a:pt x="1655353" y="1411838"/>
                  </a:lnTo>
                  <a:lnTo>
                    <a:pt x="1658843" y="1418510"/>
                  </a:lnTo>
                  <a:lnTo>
                    <a:pt x="1662968" y="1425183"/>
                  </a:lnTo>
                  <a:lnTo>
                    <a:pt x="1668363" y="1431220"/>
                  </a:lnTo>
                  <a:lnTo>
                    <a:pt x="1674392" y="1437575"/>
                  </a:lnTo>
                  <a:lnTo>
                    <a:pt x="1681373" y="1443930"/>
                  </a:lnTo>
                  <a:lnTo>
                    <a:pt x="1689623" y="1450285"/>
                  </a:lnTo>
                  <a:lnTo>
                    <a:pt x="1698191" y="1456004"/>
                  </a:lnTo>
                  <a:lnTo>
                    <a:pt x="1707710" y="1462041"/>
                  </a:lnTo>
                  <a:lnTo>
                    <a:pt x="1718499" y="1467760"/>
                  </a:lnTo>
                  <a:lnTo>
                    <a:pt x="1709614" y="1489049"/>
                  </a:lnTo>
                  <a:lnTo>
                    <a:pt x="1755308" y="1507796"/>
                  </a:lnTo>
                  <a:lnTo>
                    <a:pt x="1764193" y="1486507"/>
                  </a:lnTo>
                  <a:lnTo>
                    <a:pt x="1776568" y="1490320"/>
                  </a:lnTo>
                  <a:lnTo>
                    <a:pt x="1788944" y="1493498"/>
                  </a:lnTo>
                  <a:lnTo>
                    <a:pt x="1800050" y="1495722"/>
                  </a:lnTo>
                  <a:lnTo>
                    <a:pt x="1810839" y="1497311"/>
                  </a:lnTo>
                  <a:lnTo>
                    <a:pt x="1820993" y="1497946"/>
                  </a:lnTo>
                  <a:lnTo>
                    <a:pt x="1830513" y="1497946"/>
                  </a:lnTo>
                  <a:lnTo>
                    <a:pt x="1839398" y="1497311"/>
                  </a:lnTo>
                  <a:lnTo>
                    <a:pt x="1847648" y="1496040"/>
                  </a:lnTo>
                  <a:lnTo>
                    <a:pt x="1851456" y="1495086"/>
                  </a:lnTo>
                  <a:lnTo>
                    <a:pt x="1855264" y="1493815"/>
                  </a:lnTo>
                  <a:lnTo>
                    <a:pt x="1858754" y="1492862"/>
                  </a:lnTo>
                  <a:lnTo>
                    <a:pt x="1862245" y="1490956"/>
                  </a:lnTo>
                  <a:lnTo>
                    <a:pt x="1865418" y="1489367"/>
                  </a:lnTo>
                  <a:lnTo>
                    <a:pt x="1868591" y="1487460"/>
                  </a:lnTo>
                  <a:lnTo>
                    <a:pt x="1871764" y="1485554"/>
                  </a:lnTo>
                  <a:lnTo>
                    <a:pt x="1874620" y="1483330"/>
                  </a:lnTo>
                  <a:lnTo>
                    <a:pt x="1876841" y="1480788"/>
                  </a:lnTo>
                  <a:lnTo>
                    <a:pt x="1879380" y="1478564"/>
                  </a:lnTo>
                  <a:lnTo>
                    <a:pt x="1881918" y="1475704"/>
                  </a:lnTo>
                  <a:lnTo>
                    <a:pt x="1883822" y="1472527"/>
                  </a:lnTo>
                  <a:lnTo>
                    <a:pt x="1886044" y="1469667"/>
                  </a:lnTo>
                  <a:lnTo>
                    <a:pt x="1887947" y="1466172"/>
                  </a:lnTo>
                  <a:lnTo>
                    <a:pt x="1889534" y="1462677"/>
                  </a:lnTo>
                  <a:lnTo>
                    <a:pt x="1890803" y="1459181"/>
                  </a:lnTo>
                  <a:lnTo>
                    <a:pt x="1892707" y="1454097"/>
                  </a:lnTo>
                  <a:lnTo>
                    <a:pt x="1893976" y="1448696"/>
                  </a:lnTo>
                  <a:lnTo>
                    <a:pt x="1895246" y="1443930"/>
                  </a:lnTo>
                  <a:lnTo>
                    <a:pt x="1895563" y="1438846"/>
                  </a:lnTo>
                  <a:lnTo>
                    <a:pt x="1895880" y="1433444"/>
                  </a:lnTo>
                  <a:lnTo>
                    <a:pt x="1895563" y="1428360"/>
                  </a:lnTo>
                  <a:lnTo>
                    <a:pt x="1894611" y="1422959"/>
                  </a:lnTo>
                  <a:lnTo>
                    <a:pt x="1893342" y="1417875"/>
                  </a:lnTo>
                  <a:lnTo>
                    <a:pt x="1892073" y="1412791"/>
                  </a:lnTo>
                  <a:lnTo>
                    <a:pt x="1890169" y="1407707"/>
                  </a:lnTo>
                  <a:lnTo>
                    <a:pt x="1888582" y="1402941"/>
                  </a:lnTo>
                  <a:lnTo>
                    <a:pt x="1886361" y="1398492"/>
                  </a:lnTo>
                  <a:lnTo>
                    <a:pt x="1883822" y="1394044"/>
                  </a:lnTo>
                  <a:lnTo>
                    <a:pt x="1881601" y="1389913"/>
                  </a:lnTo>
                  <a:lnTo>
                    <a:pt x="1878745" y="1385783"/>
                  </a:lnTo>
                  <a:lnTo>
                    <a:pt x="1875572" y="1381652"/>
                  </a:lnTo>
                  <a:lnTo>
                    <a:pt x="1867956" y="1372755"/>
                  </a:lnTo>
                  <a:lnTo>
                    <a:pt x="1857168" y="1361317"/>
                  </a:lnTo>
                  <a:lnTo>
                    <a:pt x="1843205" y="1346700"/>
                  </a:lnTo>
                  <a:lnTo>
                    <a:pt x="1826388" y="1329542"/>
                  </a:lnTo>
                  <a:lnTo>
                    <a:pt x="1821310" y="1324141"/>
                  </a:lnTo>
                  <a:lnTo>
                    <a:pt x="1816551" y="1319374"/>
                  </a:lnTo>
                  <a:lnTo>
                    <a:pt x="1812743" y="1314608"/>
                  </a:lnTo>
                  <a:lnTo>
                    <a:pt x="1810204" y="1310160"/>
                  </a:lnTo>
                  <a:lnTo>
                    <a:pt x="1807348" y="1306029"/>
                  </a:lnTo>
                  <a:lnTo>
                    <a:pt x="1805444" y="1302534"/>
                  </a:lnTo>
                  <a:lnTo>
                    <a:pt x="1804492" y="1299039"/>
                  </a:lnTo>
                  <a:lnTo>
                    <a:pt x="1804175" y="1295861"/>
                  </a:lnTo>
                  <a:lnTo>
                    <a:pt x="1804175" y="1293320"/>
                  </a:lnTo>
                  <a:lnTo>
                    <a:pt x="1804492" y="1289824"/>
                  </a:lnTo>
                  <a:lnTo>
                    <a:pt x="1804810" y="1286329"/>
                  </a:lnTo>
                  <a:lnTo>
                    <a:pt x="1805762" y="1281881"/>
                  </a:lnTo>
                  <a:lnTo>
                    <a:pt x="1808618" y="1272984"/>
                  </a:lnTo>
                  <a:lnTo>
                    <a:pt x="1812426" y="1262498"/>
                  </a:lnTo>
                  <a:lnTo>
                    <a:pt x="1814647" y="1258686"/>
                  </a:lnTo>
                  <a:lnTo>
                    <a:pt x="1817185" y="1255508"/>
                  </a:lnTo>
                  <a:lnTo>
                    <a:pt x="1819724" y="1252966"/>
                  </a:lnTo>
                  <a:lnTo>
                    <a:pt x="1821310" y="1252013"/>
                  </a:lnTo>
                  <a:lnTo>
                    <a:pt x="1822897" y="1251377"/>
                  </a:lnTo>
                  <a:lnTo>
                    <a:pt x="1824801" y="1251060"/>
                  </a:lnTo>
                  <a:lnTo>
                    <a:pt x="1826388" y="1250742"/>
                  </a:lnTo>
                  <a:lnTo>
                    <a:pt x="1830195" y="1250106"/>
                  </a:lnTo>
                  <a:lnTo>
                    <a:pt x="1834320" y="1251377"/>
                  </a:lnTo>
                  <a:lnTo>
                    <a:pt x="1839080" y="1252648"/>
                  </a:lnTo>
                  <a:lnTo>
                    <a:pt x="1841936" y="1254237"/>
                  </a:lnTo>
                  <a:lnTo>
                    <a:pt x="1843840" y="1255190"/>
                  </a:lnTo>
                  <a:lnTo>
                    <a:pt x="1846061" y="1256461"/>
                  </a:lnTo>
                  <a:lnTo>
                    <a:pt x="1847648" y="1258368"/>
                  </a:lnTo>
                  <a:lnTo>
                    <a:pt x="1848917" y="1259639"/>
                  </a:lnTo>
                  <a:lnTo>
                    <a:pt x="1849869" y="1261545"/>
                  </a:lnTo>
                  <a:lnTo>
                    <a:pt x="1850504" y="1263134"/>
                  </a:lnTo>
                  <a:lnTo>
                    <a:pt x="1850821" y="1265040"/>
                  </a:lnTo>
                  <a:lnTo>
                    <a:pt x="1850504" y="1267265"/>
                  </a:lnTo>
                  <a:lnTo>
                    <a:pt x="1850186" y="1270124"/>
                  </a:lnTo>
                  <a:lnTo>
                    <a:pt x="1847965" y="1277432"/>
                  </a:lnTo>
                  <a:lnTo>
                    <a:pt x="1844792" y="1287282"/>
                  </a:lnTo>
                  <a:lnTo>
                    <a:pt x="1840032" y="1299039"/>
                  </a:lnTo>
                  <a:lnTo>
                    <a:pt x="1833369" y="1315562"/>
                  </a:lnTo>
                  <a:lnTo>
                    <a:pt x="1881918" y="1334944"/>
                  </a:lnTo>
                  <a:lnTo>
                    <a:pt x="1929834" y="1354008"/>
                  </a:lnTo>
                  <a:lnTo>
                    <a:pt x="1935228" y="1340981"/>
                  </a:lnTo>
                  <a:lnTo>
                    <a:pt x="1937132" y="1335262"/>
                  </a:lnTo>
                  <a:lnTo>
                    <a:pt x="1938718" y="1330178"/>
                  </a:lnTo>
                  <a:lnTo>
                    <a:pt x="1939988" y="1324776"/>
                  </a:lnTo>
                  <a:lnTo>
                    <a:pt x="1941257" y="1319692"/>
                  </a:lnTo>
                  <a:lnTo>
                    <a:pt x="1942209" y="1314926"/>
                  </a:lnTo>
                  <a:lnTo>
                    <a:pt x="1942526" y="1309842"/>
                  </a:lnTo>
                  <a:lnTo>
                    <a:pt x="1942844" y="1305076"/>
                  </a:lnTo>
                  <a:lnTo>
                    <a:pt x="1942526" y="1300628"/>
                  </a:lnTo>
                  <a:lnTo>
                    <a:pt x="1942209" y="1295861"/>
                  </a:lnTo>
                  <a:lnTo>
                    <a:pt x="1941574" y="1291413"/>
                  </a:lnTo>
                  <a:lnTo>
                    <a:pt x="1940305" y="1287282"/>
                  </a:lnTo>
                  <a:lnTo>
                    <a:pt x="1939036" y="1283152"/>
                  </a:lnTo>
                  <a:lnTo>
                    <a:pt x="1937132" y="1279021"/>
                  </a:lnTo>
                  <a:lnTo>
                    <a:pt x="1935545" y="1274890"/>
                  </a:lnTo>
                  <a:lnTo>
                    <a:pt x="1933007" y="1271078"/>
                  </a:lnTo>
                  <a:lnTo>
                    <a:pt x="1930786" y="1267265"/>
                  </a:lnTo>
                  <a:lnTo>
                    <a:pt x="1925074" y="1260274"/>
                  </a:lnTo>
                  <a:lnTo>
                    <a:pt x="1918727" y="1253602"/>
                  </a:lnTo>
                  <a:lnTo>
                    <a:pt x="1912064" y="1247565"/>
                  </a:lnTo>
                  <a:lnTo>
                    <a:pt x="1905083" y="1241210"/>
                  </a:lnTo>
                  <a:lnTo>
                    <a:pt x="1897467" y="1235490"/>
                  </a:lnTo>
                  <a:lnTo>
                    <a:pt x="1889534" y="1230089"/>
                  </a:lnTo>
                  <a:lnTo>
                    <a:pt x="1881284" y="1225005"/>
                  </a:lnTo>
                  <a:lnTo>
                    <a:pt x="1872082" y="1220556"/>
                  </a:lnTo>
                  <a:lnTo>
                    <a:pt x="1882553" y="1194819"/>
                  </a:lnTo>
                  <a:lnTo>
                    <a:pt x="1839398" y="1177026"/>
                  </a:lnTo>
                  <a:close/>
                  <a:moveTo>
                    <a:pt x="1952046" y="1106804"/>
                  </a:moveTo>
                  <a:lnTo>
                    <a:pt x="1958075" y="1113159"/>
                  </a:lnTo>
                  <a:lnTo>
                    <a:pt x="1964421" y="1119832"/>
                  </a:lnTo>
                  <a:lnTo>
                    <a:pt x="1970768" y="1126504"/>
                  </a:lnTo>
                  <a:lnTo>
                    <a:pt x="1976162" y="1133813"/>
                  </a:lnTo>
                  <a:lnTo>
                    <a:pt x="1981557" y="1141438"/>
                  </a:lnTo>
                  <a:lnTo>
                    <a:pt x="1986634" y="1149064"/>
                  </a:lnTo>
                  <a:lnTo>
                    <a:pt x="1991711" y="1157326"/>
                  </a:lnTo>
                  <a:lnTo>
                    <a:pt x="1996153" y="1165905"/>
                  </a:lnTo>
                  <a:lnTo>
                    <a:pt x="2000278" y="1174484"/>
                  </a:lnTo>
                  <a:lnTo>
                    <a:pt x="2004086" y="1183698"/>
                  </a:lnTo>
                  <a:lnTo>
                    <a:pt x="2007577" y="1192595"/>
                  </a:lnTo>
                  <a:lnTo>
                    <a:pt x="2010750" y="1202127"/>
                  </a:lnTo>
                  <a:lnTo>
                    <a:pt x="2013606" y="1211977"/>
                  </a:lnTo>
                  <a:lnTo>
                    <a:pt x="2016462" y="1221510"/>
                  </a:lnTo>
                  <a:lnTo>
                    <a:pt x="2018366" y="1231677"/>
                  </a:lnTo>
                  <a:lnTo>
                    <a:pt x="2020587" y="1242163"/>
                  </a:lnTo>
                  <a:lnTo>
                    <a:pt x="2021856" y="1252648"/>
                  </a:lnTo>
                  <a:lnTo>
                    <a:pt x="2023443" y="1263134"/>
                  </a:lnTo>
                  <a:lnTo>
                    <a:pt x="2024077" y="1273937"/>
                  </a:lnTo>
                  <a:lnTo>
                    <a:pt x="2024395" y="1285058"/>
                  </a:lnTo>
                  <a:lnTo>
                    <a:pt x="2024712" y="1295861"/>
                  </a:lnTo>
                  <a:lnTo>
                    <a:pt x="2024395" y="1306982"/>
                  </a:lnTo>
                  <a:lnTo>
                    <a:pt x="2024077" y="1318739"/>
                  </a:lnTo>
                  <a:lnTo>
                    <a:pt x="2023125" y="1329860"/>
                  </a:lnTo>
                  <a:lnTo>
                    <a:pt x="2021539" y="1341299"/>
                  </a:lnTo>
                  <a:lnTo>
                    <a:pt x="2019952" y="1352737"/>
                  </a:lnTo>
                  <a:lnTo>
                    <a:pt x="2018048" y="1364494"/>
                  </a:lnTo>
                  <a:lnTo>
                    <a:pt x="2015827" y="1375933"/>
                  </a:lnTo>
                  <a:lnTo>
                    <a:pt x="2012654" y="1387371"/>
                  </a:lnTo>
                  <a:lnTo>
                    <a:pt x="2009481" y="1399128"/>
                  </a:lnTo>
                  <a:lnTo>
                    <a:pt x="2005990" y="1410884"/>
                  </a:lnTo>
                  <a:lnTo>
                    <a:pt x="2001865" y="1422323"/>
                  </a:lnTo>
                  <a:lnTo>
                    <a:pt x="1998057" y="1432809"/>
                  </a:lnTo>
                  <a:lnTo>
                    <a:pt x="1993615" y="1442976"/>
                  </a:lnTo>
                  <a:lnTo>
                    <a:pt x="1989172" y="1452509"/>
                  </a:lnTo>
                  <a:lnTo>
                    <a:pt x="1984412" y="1462359"/>
                  </a:lnTo>
                  <a:lnTo>
                    <a:pt x="1979018" y="1472209"/>
                  </a:lnTo>
                  <a:lnTo>
                    <a:pt x="1973941" y="1481106"/>
                  </a:lnTo>
                  <a:lnTo>
                    <a:pt x="1967912" y="1490638"/>
                  </a:lnTo>
                  <a:lnTo>
                    <a:pt x="1961883" y="1499852"/>
                  </a:lnTo>
                  <a:lnTo>
                    <a:pt x="1955854" y="1508432"/>
                  </a:lnTo>
                  <a:lnTo>
                    <a:pt x="1949507" y="1517011"/>
                  </a:lnTo>
                  <a:lnTo>
                    <a:pt x="1942526" y="1525272"/>
                  </a:lnTo>
                  <a:lnTo>
                    <a:pt x="1935545" y="1533215"/>
                  </a:lnTo>
                  <a:lnTo>
                    <a:pt x="1928247" y="1540841"/>
                  </a:lnTo>
                  <a:lnTo>
                    <a:pt x="1920631" y="1548149"/>
                  </a:lnTo>
                  <a:lnTo>
                    <a:pt x="1912381" y="1555457"/>
                  </a:lnTo>
                  <a:lnTo>
                    <a:pt x="1904448" y="1562130"/>
                  </a:lnTo>
                  <a:lnTo>
                    <a:pt x="1896198" y="1568803"/>
                  </a:lnTo>
                  <a:lnTo>
                    <a:pt x="1887947" y="1575158"/>
                  </a:lnTo>
                  <a:lnTo>
                    <a:pt x="1878745" y="1581195"/>
                  </a:lnTo>
                  <a:lnTo>
                    <a:pt x="1870178" y="1586279"/>
                  </a:lnTo>
                  <a:lnTo>
                    <a:pt x="1860658" y="1591680"/>
                  </a:lnTo>
                  <a:lnTo>
                    <a:pt x="1851138" y="1596129"/>
                  </a:lnTo>
                  <a:lnTo>
                    <a:pt x="1841302" y="1600577"/>
                  </a:lnTo>
                  <a:lnTo>
                    <a:pt x="1831782" y="1604390"/>
                  </a:lnTo>
                  <a:lnTo>
                    <a:pt x="1821628" y="1607885"/>
                  </a:lnTo>
                  <a:lnTo>
                    <a:pt x="1811474" y="1611063"/>
                  </a:lnTo>
                  <a:lnTo>
                    <a:pt x="1801002" y="1613922"/>
                  </a:lnTo>
                  <a:lnTo>
                    <a:pt x="1790213" y="1615829"/>
                  </a:lnTo>
                  <a:lnTo>
                    <a:pt x="1779742" y="1617735"/>
                  </a:lnTo>
                  <a:lnTo>
                    <a:pt x="1768636" y="1618688"/>
                  </a:lnTo>
                  <a:lnTo>
                    <a:pt x="1757529" y="1619324"/>
                  </a:lnTo>
                  <a:lnTo>
                    <a:pt x="1746423" y="1619642"/>
                  </a:lnTo>
                  <a:lnTo>
                    <a:pt x="1807666" y="1643472"/>
                  </a:lnTo>
                  <a:lnTo>
                    <a:pt x="1869226" y="1666668"/>
                  </a:lnTo>
                  <a:lnTo>
                    <a:pt x="1931103" y="1689227"/>
                  </a:lnTo>
                  <a:lnTo>
                    <a:pt x="1992663" y="1711469"/>
                  </a:lnTo>
                  <a:lnTo>
                    <a:pt x="2054857" y="1733076"/>
                  </a:lnTo>
                  <a:lnTo>
                    <a:pt x="2116734" y="1754047"/>
                  </a:lnTo>
                  <a:lnTo>
                    <a:pt x="2179246" y="1775018"/>
                  </a:lnTo>
                  <a:lnTo>
                    <a:pt x="2241758" y="1795353"/>
                  </a:lnTo>
                  <a:lnTo>
                    <a:pt x="2243345" y="1789952"/>
                  </a:lnTo>
                  <a:lnTo>
                    <a:pt x="2244614" y="1785503"/>
                  </a:lnTo>
                  <a:lnTo>
                    <a:pt x="2246518" y="1781373"/>
                  </a:lnTo>
                  <a:lnTo>
                    <a:pt x="2248422" y="1777242"/>
                  </a:lnTo>
                  <a:lnTo>
                    <a:pt x="2250643" y="1773429"/>
                  </a:lnTo>
                  <a:lnTo>
                    <a:pt x="2252547" y="1769616"/>
                  </a:lnTo>
                  <a:lnTo>
                    <a:pt x="2255086" y="1766121"/>
                  </a:lnTo>
                  <a:lnTo>
                    <a:pt x="2257941" y="1762626"/>
                  </a:lnTo>
                  <a:lnTo>
                    <a:pt x="2260797" y="1759131"/>
                  </a:lnTo>
                  <a:lnTo>
                    <a:pt x="2263970" y="1755953"/>
                  </a:lnTo>
                  <a:lnTo>
                    <a:pt x="2266826" y="1752776"/>
                  </a:lnTo>
                  <a:lnTo>
                    <a:pt x="2270317" y="1749916"/>
                  </a:lnTo>
                  <a:lnTo>
                    <a:pt x="2273807" y="1747057"/>
                  </a:lnTo>
                  <a:lnTo>
                    <a:pt x="2277298" y="1744832"/>
                  </a:lnTo>
                  <a:lnTo>
                    <a:pt x="2281106" y="1742290"/>
                  </a:lnTo>
                  <a:lnTo>
                    <a:pt x="2285231" y="1740066"/>
                  </a:lnTo>
                  <a:lnTo>
                    <a:pt x="2289356" y="1738160"/>
                  </a:lnTo>
                  <a:lnTo>
                    <a:pt x="2293481" y="1736253"/>
                  </a:lnTo>
                  <a:lnTo>
                    <a:pt x="2297606" y="1734665"/>
                  </a:lnTo>
                  <a:lnTo>
                    <a:pt x="2301731" y="1733076"/>
                  </a:lnTo>
                  <a:lnTo>
                    <a:pt x="2306491" y="1731805"/>
                  </a:lnTo>
                  <a:lnTo>
                    <a:pt x="2310934" y="1730852"/>
                  </a:lnTo>
                  <a:lnTo>
                    <a:pt x="2315376" y="1730216"/>
                  </a:lnTo>
                  <a:lnTo>
                    <a:pt x="2319819" y="1729263"/>
                  </a:lnTo>
                  <a:lnTo>
                    <a:pt x="2324578" y="1728627"/>
                  </a:lnTo>
                  <a:lnTo>
                    <a:pt x="2329338" y="1728627"/>
                  </a:lnTo>
                  <a:lnTo>
                    <a:pt x="2334098" y="1728310"/>
                  </a:lnTo>
                  <a:lnTo>
                    <a:pt x="2339175" y="1728627"/>
                  </a:lnTo>
                  <a:lnTo>
                    <a:pt x="2343618" y="1728945"/>
                  </a:lnTo>
                  <a:lnTo>
                    <a:pt x="2348377" y="1729581"/>
                  </a:lnTo>
                  <a:lnTo>
                    <a:pt x="2353454" y="1730534"/>
                  </a:lnTo>
                  <a:lnTo>
                    <a:pt x="2358214" y="1731487"/>
                  </a:lnTo>
                  <a:lnTo>
                    <a:pt x="2363291" y="1732758"/>
                  </a:lnTo>
                  <a:lnTo>
                    <a:pt x="2369003" y="1734982"/>
                  </a:lnTo>
                  <a:lnTo>
                    <a:pt x="2471180" y="1380699"/>
                  </a:lnTo>
                  <a:lnTo>
                    <a:pt x="2465468" y="1379428"/>
                  </a:lnTo>
                  <a:lnTo>
                    <a:pt x="2461026" y="1377839"/>
                  </a:lnTo>
                  <a:lnTo>
                    <a:pt x="2456583" y="1376250"/>
                  </a:lnTo>
                  <a:lnTo>
                    <a:pt x="2452458" y="1374344"/>
                  </a:lnTo>
                  <a:lnTo>
                    <a:pt x="2448333" y="1372438"/>
                  </a:lnTo>
                  <a:lnTo>
                    <a:pt x="2444208" y="1370213"/>
                  </a:lnTo>
                  <a:lnTo>
                    <a:pt x="2440400" y="1367989"/>
                  </a:lnTo>
                  <a:lnTo>
                    <a:pt x="2436592" y="1365447"/>
                  </a:lnTo>
                  <a:lnTo>
                    <a:pt x="2433102" y="1362587"/>
                  </a:lnTo>
                  <a:lnTo>
                    <a:pt x="2429611" y="1359728"/>
                  </a:lnTo>
                  <a:lnTo>
                    <a:pt x="2426438" y="1356550"/>
                  </a:lnTo>
                  <a:lnTo>
                    <a:pt x="2423582" y="1353691"/>
                  </a:lnTo>
                  <a:lnTo>
                    <a:pt x="2420726" y="1350513"/>
                  </a:lnTo>
                  <a:lnTo>
                    <a:pt x="2417870" y="1347018"/>
                  </a:lnTo>
                  <a:lnTo>
                    <a:pt x="2415332" y="1343523"/>
                  </a:lnTo>
                  <a:lnTo>
                    <a:pt x="2413110" y="1339710"/>
                  </a:lnTo>
                  <a:lnTo>
                    <a:pt x="2410889" y="1336215"/>
                  </a:lnTo>
                  <a:lnTo>
                    <a:pt x="2408668" y="1332402"/>
                  </a:lnTo>
                  <a:lnTo>
                    <a:pt x="2407081" y="1327954"/>
                  </a:lnTo>
                  <a:lnTo>
                    <a:pt x="2405177" y="1324141"/>
                  </a:lnTo>
                  <a:lnTo>
                    <a:pt x="2403908" y="1320010"/>
                  </a:lnTo>
                  <a:lnTo>
                    <a:pt x="2402639" y="1315879"/>
                  </a:lnTo>
                  <a:lnTo>
                    <a:pt x="2401370" y="1311749"/>
                  </a:lnTo>
                  <a:lnTo>
                    <a:pt x="2400735" y="1307618"/>
                  </a:lnTo>
                  <a:lnTo>
                    <a:pt x="2400100" y="1303170"/>
                  </a:lnTo>
                  <a:lnTo>
                    <a:pt x="2399783" y="1298721"/>
                  </a:lnTo>
                  <a:lnTo>
                    <a:pt x="2399783" y="1294590"/>
                  </a:lnTo>
                  <a:lnTo>
                    <a:pt x="2399783" y="1290142"/>
                  </a:lnTo>
                  <a:lnTo>
                    <a:pt x="2400100" y="1285376"/>
                  </a:lnTo>
                  <a:lnTo>
                    <a:pt x="2400418" y="1281245"/>
                  </a:lnTo>
                  <a:lnTo>
                    <a:pt x="2401052" y="1276797"/>
                  </a:lnTo>
                  <a:lnTo>
                    <a:pt x="2402322" y="1272348"/>
                  </a:lnTo>
                  <a:lnTo>
                    <a:pt x="2403591" y="1267900"/>
                  </a:lnTo>
                  <a:lnTo>
                    <a:pt x="2403908" y="1266947"/>
                  </a:lnTo>
                  <a:lnTo>
                    <a:pt x="2346473" y="1248835"/>
                  </a:lnTo>
                  <a:lnTo>
                    <a:pt x="2289673" y="1230406"/>
                  </a:lnTo>
                  <a:lnTo>
                    <a:pt x="2232873" y="1211660"/>
                  </a:lnTo>
                  <a:lnTo>
                    <a:pt x="2176073" y="1191642"/>
                  </a:lnTo>
                  <a:lnTo>
                    <a:pt x="2119590" y="1171306"/>
                  </a:lnTo>
                  <a:lnTo>
                    <a:pt x="2063425" y="1150335"/>
                  </a:lnTo>
                  <a:lnTo>
                    <a:pt x="2007577" y="1128729"/>
                  </a:lnTo>
                  <a:lnTo>
                    <a:pt x="1952046" y="1106804"/>
                  </a:lnTo>
                  <a:close/>
                  <a:moveTo>
                    <a:pt x="1413556" y="857694"/>
                  </a:moveTo>
                  <a:lnTo>
                    <a:pt x="1413238" y="858329"/>
                  </a:lnTo>
                  <a:lnTo>
                    <a:pt x="1411017" y="862460"/>
                  </a:lnTo>
                  <a:lnTo>
                    <a:pt x="1408478" y="866273"/>
                  </a:lnTo>
                  <a:lnTo>
                    <a:pt x="1405940" y="869768"/>
                  </a:lnTo>
                  <a:lnTo>
                    <a:pt x="1403401" y="873263"/>
                  </a:lnTo>
                  <a:lnTo>
                    <a:pt x="1400228" y="876758"/>
                  </a:lnTo>
                  <a:lnTo>
                    <a:pt x="1397055" y="879936"/>
                  </a:lnTo>
                  <a:lnTo>
                    <a:pt x="1393882" y="882796"/>
                  </a:lnTo>
                  <a:lnTo>
                    <a:pt x="1390709" y="885655"/>
                  </a:lnTo>
                  <a:lnTo>
                    <a:pt x="1387218" y="888515"/>
                  </a:lnTo>
                  <a:lnTo>
                    <a:pt x="1383410" y="890739"/>
                  </a:lnTo>
                  <a:lnTo>
                    <a:pt x="1379920" y="892963"/>
                  </a:lnTo>
                  <a:lnTo>
                    <a:pt x="1376112" y="894870"/>
                  </a:lnTo>
                  <a:lnTo>
                    <a:pt x="1372304" y="897094"/>
                  </a:lnTo>
                  <a:lnTo>
                    <a:pt x="1368179" y="899000"/>
                  </a:lnTo>
                  <a:lnTo>
                    <a:pt x="1364371" y="900271"/>
                  </a:lnTo>
                  <a:lnTo>
                    <a:pt x="1360246" y="901542"/>
                  </a:lnTo>
                  <a:lnTo>
                    <a:pt x="1351361" y="903449"/>
                  </a:lnTo>
                  <a:lnTo>
                    <a:pt x="1347236" y="904084"/>
                  </a:lnTo>
                  <a:lnTo>
                    <a:pt x="1343111" y="904720"/>
                  </a:lnTo>
                  <a:lnTo>
                    <a:pt x="1338668" y="905038"/>
                  </a:lnTo>
                  <a:lnTo>
                    <a:pt x="1333908" y="905038"/>
                  </a:lnTo>
                  <a:lnTo>
                    <a:pt x="1329783" y="904720"/>
                  </a:lnTo>
                  <a:lnTo>
                    <a:pt x="1325341" y="904402"/>
                  </a:lnTo>
                  <a:lnTo>
                    <a:pt x="1320898" y="904084"/>
                  </a:lnTo>
                  <a:lnTo>
                    <a:pt x="1316456" y="903131"/>
                  </a:lnTo>
                  <a:lnTo>
                    <a:pt x="1312013" y="901860"/>
                  </a:lnTo>
                  <a:lnTo>
                    <a:pt x="1307571" y="900907"/>
                  </a:lnTo>
                  <a:lnTo>
                    <a:pt x="1303446" y="899636"/>
                  </a:lnTo>
                  <a:lnTo>
                    <a:pt x="1299321" y="897729"/>
                  </a:lnTo>
                  <a:lnTo>
                    <a:pt x="1294561" y="895823"/>
                  </a:lnTo>
                  <a:lnTo>
                    <a:pt x="1290436" y="893599"/>
                  </a:lnTo>
                  <a:lnTo>
                    <a:pt x="1289801" y="892963"/>
                  </a:lnTo>
                  <a:lnTo>
                    <a:pt x="1113054" y="1215790"/>
                  </a:lnTo>
                  <a:lnTo>
                    <a:pt x="1114006" y="1216426"/>
                  </a:lnTo>
                  <a:lnTo>
                    <a:pt x="1118131" y="1218968"/>
                  </a:lnTo>
                  <a:lnTo>
                    <a:pt x="1122891" y="1221510"/>
                  </a:lnTo>
                  <a:lnTo>
                    <a:pt x="1126699" y="1224369"/>
                  </a:lnTo>
                  <a:lnTo>
                    <a:pt x="1130507" y="1227547"/>
                  </a:lnTo>
                  <a:lnTo>
                    <a:pt x="1134315" y="1230724"/>
                  </a:lnTo>
                  <a:lnTo>
                    <a:pt x="1137805" y="1233902"/>
                  </a:lnTo>
                  <a:lnTo>
                    <a:pt x="1141296" y="1237397"/>
                  </a:lnTo>
                  <a:lnTo>
                    <a:pt x="1144469" y="1240892"/>
                  </a:lnTo>
                  <a:lnTo>
                    <a:pt x="1147325" y="1244387"/>
                  </a:lnTo>
                  <a:lnTo>
                    <a:pt x="1149863" y="1248200"/>
                  </a:lnTo>
                  <a:lnTo>
                    <a:pt x="1152719" y="1252013"/>
                  </a:lnTo>
                  <a:lnTo>
                    <a:pt x="1155258" y="1255826"/>
                  </a:lnTo>
                  <a:lnTo>
                    <a:pt x="1157479" y="1259957"/>
                  </a:lnTo>
                  <a:lnTo>
                    <a:pt x="1159383" y="1264087"/>
                  </a:lnTo>
                  <a:lnTo>
                    <a:pt x="1161287" y="1268536"/>
                  </a:lnTo>
                  <a:lnTo>
                    <a:pt x="1162873" y="1272666"/>
                  </a:lnTo>
                  <a:lnTo>
                    <a:pt x="1164143" y="1276797"/>
                  </a:lnTo>
                  <a:lnTo>
                    <a:pt x="1165412" y="1280928"/>
                  </a:lnTo>
                  <a:lnTo>
                    <a:pt x="1166364" y="1285376"/>
                  </a:lnTo>
                  <a:lnTo>
                    <a:pt x="1167316" y="1289824"/>
                  </a:lnTo>
                  <a:lnTo>
                    <a:pt x="1167633" y="1294273"/>
                  </a:lnTo>
                  <a:lnTo>
                    <a:pt x="1168268" y="1298403"/>
                  </a:lnTo>
                  <a:lnTo>
                    <a:pt x="1168585" y="1302852"/>
                  </a:lnTo>
                  <a:lnTo>
                    <a:pt x="1168268" y="1307618"/>
                  </a:lnTo>
                  <a:lnTo>
                    <a:pt x="1167633" y="1311749"/>
                  </a:lnTo>
                  <a:lnTo>
                    <a:pt x="1167316" y="1316197"/>
                  </a:lnTo>
                  <a:lnTo>
                    <a:pt x="1166364" y="1320328"/>
                  </a:lnTo>
                  <a:lnTo>
                    <a:pt x="1165412" y="1324776"/>
                  </a:lnTo>
                  <a:lnTo>
                    <a:pt x="1164143" y="1329224"/>
                  </a:lnTo>
                  <a:lnTo>
                    <a:pt x="1162556" y="1333355"/>
                  </a:lnTo>
                  <a:lnTo>
                    <a:pt x="1160652" y="1337486"/>
                  </a:lnTo>
                  <a:lnTo>
                    <a:pt x="1159066" y="1341616"/>
                  </a:lnTo>
                  <a:lnTo>
                    <a:pt x="1155892" y="1346700"/>
                  </a:lnTo>
                  <a:lnTo>
                    <a:pt x="1215231" y="1376568"/>
                  </a:lnTo>
                  <a:lnTo>
                    <a:pt x="1274887" y="1406118"/>
                  </a:lnTo>
                  <a:lnTo>
                    <a:pt x="1334226" y="1435351"/>
                  </a:lnTo>
                  <a:lnTo>
                    <a:pt x="1393882" y="1464265"/>
                  </a:lnTo>
                  <a:lnTo>
                    <a:pt x="1453855" y="1492227"/>
                  </a:lnTo>
                  <a:lnTo>
                    <a:pt x="1514146" y="1519870"/>
                  </a:lnTo>
                  <a:lnTo>
                    <a:pt x="1574754" y="1547196"/>
                  </a:lnTo>
                  <a:lnTo>
                    <a:pt x="1635679" y="1574204"/>
                  </a:lnTo>
                  <a:lnTo>
                    <a:pt x="1627746" y="1565943"/>
                  </a:lnTo>
                  <a:lnTo>
                    <a:pt x="1620448" y="1557682"/>
                  </a:lnTo>
                  <a:lnTo>
                    <a:pt x="1613466" y="1549103"/>
                  </a:lnTo>
                  <a:lnTo>
                    <a:pt x="1607120" y="1540206"/>
                  </a:lnTo>
                  <a:lnTo>
                    <a:pt x="1601091" y="1531309"/>
                  </a:lnTo>
                  <a:lnTo>
                    <a:pt x="1595379" y="1522094"/>
                  </a:lnTo>
                  <a:lnTo>
                    <a:pt x="1590620" y="1512562"/>
                  </a:lnTo>
                  <a:lnTo>
                    <a:pt x="1585542" y="1503030"/>
                  </a:lnTo>
                  <a:lnTo>
                    <a:pt x="1581417" y="1493180"/>
                  </a:lnTo>
                  <a:lnTo>
                    <a:pt x="1577609" y="1483330"/>
                  </a:lnTo>
                  <a:lnTo>
                    <a:pt x="1574436" y="1473162"/>
                  </a:lnTo>
                  <a:lnTo>
                    <a:pt x="1571263" y="1462994"/>
                  </a:lnTo>
                  <a:lnTo>
                    <a:pt x="1569042" y="1453144"/>
                  </a:lnTo>
                  <a:lnTo>
                    <a:pt x="1566821" y="1442659"/>
                  </a:lnTo>
                  <a:lnTo>
                    <a:pt x="1565234" y="1432173"/>
                  </a:lnTo>
                  <a:lnTo>
                    <a:pt x="1563647" y="1421688"/>
                  </a:lnTo>
                  <a:lnTo>
                    <a:pt x="1563013" y="1411202"/>
                  </a:lnTo>
                  <a:lnTo>
                    <a:pt x="1562378" y="1400717"/>
                  </a:lnTo>
                  <a:lnTo>
                    <a:pt x="1562378" y="1389913"/>
                  </a:lnTo>
                  <a:lnTo>
                    <a:pt x="1562378" y="1379110"/>
                  </a:lnTo>
                  <a:lnTo>
                    <a:pt x="1563013" y="1368625"/>
                  </a:lnTo>
                  <a:lnTo>
                    <a:pt x="1563965" y="1357821"/>
                  </a:lnTo>
                  <a:lnTo>
                    <a:pt x="1565551" y="1347336"/>
                  </a:lnTo>
                  <a:lnTo>
                    <a:pt x="1567138" y="1336533"/>
                  </a:lnTo>
                  <a:lnTo>
                    <a:pt x="1569359" y="1326047"/>
                  </a:lnTo>
                  <a:lnTo>
                    <a:pt x="1571580" y="1315562"/>
                  </a:lnTo>
                  <a:lnTo>
                    <a:pt x="1574436" y="1305076"/>
                  </a:lnTo>
                  <a:lnTo>
                    <a:pt x="1577609" y="1294590"/>
                  </a:lnTo>
                  <a:lnTo>
                    <a:pt x="1581100" y="1284105"/>
                  </a:lnTo>
                  <a:lnTo>
                    <a:pt x="1584908" y="1273937"/>
                  </a:lnTo>
                  <a:lnTo>
                    <a:pt x="1588716" y="1263769"/>
                  </a:lnTo>
                  <a:lnTo>
                    <a:pt x="1593158" y="1253602"/>
                  </a:lnTo>
                  <a:lnTo>
                    <a:pt x="1598552" y="1242481"/>
                  </a:lnTo>
                  <a:lnTo>
                    <a:pt x="1604582" y="1231677"/>
                  </a:lnTo>
                  <a:lnTo>
                    <a:pt x="1610293" y="1221192"/>
                  </a:lnTo>
                  <a:lnTo>
                    <a:pt x="1616322" y="1211024"/>
                  </a:lnTo>
                  <a:lnTo>
                    <a:pt x="1622986" y="1201174"/>
                  </a:lnTo>
                  <a:lnTo>
                    <a:pt x="1629650" y="1191642"/>
                  </a:lnTo>
                  <a:lnTo>
                    <a:pt x="1636631" y="1182109"/>
                  </a:lnTo>
                  <a:lnTo>
                    <a:pt x="1643612" y="1173213"/>
                  </a:lnTo>
                  <a:lnTo>
                    <a:pt x="1650910" y="1164316"/>
                  </a:lnTo>
                  <a:lnTo>
                    <a:pt x="1658526" y="1156055"/>
                  </a:lnTo>
                  <a:lnTo>
                    <a:pt x="1666141" y="1148111"/>
                  </a:lnTo>
                  <a:lnTo>
                    <a:pt x="1673757" y="1140485"/>
                  </a:lnTo>
                  <a:lnTo>
                    <a:pt x="1682325" y="1132859"/>
                  </a:lnTo>
                  <a:lnTo>
                    <a:pt x="1690258" y="1125551"/>
                  </a:lnTo>
                  <a:lnTo>
                    <a:pt x="1698508" y="1119196"/>
                  </a:lnTo>
                  <a:lnTo>
                    <a:pt x="1707076" y="1112841"/>
                  </a:lnTo>
                  <a:lnTo>
                    <a:pt x="1715643" y="1106804"/>
                  </a:lnTo>
                  <a:lnTo>
                    <a:pt x="1724211" y="1101403"/>
                  </a:lnTo>
                  <a:lnTo>
                    <a:pt x="1733096" y="1096001"/>
                  </a:lnTo>
                  <a:lnTo>
                    <a:pt x="1741981" y="1091235"/>
                  </a:lnTo>
                  <a:lnTo>
                    <a:pt x="1750866" y="1086469"/>
                  </a:lnTo>
                  <a:lnTo>
                    <a:pt x="1759751" y="1082656"/>
                  </a:lnTo>
                  <a:lnTo>
                    <a:pt x="1768953" y="1078843"/>
                  </a:lnTo>
                  <a:lnTo>
                    <a:pt x="1778155" y="1075666"/>
                  </a:lnTo>
                  <a:lnTo>
                    <a:pt x="1787357" y="1073124"/>
                  </a:lnTo>
                  <a:lnTo>
                    <a:pt x="1796560" y="1070582"/>
                  </a:lnTo>
                  <a:lnTo>
                    <a:pt x="1805444" y="1068357"/>
                  </a:lnTo>
                  <a:lnTo>
                    <a:pt x="1814647" y="1067086"/>
                  </a:lnTo>
                  <a:lnTo>
                    <a:pt x="1824166" y="1066133"/>
                  </a:lnTo>
                  <a:lnTo>
                    <a:pt x="1833051" y="1065180"/>
                  </a:lnTo>
                  <a:lnTo>
                    <a:pt x="1842254" y="1064862"/>
                  </a:lnTo>
                  <a:lnTo>
                    <a:pt x="1850821" y="1065180"/>
                  </a:lnTo>
                  <a:lnTo>
                    <a:pt x="1795290" y="1041349"/>
                  </a:lnTo>
                  <a:lnTo>
                    <a:pt x="1740077" y="1016883"/>
                  </a:lnTo>
                  <a:lnTo>
                    <a:pt x="1684863" y="991781"/>
                  </a:lnTo>
                  <a:lnTo>
                    <a:pt x="1630284" y="966044"/>
                  </a:lnTo>
                  <a:lnTo>
                    <a:pt x="1575388" y="939672"/>
                  </a:lnTo>
                  <a:lnTo>
                    <a:pt x="1521127" y="912663"/>
                  </a:lnTo>
                  <a:lnTo>
                    <a:pt x="1467182" y="885655"/>
                  </a:lnTo>
                  <a:lnTo>
                    <a:pt x="1413556" y="857694"/>
                  </a:lnTo>
                  <a:close/>
                  <a:moveTo>
                    <a:pt x="1297417" y="692150"/>
                  </a:moveTo>
                  <a:lnTo>
                    <a:pt x="1336764" y="713756"/>
                  </a:lnTo>
                  <a:lnTo>
                    <a:pt x="1376112" y="734727"/>
                  </a:lnTo>
                  <a:lnTo>
                    <a:pt x="1415459" y="755698"/>
                  </a:lnTo>
                  <a:lnTo>
                    <a:pt x="1454807" y="776352"/>
                  </a:lnTo>
                  <a:lnTo>
                    <a:pt x="1494789" y="796687"/>
                  </a:lnTo>
                  <a:lnTo>
                    <a:pt x="1534454" y="816387"/>
                  </a:lnTo>
                  <a:lnTo>
                    <a:pt x="1574119" y="836405"/>
                  </a:lnTo>
                  <a:lnTo>
                    <a:pt x="1613784" y="855470"/>
                  </a:lnTo>
                  <a:lnTo>
                    <a:pt x="1654083" y="874852"/>
                  </a:lnTo>
                  <a:lnTo>
                    <a:pt x="1694066" y="893599"/>
                  </a:lnTo>
                  <a:lnTo>
                    <a:pt x="1734048" y="912028"/>
                  </a:lnTo>
                  <a:lnTo>
                    <a:pt x="1774664" y="930139"/>
                  </a:lnTo>
                  <a:lnTo>
                    <a:pt x="1814964" y="947933"/>
                  </a:lnTo>
                  <a:lnTo>
                    <a:pt x="1855264" y="965409"/>
                  </a:lnTo>
                  <a:lnTo>
                    <a:pt x="1896198" y="982885"/>
                  </a:lnTo>
                  <a:lnTo>
                    <a:pt x="1936815" y="999725"/>
                  </a:lnTo>
                  <a:lnTo>
                    <a:pt x="1977749" y="1016565"/>
                  </a:lnTo>
                  <a:lnTo>
                    <a:pt x="2018683" y="1032770"/>
                  </a:lnTo>
                  <a:lnTo>
                    <a:pt x="2059934" y="1049293"/>
                  </a:lnTo>
                  <a:lnTo>
                    <a:pt x="2101186" y="1064862"/>
                  </a:lnTo>
                  <a:lnTo>
                    <a:pt x="2142437" y="1080749"/>
                  </a:lnTo>
                  <a:lnTo>
                    <a:pt x="2184006" y="1095683"/>
                  </a:lnTo>
                  <a:lnTo>
                    <a:pt x="2225575" y="1110617"/>
                  </a:lnTo>
                  <a:lnTo>
                    <a:pt x="2267461" y="1125233"/>
                  </a:lnTo>
                  <a:lnTo>
                    <a:pt x="2309347" y="1139850"/>
                  </a:lnTo>
                  <a:lnTo>
                    <a:pt x="2351233" y="1153830"/>
                  </a:lnTo>
                  <a:lnTo>
                    <a:pt x="2393437" y="1167811"/>
                  </a:lnTo>
                  <a:lnTo>
                    <a:pt x="2435957" y="1181474"/>
                  </a:lnTo>
                  <a:lnTo>
                    <a:pt x="2478478" y="1194819"/>
                  </a:lnTo>
                  <a:lnTo>
                    <a:pt x="2520999" y="1207529"/>
                  </a:lnTo>
                  <a:lnTo>
                    <a:pt x="2563837" y="1220556"/>
                  </a:lnTo>
                  <a:lnTo>
                    <a:pt x="2606675" y="1233266"/>
                  </a:lnTo>
                  <a:lnTo>
                    <a:pt x="2415332" y="1938338"/>
                  </a:lnTo>
                  <a:lnTo>
                    <a:pt x="2366782" y="1924357"/>
                  </a:lnTo>
                  <a:lnTo>
                    <a:pt x="2318549" y="1910059"/>
                  </a:lnTo>
                  <a:lnTo>
                    <a:pt x="2270317" y="1895443"/>
                  </a:lnTo>
                  <a:lnTo>
                    <a:pt x="2222402" y="1880509"/>
                  </a:lnTo>
                  <a:lnTo>
                    <a:pt x="2174486" y="1865257"/>
                  </a:lnTo>
                  <a:lnTo>
                    <a:pt x="2126889" y="1849370"/>
                  </a:lnTo>
                  <a:lnTo>
                    <a:pt x="2079608" y="1833800"/>
                  </a:lnTo>
                  <a:lnTo>
                    <a:pt x="2032010" y="1817278"/>
                  </a:lnTo>
                  <a:lnTo>
                    <a:pt x="1984730" y="1800755"/>
                  </a:lnTo>
                  <a:lnTo>
                    <a:pt x="1937766" y="1783915"/>
                  </a:lnTo>
                  <a:lnTo>
                    <a:pt x="1890803" y="1766757"/>
                  </a:lnTo>
                  <a:lnTo>
                    <a:pt x="1844157" y="1749281"/>
                  </a:lnTo>
                  <a:lnTo>
                    <a:pt x="1797512" y="1731169"/>
                  </a:lnTo>
                  <a:lnTo>
                    <a:pt x="1751183" y="1713058"/>
                  </a:lnTo>
                  <a:lnTo>
                    <a:pt x="1704854" y="1694629"/>
                  </a:lnTo>
                  <a:lnTo>
                    <a:pt x="1658526" y="1675564"/>
                  </a:lnTo>
                  <a:lnTo>
                    <a:pt x="1612514" y="1656500"/>
                  </a:lnTo>
                  <a:lnTo>
                    <a:pt x="1566503" y="1636800"/>
                  </a:lnTo>
                  <a:lnTo>
                    <a:pt x="1520809" y="1617100"/>
                  </a:lnTo>
                  <a:lnTo>
                    <a:pt x="1475115" y="1596764"/>
                  </a:lnTo>
                  <a:lnTo>
                    <a:pt x="1429739" y="1576111"/>
                  </a:lnTo>
                  <a:lnTo>
                    <a:pt x="1384045" y="1555140"/>
                  </a:lnTo>
                  <a:lnTo>
                    <a:pt x="1338986" y="1534169"/>
                  </a:lnTo>
                  <a:lnTo>
                    <a:pt x="1293926" y="1512562"/>
                  </a:lnTo>
                  <a:lnTo>
                    <a:pt x="1248867" y="1490638"/>
                  </a:lnTo>
                  <a:lnTo>
                    <a:pt x="1204125" y="1468396"/>
                  </a:lnTo>
                  <a:lnTo>
                    <a:pt x="1159066" y="1446154"/>
                  </a:lnTo>
                  <a:lnTo>
                    <a:pt x="1114324" y="1422959"/>
                  </a:lnTo>
                  <a:lnTo>
                    <a:pt x="1069899" y="1399446"/>
                  </a:lnTo>
                  <a:lnTo>
                    <a:pt x="1025474" y="1376250"/>
                  </a:lnTo>
                  <a:lnTo>
                    <a:pt x="981050" y="1352102"/>
                  </a:lnTo>
                  <a:lnTo>
                    <a:pt x="936625" y="1327636"/>
                  </a:lnTo>
                  <a:lnTo>
                    <a:pt x="1297417" y="692150"/>
                  </a:lnTo>
                  <a:close/>
                  <a:moveTo>
                    <a:pt x="2337312" y="325877"/>
                  </a:moveTo>
                  <a:lnTo>
                    <a:pt x="2306540" y="337312"/>
                  </a:lnTo>
                  <a:lnTo>
                    <a:pt x="2313202" y="355098"/>
                  </a:lnTo>
                  <a:lnTo>
                    <a:pt x="2305271" y="358910"/>
                  </a:lnTo>
                  <a:lnTo>
                    <a:pt x="2297974" y="363356"/>
                  </a:lnTo>
                  <a:lnTo>
                    <a:pt x="2291312" y="367803"/>
                  </a:lnTo>
                  <a:lnTo>
                    <a:pt x="2285285" y="372250"/>
                  </a:lnTo>
                  <a:lnTo>
                    <a:pt x="2280209" y="376696"/>
                  </a:lnTo>
                  <a:lnTo>
                    <a:pt x="2275450" y="381778"/>
                  </a:lnTo>
                  <a:lnTo>
                    <a:pt x="2271644" y="386543"/>
                  </a:lnTo>
                  <a:lnTo>
                    <a:pt x="2268154" y="391625"/>
                  </a:lnTo>
                  <a:lnTo>
                    <a:pt x="2265299" y="396706"/>
                  </a:lnTo>
                  <a:lnTo>
                    <a:pt x="2263078" y="402106"/>
                  </a:lnTo>
                  <a:lnTo>
                    <a:pt x="2261809" y="407506"/>
                  </a:lnTo>
                  <a:lnTo>
                    <a:pt x="2261175" y="413223"/>
                  </a:lnTo>
                  <a:lnTo>
                    <a:pt x="2260540" y="418622"/>
                  </a:lnTo>
                  <a:lnTo>
                    <a:pt x="2261492" y="424657"/>
                  </a:lnTo>
                  <a:lnTo>
                    <a:pt x="2262444" y="431009"/>
                  </a:lnTo>
                  <a:lnTo>
                    <a:pt x="2264664" y="436727"/>
                  </a:lnTo>
                  <a:lnTo>
                    <a:pt x="2265933" y="440538"/>
                  </a:lnTo>
                  <a:lnTo>
                    <a:pt x="2267202" y="444032"/>
                  </a:lnTo>
                  <a:lnTo>
                    <a:pt x="2269106" y="447526"/>
                  </a:lnTo>
                  <a:lnTo>
                    <a:pt x="2271009" y="450702"/>
                  </a:lnTo>
                  <a:lnTo>
                    <a:pt x="2273230" y="453560"/>
                  </a:lnTo>
                  <a:lnTo>
                    <a:pt x="2275450" y="456419"/>
                  </a:lnTo>
                  <a:lnTo>
                    <a:pt x="2277671" y="458325"/>
                  </a:lnTo>
                  <a:lnTo>
                    <a:pt x="2280209" y="460866"/>
                  </a:lnTo>
                  <a:lnTo>
                    <a:pt x="2285285" y="464359"/>
                  </a:lnTo>
                  <a:lnTo>
                    <a:pt x="2290678" y="467536"/>
                  </a:lnTo>
                  <a:lnTo>
                    <a:pt x="2296388" y="469759"/>
                  </a:lnTo>
                  <a:lnTo>
                    <a:pt x="2301781" y="471347"/>
                  </a:lnTo>
                  <a:lnTo>
                    <a:pt x="2308761" y="472300"/>
                  </a:lnTo>
                  <a:lnTo>
                    <a:pt x="2318278" y="473253"/>
                  </a:lnTo>
                  <a:lnTo>
                    <a:pt x="2329698" y="474206"/>
                  </a:lnTo>
                  <a:lnTo>
                    <a:pt x="2343657" y="474841"/>
                  </a:lnTo>
                  <a:lnTo>
                    <a:pt x="2359519" y="475158"/>
                  </a:lnTo>
                  <a:lnTo>
                    <a:pt x="2372209" y="476111"/>
                  </a:lnTo>
                  <a:lnTo>
                    <a:pt x="2381726" y="477064"/>
                  </a:lnTo>
                  <a:lnTo>
                    <a:pt x="2387119" y="478017"/>
                  </a:lnTo>
                  <a:lnTo>
                    <a:pt x="2389340" y="478335"/>
                  </a:lnTo>
                  <a:lnTo>
                    <a:pt x="2390926" y="479288"/>
                  </a:lnTo>
                  <a:lnTo>
                    <a:pt x="2392829" y="480558"/>
                  </a:lnTo>
                  <a:lnTo>
                    <a:pt x="2394098" y="481828"/>
                  </a:lnTo>
                  <a:lnTo>
                    <a:pt x="2396002" y="483734"/>
                  </a:lnTo>
                  <a:lnTo>
                    <a:pt x="2396953" y="485640"/>
                  </a:lnTo>
                  <a:lnTo>
                    <a:pt x="2398222" y="488181"/>
                  </a:lnTo>
                  <a:lnTo>
                    <a:pt x="2399491" y="490722"/>
                  </a:lnTo>
                  <a:lnTo>
                    <a:pt x="2400443" y="493580"/>
                  </a:lnTo>
                  <a:lnTo>
                    <a:pt x="2400760" y="496439"/>
                  </a:lnTo>
                  <a:lnTo>
                    <a:pt x="2400760" y="499298"/>
                  </a:lnTo>
                  <a:lnTo>
                    <a:pt x="2400126" y="501839"/>
                  </a:lnTo>
                  <a:lnTo>
                    <a:pt x="2398540" y="503744"/>
                  </a:lnTo>
                  <a:lnTo>
                    <a:pt x="2396953" y="505650"/>
                  </a:lnTo>
                  <a:lnTo>
                    <a:pt x="2394415" y="507238"/>
                  </a:lnTo>
                  <a:lnTo>
                    <a:pt x="2391560" y="508826"/>
                  </a:lnTo>
                  <a:lnTo>
                    <a:pt x="2387753" y="509779"/>
                  </a:lnTo>
                  <a:lnTo>
                    <a:pt x="2384581" y="510097"/>
                  </a:lnTo>
                  <a:lnTo>
                    <a:pt x="2382360" y="509779"/>
                  </a:lnTo>
                  <a:lnTo>
                    <a:pt x="2380774" y="509461"/>
                  </a:lnTo>
                  <a:lnTo>
                    <a:pt x="2379822" y="508826"/>
                  </a:lnTo>
                  <a:lnTo>
                    <a:pt x="2378236" y="506603"/>
                  </a:lnTo>
                  <a:lnTo>
                    <a:pt x="2376016" y="503427"/>
                  </a:lnTo>
                  <a:lnTo>
                    <a:pt x="2373795" y="498980"/>
                  </a:lnTo>
                  <a:lnTo>
                    <a:pt x="2371574" y="493263"/>
                  </a:lnTo>
                  <a:lnTo>
                    <a:pt x="2368719" y="485640"/>
                  </a:lnTo>
                  <a:lnTo>
                    <a:pt x="2334140" y="498662"/>
                  </a:lnTo>
                  <a:lnTo>
                    <a:pt x="2299243" y="510732"/>
                  </a:lnTo>
                  <a:lnTo>
                    <a:pt x="2300830" y="516449"/>
                  </a:lnTo>
                  <a:lnTo>
                    <a:pt x="2301781" y="519943"/>
                  </a:lnTo>
                  <a:lnTo>
                    <a:pt x="2304002" y="525025"/>
                  </a:lnTo>
                  <a:lnTo>
                    <a:pt x="2306223" y="529154"/>
                  </a:lnTo>
                  <a:lnTo>
                    <a:pt x="2309078" y="533600"/>
                  </a:lnTo>
                  <a:lnTo>
                    <a:pt x="2312568" y="537094"/>
                  </a:lnTo>
                  <a:lnTo>
                    <a:pt x="2316057" y="539953"/>
                  </a:lnTo>
                  <a:lnTo>
                    <a:pt x="2320181" y="542811"/>
                  </a:lnTo>
                  <a:lnTo>
                    <a:pt x="2324940" y="545035"/>
                  </a:lnTo>
                  <a:lnTo>
                    <a:pt x="2329698" y="546623"/>
                  </a:lnTo>
                  <a:lnTo>
                    <a:pt x="2334774" y="548211"/>
                  </a:lnTo>
                  <a:lnTo>
                    <a:pt x="2340485" y="548846"/>
                  </a:lnTo>
                  <a:lnTo>
                    <a:pt x="2346829" y="549164"/>
                  </a:lnTo>
                  <a:lnTo>
                    <a:pt x="2353174" y="548846"/>
                  </a:lnTo>
                  <a:lnTo>
                    <a:pt x="2360154" y="548211"/>
                  </a:lnTo>
                  <a:lnTo>
                    <a:pt x="2367450" y="546940"/>
                  </a:lnTo>
                  <a:lnTo>
                    <a:pt x="2375381" y="545670"/>
                  </a:lnTo>
                  <a:lnTo>
                    <a:pt x="2383312" y="543447"/>
                  </a:lnTo>
                  <a:lnTo>
                    <a:pt x="2389022" y="558375"/>
                  </a:lnTo>
                  <a:lnTo>
                    <a:pt x="2421381" y="545988"/>
                  </a:lnTo>
                  <a:lnTo>
                    <a:pt x="2415353" y="531377"/>
                  </a:lnTo>
                  <a:lnTo>
                    <a:pt x="2423602" y="527248"/>
                  </a:lnTo>
                  <a:lnTo>
                    <a:pt x="2431533" y="523119"/>
                  </a:lnTo>
                  <a:lnTo>
                    <a:pt x="2438512" y="518672"/>
                  </a:lnTo>
                  <a:lnTo>
                    <a:pt x="2444222" y="514226"/>
                  </a:lnTo>
                  <a:lnTo>
                    <a:pt x="2449932" y="509779"/>
                  </a:lnTo>
                  <a:lnTo>
                    <a:pt x="2455008" y="505650"/>
                  </a:lnTo>
                  <a:lnTo>
                    <a:pt x="2459450" y="500568"/>
                  </a:lnTo>
                  <a:lnTo>
                    <a:pt x="2462939" y="496121"/>
                  </a:lnTo>
                  <a:lnTo>
                    <a:pt x="2465477" y="491675"/>
                  </a:lnTo>
                  <a:lnTo>
                    <a:pt x="2467698" y="486593"/>
                  </a:lnTo>
                  <a:lnTo>
                    <a:pt x="2469284" y="481828"/>
                  </a:lnTo>
                  <a:lnTo>
                    <a:pt x="2470553" y="477064"/>
                  </a:lnTo>
                  <a:lnTo>
                    <a:pt x="2470553" y="471982"/>
                  </a:lnTo>
                  <a:lnTo>
                    <a:pt x="2470236" y="466900"/>
                  </a:lnTo>
                  <a:lnTo>
                    <a:pt x="2468967" y="461818"/>
                  </a:lnTo>
                  <a:lnTo>
                    <a:pt x="2467381" y="456737"/>
                  </a:lnTo>
                  <a:lnTo>
                    <a:pt x="2465477" y="453243"/>
                  </a:lnTo>
                  <a:lnTo>
                    <a:pt x="2463891" y="450067"/>
                  </a:lnTo>
                  <a:lnTo>
                    <a:pt x="2461988" y="446890"/>
                  </a:lnTo>
                  <a:lnTo>
                    <a:pt x="2459767" y="444032"/>
                  </a:lnTo>
                  <a:lnTo>
                    <a:pt x="2457546" y="441491"/>
                  </a:lnTo>
                  <a:lnTo>
                    <a:pt x="2454691" y="438950"/>
                  </a:lnTo>
                  <a:lnTo>
                    <a:pt x="2451836" y="436409"/>
                  </a:lnTo>
                  <a:lnTo>
                    <a:pt x="2448981" y="434503"/>
                  </a:lnTo>
                  <a:lnTo>
                    <a:pt x="2442636" y="431009"/>
                  </a:lnTo>
                  <a:lnTo>
                    <a:pt x="2435974" y="428151"/>
                  </a:lnTo>
                  <a:lnTo>
                    <a:pt x="2429312" y="425927"/>
                  </a:lnTo>
                  <a:lnTo>
                    <a:pt x="2422650" y="424657"/>
                  </a:lnTo>
                  <a:lnTo>
                    <a:pt x="2414402" y="424022"/>
                  </a:lnTo>
                  <a:lnTo>
                    <a:pt x="2403298" y="422751"/>
                  </a:lnTo>
                  <a:lnTo>
                    <a:pt x="2372843" y="421481"/>
                  </a:lnTo>
                  <a:lnTo>
                    <a:pt x="2362691" y="420846"/>
                  </a:lnTo>
                  <a:lnTo>
                    <a:pt x="2358567" y="420210"/>
                  </a:lnTo>
                  <a:lnTo>
                    <a:pt x="2355078" y="419257"/>
                  </a:lnTo>
                  <a:lnTo>
                    <a:pt x="2351905" y="418622"/>
                  </a:lnTo>
                  <a:lnTo>
                    <a:pt x="2349050" y="417669"/>
                  </a:lnTo>
                  <a:lnTo>
                    <a:pt x="2347147" y="416717"/>
                  </a:lnTo>
                  <a:lnTo>
                    <a:pt x="2345243" y="415128"/>
                  </a:lnTo>
                  <a:lnTo>
                    <a:pt x="2342705" y="411635"/>
                  </a:lnTo>
                  <a:lnTo>
                    <a:pt x="2339850" y="407188"/>
                  </a:lnTo>
                  <a:lnTo>
                    <a:pt x="2336678" y="401153"/>
                  </a:lnTo>
                  <a:lnTo>
                    <a:pt x="2333823" y="393848"/>
                  </a:lnTo>
                  <a:lnTo>
                    <a:pt x="2332871" y="390672"/>
                  </a:lnTo>
                  <a:lnTo>
                    <a:pt x="2332554" y="388448"/>
                  </a:lnTo>
                  <a:lnTo>
                    <a:pt x="2332871" y="385590"/>
                  </a:lnTo>
                  <a:lnTo>
                    <a:pt x="2333505" y="383366"/>
                  </a:lnTo>
                  <a:lnTo>
                    <a:pt x="2334774" y="381461"/>
                  </a:lnTo>
                  <a:lnTo>
                    <a:pt x="2336995" y="379237"/>
                  </a:lnTo>
                  <a:lnTo>
                    <a:pt x="2339533" y="377967"/>
                  </a:lnTo>
                  <a:lnTo>
                    <a:pt x="2342705" y="376379"/>
                  </a:lnTo>
                  <a:lnTo>
                    <a:pt x="2346512" y="375108"/>
                  </a:lnTo>
                  <a:lnTo>
                    <a:pt x="2349685" y="375108"/>
                  </a:lnTo>
                  <a:lnTo>
                    <a:pt x="2350954" y="375108"/>
                  </a:lnTo>
                  <a:lnTo>
                    <a:pt x="2352223" y="375426"/>
                  </a:lnTo>
                  <a:lnTo>
                    <a:pt x="2353492" y="376061"/>
                  </a:lnTo>
                  <a:lnTo>
                    <a:pt x="2354443" y="377332"/>
                  </a:lnTo>
                  <a:lnTo>
                    <a:pt x="2356664" y="379873"/>
                  </a:lnTo>
                  <a:lnTo>
                    <a:pt x="2358885" y="384637"/>
                  </a:lnTo>
                  <a:lnTo>
                    <a:pt x="2362057" y="391307"/>
                  </a:lnTo>
                  <a:lnTo>
                    <a:pt x="2365229" y="399565"/>
                  </a:lnTo>
                  <a:lnTo>
                    <a:pt x="2369671" y="410999"/>
                  </a:lnTo>
                  <a:lnTo>
                    <a:pt x="2403615" y="397659"/>
                  </a:lnTo>
                  <a:lnTo>
                    <a:pt x="2436926" y="384637"/>
                  </a:lnTo>
                  <a:lnTo>
                    <a:pt x="2433436" y="375426"/>
                  </a:lnTo>
                  <a:lnTo>
                    <a:pt x="2429946" y="368121"/>
                  </a:lnTo>
                  <a:lnTo>
                    <a:pt x="2426457" y="361768"/>
                  </a:lnTo>
                  <a:lnTo>
                    <a:pt x="2422333" y="356051"/>
                  </a:lnTo>
                  <a:lnTo>
                    <a:pt x="2420429" y="353510"/>
                  </a:lnTo>
                  <a:lnTo>
                    <a:pt x="2417891" y="351287"/>
                  </a:lnTo>
                  <a:lnTo>
                    <a:pt x="2415671" y="349381"/>
                  </a:lnTo>
                  <a:lnTo>
                    <a:pt x="2412815" y="347158"/>
                  </a:lnTo>
                  <a:lnTo>
                    <a:pt x="2410595" y="345570"/>
                  </a:lnTo>
                  <a:lnTo>
                    <a:pt x="2407740" y="343982"/>
                  </a:lnTo>
                  <a:lnTo>
                    <a:pt x="2405202" y="343029"/>
                  </a:lnTo>
                  <a:lnTo>
                    <a:pt x="2402029" y="341758"/>
                  </a:lnTo>
                  <a:lnTo>
                    <a:pt x="2399491" y="340805"/>
                  </a:lnTo>
                  <a:lnTo>
                    <a:pt x="2396319" y="340170"/>
                  </a:lnTo>
                  <a:lnTo>
                    <a:pt x="2389974" y="339217"/>
                  </a:lnTo>
                  <a:lnTo>
                    <a:pt x="2383629" y="338900"/>
                  </a:lnTo>
                  <a:lnTo>
                    <a:pt x="2377284" y="338582"/>
                  </a:lnTo>
                  <a:lnTo>
                    <a:pt x="2370940" y="338900"/>
                  </a:lnTo>
                  <a:lnTo>
                    <a:pt x="2364278" y="339535"/>
                  </a:lnTo>
                  <a:lnTo>
                    <a:pt x="2357616" y="340488"/>
                  </a:lnTo>
                  <a:lnTo>
                    <a:pt x="2350954" y="342394"/>
                  </a:lnTo>
                  <a:lnTo>
                    <a:pt x="2344292" y="343982"/>
                  </a:lnTo>
                  <a:lnTo>
                    <a:pt x="2337312" y="325877"/>
                  </a:lnTo>
                  <a:close/>
                  <a:moveTo>
                    <a:pt x="2259588" y="275058"/>
                  </a:moveTo>
                  <a:lnTo>
                    <a:pt x="2219933" y="289351"/>
                  </a:lnTo>
                  <a:lnTo>
                    <a:pt x="2179961" y="303326"/>
                  </a:lnTo>
                  <a:lnTo>
                    <a:pt x="2139672" y="316984"/>
                  </a:lnTo>
                  <a:lnTo>
                    <a:pt x="2099700" y="329689"/>
                  </a:lnTo>
                  <a:lnTo>
                    <a:pt x="2059727" y="342394"/>
                  </a:lnTo>
                  <a:lnTo>
                    <a:pt x="2019121" y="354463"/>
                  </a:lnTo>
                  <a:lnTo>
                    <a:pt x="1978514" y="366533"/>
                  </a:lnTo>
                  <a:lnTo>
                    <a:pt x="1937590" y="377967"/>
                  </a:lnTo>
                  <a:lnTo>
                    <a:pt x="1937907" y="378285"/>
                  </a:lnTo>
                  <a:lnTo>
                    <a:pt x="1939493" y="384637"/>
                  </a:lnTo>
                  <a:lnTo>
                    <a:pt x="1940128" y="390672"/>
                  </a:lnTo>
                  <a:lnTo>
                    <a:pt x="1940128" y="397024"/>
                  </a:lnTo>
                  <a:lnTo>
                    <a:pt x="1939493" y="403059"/>
                  </a:lnTo>
                  <a:lnTo>
                    <a:pt x="1938542" y="409094"/>
                  </a:lnTo>
                  <a:lnTo>
                    <a:pt x="1936638" y="414811"/>
                  </a:lnTo>
                  <a:lnTo>
                    <a:pt x="1934100" y="420528"/>
                  </a:lnTo>
                  <a:lnTo>
                    <a:pt x="1931562" y="425610"/>
                  </a:lnTo>
                  <a:lnTo>
                    <a:pt x="1928390" y="431009"/>
                  </a:lnTo>
                  <a:lnTo>
                    <a:pt x="1924583" y="435456"/>
                  </a:lnTo>
                  <a:lnTo>
                    <a:pt x="1919824" y="439903"/>
                  </a:lnTo>
                  <a:lnTo>
                    <a:pt x="1915383" y="443714"/>
                  </a:lnTo>
                  <a:lnTo>
                    <a:pt x="1910307" y="447208"/>
                  </a:lnTo>
                  <a:lnTo>
                    <a:pt x="1904597" y="450384"/>
                  </a:lnTo>
                  <a:lnTo>
                    <a:pt x="1898569" y="452925"/>
                  </a:lnTo>
                  <a:lnTo>
                    <a:pt x="1892542" y="454513"/>
                  </a:lnTo>
                  <a:lnTo>
                    <a:pt x="1891590" y="454831"/>
                  </a:lnTo>
                  <a:lnTo>
                    <a:pt x="1955038" y="703844"/>
                  </a:lnTo>
                  <a:lnTo>
                    <a:pt x="1955673" y="703209"/>
                  </a:lnTo>
                  <a:lnTo>
                    <a:pt x="1962652" y="701939"/>
                  </a:lnTo>
                  <a:lnTo>
                    <a:pt x="1969314" y="701303"/>
                  </a:lnTo>
                  <a:lnTo>
                    <a:pt x="1976293" y="700986"/>
                  </a:lnTo>
                  <a:lnTo>
                    <a:pt x="1982955" y="701303"/>
                  </a:lnTo>
                  <a:lnTo>
                    <a:pt x="1989300" y="702256"/>
                  </a:lnTo>
                  <a:lnTo>
                    <a:pt x="1995645" y="704162"/>
                  </a:lnTo>
                  <a:lnTo>
                    <a:pt x="2001355" y="706068"/>
                  </a:lnTo>
                  <a:lnTo>
                    <a:pt x="2007383" y="708609"/>
                  </a:lnTo>
                  <a:lnTo>
                    <a:pt x="2012776" y="711785"/>
                  </a:lnTo>
                  <a:lnTo>
                    <a:pt x="2017852" y="715279"/>
                  </a:lnTo>
                  <a:lnTo>
                    <a:pt x="2022293" y="719408"/>
                  </a:lnTo>
                  <a:lnTo>
                    <a:pt x="2026417" y="723854"/>
                  </a:lnTo>
                  <a:lnTo>
                    <a:pt x="2030541" y="728936"/>
                  </a:lnTo>
                  <a:lnTo>
                    <a:pt x="2033396" y="734018"/>
                  </a:lnTo>
                  <a:lnTo>
                    <a:pt x="2036252" y="740053"/>
                  </a:lnTo>
                  <a:lnTo>
                    <a:pt x="2038472" y="745770"/>
                  </a:lnTo>
                  <a:lnTo>
                    <a:pt x="2039107" y="749582"/>
                  </a:lnTo>
                  <a:lnTo>
                    <a:pt x="2083838" y="736877"/>
                  </a:lnTo>
                  <a:lnTo>
                    <a:pt x="2127934" y="723537"/>
                  </a:lnTo>
                  <a:lnTo>
                    <a:pt x="2172347" y="709879"/>
                  </a:lnTo>
                  <a:lnTo>
                    <a:pt x="2216444" y="695904"/>
                  </a:lnTo>
                  <a:lnTo>
                    <a:pt x="2260223" y="681611"/>
                  </a:lnTo>
                  <a:lnTo>
                    <a:pt x="2304319" y="667318"/>
                  </a:lnTo>
                  <a:lnTo>
                    <a:pt x="2348098" y="652390"/>
                  </a:lnTo>
                  <a:lnTo>
                    <a:pt x="2391560" y="637144"/>
                  </a:lnTo>
                  <a:lnTo>
                    <a:pt x="2383947" y="636827"/>
                  </a:lnTo>
                  <a:lnTo>
                    <a:pt x="2376016" y="635874"/>
                  </a:lnTo>
                  <a:lnTo>
                    <a:pt x="2368719" y="634921"/>
                  </a:lnTo>
                  <a:lnTo>
                    <a:pt x="2361105" y="633333"/>
                  </a:lnTo>
                  <a:lnTo>
                    <a:pt x="2353809" y="631427"/>
                  </a:lnTo>
                  <a:lnTo>
                    <a:pt x="2346512" y="629839"/>
                  </a:lnTo>
                  <a:lnTo>
                    <a:pt x="2339533" y="627298"/>
                  </a:lnTo>
                  <a:lnTo>
                    <a:pt x="2332554" y="624440"/>
                  </a:lnTo>
                  <a:lnTo>
                    <a:pt x="2325892" y="621581"/>
                  </a:lnTo>
                  <a:lnTo>
                    <a:pt x="2319230" y="618087"/>
                  </a:lnTo>
                  <a:lnTo>
                    <a:pt x="2312568" y="614593"/>
                  </a:lnTo>
                  <a:lnTo>
                    <a:pt x="2306223" y="611100"/>
                  </a:lnTo>
                  <a:lnTo>
                    <a:pt x="2300195" y="606970"/>
                  </a:lnTo>
                  <a:lnTo>
                    <a:pt x="2294168" y="602841"/>
                  </a:lnTo>
                  <a:lnTo>
                    <a:pt x="2288140" y="598395"/>
                  </a:lnTo>
                  <a:lnTo>
                    <a:pt x="2282747" y="593313"/>
                  </a:lnTo>
                  <a:lnTo>
                    <a:pt x="2277037" y="588549"/>
                  </a:lnTo>
                  <a:lnTo>
                    <a:pt x="2271961" y="583467"/>
                  </a:lnTo>
                  <a:lnTo>
                    <a:pt x="2266568" y="578067"/>
                  </a:lnTo>
                  <a:lnTo>
                    <a:pt x="2261809" y="572668"/>
                  </a:lnTo>
                  <a:lnTo>
                    <a:pt x="2256733" y="566950"/>
                  </a:lnTo>
                  <a:lnTo>
                    <a:pt x="2252292" y="560916"/>
                  </a:lnTo>
                  <a:lnTo>
                    <a:pt x="2248168" y="554881"/>
                  </a:lnTo>
                  <a:lnTo>
                    <a:pt x="2244044" y="548528"/>
                  </a:lnTo>
                  <a:lnTo>
                    <a:pt x="2239920" y="542176"/>
                  </a:lnTo>
                  <a:lnTo>
                    <a:pt x="2236113" y="535506"/>
                  </a:lnTo>
                  <a:lnTo>
                    <a:pt x="2232623" y="528836"/>
                  </a:lnTo>
                  <a:lnTo>
                    <a:pt x="2229133" y="522166"/>
                  </a:lnTo>
                  <a:lnTo>
                    <a:pt x="2225961" y="515178"/>
                  </a:lnTo>
                  <a:lnTo>
                    <a:pt x="2223106" y="508509"/>
                  </a:lnTo>
                  <a:lnTo>
                    <a:pt x="2220251" y="500886"/>
                  </a:lnTo>
                  <a:lnTo>
                    <a:pt x="2217713" y="493898"/>
                  </a:lnTo>
                  <a:lnTo>
                    <a:pt x="2215492" y="485640"/>
                  </a:lnTo>
                  <a:lnTo>
                    <a:pt x="2212954" y="477699"/>
                  </a:lnTo>
                  <a:lnTo>
                    <a:pt x="2210734" y="469441"/>
                  </a:lnTo>
                  <a:lnTo>
                    <a:pt x="2209465" y="461183"/>
                  </a:lnTo>
                  <a:lnTo>
                    <a:pt x="2207878" y="453243"/>
                  </a:lnTo>
                  <a:lnTo>
                    <a:pt x="2206609" y="444985"/>
                  </a:lnTo>
                  <a:lnTo>
                    <a:pt x="2205658" y="436727"/>
                  </a:lnTo>
                  <a:lnTo>
                    <a:pt x="2205023" y="429104"/>
                  </a:lnTo>
                  <a:lnTo>
                    <a:pt x="2204706" y="421163"/>
                  </a:lnTo>
                  <a:lnTo>
                    <a:pt x="2204706" y="413223"/>
                  </a:lnTo>
                  <a:lnTo>
                    <a:pt x="2204706" y="405600"/>
                  </a:lnTo>
                  <a:lnTo>
                    <a:pt x="2205023" y="397659"/>
                  </a:lnTo>
                  <a:lnTo>
                    <a:pt x="2205658" y="390036"/>
                  </a:lnTo>
                  <a:lnTo>
                    <a:pt x="2206292" y="382414"/>
                  </a:lnTo>
                  <a:lnTo>
                    <a:pt x="2207244" y="375108"/>
                  </a:lnTo>
                  <a:lnTo>
                    <a:pt x="2208830" y="367803"/>
                  </a:lnTo>
                  <a:lnTo>
                    <a:pt x="2210099" y="360816"/>
                  </a:lnTo>
                  <a:lnTo>
                    <a:pt x="2212320" y="353828"/>
                  </a:lnTo>
                  <a:lnTo>
                    <a:pt x="2213906" y="346840"/>
                  </a:lnTo>
                  <a:lnTo>
                    <a:pt x="2216444" y="340170"/>
                  </a:lnTo>
                  <a:lnTo>
                    <a:pt x="2218982" y="333500"/>
                  </a:lnTo>
                  <a:lnTo>
                    <a:pt x="2221202" y="327465"/>
                  </a:lnTo>
                  <a:lnTo>
                    <a:pt x="2224375" y="321113"/>
                  </a:lnTo>
                  <a:lnTo>
                    <a:pt x="2227547" y="315078"/>
                  </a:lnTo>
                  <a:lnTo>
                    <a:pt x="2230720" y="309679"/>
                  </a:lnTo>
                  <a:lnTo>
                    <a:pt x="2234209" y="303962"/>
                  </a:lnTo>
                  <a:lnTo>
                    <a:pt x="2238016" y="298244"/>
                  </a:lnTo>
                  <a:lnTo>
                    <a:pt x="2241823" y="293163"/>
                  </a:lnTo>
                  <a:lnTo>
                    <a:pt x="2245947" y="288398"/>
                  </a:lnTo>
                  <a:lnTo>
                    <a:pt x="2250388" y="283634"/>
                  </a:lnTo>
                  <a:lnTo>
                    <a:pt x="2254830" y="279187"/>
                  </a:lnTo>
                  <a:lnTo>
                    <a:pt x="2259588" y="275058"/>
                  </a:lnTo>
                  <a:close/>
                  <a:moveTo>
                    <a:pt x="2637421" y="114660"/>
                  </a:moveTo>
                  <a:lnTo>
                    <a:pt x="2599352" y="132765"/>
                  </a:lnTo>
                  <a:lnTo>
                    <a:pt x="2561601" y="150551"/>
                  </a:lnTo>
                  <a:lnTo>
                    <a:pt x="2523849" y="167703"/>
                  </a:lnTo>
                  <a:lnTo>
                    <a:pt x="2485463" y="184537"/>
                  </a:lnTo>
                  <a:lnTo>
                    <a:pt x="2447077" y="201053"/>
                  </a:lnTo>
                  <a:lnTo>
                    <a:pt x="2408374" y="216934"/>
                  </a:lnTo>
                  <a:lnTo>
                    <a:pt x="2369671" y="233133"/>
                  </a:lnTo>
                  <a:lnTo>
                    <a:pt x="2330650" y="248061"/>
                  </a:lnTo>
                  <a:lnTo>
                    <a:pt x="2336995" y="248378"/>
                  </a:lnTo>
                  <a:lnTo>
                    <a:pt x="2343340" y="248696"/>
                  </a:lnTo>
                  <a:lnTo>
                    <a:pt x="2349685" y="249331"/>
                  </a:lnTo>
                  <a:lnTo>
                    <a:pt x="2355712" y="250284"/>
                  </a:lnTo>
                  <a:lnTo>
                    <a:pt x="2362374" y="251554"/>
                  </a:lnTo>
                  <a:lnTo>
                    <a:pt x="2368719" y="253143"/>
                  </a:lnTo>
                  <a:lnTo>
                    <a:pt x="2375064" y="255048"/>
                  </a:lnTo>
                  <a:lnTo>
                    <a:pt x="2381409" y="257272"/>
                  </a:lnTo>
                  <a:lnTo>
                    <a:pt x="2387436" y="259495"/>
                  </a:lnTo>
                  <a:lnTo>
                    <a:pt x="2393781" y="262353"/>
                  </a:lnTo>
                  <a:lnTo>
                    <a:pt x="2400126" y="265212"/>
                  </a:lnTo>
                  <a:lnTo>
                    <a:pt x="2405836" y="268706"/>
                  </a:lnTo>
                  <a:lnTo>
                    <a:pt x="2412181" y="272200"/>
                  </a:lnTo>
                  <a:lnTo>
                    <a:pt x="2418208" y="276011"/>
                  </a:lnTo>
                  <a:lnTo>
                    <a:pt x="2424236" y="280140"/>
                  </a:lnTo>
                  <a:lnTo>
                    <a:pt x="2429946" y="284269"/>
                  </a:lnTo>
                  <a:lnTo>
                    <a:pt x="2435974" y="289034"/>
                  </a:lnTo>
                  <a:lnTo>
                    <a:pt x="2441684" y="293798"/>
                  </a:lnTo>
                  <a:lnTo>
                    <a:pt x="2447077" y="299197"/>
                  </a:lnTo>
                  <a:lnTo>
                    <a:pt x="2452788" y="304279"/>
                  </a:lnTo>
                  <a:lnTo>
                    <a:pt x="2457863" y="309996"/>
                  </a:lnTo>
                  <a:lnTo>
                    <a:pt x="2463257" y="315714"/>
                  </a:lnTo>
                  <a:lnTo>
                    <a:pt x="2468015" y="321748"/>
                  </a:lnTo>
                  <a:lnTo>
                    <a:pt x="2472774" y="328101"/>
                  </a:lnTo>
                  <a:lnTo>
                    <a:pt x="2477850" y="334453"/>
                  </a:lnTo>
                  <a:lnTo>
                    <a:pt x="2482291" y="340805"/>
                  </a:lnTo>
                  <a:lnTo>
                    <a:pt x="2486732" y="347793"/>
                  </a:lnTo>
                  <a:lnTo>
                    <a:pt x="2490856" y="354781"/>
                  </a:lnTo>
                  <a:lnTo>
                    <a:pt x="2495298" y="362086"/>
                  </a:lnTo>
                  <a:lnTo>
                    <a:pt x="2499105" y="370026"/>
                  </a:lnTo>
                  <a:lnTo>
                    <a:pt x="2502912" y="377332"/>
                  </a:lnTo>
                  <a:lnTo>
                    <a:pt x="2506401" y="385272"/>
                  </a:lnTo>
                  <a:lnTo>
                    <a:pt x="2509256" y="392260"/>
                  </a:lnTo>
                  <a:lnTo>
                    <a:pt x="2511794" y="399565"/>
                  </a:lnTo>
                  <a:lnTo>
                    <a:pt x="2514015" y="406553"/>
                  </a:lnTo>
                  <a:lnTo>
                    <a:pt x="2516553" y="413858"/>
                  </a:lnTo>
                  <a:lnTo>
                    <a:pt x="2518139" y="421163"/>
                  </a:lnTo>
                  <a:lnTo>
                    <a:pt x="2520042" y="428468"/>
                  </a:lnTo>
                  <a:lnTo>
                    <a:pt x="2521311" y="436091"/>
                  </a:lnTo>
                  <a:lnTo>
                    <a:pt x="2522580" y="443397"/>
                  </a:lnTo>
                  <a:lnTo>
                    <a:pt x="2523849" y="450702"/>
                  </a:lnTo>
                  <a:lnTo>
                    <a:pt x="2524484" y="458325"/>
                  </a:lnTo>
                  <a:lnTo>
                    <a:pt x="2524801" y="465948"/>
                  </a:lnTo>
                  <a:lnTo>
                    <a:pt x="2525118" y="473570"/>
                  </a:lnTo>
                  <a:lnTo>
                    <a:pt x="2525118" y="480876"/>
                  </a:lnTo>
                  <a:lnTo>
                    <a:pt x="2524801" y="488181"/>
                  </a:lnTo>
                  <a:lnTo>
                    <a:pt x="2524167" y="495486"/>
                  </a:lnTo>
                  <a:lnTo>
                    <a:pt x="2523215" y="502791"/>
                  </a:lnTo>
                  <a:lnTo>
                    <a:pt x="2521946" y="510097"/>
                  </a:lnTo>
                  <a:lnTo>
                    <a:pt x="2520677" y="517402"/>
                  </a:lnTo>
                  <a:lnTo>
                    <a:pt x="2518774" y="524389"/>
                  </a:lnTo>
                  <a:lnTo>
                    <a:pt x="2516870" y="531695"/>
                  </a:lnTo>
                  <a:lnTo>
                    <a:pt x="2514649" y="538682"/>
                  </a:lnTo>
                  <a:lnTo>
                    <a:pt x="2512112" y="545670"/>
                  </a:lnTo>
                  <a:lnTo>
                    <a:pt x="2509256" y="552340"/>
                  </a:lnTo>
                  <a:lnTo>
                    <a:pt x="2506084" y="559010"/>
                  </a:lnTo>
                  <a:lnTo>
                    <a:pt x="2502594" y="565680"/>
                  </a:lnTo>
                  <a:lnTo>
                    <a:pt x="2499105" y="572032"/>
                  </a:lnTo>
                  <a:lnTo>
                    <a:pt x="2494980" y="578385"/>
                  </a:lnTo>
                  <a:lnTo>
                    <a:pt x="2490222" y="584737"/>
                  </a:lnTo>
                  <a:lnTo>
                    <a:pt x="2485781" y="590772"/>
                  </a:lnTo>
                  <a:lnTo>
                    <a:pt x="2481022" y="596489"/>
                  </a:lnTo>
                  <a:lnTo>
                    <a:pt x="2475312" y="602206"/>
                  </a:lnTo>
                  <a:lnTo>
                    <a:pt x="2469601" y="607923"/>
                  </a:lnTo>
                  <a:lnTo>
                    <a:pt x="2512112" y="590454"/>
                  </a:lnTo>
                  <a:lnTo>
                    <a:pt x="2554622" y="572985"/>
                  </a:lnTo>
                  <a:lnTo>
                    <a:pt x="2596815" y="555199"/>
                  </a:lnTo>
                  <a:lnTo>
                    <a:pt x="2639008" y="537094"/>
                  </a:lnTo>
                  <a:lnTo>
                    <a:pt x="2680883" y="518355"/>
                  </a:lnTo>
                  <a:lnTo>
                    <a:pt x="2722759" y="499615"/>
                  </a:lnTo>
                  <a:lnTo>
                    <a:pt x="2764634" y="480558"/>
                  </a:lnTo>
                  <a:lnTo>
                    <a:pt x="2805876" y="460866"/>
                  </a:lnTo>
                  <a:lnTo>
                    <a:pt x="2803972" y="457372"/>
                  </a:lnTo>
                  <a:lnTo>
                    <a:pt x="2801434" y="451655"/>
                  </a:lnTo>
                  <a:lnTo>
                    <a:pt x="2799848" y="445620"/>
                  </a:lnTo>
                  <a:lnTo>
                    <a:pt x="2798579" y="439585"/>
                  </a:lnTo>
                  <a:lnTo>
                    <a:pt x="2798262" y="433233"/>
                  </a:lnTo>
                  <a:lnTo>
                    <a:pt x="2798579" y="427198"/>
                  </a:lnTo>
                  <a:lnTo>
                    <a:pt x="2799214" y="421163"/>
                  </a:lnTo>
                  <a:lnTo>
                    <a:pt x="2800800" y="414811"/>
                  </a:lnTo>
                  <a:lnTo>
                    <a:pt x="2802703" y="409411"/>
                  </a:lnTo>
                  <a:lnTo>
                    <a:pt x="2805241" y="403377"/>
                  </a:lnTo>
                  <a:lnTo>
                    <a:pt x="2808414" y="397659"/>
                  </a:lnTo>
                  <a:lnTo>
                    <a:pt x="2812220" y="392577"/>
                  </a:lnTo>
                  <a:lnTo>
                    <a:pt x="2816345" y="387813"/>
                  </a:lnTo>
                  <a:lnTo>
                    <a:pt x="2821103" y="382731"/>
                  </a:lnTo>
                  <a:lnTo>
                    <a:pt x="2826179" y="378602"/>
                  </a:lnTo>
                  <a:lnTo>
                    <a:pt x="2831889" y="374473"/>
                  </a:lnTo>
                  <a:lnTo>
                    <a:pt x="2837917" y="371297"/>
                  </a:lnTo>
                  <a:lnTo>
                    <a:pt x="2841724" y="369391"/>
                  </a:lnTo>
                  <a:lnTo>
                    <a:pt x="2725614" y="140388"/>
                  </a:lnTo>
                  <a:lnTo>
                    <a:pt x="2722124" y="141976"/>
                  </a:lnTo>
                  <a:lnTo>
                    <a:pt x="2716097" y="144834"/>
                  </a:lnTo>
                  <a:lnTo>
                    <a:pt x="2710069" y="147058"/>
                  </a:lnTo>
                  <a:lnTo>
                    <a:pt x="2704042" y="148328"/>
                  </a:lnTo>
                  <a:lnTo>
                    <a:pt x="2697697" y="148963"/>
                  </a:lnTo>
                  <a:lnTo>
                    <a:pt x="2691669" y="149281"/>
                  </a:lnTo>
                  <a:lnTo>
                    <a:pt x="2685324" y="148646"/>
                  </a:lnTo>
                  <a:lnTo>
                    <a:pt x="2679614" y="147693"/>
                  </a:lnTo>
                  <a:lnTo>
                    <a:pt x="2673587" y="146422"/>
                  </a:lnTo>
                  <a:lnTo>
                    <a:pt x="2667876" y="144199"/>
                  </a:lnTo>
                  <a:lnTo>
                    <a:pt x="2662483" y="141341"/>
                  </a:lnTo>
                  <a:lnTo>
                    <a:pt x="2657407" y="138164"/>
                  </a:lnTo>
                  <a:lnTo>
                    <a:pt x="2652649" y="134353"/>
                  </a:lnTo>
                  <a:lnTo>
                    <a:pt x="2648207" y="130224"/>
                  </a:lnTo>
                  <a:lnTo>
                    <a:pt x="2644083" y="125777"/>
                  </a:lnTo>
                  <a:lnTo>
                    <a:pt x="2640594" y="120378"/>
                  </a:lnTo>
                  <a:lnTo>
                    <a:pt x="2637421" y="114978"/>
                  </a:lnTo>
                  <a:lnTo>
                    <a:pt x="2637421" y="114660"/>
                  </a:lnTo>
                  <a:close/>
                  <a:moveTo>
                    <a:pt x="2724345" y="0"/>
                  </a:moveTo>
                  <a:lnTo>
                    <a:pt x="2962275" y="451019"/>
                  </a:lnTo>
                  <a:lnTo>
                    <a:pt x="2931186" y="467218"/>
                  </a:lnTo>
                  <a:lnTo>
                    <a:pt x="2899779" y="482781"/>
                  </a:lnTo>
                  <a:lnTo>
                    <a:pt x="2868055" y="498345"/>
                  </a:lnTo>
                  <a:lnTo>
                    <a:pt x="2836331" y="513590"/>
                  </a:lnTo>
                  <a:lnTo>
                    <a:pt x="2804924" y="528518"/>
                  </a:lnTo>
                  <a:lnTo>
                    <a:pt x="2773200" y="543129"/>
                  </a:lnTo>
                  <a:lnTo>
                    <a:pt x="2741159" y="557739"/>
                  </a:lnTo>
                  <a:lnTo>
                    <a:pt x="2709435" y="572032"/>
                  </a:lnTo>
                  <a:lnTo>
                    <a:pt x="2677394" y="586008"/>
                  </a:lnTo>
                  <a:lnTo>
                    <a:pt x="2645352" y="599983"/>
                  </a:lnTo>
                  <a:lnTo>
                    <a:pt x="2613311" y="613640"/>
                  </a:lnTo>
                  <a:lnTo>
                    <a:pt x="2581270" y="626980"/>
                  </a:lnTo>
                  <a:lnTo>
                    <a:pt x="2548911" y="640003"/>
                  </a:lnTo>
                  <a:lnTo>
                    <a:pt x="2516870" y="652708"/>
                  </a:lnTo>
                  <a:lnTo>
                    <a:pt x="2483877" y="665412"/>
                  </a:lnTo>
                  <a:lnTo>
                    <a:pt x="2451519" y="677800"/>
                  </a:lnTo>
                  <a:lnTo>
                    <a:pt x="2419160" y="690187"/>
                  </a:lnTo>
                  <a:lnTo>
                    <a:pt x="2386484" y="701939"/>
                  </a:lnTo>
                  <a:lnTo>
                    <a:pt x="2353809" y="713373"/>
                  </a:lnTo>
                  <a:lnTo>
                    <a:pt x="2320499" y="725125"/>
                  </a:lnTo>
                  <a:lnTo>
                    <a:pt x="2287823" y="736242"/>
                  </a:lnTo>
                  <a:lnTo>
                    <a:pt x="2254830" y="747358"/>
                  </a:lnTo>
                  <a:lnTo>
                    <a:pt x="2221520" y="758157"/>
                  </a:lnTo>
                  <a:lnTo>
                    <a:pt x="2188209" y="768639"/>
                  </a:lnTo>
                  <a:lnTo>
                    <a:pt x="2155217" y="779120"/>
                  </a:lnTo>
                  <a:lnTo>
                    <a:pt x="2121589" y="789284"/>
                  </a:lnTo>
                  <a:lnTo>
                    <a:pt x="2087962" y="798813"/>
                  </a:lnTo>
                  <a:lnTo>
                    <a:pt x="2054334" y="808341"/>
                  </a:lnTo>
                  <a:lnTo>
                    <a:pt x="2020707" y="817870"/>
                  </a:lnTo>
                  <a:lnTo>
                    <a:pt x="1986445" y="827081"/>
                  </a:lnTo>
                  <a:lnTo>
                    <a:pt x="1952817" y="835974"/>
                  </a:lnTo>
                  <a:lnTo>
                    <a:pt x="1918556" y="844550"/>
                  </a:lnTo>
                  <a:lnTo>
                    <a:pt x="1800225" y="349064"/>
                  </a:lnTo>
                  <a:lnTo>
                    <a:pt x="1830363" y="341123"/>
                  </a:lnTo>
                  <a:lnTo>
                    <a:pt x="1860501" y="333183"/>
                  </a:lnTo>
                  <a:lnTo>
                    <a:pt x="1890321" y="324925"/>
                  </a:lnTo>
                  <a:lnTo>
                    <a:pt x="1920142" y="316349"/>
                  </a:lnTo>
                  <a:lnTo>
                    <a:pt x="1950280" y="308091"/>
                  </a:lnTo>
                  <a:lnTo>
                    <a:pt x="1979783" y="299515"/>
                  </a:lnTo>
                  <a:lnTo>
                    <a:pt x="2009603" y="290304"/>
                  </a:lnTo>
                  <a:lnTo>
                    <a:pt x="2039107" y="281411"/>
                  </a:lnTo>
                  <a:lnTo>
                    <a:pt x="2068293" y="271882"/>
                  </a:lnTo>
                  <a:lnTo>
                    <a:pt x="2098113" y="262353"/>
                  </a:lnTo>
                  <a:lnTo>
                    <a:pt x="2127299" y="252825"/>
                  </a:lnTo>
                  <a:lnTo>
                    <a:pt x="2156168" y="242661"/>
                  </a:lnTo>
                  <a:lnTo>
                    <a:pt x="2185354" y="232497"/>
                  </a:lnTo>
                  <a:lnTo>
                    <a:pt x="2214223" y="222333"/>
                  </a:lnTo>
                  <a:lnTo>
                    <a:pt x="2243409" y="211534"/>
                  </a:lnTo>
                  <a:lnTo>
                    <a:pt x="2272278" y="200735"/>
                  </a:lnTo>
                  <a:lnTo>
                    <a:pt x="2301147" y="189936"/>
                  </a:lnTo>
                  <a:lnTo>
                    <a:pt x="2329698" y="178820"/>
                  </a:lnTo>
                  <a:lnTo>
                    <a:pt x="2358250" y="167068"/>
                  </a:lnTo>
                  <a:lnTo>
                    <a:pt x="2386802" y="155633"/>
                  </a:lnTo>
                  <a:lnTo>
                    <a:pt x="2415353" y="143881"/>
                  </a:lnTo>
                  <a:lnTo>
                    <a:pt x="2443588" y="132130"/>
                  </a:lnTo>
                  <a:lnTo>
                    <a:pt x="2472139" y="119742"/>
                  </a:lnTo>
                  <a:lnTo>
                    <a:pt x="2500374" y="107355"/>
                  </a:lnTo>
                  <a:lnTo>
                    <a:pt x="2528608" y="94650"/>
                  </a:lnTo>
                  <a:lnTo>
                    <a:pt x="2556842" y="81628"/>
                  </a:lnTo>
                  <a:lnTo>
                    <a:pt x="2584759" y="68923"/>
                  </a:lnTo>
                  <a:lnTo>
                    <a:pt x="2612994" y="55583"/>
                  </a:lnTo>
                  <a:lnTo>
                    <a:pt x="2640911" y="41926"/>
                  </a:lnTo>
                  <a:lnTo>
                    <a:pt x="2668828" y="28268"/>
                  </a:lnTo>
                  <a:lnTo>
                    <a:pt x="2696428" y="14293"/>
                  </a:lnTo>
                  <a:lnTo>
                    <a:pt x="2724345" y="0"/>
                  </a:lnTo>
                  <a:close/>
                </a:path>
              </a:pathLst>
            </a:custGeom>
            <a:solidFill>
              <a:srgbClr val="010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83" name="文本框 34"/>
            <p:cNvSpPr txBox="1">
              <a:spLocks noChangeArrowheads="1"/>
            </p:cNvSpPr>
            <p:nvPr/>
          </p:nvSpPr>
          <p:spPr bwMode="auto">
            <a:xfrm>
              <a:off x="1636101" y="4160838"/>
              <a:ext cx="1210903" cy="49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30000"/>
                </a:lnSpc>
              </a:pPr>
              <a:r>
                <a:rPr lang="zh-CN" altLang="en-US" sz="1999" dirty="0">
                  <a:solidFill>
                    <a:srgbClr val="010A13"/>
                  </a:solidFill>
                  <a:latin typeface="+mn-lt"/>
                  <a:cs typeface="+mn-ea"/>
                  <a:sym typeface="+mn-lt"/>
                </a:rPr>
                <a:t>添加标题</a:t>
              </a:r>
            </a:p>
          </p:txBody>
        </p:sp>
      </p:grpSp>
      <p:grpSp>
        <p:nvGrpSpPr>
          <p:cNvPr id="32" name="组合 31"/>
          <p:cNvGrpSpPr/>
          <p:nvPr/>
        </p:nvGrpSpPr>
        <p:grpSpPr>
          <a:xfrm>
            <a:off x="6680348" y="1943240"/>
            <a:ext cx="2928284" cy="844847"/>
            <a:chOff x="6798184" y="1678126"/>
            <a:chExt cx="3368150" cy="845067"/>
          </a:xfrm>
        </p:grpSpPr>
        <p:sp>
          <p:nvSpPr>
            <p:cNvPr id="33" name="矩形 32"/>
            <p:cNvSpPr/>
            <p:nvPr/>
          </p:nvSpPr>
          <p:spPr>
            <a:xfrm>
              <a:off x="6798184" y="2030750"/>
              <a:ext cx="3368150" cy="492443"/>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a:t>
              </a:r>
            </a:p>
          </p:txBody>
        </p:sp>
        <p:sp>
          <p:nvSpPr>
            <p:cNvPr id="34" name="矩形 33"/>
            <p:cNvSpPr/>
            <p:nvPr/>
          </p:nvSpPr>
          <p:spPr>
            <a:xfrm>
              <a:off x="6798184" y="1678126"/>
              <a:ext cx="2241974" cy="372507"/>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42" name="组合 41"/>
          <p:cNvGrpSpPr/>
          <p:nvPr/>
        </p:nvGrpSpPr>
        <p:grpSpPr>
          <a:xfrm>
            <a:off x="6566079" y="5449791"/>
            <a:ext cx="2928284" cy="844847"/>
            <a:chOff x="6798184" y="1678126"/>
            <a:chExt cx="3368150" cy="845067"/>
          </a:xfrm>
        </p:grpSpPr>
        <p:sp>
          <p:nvSpPr>
            <p:cNvPr id="43" name="矩形 42"/>
            <p:cNvSpPr/>
            <p:nvPr/>
          </p:nvSpPr>
          <p:spPr>
            <a:xfrm>
              <a:off x="6798184" y="2030750"/>
              <a:ext cx="3368150" cy="492443"/>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a:t>
              </a:r>
            </a:p>
          </p:txBody>
        </p:sp>
        <p:sp>
          <p:nvSpPr>
            <p:cNvPr id="44" name="矩形 43"/>
            <p:cNvSpPr/>
            <p:nvPr/>
          </p:nvSpPr>
          <p:spPr>
            <a:xfrm>
              <a:off x="6798184" y="1678126"/>
              <a:ext cx="2241974" cy="348841"/>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45" name="组合 44"/>
          <p:cNvGrpSpPr/>
          <p:nvPr/>
        </p:nvGrpSpPr>
        <p:grpSpPr>
          <a:xfrm>
            <a:off x="8464496" y="4283281"/>
            <a:ext cx="2928284" cy="844847"/>
            <a:chOff x="6798184" y="1678126"/>
            <a:chExt cx="3368150" cy="845067"/>
          </a:xfrm>
        </p:grpSpPr>
        <p:sp>
          <p:nvSpPr>
            <p:cNvPr id="46" name="矩形 45"/>
            <p:cNvSpPr/>
            <p:nvPr/>
          </p:nvSpPr>
          <p:spPr>
            <a:xfrm>
              <a:off x="6798184" y="2030750"/>
              <a:ext cx="3368150" cy="492443"/>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a:t>
              </a:r>
            </a:p>
          </p:txBody>
        </p:sp>
        <p:sp>
          <p:nvSpPr>
            <p:cNvPr id="47" name="矩形 46"/>
            <p:cNvSpPr/>
            <p:nvPr/>
          </p:nvSpPr>
          <p:spPr>
            <a:xfrm>
              <a:off x="6798184" y="1678126"/>
              <a:ext cx="2241974" cy="372507"/>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48" name="组合 47"/>
          <p:cNvGrpSpPr/>
          <p:nvPr/>
        </p:nvGrpSpPr>
        <p:grpSpPr>
          <a:xfrm>
            <a:off x="8464496" y="3109747"/>
            <a:ext cx="2928284" cy="844847"/>
            <a:chOff x="6798184" y="1678126"/>
            <a:chExt cx="3368150" cy="845067"/>
          </a:xfrm>
        </p:grpSpPr>
        <p:sp>
          <p:nvSpPr>
            <p:cNvPr id="49" name="矩形 48"/>
            <p:cNvSpPr/>
            <p:nvPr/>
          </p:nvSpPr>
          <p:spPr>
            <a:xfrm>
              <a:off x="6798184" y="2030750"/>
              <a:ext cx="3368150" cy="492443"/>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a:t>
              </a:r>
            </a:p>
          </p:txBody>
        </p:sp>
        <p:sp>
          <p:nvSpPr>
            <p:cNvPr id="50" name="矩形 49"/>
            <p:cNvSpPr/>
            <p:nvPr/>
          </p:nvSpPr>
          <p:spPr>
            <a:xfrm>
              <a:off x="6798184" y="1678126"/>
              <a:ext cx="2241974" cy="372507"/>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57" name="组合 56"/>
          <p:cNvGrpSpPr/>
          <p:nvPr/>
        </p:nvGrpSpPr>
        <p:grpSpPr>
          <a:xfrm>
            <a:off x="461552" y="552767"/>
            <a:ext cx="4095271" cy="630364"/>
            <a:chOff x="194266" y="321621"/>
            <a:chExt cx="4095271" cy="630364"/>
          </a:xfrm>
        </p:grpSpPr>
        <p:grpSp>
          <p:nvGrpSpPr>
            <p:cNvPr id="58" name="组合 57"/>
            <p:cNvGrpSpPr/>
            <p:nvPr/>
          </p:nvGrpSpPr>
          <p:grpSpPr>
            <a:xfrm>
              <a:off x="1016260" y="398715"/>
              <a:ext cx="3273277" cy="553270"/>
              <a:chOff x="1016260" y="286054"/>
              <a:chExt cx="3273277" cy="553270"/>
            </a:xfrm>
          </p:grpSpPr>
          <p:sp>
            <p:nvSpPr>
              <p:cNvPr id="60"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61"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项目分析</a:t>
                </a:r>
              </a:p>
            </p:txBody>
          </p:sp>
        </p:grpSp>
        <p:sp>
          <p:nvSpPr>
            <p:cNvPr id="59" name="矩形 5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650170801"/>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14:presetBounceEnd="60000">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14:bounceEnd="60000">
                                          <p:cBhvr additive="base">
                                            <p:cTn id="12" dur="100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13" dur="1000" fill="hold"/>
                                            <p:tgtEl>
                                              <p:spTgt spid="3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14:presetBounceEnd="60000">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14:bounceEnd="60000">
                                          <p:cBhvr additive="base">
                                            <p:cTn id="16" dur="100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17" dur="1000" fill="hold"/>
                                            <p:tgtEl>
                                              <p:spTgt spid="42"/>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14:presetBounceEnd="60000">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14:bounceEnd="60000">
                                          <p:cBhvr additive="base">
                                            <p:cTn id="20" dur="1000" fill="hold"/>
                                            <p:tgtEl>
                                              <p:spTgt spid="45"/>
                                            </p:tgtEl>
                                            <p:attrNameLst>
                                              <p:attrName>ppt_x</p:attrName>
                                            </p:attrNameLst>
                                          </p:cBhvr>
                                          <p:tavLst>
                                            <p:tav tm="0">
                                              <p:val>
                                                <p:strVal val="1+#ppt_w/2"/>
                                              </p:val>
                                            </p:tav>
                                            <p:tav tm="100000">
                                              <p:val>
                                                <p:strVal val="#ppt_x"/>
                                              </p:val>
                                            </p:tav>
                                          </p:tavLst>
                                        </p:anim>
                                        <p:anim calcmode="lin" valueType="num" p14:bounceEnd="60000">
                                          <p:cBhvr additive="base">
                                            <p:cTn id="21" dur="1000" fill="hold"/>
                                            <p:tgtEl>
                                              <p:spTgt spid="4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14:presetBounceEnd="60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60000">
                                          <p:cBhvr additive="base">
                                            <p:cTn id="24" dur="1000" fill="hold"/>
                                            <p:tgtEl>
                                              <p:spTgt spid="48"/>
                                            </p:tgtEl>
                                            <p:attrNameLst>
                                              <p:attrName>ppt_x</p:attrName>
                                            </p:attrNameLst>
                                          </p:cBhvr>
                                          <p:tavLst>
                                            <p:tav tm="0">
                                              <p:val>
                                                <p:strVal val="1+#ppt_w/2"/>
                                              </p:val>
                                            </p:tav>
                                            <p:tav tm="100000">
                                              <p:val>
                                                <p:strVal val="#ppt_x"/>
                                              </p:val>
                                            </p:tav>
                                          </p:tavLst>
                                        </p:anim>
                                        <p:anim calcmode="lin" valueType="num" p14:bounceEnd="60000">
                                          <p:cBhvr additive="base">
                                            <p:cTn id="2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1000" fill="hold"/>
                                            <p:tgtEl>
                                              <p:spTgt spid="32"/>
                                            </p:tgtEl>
                                            <p:attrNameLst>
                                              <p:attrName>ppt_x</p:attrName>
                                            </p:attrNameLst>
                                          </p:cBhvr>
                                          <p:tavLst>
                                            <p:tav tm="0">
                                              <p:val>
                                                <p:strVal val="1+#ppt_w/2"/>
                                              </p:val>
                                            </p:tav>
                                            <p:tav tm="100000">
                                              <p:val>
                                                <p:strVal val="#ppt_x"/>
                                              </p:val>
                                            </p:tav>
                                          </p:tavLst>
                                        </p:anim>
                                        <p:anim calcmode="lin" valueType="num">
                                          <p:cBhvr additive="base">
                                            <p:cTn id="13" dur="1000" fill="hold"/>
                                            <p:tgtEl>
                                              <p:spTgt spid="3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1000" fill="hold"/>
                                            <p:tgtEl>
                                              <p:spTgt spid="42"/>
                                            </p:tgtEl>
                                            <p:attrNameLst>
                                              <p:attrName>ppt_x</p:attrName>
                                            </p:attrNameLst>
                                          </p:cBhvr>
                                          <p:tavLst>
                                            <p:tav tm="0">
                                              <p:val>
                                                <p:strVal val="1+#ppt_w/2"/>
                                              </p:val>
                                            </p:tav>
                                            <p:tav tm="100000">
                                              <p:val>
                                                <p:strVal val="#ppt_x"/>
                                              </p:val>
                                            </p:tav>
                                          </p:tavLst>
                                        </p:anim>
                                        <p:anim calcmode="lin" valueType="num">
                                          <p:cBhvr additive="base">
                                            <p:cTn id="17" dur="1000" fill="hold"/>
                                            <p:tgtEl>
                                              <p:spTgt spid="42"/>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1000" fill="hold"/>
                                            <p:tgtEl>
                                              <p:spTgt spid="45"/>
                                            </p:tgtEl>
                                            <p:attrNameLst>
                                              <p:attrName>ppt_x</p:attrName>
                                            </p:attrNameLst>
                                          </p:cBhvr>
                                          <p:tavLst>
                                            <p:tav tm="0">
                                              <p:val>
                                                <p:strVal val="1+#ppt_w/2"/>
                                              </p:val>
                                            </p:tav>
                                            <p:tav tm="100000">
                                              <p:val>
                                                <p:strVal val="#ppt_x"/>
                                              </p:val>
                                            </p:tav>
                                          </p:tavLst>
                                        </p:anim>
                                        <p:anim calcmode="lin" valueType="num">
                                          <p:cBhvr additive="base">
                                            <p:cTn id="21" dur="1000" fill="hold"/>
                                            <p:tgtEl>
                                              <p:spTgt spid="4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1000" fill="hold"/>
                                            <p:tgtEl>
                                              <p:spTgt spid="48"/>
                                            </p:tgtEl>
                                            <p:attrNameLst>
                                              <p:attrName>ppt_x</p:attrName>
                                            </p:attrNameLst>
                                          </p:cBhvr>
                                          <p:tavLst>
                                            <p:tav tm="0">
                                              <p:val>
                                                <p:strVal val="1+#ppt_w/2"/>
                                              </p:val>
                                            </p:tav>
                                            <p:tav tm="100000">
                                              <p:val>
                                                <p:strVal val="#ppt_x"/>
                                              </p:val>
                                            </p:tav>
                                          </p:tavLst>
                                        </p:anim>
                                        <p:anim calcmode="lin" valueType="num">
                                          <p:cBhvr additive="base">
                                            <p:cTn id="2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5" name="矩形 94"/>
          <p:cNvSpPr/>
          <p:nvPr/>
        </p:nvSpPr>
        <p:spPr>
          <a:xfrm>
            <a:off x="0" y="0"/>
            <a:ext cx="12192000" cy="6857999"/>
          </a:xfrm>
          <a:prstGeom prst="rect">
            <a:avLst/>
          </a:prstGeom>
          <a:gradFill>
            <a:gsLst>
              <a:gs pos="0">
                <a:srgbClr val="010A13">
                  <a:alpha val="0"/>
                </a:srgbClr>
              </a:gs>
              <a:gs pos="100000">
                <a:srgbClr val="010A1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1869948" y="1331466"/>
            <a:ext cx="1901522" cy="742704"/>
          </a:xfrm>
          <a:prstGeom prst="rect">
            <a:avLst/>
          </a:prstGeom>
          <a:noFill/>
        </p:spPr>
        <p:txBody>
          <a:bodyPr wrap="square" rtlCol="0">
            <a:spAutoFit/>
          </a:bodyPr>
          <a:lstStyle/>
          <a:p>
            <a:pPr algn="dist">
              <a:lnSpc>
                <a:spcPct val="130000"/>
              </a:lnSpc>
            </a:pPr>
            <a:r>
              <a:rPr lang="en-US" altLang="zh-CN" sz="3600" dirty="0">
                <a:solidFill>
                  <a:srgbClr val="CAC7A2"/>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mn-ea"/>
                <a:sym typeface="+mn-lt"/>
              </a:rPr>
              <a:t>C</a:t>
            </a:r>
            <a:r>
              <a:rPr lang="en-US" altLang="zh-CN" sz="2000" dirty="0">
                <a:solidFill>
                  <a:srgbClr val="CAC7A2"/>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mn-ea"/>
                <a:sym typeface="+mn-lt"/>
              </a:rPr>
              <a:t>ONTENTS</a:t>
            </a:r>
            <a:endParaRPr lang="zh-CN" altLang="en-US" sz="3600" dirty="0">
              <a:solidFill>
                <a:srgbClr val="CAC7A2"/>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mn-ea"/>
              <a:sym typeface="+mn-lt"/>
            </a:endParaRPr>
          </a:p>
        </p:txBody>
      </p:sp>
      <p:sp>
        <p:nvSpPr>
          <p:cNvPr id="67" name="PA_矩形 29"/>
          <p:cNvSpPr/>
          <p:nvPr>
            <p:custDataLst>
              <p:tags r:id="rId1"/>
            </p:custDataLst>
          </p:nvPr>
        </p:nvSpPr>
        <p:spPr>
          <a:xfrm>
            <a:off x="1772329" y="2050724"/>
            <a:ext cx="1550964" cy="1323439"/>
          </a:xfrm>
          <a:prstGeom prst="rect">
            <a:avLst/>
          </a:prstGeom>
          <a:ln>
            <a:noFill/>
          </a:ln>
        </p:spPr>
        <p:txBody>
          <a:bodyPr wrap="square">
            <a:spAutoFit/>
          </a:bodyPr>
          <a:lstStyle/>
          <a:p>
            <a:r>
              <a:rPr lang="zh-CN" altLang="en-US" sz="8000" b="1" dirty="0">
                <a:gradFill>
                  <a:gsLst>
                    <a:gs pos="100000">
                      <a:srgbClr val="8D6D3E"/>
                    </a:gs>
                    <a:gs pos="41000">
                      <a:srgbClr val="CAC7A2"/>
                    </a:gs>
                  </a:gsLst>
                  <a:lin ang="2700000" scaled="0"/>
                </a:gradFill>
                <a:effectLst>
                  <a:outerShdw blurRad="38100" dist="38100" dir="2700000" algn="tl">
                    <a:srgbClr val="000000">
                      <a:alpha val="50000"/>
                    </a:srgbClr>
                  </a:outerShdw>
                  <a:reflection blurRad="6350" stA="60000" endPos="50000" dist="60007" dir="5400000" sy="-100000" algn="bl" rotWithShape="0"/>
                </a:effectLst>
                <a:latin typeface="造字工房尚雅体演示版常规体" pitchFamily="2" charset="-122"/>
                <a:ea typeface="造字工房尚雅体演示版常规体" pitchFamily="2" charset="-122"/>
                <a:cs typeface="Open Sans" panose="020B0606030504020204" pitchFamily="34" charset="0"/>
              </a:rPr>
              <a:t>目</a:t>
            </a:r>
            <a:endParaRPr lang="en-US" altLang="zh-CN" sz="8000" b="1" dirty="0">
              <a:gradFill>
                <a:gsLst>
                  <a:gs pos="100000">
                    <a:srgbClr val="8D6D3E"/>
                  </a:gs>
                  <a:gs pos="41000">
                    <a:srgbClr val="CAC7A2"/>
                  </a:gs>
                </a:gsLst>
                <a:lin ang="2700000" scaled="0"/>
              </a:gradFill>
              <a:effectLst>
                <a:outerShdw blurRad="38100" dist="38100" dir="2700000" algn="tl">
                  <a:srgbClr val="000000">
                    <a:alpha val="50000"/>
                  </a:srgbClr>
                </a:outerShdw>
                <a:reflection blurRad="6350" stA="60000" endPos="50000" dist="60007" dir="5400000" sy="-100000" algn="bl" rotWithShape="0"/>
              </a:effectLst>
              <a:latin typeface="造字工房尚雅体演示版常规体" pitchFamily="2" charset="-122"/>
              <a:ea typeface="造字工房尚雅体演示版常规体" pitchFamily="2" charset="-122"/>
              <a:cs typeface="Open Sans" panose="020B0606030504020204" pitchFamily="34" charset="0"/>
            </a:endParaRPr>
          </a:p>
        </p:txBody>
      </p:sp>
      <p:sp>
        <p:nvSpPr>
          <p:cNvPr id="68" name="PA_矩形 29"/>
          <p:cNvSpPr/>
          <p:nvPr>
            <p:custDataLst>
              <p:tags r:id="rId2"/>
            </p:custDataLst>
          </p:nvPr>
        </p:nvSpPr>
        <p:spPr>
          <a:xfrm>
            <a:off x="2594868" y="3462224"/>
            <a:ext cx="1550964" cy="1446550"/>
          </a:xfrm>
          <a:prstGeom prst="rect">
            <a:avLst/>
          </a:prstGeom>
          <a:ln>
            <a:noFill/>
          </a:ln>
        </p:spPr>
        <p:txBody>
          <a:bodyPr wrap="square">
            <a:spAutoFit/>
          </a:bodyPr>
          <a:lstStyle/>
          <a:p>
            <a:r>
              <a:rPr lang="zh-CN" altLang="en-US" sz="8800" b="1" dirty="0">
                <a:gradFill>
                  <a:gsLst>
                    <a:gs pos="100000">
                      <a:srgbClr val="8D6D3E"/>
                    </a:gs>
                    <a:gs pos="41000">
                      <a:srgbClr val="CAC7A2"/>
                    </a:gs>
                  </a:gsLst>
                  <a:lin ang="2700000" scaled="0"/>
                </a:gradFill>
                <a:effectLst>
                  <a:outerShdw blurRad="38100" dist="38100" dir="2700000" algn="tl">
                    <a:srgbClr val="000000">
                      <a:alpha val="50000"/>
                    </a:srgbClr>
                  </a:outerShdw>
                  <a:reflection blurRad="6350" stA="60000" endPos="50000" dist="60007" dir="5400000" sy="-100000" algn="bl" rotWithShape="0"/>
                </a:effectLst>
                <a:latin typeface="造字工房尚雅体演示版常规体" pitchFamily="2" charset="-122"/>
                <a:ea typeface="造字工房尚雅体演示版常规体" pitchFamily="2" charset="-122"/>
                <a:cs typeface="Open Sans" panose="020B0606030504020204" pitchFamily="34" charset="0"/>
              </a:rPr>
              <a:t>录</a:t>
            </a:r>
            <a:endParaRPr lang="en-US" altLang="zh-CN" sz="8800" b="1" dirty="0">
              <a:gradFill>
                <a:gsLst>
                  <a:gs pos="100000">
                    <a:srgbClr val="8D6D3E"/>
                  </a:gs>
                  <a:gs pos="41000">
                    <a:srgbClr val="CAC7A2"/>
                  </a:gs>
                </a:gsLst>
                <a:lin ang="2700000" scaled="0"/>
              </a:gradFill>
              <a:effectLst>
                <a:outerShdw blurRad="38100" dist="38100" dir="2700000" algn="tl">
                  <a:srgbClr val="000000">
                    <a:alpha val="50000"/>
                  </a:srgbClr>
                </a:outerShdw>
                <a:reflection blurRad="6350" stA="60000" endPos="50000" dist="60007" dir="5400000" sy="-100000" algn="bl" rotWithShape="0"/>
              </a:effectLst>
              <a:latin typeface="造字工房尚雅体演示版常规体" pitchFamily="2" charset="-122"/>
              <a:ea typeface="造字工房尚雅体演示版常规体" pitchFamily="2" charset="-122"/>
              <a:cs typeface="Open Sans" panose="020B0606030504020204" pitchFamily="34" charset="0"/>
            </a:endParaRPr>
          </a:p>
        </p:txBody>
      </p:sp>
      <p:cxnSp>
        <p:nvCxnSpPr>
          <p:cNvPr id="69" name="直接连接符 68"/>
          <p:cNvCxnSpPr/>
          <p:nvPr/>
        </p:nvCxnSpPr>
        <p:spPr>
          <a:xfrm>
            <a:off x="6434500" y="926258"/>
            <a:ext cx="0" cy="4982308"/>
          </a:xfrm>
          <a:prstGeom prst="line">
            <a:avLst/>
          </a:prstGeom>
          <a:ln>
            <a:gradFill>
              <a:gsLst>
                <a:gs pos="0">
                  <a:schemeClr val="tx1">
                    <a:lumMod val="95000"/>
                    <a:lumOff val="5000"/>
                    <a:alpha val="0"/>
                  </a:schemeClr>
                </a:gs>
                <a:gs pos="50000">
                  <a:srgbClr val="0D0D0D">
                    <a:alpha val="30000"/>
                  </a:srgbClr>
                </a:gs>
                <a:gs pos="100000">
                  <a:schemeClr val="tx1">
                    <a:lumMod val="95000"/>
                    <a:lumOff val="5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9067139" y="926258"/>
            <a:ext cx="0" cy="4982308"/>
          </a:xfrm>
          <a:prstGeom prst="line">
            <a:avLst/>
          </a:prstGeom>
          <a:ln>
            <a:gradFill>
              <a:gsLst>
                <a:gs pos="0">
                  <a:schemeClr val="tx1">
                    <a:lumMod val="95000"/>
                    <a:lumOff val="5000"/>
                    <a:alpha val="0"/>
                  </a:schemeClr>
                </a:gs>
                <a:gs pos="50000">
                  <a:srgbClr val="0D0D0D">
                    <a:alpha val="30000"/>
                  </a:srgbClr>
                </a:gs>
                <a:gs pos="100000">
                  <a:schemeClr val="tx1">
                    <a:lumMod val="95000"/>
                    <a:lumOff val="5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685416" y="1764492"/>
            <a:ext cx="4144461" cy="735716"/>
            <a:chOff x="5685416" y="1764492"/>
            <a:chExt cx="4144461" cy="735716"/>
          </a:xfrm>
        </p:grpSpPr>
        <p:grpSp>
          <p:nvGrpSpPr>
            <p:cNvPr id="63" name="组合 62"/>
            <p:cNvGrpSpPr/>
            <p:nvPr/>
          </p:nvGrpSpPr>
          <p:grpSpPr>
            <a:xfrm>
              <a:off x="6473079" y="1764492"/>
              <a:ext cx="3356798" cy="735716"/>
              <a:chOff x="5447416" y="2515486"/>
              <a:chExt cx="3356798" cy="735716"/>
            </a:xfrm>
          </p:grpSpPr>
          <p:sp>
            <p:nvSpPr>
              <p:cNvPr id="64" name="文本框 63"/>
              <p:cNvSpPr txBox="1"/>
              <p:nvPr/>
            </p:nvSpPr>
            <p:spPr>
              <a:xfrm>
                <a:off x="5447416" y="2515486"/>
                <a:ext cx="2268267" cy="525850"/>
              </a:xfrm>
              <a:prstGeom prst="rect">
                <a:avLst/>
              </a:prstGeom>
              <a:noFill/>
            </p:spPr>
            <p:txBody>
              <a:bodyPr wrap="square" rtlCol="0">
                <a:spAutoFit/>
              </a:bodyPr>
              <a:lstStyle/>
              <a:p>
                <a:pPr>
                  <a:lnSpc>
                    <a:spcPct val="130000"/>
                  </a:lnSpc>
                </a:pPr>
                <a:r>
                  <a:rPr lang="zh-CN" altLang="en-US" sz="2400" dirty="0">
                    <a:solidFill>
                      <a:srgbClr val="CBBC91"/>
                    </a:solidFill>
                    <a:latin typeface="思源黑体" panose="020B0500000000000000" pitchFamily="34" charset="-122"/>
                    <a:ea typeface="思源黑体" panose="020B0500000000000000" pitchFamily="34" charset="-122"/>
                    <a:cs typeface="+mn-ea"/>
                    <a:sym typeface="+mn-lt"/>
                  </a:rPr>
                  <a:t>企业介绍</a:t>
                </a:r>
              </a:p>
            </p:txBody>
          </p:sp>
          <p:sp>
            <p:nvSpPr>
              <p:cNvPr id="65" name="文本框 64">
                <a:extLst>
                  <a:ext uri="{FF2B5EF4-FFF2-40B4-BE49-F238E27FC236}">
                    <a16:creationId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15" name="组合 14"/>
            <p:cNvGrpSpPr/>
            <p:nvPr/>
          </p:nvGrpSpPr>
          <p:grpSpPr>
            <a:xfrm>
              <a:off x="5685416" y="1886912"/>
              <a:ext cx="731646" cy="535714"/>
              <a:chOff x="5221022" y="1973410"/>
              <a:chExt cx="731646" cy="535714"/>
            </a:xfrm>
          </p:grpSpPr>
          <p:sp>
            <p:nvSpPr>
              <p:cNvPr id="8" name="矩形 7"/>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5221022" y="1973410"/>
                <a:ext cx="731646" cy="525850"/>
              </a:xfrm>
              <a:prstGeom prst="rect">
                <a:avLst/>
              </a:prstGeom>
              <a:noFill/>
            </p:spPr>
            <p:txBody>
              <a:bodyPr wrap="square" rtlCol="0">
                <a:spAutoFit/>
              </a:bodyPr>
              <a:lstStyle/>
              <a:p>
                <a:pPr algn="ctr">
                  <a:lnSpc>
                    <a:spcPct val="130000"/>
                  </a:lnSpc>
                </a:pPr>
                <a:r>
                  <a:rPr lang="en-US" altLang="zh-CN" sz="2400" dirty="0">
                    <a:solidFill>
                      <a:srgbClr val="CBBC91"/>
                    </a:solidFill>
                    <a:latin typeface="思源黑体" panose="020B0500000000000000" pitchFamily="34" charset="-122"/>
                    <a:ea typeface="思源黑体" panose="020B0500000000000000" pitchFamily="34" charset="-122"/>
                    <a:cs typeface="+mn-ea"/>
                    <a:sym typeface="+mn-lt"/>
                  </a:rPr>
                  <a:t>01</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grpSp>
        <p:nvGrpSpPr>
          <p:cNvPr id="3" name="组合 2"/>
          <p:cNvGrpSpPr/>
          <p:nvPr/>
        </p:nvGrpSpPr>
        <p:grpSpPr>
          <a:xfrm>
            <a:off x="8684947" y="1764492"/>
            <a:ext cx="4161619" cy="735716"/>
            <a:chOff x="8684947" y="1764492"/>
            <a:chExt cx="4161619" cy="735716"/>
          </a:xfrm>
        </p:grpSpPr>
        <p:grpSp>
          <p:nvGrpSpPr>
            <p:cNvPr id="79" name="组合 78"/>
            <p:cNvGrpSpPr/>
            <p:nvPr/>
          </p:nvGrpSpPr>
          <p:grpSpPr>
            <a:xfrm>
              <a:off x="9489768" y="1764492"/>
              <a:ext cx="3356798" cy="735716"/>
              <a:chOff x="5447416" y="2515486"/>
              <a:chExt cx="3356798" cy="735716"/>
            </a:xfrm>
          </p:grpSpPr>
          <p:sp>
            <p:nvSpPr>
              <p:cNvPr id="80" name="文本框 79"/>
              <p:cNvSpPr txBox="1"/>
              <p:nvPr/>
            </p:nvSpPr>
            <p:spPr>
              <a:xfrm>
                <a:off x="5447416" y="2515486"/>
                <a:ext cx="2268267" cy="572464"/>
              </a:xfrm>
              <a:prstGeom prst="rect">
                <a:avLst/>
              </a:prstGeom>
              <a:noFill/>
            </p:spPr>
            <p:txBody>
              <a:bodyPr wrap="square" rtlCol="0">
                <a:spAutoFit/>
              </a:bodyPr>
              <a:lstStyle/>
              <a:p>
                <a:pPr>
                  <a:lnSpc>
                    <a:spcPct val="130000"/>
                  </a:lnSpc>
                </a:pPr>
                <a:r>
                  <a:rPr lang="zh-CN" altLang="en-US" sz="2400" dirty="0">
                    <a:solidFill>
                      <a:srgbClr val="CBBC91"/>
                    </a:solidFill>
                    <a:latin typeface="思源黑体" panose="020B0500000000000000" pitchFamily="34" charset="-122"/>
                    <a:ea typeface="思源黑体" panose="020B0500000000000000" pitchFamily="34" charset="-122"/>
                    <a:cs typeface="+mn-ea"/>
                    <a:sym typeface="+mn-lt"/>
                  </a:rPr>
                  <a:t>市场分析</a:t>
                </a:r>
              </a:p>
            </p:txBody>
          </p:sp>
          <p:sp>
            <p:nvSpPr>
              <p:cNvPr id="81" name="文本框 80">
                <a:extLst>
                  <a:ext uri="{FF2B5EF4-FFF2-40B4-BE49-F238E27FC236}">
                    <a16:creationId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96" name="组合 95"/>
            <p:cNvGrpSpPr/>
            <p:nvPr/>
          </p:nvGrpSpPr>
          <p:grpSpPr>
            <a:xfrm>
              <a:off x="8684947" y="1886912"/>
              <a:ext cx="731646" cy="535714"/>
              <a:chOff x="5208665" y="1973410"/>
              <a:chExt cx="731646" cy="535714"/>
            </a:xfrm>
          </p:grpSpPr>
          <p:sp>
            <p:nvSpPr>
              <p:cNvPr id="97" name="矩形 96"/>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p:cNvSpPr txBox="1"/>
              <p:nvPr/>
            </p:nvSpPr>
            <p:spPr>
              <a:xfrm>
                <a:off x="5208665" y="1973410"/>
                <a:ext cx="731646" cy="525850"/>
              </a:xfrm>
              <a:prstGeom prst="rect">
                <a:avLst/>
              </a:prstGeom>
              <a:noFill/>
            </p:spPr>
            <p:txBody>
              <a:bodyPr wrap="square" rtlCol="0">
                <a:spAutoFit/>
              </a:bodyPr>
              <a:lstStyle/>
              <a:p>
                <a:pPr algn="ctr">
                  <a:lnSpc>
                    <a:spcPct val="130000"/>
                  </a:lnSpc>
                </a:pPr>
                <a:r>
                  <a:rPr lang="en-US" altLang="zh-CN" sz="2400" dirty="0">
                    <a:solidFill>
                      <a:srgbClr val="CBBC91"/>
                    </a:solidFill>
                    <a:latin typeface="思源黑体" panose="020B0500000000000000" pitchFamily="34" charset="-122"/>
                    <a:ea typeface="思源黑体" panose="020B0500000000000000" pitchFamily="34" charset="-122"/>
                    <a:cs typeface="+mn-ea"/>
                    <a:sym typeface="+mn-lt"/>
                  </a:rPr>
                  <a:t>04</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grpSp>
        <p:nvGrpSpPr>
          <p:cNvPr id="4" name="组合 3"/>
          <p:cNvGrpSpPr/>
          <p:nvPr/>
        </p:nvGrpSpPr>
        <p:grpSpPr>
          <a:xfrm>
            <a:off x="5685416" y="3188745"/>
            <a:ext cx="4144461" cy="735716"/>
            <a:chOff x="5685416" y="3188745"/>
            <a:chExt cx="4144461" cy="735716"/>
          </a:xfrm>
        </p:grpSpPr>
        <p:grpSp>
          <p:nvGrpSpPr>
            <p:cNvPr id="71" name="组合 70"/>
            <p:cNvGrpSpPr/>
            <p:nvPr/>
          </p:nvGrpSpPr>
          <p:grpSpPr>
            <a:xfrm>
              <a:off x="6473079" y="3188745"/>
              <a:ext cx="3356798" cy="735716"/>
              <a:chOff x="5447416" y="2515486"/>
              <a:chExt cx="3356798" cy="735716"/>
            </a:xfrm>
          </p:grpSpPr>
          <p:sp>
            <p:nvSpPr>
              <p:cNvPr id="72" name="文本框 71"/>
              <p:cNvSpPr txBox="1"/>
              <p:nvPr/>
            </p:nvSpPr>
            <p:spPr>
              <a:xfrm>
                <a:off x="5447416" y="2515486"/>
                <a:ext cx="2268267" cy="572464"/>
              </a:xfrm>
              <a:prstGeom prst="rect">
                <a:avLst/>
              </a:prstGeom>
              <a:noFill/>
            </p:spPr>
            <p:txBody>
              <a:bodyPr wrap="square" rtlCol="0">
                <a:spAutoFit/>
              </a:bodyPr>
              <a:lstStyle/>
              <a:p>
                <a:pPr>
                  <a:lnSpc>
                    <a:spcPct val="130000"/>
                  </a:lnSpc>
                </a:pPr>
                <a:r>
                  <a:rPr lang="zh-CN" altLang="en-US" sz="2400" dirty="0">
                    <a:solidFill>
                      <a:srgbClr val="CBBC91"/>
                    </a:solidFill>
                    <a:latin typeface="思源黑体" panose="020B0500000000000000" pitchFamily="34" charset="-122"/>
                    <a:ea typeface="思源黑体" panose="020B0500000000000000" pitchFamily="34" charset="-122"/>
                    <a:cs typeface="+mn-ea"/>
                    <a:sym typeface="+mn-lt"/>
                  </a:rPr>
                  <a:t>项目介绍</a:t>
                </a:r>
              </a:p>
            </p:txBody>
          </p:sp>
          <p:sp>
            <p:nvSpPr>
              <p:cNvPr id="73" name="文本框 72">
                <a:extLst>
                  <a:ext uri="{FF2B5EF4-FFF2-40B4-BE49-F238E27FC236}">
                    <a16:creationId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99" name="组合 98"/>
            <p:cNvGrpSpPr/>
            <p:nvPr/>
          </p:nvGrpSpPr>
          <p:grpSpPr>
            <a:xfrm>
              <a:off x="5685416" y="3299381"/>
              <a:ext cx="731646" cy="572464"/>
              <a:chOff x="5221022" y="1973410"/>
              <a:chExt cx="731646" cy="572464"/>
            </a:xfrm>
          </p:grpSpPr>
          <p:sp>
            <p:nvSpPr>
              <p:cNvPr id="100" name="矩形 99"/>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5221022" y="1973410"/>
                <a:ext cx="731646" cy="572464"/>
              </a:xfrm>
              <a:prstGeom prst="rect">
                <a:avLst/>
              </a:prstGeom>
              <a:noFill/>
            </p:spPr>
            <p:txBody>
              <a:bodyPr wrap="square" rtlCol="0">
                <a:spAutoFit/>
              </a:bodyPr>
              <a:lstStyle/>
              <a:p>
                <a:pPr algn="ctr">
                  <a:lnSpc>
                    <a:spcPct val="130000"/>
                  </a:lnSpc>
                </a:pPr>
                <a:r>
                  <a:rPr lang="en-US" altLang="zh-CN" sz="2400" dirty="0">
                    <a:solidFill>
                      <a:srgbClr val="CBBC91"/>
                    </a:solidFill>
                    <a:latin typeface="思源黑体" panose="020B0500000000000000" pitchFamily="34" charset="-122"/>
                    <a:ea typeface="思源黑体" panose="020B0500000000000000" pitchFamily="34" charset="-122"/>
                    <a:cs typeface="+mn-ea"/>
                    <a:sym typeface="+mn-lt"/>
                  </a:rPr>
                  <a:t>02</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grpSp>
        <p:nvGrpSpPr>
          <p:cNvPr id="5" name="组合 4"/>
          <p:cNvGrpSpPr/>
          <p:nvPr/>
        </p:nvGrpSpPr>
        <p:grpSpPr>
          <a:xfrm>
            <a:off x="8684947" y="3188745"/>
            <a:ext cx="4161619" cy="735716"/>
            <a:chOff x="8684947" y="3188745"/>
            <a:chExt cx="4161619" cy="735716"/>
          </a:xfrm>
        </p:grpSpPr>
        <p:grpSp>
          <p:nvGrpSpPr>
            <p:cNvPr id="84" name="组合 83"/>
            <p:cNvGrpSpPr/>
            <p:nvPr/>
          </p:nvGrpSpPr>
          <p:grpSpPr>
            <a:xfrm>
              <a:off x="9489768" y="3188745"/>
              <a:ext cx="3356798" cy="735716"/>
              <a:chOff x="5447416" y="2515486"/>
              <a:chExt cx="3356798" cy="735716"/>
            </a:xfrm>
          </p:grpSpPr>
          <p:sp>
            <p:nvSpPr>
              <p:cNvPr id="85" name="文本框 84"/>
              <p:cNvSpPr txBox="1"/>
              <p:nvPr/>
            </p:nvSpPr>
            <p:spPr>
              <a:xfrm>
                <a:off x="5447416" y="2515486"/>
                <a:ext cx="2268267" cy="572464"/>
              </a:xfrm>
              <a:prstGeom prst="rect">
                <a:avLst/>
              </a:prstGeom>
              <a:noFill/>
            </p:spPr>
            <p:txBody>
              <a:bodyPr wrap="square" rtlCol="0">
                <a:spAutoFit/>
              </a:bodyPr>
              <a:lstStyle/>
              <a:p>
                <a:pPr>
                  <a:lnSpc>
                    <a:spcPct val="130000"/>
                  </a:lnSpc>
                </a:pPr>
                <a:r>
                  <a:rPr lang="zh-CN" altLang="en-US" sz="2400" dirty="0">
                    <a:solidFill>
                      <a:srgbClr val="CBBC91"/>
                    </a:solidFill>
                    <a:latin typeface="思源黑体" panose="020B0500000000000000" pitchFamily="34" charset="-122"/>
                    <a:ea typeface="思源黑体" panose="020B0500000000000000" pitchFamily="34" charset="-122"/>
                    <a:cs typeface="+mn-ea"/>
                    <a:sym typeface="+mn-lt"/>
                  </a:rPr>
                  <a:t>财务融资</a:t>
                </a:r>
              </a:p>
            </p:txBody>
          </p:sp>
          <p:sp>
            <p:nvSpPr>
              <p:cNvPr id="86" name="文本框 85">
                <a:extLst>
                  <a:ext uri="{FF2B5EF4-FFF2-40B4-BE49-F238E27FC236}">
                    <a16:creationId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102" name="组合 101"/>
            <p:cNvGrpSpPr/>
            <p:nvPr/>
          </p:nvGrpSpPr>
          <p:grpSpPr>
            <a:xfrm>
              <a:off x="8684947" y="3299381"/>
              <a:ext cx="731646" cy="535714"/>
              <a:chOff x="5208665" y="1973410"/>
              <a:chExt cx="731646" cy="535714"/>
            </a:xfrm>
          </p:grpSpPr>
          <p:sp>
            <p:nvSpPr>
              <p:cNvPr id="103" name="矩形 102"/>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p:cNvSpPr txBox="1"/>
              <p:nvPr/>
            </p:nvSpPr>
            <p:spPr>
              <a:xfrm>
                <a:off x="5208665" y="1973410"/>
                <a:ext cx="731646" cy="525850"/>
              </a:xfrm>
              <a:prstGeom prst="rect">
                <a:avLst/>
              </a:prstGeom>
              <a:noFill/>
            </p:spPr>
            <p:txBody>
              <a:bodyPr wrap="square" rtlCol="0">
                <a:spAutoFit/>
              </a:bodyPr>
              <a:lstStyle/>
              <a:p>
                <a:pPr algn="ctr">
                  <a:lnSpc>
                    <a:spcPct val="130000"/>
                  </a:lnSpc>
                </a:pPr>
                <a:r>
                  <a:rPr lang="en-US" altLang="zh-CN" sz="2400" dirty="0">
                    <a:solidFill>
                      <a:srgbClr val="CBBC91"/>
                    </a:solidFill>
                    <a:latin typeface="思源黑体" panose="020B0500000000000000" pitchFamily="34" charset="-122"/>
                    <a:ea typeface="思源黑体" panose="020B0500000000000000" pitchFamily="34" charset="-122"/>
                    <a:cs typeface="+mn-ea"/>
                    <a:sym typeface="+mn-lt"/>
                  </a:rPr>
                  <a:t>05</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grpSp>
        <p:nvGrpSpPr>
          <p:cNvPr id="7" name="组合 6"/>
          <p:cNvGrpSpPr/>
          <p:nvPr/>
        </p:nvGrpSpPr>
        <p:grpSpPr>
          <a:xfrm>
            <a:off x="5685416" y="4612998"/>
            <a:ext cx="4144461" cy="735716"/>
            <a:chOff x="5685416" y="4612998"/>
            <a:chExt cx="4144461" cy="735716"/>
          </a:xfrm>
        </p:grpSpPr>
        <p:grpSp>
          <p:nvGrpSpPr>
            <p:cNvPr id="75" name="组合 74"/>
            <p:cNvGrpSpPr/>
            <p:nvPr/>
          </p:nvGrpSpPr>
          <p:grpSpPr>
            <a:xfrm>
              <a:off x="6473079" y="4612998"/>
              <a:ext cx="3356798" cy="735716"/>
              <a:chOff x="5447416" y="2515486"/>
              <a:chExt cx="3356798" cy="735716"/>
            </a:xfrm>
          </p:grpSpPr>
          <p:sp>
            <p:nvSpPr>
              <p:cNvPr id="76" name="文本框 75"/>
              <p:cNvSpPr txBox="1"/>
              <p:nvPr/>
            </p:nvSpPr>
            <p:spPr>
              <a:xfrm>
                <a:off x="5447416" y="2515486"/>
                <a:ext cx="2268267" cy="572464"/>
              </a:xfrm>
              <a:prstGeom prst="rect">
                <a:avLst/>
              </a:prstGeom>
              <a:noFill/>
            </p:spPr>
            <p:txBody>
              <a:bodyPr wrap="square" rtlCol="0">
                <a:spAutoFit/>
              </a:bodyPr>
              <a:lstStyle/>
              <a:p>
                <a:pPr>
                  <a:lnSpc>
                    <a:spcPct val="130000"/>
                  </a:lnSpc>
                </a:pPr>
                <a:r>
                  <a:rPr lang="zh-CN" altLang="en-US" sz="2400" dirty="0">
                    <a:solidFill>
                      <a:srgbClr val="CBBC91"/>
                    </a:solidFill>
                    <a:latin typeface="思源黑体" panose="020B0500000000000000" pitchFamily="34" charset="-122"/>
                    <a:ea typeface="思源黑体" panose="020B0500000000000000" pitchFamily="34" charset="-122"/>
                    <a:cs typeface="+mn-ea"/>
                    <a:sym typeface="+mn-lt"/>
                  </a:rPr>
                  <a:t>产品运营</a:t>
                </a:r>
              </a:p>
            </p:txBody>
          </p:sp>
          <p:sp>
            <p:nvSpPr>
              <p:cNvPr id="77" name="文本框 76">
                <a:extLst>
                  <a:ext uri="{FF2B5EF4-FFF2-40B4-BE49-F238E27FC236}">
                    <a16:creationId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105" name="组合 104"/>
            <p:cNvGrpSpPr/>
            <p:nvPr/>
          </p:nvGrpSpPr>
          <p:grpSpPr>
            <a:xfrm>
              <a:off x="5685416" y="4711850"/>
              <a:ext cx="731646" cy="535714"/>
              <a:chOff x="5221022" y="1973410"/>
              <a:chExt cx="731646" cy="535714"/>
            </a:xfrm>
          </p:grpSpPr>
          <p:sp>
            <p:nvSpPr>
              <p:cNvPr id="106" name="矩形 105"/>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5221022" y="1973410"/>
                <a:ext cx="731646" cy="525850"/>
              </a:xfrm>
              <a:prstGeom prst="rect">
                <a:avLst/>
              </a:prstGeom>
              <a:noFill/>
            </p:spPr>
            <p:txBody>
              <a:bodyPr wrap="square" rtlCol="0">
                <a:spAutoFit/>
              </a:bodyPr>
              <a:lstStyle/>
              <a:p>
                <a:pPr algn="ctr">
                  <a:lnSpc>
                    <a:spcPct val="130000"/>
                  </a:lnSpc>
                </a:pPr>
                <a:r>
                  <a:rPr lang="en-US" altLang="zh-CN" sz="2400" dirty="0">
                    <a:solidFill>
                      <a:srgbClr val="CBBC91"/>
                    </a:solidFill>
                    <a:latin typeface="思源黑体" panose="020B0500000000000000" pitchFamily="34" charset="-122"/>
                    <a:ea typeface="思源黑体" panose="020B0500000000000000" pitchFamily="34" charset="-122"/>
                    <a:cs typeface="+mn-ea"/>
                    <a:sym typeface="+mn-lt"/>
                  </a:rPr>
                  <a:t>03</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grpSp>
        <p:nvGrpSpPr>
          <p:cNvPr id="6" name="组合 5"/>
          <p:cNvGrpSpPr/>
          <p:nvPr/>
        </p:nvGrpSpPr>
        <p:grpSpPr>
          <a:xfrm>
            <a:off x="8684947" y="4612998"/>
            <a:ext cx="4161619" cy="735716"/>
            <a:chOff x="8684947" y="4612998"/>
            <a:chExt cx="4161619" cy="735716"/>
          </a:xfrm>
        </p:grpSpPr>
        <p:grpSp>
          <p:nvGrpSpPr>
            <p:cNvPr id="88" name="组合 87"/>
            <p:cNvGrpSpPr/>
            <p:nvPr/>
          </p:nvGrpSpPr>
          <p:grpSpPr>
            <a:xfrm>
              <a:off x="9489768" y="4612998"/>
              <a:ext cx="3356798" cy="735716"/>
              <a:chOff x="5447416" y="2515486"/>
              <a:chExt cx="3356798" cy="735716"/>
            </a:xfrm>
          </p:grpSpPr>
          <p:sp>
            <p:nvSpPr>
              <p:cNvPr id="89" name="文本框 88"/>
              <p:cNvSpPr txBox="1"/>
              <p:nvPr/>
            </p:nvSpPr>
            <p:spPr>
              <a:xfrm>
                <a:off x="5447416" y="2515486"/>
                <a:ext cx="2268267" cy="572464"/>
              </a:xfrm>
              <a:prstGeom prst="rect">
                <a:avLst/>
              </a:prstGeom>
              <a:noFill/>
            </p:spPr>
            <p:txBody>
              <a:bodyPr wrap="square" rtlCol="0">
                <a:spAutoFit/>
              </a:bodyPr>
              <a:lstStyle/>
              <a:p>
                <a:pPr>
                  <a:lnSpc>
                    <a:spcPct val="130000"/>
                  </a:lnSpc>
                </a:pPr>
                <a:r>
                  <a:rPr lang="zh-CN" altLang="en-US" sz="2400" dirty="0">
                    <a:solidFill>
                      <a:srgbClr val="CBBC91"/>
                    </a:solidFill>
                    <a:latin typeface="思源黑体" panose="020B0500000000000000" pitchFamily="34" charset="-122"/>
                    <a:ea typeface="思源黑体" panose="020B0500000000000000" pitchFamily="34" charset="-122"/>
                    <a:cs typeface="+mn-ea"/>
                    <a:sym typeface="+mn-lt"/>
                  </a:rPr>
                  <a:t>企业规划</a:t>
                </a:r>
              </a:p>
            </p:txBody>
          </p:sp>
          <p:sp>
            <p:nvSpPr>
              <p:cNvPr id="90" name="文本框 89">
                <a:extLst>
                  <a:ext uri="{FF2B5EF4-FFF2-40B4-BE49-F238E27FC236}">
                    <a16:creationId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108" name="组合 107"/>
            <p:cNvGrpSpPr/>
            <p:nvPr/>
          </p:nvGrpSpPr>
          <p:grpSpPr>
            <a:xfrm>
              <a:off x="8684947" y="4711850"/>
              <a:ext cx="731646" cy="535714"/>
              <a:chOff x="5208665" y="1973410"/>
              <a:chExt cx="731646" cy="535714"/>
            </a:xfrm>
          </p:grpSpPr>
          <p:sp>
            <p:nvSpPr>
              <p:cNvPr id="109" name="矩形 108"/>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p:cNvSpPr txBox="1"/>
              <p:nvPr/>
            </p:nvSpPr>
            <p:spPr>
              <a:xfrm>
                <a:off x="5208665" y="1973410"/>
                <a:ext cx="731646" cy="525850"/>
              </a:xfrm>
              <a:prstGeom prst="rect">
                <a:avLst/>
              </a:prstGeom>
              <a:noFill/>
            </p:spPr>
            <p:txBody>
              <a:bodyPr wrap="square" rtlCol="0">
                <a:spAutoFit/>
              </a:bodyPr>
              <a:lstStyle/>
              <a:p>
                <a:pPr algn="ctr">
                  <a:lnSpc>
                    <a:spcPct val="130000"/>
                  </a:lnSpc>
                </a:pPr>
                <a:r>
                  <a:rPr lang="en-US" altLang="zh-CN" sz="2400" dirty="0">
                    <a:solidFill>
                      <a:srgbClr val="CBBC91"/>
                    </a:solidFill>
                    <a:latin typeface="思源黑体" panose="020B0500000000000000" pitchFamily="34" charset="-122"/>
                    <a:ea typeface="思源黑体" panose="020B0500000000000000" pitchFamily="34" charset="-122"/>
                    <a:cs typeface="+mn-ea"/>
                    <a:sym typeface="+mn-lt"/>
                  </a:rPr>
                  <a:t>06</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cxnSp>
        <p:nvCxnSpPr>
          <p:cNvPr id="23" name="直接连接符 22"/>
          <p:cNvCxnSpPr/>
          <p:nvPr/>
        </p:nvCxnSpPr>
        <p:spPr>
          <a:xfrm>
            <a:off x="5648345" y="2866768"/>
            <a:ext cx="5388699" cy="0"/>
          </a:xfrm>
          <a:prstGeom prst="line">
            <a:avLst/>
          </a:prstGeom>
          <a:ln w="12700">
            <a:gradFill>
              <a:gsLst>
                <a:gs pos="43900">
                  <a:srgbClr val="CBBC91">
                    <a:alpha val="63000"/>
                  </a:srgbClr>
                </a:gs>
                <a:gs pos="0">
                  <a:srgbClr val="CBBC91">
                    <a:alpha val="0"/>
                  </a:srgbClr>
                </a:gs>
                <a:gs pos="100000">
                  <a:srgbClr val="CBBC91">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5648345" y="4312508"/>
            <a:ext cx="5388699" cy="0"/>
          </a:xfrm>
          <a:prstGeom prst="line">
            <a:avLst/>
          </a:prstGeom>
          <a:ln w="12700">
            <a:gradFill>
              <a:gsLst>
                <a:gs pos="43900">
                  <a:srgbClr val="CBBC91">
                    <a:alpha val="63000"/>
                  </a:srgbClr>
                </a:gs>
                <a:gs pos="0">
                  <a:srgbClr val="CBBC91">
                    <a:alpha val="0"/>
                  </a:srgbClr>
                </a:gs>
                <a:gs pos="100000">
                  <a:srgbClr val="CBBC91">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648345" y="5758248"/>
            <a:ext cx="5388699" cy="0"/>
          </a:xfrm>
          <a:prstGeom prst="line">
            <a:avLst/>
          </a:prstGeom>
          <a:ln w="12700">
            <a:gradFill>
              <a:gsLst>
                <a:gs pos="43900">
                  <a:srgbClr val="CBBC91">
                    <a:alpha val="63000"/>
                  </a:srgbClr>
                </a:gs>
                <a:gs pos="0">
                  <a:srgbClr val="CBBC91">
                    <a:alpha val="0"/>
                  </a:srgbClr>
                </a:gs>
                <a:gs pos="100000">
                  <a:srgbClr val="CBBC91">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125452"/>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500"/>
                                            <p:tgtEl>
                                              <p:spTgt spid="68"/>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0-#ppt_w/2"/>
                                              </p:val>
                                            </p:tav>
                                            <p:tav tm="100000">
                                              <p:val>
                                                <p:strVal val="#ppt_x"/>
                                              </p:val>
                                            </p:tav>
                                          </p:tavLst>
                                        </p:anim>
                                        <p:anim calcmode="lin" valueType="num">
                                          <p:cBhvr additive="base">
                                            <p:cTn id="14" dur="500" fill="hold"/>
                                            <p:tgtEl>
                                              <p:spTgt spid="66"/>
                                            </p:tgtEl>
                                            <p:attrNameLst>
                                              <p:attrName>ppt_y</p:attrName>
                                            </p:attrNameLst>
                                          </p:cBhvr>
                                          <p:tavLst>
                                            <p:tav tm="0">
                                              <p:val>
                                                <p:strVal val="#ppt_y"/>
                                              </p:val>
                                            </p:tav>
                                            <p:tav tm="100000">
                                              <p:val>
                                                <p:strVal val="#ppt_y"/>
                                              </p:val>
                                            </p:tav>
                                          </p:tavLst>
                                        </p:anim>
                                      </p:childTnLst>
                                    </p:cTn>
                                  </p:par>
                                  <p:par>
                                    <p:cTn id="15" presetID="16" presetClass="entr" presetSubtype="42" fill="hold" nodeType="withEffect">
                                      <p:stCondLst>
                                        <p:cond delay="250"/>
                                      </p:stCondLst>
                                      <p:childTnLst>
                                        <p:set>
                                          <p:cBhvr>
                                            <p:cTn id="16" dur="1" fill="hold">
                                              <p:stCondLst>
                                                <p:cond delay="0"/>
                                              </p:stCondLst>
                                            </p:cTn>
                                            <p:tgtEl>
                                              <p:spTgt spid="69"/>
                                            </p:tgtEl>
                                            <p:attrNameLst>
                                              <p:attrName>style.visibility</p:attrName>
                                            </p:attrNameLst>
                                          </p:cBhvr>
                                          <p:to>
                                            <p:strVal val="visible"/>
                                          </p:to>
                                        </p:set>
                                        <p:animEffect transition="in" filter="barn(outHorizontal)">
                                          <p:cBhvr>
                                            <p:cTn id="17" dur="500"/>
                                            <p:tgtEl>
                                              <p:spTgt spid="69"/>
                                            </p:tgtEl>
                                          </p:cBhvr>
                                        </p:animEffect>
                                      </p:childTnLst>
                                    </p:cTn>
                                  </p:par>
                                  <p:par>
                                    <p:cTn id="18" presetID="16" presetClass="entr" presetSubtype="42" fill="hold" nodeType="withEffect">
                                      <p:stCondLst>
                                        <p:cond delay="250"/>
                                      </p:stCondLst>
                                      <p:childTnLst>
                                        <p:set>
                                          <p:cBhvr>
                                            <p:cTn id="19" dur="1" fill="hold">
                                              <p:stCondLst>
                                                <p:cond delay="0"/>
                                              </p:stCondLst>
                                            </p:cTn>
                                            <p:tgtEl>
                                              <p:spTgt spid="82"/>
                                            </p:tgtEl>
                                            <p:attrNameLst>
                                              <p:attrName>style.visibility</p:attrName>
                                            </p:attrNameLst>
                                          </p:cBhvr>
                                          <p:to>
                                            <p:strVal val="visible"/>
                                          </p:to>
                                        </p:set>
                                        <p:animEffect transition="in" filter="barn(outHorizontal)">
                                          <p:cBhvr>
                                            <p:cTn id="20" dur="500"/>
                                            <p:tgtEl>
                                              <p:spTgt spid="82"/>
                                            </p:tgtEl>
                                          </p:cBhvr>
                                        </p:animEffect>
                                      </p:childTnLst>
                                    </p:cTn>
                                  </p:par>
                                  <p:par>
                                    <p:cTn id="21" presetID="16" presetClass="entr" presetSubtype="37" fill="hold" nodeType="withEffect">
                                      <p:stCondLst>
                                        <p:cond delay="250"/>
                                      </p:stCondLst>
                                      <p:childTnLst>
                                        <p:set>
                                          <p:cBhvr>
                                            <p:cTn id="22" dur="1" fill="hold">
                                              <p:stCondLst>
                                                <p:cond delay="0"/>
                                              </p:stCondLst>
                                            </p:cTn>
                                            <p:tgtEl>
                                              <p:spTgt spid="23"/>
                                            </p:tgtEl>
                                            <p:attrNameLst>
                                              <p:attrName>style.visibility</p:attrName>
                                            </p:attrNameLst>
                                          </p:cBhvr>
                                          <p:to>
                                            <p:strVal val="visible"/>
                                          </p:to>
                                        </p:set>
                                        <p:animEffect transition="in" filter="barn(outVertical)">
                                          <p:cBhvr>
                                            <p:cTn id="23" dur="500"/>
                                            <p:tgtEl>
                                              <p:spTgt spid="23"/>
                                            </p:tgtEl>
                                          </p:cBhvr>
                                        </p:animEffect>
                                      </p:childTnLst>
                                    </p:cTn>
                                  </p:par>
                                  <p:par>
                                    <p:cTn id="24" presetID="16" presetClass="entr" presetSubtype="37" fill="hold" nodeType="withEffect">
                                      <p:stCondLst>
                                        <p:cond delay="250"/>
                                      </p:stCondLst>
                                      <p:childTnLst>
                                        <p:set>
                                          <p:cBhvr>
                                            <p:cTn id="25" dur="1" fill="hold">
                                              <p:stCondLst>
                                                <p:cond delay="0"/>
                                              </p:stCondLst>
                                            </p:cTn>
                                            <p:tgtEl>
                                              <p:spTgt spid="111"/>
                                            </p:tgtEl>
                                            <p:attrNameLst>
                                              <p:attrName>style.visibility</p:attrName>
                                            </p:attrNameLst>
                                          </p:cBhvr>
                                          <p:to>
                                            <p:strVal val="visible"/>
                                          </p:to>
                                        </p:set>
                                        <p:animEffect transition="in" filter="barn(outVertical)">
                                          <p:cBhvr>
                                            <p:cTn id="26" dur="500"/>
                                            <p:tgtEl>
                                              <p:spTgt spid="111"/>
                                            </p:tgtEl>
                                          </p:cBhvr>
                                        </p:animEffect>
                                      </p:childTnLst>
                                    </p:cTn>
                                  </p:par>
                                  <p:par>
                                    <p:cTn id="27" presetID="16" presetClass="entr" presetSubtype="37" fill="hold" nodeType="withEffect">
                                      <p:stCondLst>
                                        <p:cond delay="250"/>
                                      </p:stCondLst>
                                      <p:childTnLst>
                                        <p:set>
                                          <p:cBhvr>
                                            <p:cTn id="28" dur="1" fill="hold">
                                              <p:stCondLst>
                                                <p:cond delay="0"/>
                                              </p:stCondLst>
                                            </p:cTn>
                                            <p:tgtEl>
                                              <p:spTgt spid="112"/>
                                            </p:tgtEl>
                                            <p:attrNameLst>
                                              <p:attrName>style.visibility</p:attrName>
                                            </p:attrNameLst>
                                          </p:cBhvr>
                                          <p:to>
                                            <p:strVal val="visible"/>
                                          </p:to>
                                        </p:set>
                                        <p:animEffect transition="in" filter="barn(outVertical)">
                                          <p:cBhvr>
                                            <p:cTn id="29" dur="500"/>
                                            <p:tgtEl>
                                              <p:spTgt spid="112"/>
                                            </p:tgtEl>
                                          </p:cBhvr>
                                        </p:animEffect>
                                      </p:childTnLst>
                                    </p:cTn>
                                  </p:par>
                                </p:childTnLst>
                              </p:cTn>
                            </p:par>
                            <p:par>
                              <p:cTn id="30" fill="hold">
                                <p:stCondLst>
                                  <p:cond delay="750"/>
                                </p:stCondLst>
                                <p:childTnLst>
                                  <p:par>
                                    <p:cTn id="31" presetID="2" presetClass="entr" presetSubtype="2" fill="hold" nodeType="afterEffect" p14:presetBounceEnd="40000">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14:bounceEnd="40000">
                                          <p:cBhvr additive="base">
                                            <p:cTn id="33" dur="75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34" dur="750" fill="hold"/>
                                            <p:tgtEl>
                                              <p:spTgt spid="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2" fill="hold" nodeType="afterEffect" p14:presetBounceEnd="40000">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14:bounceEnd="40000">
                                          <p:cBhvr additive="base">
                                            <p:cTn id="38" dur="75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39" dur="750" fill="hold"/>
                                            <p:tgtEl>
                                              <p:spTgt spid="4"/>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2" fill="hold" nodeType="afterEffect" p14:presetBounceEnd="40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40000">
                                          <p:cBhvr additive="base">
                                            <p:cTn id="43" dur="75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44" dur="750" fill="hold"/>
                                            <p:tgtEl>
                                              <p:spTgt spid="7"/>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 presetClass="entr" presetSubtype="2" fill="hold" nodeType="afterEffect" p14:presetBounceEnd="40000">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14:bounceEnd="40000">
                                          <p:cBhvr additive="base">
                                            <p:cTn id="48" dur="750" fill="hold"/>
                                            <p:tgtEl>
                                              <p:spTgt spid="3"/>
                                            </p:tgtEl>
                                            <p:attrNameLst>
                                              <p:attrName>ppt_x</p:attrName>
                                            </p:attrNameLst>
                                          </p:cBhvr>
                                          <p:tavLst>
                                            <p:tav tm="0">
                                              <p:val>
                                                <p:strVal val="1+#ppt_w/2"/>
                                              </p:val>
                                            </p:tav>
                                            <p:tav tm="100000">
                                              <p:val>
                                                <p:strVal val="#ppt_x"/>
                                              </p:val>
                                            </p:tav>
                                          </p:tavLst>
                                        </p:anim>
                                        <p:anim calcmode="lin" valueType="num" p14:bounceEnd="40000">
                                          <p:cBhvr additive="base">
                                            <p:cTn id="49" dur="750" fill="hold"/>
                                            <p:tgtEl>
                                              <p:spTgt spid="3"/>
                                            </p:tgtEl>
                                            <p:attrNameLst>
                                              <p:attrName>ppt_y</p:attrName>
                                            </p:attrNameLst>
                                          </p:cBhvr>
                                          <p:tavLst>
                                            <p:tav tm="0">
                                              <p:val>
                                                <p:strVal val="#ppt_y"/>
                                              </p:val>
                                            </p:tav>
                                            <p:tav tm="100000">
                                              <p:val>
                                                <p:strVal val="#ppt_y"/>
                                              </p:val>
                                            </p:tav>
                                          </p:tavLst>
                                        </p:anim>
                                      </p:childTnLst>
                                    </p:cTn>
                                  </p:par>
                                </p:childTnLst>
                              </p:cTn>
                            </p:par>
                            <p:par>
                              <p:cTn id="50" fill="hold">
                                <p:stCondLst>
                                  <p:cond delay="3750"/>
                                </p:stCondLst>
                                <p:childTnLst>
                                  <p:par>
                                    <p:cTn id="51" presetID="2" presetClass="entr" presetSubtype="2" fill="hold" nodeType="afterEffect" p14:presetBounceEnd="40000">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14:bounceEnd="40000">
                                          <p:cBhvr additive="base">
                                            <p:cTn id="53" dur="75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54" dur="750" fill="hold"/>
                                            <p:tgtEl>
                                              <p:spTgt spid="5"/>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2" fill="hold" nodeType="afterEffect" p14:presetBounceEnd="40000">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14:bounceEnd="40000">
                                          <p:cBhvr additive="base">
                                            <p:cTn id="58" dur="75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59"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500"/>
                                            <p:tgtEl>
                                              <p:spTgt spid="68"/>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0-#ppt_w/2"/>
                                              </p:val>
                                            </p:tav>
                                            <p:tav tm="100000">
                                              <p:val>
                                                <p:strVal val="#ppt_x"/>
                                              </p:val>
                                            </p:tav>
                                          </p:tavLst>
                                        </p:anim>
                                        <p:anim calcmode="lin" valueType="num">
                                          <p:cBhvr additive="base">
                                            <p:cTn id="14" dur="500" fill="hold"/>
                                            <p:tgtEl>
                                              <p:spTgt spid="66"/>
                                            </p:tgtEl>
                                            <p:attrNameLst>
                                              <p:attrName>ppt_y</p:attrName>
                                            </p:attrNameLst>
                                          </p:cBhvr>
                                          <p:tavLst>
                                            <p:tav tm="0">
                                              <p:val>
                                                <p:strVal val="#ppt_y"/>
                                              </p:val>
                                            </p:tav>
                                            <p:tav tm="100000">
                                              <p:val>
                                                <p:strVal val="#ppt_y"/>
                                              </p:val>
                                            </p:tav>
                                          </p:tavLst>
                                        </p:anim>
                                      </p:childTnLst>
                                    </p:cTn>
                                  </p:par>
                                  <p:par>
                                    <p:cTn id="15" presetID="16" presetClass="entr" presetSubtype="42" fill="hold" nodeType="withEffect">
                                      <p:stCondLst>
                                        <p:cond delay="250"/>
                                      </p:stCondLst>
                                      <p:childTnLst>
                                        <p:set>
                                          <p:cBhvr>
                                            <p:cTn id="16" dur="1" fill="hold">
                                              <p:stCondLst>
                                                <p:cond delay="0"/>
                                              </p:stCondLst>
                                            </p:cTn>
                                            <p:tgtEl>
                                              <p:spTgt spid="69"/>
                                            </p:tgtEl>
                                            <p:attrNameLst>
                                              <p:attrName>style.visibility</p:attrName>
                                            </p:attrNameLst>
                                          </p:cBhvr>
                                          <p:to>
                                            <p:strVal val="visible"/>
                                          </p:to>
                                        </p:set>
                                        <p:animEffect transition="in" filter="barn(outHorizontal)">
                                          <p:cBhvr>
                                            <p:cTn id="17" dur="500"/>
                                            <p:tgtEl>
                                              <p:spTgt spid="69"/>
                                            </p:tgtEl>
                                          </p:cBhvr>
                                        </p:animEffect>
                                      </p:childTnLst>
                                    </p:cTn>
                                  </p:par>
                                  <p:par>
                                    <p:cTn id="18" presetID="16" presetClass="entr" presetSubtype="42" fill="hold" nodeType="withEffect">
                                      <p:stCondLst>
                                        <p:cond delay="250"/>
                                      </p:stCondLst>
                                      <p:childTnLst>
                                        <p:set>
                                          <p:cBhvr>
                                            <p:cTn id="19" dur="1" fill="hold">
                                              <p:stCondLst>
                                                <p:cond delay="0"/>
                                              </p:stCondLst>
                                            </p:cTn>
                                            <p:tgtEl>
                                              <p:spTgt spid="82"/>
                                            </p:tgtEl>
                                            <p:attrNameLst>
                                              <p:attrName>style.visibility</p:attrName>
                                            </p:attrNameLst>
                                          </p:cBhvr>
                                          <p:to>
                                            <p:strVal val="visible"/>
                                          </p:to>
                                        </p:set>
                                        <p:animEffect transition="in" filter="barn(outHorizontal)">
                                          <p:cBhvr>
                                            <p:cTn id="20" dur="500"/>
                                            <p:tgtEl>
                                              <p:spTgt spid="82"/>
                                            </p:tgtEl>
                                          </p:cBhvr>
                                        </p:animEffect>
                                      </p:childTnLst>
                                    </p:cTn>
                                  </p:par>
                                  <p:par>
                                    <p:cTn id="21" presetID="16" presetClass="entr" presetSubtype="37" fill="hold" nodeType="withEffect">
                                      <p:stCondLst>
                                        <p:cond delay="250"/>
                                      </p:stCondLst>
                                      <p:childTnLst>
                                        <p:set>
                                          <p:cBhvr>
                                            <p:cTn id="22" dur="1" fill="hold">
                                              <p:stCondLst>
                                                <p:cond delay="0"/>
                                              </p:stCondLst>
                                            </p:cTn>
                                            <p:tgtEl>
                                              <p:spTgt spid="23"/>
                                            </p:tgtEl>
                                            <p:attrNameLst>
                                              <p:attrName>style.visibility</p:attrName>
                                            </p:attrNameLst>
                                          </p:cBhvr>
                                          <p:to>
                                            <p:strVal val="visible"/>
                                          </p:to>
                                        </p:set>
                                        <p:animEffect transition="in" filter="barn(outVertical)">
                                          <p:cBhvr>
                                            <p:cTn id="23" dur="500"/>
                                            <p:tgtEl>
                                              <p:spTgt spid="23"/>
                                            </p:tgtEl>
                                          </p:cBhvr>
                                        </p:animEffect>
                                      </p:childTnLst>
                                    </p:cTn>
                                  </p:par>
                                  <p:par>
                                    <p:cTn id="24" presetID="16" presetClass="entr" presetSubtype="37" fill="hold" nodeType="withEffect">
                                      <p:stCondLst>
                                        <p:cond delay="250"/>
                                      </p:stCondLst>
                                      <p:childTnLst>
                                        <p:set>
                                          <p:cBhvr>
                                            <p:cTn id="25" dur="1" fill="hold">
                                              <p:stCondLst>
                                                <p:cond delay="0"/>
                                              </p:stCondLst>
                                            </p:cTn>
                                            <p:tgtEl>
                                              <p:spTgt spid="111"/>
                                            </p:tgtEl>
                                            <p:attrNameLst>
                                              <p:attrName>style.visibility</p:attrName>
                                            </p:attrNameLst>
                                          </p:cBhvr>
                                          <p:to>
                                            <p:strVal val="visible"/>
                                          </p:to>
                                        </p:set>
                                        <p:animEffect transition="in" filter="barn(outVertical)">
                                          <p:cBhvr>
                                            <p:cTn id="26" dur="500"/>
                                            <p:tgtEl>
                                              <p:spTgt spid="111"/>
                                            </p:tgtEl>
                                          </p:cBhvr>
                                        </p:animEffect>
                                      </p:childTnLst>
                                    </p:cTn>
                                  </p:par>
                                  <p:par>
                                    <p:cTn id="27" presetID="16" presetClass="entr" presetSubtype="37" fill="hold" nodeType="withEffect">
                                      <p:stCondLst>
                                        <p:cond delay="250"/>
                                      </p:stCondLst>
                                      <p:childTnLst>
                                        <p:set>
                                          <p:cBhvr>
                                            <p:cTn id="28" dur="1" fill="hold">
                                              <p:stCondLst>
                                                <p:cond delay="0"/>
                                              </p:stCondLst>
                                            </p:cTn>
                                            <p:tgtEl>
                                              <p:spTgt spid="112"/>
                                            </p:tgtEl>
                                            <p:attrNameLst>
                                              <p:attrName>style.visibility</p:attrName>
                                            </p:attrNameLst>
                                          </p:cBhvr>
                                          <p:to>
                                            <p:strVal val="visible"/>
                                          </p:to>
                                        </p:set>
                                        <p:animEffect transition="in" filter="barn(outVertical)">
                                          <p:cBhvr>
                                            <p:cTn id="29" dur="500"/>
                                            <p:tgtEl>
                                              <p:spTgt spid="112"/>
                                            </p:tgtEl>
                                          </p:cBhvr>
                                        </p:animEffect>
                                      </p:childTnLst>
                                    </p:cTn>
                                  </p:par>
                                </p:childTnLst>
                              </p:cTn>
                            </p:par>
                            <p:par>
                              <p:cTn id="30" fill="hold">
                                <p:stCondLst>
                                  <p:cond delay="750"/>
                                </p:stCondLst>
                                <p:childTnLst>
                                  <p:par>
                                    <p:cTn id="31" presetID="2" presetClass="entr" presetSubtype="2"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750" fill="hold"/>
                                            <p:tgtEl>
                                              <p:spTgt spid="2"/>
                                            </p:tgtEl>
                                            <p:attrNameLst>
                                              <p:attrName>ppt_x</p:attrName>
                                            </p:attrNameLst>
                                          </p:cBhvr>
                                          <p:tavLst>
                                            <p:tav tm="0">
                                              <p:val>
                                                <p:strVal val="1+#ppt_w/2"/>
                                              </p:val>
                                            </p:tav>
                                            <p:tav tm="100000">
                                              <p:val>
                                                <p:strVal val="#ppt_x"/>
                                              </p:val>
                                            </p:tav>
                                          </p:tavLst>
                                        </p:anim>
                                        <p:anim calcmode="lin" valueType="num">
                                          <p:cBhvr additive="base">
                                            <p:cTn id="34" dur="750" fill="hold"/>
                                            <p:tgtEl>
                                              <p:spTgt spid="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2"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750" fill="hold"/>
                                            <p:tgtEl>
                                              <p:spTgt spid="4"/>
                                            </p:tgtEl>
                                            <p:attrNameLst>
                                              <p:attrName>ppt_x</p:attrName>
                                            </p:attrNameLst>
                                          </p:cBhvr>
                                          <p:tavLst>
                                            <p:tav tm="0">
                                              <p:val>
                                                <p:strVal val="1+#ppt_w/2"/>
                                              </p:val>
                                            </p:tav>
                                            <p:tav tm="100000">
                                              <p:val>
                                                <p:strVal val="#ppt_x"/>
                                              </p:val>
                                            </p:tav>
                                          </p:tavLst>
                                        </p:anim>
                                        <p:anim calcmode="lin" valueType="num">
                                          <p:cBhvr additive="base">
                                            <p:cTn id="39" dur="750" fill="hold"/>
                                            <p:tgtEl>
                                              <p:spTgt spid="4"/>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2"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750" fill="hold"/>
                                            <p:tgtEl>
                                              <p:spTgt spid="7"/>
                                            </p:tgtEl>
                                            <p:attrNameLst>
                                              <p:attrName>ppt_x</p:attrName>
                                            </p:attrNameLst>
                                          </p:cBhvr>
                                          <p:tavLst>
                                            <p:tav tm="0">
                                              <p:val>
                                                <p:strVal val="1+#ppt_w/2"/>
                                              </p:val>
                                            </p:tav>
                                            <p:tav tm="100000">
                                              <p:val>
                                                <p:strVal val="#ppt_x"/>
                                              </p:val>
                                            </p:tav>
                                          </p:tavLst>
                                        </p:anim>
                                        <p:anim calcmode="lin" valueType="num">
                                          <p:cBhvr additive="base">
                                            <p:cTn id="44" dur="750" fill="hold"/>
                                            <p:tgtEl>
                                              <p:spTgt spid="7"/>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 presetClass="entr" presetSubtype="2"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750" fill="hold"/>
                                            <p:tgtEl>
                                              <p:spTgt spid="3"/>
                                            </p:tgtEl>
                                            <p:attrNameLst>
                                              <p:attrName>ppt_x</p:attrName>
                                            </p:attrNameLst>
                                          </p:cBhvr>
                                          <p:tavLst>
                                            <p:tav tm="0">
                                              <p:val>
                                                <p:strVal val="1+#ppt_w/2"/>
                                              </p:val>
                                            </p:tav>
                                            <p:tav tm="100000">
                                              <p:val>
                                                <p:strVal val="#ppt_x"/>
                                              </p:val>
                                            </p:tav>
                                          </p:tavLst>
                                        </p:anim>
                                        <p:anim calcmode="lin" valueType="num">
                                          <p:cBhvr additive="base">
                                            <p:cTn id="49" dur="750" fill="hold"/>
                                            <p:tgtEl>
                                              <p:spTgt spid="3"/>
                                            </p:tgtEl>
                                            <p:attrNameLst>
                                              <p:attrName>ppt_y</p:attrName>
                                            </p:attrNameLst>
                                          </p:cBhvr>
                                          <p:tavLst>
                                            <p:tav tm="0">
                                              <p:val>
                                                <p:strVal val="#ppt_y"/>
                                              </p:val>
                                            </p:tav>
                                            <p:tav tm="100000">
                                              <p:val>
                                                <p:strVal val="#ppt_y"/>
                                              </p:val>
                                            </p:tav>
                                          </p:tavLst>
                                        </p:anim>
                                      </p:childTnLst>
                                    </p:cTn>
                                  </p:par>
                                </p:childTnLst>
                              </p:cTn>
                            </p:par>
                            <p:par>
                              <p:cTn id="50" fill="hold">
                                <p:stCondLst>
                                  <p:cond delay="3750"/>
                                </p:stCondLst>
                                <p:childTnLst>
                                  <p:par>
                                    <p:cTn id="51" presetID="2" presetClass="entr" presetSubtype="2"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750" fill="hold"/>
                                            <p:tgtEl>
                                              <p:spTgt spid="5"/>
                                            </p:tgtEl>
                                            <p:attrNameLst>
                                              <p:attrName>ppt_x</p:attrName>
                                            </p:attrNameLst>
                                          </p:cBhvr>
                                          <p:tavLst>
                                            <p:tav tm="0">
                                              <p:val>
                                                <p:strVal val="1+#ppt_w/2"/>
                                              </p:val>
                                            </p:tav>
                                            <p:tav tm="100000">
                                              <p:val>
                                                <p:strVal val="#ppt_x"/>
                                              </p:val>
                                            </p:tav>
                                          </p:tavLst>
                                        </p:anim>
                                        <p:anim calcmode="lin" valueType="num">
                                          <p:cBhvr additive="base">
                                            <p:cTn id="54" dur="750" fill="hold"/>
                                            <p:tgtEl>
                                              <p:spTgt spid="5"/>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2"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750" fill="hold"/>
                                            <p:tgtEl>
                                              <p:spTgt spid="6"/>
                                            </p:tgtEl>
                                            <p:attrNameLst>
                                              <p:attrName>ppt_x</p:attrName>
                                            </p:attrNameLst>
                                          </p:cBhvr>
                                          <p:tavLst>
                                            <p:tav tm="0">
                                              <p:val>
                                                <p:strVal val="1+#ppt_w/2"/>
                                              </p:val>
                                            </p:tav>
                                            <p:tav tm="100000">
                                              <p:val>
                                                <p:strVal val="#ppt_x"/>
                                              </p:val>
                                            </p:tav>
                                          </p:tavLst>
                                        </p:anim>
                                        <p:anim calcmode="lin" valueType="num">
                                          <p:cBhvr additive="base">
                                            <p:cTn id="59"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f03f37d8-515c-4526-bc60-5f0deb8e19b3"/>
          <p:cNvGrpSpPr>
            <a:grpSpLocks noChangeAspect="1"/>
          </p:cNvGrpSpPr>
          <p:nvPr/>
        </p:nvGrpSpPr>
        <p:grpSpPr>
          <a:xfrm>
            <a:off x="1020759" y="2018760"/>
            <a:ext cx="10070768" cy="3275557"/>
            <a:chOff x="1019436" y="1230064"/>
            <a:chExt cx="10073391" cy="3276410"/>
          </a:xfrm>
          <a:effectLst>
            <a:outerShdw blurRad="254000" dist="63500" dir="2700000" algn="tl" rotWithShape="0">
              <a:prstClr val="black">
                <a:alpha val="30000"/>
              </a:prstClr>
            </a:outerShdw>
          </a:effectLst>
        </p:grpSpPr>
        <p:grpSp>
          <p:nvGrpSpPr>
            <p:cNvPr id="4" name="Group 51"/>
            <p:cNvGrpSpPr/>
            <p:nvPr/>
          </p:nvGrpSpPr>
          <p:grpSpPr>
            <a:xfrm>
              <a:off x="1019436" y="1230064"/>
              <a:ext cx="10073391" cy="2753656"/>
              <a:chOff x="1199456" y="998508"/>
              <a:chExt cx="10073391" cy="2949207"/>
            </a:xfrm>
          </p:grpSpPr>
          <p:sp>
            <p:nvSpPr>
              <p:cNvPr id="29" name="Freeform: Shape 2"/>
              <p:cNvSpPr>
                <a:spLocks/>
              </p:cNvSpPr>
              <p:nvPr/>
            </p:nvSpPr>
            <p:spPr bwMode="auto">
              <a:xfrm>
                <a:off x="1199456" y="3402143"/>
                <a:ext cx="2556284" cy="545569"/>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30" name="TextBox 7"/>
              <p:cNvSpPr txBox="1">
                <a:spLocks/>
              </p:cNvSpPr>
              <p:nvPr/>
            </p:nvSpPr>
            <p:spPr bwMode="auto">
              <a:xfrm>
                <a:off x="2269208" y="2789877"/>
                <a:ext cx="416781" cy="395560"/>
              </a:xfrm>
              <a:prstGeom prst="rect">
                <a:avLst/>
              </a:prstGeom>
              <a:noFill/>
              <a:ln w="9525">
                <a:noFill/>
                <a:miter lim="800000"/>
                <a:headEnd/>
                <a:tailEnd/>
              </a:ln>
            </p:spPr>
            <p:txBody>
              <a:bodyPr wrap="none" lIns="0" tIns="0" rIns="0" bIns="0" anchor="t" anchorCtr="0">
                <a:normAutofit fontScale="92500" lnSpcReduction="20000"/>
                <a:scene3d>
                  <a:camera prst="orthographicFront"/>
                  <a:lightRig rig="threePt" dir="t"/>
                </a:scene3d>
                <a:sp3d>
                  <a:bevelT w="0" h="0"/>
                </a:sp3d>
              </a:bodyPr>
              <a:lstStyle/>
              <a:p>
                <a:pPr marL="0" lvl="1" algn="ctr">
                  <a:lnSpc>
                    <a:spcPct val="130000"/>
                  </a:lnSpc>
                </a:pPr>
                <a:r>
                  <a:rPr lang="en-US" altLang="ko-KR" sz="2399" dirty="0">
                    <a:solidFill>
                      <a:srgbClr val="CBBC91"/>
                    </a:solidFill>
                    <a:cs typeface="+mn-ea"/>
                    <a:sym typeface="+mn-lt"/>
                  </a:rPr>
                  <a:t>20%</a:t>
                </a:r>
              </a:p>
            </p:txBody>
          </p:sp>
          <p:sp>
            <p:nvSpPr>
              <p:cNvPr id="31" name="Freeform: Shape 3"/>
              <p:cNvSpPr>
                <a:spLocks/>
              </p:cNvSpPr>
              <p:nvPr/>
            </p:nvSpPr>
            <p:spPr bwMode="auto">
              <a:xfrm>
                <a:off x="3078733" y="2311000"/>
                <a:ext cx="2556284" cy="1636715"/>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32" name="TextBox 8"/>
              <p:cNvSpPr txBox="1">
                <a:spLocks/>
              </p:cNvSpPr>
              <p:nvPr/>
            </p:nvSpPr>
            <p:spPr bwMode="auto">
              <a:xfrm>
                <a:off x="4142073" y="1751958"/>
                <a:ext cx="429605" cy="395560"/>
              </a:xfrm>
              <a:prstGeom prst="rect">
                <a:avLst/>
              </a:prstGeom>
              <a:noFill/>
              <a:ln w="9525">
                <a:noFill/>
                <a:miter lim="800000"/>
                <a:headEnd/>
                <a:tailEnd/>
              </a:ln>
            </p:spPr>
            <p:txBody>
              <a:bodyPr wrap="none" lIns="0" tIns="0" rIns="0" bIns="0" anchor="t" anchorCtr="0">
                <a:normAutofit fontScale="92500" lnSpcReduction="20000"/>
                <a:scene3d>
                  <a:camera prst="orthographicFront"/>
                  <a:lightRig rig="threePt" dir="t"/>
                </a:scene3d>
                <a:sp3d>
                  <a:bevelT w="0" h="0"/>
                </a:sp3d>
              </a:bodyPr>
              <a:lstStyle/>
              <a:p>
                <a:pPr marL="0" lvl="1" algn="ctr">
                  <a:lnSpc>
                    <a:spcPct val="130000"/>
                  </a:lnSpc>
                </a:pPr>
                <a:r>
                  <a:rPr lang="en-US" altLang="ko-KR" sz="2399" dirty="0">
                    <a:solidFill>
                      <a:srgbClr val="CBBC91"/>
                    </a:solidFill>
                    <a:cs typeface="+mn-ea"/>
                    <a:sym typeface="+mn-lt"/>
                  </a:rPr>
                  <a:t>60%</a:t>
                </a:r>
              </a:p>
            </p:txBody>
          </p:sp>
          <p:sp>
            <p:nvSpPr>
              <p:cNvPr id="33" name="Freeform: Shape 4"/>
              <p:cNvSpPr>
                <a:spLocks/>
              </p:cNvSpPr>
              <p:nvPr/>
            </p:nvSpPr>
            <p:spPr bwMode="auto">
              <a:xfrm>
                <a:off x="4958010" y="2580143"/>
                <a:ext cx="2556284" cy="1367569"/>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34" name="TextBox 9"/>
              <p:cNvSpPr txBox="1">
                <a:spLocks/>
              </p:cNvSpPr>
              <p:nvPr/>
            </p:nvSpPr>
            <p:spPr bwMode="auto">
              <a:xfrm>
                <a:off x="6022148" y="2045811"/>
                <a:ext cx="428002" cy="395560"/>
              </a:xfrm>
              <a:prstGeom prst="rect">
                <a:avLst/>
              </a:prstGeom>
              <a:noFill/>
              <a:ln w="9525">
                <a:noFill/>
                <a:miter lim="800000"/>
                <a:headEnd/>
                <a:tailEnd/>
              </a:ln>
            </p:spPr>
            <p:txBody>
              <a:bodyPr wrap="none" lIns="0" tIns="0" rIns="0" bIns="0" anchor="t" anchorCtr="0">
                <a:normAutofit fontScale="92500" lnSpcReduction="20000"/>
                <a:scene3d>
                  <a:camera prst="orthographicFront"/>
                  <a:lightRig rig="threePt" dir="t"/>
                </a:scene3d>
                <a:sp3d>
                  <a:bevelT w="0" h="0"/>
                </a:sp3d>
              </a:bodyPr>
              <a:lstStyle/>
              <a:p>
                <a:pPr marL="0" lvl="1" algn="ctr">
                  <a:lnSpc>
                    <a:spcPct val="130000"/>
                  </a:lnSpc>
                </a:pPr>
                <a:r>
                  <a:rPr lang="en-US" altLang="ko-KR" sz="2399">
                    <a:solidFill>
                      <a:srgbClr val="CBBC91"/>
                    </a:solidFill>
                    <a:cs typeface="+mn-ea"/>
                    <a:sym typeface="+mn-lt"/>
                  </a:rPr>
                  <a:t>50%</a:t>
                </a:r>
              </a:p>
            </p:txBody>
          </p:sp>
          <p:sp>
            <p:nvSpPr>
              <p:cNvPr id="35" name="Freeform: Shape 5"/>
              <p:cNvSpPr>
                <a:spLocks/>
              </p:cNvSpPr>
              <p:nvPr/>
            </p:nvSpPr>
            <p:spPr bwMode="auto">
              <a:xfrm>
                <a:off x="6837287" y="1514815"/>
                <a:ext cx="2556284" cy="2432899"/>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36" name="TextBox 10"/>
              <p:cNvSpPr txBox="1">
                <a:spLocks/>
              </p:cNvSpPr>
              <p:nvPr/>
            </p:nvSpPr>
            <p:spPr bwMode="auto">
              <a:xfrm>
                <a:off x="7900625" y="998508"/>
                <a:ext cx="429605" cy="395560"/>
              </a:xfrm>
              <a:prstGeom prst="rect">
                <a:avLst/>
              </a:prstGeom>
              <a:noFill/>
              <a:ln w="9525">
                <a:noFill/>
                <a:miter lim="800000"/>
                <a:headEnd/>
                <a:tailEnd/>
              </a:ln>
            </p:spPr>
            <p:txBody>
              <a:bodyPr wrap="none" lIns="0" tIns="0" rIns="0" bIns="0" anchor="t" anchorCtr="0">
                <a:normAutofit fontScale="92500" lnSpcReduction="20000"/>
                <a:scene3d>
                  <a:camera prst="orthographicFront"/>
                  <a:lightRig rig="threePt" dir="t"/>
                </a:scene3d>
                <a:sp3d>
                  <a:bevelT w="0" h="0"/>
                </a:sp3d>
              </a:bodyPr>
              <a:lstStyle/>
              <a:p>
                <a:pPr marL="0" lvl="1" algn="ctr">
                  <a:lnSpc>
                    <a:spcPct val="130000"/>
                  </a:lnSpc>
                </a:pPr>
                <a:r>
                  <a:rPr lang="en-US" altLang="ko-KR" sz="2399">
                    <a:solidFill>
                      <a:srgbClr val="CBBC91"/>
                    </a:solidFill>
                    <a:cs typeface="+mn-ea"/>
                    <a:sym typeface="+mn-lt"/>
                  </a:rPr>
                  <a:t>90%</a:t>
                </a:r>
              </a:p>
            </p:txBody>
          </p:sp>
          <p:sp>
            <p:nvSpPr>
              <p:cNvPr id="37" name="Freeform: Shape 6"/>
              <p:cNvSpPr>
                <a:spLocks/>
              </p:cNvSpPr>
              <p:nvPr/>
            </p:nvSpPr>
            <p:spPr bwMode="auto">
              <a:xfrm>
                <a:off x="8716563" y="2041280"/>
                <a:ext cx="2556284" cy="1906434"/>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38" name="TextBox 11"/>
              <p:cNvSpPr txBox="1">
                <a:spLocks/>
              </p:cNvSpPr>
              <p:nvPr/>
            </p:nvSpPr>
            <p:spPr bwMode="auto">
              <a:xfrm>
                <a:off x="9803146" y="1500238"/>
                <a:ext cx="383118" cy="395560"/>
              </a:xfrm>
              <a:prstGeom prst="rect">
                <a:avLst/>
              </a:prstGeom>
              <a:noFill/>
              <a:ln w="9525">
                <a:noFill/>
                <a:miter lim="800000"/>
                <a:headEnd/>
                <a:tailEnd/>
              </a:ln>
            </p:spPr>
            <p:txBody>
              <a:bodyPr wrap="none" lIns="0" tIns="0" rIns="0" bIns="0" anchor="t" anchorCtr="0">
                <a:normAutofit fontScale="92500" lnSpcReduction="20000"/>
                <a:scene3d>
                  <a:camera prst="orthographicFront"/>
                  <a:lightRig rig="threePt" dir="t"/>
                </a:scene3d>
                <a:sp3d>
                  <a:bevelT w="0" h="0"/>
                </a:sp3d>
              </a:bodyPr>
              <a:lstStyle/>
              <a:p>
                <a:pPr marL="0" lvl="1" algn="ctr">
                  <a:lnSpc>
                    <a:spcPct val="130000"/>
                  </a:lnSpc>
                </a:pPr>
                <a:r>
                  <a:rPr lang="en-US" altLang="ko-KR" sz="2399">
                    <a:solidFill>
                      <a:srgbClr val="CBBC91"/>
                    </a:solidFill>
                    <a:cs typeface="+mn-ea"/>
                    <a:sym typeface="+mn-lt"/>
                  </a:rPr>
                  <a:t>70%</a:t>
                </a:r>
              </a:p>
            </p:txBody>
          </p:sp>
        </p:grpSp>
        <p:sp>
          <p:nvSpPr>
            <p:cNvPr id="5" name="Freeform: Shape 46"/>
            <p:cNvSpPr>
              <a:spLocks/>
            </p:cNvSpPr>
            <p:nvPr/>
          </p:nvSpPr>
          <p:spPr bwMode="auto">
            <a:xfrm>
              <a:off x="9624384" y="4125872"/>
              <a:ext cx="380602" cy="380602"/>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6" name="Freeform: Shape 47"/>
            <p:cNvSpPr>
              <a:spLocks/>
            </p:cNvSpPr>
            <p:nvPr/>
          </p:nvSpPr>
          <p:spPr bwMode="auto">
            <a:xfrm>
              <a:off x="5844362" y="4125872"/>
              <a:ext cx="380602" cy="380602"/>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7" name="Freeform: Shape 48"/>
            <p:cNvSpPr>
              <a:spLocks/>
            </p:cNvSpPr>
            <p:nvPr/>
          </p:nvSpPr>
          <p:spPr bwMode="auto">
            <a:xfrm>
              <a:off x="7734374" y="4125872"/>
              <a:ext cx="380602" cy="380602"/>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8" name="Freeform: Shape 49"/>
            <p:cNvSpPr>
              <a:spLocks/>
            </p:cNvSpPr>
            <p:nvPr/>
          </p:nvSpPr>
          <p:spPr bwMode="auto">
            <a:xfrm>
              <a:off x="2064338" y="4125872"/>
              <a:ext cx="380602" cy="380602"/>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9" name="Freeform: Shape 50"/>
            <p:cNvSpPr>
              <a:spLocks/>
            </p:cNvSpPr>
            <p:nvPr/>
          </p:nvSpPr>
          <p:spPr bwMode="auto">
            <a:xfrm>
              <a:off x="3954350" y="4125872"/>
              <a:ext cx="380602" cy="38060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cxnSp>
          <p:nvCxnSpPr>
            <p:cNvPr id="10" name="Straight Connector 54"/>
            <p:cNvCxnSpPr/>
            <p:nvPr/>
          </p:nvCxnSpPr>
          <p:spPr>
            <a:xfrm>
              <a:off x="2551573" y="4312795"/>
              <a:ext cx="1296144"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11" name="Straight Connector 55"/>
            <p:cNvCxnSpPr/>
            <p:nvPr/>
          </p:nvCxnSpPr>
          <p:spPr>
            <a:xfrm>
              <a:off x="4441585" y="4313126"/>
              <a:ext cx="1296144"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12" name="Straight Connector 56"/>
            <p:cNvCxnSpPr/>
            <p:nvPr/>
          </p:nvCxnSpPr>
          <p:spPr>
            <a:xfrm>
              <a:off x="6331597" y="4312795"/>
              <a:ext cx="1296144"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13" name="Straight Connector 57"/>
            <p:cNvCxnSpPr/>
            <p:nvPr/>
          </p:nvCxnSpPr>
          <p:spPr>
            <a:xfrm>
              <a:off x="8221609" y="4312795"/>
              <a:ext cx="1296144"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grpSp>
      <p:sp>
        <p:nvSpPr>
          <p:cNvPr id="40" name="矩形 39"/>
          <p:cNvSpPr/>
          <p:nvPr/>
        </p:nvSpPr>
        <p:spPr>
          <a:xfrm>
            <a:off x="1140012" y="5567448"/>
            <a:ext cx="9419322" cy="692317"/>
          </a:xfrm>
          <a:prstGeom prst="rect">
            <a:avLst/>
          </a:prstGeom>
        </p:spPr>
        <p:txBody>
          <a:bodyPr wrap="square">
            <a:spAutoFit/>
            <a:scene3d>
              <a:camera prst="orthographicFront"/>
              <a:lightRig rig="threePt" dir="t"/>
            </a:scene3d>
            <a:sp3d contourW="12700"/>
          </a:bodyPr>
          <a:lstStyle/>
          <a:p>
            <a:pPr>
              <a:lnSpc>
                <a:spcPct val="130000"/>
              </a:lnSpc>
              <a:defRPr/>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用户可以在投影仪或者计算机上进行演示也可以将演示文稿打印出来制作用户可以在投影仪或者计算机上进行演示也可以将演示文稿打印出来制作</a:t>
            </a:r>
          </a:p>
          <a:p>
            <a:pPr>
              <a:lnSpc>
                <a:spcPct val="130000"/>
              </a:lnSpc>
              <a:defRPr/>
            </a:pPr>
            <a:endParaRPr lang="zh-CN" altLang="en-US" sz="1000" dirty="0">
              <a:solidFill>
                <a:srgbClr val="CBBC91"/>
              </a:solidFill>
              <a:latin typeface="思源黑体" panose="020B0500000000000000" pitchFamily="34" charset="-122"/>
              <a:ea typeface="思源黑体" panose="020B0500000000000000" pitchFamily="34" charset="-122"/>
              <a:cs typeface="+mn-ea"/>
              <a:sym typeface="+mn-lt"/>
            </a:endParaRPr>
          </a:p>
        </p:txBody>
      </p:sp>
      <p:grpSp>
        <p:nvGrpSpPr>
          <p:cNvPr id="39" name="组合 38"/>
          <p:cNvGrpSpPr/>
          <p:nvPr/>
        </p:nvGrpSpPr>
        <p:grpSpPr>
          <a:xfrm>
            <a:off x="461552" y="552767"/>
            <a:ext cx="4095271" cy="630364"/>
            <a:chOff x="194266" y="321621"/>
            <a:chExt cx="4095271" cy="630364"/>
          </a:xfrm>
        </p:grpSpPr>
        <p:grpSp>
          <p:nvGrpSpPr>
            <p:cNvPr id="48" name="组合 47"/>
            <p:cNvGrpSpPr/>
            <p:nvPr/>
          </p:nvGrpSpPr>
          <p:grpSpPr>
            <a:xfrm>
              <a:off x="1016260" y="398715"/>
              <a:ext cx="3273277" cy="553270"/>
              <a:chOff x="1016260" y="286054"/>
              <a:chExt cx="3273277" cy="553270"/>
            </a:xfrm>
          </p:grpSpPr>
          <p:sp>
            <p:nvSpPr>
              <p:cNvPr id="50"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51"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项目分析</a:t>
                </a:r>
              </a:p>
            </p:txBody>
          </p:sp>
        </p:grpSp>
        <p:sp>
          <p:nvSpPr>
            <p:cNvPr id="49" name="矩形 4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38067366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878828" y="1603156"/>
            <a:ext cx="2427872" cy="2130627"/>
            <a:chOff x="9266662" y="787400"/>
            <a:chExt cx="2912637" cy="2556042"/>
          </a:xfrm>
          <a:effectLst>
            <a:outerShdw blurRad="254000" dist="63500" dir="2700000" algn="tl" rotWithShape="0">
              <a:prstClr val="black">
                <a:alpha val="30000"/>
              </a:prstClr>
            </a:outerShdw>
          </a:effectLst>
        </p:grpSpPr>
        <p:sp>
          <p:nvSpPr>
            <p:cNvPr id="32" name="矩形 31"/>
            <p:cNvSpPr/>
            <p:nvPr/>
          </p:nvSpPr>
          <p:spPr>
            <a:xfrm>
              <a:off x="9266662" y="787400"/>
              <a:ext cx="2912637" cy="2556042"/>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rgbClr val="C00000"/>
                    </a:gs>
                    <a:gs pos="100000">
                      <a:srgbClr val="F42400"/>
                    </a:gs>
                  </a:gsLst>
                  <a:lin ang="3000000" scaled="0"/>
                </a:gradFill>
                <a:ea typeface="微软雅黑" panose="020B0503020204020204" pitchFamily="34" charset="-122"/>
                <a:cs typeface="+mn-ea"/>
                <a:sym typeface="+mn-lt"/>
              </a:endParaRPr>
            </a:p>
          </p:txBody>
        </p:sp>
        <p:sp>
          <p:nvSpPr>
            <p:cNvPr id="37" name="Freeform 109"/>
            <p:cNvSpPr>
              <a:spLocks noChangeArrowheads="1"/>
            </p:cNvSpPr>
            <p:nvPr/>
          </p:nvSpPr>
          <p:spPr bwMode="auto">
            <a:xfrm>
              <a:off x="10135022" y="1477467"/>
              <a:ext cx="1175916" cy="1175908"/>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010A13"/>
            </a:solidFill>
            <a:ln>
              <a:noFill/>
            </a:ln>
            <a:effectLst/>
          </p:spPr>
          <p:txBody>
            <a:bodyPr wrap="none" anchor="ctr"/>
            <a:lstStyle/>
            <a:p>
              <a:pPr eaLnBrk="1" hangingPunct="1">
                <a:defRPr/>
              </a:pPr>
              <a:endParaRPr lang="zh-CN" altLang="en-US" dirty="0">
                <a:ea typeface="微软雅黑" panose="020B0503020204020204" pitchFamily="34" charset="-122"/>
                <a:cs typeface="+mn-ea"/>
                <a:sym typeface="+mn-lt"/>
              </a:endParaRPr>
            </a:p>
          </p:txBody>
        </p:sp>
      </p:grpSp>
      <p:grpSp>
        <p:nvGrpSpPr>
          <p:cNvPr id="8" name="组合 7"/>
          <p:cNvGrpSpPr/>
          <p:nvPr/>
        </p:nvGrpSpPr>
        <p:grpSpPr>
          <a:xfrm>
            <a:off x="1360388" y="4879975"/>
            <a:ext cx="4038926" cy="996648"/>
            <a:chOff x="1157188" y="5013498"/>
            <a:chExt cx="3458574" cy="853440"/>
          </a:xfrm>
          <a:effectLst>
            <a:outerShdw blurRad="254000" dist="63500" dir="2700000" algn="tl" rotWithShape="0">
              <a:prstClr val="black">
                <a:alpha val="30000"/>
              </a:prstClr>
            </a:outerShdw>
          </a:effectLst>
        </p:grpSpPr>
        <p:grpSp>
          <p:nvGrpSpPr>
            <p:cNvPr id="13" name="组合 12"/>
            <p:cNvGrpSpPr/>
            <p:nvPr/>
          </p:nvGrpSpPr>
          <p:grpSpPr>
            <a:xfrm>
              <a:off x="3762322" y="5013498"/>
              <a:ext cx="853440" cy="853440"/>
              <a:chOff x="3413979" y="5100583"/>
              <a:chExt cx="853440" cy="853440"/>
            </a:xfrm>
          </p:grpSpPr>
          <p:sp>
            <p:nvSpPr>
              <p:cNvPr id="48" name="椭圆 47"/>
              <p:cNvSpPr/>
              <p:nvPr/>
            </p:nvSpPr>
            <p:spPr>
              <a:xfrm>
                <a:off x="3413979" y="5100583"/>
                <a:ext cx="853440" cy="85344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rgbClr val="C00000"/>
                      </a:gs>
                      <a:gs pos="100000">
                        <a:srgbClr val="F42400"/>
                      </a:gs>
                    </a:gsLst>
                    <a:lin ang="3000000" scaled="0"/>
                  </a:gradFill>
                  <a:ea typeface="微软雅黑" panose="020B0503020204020204" pitchFamily="34" charset="-122"/>
                  <a:cs typeface="+mn-ea"/>
                  <a:sym typeface="+mn-lt"/>
                </a:endParaRPr>
              </a:p>
            </p:txBody>
          </p:sp>
          <p:sp>
            <p:nvSpPr>
              <p:cNvPr id="44" name="Freeform 81"/>
              <p:cNvSpPr>
                <a:spLocks noChangeArrowheads="1"/>
              </p:cNvSpPr>
              <p:nvPr/>
            </p:nvSpPr>
            <p:spPr bwMode="auto">
              <a:xfrm>
                <a:off x="3622424" y="5333118"/>
                <a:ext cx="436550" cy="335206"/>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010A13"/>
              </a:solidFill>
              <a:ln>
                <a:noFill/>
              </a:ln>
              <a:effectLst/>
            </p:spPr>
            <p:txBody>
              <a:bodyPr wrap="none" anchor="ctr"/>
              <a:lstStyle/>
              <a:p>
                <a:pPr eaLnBrk="1" hangingPunct="1">
                  <a:defRPr/>
                </a:pPr>
                <a:endParaRPr lang="zh-CN" altLang="en-US" dirty="0">
                  <a:ea typeface="微软雅黑" panose="020B0503020204020204" pitchFamily="34" charset="-122"/>
                  <a:cs typeface="+mn-ea"/>
                  <a:sym typeface="+mn-lt"/>
                </a:endParaRPr>
              </a:p>
            </p:txBody>
          </p:sp>
        </p:grpSp>
        <p:grpSp>
          <p:nvGrpSpPr>
            <p:cNvPr id="7" name="组合 6"/>
            <p:cNvGrpSpPr/>
            <p:nvPr/>
          </p:nvGrpSpPr>
          <p:grpSpPr>
            <a:xfrm>
              <a:off x="2459755" y="5013498"/>
              <a:ext cx="853440" cy="853440"/>
              <a:chOff x="2111412" y="5100583"/>
              <a:chExt cx="853440" cy="853440"/>
            </a:xfrm>
          </p:grpSpPr>
          <p:sp>
            <p:nvSpPr>
              <p:cNvPr id="47" name="椭圆 46"/>
              <p:cNvSpPr/>
              <p:nvPr/>
            </p:nvSpPr>
            <p:spPr>
              <a:xfrm>
                <a:off x="2111412" y="5100583"/>
                <a:ext cx="853440" cy="85344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rgbClr val="C00000"/>
                      </a:gs>
                      <a:gs pos="100000">
                        <a:srgbClr val="F42400"/>
                      </a:gs>
                    </a:gsLst>
                    <a:lin ang="3000000" scaled="0"/>
                  </a:gradFill>
                  <a:ea typeface="微软雅黑" panose="020B0503020204020204" pitchFamily="34" charset="-122"/>
                  <a:cs typeface="+mn-ea"/>
                  <a:sym typeface="+mn-lt"/>
                </a:endParaRPr>
              </a:p>
            </p:txBody>
          </p:sp>
          <p:sp>
            <p:nvSpPr>
              <p:cNvPr id="45" name="Freeform 158"/>
              <p:cNvSpPr>
                <a:spLocks noChangeArrowheads="1"/>
              </p:cNvSpPr>
              <p:nvPr/>
            </p:nvSpPr>
            <p:spPr bwMode="auto">
              <a:xfrm>
                <a:off x="2309464" y="5329515"/>
                <a:ext cx="457336" cy="418360"/>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rgbClr val="010A13"/>
              </a:solidFill>
              <a:ln>
                <a:noFill/>
              </a:ln>
              <a:effectLst/>
            </p:spPr>
            <p:txBody>
              <a:bodyPr wrap="none" anchor="ctr"/>
              <a:lstStyle/>
              <a:p>
                <a:pPr eaLnBrk="1" hangingPunct="1">
                  <a:defRPr/>
                </a:pPr>
                <a:endParaRPr lang="zh-CN" altLang="en-US" dirty="0">
                  <a:ea typeface="微软雅黑" panose="020B0503020204020204" pitchFamily="34" charset="-122"/>
                  <a:cs typeface="+mn-ea"/>
                  <a:sym typeface="+mn-lt"/>
                </a:endParaRPr>
              </a:p>
            </p:txBody>
          </p:sp>
        </p:grpSp>
        <p:grpSp>
          <p:nvGrpSpPr>
            <p:cNvPr id="5" name="组合 4"/>
            <p:cNvGrpSpPr/>
            <p:nvPr/>
          </p:nvGrpSpPr>
          <p:grpSpPr>
            <a:xfrm>
              <a:off x="1157188" y="5013498"/>
              <a:ext cx="853440" cy="853440"/>
              <a:chOff x="808845" y="5100583"/>
              <a:chExt cx="853440" cy="853440"/>
            </a:xfrm>
          </p:grpSpPr>
          <p:sp>
            <p:nvSpPr>
              <p:cNvPr id="12" name="椭圆 11"/>
              <p:cNvSpPr/>
              <p:nvPr/>
            </p:nvSpPr>
            <p:spPr>
              <a:xfrm>
                <a:off x="808845" y="5100583"/>
                <a:ext cx="853440" cy="85344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rgbClr val="C00000"/>
                      </a:gs>
                      <a:gs pos="100000">
                        <a:srgbClr val="F42400"/>
                      </a:gs>
                    </a:gsLst>
                    <a:lin ang="3000000" scaled="0"/>
                  </a:gradFill>
                  <a:ea typeface="微软雅黑" panose="020B0503020204020204" pitchFamily="34" charset="-122"/>
                  <a:cs typeface="+mn-ea"/>
                  <a:sym typeface="+mn-lt"/>
                </a:endParaRPr>
              </a:p>
            </p:txBody>
          </p:sp>
          <p:sp>
            <p:nvSpPr>
              <p:cNvPr id="46" name="Freeform 159"/>
              <p:cNvSpPr>
                <a:spLocks noChangeArrowheads="1"/>
              </p:cNvSpPr>
              <p:nvPr/>
            </p:nvSpPr>
            <p:spPr bwMode="auto">
              <a:xfrm>
                <a:off x="1010795" y="5309030"/>
                <a:ext cx="449540" cy="43654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rgbClr val="010A13"/>
              </a:solidFill>
              <a:ln>
                <a:noFill/>
              </a:ln>
              <a:effectLst/>
            </p:spPr>
            <p:txBody>
              <a:bodyPr wrap="none" anchor="ctr"/>
              <a:lstStyle/>
              <a:p>
                <a:pPr eaLnBrk="1" hangingPunct="1">
                  <a:defRPr/>
                </a:pPr>
                <a:endParaRPr lang="zh-CN" altLang="en-US" dirty="0">
                  <a:ea typeface="微软雅黑" panose="020B0503020204020204" pitchFamily="34" charset="-122"/>
                  <a:cs typeface="+mn-ea"/>
                  <a:sym typeface="+mn-lt"/>
                </a:endParaRPr>
              </a:p>
            </p:txBody>
          </p:sp>
        </p:grpSp>
      </p:grpSp>
      <p:pic>
        <p:nvPicPr>
          <p:cNvPr id="15" name="图片占位符 14"/>
          <p:cNvPicPr>
            <a:picLocks noGrp="1" noChangeAspect="1"/>
          </p:cNvPicPr>
          <p:nvPr>
            <p:ph type="pic" sz="quarter" idx="10"/>
          </p:nvPr>
        </p:nvPicPr>
        <p:blipFill rotWithShape="1">
          <a:blip r:embed="rId3" cstate="print">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rcRect l="10284" r="10284"/>
          <a:stretch/>
        </p:blipFill>
        <p:spPr>
          <a:xfrm>
            <a:off x="6257050" y="1603157"/>
            <a:ext cx="2538589" cy="2130626"/>
          </a:xfrm>
          <a:effectLst>
            <a:outerShdw blurRad="254000" dist="63500" dir="2700000" algn="tl" rotWithShape="0">
              <a:prstClr val="black">
                <a:alpha val="30000"/>
              </a:prstClr>
            </a:outerShdw>
          </a:effectLst>
        </p:spPr>
      </p:pic>
      <p:pic>
        <p:nvPicPr>
          <p:cNvPr id="16" name="图片占位符 15"/>
          <p:cNvPicPr>
            <a:picLocks noGrp="1" noChangeAspect="1"/>
          </p:cNvPicPr>
          <p:nvPr>
            <p:ph type="pic" sz="quarter" idx="11"/>
          </p:nvPr>
        </p:nvPicPr>
        <p:blipFill rotWithShape="1">
          <a:blip r:embed="rId4" cstate="print">
            <a:extLst>
              <a:ext uri="{28A0092B-C50C-407E-A947-70E740481C1C}">
                <a14:useLocalDpi xmlns:a14="http://schemas.microsoft.com/office/drawing/2010/main" val="0"/>
              </a:ext>
            </a:extLst>
          </a:blip>
          <a:srcRect/>
          <a:stretch/>
        </p:blipFill>
        <p:spPr>
          <a:xfrm>
            <a:off x="6257050" y="3813408"/>
            <a:ext cx="5049650" cy="2133134"/>
          </a:xfrm>
          <a:effectLst>
            <a:outerShdw blurRad="254000" dist="63500" dir="2700000" algn="tl" rotWithShape="0">
              <a:prstClr val="black">
                <a:alpha val="30000"/>
              </a:prstClr>
            </a:outerShdw>
          </a:effectLst>
        </p:spPr>
      </p:pic>
      <p:grpSp>
        <p:nvGrpSpPr>
          <p:cNvPr id="49" name="组合 48"/>
          <p:cNvGrpSpPr/>
          <p:nvPr/>
        </p:nvGrpSpPr>
        <p:grpSpPr>
          <a:xfrm>
            <a:off x="1246088" y="1912474"/>
            <a:ext cx="4405412" cy="892402"/>
            <a:chOff x="7483989" y="3301782"/>
            <a:chExt cx="4405412" cy="892402"/>
          </a:xfrm>
        </p:grpSpPr>
        <p:sp>
          <p:nvSpPr>
            <p:cNvPr id="50" name="矩形 49"/>
            <p:cNvSpPr/>
            <p:nvPr/>
          </p:nvSpPr>
          <p:spPr>
            <a:xfrm>
              <a:off x="7483989" y="3732519"/>
              <a:ext cx="4405412"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用户可以在投影仪或者计算机上进行演示也可以将演示文稿打印出来制作成胶片可以将演示文稿打印</a:t>
              </a:r>
            </a:p>
          </p:txBody>
        </p:sp>
        <p:sp>
          <p:nvSpPr>
            <p:cNvPr id="51" name="矩形 50"/>
            <p:cNvSpPr/>
            <p:nvPr/>
          </p:nvSpPr>
          <p:spPr>
            <a:xfrm>
              <a:off x="7483989" y="3301782"/>
              <a:ext cx="2050552" cy="5170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rgbClr val="CBBC91"/>
                  </a:solidFill>
                  <a:ea typeface="微软雅黑" panose="020B0503020204020204" pitchFamily="34" charset="-122"/>
                  <a:cs typeface="+mn-ea"/>
                  <a:sym typeface="+mn-lt"/>
                </a:rPr>
                <a:t>行业分析</a:t>
              </a:r>
            </a:p>
          </p:txBody>
        </p:sp>
      </p:grpSp>
      <p:grpSp>
        <p:nvGrpSpPr>
          <p:cNvPr id="52" name="组合 51"/>
          <p:cNvGrpSpPr/>
          <p:nvPr/>
        </p:nvGrpSpPr>
        <p:grpSpPr>
          <a:xfrm>
            <a:off x="1246088" y="3256010"/>
            <a:ext cx="4405412" cy="892402"/>
            <a:chOff x="7483989" y="3301782"/>
            <a:chExt cx="4405412" cy="892402"/>
          </a:xfrm>
        </p:grpSpPr>
        <p:sp>
          <p:nvSpPr>
            <p:cNvPr id="53" name="矩形 52"/>
            <p:cNvSpPr/>
            <p:nvPr/>
          </p:nvSpPr>
          <p:spPr>
            <a:xfrm>
              <a:off x="7483989" y="3732519"/>
              <a:ext cx="4405412"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用户可以在投影仪或者计算机上进行演示也可以将演示文稿打印出来制作成胶片可以将演示文稿打印</a:t>
              </a:r>
            </a:p>
          </p:txBody>
        </p:sp>
        <p:sp>
          <p:nvSpPr>
            <p:cNvPr id="54" name="矩形 53"/>
            <p:cNvSpPr/>
            <p:nvPr/>
          </p:nvSpPr>
          <p:spPr>
            <a:xfrm>
              <a:off x="7483989" y="3301782"/>
              <a:ext cx="2050552" cy="5170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rgbClr val="CBBC91"/>
                  </a:solidFill>
                  <a:ea typeface="微软雅黑" panose="020B0503020204020204" pitchFamily="34" charset="-122"/>
                  <a:cs typeface="+mn-ea"/>
                  <a:sym typeface="+mn-lt"/>
                </a:rPr>
                <a:t>市场分析</a:t>
              </a:r>
            </a:p>
          </p:txBody>
        </p:sp>
      </p:grpSp>
      <p:grpSp>
        <p:nvGrpSpPr>
          <p:cNvPr id="30" name="组合 29"/>
          <p:cNvGrpSpPr/>
          <p:nvPr/>
        </p:nvGrpSpPr>
        <p:grpSpPr>
          <a:xfrm>
            <a:off x="461552" y="552767"/>
            <a:ext cx="4095271" cy="630364"/>
            <a:chOff x="194266" y="321621"/>
            <a:chExt cx="4095271" cy="630364"/>
          </a:xfrm>
        </p:grpSpPr>
        <p:grpSp>
          <p:nvGrpSpPr>
            <p:cNvPr id="31" name="组合 30"/>
            <p:cNvGrpSpPr/>
            <p:nvPr/>
          </p:nvGrpSpPr>
          <p:grpSpPr>
            <a:xfrm>
              <a:off x="1016260" y="398715"/>
              <a:ext cx="3273277" cy="553270"/>
              <a:chOff x="1016260" y="286054"/>
              <a:chExt cx="3273277" cy="553270"/>
            </a:xfrm>
          </p:grpSpPr>
          <p:sp>
            <p:nvSpPr>
              <p:cNvPr id="39"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40"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行业调研</a:t>
                </a:r>
              </a:p>
            </p:txBody>
          </p:sp>
        </p:grpSp>
        <p:sp>
          <p:nvSpPr>
            <p:cNvPr id="38" name="矩形 3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90558202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0-#ppt_w/2"/>
                                          </p:val>
                                        </p:tav>
                                        <p:tav tm="100000">
                                          <p:val>
                                            <p:strVal val="#ppt_x"/>
                                          </p:val>
                                        </p:tav>
                                      </p:tavLst>
                                    </p:anim>
                                    <p:anim calcmode="lin" valueType="num">
                                      <p:cBhvr additive="base">
                                        <p:cTn id="24" dur="500" fill="hold"/>
                                        <p:tgtEl>
                                          <p:spTgt spid="49"/>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圆角 58"/>
          <p:cNvSpPr/>
          <p:nvPr/>
        </p:nvSpPr>
        <p:spPr>
          <a:xfrm>
            <a:off x="4870339" y="5276872"/>
            <a:ext cx="2447363" cy="142087"/>
          </a:xfrm>
          <a:prstGeom prst="roundRect">
            <a:avLst>
              <a:gd name="adj" fmla="val 50000"/>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0" name="矩形: 圆角 59"/>
          <p:cNvSpPr/>
          <p:nvPr/>
        </p:nvSpPr>
        <p:spPr>
          <a:xfrm>
            <a:off x="4870339" y="5562488"/>
            <a:ext cx="2447363" cy="142087"/>
          </a:xfrm>
          <a:prstGeom prst="roundRect">
            <a:avLst>
              <a:gd name="adj" fmla="val 50000"/>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1" name="矩形: 圆角 60"/>
          <p:cNvSpPr/>
          <p:nvPr/>
        </p:nvSpPr>
        <p:spPr>
          <a:xfrm>
            <a:off x="4870339" y="5867019"/>
            <a:ext cx="2447363" cy="142087"/>
          </a:xfrm>
          <a:prstGeom prst="roundRect">
            <a:avLst>
              <a:gd name="adj" fmla="val 50000"/>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2" name="矩形: 圆角 61"/>
          <p:cNvSpPr/>
          <p:nvPr/>
        </p:nvSpPr>
        <p:spPr>
          <a:xfrm>
            <a:off x="1615149" y="5276872"/>
            <a:ext cx="2447363" cy="142087"/>
          </a:xfrm>
          <a:prstGeom prst="roundRect">
            <a:avLst>
              <a:gd name="adj" fmla="val 50000"/>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3" name="矩形: 圆角 62"/>
          <p:cNvSpPr/>
          <p:nvPr/>
        </p:nvSpPr>
        <p:spPr>
          <a:xfrm>
            <a:off x="1615149" y="5562488"/>
            <a:ext cx="2447363" cy="142087"/>
          </a:xfrm>
          <a:prstGeom prst="roundRect">
            <a:avLst>
              <a:gd name="adj" fmla="val 50000"/>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4" name="矩形: 圆角 63"/>
          <p:cNvSpPr/>
          <p:nvPr/>
        </p:nvSpPr>
        <p:spPr>
          <a:xfrm>
            <a:off x="1615149" y="5867019"/>
            <a:ext cx="2447363" cy="142087"/>
          </a:xfrm>
          <a:prstGeom prst="roundRect">
            <a:avLst>
              <a:gd name="adj" fmla="val 50000"/>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5" name="矩形: 圆角 64"/>
          <p:cNvSpPr/>
          <p:nvPr/>
        </p:nvSpPr>
        <p:spPr>
          <a:xfrm>
            <a:off x="8123731" y="5276872"/>
            <a:ext cx="2447363" cy="142087"/>
          </a:xfrm>
          <a:prstGeom prst="roundRect">
            <a:avLst>
              <a:gd name="adj" fmla="val 50000"/>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6" name="矩形: 圆角 65"/>
          <p:cNvSpPr/>
          <p:nvPr/>
        </p:nvSpPr>
        <p:spPr>
          <a:xfrm>
            <a:off x="8123731" y="5562488"/>
            <a:ext cx="2447363" cy="142087"/>
          </a:xfrm>
          <a:prstGeom prst="roundRect">
            <a:avLst>
              <a:gd name="adj" fmla="val 50000"/>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7" name="矩形: 圆角 66"/>
          <p:cNvSpPr/>
          <p:nvPr/>
        </p:nvSpPr>
        <p:spPr>
          <a:xfrm>
            <a:off x="8123731" y="5867019"/>
            <a:ext cx="2447363" cy="142087"/>
          </a:xfrm>
          <a:prstGeom prst="roundRect">
            <a:avLst>
              <a:gd name="adj" fmla="val 50000"/>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7" name="任意多边形: 形状 56"/>
          <p:cNvSpPr/>
          <p:nvPr/>
        </p:nvSpPr>
        <p:spPr>
          <a:xfrm>
            <a:off x="8693489" y="2301762"/>
            <a:ext cx="1317295" cy="13172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BBC91"/>
          </a:solidFill>
          <a:ln w="25400" cap="flat">
            <a:solidFill>
              <a:srgbClr val="000000">
                <a:alpha val="0"/>
              </a:srgbClr>
            </a:solidFill>
            <a:prstDash val="solid"/>
            <a:miter lim="400000"/>
          </a:ln>
          <a:effectLst>
            <a:outerShdw blurRad="254000" dist="63500" dir="2700000" algn="tl" rotWithShape="0">
              <a:prstClr val="black">
                <a:alpha val="30000"/>
              </a:prstClr>
            </a:outerShdw>
          </a:effectLst>
        </p:spPr>
        <p:txBody>
          <a:bodyPr anchor="ctr"/>
          <a:lstStyle/>
          <a:p>
            <a:pPr algn="ctr">
              <a:lnSpc>
                <a:spcPct val="130000"/>
              </a:lnSpc>
            </a:pPr>
            <a:endParaRPr sz="1799">
              <a:solidFill>
                <a:srgbClr val="CBBC91"/>
              </a:solidFill>
              <a:cs typeface="+mn-ea"/>
              <a:sym typeface="+mn-lt"/>
            </a:endParaRPr>
          </a:p>
        </p:txBody>
      </p:sp>
      <p:sp>
        <p:nvSpPr>
          <p:cNvPr id="58" name="任意多边形: 形状 57"/>
          <p:cNvSpPr/>
          <p:nvPr/>
        </p:nvSpPr>
        <p:spPr>
          <a:xfrm>
            <a:off x="9084617" y="2704302"/>
            <a:ext cx="535039" cy="512215"/>
          </a:xfrm>
          <a:custGeom>
            <a:avLst/>
            <a:gdLst>
              <a:gd name="connsiteX0" fmla="*/ 203672 w 338280"/>
              <a:gd name="connsiteY0" fmla="*/ 246439 h 323850"/>
              <a:gd name="connsiteX1" fmla="*/ 209657 w 338280"/>
              <a:gd name="connsiteY1" fmla="*/ 252329 h 323850"/>
              <a:gd name="connsiteX2" fmla="*/ 238919 w 338280"/>
              <a:gd name="connsiteY2" fmla="*/ 305998 h 323850"/>
              <a:gd name="connsiteX3" fmla="*/ 233599 w 338280"/>
              <a:gd name="connsiteY3" fmla="*/ 316470 h 323850"/>
              <a:gd name="connsiteX4" fmla="*/ 197687 w 338280"/>
              <a:gd name="connsiteY4" fmla="*/ 252329 h 323850"/>
              <a:gd name="connsiteX5" fmla="*/ 203672 w 338280"/>
              <a:gd name="connsiteY5" fmla="*/ 246439 h 323850"/>
              <a:gd name="connsiteX6" fmla="*/ 251574 w 338280"/>
              <a:gd name="connsiteY6" fmla="*/ 214312 h 323850"/>
              <a:gd name="connsiteX7" fmla="*/ 283252 w 338280"/>
              <a:gd name="connsiteY7" fmla="*/ 222230 h 323850"/>
              <a:gd name="connsiteX8" fmla="*/ 314931 w 338280"/>
              <a:gd name="connsiteY8" fmla="*/ 275020 h 323850"/>
              <a:gd name="connsiteX9" fmla="*/ 316251 w 338280"/>
              <a:gd name="connsiteY9" fmla="*/ 285578 h 323850"/>
              <a:gd name="connsiteX10" fmla="*/ 325490 w 338280"/>
              <a:gd name="connsiteY10" fmla="*/ 313292 h 323850"/>
              <a:gd name="connsiteX11" fmla="*/ 328130 w 338280"/>
              <a:gd name="connsiteY11" fmla="*/ 319891 h 323850"/>
              <a:gd name="connsiteX12" fmla="*/ 322851 w 338280"/>
              <a:gd name="connsiteY12" fmla="*/ 323850 h 323850"/>
              <a:gd name="connsiteX13" fmla="*/ 321531 w 338280"/>
              <a:gd name="connsiteY13" fmla="*/ 323850 h 323850"/>
              <a:gd name="connsiteX14" fmla="*/ 293812 w 338280"/>
              <a:gd name="connsiteY14" fmla="*/ 310653 h 323850"/>
              <a:gd name="connsiteX15" fmla="*/ 288532 w 338280"/>
              <a:gd name="connsiteY15" fmla="*/ 301415 h 323850"/>
              <a:gd name="connsiteX16" fmla="*/ 279292 w 338280"/>
              <a:gd name="connsiteY16" fmla="*/ 288217 h 323850"/>
              <a:gd name="connsiteX17" fmla="*/ 276652 w 338280"/>
              <a:gd name="connsiteY17" fmla="*/ 289537 h 323850"/>
              <a:gd name="connsiteX18" fmla="*/ 276652 w 338280"/>
              <a:gd name="connsiteY18" fmla="*/ 290857 h 323850"/>
              <a:gd name="connsiteX19" fmla="*/ 280612 w 338280"/>
              <a:gd name="connsiteY19" fmla="*/ 294816 h 323850"/>
              <a:gd name="connsiteX20" fmla="*/ 284572 w 338280"/>
              <a:gd name="connsiteY20" fmla="*/ 301415 h 323850"/>
              <a:gd name="connsiteX21" fmla="*/ 279292 w 338280"/>
              <a:gd name="connsiteY21" fmla="*/ 308013 h 323850"/>
              <a:gd name="connsiteX22" fmla="*/ 272693 w 338280"/>
              <a:gd name="connsiteY22" fmla="*/ 308013 h 323850"/>
              <a:gd name="connsiteX23" fmla="*/ 215935 w 338280"/>
              <a:gd name="connsiteY23" fmla="*/ 259183 h 323850"/>
              <a:gd name="connsiteX24" fmla="*/ 218574 w 338280"/>
              <a:gd name="connsiteY24" fmla="*/ 226190 h 323850"/>
              <a:gd name="connsiteX25" fmla="*/ 218574 w 338280"/>
              <a:gd name="connsiteY25" fmla="*/ 224870 h 323850"/>
              <a:gd name="connsiteX26" fmla="*/ 221214 w 338280"/>
              <a:gd name="connsiteY26" fmla="*/ 222230 h 323850"/>
              <a:gd name="connsiteX27" fmla="*/ 251574 w 338280"/>
              <a:gd name="connsiteY27" fmla="*/ 214312 h 323850"/>
              <a:gd name="connsiteX28" fmla="*/ 248551 w 338280"/>
              <a:gd name="connsiteY28" fmla="*/ 198166 h 323850"/>
              <a:gd name="connsiteX29" fmla="*/ 308559 w 338280"/>
              <a:gd name="connsiteY29" fmla="*/ 219221 h 323850"/>
              <a:gd name="connsiteX30" fmla="*/ 325895 w 338280"/>
              <a:gd name="connsiteY30" fmla="*/ 246857 h 323850"/>
              <a:gd name="connsiteX31" fmla="*/ 337896 w 338280"/>
              <a:gd name="connsiteY31" fmla="*/ 287651 h 323850"/>
              <a:gd name="connsiteX32" fmla="*/ 325895 w 338280"/>
              <a:gd name="connsiteY32" fmla="*/ 290283 h 323850"/>
              <a:gd name="connsiteX33" fmla="*/ 301892 w 338280"/>
              <a:gd name="connsiteY33" fmla="*/ 229749 h 323850"/>
              <a:gd name="connsiteX34" fmla="*/ 248551 w 338280"/>
              <a:gd name="connsiteY34" fmla="*/ 210010 h 323850"/>
              <a:gd name="connsiteX35" fmla="*/ 248551 w 338280"/>
              <a:gd name="connsiteY35" fmla="*/ 198166 h 323850"/>
              <a:gd name="connsiteX36" fmla="*/ 146094 w 338280"/>
              <a:gd name="connsiteY36" fmla="*/ 133350 h 323850"/>
              <a:gd name="connsiteX37" fmla="*/ 134187 w 338280"/>
              <a:gd name="connsiteY37" fmla="*/ 145257 h 323850"/>
              <a:gd name="connsiteX38" fmla="*/ 146094 w 338280"/>
              <a:gd name="connsiteY38" fmla="*/ 157164 h 323850"/>
              <a:gd name="connsiteX39" fmla="*/ 158001 w 338280"/>
              <a:gd name="connsiteY39" fmla="*/ 145257 h 323850"/>
              <a:gd name="connsiteX40" fmla="*/ 146094 w 338280"/>
              <a:gd name="connsiteY40" fmla="*/ 133350 h 323850"/>
              <a:gd name="connsiteX41" fmla="*/ 80560 w 338280"/>
              <a:gd name="connsiteY41" fmla="*/ 50800 h 323850"/>
              <a:gd name="connsiteX42" fmla="*/ 60662 w 338280"/>
              <a:gd name="connsiteY42" fmla="*/ 58619 h 323850"/>
              <a:gd name="connsiteX43" fmla="*/ 52703 w 338280"/>
              <a:gd name="connsiteY43" fmla="*/ 87289 h 323850"/>
              <a:gd name="connsiteX44" fmla="*/ 71275 w 338280"/>
              <a:gd name="connsiteY44" fmla="*/ 118565 h 323850"/>
              <a:gd name="connsiteX45" fmla="*/ 111071 w 338280"/>
              <a:gd name="connsiteY45" fmla="*/ 138113 h 323850"/>
              <a:gd name="connsiteX46" fmla="*/ 132296 w 338280"/>
              <a:gd name="connsiteY46" fmla="*/ 130294 h 323850"/>
              <a:gd name="connsiteX47" fmla="*/ 121683 w 338280"/>
              <a:gd name="connsiteY47" fmla="*/ 69045 h 323850"/>
              <a:gd name="connsiteX48" fmla="*/ 80560 w 338280"/>
              <a:gd name="connsiteY48" fmla="*/ 50800 h 323850"/>
              <a:gd name="connsiteX49" fmla="*/ 32941 w 338280"/>
              <a:gd name="connsiteY49" fmla="*/ 0 h 323850"/>
              <a:gd name="connsiteX50" fmla="*/ 154073 w 338280"/>
              <a:gd name="connsiteY50" fmla="*/ 71005 h 323850"/>
              <a:gd name="connsiteX51" fmla="*/ 192256 w 338280"/>
              <a:gd name="connsiteY51" fmla="*/ 114396 h 323850"/>
              <a:gd name="connsiteX52" fmla="*/ 255455 w 338280"/>
              <a:gd name="connsiteY52" fmla="*/ 144639 h 323850"/>
              <a:gd name="connsiteX53" fmla="*/ 219905 w 338280"/>
              <a:gd name="connsiteY53" fmla="*/ 219588 h 323850"/>
              <a:gd name="connsiteX54" fmla="*/ 158023 w 338280"/>
              <a:gd name="connsiteY54" fmla="*/ 260350 h 323850"/>
              <a:gd name="connsiteX55" fmla="*/ 144856 w 338280"/>
              <a:gd name="connsiteY55" fmla="*/ 255090 h 323850"/>
              <a:gd name="connsiteX56" fmla="*/ 114573 w 338280"/>
              <a:gd name="connsiteY56" fmla="*/ 191975 h 323850"/>
              <a:gd name="connsiteX57" fmla="*/ 71124 w 338280"/>
              <a:gd name="connsiteY57" fmla="*/ 153843 h 323850"/>
              <a:gd name="connsiteX58" fmla="*/ 10558 w 338280"/>
              <a:gd name="connsiteY58" fmla="*/ 71005 h 323850"/>
              <a:gd name="connsiteX59" fmla="*/ 9241 w 338280"/>
              <a:gd name="connsiteY59" fmla="*/ 9204 h 323850"/>
              <a:gd name="connsiteX60" fmla="*/ 32941 w 338280"/>
              <a:gd name="connsiteY60"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38280" h="323850">
                <a:moveTo>
                  <a:pt x="203672" y="246439"/>
                </a:moveTo>
                <a:cubicBezTo>
                  <a:pt x="206665" y="246439"/>
                  <a:pt x="209657" y="248402"/>
                  <a:pt x="209657" y="252329"/>
                </a:cubicBezTo>
                <a:cubicBezTo>
                  <a:pt x="210988" y="271964"/>
                  <a:pt x="220298" y="295526"/>
                  <a:pt x="238919" y="305998"/>
                </a:cubicBezTo>
                <a:cubicBezTo>
                  <a:pt x="246900" y="308616"/>
                  <a:pt x="240249" y="319088"/>
                  <a:pt x="233599" y="316470"/>
                </a:cubicBezTo>
                <a:cubicBezTo>
                  <a:pt x="210988" y="304689"/>
                  <a:pt x="199017" y="275891"/>
                  <a:pt x="197687" y="252329"/>
                </a:cubicBezTo>
                <a:cubicBezTo>
                  <a:pt x="197687" y="248402"/>
                  <a:pt x="200679" y="246439"/>
                  <a:pt x="203672" y="246439"/>
                </a:cubicBezTo>
                <a:close/>
                <a:moveTo>
                  <a:pt x="251574" y="214312"/>
                </a:moveTo>
                <a:cubicBezTo>
                  <a:pt x="262133" y="214312"/>
                  <a:pt x="274013" y="216951"/>
                  <a:pt x="283252" y="222230"/>
                </a:cubicBezTo>
                <a:cubicBezTo>
                  <a:pt x="307011" y="235428"/>
                  <a:pt x="312291" y="257863"/>
                  <a:pt x="314931" y="275020"/>
                </a:cubicBezTo>
                <a:cubicBezTo>
                  <a:pt x="316251" y="278979"/>
                  <a:pt x="316251" y="282938"/>
                  <a:pt x="316251" y="285578"/>
                </a:cubicBezTo>
                <a:cubicBezTo>
                  <a:pt x="317571" y="297455"/>
                  <a:pt x="318891" y="308013"/>
                  <a:pt x="325490" y="313292"/>
                </a:cubicBezTo>
                <a:cubicBezTo>
                  <a:pt x="328130" y="314612"/>
                  <a:pt x="329450" y="317251"/>
                  <a:pt x="328130" y="319891"/>
                </a:cubicBezTo>
                <a:cubicBezTo>
                  <a:pt x="328130" y="322530"/>
                  <a:pt x="325490" y="323850"/>
                  <a:pt x="322851" y="323850"/>
                </a:cubicBezTo>
                <a:cubicBezTo>
                  <a:pt x="322851" y="323850"/>
                  <a:pt x="321531" y="323850"/>
                  <a:pt x="321531" y="323850"/>
                </a:cubicBezTo>
                <a:cubicBezTo>
                  <a:pt x="309651" y="323850"/>
                  <a:pt x="300411" y="318571"/>
                  <a:pt x="293812" y="310653"/>
                </a:cubicBezTo>
                <a:cubicBezTo>
                  <a:pt x="292492" y="306693"/>
                  <a:pt x="289852" y="304054"/>
                  <a:pt x="288532" y="301415"/>
                </a:cubicBezTo>
                <a:cubicBezTo>
                  <a:pt x="285892" y="296136"/>
                  <a:pt x="281932" y="288217"/>
                  <a:pt x="279292" y="288217"/>
                </a:cubicBezTo>
                <a:cubicBezTo>
                  <a:pt x="277972" y="288217"/>
                  <a:pt x="277972" y="289537"/>
                  <a:pt x="276652" y="289537"/>
                </a:cubicBezTo>
                <a:cubicBezTo>
                  <a:pt x="276652" y="289537"/>
                  <a:pt x="276652" y="290857"/>
                  <a:pt x="276652" y="290857"/>
                </a:cubicBezTo>
                <a:cubicBezTo>
                  <a:pt x="276652" y="293496"/>
                  <a:pt x="277972" y="294816"/>
                  <a:pt x="280612" y="294816"/>
                </a:cubicBezTo>
                <a:cubicBezTo>
                  <a:pt x="283252" y="296136"/>
                  <a:pt x="285892" y="298775"/>
                  <a:pt x="284572" y="301415"/>
                </a:cubicBezTo>
                <a:cubicBezTo>
                  <a:pt x="284572" y="304054"/>
                  <a:pt x="283252" y="306693"/>
                  <a:pt x="279292" y="308013"/>
                </a:cubicBezTo>
                <a:cubicBezTo>
                  <a:pt x="277972" y="308013"/>
                  <a:pt x="275333" y="308013"/>
                  <a:pt x="272693" y="308013"/>
                </a:cubicBezTo>
                <a:cubicBezTo>
                  <a:pt x="246294" y="308013"/>
                  <a:pt x="221214" y="286897"/>
                  <a:pt x="215935" y="259183"/>
                </a:cubicBezTo>
                <a:cubicBezTo>
                  <a:pt x="213295" y="251265"/>
                  <a:pt x="211975" y="236748"/>
                  <a:pt x="218574" y="226190"/>
                </a:cubicBezTo>
                <a:cubicBezTo>
                  <a:pt x="218574" y="226190"/>
                  <a:pt x="218574" y="226190"/>
                  <a:pt x="218574" y="224870"/>
                </a:cubicBezTo>
                <a:cubicBezTo>
                  <a:pt x="219894" y="223550"/>
                  <a:pt x="219894" y="222230"/>
                  <a:pt x="221214" y="222230"/>
                </a:cubicBezTo>
                <a:cubicBezTo>
                  <a:pt x="230454" y="216951"/>
                  <a:pt x="241014" y="214312"/>
                  <a:pt x="251574" y="214312"/>
                </a:cubicBezTo>
                <a:close/>
                <a:moveTo>
                  <a:pt x="248551" y="198166"/>
                </a:moveTo>
                <a:cubicBezTo>
                  <a:pt x="269887" y="196850"/>
                  <a:pt x="292557" y="203430"/>
                  <a:pt x="308559" y="219221"/>
                </a:cubicBezTo>
                <a:cubicBezTo>
                  <a:pt x="316560" y="227117"/>
                  <a:pt x="321894" y="236329"/>
                  <a:pt x="325895" y="246857"/>
                </a:cubicBezTo>
                <a:cubicBezTo>
                  <a:pt x="331229" y="260016"/>
                  <a:pt x="331229" y="274492"/>
                  <a:pt x="337896" y="287651"/>
                </a:cubicBezTo>
                <a:cubicBezTo>
                  <a:pt x="340563" y="294231"/>
                  <a:pt x="328562" y="296863"/>
                  <a:pt x="325895" y="290283"/>
                </a:cubicBezTo>
                <a:cubicBezTo>
                  <a:pt x="316560" y="269228"/>
                  <a:pt x="317894" y="246857"/>
                  <a:pt x="301892" y="229749"/>
                </a:cubicBezTo>
                <a:cubicBezTo>
                  <a:pt x="287223" y="215273"/>
                  <a:pt x="268554" y="210010"/>
                  <a:pt x="248551" y="210010"/>
                </a:cubicBezTo>
                <a:cubicBezTo>
                  <a:pt x="240550" y="210010"/>
                  <a:pt x="240550" y="198166"/>
                  <a:pt x="248551" y="198166"/>
                </a:cubicBezTo>
                <a:close/>
                <a:moveTo>
                  <a:pt x="146094" y="133350"/>
                </a:moveTo>
                <a:cubicBezTo>
                  <a:pt x="139518" y="133350"/>
                  <a:pt x="134187" y="138681"/>
                  <a:pt x="134187" y="145257"/>
                </a:cubicBezTo>
                <a:cubicBezTo>
                  <a:pt x="134187" y="151833"/>
                  <a:pt x="139518" y="157164"/>
                  <a:pt x="146094" y="157164"/>
                </a:cubicBezTo>
                <a:cubicBezTo>
                  <a:pt x="152670" y="157164"/>
                  <a:pt x="158001" y="151833"/>
                  <a:pt x="158001" y="145257"/>
                </a:cubicBezTo>
                <a:cubicBezTo>
                  <a:pt x="158001" y="138681"/>
                  <a:pt x="152670" y="133350"/>
                  <a:pt x="146094" y="133350"/>
                </a:cubicBezTo>
                <a:close/>
                <a:moveTo>
                  <a:pt x="80560" y="50800"/>
                </a:moveTo>
                <a:cubicBezTo>
                  <a:pt x="72601" y="50800"/>
                  <a:pt x="65968" y="53406"/>
                  <a:pt x="60662" y="58619"/>
                </a:cubicBezTo>
                <a:cubicBezTo>
                  <a:pt x="52703" y="65135"/>
                  <a:pt x="50050" y="75560"/>
                  <a:pt x="52703" y="87289"/>
                </a:cubicBezTo>
                <a:cubicBezTo>
                  <a:pt x="55356" y="99018"/>
                  <a:pt x="61989" y="109443"/>
                  <a:pt x="71275" y="118565"/>
                </a:cubicBezTo>
                <a:cubicBezTo>
                  <a:pt x="83213" y="130294"/>
                  <a:pt x="97805" y="138113"/>
                  <a:pt x="111071" y="138113"/>
                </a:cubicBezTo>
                <a:cubicBezTo>
                  <a:pt x="120357" y="138113"/>
                  <a:pt x="126990" y="135507"/>
                  <a:pt x="132296" y="130294"/>
                </a:cubicBezTo>
                <a:cubicBezTo>
                  <a:pt x="146888" y="115959"/>
                  <a:pt x="141582" y="89895"/>
                  <a:pt x="121683" y="69045"/>
                </a:cubicBezTo>
                <a:cubicBezTo>
                  <a:pt x="109744" y="57316"/>
                  <a:pt x="93826" y="50800"/>
                  <a:pt x="80560" y="50800"/>
                </a:cubicBezTo>
                <a:close/>
                <a:moveTo>
                  <a:pt x="32941" y="0"/>
                </a:moveTo>
                <a:cubicBezTo>
                  <a:pt x="63224" y="0"/>
                  <a:pt x="111940" y="27613"/>
                  <a:pt x="154073" y="71005"/>
                </a:cubicBezTo>
                <a:cubicBezTo>
                  <a:pt x="168556" y="84154"/>
                  <a:pt x="181722" y="99932"/>
                  <a:pt x="192256" y="114396"/>
                </a:cubicBezTo>
                <a:cubicBezTo>
                  <a:pt x="221222" y="123601"/>
                  <a:pt x="248872" y="138064"/>
                  <a:pt x="255455" y="144639"/>
                </a:cubicBezTo>
                <a:cubicBezTo>
                  <a:pt x="273888" y="161733"/>
                  <a:pt x="243605" y="195920"/>
                  <a:pt x="219905" y="219588"/>
                </a:cubicBezTo>
                <a:cubicBezTo>
                  <a:pt x="190939" y="247201"/>
                  <a:pt x="172506" y="260350"/>
                  <a:pt x="158023" y="260350"/>
                </a:cubicBezTo>
                <a:cubicBezTo>
                  <a:pt x="152756" y="260350"/>
                  <a:pt x="148806" y="259035"/>
                  <a:pt x="144856" y="255090"/>
                </a:cubicBezTo>
                <a:cubicBezTo>
                  <a:pt x="138273" y="248516"/>
                  <a:pt x="123790" y="220903"/>
                  <a:pt x="114573" y="191975"/>
                </a:cubicBezTo>
                <a:cubicBezTo>
                  <a:pt x="100090" y="181456"/>
                  <a:pt x="84290" y="168307"/>
                  <a:pt x="71124" y="153843"/>
                </a:cubicBezTo>
                <a:cubicBezTo>
                  <a:pt x="43474" y="127545"/>
                  <a:pt x="22408" y="97303"/>
                  <a:pt x="10558" y="71005"/>
                </a:cubicBezTo>
                <a:cubicBezTo>
                  <a:pt x="-2609" y="43392"/>
                  <a:pt x="-3925" y="21038"/>
                  <a:pt x="9241" y="9204"/>
                </a:cubicBezTo>
                <a:cubicBezTo>
                  <a:pt x="14508" y="2630"/>
                  <a:pt x="22408" y="0"/>
                  <a:pt x="32941" y="0"/>
                </a:cubicBezTo>
                <a:close/>
              </a:path>
            </a:pathLst>
          </a:custGeom>
          <a:solidFill>
            <a:srgbClr val="010A13"/>
          </a:solidFill>
          <a:ln w="25400" cap="flat">
            <a:solidFill>
              <a:srgbClr val="000000">
                <a:alpha val="0"/>
              </a:srgbClr>
            </a:solidFill>
            <a:prstDash val="solid"/>
            <a:miter lim="400000"/>
          </a:ln>
          <a:effectLst/>
        </p:spPr>
        <p:txBody>
          <a:bodyPr anchor="ctr"/>
          <a:lstStyle/>
          <a:p>
            <a:pPr algn="ctr">
              <a:lnSpc>
                <a:spcPct val="130000"/>
              </a:lnSpc>
            </a:pPr>
            <a:endParaRPr sz="1799">
              <a:solidFill>
                <a:srgbClr val="CBBC91"/>
              </a:solidFill>
              <a:cs typeface="+mn-ea"/>
              <a:sym typeface="+mn-lt"/>
            </a:endParaRPr>
          </a:p>
        </p:txBody>
      </p:sp>
      <p:sp>
        <p:nvSpPr>
          <p:cNvPr id="49" name="矩形: 圆角 48"/>
          <p:cNvSpPr/>
          <p:nvPr/>
        </p:nvSpPr>
        <p:spPr>
          <a:xfrm>
            <a:off x="8076119" y="5247715"/>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0" name="矩形: 圆角 49"/>
          <p:cNvSpPr/>
          <p:nvPr/>
        </p:nvSpPr>
        <p:spPr>
          <a:xfrm>
            <a:off x="8126907" y="5275071"/>
            <a:ext cx="1865761" cy="142087"/>
          </a:xfrm>
          <a:prstGeom prst="roundRect">
            <a:avLst>
              <a:gd name="adj" fmla="val 50000"/>
            </a:avLst>
          </a:prstGeom>
          <a:solidFill>
            <a:srgbClr val="CBBC9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1" name="矩形: 圆角 50"/>
          <p:cNvSpPr/>
          <p:nvPr/>
        </p:nvSpPr>
        <p:spPr>
          <a:xfrm>
            <a:off x="8076119" y="5538892"/>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2" name="矩形: 圆角 51"/>
          <p:cNvSpPr/>
          <p:nvPr/>
        </p:nvSpPr>
        <p:spPr>
          <a:xfrm>
            <a:off x="8126906" y="5566248"/>
            <a:ext cx="891291" cy="142087"/>
          </a:xfrm>
          <a:prstGeom prst="roundRect">
            <a:avLst>
              <a:gd name="adj" fmla="val 50000"/>
            </a:avLst>
          </a:prstGeom>
          <a:solidFill>
            <a:srgbClr val="CBBC9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3" name="矩形: 圆角 52"/>
          <p:cNvSpPr/>
          <p:nvPr/>
        </p:nvSpPr>
        <p:spPr>
          <a:xfrm>
            <a:off x="8076119" y="5838286"/>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4" name="矩形: 圆角 53"/>
          <p:cNvSpPr/>
          <p:nvPr/>
        </p:nvSpPr>
        <p:spPr>
          <a:xfrm>
            <a:off x="8126905" y="5865642"/>
            <a:ext cx="1322977" cy="142087"/>
          </a:xfrm>
          <a:prstGeom prst="roundRect">
            <a:avLst>
              <a:gd name="adj" fmla="val 50000"/>
            </a:avLst>
          </a:prstGeom>
          <a:solidFill>
            <a:srgbClr val="CBBC9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0" name="矩形: 圆角 29"/>
          <p:cNvSpPr/>
          <p:nvPr/>
        </p:nvSpPr>
        <p:spPr>
          <a:xfrm>
            <a:off x="1562987" y="5247715"/>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1" name="矩形: 圆角 30"/>
          <p:cNvSpPr/>
          <p:nvPr/>
        </p:nvSpPr>
        <p:spPr>
          <a:xfrm>
            <a:off x="1613773" y="5275071"/>
            <a:ext cx="1295063" cy="142087"/>
          </a:xfrm>
          <a:prstGeom prst="roundRect">
            <a:avLst>
              <a:gd name="adj" fmla="val 50000"/>
            </a:avLst>
          </a:prstGeom>
          <a:solidFill>
            <a:srgbClr val="CBBC9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2" name="矩形: 圆角 31"/>
          <p:cNvSpPr/>
          <p:nvPr/>
        </p:nvSpPr>
        <p:spPr>
          <a:xfrm>
            <a:off x="1562987" y="5538892"/>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3" name="矩形: 圆角 32"/>
          <p:cNvSpPr/>
          <p:nvPr/>
        </p:nvSpPr>
        <p:spPr>
          <a:xfrm>
            <a:off x="1613774" y="5566248"/>
            <a:ext cx="1820389" cy="142087"/>
          </a:xfrm>
          <a:prstGeom prst="roundRect">
            <a:avLst>
              <a:gd name="adj" fmla="val 50000"/>
            </a:avLst>
          </a:prstGeom>
          <a:solidFill>
            <a:srgbClr val="CBBC9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4" name="矩形: 圆角 33"/>
          <p:cNvSpPr/>
          <p:nvPr/>
        </p:nvSpPr>
        <p:spPr>
          <a:xfrm>
            <a:off x="1562987" y="5838286"/>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5" name="矩形: 圆角 34"/>
          <p:cNvSpPr/>
          <p:nvPr/>
        </p:nvSpPr>
        <p:spPr>
          <a:xfrm>
            <a:off x="1613773" y="5865642"/>
            <a:ext cx="1629940" cy="142087"/>
          </a:xfrm>
          <a:prstGeom prst="roundRect">
            <a:avLst>
              <a:gd name="adj" fmla="val 50000"/>
            </a:avLst>
          </a:prstGeom>
          <a:solidFill>
            <a:srgbClr val="CBBC9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8" name="任意多边形: 形状 27"/>
          <p:cNvSpPr/>
          <p:nvPr/>
        </p:nvSpPr>
        <p:spPr>
          <a:xfrm>
            <a:off x="2180357" y="2301762"/>
            <a:ext cx="1317295" cy="13172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BBC91"/>
          </a:solidFill>
          <a:ln w="25400" cap="flat">
            <a:noFill/>
            <a:prstDash val="solid"/>
            <a:miter lim="400000"/>
          </a:ln>
          <a:effectLst>
            <a:outerShdw blurRad="254000" dist="63500" dir="2700000" algn="tl" rotWithShape="0">
              <a:prstClr val="black">
                <a:alpha val="30000"/>
              </a:prstClr>
            </a:outerShdw>
          </a:effectLst>
        </p:spPr>
        <p:txBody>
          <a:bodyPr anchor="ctr"/>
          <a:lstStyle/>
          <a:p>
            <a:pPr algn="ctr">
              <a:lnSpc>
                <a:spcPct val="130000"/>
              </a:lnSpc>
            </a:pPr>
            <a:endParaRPr sz="1799">
              <a:solidFill>
                <a:srgbClr val="CBBC91"/>
              </a:solidFill>
              <a:cs typeface="+mn-ea"/>
              <a:sym typeface="+mn-lt"/>
            </a:endParaRPr>
          </a:p>
        </p:txBody>
      </p:sp>
      <p:sp>
        <p:nvSpPr>
          <p:cNvPr id="29" name="任意多边形: 形状 28"/>
          <p:cNvSpPr/>
          <p:nvPr/>
        </p:nvSpPr>
        <p:spPr>
          <a:xfrm>
            <a:off x="2571686" y="2692890"/>
            <a:ext cx="534637" cy="535039"/>
          </a:xfrm>
          <a:custGeom>
            <a:avLst/>
            <a:gdLst>
              <a:gd name="connsiteX0" fmla="*/ 258763 w 336945"/>
              <a:gd name="connsiteY0" fmla="*/ 266700 h 337198"/>
              <a:gd name="connsiteX1" fmla="*/ 255588 w 336945"/>
              <a:gd name="connsiteY1" fmla="*/ 287338 h 337198"/>
              <a:gd name="connsiteX2" fmla="*/ 284164 w 336945"/>
              <a:gd name="connsiteY2" fmla="*/ 312738 h 337198"/>
              <a:gd name="connsiteX3" fmla="*/ 285751 w 336945"/>
              <a:gd name="connsiteY3" fmla="*/ 293688 h 337198"/>
              <a:gd name="connsiteX4" fmla="*/ 287338 w 336945"/>
              <a:gd name="connsiteY4" fmla="*/ 255587 h 337198"/>
              <a:gd name="connsiteX5" fmla="*/ 269875 w 336945"/>
              <a:gd name="connsiteY5" fmla="*/ 257175 h 337198"/>
              <a:gd name="connsiteX6" fmla="*/ 295275 w 336945"/>
              <a:gd name="connsiteY6" fmla="*/ 284162 h 337198"/>
              <a:gd name="connsiteX7" fmla="*/ 315913 w 336945"/>
              <a:gd name="connsiteY7" fmla="*/ 280987 h 337198"/>
              <a:gd name="connsiteX8" fmla="*/ 147768 w 336945"/>
              <a:gd name="connsiteY8" fmla="*/ 107950 h 337198"/>
              <a:gd name="connsiteX9" fmla="*/ 107950 w 336945"/>
              <a:gd name="connsiteY9" fmla="*/ 149095 h 337198"/>
              <a:gd name="connsiteX10" fmla="*/ 147768 w 336945"/>
              <a:gd name="connsiteY10" fmla="*/ 188913 h 337198"/>
              <a:gd name="connsiteX11" fmla="*/ 172986 w 336945"/>
              <a:gd name="connsiteY11" fmla="*/ 180949 h 337198"/>
              <a:gd name="connsiteX12" fmla="*/ 153077 w 336945"/>
              <a:gd name="connsiteY12" fmla="*/ 162368 h 337198"/>
              <a:gd name="connsiteX13" fmla="*/ 153077 w 336945"/>
              <a:gd name="connsiteY13" fmla="*/ 151749 h 337198"/>
              <a:gd name="connsiteX14" fmla="*/ 163695 w 336945"/>
              <a:gd name="connsiteY14" fmla="*/ 151749 h 337198"/>
              <a:gd name="connsiteX15" fmla="*/ 182277 w 336945"/>
              <a:gd name="connsiteY15" fmla="*/ 170331 h 337198"/>
              <a:gd name="connsiteX16" fmla="*/ 188913 w 336945"/>
              <a:gd name="connsiteY16" fmla="*/ 149095 h 337198"/>
              <a:gd name="connsiteX17" fmla="*/ 147768 w 336945"/>
              <a:gd name="connsiteY17" fmla="*/ 107950 h 337198"/>
              <a:gd name="connsiteX18" fmla="*/ 147771 w 336945"/>
              <a:gd name="connsiteY18" fmla="*/ 61912 h 337198"/>
              <a:gd name="connsiteX19" fmla="*/ 61913 w 336945"/>
              <a:gd name="connsiteY19" fmla="*/ 149091 h 337198"/>
              <a:gd name="connsiteX20" fmla="*/ 147771 w 336945"/>
              <a:gd name="connsiteY20" fmla="*/ 234950 h 337198"/>
              <a:gd name="connsiteX21" fmla="*/ 204570 w 336945"/>
              <a:gd name="connsiteY21" fmla="*/ 213815 h 337198"/>
              <a:gd name="connsiteX22" fmla="*/ 182115 w 336945"/>
              <a:gd name="connsiteY22" fmla="*/ 191360 h 337198"/>
              <a:gd name="connsiteX23" fmla="*/ 147771 w 336945"/>
              <a:gd name="connsiteY23" fmla="*/ 203248 h 337198"/>
              <a:gd name="connsiteX24" fmla="*/ 93615 w 336945"/>
              <a:gd name="connsiteY24" fmla="*/ 149091 h 337198"/>
              <a:gd name="connsiteX25" fmla="*/ 147771 w 336945"/>
              <a:gd name="connsiteY25" fmla="*/ 94934 h 337198"/>
              <a:gd name="connsiteX26" fmla="*/ 203249 w 336945"/>
              <a:gd name="connsiteY26" fmla="*/ 149091 h 337198"/>
              <a:gd name="connsiteX27" fmla="*/ 191361 w 336945"/>
              <a:gd name="connsiteY27" fmla="*/ 180793 h 337198"/>
              <a:gd name="connsiteX28" fmla="*/ 215137 w 336945"/>
              <a:gd name="connsiteY28" fmla="*/ 204569 h 337198"/>
              <a:gd name="connsiteX29" fmla="*/ 234951 w 336945"/>
              <a:gd name="connsiteY29" fmla="*/ 149091 h 337198"/>
              <a:gd name="connsiteX30" fmla="*/ 147771 w 336945"/>
              <a:gd name="connsiteY30" fmla="*/ 61912 h 337198"/>
              <a:gd name="connsiteX31" fmla="*/ 147771 w 336945"/>
              <a:gd name="connsiteY31" fmla="*/ 14287 h 337198"/>
              <a:gd name="connsiteX32" fmla="*/ 14288 w 336945"/>
              <a:gd name="connsiteY32" fmla="*/ 148294 h 337198"/>
              <a:gd name="connsiteX33" fmla="*/ 147771 w 336945"/>
              <a:gd name="connsiteY33" fmla="*/ 280987 h 337198"/>
              <a:gd name="connsiteX34" fmla="*/ 238963 w 336945"/>
              <a:gd name="connsiteY34" fmla="*/ 246828 h 337198"/>
              <a:gd name="connsiteX35" fmla="*/ 215174 w 336945"/>
              <a:gd name="connsiteY35" fmla="*/ 223180 h 337198"/>
              <a:gd name="connsiteX36" fmla="*/ 147771 w 336945"/>
              <a:gd name="connsiteY36" fmla="*/ 248142 h 337198"/>
              <a:gd name="connsiteX37" fmla="*/ 47328 w 336945"/>
              <a:gd name="connsiteY37" fmla="*/ 146980 h 337198"/>
              <a:gd name="connsiteX38" fmla="*/ 149093 w 336945"/>
              <a:gd name="connsiteY38" fmla="*/ 47132 h 337198"/>
              <a:gd name="connsiteX39" fmla="*/ 249536 w 336945"/>
              <a:gd name="connsiteY39" fmla="*/ 146980 h 337198"/>
              <a:gd name="connsiteX40" fmla="*/ 224425 w 336945"/>
              <a:gd name="connsiteY40" fmla="*/ 212670 h 337198"/>
              <a:gd name="connsiteX41" fmla="*/ 249536 w 336945"/>
              <a:gd name="connsiteY41" fmla="*/ 236318 h 337198"/>
              <a:gd name="connsiteX42" fmla="*/ 282576 w 336945"/>
              <a:gd name="connsiteY42" fmla="*/ 148294 h 337198"/>
              <a:gd name="connsiteX43" fmla="*/ 147771 w 336945"/>
              <a:gd name="connsiteY43" fmla="*/ 14287 h 337198"/>
              <a:gd name="connsiteX44" fmla="*/ 148794 w 336945"/>
              <a:gd name="connsiteY44" fmla="*/ 0 h 337198"/>
              <a:gd name="connsiteX45" fmla="*/ 296272 w 336945"/>
              <a:gd name="connsiteY45" fmla="*/ 147477 h 337198"/>
              <a:gd name="connsiteX46" fmla="*/ 259402 w 336945"/>
              <a:gd name="connsiteY46" fmla="*/ 244918 h 337198"/>
              <a:gd name="connsiteX47" fmla="*/ 289688 w 336945"/>
              <a:gd name="connsiteY47" fmla="*/ 240967 h 337198"/>
              <a:gd name="connsiteX48" fmla="*/ 294955 w 336945"/>
              <a:gd name="connsiteY48" fmla="*/ 243601 h 337198"/>
              <a:gd name="connsiteX49" fmla="*/ 334458 w 336945"/>
              <a:gd name="connsiteY49" fmla="*/ 283104 h 337198"/>
              <a:gd name="connsiteX50" fmla="*/ 330508 w 336945"/>
              <a:gd name="connsiteY50" fmla="*/ 294955 h 337198"/>
              <a:gd name="connsiteX51" fmla="*/ 298905 w 336945"/>
              <a:gd name="connsiteY51" fmla="*/ 297589 h 337198"/>
              <a:gd name="connsiteX52" fmla="*/ 294955 w 336945"/>
              <a:gd name="connsiteY52" fmla="*/ 329191 h 337198"/>
              <a:gd name="connsiteX53" fmla="*/ 283104 w 336945"/>
              <a:gd name="connsiteY53" fmla="*/ 334458 h 337198"/>
              <a:gd name="connsiteX54" fmla="*/ 243601 w 336945"/>
              <a:gd name="connsiteY54" fmla="*/ 294955 h 337198"/>
              <a:gd name="connsiteX55" fmla="*/ 240968 w 336945"/>
              <a:gd name="connsiteY55" fmla="*/ 289688 h 337198"/>
              <a:gd name="connsiteX56" fmla="*/ 244918 w 336945"/>
              <a:gd name="connsiteY56" fmla="*/ 259403 h 337198"/>
              <a:gd name="connsiteX57" fmla="*/ 147477 w 336945"/>
              <a:gd name="connsiteY57" fmla="*/ 296272 h 337198"/>
              <a:gd name="connsiteX58" fmla="*/ 0 w 336945"/>
              <a:gd name="connsiteY58" fmla="*/ 148794 h 337198"/>
              <a:gd name="connsiteX59" fmla="*/ 148794 w 336945"/>
              <a:gd name="connsiteY59" fmla="*/ 0 h 3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6945" h="337198">
                <a:moveTo>
                  <a:pt x="258763" y="266700"/>
                </a:moveTo>
                <a:lnTo>
                  <a:pt x="255588" y="287338"/>
                </a:lnTo>
                <a:lnTo>
                  <a:pt x="284164" y="312738"/>
                </a:lnTo>
                <a:lnTo>
                  <a:pt x="285751" y="293688"/>
                </a:lnTo>
                <a:close/>
                <a:moveTo>
                  <a:pt x="287338" y="255587"/>
                </a:moveTo>
                <a:lnTo>
                  <a:pt x="269875" y="257175"/>
                </a:lnTo>
                <a:lnTo>
                  <a:pt x="295275" y="284162"/>
                </a:lnTo>
                <a:lnTo>
                  <a:pt x="315913" y="280987"/>
                </a:lnTo>
                <a:close/>
                <a:moveTo>
                  <a:pt x="147768" y="107950"/>
                </a:moveTo>
                <a:cubicBezTo>
                  <a:pt x="126532" y="107950"/>
                  <a:pt x="107950" y="126531"/>
                  <a:pt x="107950" y="149095"/>
                </a:cubicBezTo>
                <a:cubicBezTo>
                  <a:pt x="107950" y="170331"/>
                  <a:pt x="126532" y="188913"/>
                  <a:pt x="147768" y="188913"/>
                </a:cubicBezTo>
                <a:cubicBezTo>
                  <a:pt x="157059" y="188913"/>
                  <a:pt x="165022" y="186258"/>
                  <a:pt x="172986" y="180949"/>
                </a:cubicBezTo>
                <a:cubicBezTo>
                  <a:pt x="172986" y="180949"/>
                  <a:pt x="172986" y="180949"/>
                  <a:pt x="153077" y="162368"/>
                </a:cubicBezTo>
                <a:cubicBezTo>
                  <a:pt x="150422" y="159713"/>
                  <a:pt x="150422" y="154404"/>
                  <a:pt x="153077" y="151749"/>
                </a:cubicBezTo>
                <a:cubicBezTo>
                  <a:pt x="155731" y="149095"/>
                  <a:pt x="161040" y="149095"/>
                  <a:pt x="163695" y="151749"/>
                </a:cubicBezTo>
                <a:lnTo>
                  <a:pt x="182277" y="170331"/>
                </a:lnTo>
                <a:cubicBezTo>
                  <a:pt x="186258" y="163695"/>
                  <a:pt x="188913" y="157058"/>
                  <a:pt x="188913" y="149095"/>
                </a:cubicBezTo>
                <a:cubicBezTo>
                  <a:pt x="188913" y="126531"/>
                  <a:pt x="170331" y="107950"/>
                  <a:pt x="147768" y="107950"/>
                </a:cubicBezTo>
                <a:close/>
                <a:moveTo>
                  <a:pt x="147771" y="61912"/>
                </a:moveTo>
                <a:cubicBezTo>
                  <a:pt x="100219" y="61912"/>
                  <a:pt x="61913" y="101539"/>
                  <a:pt x="61913" y="149091"/>
                </a:cubicBezTo>
                <a:cubicBezTo>
                  <a:pt x="61913" y="196644"/>
                  <a:pt x="100219" y="234950"/>
                  <a:pt x="147771" y="234950"/>
                </a:cubicBezTo>
                <a:cubicBezTo>
                  <a:pt x="170227" y="234950"/>
                  <a:pt x="190040" y="227024"/>
                  <a:pt x="204570" y="213815"/>
                </a:cubicBezTo>
                <a:cubicBezTo>
                  <a:pt x="204570" y="213815"/>
                  <a:pt x="204570" y="213815"/>
                  <a:pt x="182115" y="191360"/>
                </a:cubicBezTo>
                <a:cubicBezTo>
                  <a:pt x="172869" y="197965"/>
                  <a:pt x="160980" y="203248"/>
                  <a:pt x="147771" y="203248"/>
                </a:cubicBezTo>
                <a:cubicBezTo>
                  <a:pt x="118712" y="203248"/>
                  <a:pt x="93615" y="178151"/>
                  <a:pt x="93615" y="149091"/>
                </a:cubicBezTo>
                <a:cubicBezTo>
                  <a:pt x="93615" y="118710"/>
                  <a:pt x="118712" y="94934"/>
                  <a:pt x="147771" y="94934"/>
                </a:cubicBezTo>
                <a:cubicBezTo>
                  <a:pt x="178152" y="94934"/>
                  <a:pt x="203249" y="118710"/>
                  <a:pt x="203249" y="149091"/>
                </a:cubicBezTo>
                <a:cubicBezTo>
                  <a:pt x="203249" y="160979"/>
                  <a:pt x="199287" y="171547"/>
                  <a:pt x="191361" y="180793"/>
                </a:cubicBezTo>
                <a:lnTo>
                  <a:pt x="215137" y="204569"/>
                </a:lnTo>
                <a:cubicBezTo>
                  <a:pt x="228346" y="188718"/>
                  <a:pt x="234951" y="170226"/>
                  <a:pt x="234951" y="149091"/>
                </a:cubicBezTo>
                <a:cubicBezTo>
                  <a:pt x="234951" y="101539"/>
                  <a:pt x="195324" y="61912"/>
                  <a:pt x="147771" y="61912"/>
                </a:cubicBezTo>
                <a:close/>
                <a:moveTo>
                  <a:pt x="147771" y="14287"/>
                </a:moveTo>
                <a:cubicBezTo>
                  <a:pt x="75082" y="14287"/>
                  <a:pt x="14288" y="73407"/>
                  <a:pt x="14288" y="148294"/>
                </a:cubicBezTo>
                <a:cubicBezTo>
                  <a:pt x="14288" y="221866"/>
                  <a:pt x="75082" y="280987"/>
                  <a:pt x="147771" y="280987"/>
                </a:cubicBezTo>
                <a:cubicBezTo>
                  <a:pt x="183455" y="280987"/>
                  <a:pt x="215174" y="267849"/>
                  <a:pt x="238963" y="246828"/>
                </a:cubicBezTo>
                <a:cubicBezTo>
                  <a:pt x="238963" y="246828"/>
                  <a:pt x="238963" y="246828"/>
                  <a:pt x="215174" y="223180"/>
                </a:cubicBezTo>
                <a:cubicBezTo>
                  <a:pt x="196671" y="237632"/>
                  <a:pt x="174203" y="248142"/>
                  <a:pt x="147771" y="248142"/>
                </a:cubicBezTo>
                <a:cubicBezTo>
                  <a:pt x="93585" y="248142"/>
                  <a:pt x="47328" y="202159"/>
                  <a:pt x="47328" y="146980"/>
                </a:cubicBezTo>
                <a:cubicBezTo>
                  <a:pt x="47328" y="91801"/>
                  <a:pt x="93585" y="47132"/>
                  <a:pt x="149093" y="47132"/>
                </a:cubicBezTo>
                <a:cubicBezTo>
                  <a:pt x="203279" y="47132"/>
                  <a:pt x="249536" y="91801"/>
                  <a:pt x="249536" y="146980"/>
                </a:cubicBezTo>
                <a:cubicBezTo>
                  <a:pt x="249536" y="171942"/>
                  <a:pt x="240284" y="194276"/>
                  <a:pt x="224425" y="212670"/>
                </a:cubicBezTo>
                <a:cubicBezTo>
                  <a:pt x="224425" y="212670"/>
                  <a:pt x="224425" y="212670"/>
                  <a:pt x="249536" y="236318"/>
                </a:cubicBezTo>
                <a:cubicBezTo>
                  <a:pt x="269360" y="212670"/>
                  <a:pt x="282576" y="181138"/>
                  <a:pt x="282576" y="148294"/>
                </a:cubicBezTo>
                <a:cubicBezTo>
                  <a:pt x="282576" y="73407"/>
                  <a:pt x="221782" y="14287"/>
                  <a:pt x="147771" y="14287"/>
                </a:cubicBezTo>
                <a:close/>
                <a:moveTo>
                  <a:pt x="148794" y="0"/>
                </a:moveTo>
                <a:cubicBezTo>
                  <a:pt x="229117" y="0"/>
                  <a:pt x="296272" y="65838"/>
                  <a:pt x="296272" y="147477"/>
                </a:cubicBezTo>
                <a:cubicBezTo>
                  <a:pt x="296272" y="184347"/>
                  <a:pt x="281787" y="218583"/>
                  <a:pt x="259402" y="244918"/>
                </a:cubicBezTo>
                <a:cubicBezTo>
                  <a:pt x="259402" y="244918"/>
                  <a:pt x="259402" y="244918"/>
                  <a:pt x="289688" y="240967"/>
                </a:cubicBezTo>
                <a:cubicBezTo>
                  <a:pt x="292322" y="240967"/>
                  <a:pt x="293638" y="242284"/>
                  <a:pt x="294955" y="243601"/>
                </a:cubicBezTo>
                <a:cubicBezTo>
                  <a:pt x="294955" y="243601"/>
                  <a:pt x="294955" y="243601"/>
                  <a:pt x="334458" y="283104"/>
                </a:cubicBezTo>
                <a:cubicBezTo>
                  <a:pt x="339725" y="287055"/>
                  <a:pt x="335775" y="293639"/>
                  <a:pt x="330508" y="294955"/>
                </a:cubicBezTo>
                <a:cubicBezTo>
                  <a:pt x="330508" y="294955"/>
                  <a:pt x="330508" y="294955"/>
                  <a:pt x="298905" y="297589"/>
                </a:cubicBezTo>
                <a:cubicBezTo>
                  <a:pt x="298905" y="297589"/>
                  <a:pt x="298905" y="297589"/>
                  <a:pt x="294955" y="329191"/>
                </a:cubicBezTo>
                <a:cubicBezTo>
                  <a:pt x="293638" y="337092"/>
                  <a:pt x="287055" y="339725"/>
                  <a:pt x="283104" y="334458"/>
                </a:cubicBezTo>
                <a:cubicBezTo>
                  <a:pt x="283104" y="334458"/>
                  <a:pt x="283104" y="334458"/>
                  <a:pt x="243601" y="294955"/>
                </a:cubicBezTo>
                <a:cubicBezTo>
                  <a:pt x="242284" y="293639"/>
                  <a:pt x="240968" y="291005"/>
                  <a:pt x="240968" y="289688"/>
                </a:cubicBezTo>
                <a:cubicBezTo>
                  <a:pt x="240968" y="289688"/>
                  <a:pt x="240968" y="289688"/>
                  <a:pt x="244918" y="259403"/>
                </a:cubicBezTo>
                <a:cubicBezTo>
                  <a:pt x="218583" y="281788"/>
                  <a:pt x="184347" y="296272"/>
                  <a:pt x="147477" y="296272"/>
                </a:cubicBezTo>
                <a:cubicBezTo>
                  <a:pt x="67155" y="296272"/>
                  <a:pt x="0" y="229117"/>
                  <a:pt x="0" y="148794"/>
                </a:cubicBezTo>
                <a:cubicBezTo>
                  <a:pt x="0" y="67155"/>
                  <a:pt x="67155" y="0"/>
                  <a:pt x="148794" y="0"/>
                </a:cubicBezTo>
                <a:close/>
              </a:path>
            </a:pathLst>
          </a:custGeom>
          <a:solidFill>
            <a:srgbClr val="010A13"/>
          </a:solidFill>
          <a:ln w="25400" cap="flat">
            <a:solidFill>
              <a:srgbClr val="000000">
                <a:alpha val="0"/>
              </a:srgbClr>
            </a:solidFill>
            <a:prstDash val="solid"/>
            <a:miter lim="400000"/>
          </a:ln>
          <a:effectLst/>
        </p:spPr>
        <p:txBody>
          <a:bodyPr anchor="ctr"/>
          <a:lstStyle/>
          <a:p>
            <a:pPr algn="ctr">
              <a:lnSpc>
                <a:spcPct val="130000"/>
              </a:lnSpc>
            </a:pPr>
            <a:endParaRPr sz="1799">
              <a:solidFill>
                <a:srgbClr val="CBBC91"/>
              </a:solidFill>
              <a:cs typeface="+mn-ea"/>
              <a:sym typeface="+mn-lt"/>
            </a:endParaRPr>
          </a:p>
        </p:txBody>
      </p:sp>
      <p:sp>
        <p:nvSpPr>
          <p:cNvPr id="16" name="矩形: 圆角 15"/>
          <p:cNvSpPr/>
          <p:nvPr/>
        </p:nvSpPr>
        <p:spPr>
          <a:xfrm>
            <a:off x="4819553" y="5247715"/>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17" name="矩形: 圆角 16"/>
          <p:cNvSpPr/>
          <p:nvPr/>
        </p:nvSpPr>
        <p:spPr>
          <a:xfrm>
            <a:off x="4870339" y="5275071"/>
            <a:ext cx="2027644" cy="142087"/>
          </a:xfrm>
          <a:prstGeom prst="roundRect">
            <a:avLst>
              <a:gd name="adj" fmla="val 50000"/>
            </a:avLst>
          </a:prstGeom>
          <a:solidFill>
            <a:srgbClr val="CBBC91"/>
          </a:solidFill>
          <a:ln w="12700" cap="flat" cmpd="sng" algn="ctr">
            <a:solidFill>
              <a:srgbClr val="129280">
                <a:alpha val="0"/>
              </a:srgb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18" name="矩形: 圆角 17"/>
          <p:cNvSpPr/>
          <p:nvPr/>
        </p:nvSpPr>
        <p:spPr>
          <a:xfrm>
            <a:off x="4819553" y="5538892"/>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19" name="矩形: 圆角 18"/>
          <p:cNvSpPr/>
          <p:nvPr/>
        </p:nvSpPr>
        <p:spPr>
          <a:xfrm>
            <a:off x="4870340" y="5566248"/>
            <a:ext cx="1820389" cy="142087"/>
          </a:xfrm>
          <a:prstGeom prst="roundRect">
            <a:avLst>
              <a:gd name="adj" fmla="val 50000"/>
            </a:avLst>
          </a:prstGeom>
          <a:solidFill>
            <a:srgbClr val="CBBC9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0" name="矩形: 圆角 19"/>
          <p:cNvSpPr/>
          <p:nvPr/>
        </p:nvSpPr>
        <p:spPr>
          <a:xfrm>
            <a:off x="4819553" y="5838286"/>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1" name="矩形: 圆角 20"/>
          <p:cNvSpPr/>
          <p:nvPr/>
        </p:nvSpPr>
        <p:spPr>
          <a:xfrm>
            <a:off x="4870339" y="5865642"/>
            <a:ext cx="1322977" cy="142087"/>
          </a:xfrm>
          <a:prstGeom prst="roundRect">
            <a:avLst>
              <a:gd name="adj" fmla="val 50000"/>
            </a:avLst>
          </a:prstGeom>
          <a:solidFill>
            <a:srgbClr val="CBBC9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14" name="任意多边形: 形状 13"/>
          <p:cNvSpPr/>
          <p:nvPr/>
        </p:nvSpPr>
        <p:spPr>
          <a:xfrm>
            <a:off x="5436923" y="2301762"/>
            <a:ext cx="1317295" cy="13172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BBC91"/>
          </a:solidFill>
          <a:ln w="25400" cap="flat">
            <a:solidFill>
              <a:srgbClr val="000000">
                <a:alpha val="0"/>
              </a:srgbClr>
            </a:solidFill>
            <a:prstDash val="solid"/>
            <a:miter lim="400000"/>
          </a:ln>
          <a:effectLst>
            <a:outerShdw blurRad="254000" dist="63500" dir="2700000" algn="tl" rotWithShape="0">
              <a:prstClr val="black">
                <a:alpha val="30000"/>
              </a:prstClr>
            </a:outerShdw>
          </a:effectLst>
        </p:spPr>
        <p:txBody>
          <a:bodyPr anchor="ctr"/>
          <a:lstStyle/>
          <a:p>
            <a:pPr algn="ctr">
              <a:lnSpc>
                <a:spcPct val="130000"/>
              </a:lnSpc>
            </a:pPr>
            <a:endParaRPr sz="1799">
              <a:solidFill>
                <a:srgbClr val="CBBC91"/>
              </a:solidFill>
              <a:cs typeface="+mn-ea"/>
              <a:sym typeface="+mn-lt"/>
            </a:endParaRPr>
          </a:p>
        </p:txBody>
      </p:sp>
      <p:sp>
        <p:nvSpPr>
          <p:cNvPr id="15" name="任意多边形: 形状 14"/>
          <p:cNvSpPr/>
          <p:nvPr/>
        </p:nvSpPr>
        <p:spPr>
          <a:xfrm>
            <a:off x="5828051" y="2704302"/>
            <a:ext cx="535039" cy="512215"/>
          </a:xfrm>
          <a:custGeom>
            <a:avLst/>
            <a:gdLst>
              <a:gd name="connsiteX0" fmla="*/ 203672 w 338280"/>
              <a:gd name="connsiteY0" fmla="*/ 246439 h 323850"/>
              <a:gd name="connsiteX1" fmla="*/ 209657 w 338280"/>
              <a:gd name="connsiteY1" fmla="*/ 252329 h 323850"/>
              <a:gd name="connsiteX2" fmla="*/ 238919 w 338280"/>
              <a:gd name="connsiteY2" fmla="*/ 305998 h 323850"/>
              <a:gd name="connsiteX3" fmla="*/ 233599 w 338280"/>
              <a:gd name="connsiteY3" fmla="*/ 316470 h 323850"/>
              <a:gd name="connsiteX4" fmla="*/ 197687 w 338280"/>
              <a:gd name="connsiteY4" fmla="*/ 252329 h 323850"/>
              <a:gd name="connsiteX5" fmla="*/ 203672 w 338280"/>
              <a:gd name="connsiteY5" fmla="*/ 246439 h 323850"/>
              <a:gd name="connsiteX6" fmla="*/ 251574 w 338280"/>
              <a:gd name="connsiteY6" fmla="*/ 214312 h 323850"/>
              <a:gd name="connsiteX7" fmla="*/ 283252 w 338280"/>
              <a:gd name="connsiteY7" fmla="*/ 222230 h 323850"/>
              <a:gd name="connsiteX8" fmla="*/ 314931 w 338280"/>
              <a:gd name="connsiteY8" fmla="*/ 275020 h 323850"/>
              <a:gd name="connsiteX9" fmla="*/ 316251 w 338280"/>
              <a:gd name="connsiteY9" fmla="*/ 285578 h 323850"/>
              <a:gd name="connsiteX10" fmla="*/ 325490 w 338280"/>
              <a:gd name="connsiteY10" fmla="*/ 313292 h 323850"/>
              <a:gd name="connsiteX11" fmla="*/ 328130 w 338280"/>
              <a:gd name="connsiteY11" fmla="*/ 319891 h 323850"/>
              <a:gd name="connsiteX12" fmla="*/ 322851 w 338280"/>
              <a:gd name="connsiteY12" fmla="*/ 323850 h 323850"/>
              <a:gd name="connsiteX13" fmla="*/ 321531 w 338280"/>
              <a:gd name="connsiteY13" fmla="*/ 323850 h 323850"/>
              <a:gd name="connsiteX14" fmla="*/ 293812 w 338280"/>
              <a:gd name="connsiteY14" fmla="*/ 310653 h 323850"/>
              <a:gd name="connsiteX15" fmla="*/ 288532 w 338280"/>
              <a:gd name="connsiteY15" fmla="*/ 301415 h 323850"/>
              <a:gd name="connsiteX16" fmla="*/ 279292 w 338280"/>
              <a:gd name="connsiteY16" fmla="*/ 288217 h 323850"/>
              <a:gd name="connsiteX17" fmla="*/ 276652 w 338280"/>
              <a:gd name="connsiteY17" fmla="*/ 289537 h 323850"/>
              <a:gd name="connsiteX18" fmla="*/ 276652 w 338280"/>
              <a:gd name="connsiteY18" fmla="*/ 290857 h 323850"/>
              <a:gd name="connsiteX19" fmla="*/ 280612 w 338280"/>
              <a:gd name="connsiteY19" fmla="*/ 294816 h 323850"/>
              <a:gd name="connsiteX20" fmla="*/ 284572 w 338280"/>
              <a:gd name="connsiteY20" fmla="*/ 301415 h 323850"/>
              <a:gd name="connsiteX21" fmla="*/ 279292 w 338280"/>
              <a:gd name="connsiteY21" fmla="*/ 308013 h 323850"/>
              <a:gd name="connsiteX22" fmla="*/ 272693 w 338280"/>
              <a:gd name="connsiteY22" fmla="*/ 308013 h 323850"/>
              <a:gd name="connsiteX23" fmla="*/ 215935 w 338280"/>
              <a:gd name="connsiteY23" fmla="*/ 259183 h 323850"/>
              <a:gd name="connsiteX24" fmla="*/ 218574 w 338280"/>
              <a:gd name="connsiteY24" fmla="*/ 226190 h 323850"/>
              <a:gd name="connsiteX25" fmla="*/ 218574 w 338280"/>
              <a:gd name="connsiteY25" fmla="*/ 224870 h 323850"/>
              <a:gd name="connsiteX26" fmla="*/ 221214 w 338280"/>
              <a:gd name="connsiteY26" fmla="*/ 222230 h 323850"/>
              <a:gd name="connsiteX27" fmla="*/ 251574 w 338280"/>
              <a:gd name="connsiteY27" fmla="*/ 214312 h 323850"/>
              <a:gd name="connsiteX28" fmla="*/ 248551 w 338280"/>
              <a:gd name="connsiteY28" fmla="*/ 198166 h 323850"/>
              <a:gd name="connsiteX29" fmla="*/ 308559 w 338280"/>
              <a:gd name="connsiteY29" fmla="*/ 219221 h 323850"/>
              <a:gd name="connsiteX30" fmla="*/ 325895 w 338280"/>
              <a:gd name="connsiteY30" fmla="*/ 246857 h 323850"/>
              <a:gd name="connsiteX31" fmla="*/ 337896 w 338280"/>
              <a:gd name="connsiteY31" fmla="*/ 287651 h 323850"/>
              <a:gd name="connsiteX32" fmla="*/ 325895 w 338280"/>
              <a:gd name="connsiteY32" fmla="*/ 290283 h 323850"/>
              <a:gd name="connsiteX33" fmla="*/ 301892 w 338280"/>
              <a:gd name="connsiteY33" fmla="*/ 229749 h 323850"/>
              <a:gd name="connsiteX34" fmla="*/ 248551 w 338280"/>
              <a:gd name="connsiteY34" fmla="*/ 210010 h 323850"/>
              <a:gd name="connsiteX35" fmla="*/ 248551 w 338280"/>
              <a:gd name="connsiteY35" fmla="*/ 198166 h 323850"/>
              <a:gd name="connsiteX36" fmla="*/ 146094 w 338280"/>
              <a:gd name="connsiteY36" fmla="*/ 133350 h 323850"/>
              <a:gd name="connsiteX37" fmla="*/ 134187 w 338280"/>
              <a:gd name="connsiteY37" fmla="*/ 145257 h 323850"/>
              <a:gd name="connsiteX38" fmla="*/ 146094 w 338280"/>
              <a:gd name="connsiteY38" fmla="*/ 157164 h 323850"/>
              <a:gd name="connsiteX39" fmla="*/ 158001 w 338280"/>
              <a:gd name="connsiteY39" fmla="*/ 145257 h 323850"/>
              <a:gd name="connsiteX40" fmla="*/ 146094 w 338280"/>
              <a:gd name="connsiteY40" fmla="*/ 133350 h 323850"/>
              <a:gd name="connsiteX41" fmla="*/ 80560 w 338280"/>
              <a:gd name="connsiteY41" fmla="*/ 50800 h 323850"/>
              <a:gd name="connsiteX42" fmla="*/ 60662 w 338280"/>
              <a:gd name="connsiteY42" fmla="*/ 58619 h 323850"/>
              <a:gd name="connsiteX43" fmla="*/ 52703 w 338280"/>
              <a:gd name="connsiteY43" fmla="*/ 87289 h 323850"/>
              <a:gd name="connsiteX44" fmla="*/ 71275 w 338280"/>
              <a:gd name="connsiteY44" fmla="*/ 118565 h 323850"/>
              <a:gd name="connsiteX45" fmla="*/ 111071 w 338280"/>
              <a:gd name="connsiteY45" fmla="*/ 138113 h 323850"/>
              <a:gd name="connsiteX46" fmla="*/ 132296 w 338280"/>
              <a:gd name="connsiteY46" fmla="*/ 130294 h 323850"/>
              <a:gd name="connsiteX47" fmla="*/ 121683 w 338280"/>
              <a:gd name="connsiteY47" fmla="*/ 69045 h 323850"/>
              <a:gd name="connsiteX48" fmla="*/ 80560 w 338280"/>
              <a:gd name="connsiteY48" fmla="*/ 50800 h 323850"/>
              <a:gd name="connsiteX49" fmla="*/ 32941 w 338280"/>
              <a:gd name="connsiteY49" fmla="*/ 0 h 323850"/>
              <a:gd name="connsiteX50" fmla="*/ 154073 w 338280"/>
              <a:gd name="connsiteY50" fmla="*/ 71005 h 323850"/>
              <a:gd name="connsiteX51" fmla="*/ 192256 w 338280"/>
              <a:gd name="connsiteY51" fmla="*/ 114396 h 323850"/>
              <a:gd name="connsiteX52" fmla="*/ 255455 w 338280"/>
              <a:gd name="connsiteY52" fmla="*/ 144639 h 323850"/>
              <a:gd name="connsiteX53" fmla="*/ 219905 w 338280"/>
              <a:gd name="connsiteY53" fmla="*/ 219588 h 323850"/>
              <a:gd name="connsiteX54" fmla="*/ 158023 w 338280"/>
              <a:gd name="connsiteY54" fmla="*/ 260350 h 323850"/>
              <a:gd name="connsiteX55" fmla="*/ 144856 w 338280"/>
              <a:gd name="connsiteY55" fmla="*/ 255090 h 323850"/>
              <a:gd name="connsiteX56" fmla="*/ 114573 w 338280"/>
              <a:gd name="connsiteY56" fmla="*/ 191975 h 323850"/>
              <a:gd name="connsiteX57" fmla="*/ 71124 w 338280"/>
              <a:gd name="connsiteY57" fmla="*/ 153843 h 323850"/>
              <a:gd name="connsiteX58" fmla="*/ 10558 w 338280"/>
              <a:gd name="connsiteY58" fmla="*/ 71005 h 323850"/>
              <a:gd name="connsiteX59" fmla="*/ 9241 w 338280"/>
              <a:gd name="connsiteY59" fmla="*/ 9204 h 323850"/>
              <a:gd name="connsiteX60" fmla="*/ 32941 w 338280"/>
              <a:gd name="connsiteY60"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38280" h="323850">
                <a:moveTo>
                  <a:pt x="203672" y="246439"/>
                </a:moveTo>
                <a:cubicBezTo>
                  <a:pt x="206665" y="246439"/>
                  <a:pt x="209657" y="248402"/>
                  <a:pt x="209657" y="252329"/>
                </a:cubicBezTo>
                <a:cubicBezTo>
                  <a:pt x="210988" y="271964"/>
                  <a:pt x="220298" y="295526"/>
                  <a:pt x="238919" y="305998"/>
                </a:cubicBezTo>
                <a:cubicBezTo>
                  <a:pt x="246900" y="308616"/>
                  <a:pt x="240249" y="319088"/>
                  <a:pt x="233599" y="316470"/>
                </a:cubicBezTo>
                <a:cubicBezTo>
                  <a:pt x="210988" y="304689"/>
                  <a:pt x="199017" y="275891"/>
                  <a:pt x="197687" y="252329"/>
                </a:cubicBezTo>
                <a:cubicBezTo>
                  <a:pt x="197687" y="248402"/>
                  <a:pt x="200679" y="246439"/>
                  <a:pt x="203672" y="246439"/>
                </a:cubicBezTo>
                <a:close/>
                <a:moveTo>
                  <a:pt x="251574" y="214312"/>
                </a:moveTo>
                <a:cubicBezTo>
                  <a:pt x="262133" y="214312"/>
                  <a:pt x="274013" y="216951"/>
                  <a:pt x="283252" y="222230"/>
                </a:cubicBezTo>
                <a:cubicBezTo>
                  <a:pt x="307011" y="235428"/>
                  <a:pt x="312291" y="257863"/>
                  <a:pt x="314931" y="275020"/>
                </a:cubicBezTo>
                <a:cubicBezTo>
                  <a:pt x="316251" y="278979"/>
                  <a:pt x="316251" y="282938"/>
                  <a:pt x="316251" y="285578"/>
                </a:cubicBezTo>
                <a:cubicBezTo>
                  <a:pt x="317571" y="297455"/>
                  <a:pt x="318891" y="308013"/>
                  <a:pt x="325490" y="313292"/>
                </a:cubicBezTo>
                <a:cubicBezTo>
                  <a:pt x="328130" y="314612"/>
                  <a:pt x="329450" y="317251"/>
                  <a:pt x="328130" y="319891"/>
                </a:cubicBezTo>
                <a:cubicBezTo>
                  <a:pt x="328130" y="322530"/>
                  <a:pt x="325490" y="323850"/>
                  <a:pt x="322851" y="323850"/>
                </a:cubicBezTo>
                <a:cubicBezTo>
                  <a:pt x="322851" y="323850"/>
                  <a:pt x="321531" y="323850"/>
                  <a:pt x="321531" y="323850"/>
                </a:cubicBezTo>
                <a:cubicBezTo>
                  <a:pt x="309651" y="323850"/>
                  <a:pt x="300411" y="318571"/>
                  <a:pt x="293812" y="310653"/>
                </a:cubicBezTo>
                <a:cubicBezTo>
                  <a:pt x="292492" y="306693"/>
                  <a:pt x="289852" y="304054"/>
                  <a:pt x="288532" y="301415"/>
                </a:cubicBezTo>
                <a:cubicBezTo>
                  <a:pt x="285892" y="296136"/>
                  <a:pt x="281932" y="288217"/>
                  <a:pt x="279292" y="288217"/>
                </a:cubicBezTo>
                <a:cubicBezTo>
                  <a:pt x="277972" y="288217"/>
                  <a:pt x="277972" y="289537"/>
                  <a:pt x="276652" y="289537"/>
                </a:cubicBezTo>
                <a:cubicBezTo>
                  <a:pt x="276652" y="289537"/>
                  <a:pt x="276652" y="290857"/>
                  <a:pt x="276652" y="290857"/>
                </a:cubicBezTo>
                <a:cubicBezTo>
                  <a:pt x="276652" y="293496"/>
                  <a:pt x="277972" y="294816"/>
                  <a:pt x="280612" y="294816"/>
                </a:cubicBezTo>
                <a:cubicBezTo>
                  <a:pt x="283252" y="296136"/>
                  <a:pt x="285892" y="298775"/>
                  <a:pt x="284572" y="301415"/>
                </a:cubicBezTo>
                <a:cubicBezTo>
                  <a:pt x="284572" y="304054"/>
                  <a:pt x="283252" y="306693"/>
                  <a:pt x="279292" y="308013"/>
                </a:cubicBezTo>
                <a:cubicBezTo>
                  <a:pt x="277972" y="308013"/>
                  <a:pt x="275333" y="308013"/>
                  <a:pt x="272693" y="308013"/>
                </a:cubicBezTo>
                <a:cubicBezTo>
                  <a:pt x="246294" y="308013"/>
                  <a:pt x="221214" y="286897"/>
                  <a:pt x="215935" y="259183"/>
                </a:cubicBezTo>
                <a:cubicBezTo>
                  <a:pt x="213295" y="251265"/>
                  <a:pt x="211975" y="236748"/>
                  <a:pt x="218574" y="226190"/>
                </a:cubicBezTo>
                <a:cubicBezTo>
                  <a:pt x="218574" y="226190"/>
                  <a:pt x="218574" y="226190"/>
                  <a:pt x="218574" y="224870"/>
                </a:cubicBezTo>
                <a:cubicBezTo>
                  <a:pt x="219894" y="223550"/>
                  <a:pt x="219894" y="222230"/>
                  <a:pt x="221214" y="222230"/>
                </a:cubicBezTo>
                <a:cubicBezTo>
                  <a:pt x="230454" y="216951"/>
                  <a:pt x="241014" y="214312"/>
                  <a:pt x="251574" y="214312"/>
                </a:cubicBezTo>
                <a:close/>
                <a:moveTo>
                  <a:pt x="248551" y="198166"/>
                </a:moveTo>
                <a:cubicBezTo>
                  <a:pt x="269887" y="196850"/>
                  <a:pt x="292557" y="203430"/>
                  <a:pt x="308559" y="219221"/>
                </a:cubicBezTo>
                <a:cubicBezTo>
                  <a:pt x="316560" y="227117"/>
                  <a:pt x="321894" y="236329"/>
                  <a:pt x="325895" y="246857"/>
                </a:cubicBezTo>
                <a:cubicBezTo>
                  <a:pt x="331229" y="260016"/>
                  <a:pt x="331229" y="274492"/>
                  <a:pt x="337896" y="287651"/>
                </a:cubicBezTo>
                <a:cubicBezTo>
                  <a:pt x="340563" y="294231"/>
                  <a:pt x="328562" y="296863"/>
                  <a:pt x="325895" y="290283"/>
                </a:cubicBezTo>
                <a:cubicBezTo>
                  <a:pt x="316560" y="269228"/>
                  <a:pt x="317894" y="246857"/>
                  <a:pt x="301892" y="229749"/>
                </a:cubicBezTo>
                <a:cubicBezTo>
                  <a:pt x="287223" y="215273"/>
                  <a:pt x="268554" y="210010"/>
                  <a:pt x="248551" y="210010"/>
                </a:cubicBezTo>
                <a:cubicBezTo>
                  <a:pt x="240550" y="210010"/>
                  <a:pt x="240550" y="198166"/>
                  <a:pt x="248551" y="198166"/>
                </a:cubicBezTo>
                <a:close/>
                <a:moveTo>
                  <a:pt x="146094" y="133350"/>
                </a:moveTo>
                <a:cubicBezTo>
                  <a:pt x="139518" y="133350"/>
                  <a:pt x="134187" y="138681"/>
                  <a:pt x="134187" y="145257"/>
                </a:cubicBezTo>
                <a:cubicBezTo>
                  <a:pt x="134187" y="151833"/>
                  <a:pt x="139518" y="157164"/>
                  <a:pt x="146094" y="157164"/>
                </a:cubicBezTo>
                <a:cubicBezTo>
                  <a:pt x="152670" y="157164"/>
                  <a:pt x="158001" y="151833"/>
                  <a:pt x="158001" y="145257"/>
                </a:cubicBezTo>
                <a:cubicBezTo>
                  <a:pt x="158001" y="138681"/>
                  <a:pt x="152670" y="133350"/>
                  <a:pt x="146094" y="133350"/>
                </a:cubicBezTo>
                <a:close/>
                <a:moveTo>
                  <a:pt x="80560" y="50800"/>
                </a:moveTo>
                <a:cubicBezTo>
                  <a:pt x="72601" y="50800"/>
                  <a:pt x="65968" y="53406"/>
                  <a:pt x="60662" y="58619"/>
                </a:cubicBezTo>
                <a:cubicBezTo>
                  <a:pt x="52703" y="65135"/>
                  <a:pt x="50050" y="75560"/>
                  <a:pt x="52703" y="87289"/>
                </a:cubicBezTo>
                <a:cubicBezTo>
                  <a:pt x="55356" y="99018"/>
                  <a:pt x="61989" y="109443"/>
                  <a:pt x="71275" y="118565"/>
                </a:cubicBezTo>
                <a:cubicBezTo>
                  <a:pt x="83213" y="130294"/>
                  <a:pt x="97805" y="138113"/>
                  <a:pt x="111071" y="138113"/>
                </a:cubicBezTo>
                <a:cubicBezTo>
                  <a:pt x="120357" y="138113"/>
                  <a:pt x="126990" y="135507"/>
                  <a:pt x="132296" y="130294"/>
                </a:cubicBezTo>
                <a:cubicBezTo>
                  <a:pt x="146888" y="115959"/>
                  <a:pt x="141582" y="89895"/>
                  <a:pt x="121683" y="69045"/>
                </a:cubicBezTo>
                <a:cubicBezTo>
                  <a:pt x="109744" y="57316"/>
                  <a:pt x="93826" y="50800"/>
                  <a:pt x="80560" y="50800"/>
                </a:cubicBezTo>
                <a:close/>
                <a:moveTo>
                  <a:pt x="32941" y="0"/>
                </a:moveTo>
                <a:cubicBezTo>
                  <a:pt x="63224" y="0"/>
                  <a:pt x="111940" y="27613"/>
                  <a:pt x="154073" y="71005"/>
                </a:cubicBezTo>
                <a:cubicBezTo>
                  <a:pt x="168556" y="84154"/>
                  <a:pt x="181722" y="99932"/>
                  <a:pt x="192256" y="114396"/>
                </a:cubicBezTo>
                <a:cubicBezTo>
                  <a:pt x="221222" y="123601"/>
                  <a:pt x="248872" y="138064"/>
                  <a:pt x="255455" y="144639"/>
                </a:cubicBezTo>
                <a:cubicBezTo>
                  <a:pt x="273888" y="161733"/>
                  <a:pt x="243605" y="195920"/>
                  <a:pt x="219905" y="219588"/>
                </a:cubicBezTo>
                <a:cubicBezTo>
                  <a:pt x="190939" y="247201"/>
                  <a:pt x="172506" y="260350"/>
                  <a:pt x="158023" y="260350"/>
                </a:cubicBezTo>
                <a:cubicBezTo>
                  <a:pt x="152756" y="260350"/>
                  <a:pt x="148806" y="259035"/>
                  <a:pt x="144856" y="255090"/>
                </a:cubicBezTo>
                <a:cubicBezTo>
                  <a:pt x="138273" y="248516"/>
                  <a:pt x="123790" y="220903"/>
                  <a:pt x="114573" y="191975"/>
                </a:cubicBezTo>
                <a:cubicBezTo>
                  <a:pt x="100090" y="181456"/>
                  <a:pt x="84290" y="168307"/>
                  <a:pt x="71124" y="153843"/>
                </a:cubicBezTo>
                <a:cubicBezTo>
                  <a:pt x="43474" y="127545"/>
                  <a:pt x="22408" y="97303"/>
                  <a:pt x="10558" y="71005"/>
                </a:cubicBezTo>
                <a:cubicBezTo>
                  <a:pt x="-2609" y="43392"/>
                  <a:pt x="-3925" y="21038"/>
                  <a:pt x="9241" y="9204"/>
                </a:cubicBezTo>
                <a:cubicBezTo>
                  <a:pt x="14508" y="2630"/>
                  <a:pt x="22408" y="0"/>
                  <a:pt x="32941" y="0"/>
                </a:cubicBezTo>
                <a:close/>
              </a:path>
            </a:pathLst>
          </a:custGeom>
          <a:solidFill>
            <a:srgbClr val="010A13"/>
          </a:solidFill>
          <a:ln w="25400" cap="flat">
            <a:solidFill>
              <a:srgbClr val="000000">
                <a:alpha val="0"/>
              </a:srgbClr>
            </a:solidFill>
            <a:prstDash val="solid"/>
            <a:miter lim="400000"/>
          </a:ln>
          <a:effectLst/>
        </p:spPr>
        <p:txBody>
          <a:bodyPr anchor="ctr"/>
          <a:lstStyle/>
          <a:p>
            <a:pPr algn="ctr">
              <a:lnSpc>
                <a:spcPct val="130000"/>
              </a:lnSpc>
            </a:pPr>
            <a:endParaRPr sz="1799">
              <a:solidFill>
                <a:srgbClr val="CBBC91"/>
              </a:solidFill>
              <a:cs typeface="+mn-ea"/>
              <a:sym typeface="+mn-lt"/>
            </a:endParaRPr>
          </a:p>
        </p:txBody>
      </p:sp>
      <p:grpSp>
        <p:nvGrpSpPr>
          <p:cNvPr id="68" name="组合 67"/>
          <p:cNvGrpSpPr/>
          <p:nvPr/>
        </p:nvGrpSpPr>
        <p:grpSpPr>
          <a:xfrm>
            <a:off x="1588357" y="3920681"/>
            <a:ext cx="2500947" cy="1053555"/>
            <a:chOff x="1851647" y="3689289"/>
            <a:chExt cx="3117842" cy="1053829"/>
          </a:xfrm>
        </p:grpSpPr>
        <p:sp>
          <p:nvSpPr>
            <p:cNvPr id="69" name="矩形 68"/>
            <p:cNvSpPr/>
            <p:nvPr/>
          </p:nvSpPr>
          <p:spPr>
            <a:xfrm>
              <a:off x="1851647" y="4050621"/>
              <a:ext cx="3117842" cy="692497"/>
            </a:xfrm>
            <a:prstGeom prst="rect">
              <a:avLst/>
            </a:prstGeom>
          </p:spPr>
          <p:txBody>
            <a:bodyPr wrap="square">
              <a:spAutoFit/>
              <a:scene3d>
                <a:camera prst="orthographicFront"/>
                <a:lightRig rig="threePt" dir="t"/>
              </a:scene3d>
              <a:sp3d contourW="12700"/>
            </a:bodyPr>
            <a:lstStyle/>
            <a:p>
              <a:pPr algn="ct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70" name="文本框 69"/>
            <p:cNvSpPr txBox="1"/>
            <p:nvPr/>
          </p:nvSpPr>
          <p:spPr>
            <a:xfrm>
              <a:off x="2623994" y="3689289"/>
              <a:ext cx="1573146" cy="372507"/>
            </a:xfrm>
            <a:prstGeom prst="rect">
              <a:avLst/>
            </a:prstGeom>
            <a:noFill/>
          </p:spPr>
          <p:txBody>
            <a:bodyPr wrap="none" rtlCol="0">
              <a:spAutoFit/>
              <a:scene3d>
                <a:camera prst="orthographicFront"/>
                <a:lightRig rig="threePt" dir="t"/>
              </a:scene3d>
              <a:sp3d contourW="12700"/>
            </a:bodyPr>
            <a:lstStyle/>
            <a:p>
              <a:pPr algn="ct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71" name="组合 70"/>
          <p:cNvGrpSpPr/>
          <p:nvPr/>
        </p:nvGrpSpPr>
        <p:grpSpPr>
          <a:xfrm>
            <a:off x="4845527" y="3920681"/>
            <a:ext cx="2500947" cy="1053555"/>
            <a:chOff x="1851647" y="3689289"/>
            <a:chExt cx="3117842" cy="1053829"/>
          </a:xfrm>
        </p:grpSpPr>
        <p:sp>
          <p:nvSpPr>
            <p:cNvPr id="72" name="矩形 71"/>
            <p:cNvSpPr/>
            <p:nvPr/>
          </p:nvSpPr>
          <p:spPr>
            <a:xfrm>
              <a:off x="1851647" y="4050621"/>
              <a:ext cx="3117842" cy="692497"/>
            </a:xfrm>
            <a:prstGeom prst="rect">
              <a:avLst/>
            </a:prstGeom>
          </p:spPr>
          <p:txBody>
            <a:bodyPr wrap="square">
              <a:spAutoFit/>
              <a:scene3d>
                <a:camera prst="orthographicFront"/>
                <a:lightRig rig="threePt" dir="t"/>
              </a:scene3d>
              <a:sp3d contourW="12700"/>
            </a:bodyPr>
            <a:lstStyle/>
            <a:p>
              <a:pPr algn="ct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73" name="文本框 72"/>
            <p:cNvSpPr txBox="1"/>
            <p:nvPr/>
          </p:nvSpPr>
          <p:spPr>
            <a:xfrm>
              <a:off x="2623994" y="3689289"/>
              <a:ext cx="1573146" cy="372507"/>
            </a:xfrm>
            <a:prstGeom prst="rect">
              <a:avLst/>
            </a:prstGeom>
            <a:noFill/>
          </p:spPr>
          <p:txBody>
            <a:bodyPr wrap="none" rtlCol="0">
              <a:spAutoFit/>
              <a:scene3d>
                <a:camera prst="orthographicFront"/>
                <a:lightRig rig="threePt" dir="t"/>
              </a:scene3d>
              <a:sp3d contourW="12700"/>
            </a:bodyPr>
            <a:lstStyle/>
            <a:p>
              <a:pPr algn="ct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74" name="组合 73"/>
          <p:cNvGrpSpPr/>
          <p:nvPr/>
        </p:nvGrpSpPr>
        <p:grpSpPr>
          <a:xfrm>
            <a:off x="8096939" y="3920681"/>
            <a:ext cx="2500947" cy="1053555"/>
            <a:chOff x="1851647" y="3689289"/>
            <a:chExt cx="3117842" cy="1053829"/>
          </a:xfrm>
        </p:grpSpPr>
        <p:sp>
          <p:nvSpPr>
            <p:cNvPr id="75" name="矩形 74"/>
            <p:cNvSpPr/>
            <p:nvPr/>
          </p:nvSpPr>
          <p:spPr>
            <a:xfrm>
              <a:off x="1851647" y="4050621"/>
              <a:ext cx="3117842" cy="692497"/>
            </a:xfrm>
            <a:prstGeom prst="rect">
              <a:avLst/>
            </a:prstGeom>
          </p:spPr>
          <p:txBody>
            <a:bodyPr wrap="square">
              <a:spAutoFit/>
              <a:scene3d>
                <a:camera prst="orthographicFront"/>
                <a:lightRig rig="threePt" dir="t"/>
              </a:scene3d>
              <a:sp3d contourW="12700"/>
            </a:bodyPr>
            <a:lstStyle/>
            <a:p>
              <a:pPr algn="ct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76" name="文本框 75"/>
            <p:cNvSpPr txBox="1"/>
            <p:nvPr/>
          </p:nvSpPr>
          <p:spPr>
            <a:xfrm>
              <a:off x="2623994" y="3689289"/>
              <a:ext cx="1573146" cy="372507"/>
            </a:xfrm>
            <a:prstGeom prst="rect">
              <a:avLst/>
            </a:prstGeom>
            <a:noFill/>
          </p:spPr>
          <p:txBody>
            <a:bodyPr wrap="none" rtlCol="0">
              <a:spAutoFit/>
              <a:scene3d>
                <a:camera prst="orthographicFront"/>
                <a:lightRig rig="threePt" dir="t"/>
              </a:scene3d>
              <a:sp3d contourW="12700"/>
            </a:bodyPr>
            <a:lstStyle/>
            <a:p>
              <a:pPr algn="ct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80" name="组合 79"/>
          <p:cNvGrpSpPr/>
          <p:nvPr/>
        </p:nvGrpSpPr>
        <p:grpSpPr>
          <a:xfrm>
            <a:off x="461552" y="552767"/>
            <a:ext cx="4095271" cy="630364"/>
            <a:chOff x="194266" y="321621"/>
            <a:chExt cx="4095271" cy="630364"/>
          </a:xfrm>
        </p:grpSpPr>
        <p:grpSp>
          <p:nvGrpSpPr>
            <p:cNvPr id="81" name="组合 80"/>
            <p:cNvGrpSpPr/>
            <p:nvPr/>
          </p:nvGrpSpPr>
          <p:grpSpPr>
            <a:xfrm>
              <a:off x="1016260" y="398715"/>
              <a:ext cx="3273277" cy="553270"/>
              <a:chOff x="1016260" y="286054"/>
              <a:chExt cx="3273277" cy="553270"/>
            </a:xfrm>
          </p:grpSpPr>
          <p:sp>
            <p:nvSpPr>
              <p:cNvPr id="87"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88"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行业调研</a:t>
                </a:r>
              </a:p>
            </p:txBody>
          </p:sp>
        </p:grpSp>
        <p:sp>
          <p:nvSpPr>
            <p:cNvPr id="82" name="矩形 81"/>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414768735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500"/>
                            </p:stCondLst>
                            <p:childTnLst>
                              <p:par>
                                <p:cTn id="36" presetID="42" presetClass="entr" presetSubtype="0" fill="hold" nodeType="after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1000"/>
                                        <p:tgtEl>
                                          <p:spTgt spid="68"/>
                                        </p:tgtEl>
                                      </p:cBhvr>
                                    </p:animEffect>
                                    <p:anim calcmode="lin" valueType="num">
                                      <p:cBhvr>
                                        <p:cTn id="39" dur="1000" fill="hold"/>
                                        <p:tgtEl>
                                          <p:spTgt spid="68"/>
                                        </p:tgtEl>
                                        <p:attrNameLst>
                                          <p:attrName>ppt_x</p:attrName>
                                        </p:attrNameLst>
                                      </p:cBhvr>
                                      <p:tavLst>
                                        <p:tav tm="0">
                                          <p:val>
                                            <p:strVal val="#ppt_x"/>
                                          </p:val>
                                        </p:tav>
                                        <p:tav tm="100000">
                                          <p:val>
                                            <p:strVal val="#ppt_x"/>
                                          </p:val>
                                        </p:tav>
                                      </p:tavLst>
                                    </p:anim>
                                    <p:anim calcmode="lin" valueType="num">
                                      <p:cBhvr>
                                        <p:cTn id="40" dur="1000" fill="hold"/>
                                        <p:tgtEl>
                                          <p:spTgt spid="6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25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1000"/>
                                        <p:tgtEl>
                                          <p:spTgt spid="71"/>
                                        </p:tgtEl>
                                      </p:cBhvr>
                                    </p:animEffect>
                                    <p:anim calcmode="lin" valueType="num">
                                      <p:cBhvr>
                                        <p:cTn id="44" dur="1000" fill="hold"/>
                                        <p:tgtEl>
                                          <p:spTgt spid="71"/>
                                        </p:tgtEl>
                                        <p:attrNameLst>
                                          <p:attrName>ppt_x</p:attrName>
                                        </p:attrNameLst>
                                      </p:cBhvr>
                                      <p:tavLst>
                                        <p:tav tm="0">
                                          <p:val>
                                            <p:strVal val="#ppt_x"/>
                                          </p:val>
                                        </p:tav>
                                        <p:tav tm="100000">
                                          <p:val>
                                            <p:strVal val="#ppt_x"/>
                                          </p:val>
                                        </p:tav>
                                      </p:tavLst>
                                    </p:anim>
                                    <p:anim calcmode="lin" valueType="num">
                                      <p:cBhvr>
                                        <p:cTn id="45" dur="1000" fill="hold"/>
                                        <p:tgtEl>
                                          <p:spTgt spid="7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50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1000"/>
                                        <p:tgtEl>
                                          <p:spTgt spid="74"/>
                                        </p:tgtEl>
                                      </p:cBhvr>
                                    </p:animEffect>
                                    <p:anim calcmode="lin" valueType="num">
                                      <p:cBhvr>
                                        <p:cTn id="49" dur="1000" fill="hold"/>
                                        <p:tgtEl>
                                          <p:spTgt spid="74"/>
                                        </p:tgtEl>
                                        <p:attrNameLst>
                                          <p:attrName>ppt_x</p:attrName>
                                        </p:attrNameLst>
                                      </p:cBhvr>
                                      <p:tavLst>
                                        <p:tav tm="0">
                                          <p:val>
                                            <p:strVal val="#ppt_x"/>
                                          </p:val>
                                        </p:tav>
                                        <p:tav tm="100000">
                                          <p:val>
                                            <p:strVal val="#ppt_x"/>
                                          </p:val>
                                        </p:tav>
                                      </p:tavLst>
                                    </p:anim>
                                    <p:anim calcmode="lin" valueType="num">
                                      <p:cBhvr>
                                        <p:cTn id="50" dur="1000" fill="hold"/>
                                        <p:tgtEl>
                                          <p:spTgt spid="74"/>
                                        </p:tgtEl>
                                        <p:attrNameLst>
                                          <p:attrName>ppt_y</p:attrName>
                                        </p:attrNameLst>
                                      </p:cBhvr>
                                      <p:tavLst>
                                        <p:tav tm="0">
                                          <p:val>
                                            <p:strVal val="#ppt_y+.1"/>
                                          </p:val>
                                        </p:tav>
                                        <p:tav tm="100000">
                                          <p:val>
                                            <p:strVal val="#ppt_y"/>
                                          </p:val>
                                        </p:tav>
                                      </p:tavLst>
                                    </p:anim>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left)">
                                      <p:cBhvr>
                                        <p:cTn id="54" dur="500"/>
                                        <p:tgtEl>
                                          <p:spTgt spid="5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left)">
                                      <p:cBhvr>
                                        <p:cTn id="57" dur="500"/>
                                        <p:tgtEl>
                                          <p:spTgt spid="6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left)">
                                      <p:cBhvr>
                                        <p:cTn id="60" dur="500"/>
                                        <p:tgtEl>
                                          <p:spTgt spid="6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left)">
                                      <p:cBhvr>
                                        <p:cTn id="63" dur="500"/>
                                        <p:tgtEl>
                                          <p:spTgt spid="6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wipe(left)">
                                      <p:cBhvr>
                                        <p:cTn id="66" dur="500"/>
                                        <p:tgtEl>
                                          <p:spTgt spid="63"/>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wipe(left)">
                                      <p:cBhvr>
                                        <p:cTn id="72" dur="500"/>
                                        <p:tgtEl>
                                          <p:spTgt spid="6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left)">
                                      <p:cBhvr>
                                        <p:cTn id="75" dur="500"/>
                                        <p:tgtEl>
                                          <p:spTgt spid="66"/>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wipe(left)">
                                      <p:cBhvr>
                                        <p:cTn id="78" dur="500"/>
                                        <p:tgtEl>
                                          <p:spTgt spid="67"/>
                                        </p:tgtEl>
                                      </p:cBhvr>
                                    </p:animEffect>
                                  </p:childTnLst>
                                </p:cTn>
                              </p:par>
                              <p:par>
                                <p:cTn id="79" presetID="22" presetClass="entr" presetSubtype="8" fill="hold" grpId="0" nodeType="withEffect" nodePh="1">
                                  <p:stCondLst>
                                    <p:cond delay="0"/>
                                  </p:stCondLst>
                                  <p:endCondLst>
                                    <p:cond evt="begin" delay="0">
                                      <p:tn val="79"/>
                                    </p:cond>
                                  </p:end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500"/>
                                        <p:tgtEl>
                                          <p:spTgt spid="49"/>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left)">
                                      <p:cBhvr>
                                        <p:cTn id="84" dur="500"/>
                                        <p:tgtEl>
                                          <p:spTgt spid="50"/>
                                        </p:tgtEl>
                                      </p:cBhvr>
                                    </p:animEffect>
                                  </p:childTnLst>
                                </p:cTn>
                              </p:par>
                              <p:par>
                                <p:cTn id="85" presetID="22" presetClass="entr" presetSubtype="8" fill="hold" grpId="0" nodeType="withEffect" nodePh="1">
                                  <p:stCondLst>
                                    <p:cond delay="0"/>
                                  </p:stCondLst>
                                  <p:endCondLst>
                                    <p:cond evt="begin" delay="0">
                                      <p:tn val="85"/>
                                    </p:cond>
                                  </p:end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left)">
                                      <p:cBhvr>
                                        <p:cTn id="90" dur="500"/>
                                        <p:tgtEl>
                                          <p:spTgt spid="52"/>
                                        </p:tgtEl>
                                      </p:cBhvr>
                                    </p:animEffect>
                                  </p:childTnLst>
                                </p:cTn>
                              </p:par>
                              <p:par>
                                <p:cTn id="91" presetID="22" presetClass="entr" presetSubtype="8" fill="hold" grpId="0" nodeType="withEffect" nodePh="1">
                                  <p:stCondLst>
                                    <p:cond delay="0"/>
                                  </p:stCondLst>
                                  <p:endCondLst>
                                    <p:cond evt="begin" delay="0">
                                      <p:tn val="91"/>
                                    </p:cond>
                                  </p:endCondLst>
                                  <p:childTnLst>
                                    <p:set>
                                      <p:cBhvr>
                                        <p:cTn id="92" dur="1" fill="hold">
                                          <p:stCondLst>
                                            <p:cond delay="0"/>
                                          </p:stCondLst>
                                        </p:cTn>
                                        <p:tgtEl>
                                          <p:spTgt spid="53"/>
                                        </p:tgtEl>
                                        <p:attrNameLst>
                                          <p:attrName>style.visibility</p:attrName>
                                        </p:attrNameLst>
                                      </p:cBhvr>
                                      <p:to>
                                        <p:strVal val="visible"/>
                                      </p:to>
                                    </p:set>
                                    <p:animEffect transition="in" filter="wipe(left)">
                                      <p:cBhvr>
                                        <p:cTn id="93" dur="500"/>
                                        <p:tgtEl>
                                          <p:spTgt spid="53"/>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wipe(left)">
                                      <p:cBhvr>
                                        <p:cTn id="96" dur="500"/>
                                        <p:tgtEl>
                                          <p:spTgt spid="54"/>
                                        </p:tgtEl>
                                      </p:cBhvr>
                                    </p:animEffect>
                                  </p:childTnLst>
                                </p:cTn>
                              </p:par>
                              <p:par>
                                <p:cTn id="97" presetID="22" presetClass="entr" presetSubtype="8" fill="hold" grpId="0" nodeType="withEffect" nodePh="1">
                                  <p:stCondLst>
                                    <p:cond delay="0"/>
                                  </p:stCondLst>
                                  <p:endCondLst>
                                    <p:cond evt="begin" delay="0">
                                      <p:tn val="97"/>
                                    </p:cond>
                                  </p:end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500"/>
                                        <p:tgtEl>
                                          <p:spTgt spid="30"/>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wipe(left)">
                                      <p:cBhvr>
                                        <p:cTn id="102" dur="500"/>
                                        <p:tgtEl>
                                          <p:spTgt spid="31"/>
                                        </p:tgtEl>
                                      </p:cBhvr>
                                    </p:animEffect>
                                  </p:childTnLst>
                                </p:cTn>
                              </p:par>
                              <p:par>
                                <p:cTn id="103" presetID="22" presetClass="entr" presetSubtype="8" fill="hold" grpId="0" nodeType="withEffect" nodePh="1">
                                  <p:stCondLst>
                                    <p:cond delay="0"/>
                                  </p:stCondLst>
                                  <p:endCondLst>
                                    <p:cond evt="begin" delay="0">
                                      <p:tn val="103"/>
                                    </p:cond>
                                  </p:endCondLst>
                                  <p:childTnLst>
                                    <p:set>
                                      <p:cBhvr>
                                        <p:cTn id="104" dur="1" fill="hold">
                                          <p:stCondLst>
                                            <p:cond delay="0"/>
                                          </p:stCondLst>
                                        </p:cTn>
                                        <p:tgtEl>
                                          <p:spTgt spid="32"/>
                                        </p:tgtEl>
                                        <p:attrNameLst>
                                          <p:attrName>style.visibility</p:attrName>
                                        </p:attrNameLst>
                                      </p:cBhvr>
                                      <p:to>
                                        <p:strVal val="visible"/>
                                      </p:to>
                                    </p:set>
                                    <p:animEffect transition="in" filter="wipe(left)">
                                      <p:cBhvr>
                                        <p:cTn id="105" dur="500"/>
                                        <p:tgtEl>
                                          <p:spTgt spid="32"/>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wipe(left)">
                                      <p:cBhvr>
                                        <p:cTn id="108" dur="500"/>
                                        <p:tgtEl>
                                          <p:spTgt spid="33"/>
                                        </p:tgtEl>
                                      </p:cBhvr>
                                    </p:animEffect>
                                  </p:childTnLst>
                                </p:cTn>
                              </p:par>
                              <p:par>
                                <p:cTn id="109" presetID="22" presetClass="entr" presetSubtype="8" fill="hold" grpId="0" nodeType="withEffect" nodePh="1">
                                  <p:stCondLst>
                                    <p:cond delay="0"/>
                                  </p:stCondLst>
                                  <p:endCondLst>
                                    <p:cond evt="begin" delay="0">
                                      <p:tn val="109"/>
                                    </p:cond>
                                  </p:end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wipe(left)">
                                      <p:cBhvr>
                                        <p:cTn id="114" dur="500"/>
                                        <p:tgtEl>
                                          <p:spTgt spid="35"/>
                                        </p:tgtEl>
                                      </p:cBhvr>
                                    </p:animEffect>
                                  </p:childTnLst>
                                </p:cTn>
                              </p:par>
                              <p:par>
                                <p:cTn id="115" presetID="22" presetClass="entr" presetSubtype="8" fill="hold" grpId="0" nodeType="withEffect" nodePh="1">
                                  <p:stCondLst>
                                    <p:cond delay="0"/>
                                  </p:stCondLst>
                                  <p:endCondLst>
                                    <p:cond evt="begin" delay="0">
                                      <p:tn val="115"/>
                                    </p:cond>
                                  </p:endCondLst>
                                  <p:childTnLst>
                                    <p:set>
                                      <p:cBhvr>
                                        <p:cTn id="116" dur="1" fill="hold">
                                          <p:stCondLst>
                                            <p:cond delay="0"/>
                                          </p:stCondLst>
                                        </p:cTn>
                                        <p:tgtEl>
                                          <p:spTgt spid="16"/>
                                        </p:tgtEl>
                                        <p:attrNameLst>
                                          <p:attrName>style.visibility</p:attrName>
                                        </p:attrNameLst>
                                      </p:cBhvr>
                                      <p:to>
                                        <p:strVal val="visible"/>
                                      </p:to>
                                    </p:set>
                                    <p:animEffect transition="in" filter="wipe(left)">
                                      <p:cBhvr>
                                        <p:cTn id="117" dur="500"/>
                                        <p:tgtEl>
                                          <p:spTgt spid="1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wipe(left)">
                                      <p:cBhvr>
                                        <p:cTn id="120" dur="500"/>
                                        <p:tgtEl>
                                          <p:spTgt spid="17"/>
                                        </p:tgtEl>
                                      </p:cBhvr>
                                    </p:animEffect>
                                  </p:childTnLst>
                                </p:cTn>
                              </p:par>
                              <p:par>
                                <p:cTn id="121" presetID="22" presetClass="entr" presetSubtype="8" fill="hold" grpId="0" nodeType="withEffect" nodePh="1">
                                  <p:stCondLst>
                                    <p:cond delay="0"/>
                                  </p:stCondLst>
                                  <p:endCondLst>
                                    <p:cond evt="begin" delay="0">
                                      <p:tn val="121"/>
                                    </p:cond>
                                  </p:endCondLst>
                                  <p:childTnLst>
                                    <p:set>
                                      <p:cBhvr>
                                        <p:cTn id="122" dur="1" fill="hold">
                                          <p:stCondLst>
                                            <p:cond delay="0"/>
                                          </p:stCondLst>
                                        </p:cTn>
                                        <p:tgtEl>
                                          <p:spTgt spid="18"/>
                                        </p:tgtEl>
                                        <p:attrNameLst>
                                          <p:attrName>style.visibility</p:attrName>
                                        </p:attrNameLst>
                                      </p:cBhvr>
                                      <p:to>
                                        <p:strVal val="visible"/>
                                      </p:to>
                                    </p:set>
                                    <p:animEffect transition="in" filter="wipe(left)">
                                      <p:cBhvr>
                                        <p:cTn id="123" dur="500"/>
                                        <p:tgtEl>
                                          <p:spTgt spid="18"/>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wipe(left)">
                                      <p:cBhvr>
                                        <p:cTn id="126" dur="500"/>
                                        <p:tgtEl>
                                          <p:spTgt spid="19"/>
                                        </p:tgtEl>
                                      </p:cBhvr>
                                    </p:animEffect>
                                  </p:childTnLst>
                                </p:cTn>
                              </p:par>
                              <p:par>
                                <p:cTn id="127" presetID="22" presetClass="entr" presetSubtype="8" fill="hold" grpId="0" nodeType="withEffect" nodePh="1">
                                  <p:stCondLst>
                                    <p:cond delay="0"/>
                                  </p:stCondLst>
                                  <p:endCondLst>
                                    <p:cond evt="begin" delay="0">
                                      <p:tn val="127"/>
                                    </p:cond>
                                  </p:endCondLst>
                                  <p:childTnLst>
                                    <p:set>
                                      <p:cBhvr>
                                        <p:cTn id="128" dur="1" fill="hold">
                                          <p:stCondLst>
                                            <p:cond delay="0"/>
                                          </p:stCondLst>
                                        </p:cTn>
                                        <p:tgtEl>
                                          <p:spTgt spid="20"/>
                                        </p:tgtEl>
                                        <p:attrNameLst>
                                          <p:attrName>style.visibility</p:attrName>
                                        </p:attrNameLst>
                                      </p:cBhvr>
                                      <p:to>
                                        <p:strVal val="visible"/>
                                      </p:to>
                                    </p:set>
                                    <p:animEffect transition="in" filter="wipe(left)">
                                      <p:cBhvr>
                                        <p:cTn id="129" dur="500"/>
                                        <p:tgtEl>
                                          <p:spTgt spid="20"/>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wipe(left)">
                                      <p:cBhvr>
                                        <p:cTn id="1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4" grpId="0" animBg="1"/>
      <p:bldP spid="65" grpId="0" animBg="1"/>
      <p:bldP spid="66" grpId="0" animBg="1"/>
      <p:bldP spid="67" grpId="0" animBg="1"/>
      <p:bldP spid="57" grpId="0" animBg="1"/>
      <p:bldP spid="58" grpId="0" animBg="1"/>
      <p:bldP spid="49" grpId="0"/>
      <p:bldP spid="50" grpId="0" animBg="1"/>
      <p:bldP spid="51" grpId="0"/>
      <p:bldP spid="52" grpId="0" animBg="1"/>
      <p:bldP spid="53" grpId="0"/>
      <p:bldP spid="54" grpId="0" animBg="1"/>
      <p:bldP spid="30" grpId="0"/>
      <p:bldP spid="31" grpId="0" animBg="1"/>
      <p:bldP spid="32" grpId="0"/>
      <p:bldP spid="33" grpId="0" animBg="1"/>
      <p:bldP spid="34" grpId="0"/>
      <p:bldP spid="35" grpId="0" animBg="1"/>
      <p:bldP spid="28" grpId="0" animBg="1"/>
      <p:bldP spid="29" grpId="0" animBg="1"/>
      <p:bldP spid="16" grpId="0"/>
      <p:bldP spid="17" grpId="0" animBg="1"/>
      <p:bldP spid="18" grpId="0"/>
      <p:bldP spid="19" grpId="0" animBg="1"/>
      <p:bldP spid="20" grpId="0"/>
      <p:bldP spid="21"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205027" y="1455074"/>
            <a:ext cx="1699504"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03</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6"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产品运营</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7" name="文本框 26"/>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8" name="组合 27"/>
          <p:cNvGrpSpPr/>
          <p:nvPr/>
        </p:nvGrpSpPr>
        <p:grpSpPr>
          <a:xfrm>
            <a:off x="4879034" y="4206714"/>
            <a:ext cx="2491738" cy="177239"/>
            <a:chOff x="3939011" y="4117778"/>
            <a:chExt cx="3823630" cy="244152"/>
          </a:xfrm>
        </p:grpSpPr>
        <p:cxnSp>
          <p:nvCxnSpPr>
            <p:cNvPr id="29" name="直接连接符 28"/>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30" name="菱形 29"/>
            <p:cNvSpPr/>
            <p:nvPr/>
          </p:nvSpPr>
          <p:spPr bwMode="auto">
            <a:xfrm>
              <a:off x="5781501" y="4117778"/>
              <a:ext cx="113211" cy="244152"/>
            </a:xfrm>
            <a:prstGeom prst="diamond">
              <a:avLst/>
            </a:prstGeom>
            <a:solidFill>
              <a:srgbClr val="CBBC91"/>
            </a:solidFill>
            <a:ln>
              <a:noFill/>
            </a:ln>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1" name="直接连接符 30"/>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2044872"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THREE</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773318265"/>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by="(-#ppt_w*2)" calcmode="lin" valueType="num">
                                      <p:cBhvr rctx="PPT">
                                        <p:cTn id="12" dur="375" autoRev="1" fill="hold">
                                          <p:stCondLst>
                                            <p:cond delay="0"/>
                                          </p:stCondLst>
                                        </p:cTn>
                                        <p:tgtEl>
                                          <p:spTgt spid="25"/>
                                        </p:tgtEl>
                                        <p:attrNameLst>
                                          <p:attrName>ppt_w</p:attrName>
                                        </p:attrNameLst>
                                      </p:cBhvr>
                                    </p:anim>
                                    <p:anim by="(#ppt_w*0.50)" calcmode="lin" valueType="num">
                                      <p:cBhvr>
                                        <p:cTn id="13" dur="375" decel="50000" autoRev="1" fill="hold">
                                          <p:stCondLst>
                                            <p:cond delay="0"/>
                                          </p:stCondLst>
                                        </p:cTn>
                                        <p:tgtEl>
                                          <p:spTgt spid="25"/>
                                        </p:tgtEl>
                                        <p:attrNameLst>
                                          <p:attrName>ppt_x</p:attrName>
                                        </p:attrNameLst>
                                      </p:cBhvr>
                                    </p:anim>
                                    <p:anim from="(-#ppt_h/2)" to="(#ppt_y)" calcmode="lin" valueType="num">
                                      <p:cBhvr>
                                        <p:cTn id="14" dur="750" fill="hold">
                                          <p:stCondLst>
                                            <p:cond delay="0"/>
                                          </p:stCondLst>
                                        </p:cTn>
                                        <p:tgtEl>
                                          <p:spTgt spid="25"/>
                                        </p:tgtEl>
                                        <p:attrNameLst>
                                          <p:attrName>ppt_y</p:attrName>
                                        </p:attrNameLst>
                                      </p:cBhvr>
                                    </p:anim>
                                    <p:animRot by="21600000">
                                      <p:cBhvr>
                                        <p:cTn id="15" dur="750" fill="hold">
                                          <p:stCondLst>
                                            <p:cond delay="0"/>
                                          </p:stCondLst>
                                        </p:cTn>
                                        <p:tgtEl>
                                          <p:spTgt spid="25"/>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6"/>
                                        </p:tgtEl>
                                        <p:attrNameLst>
                                          <p:attrName>ppt_y</p:attrName>
                                        </p:attrNameLst>
                                      </p:cBhvr>
                                      <p:tavLst>
                                        <p:tav tm="0">
                                          <p:val>
                                            <p:strVal val="#ppt_y"/>
                                          </p:val>
                                        </p:tav>
                                        <p:tav tm="100000">
                                          <p:val>
                                            <p:strVal val="#ppt_y"/>
                                          </p:val>
                                        </p:tav>
                                      </p:tavLst>
                                    </p:anim>
                                    <p:anim calcmode="lin" valueType="num">
                                      <p:cBhvr>
                                        <p:cTn id="2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6"/>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p:bldP spid="26" grpId="0"/>
      <p:bldP spid="27" grpId="0"/>
      <p:bldP spid="32"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20"/>
          <p:cNvGrpSpPr>
            <a:grpSpLocks noChangeAspect="1"/>
          </p:cNvGrpSpPr>
          <p:nvPr/>
        </p:nvGrpSpPr>
        <p:grpSpPr>
          <a:xfrm>
            <a:off x="5361554" y="2443802"/>
            <a:ext cx="6830446" cy="3821461"/>
            <a:chOff x="-532263" y="859337"/>
            <a:chExt cx="10058400" cy="5627409"/>
          </a:xfrm>
        </p:grpSpPr>
        <p:pic>
          <p:nvPicPr>
            <p:cNvPr id="33"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63" y="859337"/>
              <a:ext cx="10058400" cy="5627409"/>
            </a:xfrm>
            <a:prstGeom prst="rect">
              <a:avLst/>
            </a:prstGeom>
          </p:spPr>
        </p:pic>
        <p:sp>
          <p:nvSpPr>
            <p:cNvPr id="35" name="Rectangle 22"/>
            <p:cNvSpPr/>
            <p:nvPr/>
          </p:nvSpPr>
          <p:spPr>
            <a:xfrm>
              <a:off x="1378906" y="1136592"/>
              <a:ext cx="6325093" cy="39524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dirty="0">
                <a:solidFill>
                  <a:srgbClr val="FFFFFF"/>
                </a:solidFill>
                <a:cs typeface="+mn-ea"/>
                <a:sym typeface="+mn-lt"/>
              </a:endParaRPr>
            </a:p>
          </p:txBody>
        </p:sp>
      </p:grpSp>
      <p:pic>
        <p:nvPicPr>
          <p:cNvPr id="36" name="图片占位符 6"/>
          <p:cNvPicPr>
            <a:picLocks noChangeAspect="1"/>
          </p:cNvPicPr>
          <p:nvPr/>
        </p:nvPicPr>
        <p:blipFill>
          <a:blip r:embed="rId4" cstate="print">
            <a:extLst>
              <a:ext uri="{28A0092B-C50C-407E-A947-70E740481C1C}">
                <a14:useLocalDpi xmlns:a14="http://schemas.microsoft.com/office/drawing/2010/main" val="0"/>
              </a:ext>
            </a:extLst>
          </a:blip>
          <a:srcRect t="8339" b="8339"/>
          <a:stretch>
            <a:fillRect/>
          </a:stretch>
        </p:blipFill>
        <p:spPr>
          <a:xfrm>
            <a:off x="6659563" y="2632075"/>
            <a:ext cx="4295775" cy="2684463"/>
          </a:xfrm>
          <a:prstGeom prst="rect">
            <a:avLst/>
          </a:prstGeom>
        </p:spPr>
      </p:pic>
      <p:pic>
        <p:nvPicPr>
          <p:cNvPr id="43" name="图片占位符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292" y="4858127"/>
            <a:ext cx="827316" cy="836093"/>
          </a:xfrm>
          <a:custGeom>
            <a:avLst/>
            <a:gdLst>
              <a:gd name="connsiteX0" fmla="*/ 353639 w 707278"/>
              <a:gd name="connsiteY0" fmla="*/ 0 h 707276"/>
              <a:gd name="connsiteX1" fmla="*/ 707278 w 707278"/>
              <a:gd name="connsiteY1" fmla="*/ 353638 h 707276"/>
              <a:gd name="connsiteX2" fmla="*/ 353639 w 707278"/>
              <a:gd name="connsiteY2" fmla="*/ 707276 h 707276"/>
              <a:gd name="connsiteX3" fmla="*/ 0 w 707278"/>
              <a:gd name="connsiteY3" fmla="*/ 353638 h 707276"/>
              <a:gd name="connsiteX4" fmla="*/ 353639 w 707278"/>
              <a:gd name="connsiteY4" fmla="*/ 0 h 707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78" h="707276">
                <a:moveTo>
                  <a:pt x="353639" y="0"/>
                </a:moveTo>
                <a:cubicBezTo>
                  <a:pt x="548948" y="0"/>
                  <a:pt x="707278" y="158329"/>
                  <a:pt x="707278" y="353638"/>
                </a:cubicBezTo>
                <a:cubicBezTo>
                  <a:pt x="707278" y="548947"/>
                  <a:pt x="548948" y="707276"/>
                  <a:pt x="353639" y="707276"/>
                </a:cubicBezTo>
                <a:cubicBezTo>
                  <a:pt x="158330" y="707276"/>
                  <a:pt x="0" y="548947"/>
                  <a:pt x="0" y="353638"/>
                </a:cubicBezTo>
                <a:cubicBezTo>
                  <a:pt x="0" y="158329"/>
                  <a:pt x="158330" y="0"/>
                  <a:pt x="353639" y="0"/>
                </a:cubicBezTo>
                <a:close/>
              </a:path>
            </a:pathLst>
          </a:custGeom>
        </p:spPr>
      </p:pic>
      <p:sp>
        <p:nvSpPr>
          <p:cNvPr id="44" name="Rectangle 35"/>
          <p:cNvSpPr/>
          <p:nvPr/>
        </p:nvSpPr>
        <p:spPr>
          <a:xfrm>
            <a:off x="2145885" y="4934279"/>
            <a:ext cx="2464220" cy="683264"/>
          </a:xfrm>
          <a:prstGeom prst="rect">
            <a:avLst/>
          </a:prstGeom>
        </p:spPr>
        <p:txBody>
          <a:bodyPr wrap="square">
            <a:spAutoFit/>
          </a:bodyPr>
          <a:lstStyle/>
          <a:p>
            <a:pPr>
              <a:lnSpc>
                <a:spcPct val="120000"/>
              </a:lnSpc>
            </a:pPr>
            <a:r>
              <a:rPr lang="en-US" sz="1600" i="1" dirty="0">
                <a:solidFill>
                  <a:srgbClr val="CBBC91"/>
                </a:solidFill>
                <a:cs typeface="+mn-ea"/>
                <a:sym typeface="+mn-lt"/>
              </a:rPr>
              <a:t>”</a:t>
            </a:r>
            <a:r>
              <a:rPr lang="id-ID" sz="1600" i="1" dirty="0">
                <a:solidFill>
                  <a:srgbClr val="CBBC91"/>
                </a:solidFill>
                <a:cs typeface="+mn-ea"/>
                <a:sym typeface="+mn-lt"/>
              </a:rPr>
              <a:t>Ut wisi enim ad minim veniam, quis nostrud</a:t>
            </a:r>
            <a:r>
              <a:rPr lang="en-US" sz="1600" i="1" dirty="0">
                <a:solidFill>
                  <a:srgbClr val="CBBC91"/>
                </a:solidFill>
                <a:cs typeface="+mn-ea"/>
                <a:sym typeface="+mn-lt"/>
              </a:rPr>
              <a:t>”</a:t>
            </a:r>
            <a:endParaRPr lang="id-ID" sz="1600" i="1" dirty="0">
              <a:solidFill>
                <a:srgbClr val="CBBC91"/>
              </a:solidFill>
              <a:cs typeface="+mn-ea"/>
              <a:sym typeface="+mn-lt"/>
            </a:endParaRPr>
          </a:p>
        </p:txBody>
      </p:sp>
      <p:grpSp>
        <p:nvGrpSpPr>
          <p:cNvPr id="54" name="组合 53"/>
          <p:cNvGrpSpPr/>
          <p:nvPr/>
        </p:nvGrpSpPr>
        <p:grpSpPr>
          <a:xfrm>
            <a:off x="5415821" y="2739948"/>
            <a:ext cx="1601772" cy="1252499"/>
            <a:chOff x="5415821" y="2739948"/>
            <a:chExt cx="1601772" cy="1252499"/>
          </a:xfrm>
        </p:grpSpPr>
        <p:sp>
          <p:nvSpPr>
            <p:cNvPr id="60" name="Rectangle: Rounded Corners 31"/>
            <p:cNvSpPr/>
            <p:nvPr/>
          </p:nvSpPr>
          <p:spPr>
            <a:xfrm>
              <a:off x="5415821" y="2739948"/>
              <a:ext cx="1601772" cy="1252499"/>
            </a:xfrm>
            <a:prstGeom prst="roundRect">
              <a:avLst>
                <a:gd name="adj" fmla="val 28452"/>
              </a:avLst>
            </a:prstGeom>
            <a:solidFill>
              <a:srgbClr val="CBBC91"/>
            </a:solidFill>
            <a:ln>
              <a:noFill/>
            </a:ln>
            <a:effectLst>
              <a:outerShdw blurRad="1905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solidFill>
                  <a:srgbClr val="CBBC91"/>
                </a:solidFill>
                <a:cs typeface="+mn-ea"/>
                <a:sym typeface="+mn-lt"/>
              </a:endParaRPr>
            </a:p>
          </p:txBody>
        </p:sp>
        <p:sp>
          <p:nvSpPr>
            <p:cNvPr id="57" name="TextBox 45"/>
            <p:cNvSpPr txBox="1"/>
            <p:nvPr/>
          </p:nvSpPr>
          <p:spPr>
            <a:xfrm>
              <a:off x="5634467" y="3016885"/>
              <a:ext cx="1261884" cy="369332"/>
            </a:xfrm>
            <a:prstGeom prst="rect">
              <a:avLst/>
            </a:prstGeom>
            <a:noFill/>
          </p:spPr>
          <p:txBody>
            <a:bodyPr wrap="none" rtlCol="0">
              <a:spAutoFit/>
            </a:bodyPr>
            <a:lstStyle/>
            <a:p>
              <a:r>
                <a:rPr lang="zh-CN" altLang="en-US" dirty="0">
                  <a:solidFill>
                    <a:srgbClr val="010A13"/>
                  </a:solidFill>
                  <a:ea typeface="微软雅黑" panose="020B0503020204020204" pitchFamily="34" charset="-122"/>
                  <a:cs typeface="+mn-ea"/>
                  <a:sym typeface="+mn-lt"/>
                </a:rPr>
                <a:t>互联网 </a:t>
              </a:r>
              <a:r>
                <a:rPr lang="en-US" altLang="zh-CN" dirty="0">
                  <a:solidFill>
                    <a:srgbClr val="010A13"/>
                  </a:solidFill>
                  <a:ea typeface="微软雅黑" panose="020B0503020204020204" pitchFamily="34" charset="-122"/>
                  <a:cs typeface="+mn-ea"/>
                  <a:sym typeface="+mn-lt"/>
                </a:rPr>
                <a:t>2.0</a:t>
              </a:r>
              <a:endParaRPr lang="id-ID" dirty="0">
                <a:solidFill>
                  <a:srgbClr val="010A13"/>
                </a:solidFill>
                <a:cs typeface="+mn-ea"/>
                <a:sym typeface="+mn-lt"/>
              </a:endParaRPr>
            </a:p>
          </p:txBody>
        </p:sp>
        <p:sp>
          <p:nvSpPr>
            <p:cNvPr id="58" name="Rectangle 49"/>
            <p:cNvSpPr/>
            <p:nvPr/>
          </p:nvSpPr>
          <p:spPr>
            <a:xfrm>
              <a:off x="5510670" y="3302697"/>
              <a:ext cx="1391780" cy="535531"/>
            </a:xfrm>
            <a:prstGeom prst="rect">
              <a:avLst/>
            </a:prstGeom>
          </p:spPr>
          <p:txBody>
            <a:bodyPr wrap="square">
              <a:spAutoFit/>
            </a:bodyPr>
            <a:lstStyle/>
            <a:p>
              <a:pPr algn="ctr">
                <a:lnSpc>
                  <a:spcPct val="120000"/>
                </a:lnSpc>
              </a:pPr>
              <a:r>
                <a:rPr lang="id-ID" sz="1200" i="1" dirty="0">
                  <a:solidFill>
                    <a:srgbClr val="010A13"/>
                  </a:solidFill>
                  <a:cs typeface="+mn-ea"/>
                  <a:sym typeface="+mn-lt"/>
                </a:rPr>
                <a:t>Ut wisi enim ad minim</a:t>
              </a:r>
            </a:p>
          </p:txBody>
        </p:sp>
      </p:grpSp>
      <p:grpSp>
        <p:nvGrpSpPr>
          <p:cNvPr id="63" name="组合 62"/>
          <p:cNvGrpSpPr/>
          <p:nvPr/>
        </p:nvGrpSpPr>
        <p:grpSpPr>
          <a:xfrm>
            <a:off x="916217" y="2312653"/>
            <a:ext cx="3744688" cy="2280811"/>
            <a:chOff x="763812" y="2936767"/>
            <a:chExt cx="3744688" cy="2280811"/>
          </a:xfrm>
        </p:grpSpPr>
        <p:sp>
          <p:nvSpPr>
            <p:cNvPr id="64" name="文本框 63"/>
            <p:cNvSpPr txBox="1"/>
            <p:nvPr/>
          </p:nvSpPr>
          <p:spPr>
            <a:xfrm>
              <a:off x="763812" y="2936767"/>
              <a:ext cx="3744688" cy="400110"/>
            </a:xfrm>
            <a:prstGeom prst="rect">
              <a:avLst/>
            </a:prstGeom>
            <a:noFill/>
          </p:spPr>
          <p:txBody>
            <a:bodyPr wrap="square" rtlCol="0">
              <a:spAutoFit/>
            </a:bodyPr>
            <a:lstStyle/>
            <a:p>
              <a:r>
                <a:rPr lang="zh-CN" altLang="en-US" sz="2000" b="1" dirty="0">
                  <a:solidFill>
                    <a:srgbClr val="CBBC91"/>
                  </a:solidFill>
                  <a:ea typeface="微软雅黑" panose="020B0503020204020204" pitchFamily="34" charset="-122"/>
                  <a:cs typeface="+mn-ea"/>
                  <a:sym typeface="+mn-lt"/>
                </a:rPr>
                <a:t>互联网 营销方案</a:t>
              </a:r>
            </a:p>
          </p:txBody>
        </p:sp>
        <p:sp>
          <p:nvSpPr>
            <p:cNvPr id="66" name="文本框 65"/>
            <p:cNvSpPr txBox="1"/>
            <p:nvPr/>
          </p:nvSpPr>
          <p:spPr>
            <a:xfrm>
              <a:off x="786672" y="3832583"/>
              <a:ext cx="3671028" cy="138499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请填入您的内容或复制点击右键选择只保留文本来粘贴您的内容。请填入您的内容或复后点击右键选择只您的内容。的内容或复制内容后点击右键选择只保留请填。</a:t>
              </a:r>
              <a:endParaRPr lang="en-US" altLang="zh-CN" sz="1000" dirty="0">
                <a:solidFill>
                  <a:srgbClr val="CBBC91"/>
                </a:solidFill>
                <a:ea typeface="微软雅黑" panose="020B0503020204020204" pitchFamily="34" charset="-122"/>
                <a:cs typeface="+mn-ea"/>
                <a:sym typeface="+mn-lt"/>
              </a:endParaRPr>
            </a:p>
            <a:p>
              <a:pPr>
                <a:lnSpc>
                  <a:spcPct val="120000"/>
                </a:lnSpc>
              </a:pPr>
              <a:endParaRPr lang="en-US" altLang="zh-CN" sz="1000" dirty="0">
                <a:solidFill>
                  <a:srgbClr val="CBBC91"/>
                </a:solidFill>
                <a:ea typeface="微软雅黑" panose="020B0503020204020204" pitchFamily="34" charset="-122"/>
                <a:cs typeface="+mn-ea"/>
                <a:sym typeface="+mn-lt"/>
              </a:endParaRPr>
            </a:p>
            <a:p>
              <a:pPr>
                <a:lnSpc>
                  <a:spcPct val="120000"/>
                </a:lnSpc>
              </a:pPr>
              <a:r>
                <a:rPr lang="zh-CN" altLang="en-US" sz="1000" dirty="0">
                  <a:solidFill>
                    <a:srgbClr val="CBBC91"/>
                  </a:solidFill>
                  <a:ea typeface="微软雅黑" panose="020B0503020204020204" pitchFamily="34" charset="-122"/>
                  <a:cs typeface="+mn-ea"/>
                  <a:sym typeface="+mn-lt"/>
                </a:rPr>
                <a:t>入您的内容或复制内容后点击右键选择只保留文本粘贴您的内容。请填入您的内或复制内容后点击右键选择只保留文本来粘贴您的内容。请填入您的内容复制内容后点击右键选择只</a:t>
              </a:r>
            </a:p>
          </p:txBody>
        </p:sp>
        <p:cxnSp>
          <p:nvCxnSpPr>
            <p:cNvPr id="67" name="直接连接符 66"/>
            <p:cNvCxnSpPr/>
            <p:nvPr/>
          </p:nvCxnSpPr>
          <p:spPr>
            <a:xfrm>
              <a:off x="874713" y="3694804"/>
              <a:ext cx="481647" cy="0"/>
            </a:xfrm>
            <a:prstGeom prst="line">
              <a:avLst/>
            </a:prstGeom>
            <a:solidFill>
              <a:srgbClr val="080808"/>
            </a:solidFill>
            <a:ln w="25400" cap="rnd">
              <a:solidFill>
                <a:srgbClr val="4F4D50"/>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74" name="矩形 73"/>
          <p:cNvSpPr/>
          <p:nvPr/>
        </p:nvSpPr>
        <p:spPr>
          <a:xfrm>
            <a:off x="929095" y="2055205"/>
            <a:ext cx="4056493" cy="333617"/>
          </a:xfrm>
          <a:prstGeom prst="rect">
            <a:avLst/>
          </a:prstGeom>
          <a:ln>
            <a:noFill/>
          </a:ln>
        </p:spPr>
        <p:txBody>
          <a:bodyPr wrap="square">
            <a:spAutoFit/>
            <a:scene3d>
              <a:camera prst="orthographicFront"/>
              <a:lightRig rig="threePt" dir="t"/>
            </a:scene3d>
            <a:sp3d contourW="12700"/>
          </a:bodyPr>
          <a:lstStyle/>
          <a:p>
            <a:pPr>
              <a:lnSpc>
                <a:spcPct val="120000"/>
              </a:lnSpc>
            </a:pPr>
            <a:r>
              <a:rPr lang="en-US" altLang="zh-CN" sz="1400" dirty="0">
                <a:solidFill>
                  <a:srgbClr val="CBBC91"/>
                </a:solidFill>
                <a:ea typeface="微软雅黑" panose="020B0503020204020204" pitchFamily="34" charset="-122"/>
                <a:cs typeface="+mn-ea"/>
                <a:sym typeface="+mn-lt"/>
              </a:rPr>
              <a:t>INTERNET MARKETING SCHEME</a:t>
            </a:r>
            <a:endParaRPr lang="zh-CN" altLang="en-US" sz="1400" dirty="0">
              <a:solidFill>
                <a:srgbClr val="CBBC91"/>
              </a:solidFill>
              <a:ea typeface="微软雅黑" panose="020B0503020204020204" pitchFamily="34" charset="-122"/>
              <a:cs typeface="+mn-ea"/>
              <a:sym typeface="+mn-lt"/>
            </a:endParaRPr>
          </a:p>
        </p:txBody>
      </p:sp>
      <p:grpSp>
        <p:nvGrpSpPr>
          <p:cNvPr id="27" name="组合 26"/>
          <p:cNvGrpSpPr/>
          <p:nvPr/>
        </p:nvGrpSpPr>
        <p:grpSpPr>
          <a:xfrm>
            <a:off x="461552" y="552767"/>
            <a:ext cx="4095271" cy="630364"/>
            <a:chOff x="194266" y="321621"/>
            <a:chExt cx="4095271" cy="630364"/>
          </a:xfrm>
        </p:grpSpPr>
        <p:grpSp>
          <p:nvGrpSpPr>
            <p:cNvPr id="28" name="组合 27"/>
            <p:cNvGrpSpPr/>
            <p:nvPr/>
          </p:nvGrpSpPr>
          <p:grpSpPr>
            <a:xfrm>
              <a:off x="1016260" y="398715"/>
              <a:ext cx="3273277" cy="553270"/>
              <a:chOff x="1016260" y="286054"/>
              <a:chExt cx="3273277" cy="553270"/>
            </a:xfrm>
          </p:grpSpPr>
          <p:sp>
            <p:nvSpPr>
              <p:cNvPr id="30"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31"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营销方案</a:t>
                </a:r>
              </a:p>
            </p:txBody>
          </p:sp>
        </p:grpSp>
        <p:sp>
          <p:nvSpPr>
            <p:cNvPr id="29" name="矩形 2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03</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05487507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0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childTnLst>
                          </p:cTn>
                        </p:par>
                        <p:par>
                          <p:cTn id="10" fill="hold">
                            <p:stCondLst>
                              <p:cond delay="13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800"/>
                            </p:stCondLst>
                            <p:childTnLst>
                              <p:par>
                                <p:cTn id="16" presetID="53" presetClass="entr" presetSubtype="16"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Effect transition="in" filter="fade">
                                      <p:cBhvr>
                                        <p:cTn id="20" dur="500"/>
                                        <p:tgtEl>
                                          <p:spTgt spid="43"/>
                                        </p:tgtEl>
                                      </p:cBhvr>
                                    </p:animEffect>
                                  </p:childTnLst>
                                </p:cTn>
                              </p:par>
                            </p:childTnLst>
                          </p:cTn>
                        </p:par>
                        <p:par>
                          <p:cTn id="21" fill="hold">
                            <p:stCondLst>
                              <p:cond delay="2300"/>
                            </p:stCondLst>
                            <p:childTnLst>
                              <p:par>
                                <p:cTn id="22" presetID="22" presetClass="entr" presetSubtype="8"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childTnLst>
                          </p:cTn>
                        </p:par>
                        <p:par>
                          <p:cTn id="25" fill="hold">
                            <p:stCondLst>
                              <p:cond delay="2800"/>
                            </p:stCondLst>
                            <p:childTnLst>
                              <p:par>
                                <p:cTn id="26" presetID="42" presetClass="entr" presetSubtype="0"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1000"/>
                                        <p:tgtEl>
                                          <p:spTgt spid="36"/>
                                        </p:tgtEl>
                                      </p:cBhvr>
                                    </p:animEffect>
                                    <p:anim calcmode="lin" valueType="num">
                                      <p:cBhvr>
                                        <p:cTn id="29" dur="1000" fill="hold"/>
                                        <p:tgtEl>
                                          <p:spTgt spid="36"/>
                                        </p:tgtEl>
                                        <p:attrNameLst>
                                          <p:attrName>ppt_x</p:attrName>
                                        </p:attrNameLst>
                                      </p:cBhvr>
                                      <p:tavLst>
                                        <p:tav tm="0">
                                          <p:val>
                                            <p:strVal val="#ppt_x"/>
                                          </p:val>
                                        </p:tav>
                                        <p:tav tm="100000">
                                          <p:val>
                                            <p:strVal val="#ppt_x"/>
                                          </p:val>
                                        </p:tav>
                                      </p:tavLst>
                                    </p:anim>
                                    <p:anim calcmode="lin" valueType="num">
                                      <p:cBhvr>
                                        <p:cTn id="30" dur="1000" fill="hold"/>
                                        <p:tgtEl>
                                          <p:spTgt spid="3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par>
                          <p:cTn id="36" fill="hold">
                            <p:stCondLst>
                              <p:cond delay="3800"/>
                            </p:stCondLst>
                            <p:childTnLst>
                              <p:par>
                                <p:cTn id="37" presetID="10" presetClass="entr" presetSubtype="0"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椭圆 29"/>
          <p:cNvSpPr/>
          <p:nvPr/>
        </p:nvSpPr>
        <p:spPr>
          <a:xfrm>
            <a:off x="1734346" y="1881260"/>
            <a:ext cx="608738" cy="608738"/>
          </a:xfrm>
          <a:prstGeom prst="ellipse">
            <a:avLst/>
          </a:prstGeom>
          <a:solidFill>
            <a:srgbClr val="CBBC91"/>
          </a:solidFill>
          <a:ln w="28575">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34" name="椭圆 33"/>
          <p:cNvSpPr/>
          <p:nvPr/>
        </p:nvSpPr>
        <p:spPr>
          <a:xfrm>
            <a:off x="1734346" y="3549296"/>
            <a:ext cx="608738" cy="608738"/>
          </a:xfrm>
          <a:prstGeom prst="ellipse">
            <a:avLst/>
          </a:prstGeom>
          <a:solidFill>
            <a:srgbClr val="CBBC91"/>
          </a:solidFill>
          <a:ln w="28575">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37" name="椭圆 36"/>
          <p:cNvSpPr/>
          <p:nvPr/>
        </p:nvSpPr>
        <p:spPr>
          <a:xfrm>
            <a:off x="1734346" y="5164186"/>
            <a:ext cx="608738" cy="608738"/>
          </a:xfrm>
          <a:prstGeom prst="ellipse">
            <a:avLst/>
          </a:prstGeom>
          <a:solidFill>
            <a:srgbClr val="CBBC91"/>
          </a:solidFill>
          <a:ln w="28575">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1753996"/>
            <a:ext cx="2967867" cy="1092608"/>
            <a:chOff x="8548025" y="1459078"/>
            <a:chExt cx="2967866" cy="1092606"/>
          </a:xfrm>
        </p:grpSpPr>
        <p:sp>
          <p:nvSpPr>
            <p:cNvPr id="39" name="矩形 38"/>
            <p:cNvSpPr/>
            <p:nvPr/>
          </p:nvSpPr>
          <p:spPr>
            <a:xfrm>
              <a:off x="8548025" y="1766855"/>
              <a:ext cx="2967866" cy="784829"/>
            </a:xfrm>
            <a:prstGeom prst="rect">
              <a:avLst/>
            </a:prstGeom>
          </p:spPr>
          <p:txBody>
            <a:bodyPr wrap="square">
              <a:spAutoFit/>
            </a:bodyPr>
            <a:lstStyle/>
            <a:p>
              <a:pPr algn="just">
                <a:lnSpc>
                  <a:spcPts val="1800"/>
                </a:lnSpc>
                <a:spcAft>
                  <a:spcPts val="1000"/>
                </a:spcAft>
              </a:pPr>
              <a:r>
                <a:rPr lang="zh-CN" altLang="en-US" sz="1100" dirty="0">
                  <a:solidFill>
                    <a:srgbClr val="CBBC91"/>
                  </a:solidFill>
                  <a:ea typeface="微软雅黑" panose="020B0503020204020204" pitchFamily="34" charset="-122"/>
                  <a:cs typeface="+mn-ea"/>
                  <a:sym typeface="+mn-lt"/>
                </a:rPr>
                <a:t>您的内容打在这里，或者通过复制您的文本后，在此框中选择粘贴，并选择只保留文字。您的内容打在这里。</a:t>
              </a:r>
            </a:p>
          </p:txBody>
        </p:sp>
        <p:sp>
          <p:nvSpPr>
            <p:cNvPr id="40" name="矩形 39"/>
            <p:cNvSpPr/>
            <p:nvPr/>
          </p:nvSpPr>
          <p:spPr>
            <a:xfrm>
              <a:off x="8548025" y="1459078"/>
              <a:ext cx="1627631" cy="338553"/>
            </a:xfrm>
            <a:prstGeom prst="rect">
              <a:avLst/>
            </a:prstGeom>
          </p:spPr>
          <p:txBody>
            <a:bodyPr wrap="square">
              <a:spAutoFit/>
            </a:bodyPr>
            <a:lstStyle/>
            <a:p>
              <a:r>
                <a:rPr lang="zh-CN" altLang="en-US" sz="1600" b="1" dirty="0">
                  <a:solidFill>
                    <a:srgbClr val="CBBC91"/>
                  </a:solidFill>
                  <a:latin typeface="微软雅黑" panose="020B0503020204020204" pitchFamily="34" charset="-122"/>
                  <a:ea typeface="微软雅黑" panose="020B0503020204020204" pitchFamily="34" charset="-122"/>
                  <a:cs typeface="Segoe UI Semilight" panose="020B0402040204020203" pitchFamily="34" charset="0"/>
                </a:rPr>
                <a:t>网络营销方式</a:t>
              </a: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7" y="5012565"/>
            <a:ext cx="2854852" cy="1092607"/>
            <a:chOff x="8548024" y="1459078"/>
            <a:chExt cx="2854851" cy="1092606"/>
          </a:xfrm>
        </p:grpSpPr>
        <p:sp>
          <p:nvSpPr>
            <p:cNvPr id="42" name="矩形 41"/>
            <p:cNvSpPr/>
            <p:nvPr/>
          </p:nvSpPr>
          <p:spPr>
            <a:xfrm>
              <a:off x="8548025" y="1766855"/>
              <a:ext cx="2854850" cy="784829"/>
            </a:xfrm>
            <a:prstGeom prst="rect">
              <a:avLst/>
            </a:prstGeom>
          </p:spPr>
          <p:txBody>
            <a:bodyPr wrap="square">
              <a:spAutoFit/>
            </a:bodyPr>
            <a:lstStyle/>
            <a:p>
              <a:pPr algn="just">
                <a:lnSpc>
                  <a:spcPts val="1800"/>
                </a:lnSpc>
                <a:spcAft>
                  <a:spcPts val="1000"/>
                </a:spcAft>
              </a:pPr>
              <a:r>
                <a:rPr lang="zh-CN" altLang="en-US" sz="1100" dirty="0">
                  <a:solidFill>
                    <a:srgbClr val="CBBC91"/>
                  </a:solidFill>
                  <a:ea typeface="微软雅黑" panose="020B0503020204020204" pitchFamily="34" charset="-122"/>
                  <a:cs typeface="+mn-ea"/>
                  <a:sym typeface="+mn-lt"/>
                </a:rPr>
                <a:t>您的内容打在这里，或者通过复制您的文本后，在此框中选择粘贴，并选择只保留文字。您的内容打在这里。</a:t>
              </a:r>
            </a:p>
          </p:txBody>
        </p:sp>
        <p:sp>
          <p:nvSpPr>
            <p:cNvPr id="45" name="矩形 44"/>
            <p:cNvSpPr/>
            <p:nvPr/>
          </p:nvSpPr>
          <p:spPr>
            <a:xfrm>
              <a:off x="8548024" y="1459078"/>
              <a:ext cx="1508742" cy="338554"/>
            </a:xfrm>
            <a:prstGeom prst="rect">
              <a:avLst/>
            </a:prstGeom>
          </p:spPr>
          <p:txBody>
            <a:bodyPr wrap="square">
              <a:spAutoFit/>
            </a:bodyPr>
            <a:lstStyle/>
            <a:p>
              <a:r>
                <a:rPr lang="zh-CN" altLang="en-US" sz="1600" b="1" dirty="0">
                  <a:solidFill>
                    <a:srgbClr val="CBBC91"/>
                  </a:solidFill>
                  <a:latin typeface="微软雅黑" panose="020B0503020204020204" pitchFamily="34" charset="-122"/>
                  <a:ea typeface="微软雅黑" panose="020B0503020204020204" pitchFamily="34" charset="-122"/>
                  <a:cs typeface="Segoe UI Semilight" panose="020B0402040204020203" pitchFamily="34" charset="0"/>
                </a:rPr>
                <a:t>网络营销方式</a:t>
              </a:r>
            </a:p>
          </p:txBody>
        </p:sp>
      </p:grpSp>
      <p:grpSp>
        <p:nvGrpSpPr>
          <p:cNvPr id="46" name="组合 4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3429299"/>
            <a:ext cx="2854851" cy="1092607"/>
            <a:chOff x="8548025" y="1459078"/>
            <a:chExt cx="2854850" cy="1092606"/>
          </a:xfrm>
        </p:grpSpPr>
        <p:sp>
          <p:nvSpPr>
            <p:cNvPr id="47" name="矩形 46"/>
            <p:cNvSpPr/>
            <p:nvPr/>
          </p:nvSpPr>
          <p:spPr>
            <a:xfrm>
              <a:off x="8548025" y="1766855"/>
              <a:ext cx="2854850" cy="784829"/>
            </a:xfrm>
            <a:prstGeom prst="rect">
              <a:avLst/>
            </a:prstGeom>
          </p:spPr>
          <p:txBody>
            <a:bodyPr wrap="square">
              <a:spAutoFit/>
            </a:bodyPr>
            <a:lstStyle/>
            <a:p>
              <a:pPr algn="just">
                <a:lnSpc>
                  <a:spcPts val="1800"/>
                </a:lnSpc>
                <a:spcAft>
                  <a:spcPts val="1000"/>
                </a:spcAft>
              </a:pPr>
              <a:r>
                <a:rPr lang="zh-CN" altLang="en-US" sz="1100" dirty="0">
                  <a:solidFill>
                    <a:srgbClr val="CBBC91"/>
                  </a:solidFill>
                  <a:ea typeface="微软雅黑" panose="020B0503020204020204" pitchFamily="34" charset="-122"/>
                  <a:cs typeface="+mn-ea"/>
                  <a:sym typeface="+mn-lt"/>
                </a:rPr>
                <a:t>您的内容打在这里，或者通过复制您的文本后，在此框中选择粘贴，并选择只保留文字。您的内容打在这里。</a:t>
              </a:r>
            </a:p>
          </p:txBody>
        </p:sp>
        <p:sp>
          <p:nvSpPr>
            <p:cNvPr id="48" name="矩形 47"/>
            <p:cNvSpPr/>
            <p:nvPr/>
          </p:nvSpPr>
          <p:spPr>
            <a:xfrm>
              <a:off x="8548025" y="1459078"/>
              <a:ext cx="1627631" cy="338554"/>
            </a:xfrm>
            <a:prstGeom prst="rect">
              <a:avLst/>
            </a:prstGeom>
          </p:spPr>
          <p:txBody>
            <a:bodyPr wrap="square">
              <a:spAutoFit/>
            </a:bodyPr>
            <a:lstStyle/>
            <a:p>
              <a:r>
                <a:rPr lang="zh-CN" altLang="en-US" sz="1600" b="1" dirty="0">
                  <a:solidFill>
                    <a:srgbClr val="CBBC91"/>
                  </a:solidFill>
                  <a:latin typeface="微软雅黑" panose="020B0503020204020204" pitchFamily="34" charset="-122"/>
                  <a:ea typeface="微软雅黑" panose="020B0503020204020204" pitchFamily="34" charset="-122"/>
                  <a:cs typeface="Segoe UI Semilight" panose="020B0402040204020203" pitchFamily="34" charset="0"/>
                </a:rPr>
                <a:t>网络营销方式</a:t>
              </a:r>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8" y="5279547"/>
            <a:ext cx="367805" cy="366477"/>
            <a:chOff x="5287964" y="2994026"/>
            <a:chExt cx="879475" cy="876300"/>
          </a:xfrm>
          <a:solidFill>
            <a:schemeClr val="bg1"/>
          </a:solidFill>
        </p:grpSpPr>
        <p:sp>
          <p:nvSpPr>
            <p:cNvPr id="5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5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5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grpSp>
      <p:grpSp>
        <p:nvGrpSpPr>
          <p:cNvPr id="53" name="组合 5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3"/>
            <a:ext cx="369488" cy="372593"/>
            <a:chOff x="5216526" y="1358901"/>
            <a:chExt cx="566738" cy="571500"/>
          </a:xfrm>
          <a:solidFill>
            <a:schemeClr val="bg1"/>
          </a:solidFill>
        </p:grpSpPr>
        <p:sp>
          <p:nvSpPr>
            <p:cNvPr id="56"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59"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62"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grpSp>
      <p:grpSp>
        <p:nvGrpSpPr>
          <p:cNvPr id="65" name="组合 6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3"/>
            <a:ext cx="425379" cy="404679"/>
            <a:chOff x="6323014" y="4870451"/>
            <a:chExt cx="652463" cy="620713"/>
          </a:xfrm>
          <a:solidFill>
            <a:schemeClr val="bg1"/>
          </a:solidFill>
        </p:grpSpPr>
        <p:sp>
          <p:nvSpPr>
            <p:cNvPr id="68" name="Freeform 81"/>
            <p:cNvSpPr>
              <a:spLocks/>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69"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70" name="Freeform 83"/>
            <p:cNvSpPr>
              <a:spLocks/>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71" name="Freeform 84"/>
            <p:cNvSpPr>
              <a:spLocks/>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grpSp>
      <p:pic>
        <p:nvPicPr>
          <p:cNvPr id="72" name="H0009(S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1321" y="1594421"/>
            <a:ext cx="5123436"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73" name="矩形 72"/>
          <p:cNvSpPr/>
          <p:nvPr/>
        </p:nvSpPr>
        <p:spPr>
          <a:xfrm>
            <a:off x="7404847" y="1980583"/>
            <a:ext cx="1828800" cy="331555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nvGrpSpPr>
          <p:cNvPr id="55" name="组合 54"/>
          <p:cNvGrpSpPr/>
          <p:nvPr/>
        </p:nvGrpSpPr>
        <p:grpSpPr>
          <a:xfrm>
            <a:off x="461552" y="552767"/>
            <a:ext cx="4095271" cy="630364"/>
            <a:chOff x="194266" y="321621"/>
            <a:chExt cx="4095271" cy="630364"/>
          </a:xfrm>
        </p:grpSpPr>
        <p:grpSp>
          <p:nvGrpSpPr>
            <p:cNvPr id="57" name="组合 56"/>
            <p:cNvGrpSpPr/>
            <p:nvPr/>
          </p:nvGrpSpPr>
          <p:grpSpPr>
            <a:xfrm>
              <a:off x="1016260" y="398715"/>
              <a:ext cx="3273277" cy="553270"/>
              <a:chOff x="1016260" y="286054"/>
              <a:chExt cx="3273277" cy="553270"/>
            </a:xfrm>
          </p:grpSpPr>
          <p:sp>
            <p:nvSpPr>
              <p:cNvPr id="60"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61"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营销方案</a:t>
                </a:r>
              </a:p>
            </p:txBody>
          </p:sp>
        </p:grpSp>
        <p:sp>
          <p:nvSpPr>
            <p:cNvPr id="58" name="矩形 5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03</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13135520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par>
                                <p:cTn id="10" presetID="53" presetClass="entr" presetSubtype="16"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16"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Effect transition="in" filter="fade">
                                      <p:cBhvr>
                                        <p:cTn id="19" dur="500"/>
                                        <p:tgtEl>
                                          <p:spTgt spid="49"/>
                                        </p:tgtEl>
                                      </p:cBhvr>
                                    </p:animEffect>
                                  </p:childTnLst>
                                </p:cTn>
                              </p:par>
                              <p:par>
                                <p:cTn id="20" presetID="22" presetClass="entr" presetSubtype="8"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par>
                                <p:cTn id="23" presetID="22" presetClass="entr" presetSubtype="8"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par>
                                <p:cTn id="26" presetID="22" presetClass="entr" presetSubtype="8"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îŝḷîḓé-Rectangle 1"/>
          <p:cNvSpPr/>
          <p:nvPr/>
        </p:nvSpPr>
        <p:spPr>
          <a:xfrm>
            <a:off x="874714" y="2515560"/>
            <a:ext cx="10442574" cy="3197323"/>
          </a:xfrm>
          <a:prstGeom prst="rect">
            <a:avLst/>
          </a:prstGeom>
          <a:solidFill>
            <a:srgbClr val="CBBC9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cs typeface="+mn-ea"/>
              <a:sym typeface="+mn-lt"/>
            </a:endParaRPr>
          </a:p>
        </p:txBody>
      </p:sp>
      <p:grpSp>
        <p:nvGrpSpPr>
          <p:cNvPr id="6" name="组合 5">
            <a:extLst>
              <a:ext uri="{FF2B5EF4-FFF2-40B4-BE49-F238E27FC236}">
                <a16:creationId xmlns:a16="http://schemas.microsoft.com/office/drawing/2014/main" id="{8F3249ED-0A82-40FB-8847-7C65845DC68F}"/>
              </a:ext>
            </a:extLst>
          </p:cNvPr>
          <p:cNvGrpSpPr/>
          <p:nvPr/>
        </p:nvGrpSpPr>
        <p:grpSpPr>
          <a:xfrm>
            <a:off x="1666479" y="2000703"/>
            <a:ext cx="2171711" cy="4194175"/>
            <a:chOff x="-3768725" y="1125538"/>
            <a:chExt cx="2517775" cy="4862513"/>
          </a:xfrm>
          <a:effectLst>
            <a:outerShdw blurRad="254000" dist="63500" dir="2700000" algn="tl" rotWithShape="0">
              <a:prstClr val="black">
                <a:alpha val="30000"/>
              </a:prstClr>
            </a:outerShdw>
          </a:effectLst>
        </p:grpSpPr>
        <p:sp>
          <p:nvSpPr>
            <p:cNvPr id="7" name="ïšḻïďê-任意多边形: 形状 34">
              <a:extLst>
                <a:ext uri="{FF2B5EF4-FFF2-40B4-BE49-F238E27FC236}">
                  <a16:creationId xmlns:a16="http://schemas.microsoft.com/office/drawing/2014/main" id="{6636A6A8-2AEE-4B52-9A85-70600C689ED9}"/>
                </a:ext>
              </a:extLst>
            </p:cNvPr>
            <p:cNvSpPr>
              <a:spLocks/>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4F4D50"/>
            </a:solidFill>
            <a:ln>
              <a:noFill/>
            </a:ln>
          </p:spPr>
          <p:txBody>
            <a:bodyPr lIns="0" tIns="0" rIns="0" bIns="0" anchor="ctr"/>
            <a:lstStyle/>
            <a:p>
              <a:pPr algn="ctr"/>
              <a:endParaRPr>
                <a:cs typeface="+mn-ea"/>
                <a:sym typeface="+mn-lt"/>
              </a:endParaRPr>
            </a:p>
          </p:txBody>
        </p:sp>
        <p:sp>
          <p:nvSpPr>
            <p:cNvPr id="8" name="ïšḻïďê-任意多边形: 形状 35">
              <a:extLst>
                <a:ext uri="{FF2B5EF4-FFF2-40B4-BE49-F238E27FC236}">
                  <a16:creationId xmlns:a16="http://schemas.microsoft.com/office/drawing/2014/main" id="{2EB33854-FEB8-4B60-8726-FA237AD45BD8}"/>
                </a:ext>
              </a:extLst>
            </p:cNvPr>
            <p:cNvSpPr>
              <a:spLocks/>
            </p:cNvSpPr>
            <p:nvPr/>
          </p:nvSpPr>
          <p:spPr bwMode="auto">
            <a:xfrm>
              <a:off x="-3713163" y="1141413"/>
              <a:ext cx="2430462" cy="4830763"/>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solidFill>
            <a:ln>
              <a:noFill/>
            </a:ln>
          </p:spPr>
          <p:txBody>
            <a:bodyPr lIns="0" tIns="0" rIns="0" bIns="0" anchor="ctr"/>
            <a:lstStyle/>
            <a:p>
              <a:pPr algn="ctr"/>
              <a:endParaRPr>
                <a:cs typeface="+mn-ea"/>
                <a:sym typeface="+mn-lt"/>
              </a:endParaRPr>
            </a:p>
          </p:txBody>
        </p:sp>
        <p:sp>
          <p:nvSpPr>
            <p:cNvPr id="9" name="ïšḻïďê-Oval 22">
              <a:extLst>
                <a:ext uri="{FF2B5EF4-FFF2-40B4-BE49-F238E27FC236}">
                  <a16:creationId xmlns:a16="http://schemas.microsoft.com/office/drawing/2014/main" id="{D43DBE9A-2018-4C4E-9BAC-5D2AC9E6BFC5}"/>
                </a:ext>
              </a:extLst>
            </p:cNvPr>
            <p:cNvSpPr>
              <a:spLocks/>
            </p:cNvSpPr>
            <p:nvPr/>
          </p:nvSpPr>
          <p:spPr bwMode="auto">
            <a:xfrm>
              <a:off x="-2693988" y="5486400"/>
              <a:ext cx="403225" cy="401638"/>
            </a:xfrm>
            <a:prstGeom prst="ellipse">
              <a:avLst/>
            </a:prstGeom>
            <a:solidFill>
              <a:srgbClr val="FDCF66"/>
            </a:solidFill>
            <a:ln>
              <a:noFill/>
            </a:ln>
          </p:spPr>
          <p:txBody>
            <a:bodyPr lIns="0" tIns="0" rIns="0" bIns="0" anchor="ctr"/>
            <a:lstStyle/>
            <a:p>
              <a:pPr algn="ctr"/>
              <a:endParaRPr>
                <a:cs typeface="+mn-ea"/>
                <a:sym typeface="+mn-lt"/>
              </a:endParaRPr>
            </a:p>
          </p:txBody>
        </p:sp>
        <p:sp>
          <p:nvSpPr>
            <p:cNvPr id="10" name="ïšḻïďê-Oval 23">
              <a:extLst>
                <a:ext uri="{FF2B5EF4-FFF2-40B4-BE49-F238E27FC236}">
                  <a16:creationId xmlns:a16="http://schemas.microsoft.com/office/drawing/2014/main" id="{3C8F1940-1316-41EE-88B0-829A71441E2B}"/>
                </a:ext>
              </a:extLst>
            </p:cNvPr>
            <p:cNvSpPr>
              <a:spLocks/>
            </p:cNvSpPr>
            <p:nvPr/>
          </p:nvSpPr>
          <p:spPr bwMode="auto">
            <a:xfrm>
              <a:off x="-2673350" y="5507038"/>
              <a:ext cx="361950" cy="36036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1" name="ïšḻïďê-任意多边形: 形状 38">
              <a:extLst>
                <a:ext uri="{FF2B5EF4-FFF2-40B4-BE49-F238E27FC236}">
                  <a16:creationId xmlns:a16="http://schemas.microsoft.com/office/drawing/2014/main" id="{A7ABBB8C-FB95-4781-95F0-F7C876CC553C}"/>
                </a:ext>
              </a:extLst>
            </p:cNvPr>
            <p:cNvSpPr>
              <a:spLocks/>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2" name="ïšḻïďê-任意多边形: 形状 39">
              <a:extLst>
                <a:ext uri="{FF2B5EF4-FFF2-40B4-BE49-F238E27FC236}">
                  <a16:creationId xmlns:a16="http://schemas.microsoft.com/office/drawing/2014/main" id="{40B68B3E-8B58-4DF4-819F-B9C13C2FC871}"/>
                </a:ext>
              </a:extLst>
            </p:cNvPr>
            <p:cNvSpPr>
              <a:spLocks/>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3" name="ïšḻïďê-任意多边形: 形状 40">
              <a:extLst>
                <a:ext uri="{FF2B5EF4-FFF2-40B4-BE49-F238E27FC236}">
                  <a16:creationId xmlns:a16="http://schemas.microsoft.com/office/drawing/2014/main" id="{428840E0-4338-4DCF-8C97-FB952F1EB495}"/>
                </a:ext>
              </a:extLst>
            </p:cNvPr>
            <p:cNvSpPr>
              <a:spLocks/>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4" name="ïšḻïďê-任意多边形: 形状 41">
              <a:extLst>
                <a:ext uri="{FF2B5EF4-FFF2-40B4-BE49-F238E27FC236}">
                  <a16:creationId xmlns:a16="http://schemas.microsoft.com/office/drawing/2014/main" id="{12C7A7BA-3179-4580-948D-617D1BCE482D}"/>
                </a:ext>
              </a:extLst>
            </p:cNvPr>
            <p:cNvSpPr>
              <a:spLocks/>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5" name="ïšḻïďê-任意多边形: 形状 42">
              <a:extLst>
                <a:ext uri="{FF2B5EF4-FFF2-40B4-BE49-F238E27FC236}">
                  <a16:creationId xmlns:a16="http://schemas.microsoft.com/office/drawing/2014/main" id="{806B64C2-F1C8-49FC-B52E-71FF38BD9C56}"/>
                </a:ext>
              </a:extLst>
            </p:cNvPr>
            <p:cNvSpPr>
              <a:spLocks/>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6" name="ïšḻïďê-任意多边形: 形状 45">
              <a:extLst>
                <a:ext uri="{FF2B5EF4-FFF2-40B4-BE49-F238E27FC236}">
                  <a16:creationId xmlns:a16="http://schemas.microsoft.com/office/drawing/2014/main" id="{6B636C13-9A94-47A0-A0C3-156FB09CB98E}"/>
                </a:ext>
              </a:extLst>
            </p:cNvPr>
            <p:cNvSpPr>
              <a:spLocks/>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rgbClr val="4F4D50"/>
            </a:solidFill>
            <a:ln>
              <a:noFill/>
            </a:ln>
          </p:spPr>
          <p:txBody>
            <a:bodyPr lIns="0" tIns="0" rIns="0" bIns="0" anchor="ctr"/>
            <a:lstStyle/>
            <a:p>
              <a:pPr algn="ctr"/>
              <a:endParaRPr>
                <a:cs typeface="+mn-ea"/>
                <a:sym typeface="+mn-lt"/>
              </a:endParaRPr>
            </a:p>
          </p:txBody>
        </p:sp>
        <p:sp>
          <p:nvSpPr>
            <p:cNvPr id="17" name="ïšḻïďê-任意多边形: 形状 46">
              <a:extLst>
                <a:ext uri="{FF2B5EF4-FFF2-40B4-BE49-F238E27FC236}">
                  <a16:creationId xmlns:a16="http://schemas.microsoft.com/office/drawing/2014/main" id="{4EF65869-2E09-4064-8E69-C00F54F6B5A7}"/>
                </a:ext>
              </a:extLst>
            </p:cNvPr>
            <p:cNvSpPr>
              <a:spLocks/>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rgbClr val="4F4D50"/>
            </a:solidFill>
            <a:ln>
              <a:noFill/>
            </a:ln>
          </p:spPr>
          <p:txBody>
            <a:bodyPr lIns="0" tIns="0" rIns="0" bIns="0" anchor="ctr"/>
            <a:lstStyle/>
            <a:p>
              <a:pPr algn="ctr"/>
              <a:endParaRPr>
                <a:cs typeface="+mn-ea"/>
                <a:sym typeface="+mn-lt"/>
              </a:endParaRPr>
            </a:p>
          </p:txBody>
        </p:sp>
        <p:sp>
          <p:nvSpPr>
            <p:cNvPr id="18" name="ïšḻïďê-任意多边形: 形状 47">
              <a:extLst>
                <a:ext uri="{FF2B5EF4-FFF2-40B4-BE49-F238E27FC236}">
                  <a16:creationId xmlns:a16="http://schemas.microsoft.com/office/drawing/2014/main" id="{53589FE7-82C5-4DD3-91B1-AC38921D91A2}"/>
                </a:ext>
              </a:extLst>
            </p:cNvPr>
            <p:cNvSpPr>
              <a:spLocks/>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rgbClr val="4F4D50"/>
            </a:solidFill>
            <a:ln>
              <a:noFill/>
            </a:ln>
          </p:spPr>
          <p:txBody>
            <a:bodyPr lIns="0" tIns="0" rIns="0" bIns="0" anchor="ctr"/>
            <a:lstStyle/>
            <a:p>
              <a:pPr algn="ctr"/>
              <a:endParaRPr>
                <a:cs typeface="+mn-ea"/>
                <a:sym typeface="+mn-lt"/>
              </a:endParaRPr>
            </a:p>
          </p:txBody>
        </p:sp>
        <p:sp>
          <p:nvSpPr>
            <p:cNvPr id="19" name="ïšḻïďê-任意多边形: 形状 48">
              <a:extLst>
                <a:ext uri="{FF2B5EF4-FFF2-40B4-BE49-F238E27FC236}">
                  <a16:creationId xmlns:a16="http://schemas.microsoft.com/office/drawing/2014/main" id="{510A05E6-D42E-460F-9E0E-75C1FB0F066A}"/>
                </a:ext>
              </a:extLst>
            </p:cNvPr>
            <p:cNvSpPr>
              <a:spLocks/>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rgbClr val="4F4D50"/>
            </a:solidFill>
            <a:ln>
              <a:noFill/>
            </a:ln>
          </p:spPr>
          <p:txBody>
            <a:bodyPr lIns="0" tIns="0" rIns="0" bIns="0" anchor="ctr"/>
            <a:lstStyle/>
            <a:p>
              <a:pPr algn="ctr"/>
              <a:endParaRPr>
                <a:cs typeface="+mn-ea"/>
                <a:sym typeface="+mn-lt"/>
              </a:endParaRPr>
            </a:p>
          </p:txBody>
        </p:sp>
      </p:grpSp>
      <p:grpSp>
        <p:nvGrpSpPr>
          <p:cNvPr id="20" name="组合 19"/>
          <p:cNvGrpSpPr/>
          <p:nvPr/>
        </p:nvGrpSpPr>
        <p:grpSpPr>
          <a:xfrm>
            <a:off x="5014914" y="3318774"/>
            <a:ext cx="5675535" cy="945615"/>
            <a:chOff x="7483988" y="3433235"/>
            <a:chExt cx="5675535" cy="945615"/>
          </a:xfrm>
        </p:grpSpPr>
        <p:sp>
          <p:nvSpPr>
            <p:cNvPr id="21" name="矩形 20"/>
            <p:cNvSpPr/>
            <p:nvPr/>
          </p:nvSpPr>
          <p:spPr>
            <a:xfrm>
              <a:off x="7483988" y="3732519"/>
              <a:ext cx="5675535" cy="6463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00" dirty="0">
                  <a:solidFill>
                    <a:srgbClr val="010A13"/>
                  </a:solidFill>
                  <a:ea typeface="微软雅黑" panose="020B0503020204020204" pitchFamily="34" charset="-122"/>
                  <a:cs typeface="+mn-ea"/>
                  <a:sym typeface="+mn-lt"/>
                </a:rPr>
                <a:t>用户可以在投影仪或者计算机上进行演示也用户可以在投影仪或者计算机上进行演示也可以将演示文稿打印出来制作成胶片</a:t>
              </a:r>
            </a:p>
            <a:p>
              <a:pPr algn="just">
                <a:lnSpc>
                  <a:spcPct val="120000"/>
                </a:lnSpc>
              </a:pPr>
              <a:r>
                <a:rPr lang="zh-CN" altLang="en-US" sz="1000" dirty="0">
                  <a:solidFill>
                    <a:srgbClr val="010A13"/>
                  </a:solidFill>
                  <a:ea typeface="微软雅黑" panose="020B0503020204020204" pitchFamily="34" charset="-122"/>
                  <a:cs typeface="+mn-ea"/>
                  <a:sym typeface="+mn-lt"/>
                </a:rPr>
                <a:t>可以将演示文稿打印出来制作成胶片</a:t>
              </a:r>
            </a:p>
          </p:txBody>
        </p:sp>
        <p:sp>
          <p:nvSpPr>
            <p:cNvPr id="22" name="矩形 21"/>
            <p:cNvSpPr/>
            <p:nvPr/>
          </p:nvSpPr>
          <p:spPr>
            <a:xfrm>
              <a:off x="7483989" y="3433235"/>
              <a:ext cx="2050552" cy="3668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solidFill>
                    <a:srgbClr val="010A13"/>
                  </a:solidFill>
                  <a:ea typeface="微软雅黑" panose="020B0503020204020204" pitchFamily="34" charset="-122"/>
                  <a:cs typeface="+mn-ea"/>
                  <a:sym typeface="+mn-lt"/>
                </a:rPr>
                <a:t>适合市场化灵动</a:t>
              </a:r>
            </a:p>
          </p:txBody>
        </p:sp>
      </p:grpSp>
      <p:grpSp>
        <p:nvGrpSpPr>
          <p:cNvPr id="23" name="组合 22"/>
          <p:cNvGrpSpPr/>
          <p:nvPr/>
        </p:nvGrpSpPr>
        <p:grpSpPr>
          <a:xfrm>
            <a:off x="4271963" y="3320582"/>
            <a:ext cx="609600" cy="609600"/>
            <a:chOff x="1276351" y="2247899"/>
            <a:chExt cx="609600" cy="609600"/>
          </a:xfrm>
          <a:effectLst>
            <a:outerShdw blurRad="254000" dist="63500" dir="2700000" algn="tl" rotWithShape="0">
              <a:prstClr val="black">
                <a:alpha val="30000"/>
              </a:prstClr>
            </a:outerShdw>
          </a:effectLst>
        </p:grpSpPr>
        <p:sp>
          <p:nvSpPr>
            <p:cNvPr id="24" name="椭圆 23"/>
            <p:cNvSpPr/>
            <p:nvPr/>
          </p:nvSpPr>
          <p:spPr>
            <a:xfrm>
              <a:off x="1276351" y="2247899"/>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a typeface="微软雅黑" panose="020B0503020204020204" pitchFamily="34" charset="-122"/>
                <a:cs typeface="+mn-ea"/>
                <a:sym typeface="+mn-lt"/>
              </a:endParaRPr>
            </a:p>
          </p:txBody>
        </p:sp>
        <p:sp>
          <p:nvSpPr>
            <p:cNvPr id="25" name="椭圆 56"/>
            <p:cNvSpPr/>
            <p:nvPr/>
          </p:nvSpPr>
          <p:spPr>
            <a:xfrm>
              <a:off x="1442598" y="2390775"/>
              <a:ext cx="277106" cy="323848"/>
            </a:xfrm>
            <a:custGeom>
              <a:avLst/>
              <a:gdLst>
                <a:gd name="connsiteX0" fmla="*/ 85425 w 520420"/>
                <a:gd name="connsiteY0" fmla="*/ 514563 h 608203"/>
                <a:gd name="connsiteX1" fmla="*/ 434996 w 520420"/>
                <a:gd name="connsiteY1" fmla="*/ 514563 h 608203"/>
                <a:gd name="connsiteX2" fmla="*/ 448302 w 520420"/>
                <a:gd name="connsiteY2" fmla="*/ 527865 h 608203"/>
                <a:gd name="connsiteX3" fmla="*/ 434996 w 520420"/>
                <a:gd name="connsiteY3" fmla="*/ 541166 h 608203"/>
                <a:gd name="connsiteX4" fmla="*/ 85425 w 520420"/>
                <a:gd name="connsiteY4" fmla="*/ 541166 h 608203"/>
                <a:gd name="connsiteX5" fmla="*/ 72118 w 520420"/>
                <a:gd name="connsiteY5" fmla="*/ 527865 h 608203"/>
                <a:gd name="connsiteX6" fmla="*/ 85425 w 520420"/>
                <a:gd name="connsiteY6" fmla="*/ 514563 h 608203"/>
                <a:gd name="connsiteX7" fmla="*/ 85425 w 520420"/>
                <a:gd name="connsiteY7" fmla="*/ 456840 h 608203"/>
                <a:gd name="connsiteX8" fmla="*/ 434996 w 520420"/>
                <a:gd name="connsiteY8" fmla="*/ 456840 h 608203"/>
                <a:gd name="connsiteX9" fmla="*/ 448302 w 520420"/>
                <a:gd name="connsiteY9" fmla="*/ 470127 h 608203"/>
                <a:gd name="connsiteX10" fmla="*/ 434996 w 520420"/>
                <a:gd name="connsiteY10" fmla="*/ 483514 h 608203"/>
                <a:gd name="connsiteX11" fmla="*/ 85425 w 520420"/>
                <a:gd name="connsiteY11" fmla="*/ 483514 h 608203"/>
                <a:gd name="connsiteX12" fmla="*/ 72118 w 520420"/>
                <a:gd name="connsiteY12" fmla="*/ 470127 h 608203"/>
                <a:gd name="connsiteX13" fmla="*/ 85425 w 520420"/>
                <a:gd name="connsiteY13" fmla="*/ 456840 h 608203"/>
                <a:gd name="connsiteX14" fmla="*/ 85425 w 520420"/>
                <a:gd name="connsiteY14" fmla="*/ 399118 h 608203"/>
                <a:gd name="connsiteX15" fmla="*/ 434996 w 520420"/>
                <a:gd name="connsiteY15" fmla="*/ 399118 h 608203"/>
                <a:gd name="connsiteX16" fmla="*/ 448302 w 520420"/>
                <a:gd name="connsiteY16" fmla="*/ 412505 h 608203"/>
                <a:gd name="connsiteX17" fmla="*/ 434996 w 520420"/>
                <a:gd name="connsiteY17" fmla="*/ 425792 h 608203"/>
                <a:gd name="connsiteX18" fmla="*/ 85425 w 520420"/>
                <a:gd name="connsiteY18" fmla="*/ 425792 h 608203"/>
                <a:gd name="connsiteX19" fmla="*/ 72118 w 520420"/>
                <a:gd name="connsiteY19" fmla="*/ 412505 h 608203"/>
                <a:gd name="connsiteX20" fmla="*/ 85425 w 520420"/>
                <a:gd name="connsiteY20" fmla="*/ 399118 h 608203"/>
                <a:gd name="connsiteX21" fmla="*/ 85425 w 520420"/>
                <a:gd name="connsiteY21" fmla="*/ 341325 h 608203"/>
                <a:gd name="connsiteX22" fmla="*/ 434996 w 520420"/>
                <a:gd name="connsiteY22" fmla="*/ 341325 h 608203"/>
                <a:gd name="connsiteX23" fmla="*/ 448302 w 520420"/>
                <a:gd name="connsiteY23" fmla="*/ 354712 h 608203"/>
                <a:gd name="connsiteX24" fmla="*/ 434996 w 520420"/>
                <a:gd name="connsiteY24" fmla="*/ 367999 h 608203"/>
                <a:gd name="connsiteX25" fmla="*/ 85425 w 520420"/>
                <a:gd name="connsiteY25" fmla="*/ 367999 h 608203"/>
                <a:gd name="connsiteX26" fmla="*/ 72118 w 520420"/>
                <a:gd name="connsiteY26" fmla="*/ 354712 h 608203"/>
                <a:gd name="connsiteX27" fmla="*/ 85425 w 520420"/>
                <a:gd name="connsiteY27" fmla="*/ 341325 h 608203"/>
                <a:gd name="connsiteX28" fmla="*/ 88167 w 520420"/>
                <a:gd name="connsiteY28" fmla="*/ 85635 h 608203"/>
                <a:gd name="connsiteX29" fmla="*/ 88167 w 520420"/>
                <a:gd name="connsiteY29" fmla="*/ 273441 h 608203"/>
                <a:gd name="connsiteX30" fmla="*/ 225495 w 520420"/>
                <a:gd name="connsiteY30" fmla="*/ 273441 h 608203"/>
                <a:gd name="connsiteX31" fmla="*/ 225495 w 520420"/>
                <a:gd name="connsiteY31" fmla="*/ 85635 h 608203"/>
                <a:gd name="connsiteX32" fmla="*/ 74865 w 520420"/>
                <a:gd name="connsiteY32" fmla="*/ 59063 h 608203"/>
                <a:gd name="connsiteX33" fmla="*/ 238897 w 520420"/>
                <a:gd name="connsiteY33" fmla="*/ 59063 h 608203"/>
                <a:gd name="connsiteX34" fmla="*/ 252200 w 520420"/>
                <a:gd name="connsiteY34" fmla="*/ 72349 h 608203"/>
                <a:gd name="connsiteX35" fmla="*/ 252200 w 520420"/>
                <a:gd name="connsiteY35" fmla="*/ 286827 h 608203"/>
                <a:gd name="connsiteX36" fmla="*/ 238897 w 520420"/>
                <a:gd name="connsiteY36" fmla="*/ 300114 h 608203"/>
                <a:gd name="connsiteX37" fmla="*/ 74865 w 520420"/>
                <a:gd name="connsiteY37" fmla="*/ 300114 h 608203"/>
                <a:gd name="connsiteX38" fmla="*/ 61462 w 520420"/>
                <a:gd name="connsiteY38" fmla="*/ 286827 h 608203"/>
                <a:gd name="connsiteX39" fmla="*/ 61462 w 520420"/>
                <a:gd name="connsiteY39" fmla="*/ 72349 h 608203"/>
                <a:gd name="connsiteX40" fmla="*/ 74865 w 520420"/>
                <a:gd name="connsiteY40" fmla="*/ 59063 h 608203"/>
                <a:gd name="connsiteX41" fmla="*/ 386263 w 520420"/>
                <a:gd name="connsiteY41" fmla="*/ 45655 h 608203"/>
                <a:gd name="connsiteX42" fmla="*/ 386263 w 520420"/>
                <a:gd name="connsiteY42" fmla="*/ 134967 h 608203"/>
                <a:gd name="connsiteX43" fmla="*/ 475001 w 520420"/>
                <a:gd name="connsiteY43" fmla="*/ 134967 h 608203"/>
                <a:gd name="connsiteX44" fmla="*/ 26711 w 520420"/>
                <a:gd name="connsiteY44" fmla="*/ 26674 h 608203"/>
                <a:gd name="connsiteX45" fmla="*/ 26711 w 520420"/>
                <a:gd name="connsiteY45" fmla="*/ 581629 h 608203"/>
                <a:gd name="connsiteX46" fmla="*/ 493709 w 520420"/>
                <a:gd name="connsiteY46" fmla="*/ 581629 h 608203"/>
                <a:gd name="connsiteX47" fmla="*/ 493709 w 520420"/>
                <a:gd name="connsiteY47" fmla="*/ 161541 h 608203"/>
                <a:gd name="connsiteX48" fmla="*/ 372958 w 520420"/>
                <a:gd name="connsiteY48" fmla="*/ 161541 h 608203"/>
                <a:gd name="connsiteX49" fmla="*/ 359552 w 520420"/>
                <a:gd name="connsiteY49" fmla="*/ 148254 h 608203"/>
                <a:gd name="connsiteX50" fmla="*/ 359552 w 520420"/>
                <a:gd name="connsiteY50" fmla="*/ 26674 h 608203"/>
                <a:gd name="connsiteX51" fmla="*/ 13406 w 520420"/>
                <a:gd name="connsiteY51" fmla="*/ 0 h 608203"/>
                <a:gd name="connsiteX52" fmla="*/ 372958 w 520420"/>
                <a:gd name="connsiteY52" fmla="*/ 0 h 608203"/>
                <a:gd name="connsiteX53" fmla="*/ 382362 w 520420"/>
                <a:gd name="connsiteY53" fmla="*/ 3896 h 608203"/>
                <a:gd name="connsiteX54" fmla="*/ 516518 w 520420"/>
                <a:gd name="connsiteY54" fmla="*/ 137864 h 608203"/>
                <a:gd name="connsiteX55" fmla="*/ 520420 w 520420"/>
                <a:gd name="connsiteY55" fmla="*/ 147255 h 608203"/>
                <a:gd name="connsiteX56" fmla="*/ 520420 w 520420"/>
                <a:gd name="connsiteY56" fmla="*/ 594916 h 608203"/>
                <a:gd name="connsiteX57" fmla="*/ 507114 w 520420"/>
                <a:gd name="connsiteY57" fmla="*/ 608203 h 608203"/>
                <a:gd name="connsiteX58" fmla="*/ 13406 w 520420"/>
                <a:gd name="connsiteY58" fmla="*/ 608203 h 608203"/>
                <a:gd name="connsiteX59" fmla="*/ 0 w 520420"/>
                <a:gd name="connsiteY59" fmla="*/ 594916 h 608203"/>
                <a:gd name="connsiteX60" fmla="*/ 0 w 520420"/>
                <a:gd name="connsiteY60" fmla="*/ 13287 h 608203"/>
                <a:gd name="connsiteX61" fmla="*/ 13406 w 520420"/>
                <a:gd name="connsiteY61" fmla="*/ 0 h 6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20420" h="608203">
                  <a:moveTo>
                    <a:pt x="85425" y="514563"/>
                  </a:moveTo>
                  <a:lnTo>
                    <a:pt x="434996" y="514563"/>
                  </a:lnTo>
                  <a:cubicBezTo>
                    <a:pt x="442299" y="514563"/>
                    <a:pt x="448302" y="520564"/>
                    <a:pt x="448302" y="527865"/>
                  </a:cubicBezTo>
                  <a:cubicBezTo>
                    <a:pt x="448302" y="535266"/>
                    <a:pt x="442299" y="541166"/>
                    <a:pt x="434996" y="541166"/>
                  </a:cubicBezTo>
                  <a:lnTo>
                    <a:pt x="85425" y="541166"/>
                  </a:lnTo>
                  <a:cubicBezTo>
                    <a:pt x="78121" y="541166"/>
                    <a:pt x="72118" y="535266"/>
                    <a:pt x="72118" y="527865"/>
                  </a:cubicBezTo>
                  <a:cubicBezTo>
                    <a:pt x="72118" y="520464"/>
                    <a:pt x="78121" y="514563"/>
                    <a:pt x="85425" y="514563"/>
                  </a:cubicBezTo>
                  <a:close/>
                  <a:moveTo>
                    <a:pt x="85425" y="456840"/>
                  </a:moveTo>
                  <a:lnTo>
                    <a:pt x="434996" y="456840"/>
                  </a:lnTo>
                  <a:cubicBezTo>
                    <a:pt x="442299" y="456840"/>
                    <a:pt x="448302" y="462834"/>
                    <a:pt x="448302" y="470127"/>
                  </a:cubicBezTo>
                  <a:cubicBezTo>
                    <a:pt x="448302" y="477520"/>
                    <a:pt x="442299" y="483514"/>
                    <a:pt x="434996" y="483514"/>
                  </a:cubicBezTo>
                  <a:lnTo>
                    <a:pt x="85425" y="483514"/>
                  </a:lnTo>
                  <a:cubicBezTo>
                    <a:pt x="78121" y="483514"/>
                    <a:pt x="72118" y="477520"/>
                    <a:pt x="72118" y="470127"/>
                  </a:cubicBezTo>
                  <a:cubicBezTo>
                    <a:pt x="72118" y="462834"/>
                    <a:pt x="78121" y="456840"/>
                    <a:pt x="85425" y="456840"/>
                  </a:cubicBezTo>
                  <a:close/>
                  <a:moveTo>
                    <a:pt x="85425" y="399118"/>
                  </a:moveTo>
                  <a:lnTo>
                    <a:pt x="434996" y="399118"/>
                  </a:lnTo>
                  <a:cubicBezTo>
                    <a:pt x="442299" y="399118"/>
                    <a:pt x="448302" y="405112"/>
                    <a:pt x="448302" y="412505"/>
                  </a:cubicBezTo>
                  <a:cubicBezTo>
                    <a:pt x="448302" y="419798"/>
                    <a:pt x="442299" y="425792"/>
                    <a:pt x="434996" y="425792"/>
                  </a:cubicBezTo>
                  <a:lnTo>
                    <a:pt x="85425" y="425792"/>
                  </a:lnTo>
                  <a:cubicBezTo>
                    <a:pt x="78121" y="425792"/>
                    <a:pt x="72118" y="419798"/>
                    <a:pt x="72118" y="412505"/>
                  </a:cubicBezTo>
                  <a:cubicBezTo>
                    <a:pt x="72118" y="405112"/>
                    <a:pt x="78121" y="399118"/>
                    <a:pt x="85425" y="399118"/>
                  </a:cubicBezTo>
                  <a:close/>
                  <a:moveTo>
                    <a:pt x="85425" y="341325"/>
                  </a:moveTo>
                  <a:lnTo>
                    <a:pt x="434996" y="341325"/>
                  </a:lnTo>
                  <a:cubicBezTo>
                    <a:pt x="442299" y="341325"/>
                    <a:pt x="448302" y="347319"/>
                    <a:pt x="448302" y="354712"/>
                  </a:cubicBezTo>
                  <a:cubicBezTo>
                    <a:pt x="448302" y="362005"/>
                    <a:pt x="442299" y="367999"/>
                    <a:pt x="434996" y="367999"/>
                  </a:cubicBezTo>
                  <a:lnTo>
                    <a:pt x="85425" y="367999"/>
                  </a:lnTo>
                  <a:cubicBezTo>
                    <a:pt x="78121" y="367999"/>
                    <a:pt x="72118" y="362005"/>
                    <a:pt x="72118" y="354712"/>
                  </a:cubicBezTo>
                  <a:cubicBezTo>
                    <a:pt x="72118" y="347319"/>
                    <a:pt x="78121" y="341325"/>
                    <a:pt x="85425" y="341325"/>
                  </a:cubicBezTo>
                  <a:close/>
                  <a:moveTo>
                    <a:pt x="88167" y="85635"/>
                  </a:moveTo>
                  <a:lnTo>
                    <a:pt x="88167" y="273441"/>
                  </a:lnTo>
                  <a:lnTo>
                    <a:pt x="225495" y="273441"/>
                  </a:lnTo>
                  <a:lnTo>
                    <a:pt x="225495" y="85635"/>
                  </a:lnTo>
                  <a:close/>
                  <a:moveTo>
                    <a:pt x="74865" y="59063"/>
                  </a:moveTo>
                  <a:lnTo>
                    <a:pt x="238897" y="59063"/>
                  </a:lnTo>
                  <a:cubicBezTo>
                    <a:pt x="246199" y="59063"/>
                    <a:pt x="252200" y="65057"/>
                    <a:pt x="252200" y="72349"/>
                  </a:cubicBezTo>
                  <a:lnTo>
                    <a:pt x="252200" y="286827"/>
                  </a:lnTo>
                  <a:cubicBezTo>
                    <a:pt x="252200" y="294120"/>
                    <a:pt x="246199" y="300114"/>
                    <a:pt x="238897" y="300114"/>
                  </a:cubicBezTo>
                  <a:lnTo>
                    <a:pt x="74865" y="300114"/>
                  </a:lnTo>
                  <a:cubicBezTo>
                    <a:pt x="67463" y="300114"/>
                    <a:pt x="61462" y="294120"/>
                    <a:pt x="61462" y="286827"/>
                  </a:cubicBezTo>
                  <a:lnTo>
                    <a:pt x="61462" y="72349"/>
                  </a:lnTo>
                  <a:cubicBezTo>
                    <a:pt x="61462" y="65057"/>
                    <a:pt x="67463" y="59063"/>
                    <a:pt x="74865" y="59063"/>
                  </a:cubicBezTo>
                  <a:close/>
                  <a:moveTo>
                    <a:pt x="386263" y="45655"/>
                  </a:moveTo>
                  <a:lnTo>
                    <a:pt x="386263" y="134967"/>
                  </a:lnTo>
                  <a:lnTo>
                    <a:pt x="475001" y="134967"/>
                  </a:lnTo>
                  <a:close/>
                  <a:moveTo>
                    <a:pt x="26711" y="26674"/>
                  </a:moveTo>
                  <a:lnTo>
                    <a:pt x="26711" y="581629"/>
                  </a:lnTo>
                  <a:lnTo>
                    <a:pt x="493709" y="581629"/>
                  </a:lnTo>
                  <a:lnTo>
                    <a:pt x="493709" y="161541"/>
                  </a:lnTo>
                  <a:lnTo>
                    <a:pt x="372958" y="161541"/>
                  </a:lnTo>
                  <a:cubicBezTo>
                    <a:pt x="365555" y="161541"/>
                    <a:pt x="359552" y="155647"/>
                    <a:pt x="359552" y="148254"/>
                  </a:cubicBezTo>
                  <a:lnTo>
                    <a:pt x="359552" y="26674"/>
                  </a:lnTo>
                  <a:close/>
                  <a:moveTo>
                    <a:pt x="13406" y="0"/>
                  </a:moveTo>
                  <a:lnTo>
                    <a:pt x="372958" y="0"/>
                  </a:lnTo>
                  <a:cubicBezTo>
                    <a:pt x="376259" y="0"/>
                    <a:pt x="379761" y="1398"/>
                    <a:pt x="382362" y="3896"/>
                  </a:cubicBezTo>
                  <a:lnTo>
                    <a:pt x="516518" y="137864"/>
                  </a:lnTo>
                  <a:cubicBezTo>
                    <a:pt x="519019" y="140362"/>
                    <a:pt x="520420" y="143759"/>
                    <a:pt x="520420" y="147255"/>
                  </a:cubicBezTo>
                  <a:lnTo>
                    <a:pt x="520420" y="594916"/>
                  </a:lnTo>
                  <a:cubicBezTo>
                    <a:pt x="520420" y="602309"/>
                    <a:pt x="514418" y="608203"/>
                    <a:pt x="507114" y="608203"/>
                  </a:cubicBezTo>
                  <a:lnTo>
                    <a:pt x="13406" y="608203"/>
                  </a:lnTo>
                  <a:cubicBezTo>
                    <a:pt x="6002" y="608203"/>
                    <a:pt x="0" y="602309"/>
                    <a:pt x="0" y="594916"/>
                  </a:cubicBezTo>
                  <a:lnTo>
                    <a:pt x="0" y="13287"/>
                  </a:lnTo>
                  <a:cubicBezTo>
                    <a:pt x="0" y="5994"/>
                    <a:pt x="6002" y="0"/>
                    <a:pt x="13406"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a typeface="微软雅黑" panose="020B0503020204020204" pitchFamily="34" charset="-122"/>
                <a:cs typeface="+mn-ea"/>
                <a:sym typeface="+mn-lt"/>
              </a:endParaRPr>
            </a:p>
          </p:txBody>
        </p:sp>
      </p:grpSp>
      <p:grpSp>
        <p:nvGrpSpPr>
          <p:cNvPr id="26" name="组合 25"/>
          <p:cNvGrpSpPr/>
          <p:nvPr/>
        </p:nvGrpSpPr>
        <p:grpSpPr>
          <a:xfrm>
            <a:off x="5014914" y="4513733"/>
            <a:ext cx="5675535" cy="760949"/>
            <a:chOff x="7483988" y="3433235"/>
            <a:chExt cx="5675535" cy="760949"/>
          </a:xfrm>
        </p:grpSpPr>
        <p:sp>
          <p:nvSpPr>
            <p:cNvPr id="27" name="矩形 26"/>
            <p:cNvSpPr/>
            <p:nvPr/>
          </p:nvSpPr>
          <p:spPr>
            <a:xfrm>
              <a:off x="7483988" y="3732519"/>
              <a:ext cx="5675535"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00" dirty="0">
                  <a:solidFill>
                    <a:srgbClr val="010A13"/>
                  </a:solidFill>
                  <a:ea typeface="微软雅黑" panose="020B0503020204020204" pitchFamily="34" charset="-122"/>
                  <a:cs typeface="+mn-ea"/>
                  <a:sym typeface="+mn-lt"/>
                </a:rPr>
                <a:t>用户可以在投影仪或者计算机上进行演示也可以将演示文稿打印出来制作成胶片用户可以在投影仪或者计算机上进行演示也可以将演示文稿打印出来制作成胶片</a:t>
              </a:r>
            </a:p>
          </p:txBody>
        </p:sp>
        <p:sp>
          <p:nvSpPr>
            <p:cNvPr id="28" name="矩形 27"/>
            <p:cNvSpPr/>
            <p:nvPr/>
          </p:nvSpPr>
          <p:spPr>
            <a:xfrm>
              <a:off x="7483989" y="3433235"/>
              <a:ext cx="2050552" cy="3668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solidFill>
                    <a:srgbClr val="010A13"/>
                  </a:solidFill>
                  <a:ea typeface="微软雅黑" panose="020B0503020204020204" pitchFamily="34" charset="-122"/>
                  <a:cs typeface="+mn-ea"/>
                  <a:sym typeface="+mn-lt"/>
                </a:rPr>
                <a:t>产品技术核心价值</a:t>
              </a:r>
            </a:p>
          </p:txBody>
        </p:sp>
      </p:grpSp>
      <p:grpSp>
        <p:nvGrpSpPr>
          <p:cNvPr id="29" name="组合 28"/>
          <p:cNvGrpSpPr/>
          <p:nvPr/>
        </p:nvGrpSpPr>
        <p:grpSpPr>
          <a:xfrm>
            <a:off x="4271963" y="4515541"/>
            <a:ext cx="609600" cy="609600"/>
            <a:chOff x="1276351" y="2247899"/>
            <a:chExt cx="609600" cy="609600"/>
          </a:xfrm>
          <a:effectLst>
            <a:outerShdw blurRad="254000" dist="63500" dir="2700000" algn="tl" rotWithShape="0">
              <a:prstClr val="black">
                <a:alpha val="30000"/>
              </a:prstClr>
            </a:outerShdw>
          </a:effectLst>
        </p:grpSpPr>
        <p:sp>
          <p:nvSpPr>
            <p:cNvPr id="30" name="椭圆 29"/>
            <p:cNvSpPr/>
            <p:nvPr/>
          </p:nvSpPr>
          <p:spPr>
            <a:xfrm>
              <a:off x="1276351" y="2247899"/>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a typeface="微软雅黑" panose="020B0503020204020204" pitchFamily="34" charset="-122"/>
                <a:cs typeface="+mn-ea"/>
                <a:sym typeface="+mn-lt"/>
              </a:endParaRPr>
            </a:p>
          </p:txBody>
        </p:sp>
        <p:sp>
          <p:nvSpPr>
            <p:cNvPr id="31" name="椭圆 63"/>
            <p:cNvSpPr/>
            <p:nvPr/>
          </p:nvSpPr>
          <p:spPr>
            <a:xfrm>
              <a:off x="1419227" y="2428054"/>
              <a:ext cx="323848" cy="249290"/>
            </a:xfrm>
            <a:custGeom>
              <a:avLst/>
              <a:gdLst>
                <a:gd name="connsiteX0" fmla="*/ 330550 w 606580"/>
                <a:gd name="connsiteY0" fmla="*/ 192291 h 466931"/>
                <a:gd name="connsiteX1" fmla="*/ 368705 w 606580"/>
                <a:gd name="connsiteY1" fmla="*/ 200263 h 466931"/>
                <a:gd name="connsiteX2" fmla="*/ 361000 w 606580"/>
                <a:gd name="connsiteY2" fmla="*/ 236416 h 466931"/>
                <a:gd name="connsiteX3" fmla="*/ 328600 w 606580"/>
                <a:gd name="connsiteY3" fmla="*/ 225292 h 466931"/>
                <a:gd name="connsiteX4" fmla="*/ 294066 w 606580"/>
                <a:gd name="connsiteY4" fmla="*/ 240680 h 466931"/>
                <a:gd name="connsiteX5" fmla="*/ 283483 w 606580"/>
                <a:gd name="connsiteY5" fmla="*/ 262187 h 466931"/>
                <a:gd name="connsiteX6" fmla="*/ 355430 w 606580"/>
                <a:gd name="connsiteY6" fmla="*/ 262187 h 466931"/>
                <a:gd name="connsiteX7" fmla="*/ 351159 w 606580"/>
                <a:gd name="connsiteY7" fmla="*/ 282395 h 466931"/>
                <a:gd name="connsiteX8" fmla="*/ 280790 w 606580"/>
                <a:gd name="connsiteY8" fmla="*/ 282395 h 466931"/>
                <a:gd name="connsiteX9" fmla="*/ 280698 w 606580"/>
                <a:gd name="connsiteY9" fmla="*/ 290089 h 466931"/>
                <a:gd name="connsiteX10" fmla="*/ 280976 w 606580"/>
                <a:gd name="connsiteY10" fmla="*/ 299637 h 466931"/>
                <a:gd name="connsiteX11" fmla="*/ 347539 w 606580"/>
                <a:gd name="connsiteY11" fmla="*/ 299637 h 466931"/>
                <a:gd name="connsiteX12" fmla="*/ 343361 w 606580"/>
                <a:gd name="connsiteY12" fmla="*/ 319938 h 466931"/>
                <a:gd name="connsiteX13" fmla="*/ 283668 w 606580"/>
                <a:gd name="connsiteY13" fmla="*/ 319938 h 466931"/>
                <a:gd name="connsiteX14" fmla="*/ 293787 w 606580"/>
                <a:gd name="connsiteY14" fmla="*/ 341815 h 466931"/>
                <a:gd name="connsiteX15" fmla="*/ 327765 w 606580"/>
                <a:gd name="connsiteY15" fmla="*/ 357204 h 466931"/>
                <a:gd name="connsiteX16" fmla="*/ 367777 w 606580"/>
                <a:gd name="connsiteY16" fmla="*/ 341815 h 466931"/>
                <a:gd name="connsiteX17" fmla="*/ 367777 w 606580"/>
                <a:gd name="connsiteY17" fmla="*/ 381769 h 466931"/>
                <a:gd name="connsiteX18" fmla="*/ 328136 w 606580"/>
                <a:gd name="connsiteY18" fmla="*/ 390297 h 466931"/>
                <a:gd name="connsiteX19" fmla="*/ 265380 w 606580"/>
                <a:gd name="connsiteY19" fmla="*/ 364156 h 466931"/>
                <a:gd name="connsiteX20" fmla="*/ 243285 w 606580"/>
                <a:gd name="connsiteY20" fmla="*/ 319846 h 466931"/>
                <a:gd name="connsiteX21" fmla="*/ 223975 w 606580"/>
                <a:gd name="connsiteY21" fmla="*/ 319846 h 466931"/>
                <a:gd name="connsiteX22" fmla="*/ 228153 w 606580"/>
                <a:gd name="connsiteY22" fmla="*/ 299637 h 466931"/>
                <a:gd name="connsiteX23" fmla="*/ 240964 w 606580"/>
                <a:gd name="connsiteY23" fmla="*/ 299637 h 466931"/>
                <a:gd name="connsiteX24" fmla="*/ 240778 w 606580"/>
                <a:gd name="connsiteY24" fmla="*/ 292963 h 466931"/>
                <a:gd name="connsiteX25" fmla="*/ 241057 w 606580"/>
                <a:gd name="connsiteY25" fmla="*/ 282395 h 466931"/>
                <a:gd name="connsiteX26" fmla="*/ 223975 w 606580"/>
                <a:gd name="connsiteY26" fmla="*/ 282395 h 466931"/>
                <a:gd name="connsiteX27" fmla="*/ 228153 w 606580"/>
                <a:gd name="connsiteY27" fmla="*/ 262187 h 466931"/>
                <a:gd name="connsiteX28" fmla="*/ 243656 w 606580"/>
                <a:gd name="connsiteY28" fmla="*/ 262187 h 466931"/>
                <a:gd name="connsiteX29" fmla="*/ 265565 w 606580"/>
                <a:gd name="connsiteY29" fmla="*/ 218711 h 466931"/>
                <a:gd name="connsiteX30" fmla="*/ 330550 w 606580"/>
                <a:gd name="connsiteY30" fmla="*/ 192291 h 466931"/>
                <a:gd name="connsiteX31" fmla="*/ 127852 w 606580"/>
                <a:gd name="connsiteY31" fmla="*/ 152584 h 466931"/>
                <a:gd name="connsiteX32" fmla="*/ 66015 w 606580"/>
                <a:gd name="connsiteY32" fmla="*/ 429017 h 466931"/>
                <a:gd name="connsiteX33" fmla="*/ 473342 w 606580"/>
                <a:gd name="connsiteY33" fmla="*/ 429017 h 466931"/>
                <a:gd name="connsiteX34" fmla="*/ 555792 w 606580"/>
                <a:gd name="connsiteY34" fmla="*/ 152584 h 466931"/>
                <a:gd name="connsiteX35" fmla="*/ 101205 w 606580"/>
                <a:gd name="connsiteY35" fmla="*/ 0 h 466931"/>
                <a:gd name="connsiteX36" fmla="*/ 288109 w 606580"/>
                <a:gd name="connsiteY36" fmla="*/ 0 h 466931"/>
                <a:gd name="connsiteX37" fmla="*/ 311600 w 606580"/>
                <a:gd name="connsiteY37" fmla="*/ 44959 h 466931"/>
                <a:gd name="connsiteX38" fmla="*/ 534344 w 606580"/>
                <a:gd name="connsiteY38" fmla="*/ 44959 h 466931"/>
                <a:gd name="connsiteX39" fmla="*/ 534344 w 606580"/>
                <a:gd name="connsiteY39" fmla="*/ 82781 h 466931"/>
                <a:gd name="connsiteX40" fmla="*/ 288574 w 606580"/>
                <a:gd name="connsiteY40" fmla="*/ 82781 h 466931"/>
                <a:gd name="connsiteX41" fmla="*/ 265176 w 606580"/>
                <a:gd name="connsiteY41" fmla="*/ 37914 h 466931"/>
                <a:gd name="connsiteX42" fmla="*/ 124138 w 606580"/>
                <a:gd name="connsiteY42" fmla="*/ 37914 h 466931"/>
                <a:gd name="connsiteX43" fmla="*/ 100741 w 606580"/>
                <a:gd name="connsiteY43" fmla="*/ 82781 h 466931"/>
                <a:gd name="connsiteX44" fmla="*/ 37882 w 606580"/>
                <a:gd name="connsiteY44" fmla="*/ 82781 h 466931"/>
                <a:gd name="connsiteX45" fmla="*/ 37882 w 606580"/>
                <a:gd name="connsiteY45" fmla="*/ 381091 h 466931"/>
                <a:gd name="connsiteX46" fmla="*/ 97491 w 606580"/>
                <a:gd name="connsiteY46" fmla="*/ 114670 h 466931"/>
                <a:gd name="connsiteX47" fmla="*/ 606580 w 606580"/>
                <a:gd name="connsiteY47" fmla="*/ 114670 h 466931"/>
                <a:gd name="connsiteX48" fmla="*/ 501661 w 606580"/>
                <a:gd name="connsiteY48" fmla="*/ 466931 h 466931"/>
                <a:gd name="connsiteX49" fmla="*/ 37882 w 606580"/>
                <a:gd name="connsiteY49" fmla="*/ 466931 h 466931"/>
                <a:gd name="connsiteX50" fmla="*/ 0 w 606580"/>
                <a:gd name="connsiteY50" fmla="*/ 466931 h 466931"/>
                <a:gd name="connsiteX51" fmla="*/ 0 w 606580"/>
                <a:gd name="connsiteY51" fmla="*/ 44959 h 466931"/>
                <a:gd name="connsiteX52" fmla="*/ 77714 w 606580"/>
                <a:gd name="connsiteY52" fmla="*/ 44959 h 46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6580" h="466931">
                  <a:moveTo>
                    <a:pt x="330550" y="192291"/>
                  </a:moveTo>
                  <a:cubicBezTo>
                    <a:pt x="345218" y="192291"/>
                    <a:pt x="357936" y="194980"/>
                    <a:pt x="368705" y="200263"/>
                  </a:cubicBezTo>
                  <a:lnTo>
                    <a:pt x="361000" y="236416"/>
                  </a:lnTo>
                  <a:cubicBezTo>
                    <a:pt x="353573" y="229000"/>
                    <a:pt x="342804" y="225292"/>
                    <a:pt x="328600" y="225292"/>
                  </a:cubicBezTo>
                  <a:cubicBezTo>
                    <a:pt x="314397" y="225292"/>
                    <a:pt x="302885" y="230391"/>
                    <a:pt x="294066" y="240680"/>
                  </a:cubicBezTo>
                  <a:cubicBezTo>
                    <a:pt x="289053" y="246428"/>
                    <a:pt x="285525" y="253566"/>
                    <a:pt x="283483" y="262187"/>
                  </a:cubicBezTo>
                  <a:lnTo>
                    <a:pt x="355430" y="262187"/>
                  </a:lnTo>
                  <a:lnTo>
                    <a:pt x="351159" y="282395"/>
                  </a:lnTo>
                  <a:lnTo>
                    <a:pt x="280790" y="282395"/>
                  </a:lnTo>
                  <a:cubicBezTo>
                    <a:pt x="280790" y="284434"/>
                    <a:pt x="280698" y="287030"/>
                    <a:pt x="280698" y="290089"/>
                  </a:cubicBezTo>
                  <a:cubicBezTo>
                    <a:pt x="280698" y="293148"/>
                    <a:pt x="280790" y="296393"/>
                    <a:pt x="280976" y="299637"/>
                  </a:cubicBezTo>
                  <a:lnTo>
                    <a:pt x="347539" y="299637"/>
                  </a:lnTo>
                  <a:lnTo>
                    <a:pt x="343361" y="319938"/>
                  </a:lnTo>
                  <a:lnTo>
                    <a:pt x="283668" y="319938"/>
                  </a:lnTo>
                  <a:cubicBezTo>
                    <a:pt x="285896" y="329208"/>
                    <a:pt x="289238" y="336532"/>
                    <a:pt x="293787" y="341815"/>
                  </a:cubicBezTo>
                  <a:cubicBezTo>
                    <a:pt x="302514" y="352105"/>
                    <a:pt x="313840" y="357204"/>
                    <a:pt x="327765" y="357204"/>
                  </a:cubicBezTo>
                  <a:cubicBezTo>
                    <a:pt x="344475" y="357204"/>
                    <a:pt x="357844" y="352105"/>
                    <a:pt x="367777" y="341815"/>
                  </a:cubicBezTo>
                  <a:lnTo>
                    <a:pt x="367777" y="381769"/>
                  </a:lnTo>
                  <a:cubicBezTo>
                    <a:pt x="356451" y="387424"/>
                    <a:pt x="343268" y="390297"/>
                    <a:pt x="328136" y="390297"/>
                  </a:cubicBezTo>
                  <a:cubicBezTo>
                    <a:pt x="302699" y="390297"/>
                    <a:pt x="281719" y="381583"/>
                    <a:pt x="265380" y="364156"/>
                  </a:cubicBezTo>
                  <a:cubicBezTo>
                    <a:pt x="254240" y="352290"/>
                    <a:pt x="246813" y="337551"/>
                    <a:pt x="243285" y="319846"/>
                  </a:cubicBezTo>
                  <a:lnTo>
                    <a:pt x="223975" y="319846"/>
                  </a:lnTo>
                  <a:lnTo>
                    <a:pt x="228153" y="299637"/>
                  </a:lnTo>
                  <a:lnTo>
                    <a:pt x="240964" y="299637"/>
                  </a:lnTo>
                  <a:cubicBezTo>
                    <a:pt x="240871" y="297505"/>
                    <a:pt x="240778" y="295373"/>
                    <a:pt x="240778" y="292963"/>
                  </a:cubicBezTo>
                  <a:cubicBezTo>
                    <a:pt x="240778" y="288977"/>
                    <a:pt x="240871" y="285454"/>
                    <a:pt x="241057" y="282395"/>
                  </a:cubicBezTo>
                  <a:lnTo>
                    <a:pt x="223975" y="282395"/>
                  </a:lnTo>
                  <a:lnTo>
                    <a:pt x="228153" y="262187"/>
                  </a:lnTo>
                  <a:lnTo>
                    <a:pt x="243656" y="262187"/>
                  </a:lnTo>
                  <a:cubicBezTo>
                    <a:pt x="247370" y="244852"/>
                    <a:pt x="254611" y="230298"/>
                    <a:pt x="265565" y="218711"/>
                  </a:cubicBezTo>
                  <a:cubicBezTo>
                    <a:pt x="281997" y="201098"/>
                    <a:pt x="303628" y="192291"/>
                    <a:pt x="330550" y="192291"/>
                  </a:cubicBezTo>
                  <a:close/>
                  <a:moveTo>
                    <a:pt x="127852" y="152584"/>
                  </a:moveTo>
                  <a:lnTo>
                    <a:pt x="66015" y="429017"/>
                  </a:lnTo>
                  <a:lnTo>
                    <a:pt x="473342" y="429017"/>
                  </a:lnTo>
                  <a:lnTo>
                    <a:pt x="555792" y="152584"/>
                  </a:lnTo>
                  <a:close/>
                  <a:moveTo>
                    <a:pt x="101205" y="0"/>
                  </a:moveTo>
                  <a:lnTo>
                    <a:pt x="288109" y="0"/>
                  </a:lnTo>
                  <a:lnTo>
                    <a:pt x="311600" y="44959"/>
                  </a:lnTo>
                  <a:lnTo>
                    <a:pt x="534344" y="44959"/>
                  </a:lnTo>
                  <a:lnTo>
                    <a:pt x="534344" y="82781"/>
                  </a:lnTo>
                  <a:lnTo>
                    <a:pt x="288574" y="82781"/>
                  </a:lnTo>
                  <a:lnTo>
                    <a:pt x="265176" y="37914"/>
                  </a:lnTo>
                  <a:lnTo>
                    <a:pt x="124138" y="37914"/>
                  </a:lnTo>
                  <a:lnTo>
                    <a:pt x="100741" y="82781"/>
                  </a:lnTo>
                  <a:lnTo>
                    <a:pt x="37882" y="82781"/>
                  </a:lnTo>
                  <a:lnTo>
                    <a:pt x="37882" y="381091"/>
                  </a:lnTo>
                  <a:lnTo>
                    <a:pt x="97491" y="114670"/>
                  </a:lnTo>
                  <a:lnTo>
                    <a:pt x="606580" y="114670"/>
                  </a:lnTo>
                  <a:lnTo>
                    <a:pt x="501661" y="466931"/>
                  </a:lnTo>
                  <a:lnTo>
                    <a:pt x="37882" y="466931"/>
                  </a:lnTo>
                  <a:lnTo>
                    <a:pt x="0" y="466931"/>
                  </a:lnTo>
                  <a:lnTo>
                    <a:pt x="0" y="44959"/>
                  </a:lnTo>
                  <a:lnTo>
                    <a:pt x="77714" y="44959"/>
                  </a:ln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a typeface="微软雅黑" panose="020B0503020204020204" pitchFamily="34" charset="-122"/>
                <a:cs typeface="+mn-ea"/>
                <a:sym typeface="+mn-lt"/>
              </a:endParaRPr>
            </a:p>
          </p:txBody>
        </p:sp>
      </p:grpSp>
      <p:grpSp>
        <p:nvGrpSpPr>
          <p:cNvPr id="32" name="组合 31"/>
          <p:cNvGrpSpPr/>
          <p:nvPr/>
        </p:nvGrpSpPr>
        <p:grpSpPr>
          <a:xfrm>
            <a:off x="7443434" y="2206399"/>
            <a:ext cx="3018414" cy="613359"/>
            <a:chOff x="7443434" y="1897971"/>
            <a:chExt cx="3018414" cy="613359"/>
          </a:xfrm>
        </p:grpSpPr>
        <p:sp>
          <p:nvSpPr>
            <p:cNvPr id="33" name="圆角矩形 32"/>
            <p:cNvSpPr/>
            <p:nvPr/>
          </p:nvSpPr>
          <p:spPr>
            <a:xfrm>
              <a:off x="7443434" y="1897971"/>
              <a:ext cx="3018414" cy="613359"/>
            </a:xfrm>
            <a:prstGeom prst="roundRect">
              <a:avLst>
                <a:gd name="adj" fmla="val 50000"/>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cs typeface="+mn-ea"/>
                <a:sym typeface="+mn-lt"/>
              </a:endParaRPr>
            </a:p>
          </p:txBody>
        </p:sp>
        <p:sp>
          <p:nvSpPr>
            <p:cNvPr id="34" name="矩形 33"/>
            <p:cNvSpPr/>
            <p:nvPr/>
          </p:nvSpPr>
          <p:spPr>
            <a:xfrm>
              <a:off x="7927365" y="1980866"/>
              <a:ext cx="2050552" cy="4356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solidFill>
                    <a:srgbClr val="141519"/>
                  </a:solidFill>
                  <a:ea typeface="微软雅黑" panose="020B0503020204020204" pitchFamily="34" charset="-122"/>
                  <a:cs typeface="+mn-ea"/>
                  <a:sym typeface="+mn-lt"/>
                </a:rPr>
                <a:t>方案重点事项</a:t>
              </a:r>
            </a:p>
          </p:txBody>
        </p:sp>
      </p:grpSp>
      <p:pic>
        <p:nvPicPr>
          <p:cNvPr id="35" name="图片占位符 7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816570" y="2390954"/>
            <a:ext cx="1927888" cy="3298649"/>
          </a:xfrm>
          <a:custGeom>
            <a:avLst/>
            <a:gdLst>
              <a:gd name="connsiteX0" fmla="*/ 0 w 5011284"/>
              <a:gd name="connsiteY0" fmla="*/ 0 h 3821373"/>
              <a:gd name="connsiteX1" fmla="*/ 5011284 w 5011284"/>
              <a:gd name="connsiteY1" fmla="*/ 0 h 3821373"/>
              <a:gd name="connsiteX2" fmla="*/ 5011284 w 5011284"/>
              <a:gd name="connsiteY2" fmla="*/ 3821373 h 3821373"/>
              <a:gd name="connsiteX3" fmla="*/ 0 w 5011284"/>
              <a:gd name="connsiteY3" fmla="*/ 3821373 h 3821373"/>
            </a:gdLst>
            <a:ahLst/>
            <a:cxnLst>
              <a:cxn ang="0">
                <a:pos x="connsiteX0" y="connsiteY0"/>
              </a:cxn>
              <a:cxn ang="0">
                <a:pos x="connsiteX1" y="connsiteY1"/>
              </a:cxn>
              <a:cxn ang="0">
                <a:pos x="connsiteX2" y="connsiteY2"/>
              </a:cxn>
              <a:cxn ang="0">
                <a:pos x="connsiteX3" y="connsiteY3"/>
              </a:cxn>
            </a:cxnLst>
            <a:rect l="l" t="t" r="r" b="b"/>
            <a:pathLst>
              <a:path w="5011284" h="3821373">
                <a:moveTo>
                  <a:pt x="0" y="0"/>
                </a:moveTo>
                <a:lnTo>
                  <a:pt x="5011284" y="0"/>
                </a:lnTo>
                <a:lnTo>
                  <a:pt x="5011284" y="3821373"/>
                </a:lnTo>
                <a:lnTo>
                  <a:pt x="0" y="3821373"/>
                </a:lnTo>
                <a:close/>
              </a:path>
            </a:pathLst>
          </a:custGeom>
          <a:ln>
            <a:solidFill>
              <a:schemeClr val="bg1">
                <a:lumMod val="75000"/>
              </a:schemeClr>
            </a:solidFill>
          </a:ln>
        </p:spPr>
      </p:pic>
      <p:grpSp>
        <p:nvGrpSpPr>
          <p:cNvPr id="43" name="组合 42"/>
          <p:cNvGrpSpPr/>
          <p:nvPr/>
        </p:nvGrpSpPr>
        <p:grpSpPr>
          <a:xfrm>
            <a:off x="461552" y="552767"/>
            <a:ext cx="4095271" cy="630364"/>
            <a:chOff x="194266" y="321621"/>
            <a:chExt cx="4095271" cy="630364"/>
          </a:xfrm>
        </p:grpSpPr>
        <p:grpSp>
          <p:nvGrpSpPr>
            <p:cNvPr id="44" name="组合 43"/>
            <p:cNvGrpSpPr/>
            <p:nvPr/>
          </p:nvGrpSpPr>
          <p:grpSpPr>
            <a:xfrm>
              <a:off x="1016260" y="398715"/>
              <a:ext cx="3273277" cy="553270"/>
              <a:chOff x="1016260" y="286054"/>
              <a:chExt cx="3273277" cy="553270"/>
            </a:xfrm>
          </p:grpSpPr>
          <p:sp>
            <p:nvSpPr>
              <p:cNvPr id="46"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47"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注意事项</a:t>
                </a:r>
              </a:p>
            </p:txBody>
          </p:sp>
        </p:grpSp>
        <p:sp>
          <p:nvSpPr>
            <p:cNvPr id="45" name="矩形 44"/>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03</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41167211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53" presetClass="entr" presetSubtype="16"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childTnLst>
                          </p:cTn>
                        </p:par>
                        <p:par>
                          <p:cTn id="35" fill="hold">
                            <p:stCondLst>
                              <p:cond delay="2500"/>
                            </p:stCondLst>
                            <p:childTnLst>
                              <p:par>
                                <p:cTn id="36" presetID="12" presetClass="entr" presetSubtype="8"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p:tgtEl>
                                          <p:spTgt spid="20"/>
                                        </p:tgtEl>
                                        <p:attrNameLst>
                                          <p:attrName>ppt_x</p:attrName>
                                        </p:attrNameLst>
                                      </p:cBhvr>
                                      <p:tavLst>
                                        <p:tav tm="0">
                                          <p:val>
                                            <p:strVal val="#ppt_x-#ppt_w*1.125000"/>
                                          </p:val>
                                        </p:tav>
                                        <p:tav tm="100000">
                                          <p:val>
                                            <p:strVal val="#ppt_x"/>
                                          </p:val>
                                        </p:tav>
                                      </p:tavLst>
                                    </p:anim>
                                    <p:animEffect transition="in" filter="wipe(right)">
                                      <p:cBhvr>
                                        <p:cTn id="39" dur="500"/>
                                        <p:tgtEl>
                                          <p:spTgt spid="20"/>
                                        </p:tgtEl>
                                      </p:cBhvr>
                                    </p:animEffect>
                                  </p:childTnLst>
                                </p:cTn>
                              </p:par>
                            </p:childTnLst>
                          </p:cTn>
                        </p:par>
                        <p:par>
                          <p:cTn id="40" fill="hold">
                            <p:stCondLst>
                              <p:cond delay="3000"/>
                            </p:stCondLst>
                            <p:childTnLst>
                              <p:par>
                                <p:cTn id="41" presetID="12" presetClass="entr" presetSubtype="8"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p:tgtEl>
                                          <p:spTgt spid="26"/>
                                        </p:tgtEl>
                                        <p:attrNameLst>
                                          <p:attrName>ppt_x</p:attrName>
                                        </p:attrNameLst>
                                      </p:cBhvr>
                                      <p:tavLst>
                                        <p:tav tm="0">
                                          <p:val>
                                            <p:strVal val="#ppt_x-#ppt_w*1.125000"/>
                                          </p:val>
                                        </p:tav>
                                        <p:tav tm="100000">
                                          <p:val>
                                            <p:strVal val="#ppt_x"/>
                                          </p:val>
                                        </p:tav>
                                      </p:tavLst>
                                    </p:anim>
                                    <p:animEffect transition="in" filter="wipe(right)">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a:grpSpLocks noChangeAspect="1"/>
          </p:cNvGrpSpPr>
          <p:nvPr/>
        </p:nvGrpSpPr>
        <p:grpSpPr>
          <a:xfrm rot="5400000">
            <a:off x="9435979" y="2818326"/>
            <a:ext cx="373859" cy="248556"/>
            <a:chOff x="2881121" y="2516898"/>
            <a:chExt cx="376100" cy="250202"/>
          </a:xfrm>
          <a:solidFill>
            <a:srgbClr val="CBBC91"/>
          </a:solidFill>
        </p:grpSpPr>
        <p:sp>
          <p:nvSpPr>
            <p:cNvPr id="33"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34"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grpSp>
      <p:grpSp>
        <p:nvGrpSpPr>
          <p:cNvPr id="3" name="组合 34"/>
          <p:cNvGrpSpPr/>
          <p:nvPr/>
        </p:nvGrpSpPr>
        <p:grpSpPr>
          <a:xfrm>
            <a:off x="8158454" y="1493290"/>
            <a:ext cx="2802882" cy="1243492"/>
            <a:chOff x="6137721" y="568403"/>
            <a:chExt cx="2435756" cy="1079946"/>
          </a:xfrm>
          <a:effectLst>
            <a:outerShdw blurRad="254000" dist="63500" dir="2700000" algn="tl" rotWithShape="0">
              <a:prstClr val="black">
                <a:alpha val="30000"/>
              </a:prstClr>
            </a:outerShdw>
          </a:effectLst>
        </p:grpSpPr>
        <p:sp>
          <p:nvSpPr>
            <p:cNvPr id="36" name="矩形 35"/>
            <p:cNvSpPr/>
            <p:nvPr/>
          </p:nvSpPr>
          <p:spPr>
            <a:xfrm>
              <a:off x="6137721" y="568403"/>
              <a:ext cx="2435756" cy="1079946"/>
            </a:xfrm>
            <a:prstGeom prst="rect">
              <a:avLst/>
            </a:prstGeom>
            <a:solidFill>
              <a:srgbClr val="8D6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grpSp>
          <p:nvGrpSpPr>
            <p:cNvPr id="4" name="组合 36"/>
            <p:cNvGrpSpPr/>
            <p:nvPr/>
          </p:nvGrpSpPr>
          <p:grpSpPr>
            <a:xfrm>
              <a:off x="6186839" y="788641"/>
              <a:ext cx="2162597" cy="636497"/>
              <a:chOff x="6235328" y="877530"/>
              <a:chExt cx="2162597" cy="636497"/>
            </a:xfrm>
          </p:grpSpPr>
          <p:sp>
            <p:nvSpPr>
              <p:cNvPr id="38" name="TextBox 37"/>
              <p:cNvSpPr txBox="1"/>
              <p:nvPr/>
            </p:nvSpPr>
            <p:spPr>
              <a:xfrm>
                <a:off x="6521966" y="877530"/>
                <a:ext cx="1589736" cy="414701"/>
              </a:xfrm>
              <a:prstGeom prst="rect">
                <a:avLst/>
              </a:prstGeom>
              <a:noFill/>
            </p:spPr>
            <p:txBody>
              <a:bodyPr wrap="none" rtlCol="0">
                <a:spAutoFit/>
              </a:bodyPr>
              <a:lstStyle/>
              <a:p>
                <a:pPr>
                  <a:lnSpc>
                    <a:spcPct val="130000"/>
                  </a:lnSpc>
                </a:pPr>
                <a:r>
                  <a:rPr lang="zh-CN" altLang="en-US" sz="2132" dirty="0">
                    <a:solidFill>
                      <a:schemeClr val="bg1"/>
                    </a:solidFill>
                    <a:latin typeface="思源黑体" panose="020B0500000000000000" pitchFamily="34" charset="-122"/>
                    <a:ea typeface="思源黑体" panose="020B0500000000000000" pitchFamily="34" charset="-122"/>
                    <a:cs typeface="+mn-ea"/>
                    <a:sym typeface="+mn-lt"/>
                  </a:rPr>
                  <a:t>执行第一步骤</a:t>
                </a:r>
              </a:p>
            </p:txBody>
          </p:sp>
          <p:sp>
            <p:nvSpPr>
              <p:cNvPr id="39" name="Rectangle 13" descr="FD1DDF730CE4456e89755B07FE1653D0# #Rectangle 13"/>
              <p:cNvSpPr>
                <a:spLocks noChangeArrowheads="1"/>
              </p:cNvSpPr>
              <p:nvPr/>
            </p:nvSpPr>
            <p:spPr bwMode="auto">
              <a:xfrm>
                <a:off x="6235328" y="1276633"/>
                <a:ext cx="2162597" cy="2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lnSpc>
                    <a:spcPct val="130000"/>
                  </a:lnSpc>
                  <a:spcBef>
                    <a:spcPct val="0"/>
                  </a:spcBef>
                  <a:buNone/>
                  <a:defRPr/>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此处添加简短文字说明</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grpSp>
        <p:nvGrpSpPr>
          <p:cNvPr id="5" name="组合 39"/>
          <p:cNvGrpSpPr>
            <a:grpSpLocks noChangeAspect="1"/>
          </p:cNvGrpSpPr>
          <p:nvPr/>
        </p:nvGrpSpPr>
        <p:grpSpPr>
          <a:xfrm rot="5400000">
            <a:off x="9435979" y="4589252"/>
            <a:ext cx="373859" cy="248556"/>
            <a:chOff x="2881121" y="2516898"/>
            <a:chExt cx="376100" cy="250202"/>
          </a:xfrm>
          <a:solidFill>
            <a:srgbClr val="CBBC91"/>
          </a:solidFill>
        </p:grpSpPr>
        <p:sp>
          <p:nvSpPr>
            <p:cNvPr id="41"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42"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grpSp>
      <p:grpSp>
        <p:nvGrpSpPr>
          <p:cNvPr id="6" name="组合 42"/>
          <p:cNvGrpSpPr/>
          <p:nvPr/>
        </p:nvGrpSpPr>
        <p:grpSpPr>
          <a:xfrm>
            <a:off x="8158453" y="3247085"/>
            <a:ext cx="2802881" cy="1243492"/>
            <a:chOff x="6137721" y="2051523"/>
            <a:chExt cx="2435756" cy="1079946"/>
          </a:xfrm>
          <a:solidFill>
            <a:srgbClr val="919191"/>
          </a:solidFill>
          <a:effectLst>
            <a:outerShdw blurRad="254000" dist="63500" dir="2700000" algn="tl" rotWithShape="0">
              <a:prstClr val="black">
                <a:alpha val="30000"/>
              </a:prstClr>
            </a:outerShdw>
          </a:effectLst>
        </p:grpSpPr>
        <p:sp>
          <p:nvSpPr>
            <p:cNvPr id="44" name="矩形 43"/>
            <p:cNvSpPr/>
            <p:nvPr/>
          </p:nvSpPr>
          <p:spPr>
            <a:xfrm>
              <a:off x="6137721" y="2051523"/>
              <a:ext cx="2435756" cy="1079946"/>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grpSp>
          <p:nvGrpSpPr>
            <p:cNvPr id="7" name="组合 44"/>
            <p:cNvGrpSpPr/>
            <p:nvPr/>
          </p:nvGrpSpPr>
          <p:grpSpPr>
            <a:xfrm>
              <a:off x="6288196" y="2281296"/>
              <a:ext cx="2106569" cy="626962"/>
              <a:chOff x="6336685" y="887065"/>
              <a:chExt cx="2106569" cy="626962"/>
            </a:xfrm>
            <a:grpFill/>
          </p:grpSpPr>
          <p:sp>
            <p:nvSpPr>
              <p:cNvPr id="75" name="TextBox 74"/>
              <p:cNvSpPr txBox="1"/>
              <p:nvPr/>
            </p:nvSpPr>
            <p:spPr>
              <a:xfrm>
                <a:off x="6465371" y="887065"/>
                <a:ext cx="1765259" cy="456577"/>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pPr>
                  <a:lnSpc>
                    <a:spcPct val="130000"/>
                  </a:lnSpc>
                </a:pPr>
                <a:r>
                  <a:rPr lang="zh-CN" altLang="en-US" sz="2399" dirty="0">
                    <a:solidFill>
                      <a:srgbClr val="010A13"/>
                    </a:solidFill>
                    <a:latin typeface="思源黑体" panose="020B0500000000000000" pitchFamily="34" charset="-122"/>
                    <a:ea typeface="思源黑体" panose="020B0500000000000000" pitchFamily="34" charset="-122"/>
                    <a:cs typeface="+mn-ea"/>
                    <a:sym typeface="+mn-lt"/>
                  </a:rPr>
                  <a:t>执行第二步骤</a:t>
                </a:r>
              </a:p>
            </p:txBody>
          </p:sp>
          <p:sp>
            <p:nvSpPr>
              <p:cNvPr id="76" name="Rectangle 13" descr="FD1DDF730CE4456e89755B07FE1653D0# #Rectangle 13"/>
              <p:cNvSpPr>
                <a:spLocks noChangeArrowheads="1"/>
              </p:cNvSpPr>
              <p:nvPr/>
            </p:nvSpPr>
            <p:spPr bwMode="auto">
              <a:xfrm>
                <a:off x="6336685" y="1276633"/>
                <a:ext cx="2106569" cy="2373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lnSpc>
                    <a:spcPct val="130000"/>
                  </a:lnSpc>
                  <a:spcBef>
                    <a:spcPct val="0"/>
                  </a:spcBef>
                  <a:buNone/>
                  <a:defRPr/>
                </a:pPr>
                <a:r>
                  <a:rPr lang="zh-CN" altLang="en-US" sz="1000" dirty="0">
                    <a:solidFill>
                      <a:srgbClr val="010A13"/>
                    </a:solidFill>
                    <a:latin typeface="思源黑体" panose="020B0500000000000000" pitchFamily="34" charset="-122"/>
                    <a:ea typeface="思源黑体" panose="020B0500000000000000" pitchFamily="34" charset="-122"/>
                    <a:cs typeface="+mn-ea"/>
                    <a:sym typeface="+mn-lt"/>
                  </a:rPr>
                  <a:t>此处添加简短文字说明</a:t>
                </a:r>
                <a:endParaRPr lang="en-US" altLang="zh-CN" sz="1000" dirty="0">
                  <a:solidFill>
                    <a:srgbClr val="010A13"/>
                  </a:solidFill>
                  <a:latin typeface="思源黑体" panose="020B0500000000000000" pitchFamily="34" charset="-122"/>
                  <a:ea typeface="思源黑体" panose="020B0500000000000000" pitchFamily="34" charset="-122"/>
                  <a:cs typeface="+mn-ea"/>
                  <a:sym typeface="+mn-lt"/>
                </a:endParaRPr>
              </a:p>
            </p:txBody>
          </p:sp>
        </p:grpSp>
      </p:grpSp>
      <p:grpSp>
        <p:nvGrpSpPr>
          <p:cNvPr id="8" name="组合 76"/>
          <p:cNvGrpSpPr/>
          <p:nvPr/>
        </p:nvGrpSpPr>
        <p:grpSpPr>
          <a:xfrm>
            <a:off x="8158451" y="5044705"/>
            <a:ext cx="2802882" cy="1243492"/>
            <a:chOff x="6137721" y="3534643"/>
            <a:chExt cx="2435756" cy="1079946"/>
          </a:xfrm>
          <a:solidFill>
            <a:schemeClr val="bg1">
              <a:lumMod val="75000"/>
            </a:schemeClr>
          </a:solidFill>
          <a:effectLst>
            <a:outerShdw blurRad="254000" dist="63500" dir="2700000" algn="tl" rotWithShape="0">
              <a:prstClr val="black">
                <a:alpha val="30000"/>
              </a:prstClr>
            </a:outerShdw>
          </a:effectLst>
        </p:grpSpPr>
        <p:sp>
          <p:nvSpPr>
            <p:cNvPr id="78" name="矩形 77"/>
            <p:cNvSpPr/>
            <p:nvPr/>
          </p:nvSpPr>
          <p:spPr>
            <a:xfrm>
              <a:off x="6137721" y="3534643"/>
              <a:ext cx="2435756" cy="1079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grpSp>
          <p:nvGrpSpPr>
            <p:cNvPr id="9" name="组合 78"/>
            <p:cNvGrpSpPr/>
            <p:nvPr/>
          </p:nvGrpSpPr>
          <p:grpSpPr>
            <a:xfrm>
              <a:off x="6371557" y="3764416"/>
              <a:ext cx="1977882" cy="626962"/>
              <a:chOff x="6420046" y="887065"/>
              <a:chExt cx="1977882" cy="626962"/>
            </a:xfrm>
            <a:grpFill/>
          </p:grpSpPr>
          <p:sp>
            <p:nvSpPr>
              <p:cNvPr id="80" name="TextBox 79"/>
              <p:cNvSpPr txBox="1"/>
              <p:nvPr/>
            </p:nvSpPr>
            <p:spPr>
              <a:xfrm>
                <a:off x="6465372" y="887065"/>
                <a:ext cx="1765258" cy="456577"/>
              </a:xfrm>
              <a:prstGeom prst="rect">
                <a:avLst/>
              </a:prstGeom>
              <a:grp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pPr>
                  <a:lnSpc>
                    <a:spcPct val="130000"/>
                  </a:lnSpc>
                </a:pPr>
                <a:r>
                  <a:rPr lang="zh-CN" altLang="en-US" sz="2399" dirty="0">
                    <a:solidFill>
                      <a:srgbClr val="010A13"/>
                    </a:solidFill>
                    <a:latin typeface="思源黑体" panose="020B0500000000000000" pitchFamily="34" charset="-122"/>
                    <a:ea typeface="思源黑体" panose="020B0500000000000000" pitchFamily="34" charset="-122"/>
                    <a:cs typeface="+mn-ea"/>
                    <a:sym typeface="+mn-lt"/>
                  </a:rPr>
                  <a:t>执行第三步骤</a:t>
                </a:r>
              </a:p>
            </p:txBody>
          </p:sp>
          <p:sp>
            <p:nvSpPr>
              <p:cNvPr id="81" name="Rectangle 13" descr="FD1DDF730CE4456e89755B07FE1653D0# #Rectangle 13"/>
              <p:cNvSpPr>
                <a:spLocks noChangeArrowheads="1"/>
              </p:cNvSpPr>
              <p:nvPr/>
            </p:nvSpPr>
            <p:spPr bwMode="auto">
              <a:xfrm>
                <a:off x="6420046" y="1276633"/>
                <a:ext cx="1977882" cy="2373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lnSpc>
                    <a:spcPct val="130000"/>
                  </a:lnSpc>
                  <a:spcBef>
                    <a:spcPct val="0"/>
                  </a:spcBef>
                  <a:buNone/>
                  <a:defRPr/>
                </a:pPr>
                <a:r>
                  <a:rPr lang="zh-CN" altLang="en-US" sz="1000" dirty="0">
                    <a:solidFill>
                      <a:srgbClr val="010A13"/>
                    </a:solidFill>
                    <a:latin typeface="思源黑体" panose="020B0500000000000000" pitchFamily="34" charset="-122"/>
                    <a:ea typeface="思源黑体" panose="020B0500000000000000" pitchFamily="34" charset="-122"/>
                    <a:cs typeface="+mn-ea"/>
                    <a:sym typeface="+mn-lt"/>
                  </a:rPr>
                  <a:t>此处添加简短文字说明</a:t>
                </a:r>
                <a:endParaRPr lang="en-US" altLang="zh-CN" sz="1000" dirty="0">
                  <a:solidFill>
                    <a:srgbClr val="010A13"/>
                  </a:solidFill>
                  <a:latin typeface="思源黑体" panose="020B0500000000000000" pitchFamily="34" charset="-122"/>
                  <a:ea typeface="思源黑体" panose="020B0500000000000000" pitchFamily="34" charset="-122"/>
                  <a:cs typeface="+mn-ea"/>
                  <a:sym typeface="+mn-lt"/>
                </a:endParaRPr>
              </a:p>
            </p:txBody>
          </p:sp>
        </p:grpSp>
      </p:grpSp>
      <p:sp>
        <p:nvSpPr>
          <p:cNvPr id="82" name="TextBox 81"/>
          <p:cNvSpPr txBox="1"/>
          <p:nvPr/>
        </p:nvSpPr>
        <p:spPr>
          <a:xfrm>
            <a:off x="1003296" y="4621044"/>
            <a:ext cx="6820446" cy="1123022"/>
          </a:xfrm>
          <a:prstGeom prst="rect">
            <a:avLst/>
          </a:prstGeom>
          <a:noFill/>
        </p:spPr>
        <p:txBody>
          <a:bodyPr wrap="square" lIns="121821" tIns="60909" rIns="121821" bIns="60909" rtlCol="0">
            <a:spAutoFit/>
          </a:bodyPr>
          <a:lstStyle/>
          <a:p>
            <a:pPr algn="just">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点击输入计划的详细文字内容，文字语言要精炼概括，避免用冗长空洞的词汇，给人以真实诚挚的感觉。计划条理要清晰，可操作性要强，用清晰明了的思路呈现自己想要表达的观点与计划。</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a:p>
            <a:pPr algn="just">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计划的详细文字内容语言要精炼概括，避免用冗长空洞的词汇，给人以真实诚挚的感觉。计划条理要清晰，可操作性要强，用清晰明了的思路呈现自己的观点与计划。</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84" name="圆角矩形 4"/>
          <p:cNvSpPr/>
          <p:nvPr/>
        </p:nvSpPr>
        <p:spPr>
          <a:xfrm>
            <a:off x="1132506" y="1767627"/>
            <a:ext cx="6578138" cy="2558925"/>
          </a:xfrm>
          <a:custGeom>
            <a:avLst/>
            <a:gdLst/>
            <a:ahLst/>
            <a:cxnLst/>
            <a:rect l="l" t="t" r="r" b="b"/>
            <a:pathLst>
              <a:path w="7961882" h="3169464">
                <a:moveTo>
                  <a:pt x="7235898" y="2392004"/>
                </a:moveTo>
                <a:lnTo>
                  <a:pt x="7910406" y="2392004"/>
                </a:lnTo>
                <a:cubicBezTo>
                  <a:pt x="7938835" y="2392004"/>
                  <a:pt x="7961882" y="2415051"/>
                  <a:pt x="7961882" y="2443480"/>
                </a:cubicBezTo>
                <a:lnTo>
                  <a:pt x="7961882" y="3117988"/>
                </a:lnTo>
                <a:cubicBezTo>
                  <a:pt x="7961882" y="3146417"/>
                  <a:pt x="7938835" y="3169464"/>
                  <a:pt x="7910406" y="3169464"/>
                </a:cubicBezTo>
                <a:lnTo>
                  <a:pt x="7235898" y="3169464"/>
                </a:lnTo>
                <a:cubicBezTo>
                  <a:pt x="7207469" y="3169464"/>
                  <a:pt x="7184422" y="3146417"/>
                  <a:pt x="7184422" y="3117988"/>
                </a:cubicBezTo>
                <a:lnTo>
                  <a:pt x="7184422" y="2443480"/>
                </a:lnTo>
                <a:cubicBezTo>
                  <a:pt x="7184422" y="2415051"/>
                  <a:pt x="7207469" y="2392004"/>
                  <a:pt x="7235898" y="2392004"/>
                </a:cubicBezTo>
                <a:close/>
                <a:moveTo>
                  <a:pt x="6437628" y="2392004"/>
                </a:moveTo>
                <a:lnTo>
                  <a:pt x="7112136" y="2392004"/>
                </a:lnTo>
                <a:cubicBezTo>
                  <a:pt x="7140565" y="2392004"/>
                  <a:pt x="7163612" y="2415051"/>
                  <a:pt x="7163612" y="2443480"/>
                </a:cubicBezTo>
                <a:lnTo>
                  <a:pt x="7163612" y="3117988"/>
                </a:lnTo>
                <a:cubicBezTo>
                  <a:pt x="7163612" y="3146417"/>
                  <a:pt x="7140565" y="3169464"/>
                  <a:pt x="7112136" y="3169464"/>
                </a:cubicBezTo>
                <a:lnTo>
                  <a:pt x="6437628" y="3169464"/>
                </a:lnTo>
                <a:cubicBezTo>
                  <a:pt x="6409199" y="3169464"/>
                  <a:pt x="6386152" y="3146417"/>
                  <a:pt x="6386152" y="3117988"/>
                </a:cubicBezTo>
                <a:lnTo>
                  <a:pt x="6386152" y="2443480"/>
                </a:lnTo>
                <a:cubicBezTo>
                  <a:pt x="6386152" y="2415051"/>
                  <a:pt x="6409199" y="2392004"/>
                  <a:pt x="6437628" y="2392004"/>
                </a:cubicBezTo>
                <a:close/>
                <a:moveTo>
                  <a:pt x="5639359" y="2392004"/>
                </a:moveTo>
                <a:lnTo>
                  <a:pt x="6313867" y="2392004"/>
                </a:lnTo>
                <a:cubicBezTo>
                  <a:pt x="6342296" y="2392004"/>
                  <a:pt x="6365343" y="2415051"/>
                  <a:pt x="6365343" y="2443480"/>
                </a:cubicBezTo>
                <a:lnTo>
                  <a:pt x="6365343" y="3117988"/>
                </a:lnTo>
                <a:cubicBezTo>
                  <a:pt x="6365343" y="3146417"/>
                  <a:pt x="6342296" y="3169464"/>
                  <a:pt x="6313867" y="3169464"/>
                </a:cubicBezTo>
                <a:lnTo>
                  <a:pt x="5639359" y="3169464"/>
                </a:lnTo>
                <a:cubicBezTo>
                  <a:pt x="5610930" y="3169464"/>
                  <a:pt x="5587883" y="3146417"/>
                  <a:pt x="5587883" y="3117988"/>
                </a:cubicBezTo>
                <a:lnTo>
                  <a:pt x="5587883" y="2443480"/>
                </a:lnTo>
                <a:cubicBezTo>
                  <a:pt x="5587883" y="2415051"/>
                  <a:pt x="5610930" y="2392004"/>
                  <a:pt x="5639359" y="2392004"/>
                </a:cubicBezTo>
                <a:close/>
                <a:moveTo>
                  <a:pt x="4841090" y="2392004"/>
                </a:moveTo>
                <a:lnTo>
                  <a:pt x="5515598" y="2392004"/>
                </a:lnTo>
                <a:cubicBezTo>
                  <a:pt x="5544027" y="2392004"/>
                  <a:pt x="5567074" y="2415051"/>
                  <a:pt x="5567074" y="2443480"/>
                </a:cubicBezTo>
                <a:lnTo>
                  <a:pt x="5567074" y="3117988"/>
                </a:lnTo>
                <a:cubicBezTo>
                  <a:pt x="5567074" y="3146417"/>
                  <a:pt x="5544027" y="3169464"/>
                  <a:pt x="5515598" y="3169464"/>
                </a:cubicBezTo>
                <a:lnTo>
                  <a:pt x="4841090" y="3169464"/>
                </a:lnTo>
                <a:cubicBezTo>
                  <a:pt x="4812661" y="3169464"/>
                  <a:pt x="4789614" y="3146417"/>
                  <a:pt x="4789614" y="3117988"/>
                </a:cubicBezTo>
                <a:lnTo>
                  <a:pt x="4789614" y="2443480"/>
                </a:lnTo>
                <a:cubicBezTo>
                  <a:pt x="4789614" y="2415051"/>
                  <a:pt x="4812661" y="2392004"/>
                  <a:pt x="4841090" y="2392004"/>
                </a:cubicBezTo>
                <a:close/>
                <a:moveTo>
                  <a:pt x="4042821" y="2392004"/>
                </a:moveTo>
                <a:lnTo>
                  <a:pt x="4717329" y="2392004"/>
                </a:lnTo>
                <a:cubicBezTo>
                  <a:pt x="4745758" y="2392004"/>
                  <a:pt x="4768805" y="2415051"/>
                  <a:pt x="4768805" y="2443480"/>
                </a:cubicBezTo>
                <a:lnTo>
                  <a:pt x="4768805" y="3117988"/>
                </a:lnTo>
                <a:cubicBezTo>
                  <a:pt x="4768805" y="3146417"/>
                  <a:pt x="4745758" y="3169464"/>
                  <a:pt x="4717329" y="3169464"/>
                </a:cubicBezTo>
                <a:lnTo>
                  <a:pt x="4042821" y="3169464"/>
                </a:lnTo>
                <a:cubicBezTo>
                  <a:pt x="4014392" y="3169464"/>
                  <a:pt x="3991345" y="3146417"/>
                  <a:pt x="3991345" y="3117988"/>
                </a:cubicBezTo>
                <a:lnTo>
                  <a:pt x="3991345" y="2443480"/>
                </a:lnTo>
                <a:cubicBezTo>
                  <a:pt x="3991345" y="2415051"/>
                  <a:pt x="4014392" y="2392004"/>
                  <a:pt x="4042821" y="2392004"/>
                </a:cubicBezTo>
                <a:close/>
                <a:moveTo>
                  <a:pt x="3244552" y="2392004"/>
                </a:moveTo>
                <a:lnTo>
                  <a:pt x="3919060" y="2392004"/>
                </a:lnTo>
                <a:cubicBezTo>
                  <a:pt x="3947489" y="2392004"/>
                  <a:pt x="3970536" y="2415051"/>
                  <a:pt x="3970536" y="2443480"/>
                </a:cubicBezTo>
                <a:lnTo>
                  <a:pt x="3970536" y="3117988"/>
                </a:lnTo>
                <a:cubicBezTo>
                  <a:pt x="3970536" y="3146417"/>
                  <a:pt x="3947489" y="3169464"/>
                  <a:pt x="3919060" y="3169464"/>
                </a:cubicBezTo>
                <a:lnTo>
                  <a:pt x="3244552" y="3169464"/>
                </a:lnTo>
                <a:cubicBezTo>
                  <a:pt x="3216123" y="3169464"/>
                  <a:pt x="3193076" y="3146417"/>
                  <a:pt x="3193076" y="3117988"/>
                </a:cubicBezTo>
                <a:lnTo>
                  <a:pt x="3193076" y="2443480"/>
                </a:lnTo>
                <a:cubicBezTo>
                  <a:pt x="3193076" y="2415051"/>
                  <a:pt x="3216123" y="2392004"/>
                  <a:pt x="3244552" y="2392004"/>
                </a:cubicBezTo>
                <a:close/>
                <a:moveTo>
                  <a:pt x="2446283" y="2392004"/>
                </a:moveTo>
                <a:lnTo>
                  <a:pt x="3120791" y="2392004"/>
                </a:lnTo>
                <a:cubicBezTo>
                  <a:pt x="3149220" y="2392004"/>
                  <a:pt x="3172267" y="2415051"/>
                  <a:pt x="3172267" y="2443480"/>
                </a:cubicBezTo>
                <a:lnTo>
                  <a:pt x="3172267" y="3117988"/>
                </a:lnTo>
                <a:cubicBezTo>
                  <a:pt x="3172267" y="3146417"/>
                  <a:pt x="3149220" y="3169464"/>
                  <a:pt x="3120791" y="3169464"/>
                </a:cubicBezTo>
                <a:lnTo>
                  <a:pt x="2446283" y="3169464"/>
                </a:lnTo>
                <a:cubicBezTo>
                  <a:pt x="2417854" y="3169464"/>
                  <a:pt x="2394807" y="3146417"/>
                  <a:pt x="2394807" y="3117988"/>
                </a:cubicBezTo>
                <a:lnTo>
                  <a:pt x="2394807" y="2443480"/>
                </a:lnTo>
                <a:cubicBezTo>
                  <a:pt x="2394807" y="2415051"/>
                  <a:pt x="2417854" y="2392004"/>
                  <a:pt x="2446283" y="2392004"/>
                </a:cubicBezTo>
                <a:close/>
                <a:moveTo>
                  <a:pt x="1648014" y="2392004"/>
                </a:moveTo>
                <a:lnTo>
                  <a:pt x="2322522" y="2392004"/>
                </a:lnTo>
                <a:cubicBezTo>
                  <a:pt x="2350951" y="2392004"/>
                  <a:pt x="2373998" y="2415051"/>
                  <a:pt x="2373998" y="2443480"/>
                </a:cubicBezTo>
                <a:lnTo>
                  <a:pt x="2373998" y="3117988"/>
                </a:lnTo>
                <a:cubicBezTo>
                  <a:pt x="2373998" y="3146417"/>
                  <a:pt x="2350951" y="3169464"/>
                  <a:pt x="2322522" y="3169464"/>
                </a:cubicBezTo>
                <a:lnTo>
                  <a:pt x="1648014" y="3169464"/>
                </a:lnTo>
                <a:cubicBezTo>
                  <a:pt x="1619585" y="3169464"/>
                  <a:pt x="1596538" y="3146417"/>
                  <a:pt x="1596538" y="3117988"/>
                </a:cubicBezTo>
                <a:lnTo>
                  <a:pt x="1596538" y="2443480"/>
                </a:lnTo>
                <a:cubicBezTo>
                  <a:pt x="1596538" y="2415051"/>
                  <a:pt x="1619585" y="2392004"/>
                  <a:pt x="1648014" y="2392004"/>
                </a:cubicBezTo>
                <a:close/>
                <a:moveTo>
                  <a:pt x="849745" y="2392004"/>
                </a:moveTo>
                <a:lnTo>
                  <a:pt x="1524253" y="2392004"/>
                </a:lnTo>
                <a:cubicBezTo>
                  <a:pt x="1552682" y="2392004"/>
                  <a:pt x="1575729" y="2415051"/>
                  <a:pt x="1575729" y="2443480"/>
                </a:cubicBezTo>
                <a:lnTo>
                  <a:pt x="1575729" y="3117988"/>
                </a:lnTo>
                <a:cubicBezTo>
                  <a:pt x="1575729" y="3146417"/>
                  <a:pt x="1552682" y="3169464"/>
                  <a:pt x="1524253" y="3169464"/>
                </a:cubicBezTo>
                <a:lnTo>
                  <a:pt x="849745" y="3169464"/>
                </a:lnTo>
                <a:cubicBezTo>
                  <a:pt x="821316" y="3169464"/>
                  <a:pt x="798269" y="3146417"/>
                  <a:pt x="798269" y="3117988"/>
                </a:cubicBezTo>
                <a:lnTo>
                  <a:pt x="798269" y="2443480"/>
                </a:lnTo>
                <a:cubicBezTo>
                  <a:pt x="798269" y="2415051"/>
                  <a:pt x="821316" y="2392004"/>
                  <a:pt x="849745" y="2392004"/>
                </a:cubicBezTo>
                <a:close/>
                <a:moveTo>
                  <a:pt x="51476" y="2392004"/>
                </a:moveTo>
                <a:lnTo>
                  <a:pt x="725984" y="2392004"/>
                </a:lnTo>
                <a:cubicBezTo>
                  <a:pt x="754413" y="2392004"/>
                  <a:pt x="777460" y="2415051"/>
                  <a:pt x="777460" y="2443480"/>
                </a:cubicBezTo>
                <a:lnTo>
                  <a:pt x="777460" y="3117988"/>
                </a:lnTo>
                <a:cubicBezTo>
                  <a:pt x="777460" y="3146417"/>
                  <a:pt x="754413" y="3169464"/>
                  <a:pt x="725984" y="3169464"/>
                </a:cubicBezTo>
                <a:lnTo>
                  <a:pt x="51476" y="3169464"/>
                </a:lnTo>
                <a:cubicBezTo>
                  <a:pt x="23047" y="3169464"/>
                  <a:pt x="0" y="3146417"/>
                  <a:pt x="0" y="3117988"/>
                </a:cubicBezTo>
                <a:lnTo>
                  <a:pt x="0" y="2443480"/>
                </a:lnTo>
                <a:cubicBezTo>
                  <a:pt x="0" y="2415051"/>
                  <a:pt x="23047" y="2392004"/>
                  <a:pt x="51476" y="2392004"/>
                </a:cubicBezTo>
                <a:close/>
                <a:moveTo>
                  <a:pt x="7235898" y="1594670"/>
                </a:moveTo>
                <a:lnTo>
                  <a:pt x="7910406" y="1594670"/>
                </a:lnTo>
                <a:cubicBezTo>
                  <a:pt x="7938835" y="1594670"/>
                  <a:pt x="7961882" y="1617717"/>
                  <a:pt x="7961882" y="1646146"/>
                </a:cubicBezTo>
                <a:lnTo>
                  <a:pt x="7961882" y="2320654"/>
                </a:lnTo>
                <a:cubicBezTo>
                  <a:pt x="7961882" y="2349083"/>
                  <a:pt x="7938835" y="2372130"/>
                  <a:pt x="7910406" y="2372130"/>
                </a:cubicBezTo>
                <a:lnTo>
                  <a:pt x="7235898" y="2372130"/>
                </a:lnTo>
                <a:cubicBezTo>
                  <a:pt x="7207469" y="2372130"/>
                  <a:pt x="7184422" y="2349083"/>
                  <a:pt x="7184422" y="2320654"/>
                </a:cubicBezTo>
                <a:lnTo>
                  <a:pt x="7184422" y="1646146"/>
                </a:lnTo>
                <a:cubicBezTo>
                  <a:pt x="7184422" y="1617717"/>
                  <a:pt x="7207469" y="1594670"/>
                  <a:pt x="7235898" y="1594670"/>
                </a:cubicBezTo>
                <a:close/>
                <a:moveTo>
                  <a:pt x="6437628" y="1594670"/>
                </a:moveTo>
                <a:lnTo>
                  <a:pt x="7112136" y="1594670"/>
                </a:lnTo>
                <a:cubicBezTo>
                  <a:pt x="7140565" y="1594670"/>
                  <a:pt x="7163612" y="1617717"/>
                  <a:pt x="7163612" y="1646146"/>
                </a:cubicBezTo>
                <a:lnTo>
                  <a:pt x="7163612" y="2320654"/>
                </a:lnTo>
                <a:cubicBezTo>
                  <a:pt x="7163612" y="2349083"/>
                  <a:pt x="7140565" y="2372130"/>
                  <a:pt x="7112136" y="2372130"/>
                </a:cubicBezTo>
                <a:lnTo>
                  <a:pt x="6437628" y="2372130"/>
                </a:lnTo>
                <a:cubicBezTo>
                  <a:pt x="6409199" y="2372130"/>
                  <a:pt x="6386152" y="2349083"/>
                  <a:pt x="6386152" y="2320654"/>
                </a:cubicBezTo>
                <a:lnTo>
                  <a:pt x="6386152" y="1646146"/>
                </a:lnTo>
                <a:cubicBezTo>
                  <a:pt x="6386152" y="1617717"/>
                  <a:pt x="6409199" y="1594670"/>
                  <a:pt x="6437628" y="1594670"/>
                </a:cubicBezTo>
                <a:close/>
                <a:moveTo>
                  <a:pt x="5639359" y="1594670"/>
                </a:moveTo>
                <a:lnTo>
                  <a:pt x="6313867" y="1594670"/>
                </a:lnTo>
                <a:cubicBezTo>
                  <a:pt x="6342296" y="1594670"/>
                  <a:pt x="6365343" y="1617717"/>
                  <a:pt x="6365343" y="1646146"/>
                </a:cubicBezTo>
                <a:lnTo>
                  <a:pt x="6365343" y="2320654"/>
                </a:lnTo>
                <a:cubicBezTo>
                  <a:pt x="6365343" y="2349083"/>
                  <a:pt x="6342296" y="2372130"/>
                  <a:pt x="6313867" y="2372130"/>
                </a:cubicBezTo>
                <a:lnTo>
                  <a:pt x="5639359" y="2372130"/>
                </a:lnTo>
                <a:cubicBezTo>
                  <a:pt x="5610930" y="2372130"/>
                  <a:pt x="5587883" y="2349083"/>
                  <a:pt x="5587883" y="2320654"/>
                </a:cubicBezTo>
                <a:lnTo>
                  <a:pt x="5587883" y="1646146"/>
                </a:lnTo>
                <a:cubicBezTo>
                  <a:pt x="5587883" y="1617717"/>
                  <a:pt x="5610930" y="1594670"/>
                  <a:pt x="5639359" y="1594670"/>
                </a:cubicBezTo>
                <a:close/>
                <a:moveTo>
                  <a:pt x="4841090" y="1594670"/>
                </a:moveTo>
                <a:lnTo>
                  <a:pt x="5515598" y="1594670"/>
                </a:lnTo>
                <a:cubicBezTo>
                  <a:pt x="5544027" y="1594670"/>
                  <a:pt x="5567074" y="1617717"/>
                  <a:pt x="5567074" y="1646146"/>
                </a:cubicBezTo>
                <a:lnTo>
                  <a:pt x="5567074" y="2320654"/>
                </a:lnTo>
                <a:cubicBezTo>
                  <a:pt x="5567074" y="2349083"/>
                  <a:pt x="5544027" y="2372130"/>
                  <a:pt x="5515598" y="2372130"/>
                </a:cubicBezTo>
                <a:lnTo>
                  <a:pt x="4841090" y="2372130"/>
                </a:lnTo>
                <a:cubicBezTo>
                  <a:pt x="4812661" y="2372130"/>
                  <a:pt x="4789614" y="2349083"/>
                  <a:pt x="4789614" y="2320654"/>
                </a:cubicBezTo>
                <a:lnTo>
                  <a:pt x="4789614" y="1646146"/>
                </a:lnTo>
                <a:cubicBezTo>
                  <a:pt x="4789614" y="1617717"/>
                  <a:pt x="4812661" y="1594670"/>
                  <a:pt x="4841090" y="1594670"/>
                </a:cubicBezTo>
                <a:close/>
                <a:moveTo>
                  <a:pt x="4042821" y="1594670"/>
                </a:moveTo>
                <a:lnTo>
                  <a:pt x="4717329" y="1594670"/>
                </a:lnTo>
                <a:cubicBezTo>
                  <a:pt x="4745758" y="1594670"/>
                  <a:pt x="4768805" y="1617717"/>
                  <a:pt x="4768805" y="1646146"/>
                </a:cubicBezTo>
                <a:lnTo>
                  <a:pt x="4768805" y="2320654"/>
                </a:lnTo>
                <a:cubicBezTo>
                  <a:pt x="4768805" y="2349083"/>
                  <a:pt x="4745758" y="2372130"/>
                  <a:pt x="4717329" y="2372130"/>
                </a:cubicBezTo>
                <a:lnTo>
                  <a:pt x="4042821" y="2372130"/>
                </a:lnTo>
                <a:cubicBezTo>
                  <a:pt x="4014392" y="2372130"/>
                  <a:pt x="3991345" y="2349083"/>
                  <a:pt x="3991345" y="2320654"/>
                </a:cubicBezTo>
                <a:lnTo>
                  <a:pt x="3991345" y="1646146"/>
                </a:lnTo>
                <a:cubicBezTo>
                  <a:pt x="3991345" y="1617717"/>
                  <a:pt x="4014392" y="1594670"/>
                  <a:pt x="4042821" y="1594670"/>
                </a:cubicBezTo>
                <a:close/>
                <a:moveTo>
                  <a:pt x="3244552" y="1594670"/>
                </a:moveTo>
                <a:lnTo>
                  <a:pt x="3919060" y="1594670"/>
                </a:lnTo>
                <a:cubicBezTo>
                  <a:pt x="3947489" y="1594670"/>
                  <a:pt x="3970536" y="1617717"/>
                  <a:pt x="3970536" y="1646146"/>
                </a:cubicBezTo>
                <a:lnTo>
                  <a:pt x="3970536" y="2320654"/>
                </a:lnTo>
                <a:cubicBezTo>
                  <a:pt x="3970536" y="2349083"/>
                  <a:pt x="3947489" y="2372130"/>
                  <a:pt x="3919060" y="2372130"/>
                </a:cubicBezTo>
                <a:lnTo>
                  <a:pt x="3244552" y="2372130"/>
                </a:lnTo>
                <a:cubicBezTo>
                  <a:pt x="3216123" y="2372130"/>
                  <a:pt x="3193076" y="2349083"/>
                  <a:pt x="3193076" y="2320654"/>
                </a:cubicBezTo>
                <a:lnTo>
                  <a:pt x="3193076" y="1646146"/>
                </a:lnTo>
                <a:cubicBezTo>
                  <a:pt x="3193076" y="1617717"/>
                  <a:pt x="3216123" y="1594670"/>
                  <a:pt x="3244552" y="1594670"/>
                </a:cubicBezTo>
                <a:close/>
                <a:moveTo>
                  <a:pt x="2446283" y="1594670"/>
                </a:moveTo>
                <a:lnTo>
                  <a:pt x="3120791" y="1594670"/>
                </a:lnTo>
                <a:cubicBezTo>
                  <a:pt x="3149220" y="1594670"/>
                  <a:pt x="3172267" y="1617717"/>
                  <a:pt x="3172267" y="1646146"/>
                </a:cubicBezTo>
                <a:lnTo>
                  <a:pt x="3172267" y="2320654"/>
                </a:lnTo>
                <a:cubicBezTo>
                  <a:pt x="3172267" y="2349083"/>
                  <a:pt x="3149220" y="2372130"/>
                  <a:pt x="3120791" y="2372130"/>
                </a:cubicBezTo>
                <a:lnTo>
                  <a:pt x="2446283" y="2372130"/>
                </a:lnTo>
                <a:cubicBezTo>
                  <a:pt x="2417854" y="2372130"/>
                  <a:pt x="2394807" y="2349083"/>
                  <a:pt x="2394807" y="2320654"/>
                </a:cubicBezTo>
                <a:lnTo>
                  <a:pt x="2394807" y="1646146"/>
                </a:lnTo>
                <a:cubicBezTo>
                  <a:pt x="2394807" y="1617717"/>
                  <a:pt x="2417854" y="1594670"/>
                  <a:pt x="2446283" y="1594670"/>
                </a:cubicBezTo>
                <a:close/>
                <a:moveTo>
                  <a:pt x="1648014" y="1594670"/>
                </a:moveTo>
                <a:lnTo>
                  <a:pt x="2322522" y="1594670"/>
                </a:lnTo>
                <a:cubicBezTo>
                  <a:pt x="2350951" y="1594670"/>
                  <a:pt x="2373998" y="1617717"/>
                  <a:pt x="2373998" y="1646146"/>
                </a:cubicBezTo>
                <a:lnTo>
                  <a:pt x="2373998" y="2320654"/>
                </a:lnTo>
                <a:cubicBezTo>
                  <a:pt x="2373998" y="2349083"/>
                  <a:pt x="2350951" y="2372130"/>
                  <a:pt x="2322522" y="2372130"/>
                </a:cubicBezTo>
                <a:lnTo>
                  <a:pt x="1648014" y="2372130"/>
                </a:lnTo>
                <a:cubicBezTo>
                  <a:pt x="1619585" y="2372130"/>
                  <a:pt x="1596538" y="2349083"/>
                  <a:pt x="1596538" y="2320654"/>
                </a:cubicBezTo>
                <a:lnTo>
                  <a:pt x="1596538" y="1646146"/>
                </a:lnTo>
                <a:cubicBezTo>
                  <a:pt x="1596538" y="1617717"/>
                  <a:pt x="1619585" y="1594670"/>
                  <a:pt x="1648014" y="1594670"/>
                </a:cubicBezTo>
                <a:close/>
                <a:moveTo>
                  <a:pt x="849745" y="1594670"/>
                </a:moveTo>
                <a:lnTo>
                  <a:pt x="1524253" y="1594670"/>
                </a:lnTo>
                <a:cubicBezTo>
                  <a:pt x="1552682" y="1594670"/>
                  <a:pt x="1575729" y="1617717"/>
                  <a:pt x="1575729" y="1646146"/>
                </a:cubicBezTo>
                <a:lnTo>
                  <a:pt x="1575729" y="2320654"/>
                </a:lnTo>
                <a:cubicBezTo>
                  <a:pt x="1575729" y="2349083"/>
                  <a:pt x="1552682" y="2372130"/>
                  <a:pt x="1524253" y="2372130"/>
                </a:cubicBezTo>
                <a:lnTo>
                  <a:pt x="849745" y="2372130"/>
                </a:lnTo>
                <a:cubicBezTo>
                  <a:pt x="821316" y="2372130"/>
                  <a:pt x="798269" y="2349083"/>
                  <a:pt x="798269" y="2320654"/>
                </a:cubicBezTo>
                <a:lnTo>
                  <a:pt x="798269" y="1646146"/>
                </a:lnTo>
                <a:cubicBezTo>
                  <a:pt x="798269" y="1617717"/>
                  <a:pt x="821316" y="1594670"/>
                  <a:pt x="849745" y="1594670"/>
                </a:cubicBezTo>
                <a:close/>
                <a:moveTo>
                  <a:pt x="51476" y="1594670"/>
                </a:moveTo>
                <a:lnTo>
                  <a:pt x="725984" y="1594670"/>
                </a:lnTo>
                <a:cubicBezTo>
                  <a:pt x="754413" y="1594670"/>
                  <a:pt x="777460" y="1617717"/>
                  <a:pt x="777460" y="1646146"/>
                </a:cubicBezTo>
                <a:lnTo>
                  <a:pt x="777460" y="2320654"/>
                </a:lnTo>
                <a:cubicBezTo>
                  <a:pt x="777460" y="2349083"/>
                  <a:pt x="754413" y="2372130"/>
                  <a:pt x="725984" y="2372130"/>
                </a:cubicBezTo>
                <a:lnTo>
                  <a:pt x="51476" y="2372130"/>
                </a:lnTo>
                <a:cubicBezTo>
                  <a:pt x="23047" y="2372130"/>
                  <a:pt x="0" y="2349083"/>
                  <a:pt x="0" y="2320654"/>
                </a:cubicBezTo>
                <a:lnTo>
                  <a:pt x="0" y="1646146"/>
                </a:lnTo>
                <a:cubicBezTo>
                  <a:pt x="0" y="1617717"/>
                  <a:pt x="23047" y="1594670"/>
                  <a:pt x="51476" y="1594670"/>
                </a:cubicBezTo>
                <a:close/>
                <a:moveTo>
                  <a:pt x="7235898" y="797335"/>
                </a:moveTo>
                <a:lnTo>
                  <a:pt x="7910406" y="797335"/>
                </a:lnTo>
                <a:cubicBezTo>
                  <a:pt x="7938835" y="797335"/>
                  <a:pt x="7961882" y="820382"/>
                  <a:pt x="7961882" y="848811"/>
                </a:cubicBezTo>
                <a:lnTo>
                  <a:pt x="7961882" y="1523319"/>
                </a:lnTo>
                <a:cubicBezTo>
                  <a:pt x="7961882" y="1551748"/>
                  <a:pt x="7938835" y="1574795"/>
                  <a:pt x="7910406" y="1574795"/>
                </a:cubicBezTo>
                <a:lnTo>
                  <a:pt x="7235898" y="1574795"/>
                </a:lnTo>
                <a:cubicBezTo>
                  <a:pt x="7207469" y="1574795"/>
                  <a:pt x="7184422" y="1551748"/>
                  <a:pt x="7184422" y="1523319"/>
                </a:cubicBezTo>
                <a:lnTo>
                  <a:pt x="7184422" y="848811"/>
                </a:lnTo>
                <a:cubicBezTo>
                  <a:pt x="7184422" y="820382"/>
                  <a:pt x="7207469" y="797335"/>
                  <a:pt x="7235898" y="797335"/>
                </a:cubicBezTo>
                <a:close/>
                <a:moveTo>
                  <a:pt x="6437628" y="797335"/>
                </a:moveTo>
                <a:lnTo>
                  <a:pt x="7112136" y="797335"/>
                </a:lnTo>
                <a:cubicBezTo>
                  <a:pt x="7140565" y="797335"/>
                  <a:pt x="7163612" y="820382"/>
                  <a:pt x="7163612" y="848811"/>
                </a:cubicBezTo>
                <a:lnTo>
                  <a:pt x="7163612" y="1523319"/>
                </a:lnTo>
                <a:cubicBezTo>
                  <a:pt x="7163612" y="1551748"/>
                  <a:pt x="7140565" y="1574795"/>
                  <a:pt x="7112136" y="1574795"/>
                </a:cubicBezTo>
                <a:lnTo>
                  <a:pt x="6437628" y="1574795"/>
                </a:lnTo>
                <a:cubicBezTo>
                  <a:pt x="6409199" y="1574795"/>
                  <a:pt x="6386152" y="1551748"/>
                  <a:pt x="6386152" y="1523319"/>
                </a:cubicBezTo>
                <a:lnTo>
                  <a:pt x="6386152" y="848811"/>
                </a:lnTo>
                <a:cubicBezTo>
                  <a:pt x="6386152" y="820382"/>
                  <a:pt x="6409199" y="797335"/>
                  <a:pt x="6437628" y="797335"/>
                </a:cubicBezTo>
                <a:close/>
                <a:moveTo>
                  <a:pt x="5639359" y="797335"/>
                </a:moveTo>
                <a:lnTo>
                  <a:pt x="6313867" y="797335"/>
                </a:lnTo>
                <a:cubicBezTo>
                  <a:pt x="6342296" y="797335"/>
                  <a:pt x="6365343" y="820382"/>
                  <a:pt x="6365343" y="848811"/>
                </a:cubicBezTo>
                <a:lnTo>
                  <a:pt x="6365343" y="1523319"/>
                </a:lnTo>
                <a:cubicBezTo>
                  <a:pt x="6365343" y="1551748"/>
                  <a:pt x="6342296" y="1574795"/>
                  <a:pt x="6313867" y="1574795"/>
                </a:cubicBezTo>
                <a:lnTo>
                  <a:pt x="5639359" y="1574795"/>
                </a:lnTo>
                <a:cubicBezTo>
                  <a:pt x="5610930" y="1574795"/>
                  <a:pt x="5587883" y="1551748"/>
                  <a:pt x="5587883" y="1523319"/>
                </a:cubicBezTo>
                <a:lnTo>
                  <a:pt x="5587883" y="848811"/>
                </a:lnTo>
                <a:cubicBezTo>
                  <a:pt x="5587883" y="820382"/>
                  <a:pt x="5610930" y="797335"/>
                  <a:pt x="5639359" y="797335"/>
                </a:cubicBezTo>
                <a:close/>
                <a:moveTo>
                  <a:pt x="4841090" y="797335"/>
                </a:moveTo>
                <a:lnTo>
                  <a:pt x="5515598" y="797335"/>
                </a:lnTo>
                <a:cubicBezTo>
                  <a:pt x="5544027" y="797335"/>
                  <a:pt x="5567074" y="820382"/>
                  <a:pt x="5567074" y="848811"/>
                </a:cubicBezTo>
                <a:lnTo>
                  <a:pt x="5567074" y="1523319"/>
                </a:lnTo>
                <a:cubicBezTo>
                  <a:pt x="5567074" y="1551748"/>
                  <a:pt x="5544027" y="1574795"/>
                  <a:pt x="5515598" y="1574795"/>
                </a:cubicBezTo>
                <a:lnTo>
                  <a:pt x="4841090" y="1574795"/>
                </a:lnTo>
                <a:cubicBezTo>
                  <a:pt x="4812661" y="1574795"/>
                  <a:pt x="4789614" y="1551748"/>
                  <a:pt x="4789614" y="1523319"/>
                </a:cubicBezTo>
                <a:lnTo>
                  <a:pt x="4789614" y="848811"/>
                </a:lnTo>
                <a:cubicBezTo>
                  <a:pt x="4789614" y="820382"/>
                  <a:pt x="4812661" y="797335"/>
                  <a:pt x="4841090" y="797335"/>
                </a:cubicBezTo>
                <a:close/>
                <a:moveTo>
                  <a:pt x="4042821" y="797335"/>
                </a:moveTo>
                <a:lnTo>
                  <a:pt x="4717329" y="797335"/>
                </a:lnTo>
                <a:cubicBezTo>
                  <a:pt x="4745758" y="797335"/>
                  <a:pt x="4768805" y="820382"/>
                  <a:pt x="4768805" y="848811"/>
                </a:cubicBezTo>
                <a:lnTo>
                  <a:pt x="4768805" y="1523319"/>
                </a:lnTo>
                <a:cubicBezTo>
                  <a:pt x="4768805" y="1551748"/>
                  <a:pt x="4745758" y="1574795"/>
                  <a:pt x="4717329" y="1574795"/>
                </a:cubicBezTo>
                <a:lnTo>
                  <a:pt x="4042821" y="1574795"/>
                </a:lnTo>
                <a:cubicBezTo>
                  <a:pt x="4014392" y="1574795"/>
                  <a:pt x="3991345" y="1551748"/>
                  <a:pt x="3991345" y="1523319"/>
                </a:cubicBezTo>
                <a:lnTo>
                  <a:pt x="3991345" y="848811"/>
                </a:lnTo>
                <a:cubicBezTo>
                  <a:pt x="3991345" y="820382"/>
                  <a:pt x="4014392" y="797335"/>
                  <a:pt x="4042821" y="797335"/>
                </a:cubicBezTo>
                <a:close/>
                <a:moveTo>
                  <a:pt x="3244552" y="797335"/>
                </a:moveTo>
                <a:lnTo>
                  <a:pt x="3919060" y="797335"/>
                </a:lnTo>
                <a:cubicBezTo>
                  <a:pt x="3947489" y="797335"/>
                  <a:pt x="3970536" y="820382"/>
                  <a:pt x="3970536" y="848811"/>
                </a:cubicBezTo>
                <a:lnTo>
                  <a:pt x="3970536" y="1523319"/>
                </a:lnTo>
                <a:cubicBezTo>
                  <a:pt x="3970536" y="1551748"/>
                  <a:pt x="3947489" y="1574795"/>
                  <a:pt x="3919060" y="1574795"/>
                </a:cubicBezTo>
                <a:lnTo>
                  <a:pt x="3244552" y="1574795"/>
                </a:lnTo>
                <a:cubicBezTo>
                  <a:pt x="3216123" y="1574795"/>
                  <a:pt x="3193076" y="1551748"/>
                  <a:pt x="3193076" y="1523319"/>
                </a:cubicBezTo>
                <a:lnTo>
                  <a:pt x="3193076" y="848811"/>
                </a:lnTo>
                <a:cubicBezTo>
                  <a:pt x="3193076" y="820382"/>
                  <a:pt x="3216123" y="797335"/>
                  <a:pt x="3244552" y="797335"/>
                </a:cubicBezTo>
                <a:close/>
                <a:moveTo>
                  <a:pt x="2446283" y="797335"/>
                </a:moveTo>
                <a:lnTo>
                  <a:pt x="3120791" y="797335"/>
                </a:lnTo>
                <a:cubicBezTo>
                  <a:pt x="3149220" y="797335"/>
                  <a:pt x="3172267" y="820382"/>
                  <a:pt x="3172267" y="848811"/>
                </a:cubicBezTo>
                <a:lnTo>
                  <a:pt x="3172267" y="1523319"/>
                </a:lnTo>
                <a:cubicBezTo>
                  <a:pt x="3172267" y="1551748"/>
                  <a:pt x="3149220" y="1574795"/>
                  <a:pt x="3120791" y="1574795"/>
                </a:cubicBezTo>
                <a:lnTo>
                  <a:pt x="2446283" y="1574795"/>
                </a:lnTo>
                <a:cubicBezTo>
                  <a:pt x="2417854" y="1574795"/>
                  <a:pt x="2394807" y="1551748"/>
                  <a:pt x="2394807" y="1523319"/>
                </a:cubicBezTo>
                <a:lnTo>
                  <a:pt x="2394807" y="848811"/>
                </a:lnTo>
                <a:cubicBezTo>
                  <a:pt x="2394807" y="820382"/>
                  <a:pt x="2417854" y="797335"/>
                  <a:pt x="2446283" y="797335"/>
                </a:cubicBezTo>
                <a:close/>
                <a:moveTo>
                  <a:pt x="1648014" y="797335"/>
                </a:moveTo>
                <a:lnTo>
                  <a:pt x="2322522" y="797335"/>
                </a:lnTo>
                <a:cubicBezTo>
                  <a:pt x="2350951" y="797335"/>
                  <a:pt x="2373998" y="820382"/>
                  <a:pt x="2373998" y="848811"/>
                </a:cubicBezTo>
                <a:lnTo>
                  <a:pt x="2373998" y="1523319"/>
                </a:lnTo>
                <a:cubicBezTo>
                  <a:pt x="2373998" y="1551748"/>
                  <a:pt x="2350951" y="1574795"/>
                  <a:pt x="2322522" y="1574795"/>
                </a:cubicBezTo>
                <a:lnTo>
                  <a:pt x="1648014" y="1574795"/>
                </a:lnTo>
                <a:cubicBezTo>
                  <a:pt x="1619585" y="1574795"/>
                  <a:pt x="1596538" y="1551748"/>
                  <a:pt x="1596538" y="1523319"/>
                </a:cubicBezTo>
                <a:lnTo>
                  <a:pt x="1596538" y="848811"/>
                </a:lnTo>
                <a:cubicBezTo>
                  <a:pt x="1596538" y="820382"/>
                  <a:pt x="1619585" y="797335"/>
                  <a:pt x="1648014" y="797335"/>
                </a:cubicBezTo>
                <a:close/>
                <a:moveTo>
                  <a:pt x="849745" y="797335"/>
                </a:moveTo>
                <a:lnTo>
                  <a:pt x="1524253" y="797335"/>
                </a:lnTo>
                <a:cubicBezTo>
                  <a:pt x="1552682" y="797335"/>
                  <a:pt x="1575729" y="820382"/>
                  <a:pt x="1575729" y="848811"/>
                </a:cubicBezTo>
                <a:lnTo>
                  <a:pt x="1575729" y="1523319"/>
                </a:lnTo>
                <a:cubicBezTo>
                  <a:pt x="1575729" y="1551748"/>
                  <a:pt x="1552682" y="1574795"/>
                  <a:pt x="1524253" y="1574795"/>
                </a:cubicBezTo>
                <a:lnTo>
                  <a:pt x="849745" y="1574795"/>
                </a:lnTo>
                <a:cubicBezTo>
                  <a:pt x="821316" y="1574795"/>
                  <a:pt x="798269" y="1551748"/>
                  <a:pt x="798269" y="1523319"/>
                </a:cubicBezTo>
                <a:lnTo>
                  <a:pt x="798269" y="848811"/>
                </a:lnTo>
                <a:cubicBezTo>
                  <a:pt x="798269" y="820382"/>
                  <a:pt x="821316" y="797335"/>
                  <a:pt x="849745" y="797335"/>
                </a:cubicBezTo>
                <a:close/>
                <a:moveTo>
                  <a:pt x="51476" y="797335"/>
                </a:moveTo>
                <a:lnTo>
                  <a:pt x="725984" y="797335"/>
                </a:lnTo>
                <a:cubicBezTo>
                  <a:pt x="754413" y="797335"/>
                  <a:pt x="777460" y="820382"/>
                  <a:pt x="777460" y="848811"/>
                </a:cubicBezTo>
                <a:lnTo>
                  <a:pt x="777460" y="1523319"/>
                </a:lnTo>
                <a:cubicBezTo>
                  <a:pt x="777460" y="1551748"/>
                  <a:pt x="754413" y="1574795"/>
                  <a:pt x="725984" y="1574795"/>
                </a:cubicBezTo>
                <a:lnTo>
                  <a:pt x="51476" y="1574795"/>
                </a:lnTo>
                <a:cubicBezTo>
                  <a:pt x="23047" y="1574795"/>
                  <a:pt x="0" y="1551748"/>
                  <a:pt x="0" y="1523319"/>
                </a:cubicBezTo>
                <a:lnTo>
                  <a:pt x="0" y="848811"/>
                </a:lnTo>
                <a:cubicBezTo>
                  <a:pt x="0" y="820382"/>
                  <a:pt x="23047" y="797335"/>
                  <a:pt x="51476" y="797335"/>
                </a:cubicBezTo>
                <a:close/>
                <a:moveTo>
                  <a:pt x="7235898" y="0"/>
                </a:moveTo>
                <a:lnTo>
                  <a:pt x="7910406" y="0"/>
                </a:lnTo>
                <a:cubicBezTo>
                  <a:pt x="7938835" y="0"/>
                  <a:pt x="7961882" y="23047"/>
                  <a:pt x="7961882" y="51476"/>
                </a:cubicBezTo>
                <a:lnTo>
                  <a:pt x="7961882" y="725984"/>
                </a:lnTo>
                <a:cubicBezTo>
                  <a:pt x="7961882" y="754413"/>
                  <a:pt x="7938835" y="777460"/>
                  <a:pt x="7910406" y="777460"/>
                </a:cubicBezTo>
                <a:lnTo>
                  <a:pt x="7235898" y="777460"/>
                </a:lnTo>
                <a:cubicBezTo>
                  <a:pt x="7207469" y="777460"/>
                  <a:pt x="7184422" y="754413"/>
                  <a:pt x="7184422" y="725984"/>
                </a:cubicBezTo>
                <a:lnTo>
                  <a:pt x="7184422" y="51476"/>
                </a:lnTo>
                <a:cubicBezTo>
                  <a:pt x="7184422" y="23047"/>
                  <a:pt x="7207469" y="0"/>
                  <a:pt x="7235898" y="0"/>
                </a:cubicBezTo>
                <a:close/>
                <a:moveTo>
                  <a:pt x="6437628" y="0"/>
                </a:moveTo>
                <a:lnTo>
                  <a:pt x="7112136" y="0"/>
                </a:lnTo>
                <a:cubicBezTo>
                  <a:pt x="7140565" y="0"/>
                  <a:pt x="7163612" y="23047"/>
                  <a:pt x="7163612" y="51476"/>
                </a:cubicBezTo>
                <a:lnTo>
                  <a:pt x="7163612" y="725984"/>
                </a:lnTo>
                <a:cubicBezTo>
                  <a:pt x="7163612" y="754413"/>
                  <a:pt x="7140565" y="777460"/>
                  <a:pt x="7112136" y="777460"/>
                </a:cubicBezTo>
                <a:lnTo>
                  <a:pt x="6437628" y="777460"/>
                </a:lnTo>
                <a:cubicBezTo>
                  <a:pt x="6409199" y="777460"/>
                  <a:pt x="6386152" y="754413"/>
                  <a:pt x="6386152" y="725984"/>
                </a:cubicBezTo>
                <a:lnTo>
                  <a:pt x="6386152" y="51476"/>
                </a:lnTo>
                <a:cubicBezTo>
                  <a:pt x="6386152" y="23047"/>
                  <a:pt x="6409199" y="0"/>
                  <a:pt x="6437628" y="0"/>
                </a:cubicBezTo>
                <a:close/>
                <a:moveTo>
                  <a:pt x="5639359" y="0"/>
                </a:moveTo>
                <a:lnTo>
                  <a:pt x="6313867" y="0"/>
                </a:lnTo>
                <a:cubicBezTo>
                  <a:pt x="6342296" y="0"/>
                  <a:pt x="6365343" y="23047"/>
                  <a:pt x="6365343" y="51476"/>
                </a:cubicBezTo>
                <a:lnTo>
                  <a:pt x="6365343" y="725984"/>
                </a:lnTo>
                <a:cubicBezTo>
                  <a:pt x="6365343" y="754413"/>
                  <a:pt x="6342296" y="777460"/>
                  <a:pt x="6313867" y="777460"/>
                </a:cubicBezTo>
                <a:lnTo>
                  <a:pt x="5639359" y="777460"/>
                </a:lnTo>
                <a:cubicBezTo>
                  <a:pt x="5610930" y="777460"/>
                  <a:pt x="5587883" y="754413"/>
                  <a:pt x="5587883" y="725984"/>
                </a:cubicBezTo>
                <a:lnTo>
                  <a:pt x="5587883" y="51476"/>
                </a:lnTo>
                <a:cubicBezTo>
                  <a:pt x="5587883" y="23047"/>
                  <a:pt x="5610930" y="0"/>
                  <a:pt x="5639359" y="0"/>
                </a:cubicBezTo>
                <a:close/>
                <a:moveTo>
                  <a:pt x="4841090" y="0"/>
                </a:moveTo>
                <a:lnTo>
                  <a:pt x="5515598" y="0"/>
                </a:lnTo>
                <a:cubicBezTo>
                  <a:pt x="5544027" y="0"/>
                  <a:pt x="5567074" y="23047"/>
                  <a:pt x="5567074" y="51476"/>
                </a:cubicBezTo>
                <a:lnTo>
                  <a:pt x="5567074" y="725984"/>
                </a:lnTo>
                <a:cubicBezTo>
                  <a:pt x="5567074" y="754413"/>
                  <a:pt x="5544027" y="777460"/>
                  <a:pt x="5515598" y="777460"/>
                </a:cubicBezTo>
                <a:lnTo>
                  <a:pt x="4841090" y="777460"/>
                </a:lnTo>
                <a:cubicBezTo>
                  <a:pt x="4812661" y="777460"/>
                  <a:pt x="4789614" y="754413"/>
                  <a:pt x="4789614" y="725984"/>
                </a:cubicBezTo>
                <a:lnTo>
                  <a:pt x="4789614" y="51476"/>
                </a:lnTo>
                <a:cubicBezTo>
                  <a:pt x="4789614" y="23047"/>
                  <a:pt x="4812661" y="0"/>
                  <a:pt x="4841090" y="0"/>
                </a:cubicBezTo>
                <a:close/>
                <a:moveTo>
                  <a:pt x="4042821" y="0"/>
                </a:moveTo>
                <a:lnTo>
                  <a:pt x="4717329" y="0"/>
                </a:lnTo>
                <a:cubicBezTo>
                  <a:pt x="4745758" y="0"/>
                  <a:pt x="4768805" y="23047"/>
                  <a:pt x="4768805" y="51476"/>
                </a:cubicBezTo>
                <a:lnTo>
                  <a:pt x="4768805" y="725984"/>
                </a:lnTo>
                <a:cubicBezTo>
                  <a:pt x="4768805" y="754413"/>
                  <a:pt x="4745758" y="777460"/>
                  <a:pt x="4717329" y="777460"/>
                </a:cubicBezTo>
                <a:lnTo>
                  <a:pt x="4042821" y="777460"/>
                </a:lnTo>
                <a:cubicBezTo>
                  <a:pt x="4014392" y="777460"/>
                  <a:pt x="3991345" y="754413"/>
                  <a:pt x="3991345" y="725984"/>
                </a:cubicBezTo>
                <a:lnTo>
                  <a:pt x="3991345" y="51476"/>
                </a:lnTo>
                <a:cubicBezTo>
                  <a:pt x="3991345" y="23047"/>
                  <a:pt x="4014392" y="0"/>
                  <a:pt x="4042821" y="0"/>
                </a:cubicBezTo>
                <a:close/>
                <a:moveTo>
                  <a:pt x="3244552" y="0"/>
                </a:moveTo>
                <a:lnTo>
                  <a:pt x="3919060" y="0"/>
                </a:lnTo>
                <a:cubicBezTo>
                  <a:pt x="3947489" y="0"/>
                  <a:pt x="3970536" y="23047"/>
                  <a:pt x="3970536" y="51476"/>
                </a:cubicBezTo>
                <a:lnTo>
                  <a:pt x="3970536" y="725984"/>
                </a:lnTo>
                <a:cubicBezTo>
                  <a:pt x="3970536" y="754413"/>
                  <a:pt x="3947489" y="777460"/>
                  <a:pt x="3919060" y="777460"/>
                </a:cubicBezTo>
                <a:lnTo>
                  <a:pt x="3244552" y="777460"/>
                </a:lnTo>
                <a:cubicBezTo>
                  <a:pt x="3216123" y="777460"/>
                  <a:pt x="3193076" y="754413"/>
                  <a:pt x="3193076" y="725984"/>
                </a:cubicBezTo>
                <a:lnTo>
                  <a:pt x="3193076" y="51476"/>
                </a:lnTo>
                <a:cubicBezTo>
                  <a:pt x="3193076" y="23047"/>
                  <a:pt x="3216123" y="0"/>
                  <a:pt x="3244552" y="0"/>
                </a:cubicBezTo>
                <a:close/>
                <a:moveTo>
                  <a:pt x="2446283" y="0"/>
                </a:moveTo>
                <a:lnTo>
                  <a:pt x="3120791" y="0"/>
                </a:lnTo>
                <a:cubicBezTo>
                  <a:pt x="3149220" y="0"/>
                  <a:pt x="3172267" y="23047"/>
                  <a:pt x="3172267" y="51476"/>
                </a:cubicBezTo>
                <a:lnTo>
                  <a:pt x="3172267" y="725984"/>
                </a:lnTo>
                <a:cubicBezTo>
                  <a:pt x="3172267" y="754413"/>
                  <a:pt x="3149220" y="777460"/>
                  <a:pt x="3120791" y="777460"/>
                </a:cubicBezTo>
                <a:lnTo>
                  <a:pt x="2446283" y="777460"/>
                </a:lnTo>
                <a:cubicBezTo>
                  <a:pt x="2417854" y="777460"/>
                  <a:pt x="2394807" y="754413"/>
                  <a:pt x="2394807" y="725984"/>
                </a:cubicBezTo>
                <a:lnTo>
                  <a:pt x="2394807" y="51476"/>
                </a:lnTo>
                <a:cubicBezTo>
                  <a:pt x="2394807" y="23047"/>
                  <a:pt x="2417854" y="0"/>
                  <a:pt x="2446283" y="0"/>
                </a:cubicBezTo>
                <a:close/>
                <a:moveTo>
                  <a:pt x="1648014" y="0"/>
                </a:moveTo>
                <a:lnTo>
                  <a:pt x="2322522" y="0"/>
                </a:lnTo>
                <a:cubicBezTo>
                  <a:pt x="2350951" y="0"/>
                  <a:pt x="2373998" y="23047"/>
                  <a:pt x="2373998" y="51476"/>
                </a:cubicBezTo>
                <a:lnTo>
                  <a:pt x="2373998" y="725984"/>
                </a:lnTo>
                <a:cubicBezTo>
                  <a:pt x="2373998" y="754413"/>
                  <a:pt x="2350951" y="777460"/>
                  <a:pt x="2322522" y="777460"/>
                </a:cubicBezTo>
                <a:lnTo>
                  <a:pt x="1648014" y="777460"/>
                </a:lnTo>
                <a:cubicBezTo>
                  <a:pt x="1619585" y="777460"/>
                  <a:pt x="1596538" y="754413"/>
                  <a:pt x="1596538" y="725984"/>
                </a:cubicBezTo>
                <a:lnTo>
                  <a:pt x="1596538" y="51476"/>
                </a:lnTo>
                <a:cubicBezTo>
                  <a:pt x="1596538" y="23047"/>
                  <a:pt x="1619585" y="0"/>
                  <a:pt x="1648014" y="0"/>
                </a:cubicBezTo>
                <a:close/>
                <a:moveTo>
                  <a:pt x="849745" y="0"/>
                </a:moveTo>
                <a:lnTo>
                  <a:pt x="1524253" y="0"/>
                </a:lnTo>
                <a:cubicBezTo>
                  <a:pt x="1552682" y="0"/>
                  <a:pt x="1575729" y="23047"/>
                  <a:pt x="1575729" y="51476"/>
                </a:cubicBezTo>
                <a:lnTo>
                  <a:pt x="1575729" y="725984"/>
                </a:lnTo>
                <a:cubicBezTo>
                  <a:pt x="1575729" y="754413"/>
                  <a:pt x="1552682" y="777460"/>
                  <a:pt x="1524253" y="777460"/>
                </a:cubicBezTo>
                <a:lnTo>
                  <a:pt x="849745" y="777460"/>
                </a:lnTo>
                <a:cubicBezTo>
                  <a:pt x="821316" y="777460"/>
                  <a:pt x="798269" y="754413"/>
                  <a:pt x="798269" y="725984"/>
                </a:cubicBezTo>
                <a:lnTo>
                  <a:pt x="798269" y="51476"/>
                </a:lnTo>
                <a:cubicBezTo>
                  <a:pt x="798269" y="23047"/>
                  <a:pt x="821316" y="0"/>
                  <a:pt x="849745" y="0"/>
                </a:cubicBezTo>
                <a:close/>
                <a:moveTo>
                  <a:pt x="51476" y="0"/>
                </a:moveTo>
                <a:lnTo>
                  <a:pt x="725984" y="0"/>
                </a:lnTo>
                <a:cubicBezTo>
                  <a:pt x="754413" y="0"/>
                  <a:pt x="777460" y="23047"/>
                  <a:pt x="777460" y="51476"/>
                </a:cubicBezTo>
                <a:lnTo>
                  <a:pt x="777460" y="725984"/>
                </a:lnTo>
                <a:cubicBezTo>
                  <a:pt x="777460" y="754413"/>
                  <a:pt x="754413" y="777460"/>
                  <a:pt x="725984" y="777460"/>
                </a:cubicBezTo>
                <a:lnTo>
                  <a:pt x="51476" y="777460"/>
                </a:lnTo>
                <a:cubicBezTo>
                  <a:pt x="23047" y="777460"/>
                  <a:pt x="0" y="754413"/>
                  <a:pt x="0" y="725984"/>
                </a:cubicBezTo>
                <a:lnTo>
                  <a:pt x="0" y="51476"/>
                </a:lnTo>
                <a:cubicBezTo>
                  <a:pt x="0" y="23047"/>
                  <a:pt x="23047" y="0"/>
                  <a:pt x="51476" y="0"/>
                </a:cubicBez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1" tIns="60909" rIns="121821" bIns="60909"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grpSp>
        <p:nvGrpSpPr>
          <p:cNvPr id="37" name="组合 36"/>
          <p:cNvGrpSpPr/>
          <p:nvPr/>
        </p:nvGrpSpPr>
        <p:grpSpPr>
          <a:xfrm>
            <a:off x="461552" y="552767"/>
            <a:ext cx="4095271" cy="630364"/>
            <a:chOff x="194266" y="321621"/>
            <a:chExt cx="4095271" cy="630364"/>
          </a:xfrm>
        </p:grpSpPr>
        <p:grpSp>
          <p:nvGrpSpPr>
            <p:cNvPr id="47" name="组合 46"/>
            <p:cNvGrpSpPr/>
            <p:nvPr/>
          </p:nvGrpSpPr>
          <p:grpSpPr>
            <a:xfrm>
              <a:off x="1016260" y="398715"/>
              <a:ext cx="3273277" cy="553270"/>
              <a:chOff x="1016260" y="286054"/>
              <a:chExt cx="3273277" cy="553270"/>
            </a:xfrm>
          </p:grpSpPr>
          <p:sp>
            <p:nvSpPr>
              <p:cNvPr id="49"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50"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执行方式</a:t>
                </a:r>
              </a:p>
            </p:txBody>
          </p:sp>
        </p:grpSp>
        <p:sp>
          <p:nvSpPr>
            <p:cNvPr id="48" name="矩形 4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03</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426208604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3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par>
                          <p:cTn id="14" fill="hold">
                            <p:stCondLst>
                              <p:cond delay="800"/>
                            </p:stCondLst>
                            <p:childTnLst>
                              <p:par>
                                <p:cTn id="15" presetID="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300" fill="hold"/>
                                        <p:tgtEl>
                                          <p:spTgt spid="6"/>
                                        </p:tgtEl>
                                        <p:attrNameLst>
                                          <p:attrName>ppt_x</p:attrName>
                                        </p:attrNameLst>
                                      </p:cBhvr>
                                      <p:tavLst>
                                        <p:tav tm="0">
                                          <p:val>
                                            <p:strVal val="#ppt_x"/>
                                          </p:val>
                                        </p:tav>
                                        <p:tav tm="100000">
                                          <p:val>
                                            <p:strVal val="#ppt_x"/>
                                          </p:val>
                                        </p:tav>
                                      </p:tavLst>
                                    </p:anim>
                                    <p:anim calcmode="lin" valueType="num">
                                      <p:cBhvr additive="base">
                                        <p:cTn id="18" dur="3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1100"/>
                            </p:stCondLst>
                            <p:childTnLst>
                              <p:par>
                                <p:cTn id="20" presetID="1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down)">
                                      <p:cBhvr>
                                        <p:cTn id="23" dur="500"/>
                                        <p:tgtEl>
                                          <p:spTgt spid="5"/>
                                        </p:tgtEl>
                                      </p:cBhvr>
                                    </p:animEffect>
                                  </p:childTnLst>
                                </p:cTn>
                              </p:par>
                            </p:childTnLst>
                          </p:cTn>
                        </p:par>
                        <p:par>
                          <p:cTn id="24" fill="hold">
                            <p:stCondLst>
                              <p:cond delay="1600"/>
                            </p:stCondLst>
                            <p:childTnLst>
                              <p:par>
                                <p:cTn id="25" presetID="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300" fill="hold"/>
                                        <p:tgtEl>
                                          <p:spTgt spid="8"/>
                                        </p:tgtEl>
                                        <p:attrNameLst>
                                          <p:attrName>ppt_x</p:attrName>
                                        </p:attrNameLst>
                                      </p:cBhvr>
                                      <p:tavLst>
                                        <p:tav tm="0">
                                          <p:val>
                                            <p:strVal val="#ppt_x"/>
                                          </p:val>
                                        </p:tav>
                                        <p:tav tm="100000">
                                          <p:val>
                                            <p:strVal val="#ppt_x"/>
                                          </p:val>
                                        </p:tav>
                                      </p:tavLst>
                                    </p:anim>
                                    <p:anim calcmode="lin" valueType="num">
                                      <p:cBhvr additive="base">
                                        <p:cTn id="28" dur="3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1900"/>
                            </p:stCondLst>
                            <p:childTnLst>
                              <p:par>
                                <p:cTn id="30" presetID="42" presetClass="entr" presetSubtype="0" fill="hold" grpId="0" nodeType="after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par>
                          <p:cTn id="35" fill="hold">
                            <p:stCondLst>
                              <p:cond delay="2900"/>
                            </p:stCondLst>
                            <p:childTnLst>
                              <p:par>
                                <p:cTn id="36" presetID="42" presetClass="entr" presetSubtype="0"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239491" y="1455074"/>
            <a:ext cx="1630576"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04</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6"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市场分析</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7" name="文本框 26"/>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8" name="组合 27"/>
          <p:cNvGrpSpPr/>
          <p:nvPr/>
        </p:nvGrpSpPr>
        <p:grpSpPr>
          <a:xfrm>
            <a:off x="4879034" y="4206714"/>
            <a:ext cx="2491738" cy="177239"/>
            <a:chOff x="3939011" y="4117778"/>
            <a:chExt cx="3823630" cy="244152"/>
          </a:xfrm>
        </p:grpSpPr>
        <p:cxnSp>
          <p:nvCxnSpPr>
            <p:cNvPr id="29" name="直接连接符 28"/>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30" name="菱形 29"/>
            <p:cNvSpPr/>
            <p:nvPr/>
          </p:nvSpPr>
          <p:spPr bwMode="auto">
            <a:xfrm>
              <a:off x="5781501" y="4117778"/>
              <a:ext cx="113211" cy="244152"/>
            </a:xfrm>
            <a:prstGeom prst="diamond">
              <a:avLst/>
            </a:prstGeom>
            <a:solidFill>
              <a:srgbClr val="CBBC91"/>
            </a:solidFill>
            <a:ln>
              <a:noFill/>
            </a:ln>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1" name="直接连接符 30"/>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2044872"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FOUR</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44873400"/>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by="(-#ppt_w*2)" calcmode="lin" valueType="num">
                                      <p:cBhvr rctx="PPT">
                                        <p:cTn id="12" dur="375" autoRev="1" fill="hold">
                                          <p:stCondLst>
                                            <p:cond delay="0"/>
                                          </p:stCondLst>
                                        </p:cTn>
                                        <p:tgtEl>
                                          <p:spTgt spid="25"/>
                                        </p:tgtEl>
                                        <p:attrNameLst>
                                          <p:attrName>ppt_w</p:attrName>
                                        </p:attrNameLst>
                                      </p:cBhvr>
                                    </p:anim>
                                    <p:anim by="(#ppt_w*0.50)" calcmode="lin" valueType="num">
                                      <p:cBhvr>
                                        <p:cTn id="13" dur="375" decel="50000" autoRev="1" fill="hold">
                                          <p:stCondLst>
                                            <p:cond delay="0"/>
                                          </p:stCondLst>
                                        </p:cTn>
                                        <p:tgtEl>
                                          <p:spTgt spid="25"/>
                                        </p:tgtEl>
                                        <p:attrNameLst>
                                          <p:attrName>ppt_x</p:attrName>
                                        </p:attrNameLst>
                                      </p:cBhvr>
                                    </p:anim>
                                    <p:anim from="(-#ppt_h/2)" to="(#ppt_y)" calcmode="lin" valueType="num">
                                      <p:cBhvr>
                                        <p:cTn id="14" dur="750" fill="hold">
                                          <p:stCondLst>
                                            <p:cond delay="0"/>
                                          </p:stCondLst>
                                        </p:cTn>
                                        <p:tgtEl>
                                          <p:spTgt spid="25"/>
                                        </p:tgtEl>
                                        <p:attrNameLst>
                                          <p:attrName>ppt_y</p:attrName>
                                        </p:attrNameLst>
                                      </p:cBhvr>
                                    </p:anim>
                                    <p:animRot by="21600000">
                                      <p:cBhvr>
                                        <p:cTn id="15" dur="750" fill="hold">
                                          <p:stCondLst>
                                            <p:cond delay="0"/>
                                          </p:stCondLst>
                                        </p:cTn>
                                        <p:tgtEl>
                                          <p:spTgt spid="25"/>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6"/>
                                        </p:tgtEl>
                                        <p:attrNameLst>
                                          <p:attrName>ppt_y</p:attrName>
                                        </p:attrNameLst>
                                      </p:cBhvr>
                                      <p:tavLst>
                                        <p:tav tm="0">
                                          <p:val>
                                            <p:strVal val="#ppt_y"/>
                                          </p:val>
                                        </p:tav>
                                        <p:tav tm="100000">
                                          <p:val>
                                            <p:strVal val="#ppt_y"/>
                                          </p:val>
                                        </p:tav>
                                      </p:tavLst>
                                    </p:anim>
                                    <p:anim calcmode="lin" valueType="num">
                                      <p:cBhvr>
                                        <p:cTn id="2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6"/>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p:bldP spid="26" grpId="0"/>
      <p:bldP spid="27" grpId="0"/>
      <p:bldP spid="32"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41" y="1707052"/>
            <a:ext cx="3345579" cy="2018774"/>
          </a:xfrm>
          <a:prstGeom prst="rect">
            <a:avLst/>
          </a:prstGeom>
          <a:effectLst>
            <a:outerShdw blurRad="254000" dist="63500" dir="2700000" algn="tl" rotWithShape="0">
              <a:prstClr val="black">
                <a:alpha val="30000"/>
              </a:prstClr>
            </a:outerShdw>
          </a:effectLst>
        </p:spPr>
      </p:pic>
      <p:sp>
        <p:nvSpPr>
          <p:cNvPr id="8" name="TextBox 9"/>
          <p:cNvSpPr txBox="1"/>
          <p:nvPr/>
        </p:nvSpPr>
        <p:spPr>
          <a:xfrm>
            <a:off x="7726439" y="2254894"/>
            <a:ext cx="3345579" cy="600008"/>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pPr>
              <a:lnSpc>
                <a:spcPct val="130000"/>
              </a:lnSpc>
              <a:spcBef>
                <a:spcPts val="0"/>
              </a:spcBef>
            </a:pPr>
            <a:r>
              <a:rPr lang="zh-CN" altLang="en-US" sz="1000" dirty="0">
                <a:solidFill>
                  <a:srgbClr val="CBBC91"/>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您的内容打在这里，或者通过复制您的文本后，在此框中选择粘贴，并选择只保留文字。您的内容打在这里，或者通过复制您的文本后，在此框中选择粘贴，并选择只保留文字。</a:t>
            </a: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6440" y="4068638"/>
            <a:ext cx="3345578" cy="2018774"/>
          </a:xfrm>
          <a:prstGeom prst="rect">
            <a:avLst/>
          </a:prstGeom>
          <a:effectLst>
            <a:outerShdw blurRad="254000" dist="63500" dir="2700000" algn="tl" rotWithShape="0">
              <a:prstClr val="black">
                <a:alpha val="30000"/>
              </a:prstClr>
            </a:outerShdw>
          </a:effectLst>
        </p:spPr>
      </p:pic>
      <p:sp>
        <p:nvSpPr>
          <p:cNvPr id="10" name="矩形 9"/>
          <p:cNvSpPr/>
          <p:nvPr/>
        </p:nvSpPr>
        <p:spPr>
          <a:xfrm>
            <a:off x="5120443" y="4068637"/>
            <a:ext cx="2018774" cy="2018774"/>
          </a:xfrm>
          <a:prstGeom prst="rect">
            <a:avLst/>
          </a:prstGeom>
          <a:solidFill>
            <a:srgbClr val="CBBC91"/>
          </a:solidFill>
          <a:ln w="1270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11" name="TextBox 9"/>
          <p:cNvSpPr txBox="1"/>
          <p:nvPr/>
        </p:nvSpPr>
        <p:spPr>
          <a:xfrm>
            <a:off x="1187642" y="4616479"/>
            <a:ext cx="3345579" cy="600008"/>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pPr>
              <a:lnSpc>
                <a:spcPct val="130000"/>
              </a:lnSpc>
              <a:spcBef>
                <a:spcPts val="0"/>
              </a:spcBef>
            </a:pPr>
            <a:r>
              <a:rPr lang="zh-CN" altLang="en-US" sz="1000" dirty="0">
                <a:solidFill>
                  <a:srgbClr val="CBBC91"/>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4" name="矩形 3"/>
          <p:cNvSpPr/>
          <p:nvPr/>
        </p:nvSpPr>
        <p:spPr>
          <a:xfrm>
            <a:off x="5120443" y="1707052"/>
            <a:ext cx="2018774" cy="2018774"/>
          </a:xfrm>
          <a:prstGeom prst="rect">
            <a:avLst/>
          </a:prstGeom>
          <a:solidFill>
            <a:srgbClr val="CBBC91"/>
          </a:solidFill>
          <a:ln w="1270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12" name="文本框 11"/>
          <p:cNvSpPr txBox="1"/>
          <p:nvPr/>
        </p:nvSpPr>
        <p:spPr>
          <a:xfrm>
            <a:off x="5668165" y="2307770"/>
            <a:ext cx="923330" cy="325025"/>
          </a:xfrm>
          <a:prstGeom prst="rect">
            <a:avLst/>
          </a:prstGeom>
          <a:noFill/>
        </p:spPr>
        <p:txBody>
          <a:bodyPr wrap="none" lIns="0" tIns="0" rIns="0" bIns="0" rtlCol="0" anchor="ctr">
            <a:spAutoFit/>
          </a:bodyPr>
          <a:lstStyle/>
          <a:p>
            <a:pPr algn="ctr">
              <a:lnSpc>
                <a:spcPct val="130000"/>
              </a:lnSpc>
            </a:pPr>
            <a:r>
              <a:rPr lang="zh-CN" altLang="en-US" sz="1799" dirty="0">
                <a:solidFill>
                  <a:srgbClr val="010A13"/>
                </a:solidFill>
                <a:latin typeface="思源黑体" panose="020B0500000000000000" pitchFamily="34" charset="-122"/>
                <a:ea typeface="思源黑体" panose="020B0500000000000000" pitchFamily="34" charset="-122"/>
              </a:rPr>
              <a:t>市场价值</a:t>
            </a:r>
          </a:p>
        </p:txBody>
      </p:sp>
      <p:sp>
        <p:nvSpPr>
          <p:cNvPr id="13" name="文本框 12"/>
          <p:cNvSpPr txBox="1"/>
          <p:nvPr/>
        </p:nvSpPr>
        <p:spPr>
          <a:xfrm>
            <a:off x="5559162" y="2565947"/>
            <a:ext cx="1141338" cy="577915"/>
          </a:xfrm>
          <a:prstGeom prst="rect">
            <a:avLst/>
          </a:prstGeom>
          <a:noFill/>
        </p:spPr>
        <p:txBody>
          <a:bodyPr wrap="none" lIns="0" tIns="0" rIns="0" bIns="0" rtlCol="0" anchor="ctr">
            <a:spAutoFit/>
          </a:bodyPr>
          <a:lstStyle/>
          <a:p>
            <a:pPr algn="ctr">
              <a:lnSpc>
                <a:spcPct val="130000"/>
              </a:lnSpc>
            </a:pPr>
            <a:r>
              <a:rPr lang="en-US" altLang="zh-CN" sz="3199" dirty="0">
                <a:solidFill>
                  <a:srgbClr val="010A13"/>
                </a:solidFill>
                <a:latin typeface="思源黑体" panose="020B0500000000000000" pitchFamily="34" charset="-122"/>
                <a:ea typeface="思源黑体" panose="020B0500000000000000" pitchFamily="34" charset="-122"/>
              </a:rPr>
              <a:t>8000</a:t>
            </a:r>
            <a:r>
              <a:rPr lang="zh-CN" altLang="en-US" sz="1799" dirty="0">
                <a:solidFill>
                  <a:srgbClr val="010A13"/>
                </a:solidFill>
                <a:latin typeface="思源黑体" panose="020B0500000000000000" pitchFamily="34" charset="-122"/>
                <a:ea typeface="思源黑体" panose="020B0500000000000000" pitchFamily="34" charset="-122"/>
              </a:rPr>
              <a:t>万</a:t>
            </a:r>
          </a:p>
        </p:txBody>
      </p:sp>
      <p:sp>
        <p:nvSpPr>
          <p:cNvPr id="17" name="文本框 16"/>
          <p:cNvSpPr txBox="1"/>
          <p:nvPr/>
        </p:nvSpPr>
        <p:spPr>
          <a:xfrm>
            <a:off x="5668165" y="4671061"/>
            <a:ext cx="923330" cy="325025"/>
          </a:xfrm>
          <a:prstGeom prst="rect">
            <a:avLst/>
          </a:prstGeom>
          <a:noFill/>
        </p:spPr>
        <p:txBody>
          <a:bodyPr wrap="none" lIns="0" tIns="0" rIns="0" bIns="0" rtlCol="0" anchor="ctr">
            <a:spAutoFit/>
          </a:bodyPr>
          <a:lstStyle/>
          <a:p>
            <a:pPr algn="ctr">
              <a:lnSpc>
                <a:spcPct val="130000"/>
              </a:lnSpc>
            </a:pPr>
            <a:r>
              <a:rPr lang="zh-CN" altLang="en-US" sz="1799" dirty="0">
                <a:solidFill>
                  <a:srgbClr val="010A13"/>
                </a:solidFill>
                <a:latin typeface="思源黑体" panose="020B0500000000000000" pitchFamily="34" charset="-122"/>
                <a:ea typeface="思源黑体" panose="020B0500000000000000" pitchFamily="34" charset="-122"/>
              </a:rPr>
              <a:t>计划评估</a:t>
            </a:r>
          </a:p>
        </p:txBody>
      </p:sp>
      <p:sp>
        <p:nvSpPr>
          <p:cNvPr id="18" name="文本框 17"/>
          <p:cNvSpPr txBox="1"/>
          <p:nvPr/>
        </p:nvSpPr>
        <p:spPr>
          <a:xfrm>
            <a:off x="5559162" y="4929236"/>
            <a:ext cx="1141338" cy="577915"/>
          </a:xfrm>
          <a:prstGeom prst="rect">
            <a:avLst/>
          </a:prstGeom>
          <a:noFill/>
        </p:spPr>
        <p:txBody>
          <a:bodyPr wrap="none" lIns="0" tIns="0" rIns="0" bIns="0" rtlCol="0" anchor="ctr">
            <a:spAutoFit/>
          </a:bodyPr>
          <a:lstStyle/>
          <a:p>
            <a:pPr algn="ctr">
              <a:lnSpc>
                <a:spcPct val="130000"/>
              </a:lnSpc>
            </a:pPr>
            <a:r>
              <a:rPr lang="en-US" altLang="zh-CN" sz="3199" dirty="0">
                <a:solidFill>
                  <a:srgbClr val="010A13"/>
                </a:solidFill>
                <a:latin typeface="思源黑体" panose="020B0500000000000000" pitchFamily="34" charset="-122"/>
                <a:ea typeface="思源黑体" panose="020B0500000000000000" pitchFamily="34" charset="-122"/>
              </a:rPr>
              <a:t>5000</a:t>
            </a:r>
            <a:r>
              <a:rPr lang="zh-CN" altLang="en-US" sz="1799" dirty="0">
                <a:solidFill>
                  <a:srgbClr val="010A13"/>
                </a:solidFill>
                <a:latin typeface="思源黑体" panose="020B0500000000000000" pitchFamily="34" charset="-122"/>
                <a:ea typeface="思源黑体" panose="020B0500000000000000" pitchFamily="34" charset="-122"/>
              </a:rPr>
              <a:t>万</a:t>
            </a:r>
          </a:p>
        </p:txBody>
      </p:sp>
      <p:grpSp>
        <p:nvGrpSpPr>
          <p:cNvPr id="19" name="组合 18"/>
          <p:cNvGrpSpPr/>
          <p:nvPr/>
        </p:nvGrpSpPr>
        <p:grpSpPr>
          <a:xfrm>
            <a:off x="461552" y="552767"/>
            <a:ext cx="4095271" cy="630364"/>
            <a:chOff x="194266" y="321621"/>
            <a:chExt cx="4095271" cy="630364"/>
          </a:xfrm>
        </p:grpSpPr>
        <p:grpSp>
          <p:nvGrpSpPr>
            <p:cNvPr id="20" name="组合 19"/>
            <p:cNvGrpSpPr/>
            <p:nvPr/>
          </p:nvGrpSpPr>
          <p:grpSpPr>
            <a:xfrm>
              <a:off x="1016260" y="398715"/>
              <a:ext cx="3273277" cy="553270"/>
              <a:chOff x="1016260" y="286054"/>
              <a:chExt cx="3273277" cy="553270"/>
            </a:xfrm>
          </p:grpSpPr>
          <p:sp>
            <p:nvSpPr>
              <p:cNvPr id="27"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28"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市场分析</a:t>
                </a:r>
              </a:p>
            </p:txBody>
          </p:sp>
        </p:grpSp>
        <p:sp>
          <p:nvSpPr>
            <p:cNvPr id="21" name="矩形 20"/>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04</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21918109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par>
                          <p:cTn id="24" fill="hold">
                            <p:stCondLst>
                              <p:cond delay="1000"/>
                            </p:stCondLst>
                            <p:childTnLst>
                              <p:par>
                                <p:cTn id="25" presetID="53" presetClass="entr" presetSubtype="16" fill="hold" grpId="0" nodeType="after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200" fill="hold"/>
                                        <p:tgtEl>
                                          <p:spTgt spid="8"/>
                                        </p:tgtEl>
                                        <p:attrNameLst>
                                          <p:attrName>ppt_w</p:attrName>
                                        </p:attrNameLst>
                                      </p:cBhvr>
                                      <p:tavLst>
                                        <p:tav tm="0">
                                          <p:val>
                                            <p:fltVal val="0"/>
                                          </p:val>
                                        </p:tav>
                                        <p:tav tm="100000">
                                          <p:val>
                                            <p:strVal val="#ppt_w"/>
                                          </p:val>
                                        </p:tav>
                                      </p:tavLst>
                                    </p:anim>
                                    <p:anim calcmode="lin" valueType="num">
                                      <p:cBhvr>
                                        <p:cTn id="28" dur="200" fill="hold"/>
                                        <p:tgtEl>
                                          <p:spTgt spid="8"/>
                                        </p:tgtEl>
                                        <p:attrNameLst>
                                          <p:attrName>ppt_h</p:attrName>
                                        </p:attrNameLst>
                                      </p:cBhvr>
                                      <p:tavLst>
                                        <p:tav tm="0">
                                          <p:val>
                                            <p:fltVal val="0"/>
                                          </p:val>
                                        </p:tav>
                                        <p:tav tm="100000">
                                          <p:val>
                                            <p:strVal val="#ppt_h"/>
                                          </p:val>
                                        </p:tav>
                                      </p:tavLst>
                                    </p:anim>
                                    <p:animEffect transition="in" filter="fade">
                                      <p:cBhvr>
                                        <p:cTn id="29" dur="200"/>
                                        <p:tgtEl>
                                          <p:spTgt spid="8"/>
                                        </p:tgtEl>
                                      </p:cBhvr>
                                    </p:animEffect>
                                  </p:childTnLst>
                                </p:cTn>
                              </p:par>
                            </p:childTnLst>
                          </p:cTn>
                        </p:par>
                        <p:par>
                          <p:cTn id="30" fill="hold">
                            <p:stCondLst>
                              <p:cond delay="2740"/>
                            </p:stCondLst>
                            <p:childTnLst>
                              <p:par>
                                <p:cTn id="31" presetID="10"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324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3740"/>
                            </p:stCondLst>
                            <p:childTnLst>
                              <p:par>
                                <p:cTn id="51" presetID="53" presetClass="entr" presetSubtype="16" fill="hold" grpId="0" nodeType="afterEffect">
                                  <p:stCondLst>
                                    <p:cond delay="0"/>
                                  </p:stCondLst>
                                  <p:iterate type="lt">
                                    <p:tmPct val="10000"/>
                                  </p:iterate>
                                  <p:childTnLst>
                                    <p:set>
                                      <p:cBhvr>
                                        <p:cTn id="52" dur="1" fill="hold">
                                          <p:stCondLst>
                                            <p:cond delay="0"/>
                                          </p:stCondLst>
                                        </p:cTn>
                                        <p:tgtEl>
                                          <p:spTgt spid="11"/>
                                        </p:tgtEl>
                                        <p:attrNameLst>
                                          <p:attrName>style.visibility</p:attrName>
                                        </p:attrNameLst>
                                      </p:cBhvr>
                                      <p:to>
                                        <p:strVal val="visible"/>
                                      </p:to>
                                    </p:set>
                                    <p:anim calcmode="lin" valueType="num">
                                      <p:cBhvr>
                                        <p:cTn id="53" dur="200" fill="hold"/>
                                        <p:tgtEl>
                                          <p:spTgt spid="11"/>
                                        </p:tgtEl>
                                        <p:attrNameLst>
                                          <p:attrName>ppt_w</p:attrName>
                                        </p:attrNameLst>
                                      </p:cBhvr>
                                      <p:tavLst>
                                        <p:tav tm="0">
                                          <p:val>
                                            <p:fltVal val="0"/>
                                          </p:val>
                                        </p:tav>
                                        <p:tav tm="100000">
                                          <p:val>
                                            <p:strVal val="#ppt_w"/>
                                          </p:val>
                                        </p:tav>
                                      </p:tavLst>
                                    </p:anim>
                                    <p:anim calcmode="lin" valueType="num">
                                      <p:cBhvr>
                                        <p:cTn id="54" dur="200" fill="hold"/>
                                        <p:tgtEl>
                                          <p:spTgt spid="11"/>
                                        </p:tgtEl>
                                        <p:attrNameLst>
                                          <p:attrName>ppt_h</p:attrName>
                                        </p:attrNameLst>
                                      </p:cBhvr>
                                      <p:tavLst>
                                        <p:tav tm="0">
                                          <p:val>
                                            <p:fltVal val="0"/>
                                          </p:val>
                                        </p:tav>
                                        <p:tav tm="100000">
                                          <p:val>
                                            <p:strVal val="#ppt_h"/>
                                          </p:val>
                                        </p:tav>
                                      </p:tavLst>
                                    </p:anim>
                                    <p:animEffect transition="in" filter="fade">
                                      <p:cBhvr>
                                        <p:cTn id="55"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p:bldP spid="4" grpId="0" animBg="1"/>
      <p:bldP spid="12" grpId="0"/>
      <p:bldP spid="13"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398990" y="1455074"/>
            <a:ext cx="1311578"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01</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3"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企业介绍</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4" name="文本框 23"/>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7" name="组合 26"/>
          <p:cNvGrpSpPr/>
          <p:nvPr/>
        </p:nvGrpSpPr>
        <p:grpSpPr>
          <a:xfrm>
            <a:off x="4879034" y="4206714"/>
            <a:ext cx="2491738" cy="177239"/>
            <a:chOff x="3939011" y="4117778"/>
            <a:chExt cx="3823630" cy="244152"/>
          </a:xfrm>
        </p:grpSpPr>
        <p:cxnSp>
          <p:nvCxnSpPr>
            <p:cNvPr id="28" name="直接连接符 27"/>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29" name="菱形 28"/>
            <p:cNvSpPr/>
            <p:nvPr/>
          </p:nvSpPr>
          <p:spPr bwMode="auto">
            <a:xfrm>
              <a:off x="5781501" y="4117778"/>
              <a:ext cx="113211" cy="244152"/>
            </a:xfrm>
            <a:prstGeom prst="diamond">
              <a:avLst/>
            </a:prstGeom>
            <a:solidFill>
              <a:srgbClr val="CBBC91"/>
            </a:solidFill>
            <a:ln>
              <a:noFill/>
            </a:ln>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2" name="直接连接符 31"/>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2044872"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ONE</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372795159"/>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by="(-#ppt_w*2)" calcmode="lin" valueType="num">
                                      <p:cBhvr rctx="PPT">
                                        <p:cTn id="12" dur="375" autoRev="1" fill="hold">
                                          <p:stCondLst>
                                            <p:cond delay="0"/>
                                          </p:stCondLst>
                                        </p:cTn>
                                        <p:tgtEl>
                                          <p:spTgt spid="19"/>
                                        </p:tgtEl>
                                        <p:attrNameLst>
                                          <p:attrName>ppt_w</p:attrName>
                                        </p:attrNameLst>
                                      </p:cBhvr>
                                    </p:anim>
                                    <p:anim by="(#ppt_w*0.50)" calcmode="lin" valueType="num">
                                      <p:cBhvr>
                                        <p:cTn id="13" dur="375" decel="50000" autoRev="1" fill="hold">
                                          <p:stCondLst>
                                            <p:cond delay="0"/>
                                          </p:stCondLst>
                                        </p:cTn>
                                        <p:tgtEl>
                                          <p:spTgt spid="19"/>
                                        </p:tgtEl>
                                        <p:attrNameLst>
                                          <p:attrName>ppt_x</p:attrName>
                                        </p:attrNameLst>
                                      </p:cBhvr>
                                    </p:anim>
                                    <p:anim from="(-#ppt_h/2)" to="(#ppt_y)" calcmode="lin" valueType="num">
                                      <p:cBhvr>
                                        <p:cTn id="14" dur="750" fill="hold">
                                          <p:stCondLst>
                                            <p:cond delay="0"/>
                                          </p:stCondLst>
                                        </p:cTn>
                                        <p:tgtEl>
                                          <p:spTgt spid="19"/>
                                        </p:tgtEl>
                                        <p:attrNameLst>
                                          <p:attrName>ppt_y</p:attrName>
                                        </p:attrNameLst>
                                      </p:cBhvr>
                                    </p:anim>
                                    <p:animRot by="21600000">
                                      <p:cBhvr>
                                        <p:cTn id="15" dur="750" fill="hold">
                                          <p:stCondLst>
                                            <p:cond delay="0"/>
                                          </p:stCondLst>
                                        </p:cTn>
                                        <p:tgtEl>
                                          <p:spTgt spid="19"/>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3"/>
                                        </p:tgtEl>
                                        <p:attrNameLst>
                                          <p:attrName>ppt_y</p:attrName>
                                        </p:attrNameLst>
                                      </p:cBhvr>
                                      <p:tavLst>
                                        <p:tav tm="0">
                                          <p:val>
                                            <p:strVal val="#ppt_y"/>
                                          </p:val>
                                        </p:tav>
                                        <p:tav tm="100000">
                                          <p:val>
                                            <p:strVal val="#ppt_y"/>
                                          </p:val>
                                        </p:tav>
                                      </p:tavLst>
                                    </p:anim>
                                    <p:anim calcmode="lin" valueType="num">
                                      <p:cBhvr>
                                        <p:cTn id="20"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3"/>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7"/>
                                        </p:tgtEl>
                                        <p:attrNameLst>
                                          <p:attrName>style.visibility</p:attrName>
                                        </p:attrNameLst>
                                      </p:cBhvr>
                                      <p:to>
                                        <p:strVal val="visible"/>
                                      </p:to>
                                    </p:set>
                                    <p:animEffect transition="in" filter="barn(outVertical)">
                                      <p:cBhvr>
                                        <p:cTn id="25" dur="500"/>
                                        <p:tgtEl>
                                          <p:spTgt spid="27"/>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P spid="23" grpId="0"/>
      <p:bldP spid="24" grpId="0"/>
      <p:bldP spid="8"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e4c92a7a-3e91-4322-8ac7-d1cac9c074e3"/>
          <p:cNvGrpSpPr>
            <a:grpSpLocks noChangeAspect="1"/>
          </p:cNvGrpSpPr>
          <p:nvPr/>
        </p:nvGrpSpPr>
        <p:grpSpPr>
          <a:xfrm>
            <a:off x="4223513" y="2217108"/>
            <a:ext cx="3609400" cy="3609400"/>
            <a:chOff x="3958965" y="1520788"/>
            <a:chExt cx="4138460" cy="4138460"/>
          </a:xfrm>
        </p:grpSpPr>
        <p:sp>
          <p:nvSpPr>
            <p:cNvPr id="4" name="Freeform: Shape 29"/>
            <p:cNvSpPr>
              <a:spLocks/>
            </p:cNvSpPr>
            <p:nvPr/>
          </p:nvSpPr>
          <p:spPr bwMode="auto">
            <a:xfrm>
              <a:off x="7593658" y="3012222"/>
              <a:ext cx="433346" cy="1086978"/>
            </a:xfrm>
            <a:custGeom>
              <a:avLst/>
              <a:gdLst/>
              <a:ahLst/>
              <a:cxnLst>
                <a:cxn ang="0">
                  <a:pos x="0" y="346"/>
                </a:cxn>
                <a:cxn ang="0">
                  <a:pos x="73" y="563"/>
                </a:cxn>
                <a:cxn ang="0">
                  <a:pos x="224" y="391"/>
                </a:cxn>
                <a:cxn ang="0">
                  <a:pos x="149" y="376"/>
                </a:cxn>
                <a:cxn ang="0">
                  <a:pos x="108" y="0"/>
                </a:cxn>
                <a:cxn ang="0">
                  <a:pos x="35" y="24"/>
                </a:cxn>
                <a:cxn ang="0">
                  <a:pos x="73" y="361"/>
                </a:cxn>
                <a:cxn ang="0">
                  <a:pos x="0" y="346"/>
                </a:cxn>
              </a:cxnLst>
              <a:rect l="0" t="0" r="r" b="b"/>
              <a:pathLst>
                <a:path w="224" h="563">
                  <a:moveTo>
                    <a:pt x="0" y="346"/>
                  </a:moveTo>
                  <a:cubicBezTo>
                    <a:pt x="73" y="563"/>
                    <a:pt x="73" y="563"/>
                    <a:pt x="73" y="563"/>
                  </a:cubicBezTo>
                  <a:cubicBezTo>
                    <a:pt x="224" y="391"/>
                    <a:pt x="224" y="391"/>
                    <a:pt x="224" y="391"/>
                  </a:cubicBezTo>
                  <a:cubicBezTo>
                    <a:pt x="149" y="376"/>
                    <a:pt x="149" y="376"/>
                    <a:pt x="149" y="376"/>
                  </a:cubicBezTo>
                  <a:cubicBezTo>
                    <a:pt x="160" y="250"/>
                    <a:pt x="146" y="121"/>
                    <a:pt x="108" y="0"/>
                  </a:cubicBezTo>
                  <a:cubicBezTo>
                    <a:pt x="35" y="24"/>
                    <a:pt x="35" y="24"/>
                    <a:pt x="35" y="24"/>
                  </a:cubicBezTo>
                  <a:cubicBezTo>
                    <a:pt x="69" y="132"/>
                    <a:pt x="82" y="247"/>
                    <a:pt x="73" y="361"/>
                  </a:cubicBezTo>
                  <a:lnTo>
                    <a:pt x="0" y="346"/>
                  </a:lnTo>
                  <a:close/>
                </a:path>
              </a:pathLst>
            </a:custGeom>
            <a:solidFill>
              <a:schemeClr val="bg1">
                <a:lumMod val="85000"/>
              </a:schemeClr>
            </a:solidFill>
            <a:ln w="9525">
              <a:noFill/>
              <a:round/>
              <a:headEnd/>
              <a:tailEnd/>
            </a:ln>
          </p:spPr>
          <p:txBody>
            <a:bodyPr anchor="ctr"/>
            <a:lstStyle/>
            <a:p>
              <a:pPr algn="ctr">
                <a:lnSpc>
                  <a:spcPct val="130000"/>
                </a:lnSpc>
              </a:pPr>
              <a:endParaRPr sz="1799">
                <a:cs typeface="+mn-ea"/>
                <a:sym typeface="+mn-lt"/>
              </a:endParaRPr>
            </a:p>
          </p:txBody>
        </p:sp>
        <p:sp>
          <p:nvSpPr>
            <p:cNvPr id="5" name="Freeform: Shape 30"/>
            <p:cNvSpPr>
              <a:spLocks/>
            </p:cNvSpPr>
            <p:nvPr/>
          </p:nvSpPr>
          <p:spPr bwMode="auto">
            <a:xfrm>
              <a:off x="5519014" y="1591207"/>
              <a:ext cx="1088784" cy="433347"/>
            </a:xfrm>
            <a:custGeom>
              <a:avLst/>
              <a:gdLst/>
              <a:ahLst/>
              <a:cxnLst>
                <a:cxn ang="0">
                  <a:pos x="361" y="151"/>
                </a:cxn>
                <a:cxn ang="0">
                  <a:pos x="346" y="224"/>
                </a:cxn>
                <a:cxn ang="0">
                  <a:pos x="563" y="151"/>
                </a:cxn>
                <a:cxn ang="0">
                  <a:pos x="391" y="0"/>
                </a:cxn>
                <a:cxn ang="0">
                  <a:pos x="376" y="75"/>
                </a:cxn>
                <a:cxn ang="0">
                  <a:pos x="0" y="116"/>
                </a:cxn>
                <a:cxn ang="0">
                  <a:pos x="23" y="189"/>
                </a:cxn>
                <a:cxn ang="0">
                  <a:pos x="361" y="151"/>
                </a:cxn>
              </a:cxnLst>
              <a:rect l="0" t="0" r="r" b="b"/>
              <a:pathLst>
                <a:path w="563" h="224">
                  <a:moveTo>
                    <a:pt x="361" y="151"/>
                  </a:moveTo>
                  <a:cubicBezTo>
                    <a:pt x="346" y="224"/>
                    <a:pt x="346" y="224"/>
                    <a:pt x="346" y="224"/>
                  </a:cubicBezTo>
                  <a:cubicBezTo>
                    <a:pt x="563" y="151"/>
                    <a:pt x="563" y="151"/>
                    <a:pt x="563" y="151"/>
                  </a:cubicBezTo>
                  <a:cubicBezTo>
                    <a:pt x="391" y="0"/>
                    <a:pt x="391" y="0"/>
                    <a:pt x="391" y="0"/>
                  </a:cubicBezTo>
                  <a:cubicBezTo>
                    <a:pt x="376" y="75"/>
                    <a:pt x="376" y="75"/>
                    <a:pt x="376" y="75"/>
                  </a:cubicBezTo>
                  <a:cubicBezTo>
                    <a:pt x="250" y="64"/>
                    <a:pt x="121" y="78"/>
                    <a:pt x="0" y="116"/>
                  </a:cubicBezTo>
                  <a:cubicBezTo>
                    <a:pt x="23" y="189"/>
                    <a:pt x="23" y="189"/>
                    <a:pt x="23" y="189"/>
                  </a:cubicBezTo>
                  <a:cubicBezTo>
                    <a:pt x="131" y="155"/>
                    <a:pt x="247" y="142"/>
                    <a:pt x="361" y="151"/>
                  </a:cubicBezTo>
                  <a:close/>
                </a:path>
              </a:pathLst>
            </a:custGeom>
            <a:solidFill>
              <a:schemeClr val="bg1">
                <a:lumMod val="85000"/>
              </a:schemeClr>
            </a:solidFill>
            <a:ln w="9525">
              <a:noFill/>
              <a:round/>
              <a:headEnd/>
              <a:tailEnd/>
            </a:ln>
          </p:spPr>
          <p:txBody>
            <a:bodyPr anchor="ctr"/>
            <a:lstStyle/>
            <a:p>
              <a:pPr algn="ctr">
                <a:lnSpc>
                  <a:spcPct val="130000"/>
                </a:lnSpc>
              </a:pPr>
              <a:endParaRPr sz="1799">
                <a:cs typeface="+mn-ea"/>
                <a:sym typeface="+mn-lt"/>
              </a:endParaRPr>
            </a:p>
          </p:txBody>
        </p:sp>
        <p:sp>
          <p:nvSpPr>
            <p:cNvPr id="6" name="Freeform: Shape 31"/>
            <p:cNvSpPr>
              <a:spLocks/>
            </p:cNvSpPr>
            <p:nvPr/>
          </p:nvSpPr>
          <p:spPr bwMode="auto">
            <a:xfrm>
              <a:off x="3958965" y="3012222"/>
              <a:ext cx="433346" cy="1086978"/>
            </a:xfrm>
            <a:custGeom>
              <a:avLst/>
              <a:gdLst/>
              <a:ahLst/>
              <a:cxnLst>
                <a:cxn ang="0">
                  <a:pos x="116" y="563"/>
                </a:cxn>
                <a:cxn ang="0">
                  <a:pos x="189" y="540"/>
                </a:cxn>
                <a:cxn ang="0">
                  <a:pos x="151" y="202"/>
                </a:cxn>
                <a:cxn ang="0">
                  <a:pos x="224" y="217"/>
                </a:cxn>
                <a:cxn ang="0">
                  <a:pos x="151" y="0"/>
                </a:cxn>
                <a:cxn ang="0">
                  <a:pos x="0" y="172"/>
                </a:cxn>
                <a:cxn ang="0">
                  <a:pos x="75" y="187"/>
                </a:cxn>
                <a:cxn ang="0">
                  <a:pos x="116" y="563"/>
                </a:cxn>
              </a:cxnLst>
              <a:rect l="0" t="0" r="r" b="b"/>
              <a:pathLst>
                <a:path w="224" h="563">
                  <a:moveTo>
                    <a:pt x="116" y="563"/>
                  </a:moveTo>
                  <a:cubicBezTo>
                    <a:pt x="189" y="540"/>
                    <a:pt x="189" y="540"/>
                    <a:pt x="189" y="540"/>
                  </a:cubicBezTo>
                  <a:cubicBezTo>
                    <a:pt x="155" y="432"/>
                    <a:pt x="142" y="316"/>
                    <a:pt x="151" y="202"/>
                  </a:cubicBezTo>
                  <a:cubicBezTo>
                    <a:pt x="224" y="217"/>
                    <a:pt x="224" y="217"/>
                    <a:pt x="224" y="217"/>
                  </a:cubicBezTo>
                  <a:cubicBezTo>
                    <a:pt x="151" y="0"/>
                    <a:pt x="151" y="0"/>
                    <a:pt x="151" y="0"/>
                  </a:cubicBezTo>
                  <a:cubicBezTo>
                    <a:pt x="0" y="172"/>
                    <a:pt x="0" y="172"/>
                    <a:pt x="0" y="172"/>
                  </a:cubicBezTo>
                  <a:cubicBezTo>
                    <a:pt x="75" y="187"/>
                    <a:pt x="75" y="187"/>
                    <a:pt x="75" y="187"/>
                  </a:cubicBezTo>
                  <a:cubicBezTo>
                    <a:pt x="64" y="313"/>
                    <a:pt x="78" y="442"/>
                    <a:pt x="116" y="563"/>
                  </a:cubicBezTo>
                  <a:close/>
                </a:path>
              </a:pathLst>
            </a:custGeom>
            <a:solidFill>
              <a:schemeClr val="bg1">
                <a:lumMod val="85000"/>
              </a:schemeClr>
            </a:solidFill>
            <a:ln w="9525">
              <a:noFill/>
              <a:round/>
              <a:headEnd/>
              <a:tailEnd/>
            </a:ln>
          </p:spPr>
          <p:txBody>
            <a:bodyPr anchor="ctr"/>
            <a:lstStyle/>
            <a:p>
              <a:pPr algn="ctr">
                <a:lnSpc>
                  <a:spcPct val="130000"/>
                </a:lnSpc>
              </a:pPr>
              <a:endParaRPr sz="1799">
                <a:cs typeface="+mn-ea"/>
                <a:sym typeface="+mn-lt"/>
              </a:endParaRPr>
            </a:p>
          </p:txBody>
        </p:sp>
        <p:sp>
          <p:nvSpPr>
            <p:cNvPr id="7" name="Freeform: Shape 32"/>
            <p:cNvSpPr>
              <a:spLocks/>
            </p:cNvSpPr>
            <p:nvPr/>
          </p:nvSpPr>
          <p:spPr bwMode="auto">
            <a:xfrm>
              <a:off x="5519014" y="5225901"/>
              <a:ext cx="1088784" cy="433347"/>
            </a:xfrm>
            <a:custGeom>
              <a:avLst/>
              <a:gdLst/>
              <a:ahLst/>
              <a:cxnLst>
                <a:cxn ang="0">
                  <a:pos x="202" y="73"/>
                </a:cxn>
                <a:cxn ang="0">
                  <a:pos x="217" y="0"/>
                </a:cxn>
                <a:cxn ang="0">
                  <a:pos x="0" y="73"/>
                </a:cxn>
                <a:cxn ang="0">
                  <a:pos x="172" y="224"/>
                </a:cxn>
                <a:cxn ang="0">
                  <a:pos x="187" y="149"/>
                </a:cxn>
                <a:cxn ang="0">
                  <a:pos x="273" y="153"/>
                </a:cxn>
                <a:cxn ang="0">
                  <a:pos x="563" y="108"/>
                </a:cxn>
                <a:cxn ang="0">
                  <a:pos x="540" y="35"/>
                </a:cxn>
                <a:cxn ang="0">
                  <a:pos x="202" y="73"/>
                </a:cxn>
              </a:cxnLst>
              <a:rect l="0" t="0" r="r" b="b"/>
              <a:pathLst>
                <a:path w="563" h="224">
                  <a:moveTo>
                    <a:pt x="202" y="73"/>
                  </a:moveTo>
                  <a:cubicBezTo>
                    <a:pt x="217" y="0"/>
                    <a:pt x="217" y="0"/>
                    <a:pt x="217" y="0"/>
                  </a:cubicBezTo>
                  <a:cubicBezTo>
                    <a:pt x="0" y="73"/>
                    <a:pt x="0" y="73"/>
                    <a:pt x="0" y="73"/>
                  </a:cubicBezTo>
                  <a:cubicBezTo>
                    <a:pt x="172" y="224"/>
                    <a:pt x="172" y="224"/>
                    <a:pt x="172" y="224"/>
                  </a:cubicBezTo>
                  <a:cubicBezTo>
                    <a:pt x="187" y="149"/>
                    <a:pt x="187" y="149"/>
                    <a:pt x="187" y="149"/>
                  </a:cubicBezTo>
                  <a:cubicBezTo>
                    <a:pt x="216" y="151"/>
                    <a:pt x="244" y="153"/>
                    <a:pt x="273" y="153"/>
                  </a:cubicBezTo>
                  <a:cubicBezTo>
                    <a:pt x="371" y="153"/>
                    <a:pt x="470" y="138"/>
                    <a:pt x="563" y="108"/>
                  </a:cubicBezTo>
                  <a:cubicBezTo>
                    <a:pt x="540" y="35"/>
                    <a:pt x="540" y="35"/>
                    <a:pt x="540" y="35"/>
                  </a:cubicBezTo>
                  <a:cubicBezTo>
                    <a:pt x="431" y="69"/>
                    <a:pt x="316" y="82"/>
                    <a:pt x="202" y="73"/>
                  </a:cubicBezTo>
                  <a:close/>
                </a:path>
              </a:pathLst>
            </a:custGeom>
            <a:solidFill>
              <a:schemeClr val="bg1">
                <a:lumMod val="85000"/>
              </a:schemeClr>
            </a:solidFill>
            <a:ln w="9525">
              <a:noFill/>
              <a:round/>
              <a:headEnd/>
              <a:tailEnd/>
            </a:ln>
          </p:spPr>
          <p:txBody>
            <a:bodyPr anchor="ctr"/>
            <a:lstStyle/>
            <a:p>
              <a:pPr algn="ctr">
                <a:lnSpc>
                  <a:spcPct val="130000"/>
                </a:lnSpc>
              </a:pPr>
              <a:endParaRPr sz="1799">
                <a:cs typeface="+mn-ea"/>
                <a:sym typeface="+mn-lt"/>
              </a:endParaRPr>
            </a:p>
          </p:txBody>
        </p:sp>
        <p:sp>
          <p:nvSpPr>
            <p:cNvPr id="39" name="Freeform: Shape 35"/>
            <p:cNvSpPr>
              <a:spLocks/>
            </p:cNvSpPr>
            <p:nvPr/>
          </p:nvSpPr>
          <p:spPr bwMode="auto">
            <a:xfrm>
              <a:off x="4011325" y="1520789"/>
              <a:ext cx="1780332" cy="1780333"/>
            </a:xfrm>
            <a:custGeom>
              <a:avLst/>
              <a:gdLst/>
              <a:ahLst/>
              <a:cxnLst>
                <a:cxn ang="0">
                  <a:pos x="432" y="906"/>
                </a:cxn>
                <a:cxn ang="0">
                  <a:pos x="490" y="906"/>
                </a:cxn>
                <a:cxn ang="0">
                  <a:pos x="906" y="490"/>
                </a:cxn>
                <a:cxn ang="0">
                  <a:pos x="906" y="432"/>
                </a:cxn>
                <a:cxn ang="0">
                  <a:pos x="490" y="16"/>
                </a:cxn>
                <a:cxn ang="0">
                  <a:pos x="432" y="16"/>
                </a:cxn>
                <a:cxn ang="0">
                  <a:pos x="16" y="432"/>
                </a:cxn>
                <a:cxn ang="0">
                  <a:pos x="16" y="490"/>
                </a:cxn>
                <a:cxn ang="0">
                  <a:pos x="432" y="906"/>
                </a:cxn>
              </a:cxnLst>
              <a:rect l="0" t="0" r="r" b="b"/>
              <a:pathLst>
                <a:path w="922" h="922">
                  <a:moveTo>
                    <a:pt x="432" y="906"/>
                  </a:moveTo>
                  <a:cubicBezTo>
                    <a:pt x="448" y="922"/>
                    <a:pt x="474" y="922"/>
                    <a:pt x="490" y="906"/>
                  </a:cubicBezTo>
                  <a:cubicBezTo>
                    <a:pt x="906" y="490"/>
                    <a:pt x="906" y="490"/>
                    <a:pt x="906" y="490"/>
                  </a:cubicBezTo>
                  <a:cubicBezTo>
                    <a:pt x="922" y="474"/>
                    <a:pt x="922" y="448"/>
                    <a:pt x="906" y="432"/>
                  </a:cubicBezTo>
                  <a:cubicBezTo>
                    <a:pt x="490" y="16"/>
                    <a:pt x="490" y="16"/>
                    <a:pt x="490" y="16"/>
                  </a:cubicBezTo>
                  <a:cubicBezTo>
                    <a:pt x="474" y="0"/>
                    <a:pt x="448" y="0"/>
                    <a:pt x="432" y="16"/>
                  </a:cubicBezTo>
                  <a:cubicBezTo>
                    <a:pt x="16" y="432"/>
                    <a:pt x="16" y="432"/>
                    <a:pt x="16" y="432"/>
                  </a:cubicBezTo>
                  <a:cubicBezTo>
                    <a:pt x="0" y="448"/>
                    <a:pt x="0" y="474"/>
                    <a:pt x="16" y="490"/>
                  </a:cubicBezTo>
                  <a:lnTo>
                    <a:pt x="432" y="906"/>
                  </a:lnTo>
                  <a:close/>
                </a:path>
              </a:pathLst>
            </a:custGeom>
            <a:solidFill>
              <a:srgbClr val="CBBC91"/>
            </a:solidFill>
            <a:ln w="9525">
              <a:solidFill>
                <a:srgbClr val="C8B08A"/>
              </a:solidFill>
              <a:round/>
              <a:headEnd/>
              <a:tailEnd/>
            </a:ln>
            <a:effectLst>
              <a:outerShdw blurRad="254000" dist="63500" dir="2700000" algn="tl" rotWithShape="0">
                <a:prstClr val="black">
                  <a:alpha val="30000"/>
                </a:prstClr>
              </a:outerShdw>
            </a:effectLst>
          </p:spPr>
          <p:txBody>
            <a:bodyPr anchor="ctr"/>
            <a:lstStyle/>
            <a:p>
              <a:pPr algn="ctr">
                <a:lnSpc>
                  <a:spcPct val="130000"/>
                </a:lnSpc>
              </a:pPr>
              <a:endParaRPr sz="1799">
                <a:cs typeface="+mn-ea"/>
                <a:sym typeface="+mn-lt"/>
              </a:endParaRPr>
            </a:p>
          </p:txBody>
        </p:sp>
        <p:sp>
          <p:nvSpPr>
            <p:cNvPr id="37" name="Freeform: Shape 38"/>
            <p:cNvSpPr>
              <a:spLocks/>
            </p:cNvSpPr>
            <p:nvPr/>
          </p:nvSpPr>
          <p:spPr bwMode="auto">
            <a:xfrm>
              <a:off x="6317092" y="1520788"/>
              <a:ext cx="1780333" cy="1780335"/>
            </a:xfrm>
            <a:custGeom>
              <a:avLst/>
              <a:gdLst/>
              <a:ahLst/>
              <a:cxnLst>
                <a:cxn ang="0">
                  <a:pos x="16" y="490"/>
                </a:cxn>
                <a:cxn ang="0">
                  <a:pos x="432" y="906"/>
                </a:cxn>
                <a:cxn ang="0">
                  <a:pos x="490" y="906"/>
                </a:cxn>
                <a:cxn ang="0">
                  <a:pos x="906" y="490"/>
                </a:cxn>
                <a:cxn ang="0">
                  <a:pos x="906" y="432"/>
                </a:cxn>
                <a:cxn ang="0">
                  <a:pos x="490" y="16"/>
                </a:cxn>
                <a:cxn ang="0">
                  <a:pos x="432" y="16"/>
                </a:cxn>
                <a:cxn ang="0">
                  <a:pos x="16" y="432"/>
                </a:cxn>
                <a:cxn ang="0">
                  <a:pos x="16" y="490"/>
                </a:cxn>
              </a:cxnLst>
              <a:rect l="0" t="0" r="r" b="b"/>
              <a:pathLst>
                <a:path w="922" h="922">
                  <a:moveTo>
                    <a:pt x="16" y="490"/>
                  </a:moveTo>
                  <a:cubicBezTo>
                    <a:pt x="432" y="906"/>
                    <a:pt x="432" y="906"/>
                    <a:pt x="432" y="906"/>
                  </a:cubicBezTo>
                  <a:cubicBezTo>
                    <a:pt x="448" y="922"/>
                    <a:pt x="474" y="922"/>
                    <a:pt x="490" y="906"/>
                  </a:cubicBezTo>
                  <a:cubicBezTo>
                    <a:pt x="906" y="490"/>
                    <a:pt x="906" y="490"/>
                    <a:pt x="906" y="490"/>
                  </a:cubicBezTo>
                  <a:cubicBezTo>
                    <a:pt x="922" y="474"/>
                    <a:pt x="922" y="448"/>
                    <a:pt x="906" y="432"/>
                  </a:cubicBezTo>
                  <a:cubicBezTo>
                    <a:pt x="490" y="16"/>
                    <a:pt x="490" y="16"/>
                    <a:pt x="490" y="16"/>
                  </a:cubicBezTo>
                  <a:cubicBezTo>
                    <a:pt x="474" y="0"/>
                    <a:pt x="448" y="0"/>
                    <a:pt x="432" y="16"/>
                  </a:cubicBezTo>
                  <a:cubicBezTo>
                    <a:pt x="16" y="432"/>
                    <a:pt x="16" y="432"/>
                    <a:pt x="16" y="432"/>
                  </a:cubicBezTo>
                  <a:cubicBezTo>
                    <a:pt x="0" y="448"/>
                    <a:pt x="0" y="474"/>
                    <a:pt x="16" y="490"/>
                  </a:cubicBezTo>
                  <a:close/>
                </a:path>
              </a:pathLst>
            </a:custGeom>
            <a:solidFill>
              <a:srgbClr val="CBBC91"/>
            </a:solidFill>
            <a:ln w="9525">
              <a:noFill/>
              <a:round/>
              <a:headEnd/>
              <a:tailEnd/>
            </a:ln>
            <a:effectLst>
              <a:outerShdw blurRad="254000" dist="63500" dir="2700000" algn="tl" rotWithShape="0">
                <a:prstClr val="black">
                  <a:alpha val="30000"/>
                </a:prstClr>
              </a:outerShdw>
            </a:effectLst>
          </p:spPr>
          <p:txBody>
            <a:bodyPr anchor="ctr"/>
            <a:lstStyle/>
            <a:p>
              <a:pPr algn="ctr">
                <a:lnSpc>
                  <a:spcPct val="130000"/>
                </a:lnSpc>
              </a:pPr>
              <a:endParaRPr sz="1799">
                <a:cs typeface="+mn-ea"/>
                <a:sym typeface="+mn-lt"/>
              </a:endParaRPr>
            </a:p>
          </p:txBody>
        </p:sp>
        <p:sp>
          <p:nvSpPr>
            <p:cNvPr id="35" name="Freeform: Shape 41"/>
            <p:cNvSpPr>
              <a:spLocks/>
            </p:cNvSpPr>
            <p:nvPr/>
          </p:nvSpPr>
          <p:spPr bwMode="auto">
            <a:xfrm>
              <a:off x="6317091" y="3735019"/>
              <a:ext cx="1780332" cy="1780334"/>
            </a:xfrm>
            <a:custGeom>
              <a:avLst/>
              <a:gdLst/>
              <a:ahLst/>
              <a:cxnLst>
                <a:cxn ang="0">
                  <a:pos x="490" y="16"/>
                </a:cxn>
                <a:cxn ang="0">
                  <a:pos x="432" y="16"/>
                </a:cxn>
                <a:cxn ang="0">
                  <a:pos x="16" y="432"/>
                </a:cxn>
                <a:cxn ang="0">
                  <a:pos x="16" y="490"/>
                </a:cxn>
                <a:cxn ang="0">
                  <a:pos x="432" y="906"/>
                </a:cxn>
                <a:cxn ang="0">
                  <a:pos x="490" y="906"/>
                </a:cxn>
                <a:cxn ang="0">
                  <a:pos x="906" y="490"/>
                </a:cxn>
                <a:cxn ang="0">
                  <a:pos x="906" y="432"/>
                </a:cxn>
                <a:cxn ang="0">
                  <a:pos x="490" y="16"/>
                </a:cxn>
              </a:cxnLst>
              <a:rect l="0" t="0" r="r" b="b"/>
              <a:pathLst>
                <a:path w="922" h="922">
                  <a:moveTo>
                    <a:pt x="490" y="16"/>
                  </a:moveTo>
                  <a:cubicBezTo>
                    <a:pt x="474" y="0"/>
                    <a:pt x="448" y="0"/>
                    <a:pt x="432" y="16"/>
                  </a:cubicBezTo>
                  <a:cubicBezTo>
                    <a:pt x="16" y="432"/>
                    <a:pt x="16" y="432"/>
                    <a:pt x="16" y="432"/>
                  </a:cubicBezTo>
                  <a:cubicBezTo>
                    <a:pt x="0" y="448"/>
                    <a:pt x="0" y="474"/>
                    <a:pt x="16" y="490"/>
                  </a:cubicBezTo>
                  <a:cubicBezTo>
                    <a:pt x="432" y="906"/>
                    <a:pt x="432" y="906"/>
                    <a:pt x="432" y="906"/>
                  </a:cubicBezTo>
                  <a:cubicBezTo>
                    <a:pt x="448" y="922"/>
                    <a:pt x="474" y="922"/>
                    <a:pt x="490" y="906"/>
                  </a:cubicBezTo>
                  <a:cubicBezTo>
                    <a:pt x="906" y="490"/>
                    <a:pt x="906" y="490"/>
                    <a:pt x="906" y="490"/>
                  </a:cubicBezTo>
                  <a:cubicBezTo>
                    <a:pt x="922" y="474"/>
                    <a:pt x="922" y="448"/>
                    <a:pt x="906" y="432"/>
                  </a:cubicBezTo>
                  <a:lnTo>
                    <a:pt x="490" y="16"/>
                  </a:lnTo>
                  <a:close/>
                </a:path>
              </a:pathLst>
            </a:custGeom>
            <a:solidFill>
              <a:srgbClr val="CBBC91"/>
            </a:solidFill>
            <a:ln w="9525">
              <a:noFill/>
              <a:round/>
              <a:headEnd/>
              <a:tailEnd/>
            </a:ln>
            <a:effectLst>
              <a:outerShdw blurRad="254000" dist="63500" dir="2700000" algn="tl" rotWithShape="0">
                <a:prstClr val="black">
                  <a:alpha val="30000"/>
                </a:prstClr>
              </a:outerShdw>
            </a:effectLst>
          </p:spPr>
          <p:txBody>
            <a:bodyPr anchor="ctr"/>
            <a:lstStyle/>
            <a:p>
              <a:pPr algn="ctr">
                <a:lnSpc>
                  <a:spcPct val="130000"/>
                </a:lnSpc>
              </a:pPr>
              <a:endParaRPr sz="1799">
                <a:cs typeface="+mn-ea"/>
                <a:sym typeface="+mn-lt"/>
              </a:endParaRPr>
            </a:p>
          </p:txBody>
        </p:sp>
        <p:sp>
          <p:nvSpPr>
            <p:cNvPr id="33" name="Freeform: Shape 44"/>
            <p:cNvSpPr>
              <a:spLocks/>
            </p:cNvSpPr>
            <p:nvPr/>
          </p:nvSpPr>
          <p:spPr bwMode="auto">
            <a:xfrm>
              <a:off x="4011325" y="3793139"/>
              <a:ext cx="1780332" cy="1780334"/>
            </a:xfrm>
            <a:custGeom>
              <a:avLst/>
              <a:gdLst/>
              <a:ahLst/>
              <a:cxnLst>
                <a:cxn ang="0">
                  <a:pos x="906" y="432"/>
                </a:cxn>
                <a:cxn ang="0">
                  <a:pos x="490" y="16"/>
                </a:cxn>
                <a:cxn ang="0">
                  <a:pos x="432" y="16"/>
                </a:cxn>
                <a:cxn ang="0">
                  <a:pos x="16" y="432"/>
                </a:cxn>
                <a:cxn ang="0">
                  <a:pos x="16" y="490"/>
                </a:cxn>
                <a:cxn ang="0">
                  <a:pos x="432" y="906"/>
                </a:cxn>
                <a:cxn ang="0">
                  <a:pos x="490" y="906"/>
                </a:cxn>
                <a:cxn ang="0">
                  <a:pos x="906" y="490"/>
                </a:cxn>
                <a:cxn ang="0">
                  <a:pos x="906" y="432"/>
                </a:cxn>
              </a:cxnLst>
              <a:rect l="0" t="0" r="r" b="b"/>
              <a:pathLst>
                <a:path w="922" h="922">
                  <a:moveTo>
                    <a:pt x="906" y="432"/>
                  </a:moveTo>
                  <a:cubicBezTo>
                    <a:pt x="490" y="16"/>
                    <a:pt x="490" y="16"/>
                    <a:pt x="490" y="16"/>
                  </a:cubicBezTo>
                  <a:cubicBezTo>
                    <a:pt x="474" y="0"/>
                    <a:pt x="448" y="0"/>
                    <a:pt x="432" y="16"/>
                  </a:cubicBezTo>
                  <a:cubicBezTo>
                    <a:pt x="16" y="432"/>
                    <a:pt x="16" y="432"/>
                    <a:pt x="16" y="432"/>
                  </a:cubicBezTo>
                  <a:cubicBezTo>
                    <a:pt x="0" y="448"/>
                    <a:pt x="0" y="474"/>
                    <a:pt x="16" y="490"/>
                  </a:cubicBezTo>
                  <a:cubicBezTo>
                    <a:pt x="432" y="906"/>
                    <a:pt x="432" y="906"/>
                    <a:pt x="432" y="906"/>
                  </a:cubicBezTo>
                  <a:cubicBezTo>
                    <a:pt x="448" y="922"/>
                    <a:pt x="474" y="922"/>
                    <a:pt x="490" y="906"/>
                  </a:cubicBezTo>
                  <a:cubicBezTo>
                    <a:pt x="906" y="490"/>
                    <a:pt x="906" y="490"/>
                    <a:pt x="906" y="490"/>
                  </a:cubicBezTo>
                  <a:cubicBezTo>
                    <a:pt x="922" y="474"/>
                    <a:pt x="922" y="448"/>
                    <a:pt x="906" y="432"/>
                  </a:cubicBezTo>
                  <a:close/>
                </a:path>
              </a:pathLst>
            </a:custGeom>
            <a:solidFill>
              <a:srgbClr val="CBBC91"/>
            </a:solidFill>
            <a:ln w="9525">
              <a:noFill/>
              <a:round/>
              <a:headEnd/>
              <a:tailEnd/>
            </a:ln>
            <a:effectLst>
              <a:outerShdw blurRad="254000" dist="63500" dir="2700000" algn="tl" rotWithShape="0">
                <a:prstClr val="black">
                  <a:alpha val="30000"/>
                </a:prstClr>
              </a:outerShdw>
            </a:effectLst>
          </p:spPr>
          <p:txBody>
            <a:bodyPr anchor="ctr"/>
            <a:lstStyle/>
            <a:p>
              <a:pPr algn="ctr">
                <a:lnSpc>
                  <a:spcPct val="130000"/>
                </a:lnSpc>
              </a:pPr>
              <a:endParaRPr sz="1799">
                <a:cs typeface="+mn-ea"/>
                <a:sym typeface="+mn-lt"/>
              </a:endParaRPr>
            </a:p>
          </p:txBody>
        </p:sp>
        <p:sp>
          <p:nvSpPr>
            <p:cNvPr id="12" name="Freeform: Shape 46"/>
            <p:cNvSpPr>
              <a:spLocks/>
            </p:cNvSpPr>
            <p:nvPr/>
          </p:nvSpPr>
          <p:spPr bwMode="auto">
            <a:xfrm>
              <a:off x="4707641" y="2114296"/>
              <a:ext cx="387709" cy="5709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010A13"/>
            </a:solidFill>
            <a:ln w="9525">
              <a:noFill/>
              <a:round/>
              <a:headEnd/>
              <a:tailEnd/>
            </a:ln>
          </p:spPr>
          <p:txBody>
            <a:bodyPr anchor="ctr"/>
            <a:lstStyle/>
            <a:p>
              <a:pPr algn="ctr">
                <a:lnSpc>
                  <a:spcPct val="130000"/>
                </a:lnSpc>
              </a:pPr>
              <a:endParaRPr sz="1799">
                <a:cs typeface="+mn-ea"/>
                <a:sym typeface="+mn-lt"/>
              </a:endParaRPr>
            </a:p>
          </p:txBody>
        </p:sp>
        <p:sp>
          <p:nvSpPr>
            <p:cNvPr id="13" name="Freeform: Shape 49"/>
            <p:cNvSpPr>
              <a:spLocks noChangeAspect="1"/>
            </p:cNvSpPr>
            <p:nvPr/>
          </p:nvSpPr>
          <p:spPr bwMode="auto">
            <a:xfrm>
              <a:off x="6990006" y="2168461"/>
              <a:ext cx="434506" cy="467471"/>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010A13"/>
            </a:solidFill>
            <a:ln w="9525">
              <a:noFill/>
              <a:round/>
              <a:headEnd/>
              <a:tailEnd/>
            </a:ln>
          </p:spPr>
          <p:txBody>
            <a:bodyPr anchor="ctr"/>
            <a:lstStyle/>
            <a:p>
              <a:pPr algn="ctr">
                <a:lnSpc>
                  <a:spcPct val="130000"/>
                </a:lnSpc>
              </a:pPr>
              <a:endParaRPr sz="1799">
                <a:cs typeface="+mn-ea"/>
                <a:sym typeface="+mn-lt"/>
              </a:endParaRPr>
            </a:p>
          </p:txBody>
        </p:sp>
        <p:sp>
          <p:nvSpPr>
            <p:cNvPr id="14" name="Freeform: Shape 52"/>
            <p:cNvSpPr>
              <a:spLocks/>
            </p:cNvSpPr>
            <p:nvPr/>
          </p:nvSpPr>
          <p:spPr bwMode="auto">
            <a:xfrm>
              <a:off x="6992070" y="4492283"/>
              <a:ext cx="473708" cy="443870"/>
            </a:xfrm>
            <a:custGeom>
              <a:avLst/>
              <a:gdLst/>
              <a:ahLst/>
              <a:cxnLst>
                <a:cxn ang="0">
                  <a:pos x="59" y="51"/>
                </a:cxn>
                <a:cxn ang="0">
                  <a:pos x="56" y="55"/>
                </a:cxn>
                <a:cxn ang="0">
                  <a:pos x="3" y="55"/>
                </a:cxn>
                <a:cxn ang="0">
                  <a:pos x="0" y="51"/>
                </a:cxn>
                <a:cxn ang="0">
                  <a:pos x="0" y="40"/>
                </a:cxn>
                <a:cxn ang="0">
                  <a:pos x="3" y="37"/>
                </a:cxn>
                <a:cxn ang="0">
                  <a:pos x="20" y="37"/>
                </a:cxn>
                <a:cxn ang="0">
                  <a:pos x="25" y="41"/>
                </a:cxn>
                <a:cxn ang="0">
                  <a:pos x="29" y="43"/>
                </a:cxn>
                <a:cxn ang="0">
                  <a:pos x="34" y="41"/>
                </a:cxn>
                <a:cxn ang="0">
                  <a:pos x="39" y="37"/>
                </a:cxn>
                <a:cxn ang="0">
                  <a:pos x="56" y="37"/>
                </a:cxn>
                <a:cxn ang="0">
                  <a:pos x="59" y="40"/>
                </a:cxn>
                <a:cxn ang="0">
                  <a:pos x="59" y="51"/>
                </a:cxn>
                <a:cxn ang="0">
                  <a:pos x="47" y="22"/>
                </a:cxn>
                <a:cxn ang="0">
                  <a:pos x="31" y="38"/>
                </a:cxn>
                <a:cxn ang="0">
                  <a:pos x="29" y="39"/>
                </a:cxn>
                <a:cxn ang="0">
                  <a:pos x="28" y="38"/>
                </a:cxn>
                <a:cxn ang="0">
                  <a:pos x="12" y="22"/>
                </a:cxn>
                <a:cxn ang="0">
                  <a:pos x="11" y="20"/>
                </a:cxn>
                <a:cxn ang="0">
                  <a:pos x="13" y="18"/>
                </a:cxn>
                <a:cxn ang="0">
                  <a:pos x="23" y="18"/>
                </a:cxn>
                <a:cxn ang="0">
                  <a:pos x="23" y="2"/>
                </a:cxn>
                <a:cxn ang="0">
                  <a:pos x="25" y="0"/>
                </a:cxn>
                <a:cxn ang="0">
                  <a:pos x="34" y="0"/>
                </a:cxn>
                <a:cxn ang="0">
                  <a:pos x="36" y="2"/>
                </a:cxn>
                <a:cxn ang="0">
                  <a:pos x="36" y="18"/>
                </a:cxn>
                <a:cxn ang="0">
                  <a:pos x="45" y="18"/>
                </a:cxn>
                <a:cxn ang="0">
                  <a:pos x="48" y="20"/>
                </a:cxn>
                <a:cxn ang="0">
                  <a:pos x="47" y="22"/>
                </a:cxn>
                <a:cxn ang="0">
                  <a:pos x="43" y="46"/>
                </a:cxn>
                <a:cxn ang="0">
                  <a:pos x="41" y="48"/>
                </a:cxn>
                <a:cxn ang="0">
                  <a:pos x="43" y="50"/>
                </a:cxn>
                <a:cxn ang="0">
                  <a:pos x="45" y="48"/>
                </a:cxn>
                <a:cxn ang="0">
                  <a:pos x="43" y="46"/>
                </a:cxn>
                <a:cxn ang="0">
                  <a:pos x="52" y="46"/>
                </a:cxn>
                <a:cxn ang="0">
                  <a:pos x="50" y="48"/>
                </a:cxn>
                <a:cxn ang="0">
                  <a:pos x="52" y="50"/>
                </a:cxn>
                <a:cxn ang="0">
                  <a:pos x="55" y="48"/>
                </a:cxn>
                <a:cxn ang="0">
                  <a:pos x="52" y="46"/>
                </a:cxn>
              </a:cxnLst>
              <a:rect l="0" t="0" r="r" b="b"/>
              <a:pathLst>
                <a:path w="59" h="55">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solidFill>
              <a:srgbClr val="010A13"/>
            </a:solidFill>
            <a:ln w="9525">
              <a:noFill/>
              <a:round/>
              <a:headEnd/>
              <a:tailEnd/>
            </a:ln>
          </p:spPr>
          <p:txBody>
            <a:bodyPr anchor="ctr"/>
            <a:lstStyle/>
            <a:p>
              <a:pPr algn="ctr">
                <a:lnSpc>
                  <a:spcPct val="130000"/>
                </a:lnSpc>
              </a:pPr>
              <a:endParaRPr sz="1799">
                <a:cs typeface="+mn-ea"/>
                <a:sym typeface="+mn-lt"/>
              </a:endParaRPr>
            </a:p>
          </p:txBody>
        </p:sp>
        <p:sp>
          <p:nvSpPr>
            <p:cNvPr id="15" name="Freeform: Shape 55"/>
            <p:cNvSpPr>
              <a:spLocks noChangeAspect="1"/>
            </p:cNvSpPr>
            <p:nvPr/>
          </p:nvSpPr>
          <p:spPr bwMode="auto">
            <a:xfrm>
              <a:off x="4650329" y="4492283"/>
              <a:ext cx="502324" cy="46421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010A13"/>
            </a:solidFill>
            <a:ln w="9525">
              <a:noFill/>
              <a:round/>
              <a:headEnd/>
              <a:tailEnd/>
            </a:ln>
          </p:spPr>
          <p:txBody>
            <a:bodyPr anchor="ctr"/>
            <a:lstStyle/>
            <a:p>
              <a:pPr algn="ctr">
                <a:lnSpc>
                  <a:spcPct val="130000"/>
                </a:lnSpc>
              </a:pPr>
              <a:endParaRPr sz="1799">
                <a:cs typeface="+mn-ea"/>
                <a:sym typeface="+mn-lt"/>
              </a:endParaRPr>
            </a:p>
          </p:txBody>
        </p:sp>
      </p:grpSp>
      <p:grpSp>
        <p:nvGrpSpPr>
          <p:cNvPr id="43" name="组合 42"/>
          <p:cNvGrpSpPr/>
          <p:nvPr/>
        </p:nvGrpSpPr>
        <p:grpSpPr>
          <a:xfrm>
            <a:off x="8143891" y="2279745"/>
            <a:ext cx="2854061" cy="1053555"/>
            <a:chOff x="1531599" y="3689289"/>
            <a:chExt cx="2854804" cy="1053829"/>
          </a:xfrm>
        </p:grpSpPr>
        <p:sp>
          <p:nvSpPr>
            <p:cNvPr id="44" name="矩形 43"/>
            <p:cNvSpPr/>
            <p:nvPr/>
          </p:nvSpPr>
          <p:spPr>
            <a:xfrm>
              <a:off x="1531599" y="4050621"/>
              <a:ext cx="2854804" cy="692497"/>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45" name="文本框 44"/>
            <p:cNvSpPr txBox="1"/>
            <p:nvPr/>
          </p:nvSpPr>
          <p:spPr>
            <a:xfrm>
              <a:off x="1531599" y="3689289"/>
              <a:ext cx="1262213" cy="372507"/>
            </a:xfrm>
            <a:prstGeom prst="rect">
              <a:avLst/>
            </a:prstGeom>
            <a:noFill/>
          </p:spPr>
          <p:txBody>
            <a:bodyPr wrap="none" rtlCol="0">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46" name="组合 45"/>
          <p:cNvGrpSpPr/>
          <p:nvPr/>
        </p:nvGrpSpPr>
        <p:grpSpPr>
          <a:xfrm>
            <a:off x="8143891" y="4399715"/>
            <a:ext cx="2854061" cy="1053555"/>
            <a:chOff x="1531599" y="3689289"/>
            <a:chExt cx="2854804" cy="1053829"/>
          </a:xfrm>
        </p:grpSpPr>
        <p:sp>
          <p:nvSpPr>
            <p:cNvPr id="47" name="矩形 46"/>
            <p:cNvSpPr/>
            <p:nvPr/>
          </p:nvSpPr>
          <p:spPr>
            <a:xfrm>
              <a:off x="1531599" y="4050621"/>
              <a:ext cx="2854804" cy="692497"/>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48" name="文本框 47"/>
            <p:cNvSpPr txBox="1"/>
            <p:nvPr/>
          </p:nvSpPr>
          <p:spPr>
            <a:xfrm>
              <a:off x="1531599" y="3689289"/>
              <a:ext cx="1262213" cy="348841"/>
            </a:xfrm>
            <a:prstGeom prst="rect">
              <a:avLst/>
            </a:prstGeom>
            <a:noFill/>
          </p:spPr>
          <p:txBody>
            <a:bodyPr wrap="none" rtlCol="0">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49" name="组合 48"/>
          <p:cNvGrpSpPr/>
          <p:nvPr/>
        </p:nvGrpSpPr>
        <p:grpSpPr>
          <a:xfrm>
            <a:off x="1072814" y="2279745"/>
            <a:ext cx="2854061" cy="1053555"/>
            <a:chOff x="1531599" y="3689289"/>
            <a:chExt cx="2854804" cy="1053829"/>
          </a:xfrm>
        </p:grpSpPr>
        <p:sp>
          <p:nvSpPr>
            <p:cNvPr id="50" name="矩形 49"/>
            <p:cNvSpPr/>
            <p:nvPr/>
          </p:nvSpPr>
          <p:spPr>
            <a:xfrm>
              <a:off x="1531599" y="4050621"/>
              <a:ext cx="2854804" cy="692497"/>
            </a:xfrm>
            <a:prstGeom prst="rect">
              <a:avLst/>
            </a:prstGeom>
          </p:spPr>
          <p:txBody>
            <a:bodyPr wrap="square">
              <a:spAutoFit/>
              <a:scene3d>
                <a:camera prst="orthographicFront"/>
                <a:lightRig rig="threePt" dir="t"/>
              </a:scene3d>
              <a:sp3d contourW="12700"/>
            </a:bodyPr>
            <a:lstStyle/>
            <a:p>
              <a:pPr algn="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51" name="文本框 50"/>
            <p:cNvSpPr txBox="1"/>
            <p:nvPr/>
          </p:nvSpPr>
          <p:spPr>
            <a:xfrm>
              <a:off x="3124190" y="3689289"/>
              <a:ext cx="1262213" cy="372507"/>
            </a:xfrm>
            <a:prstGeom prst="rect">
              <a:avLst/>
            </a:prstGeom>
            <a:noFill/>
          </p:spPr>
          <p:txBody>
            <a:bodyPr wrap="none" rtlCol="0">
              <a:spAutoFit/>
              <a:scene3d>
                <a:camera prst="orthographicFront"/>
                <a:lightRig rig="threePt" dir="t"/>
              </a:scene3d>
              <a:sp3d contourW="12700"/>
            </a:bodyPr>
            <a:lstStyle/>
            <a:p>
              <a:pPr algn="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52" name="组合 51"/>
          <p:cNvGrpSpPr/>
          <p:nvPr/>
        </p:nvGrpSpPr>
        <p:grpSpPr>
          <a:xfrm>
            <a:off x="1072814" y="4399715"/>
            <a:ext cx="2854061" cy="1053555"/>
            <a:chOff x="1531599" y="3689289"/>
            <a:chExt cx="2854804" cy="1053829"/>
          </a:xfrm>
        </p:grpSpPr>
        <p:sp>
          <p:nvSpPr>
            <p:cNvPr id="53" name="矩形 52"/>
            <p:cNvSpPr/>
            <p:nvPr/>
          </p:nvSpPr>
          <p:spPr>
            <a:xfrm>
              <a:off x="1531599" y="4050621"/>
              <a:ext cx="2854804" cy="692497"/>
            </a:xfrm>
            <a:prstGeom prst="rect">
              <a:avLst/>
            </a:prstGeom>
          </p:spPr>
          <p:txBody>
            <a:bodyPr wrap="square">
              <a:spAutoFit/>
              <a:scene3d>
                <a:camera prst="orthographicFront"/>
                <a:lightRig rig="threePt" dir="t"/>
              </a:scene3d>
              <a:sp3d contourW="12700"/>
            </a:bodyPr>
            <a:lstStyle/>
            <a:p>
              <a:pPr algn="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54" name="文本框 53"/>
            <p:cNvSpPr txBox="1"/>
            <p:nvPr/>
          </p:nvSpPr>
          <p:spPr>
            <a:xfrm>
              <a:off x="3124190" y="3689289"/>
              <a:ext cx="1262213" cy="372507"/>
            </a:xfrm>
            <a:prstGeom prst="rect">
              <a:avLst/>
            </a:prstGeom>
            <a:noFill/>
          </p:spPr>
          <p:txBody>
            <a:bodyPr wrap="none" rtlCol="0">
              <a:spAutoFit/>
              <a:scene3d>
                <a:camera prst="orthographicFront"/>
                <a:lightRig rig="threePt" dir="t"/>
              </a:scene3d>
              <a:sp3d contourW="12700"/>
            </a:bodyPr>
            <a:lstStyle/>
            <a:p>
              <a:pPr algn="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56" name="组合 55"/>
          <p:cNvGrpSpPr/>
          <p:nvPr/>
        </p:nvGrpSpPr>
        <p:grpSpPr>
          <a:xfrm>
            <a:off x="461552" y="552767"/>
            <a:ext cx="4095271" cy="630364"/>
            <a:chOff x="194266" y="321621"/>
            <a:chExt cx="4095271" cy="630364"/>
          </a:xfrm>
        </p:grpSpPr>
        <p:grpSp>
          <p:nvGrpSpPr>
            <p:cNvPr id="57" name="组合 56"/>
            <p:cNvGrpSpPr/>
            <p:nvPr/>
          </p:nvGrpSpPr>
          <p:grpSpPr>
            <a:xfrm>
              <a:off x="1016260" y="398715"/>
              <a:ext cx="3273277" cy="553270"/>
              <a:chOff x="1016260" y="286054"/>
              <a:chExt cx="3273277" cy="553270"/>
            </a:xfrm>
          </p:grpSpPr>
          <p:sp>
            <p:nvSpPr>
              <p:cNvPr id="59"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60"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市场分析</a:t>
                </a:r>
              </a:p>
            </p:txBody>
          </p:sp>
        </p:grpSp>
        <p:sp>
          <p:nvSpPr>
            <p:cNvPr id="58" name="矩形 5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04</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58004886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500" fill="hold"/>
                                        <p:tgtEl>
                                          <p:spTgt spid="49"/>
                                        </p:tgtEl>
                                        <p:attrNameLst>
                                          <p:attrName>ppt_x</p:attrName>
                                        </p:attrNameLst>
                                      </p:cBhvr>
                                      <p:tavLst>
                                        <p:tav tm="0">
                                          <p:val>
                                            <p:strVal val="#ppt_x"/>
                                          </p:val>
                                        </p:tav>
                                        <p:tav tm="100000">
                                          <p:val>
                                            <p:strVal val="#ppt_x"/>
                                          </p:val>
                                        </p:tav>
                                      </p:tavLst>
                                    </p:anim>
                                    <p:anim calcmode="lin" valueType="num">
                                      <p:cBhvr additive="base">
                                        <p:cTn id="15" dur="500" fill="hold"/>
                                        <p:tgtEl>
                                          <p:spTgt spid="49"/>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additive="base">
                                        <p:cTn id="18" dur="500" fill="hold"/>
                                        <p:tgtEl>
                                          <p:spTgt spid="52"/>
                                        </p:tgtEl>
                                        <p:attrNameLst>
                                          <p:attrName>ppt_x</p:attrName>
                                        </p:attrNameLst>
                                      </p:cBhvr>
                                      <p:tavLst>
                                        <p:tav tm="0">
                                          <p:val>
                                            <p:strVal val="#ppt_x"/>
                                          </p:val>
                                        </p:tav>
                                        <p:tav tm="100000">
                                          <p:val>
                                            <p:strVal val="#ppt_x"/>
                                          </p:val>
                                        </p:tav>
                                      </p:tavLst>
                                    </p:anim>
                                    <p:anim calcmode="lin" valueType="num">
                                      <p:cBhvr additive="base">
                                        <p:cTn id="19" dur="500" fill="hold"/>
                                        <p:tgtEl>
                                          <p:spTgt spid="52"/>
                                        </p:tgtEl>
                                        <p:attrNameLst>
                                          <p:attrName>ppt_y</p:attrName>
                                        </p:attrNameLst>
                                      </p:cBhvr>
                                      <p:tavLst>
                                        <p:tav tm="0">
                                          <p:val>
                                            <p:strVal val="1+#ppt_h/2"/>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ppt_x"/>
                                          </p:val>
                                        </p:tav>
                                        <p:tav tm="100000">
                                          <p:val>
                                            <p:strVal val="#ppt_x"/>
                                          </p:val>
                                        </p:tav>
                                      </p:tavLst>
                                    </p:anim>
                                    <p:anim calcmode="lin" valueType="num">
                                      <p:cBhvr additive="base">
                                        <p:cTn id="27"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9"/>
          <p:cNvSpPr/>
          <p:nvPr/>
        </p:nvSpPr>
        <p:spPr>
          <a:xfrm flipH="1">
            <a:off x="3002653" y="4856592"/>
            <a:ext cx="781712" cy="781712"/>
          </a:xfrm>
          <a:prstGeom prst="rightArrow">
            <a:avLst>
              <a:gd name="adj1" fmla="val 5906"/>
              <a:gd name="adj2" fmla="val 50000"/>
            </a:avLst>
          </a:prstGeom>
          <a:solidFill>
            <a:srgbClr val="CBBC91"/>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rgbClr val="CBBC91"/>
              </a:solidFill>
              <a:ea typeface="微软雅黑" panose="020B0503020204020204" pitchFamily="34" charset="-122"/>
              <a:cs typeface="+mn-ea"/>
              <a:sym typeface="+mn-lt"/>
            </a:endParaRPr>
          </a:p>
        </p:txBody>
      </p:sp>
      <p:sp>
        <p:nvSpPr>
          <p:cNvPr id="28" name="Right Arrow 30"/>
          <p:cNvSpPr/>
          <p:nvPr/>
        </p:nvSpPr>
        <p:spPr>
          <a:xfrm flipH="1">
            <a:off x="3002653" y="2341888"/>
            <a:ext cx="781712" cy="781712"/>
          </a:xfrm>
          <a:prstGeom prst="rightArrow">
            <a:avLst>
              <a:gd name="adj1" fmla="val 5906"/>
              <a:gd name="adj2" fmla="val 50000"/>
            </a:avLst>
          </a:prstGeom>
          <a:solidFill>
            <a:srgbClr val="CBBC91"/>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rgbClr val="CBBC91"/>
              </a:solidFill>
              <a:ea typeface="微软雅黑" panose="020B0503020204020204" pitchFamily="34" charset="-122"/>
              <a:cs typeface="+mn-ea"/>
              <a:sym typeface="+mn-lt"/>
            </a:endParaRPr>
          </a:p>
        </p:txBody>
      </p:sp>
      <p:sp>
        <p:nvSpPr>
          <p:cNvPr id="30" name="Freeform 24"/>
          <p:cNvSpPr>
            <a:spLocks/>
          </p:cNvSpPr>
          <p:nvPr/>
        </p:nvSpPr>
        <p:spPr bwMode="auto">
          <a:xfrm>
            <a:off x="6132107" y="4811949"/>
            <a:ext cx="2762364" cy="544803"/>
          </a:xfrm>
          <a:custGeom>
            <a:avLst/>
            <a:gdLst>
              <a:gd name="T0" fmla="*/ 79 w 883"/>
              <a:gd name="T1" fmla="*/ 0 h 174"/>
              <a:gd name="T2" fmla="*/ 271 w 883"/>
              <a:gd name="T3" fmla="*/ 58 h 174"/>
              <a:gd name="T4" fmla="*/ 271 w 883"/>
              <a:gd name="T5" fmla="*/ 58 h 174"/>
              <a:gd name="T6" fmla="*/ 883 w 883"/>
              <a:gd name="T7" fmla="*/ 58 h 174"/>
              <a:gd name="T8" fmla="*/ 883 w 883"/>
              <a:gd name="T9" fmla="*/ 174 h 174"/>
              <a:gd name="T10" fmla="*/ 271 w 883"/>
              <a:gd name="T11" fmla="*/ 174 h 174"/>
              <a:gd name="T12" fmla="*/ 0 w 883"/>
              <a:gd name="T13" fmla="*/ 86 h 174"/>
              <a:gd name="T14" fmla="*/ 79 w 883"/>
              <a:gd name="T15" fmla="*/ 0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3" h="174">
                <a:moveTo>
                  <a:pt x="79" y="0"/>
                </a:moveTo>
                <a:cubicBezTo>
                  <a:pt x="134" y="36"/>
                  <a:pt x="200" y="58"/>
                  <a:pt x="271" y="58"/>
                </a:cubicBezTo>
                <a:cubicBezTo>
                  <a:pt x="271" y="58"/>
                  <a:pt x="271" y="58"/>
                  <a:pt x="271" y="58"/>
                </a:cubicBezTo>
                <a:cubicBezTo>
                  <a:pt x="883" y="58"/>
                  <a:pt x="883" y="58"/>
                  <a:pt x="883" y="58"/>
                </a:cubicBezTo>
                <a:cubicBezTo>
                  <a:pt x="883" y="174"/>
                  <a:pt x="883" y="174"/>
                  <a:pt x="883" y="174"/>
                </a:cubicBezTo>
                <a:cubicBezTo>
                  <a:pt x="271" y="174"/>
                  <a:pt x="271" y="174"/>
                  <a:pt x="271" y="174"/>
                </a:cubicBezTo>
                <a:cubicBezTo>
                  <a:pt x="170" y="174"/>
                  <a:pt x="76" y="141"/>
                  <a:pt x="0" y="86"/>
                </a:cubicBezTo>
                <a:lnTo>
                  <a:pt x="79" y="0"/>
                </a:lnTo>
                <a:close/>
              </a:path>
            </a:pathLst>
          </a:custGeom>
          <a:solidFill>
            <a:srgbClr val="CBBC91"/>
          </a:solidFill>
          <a:ln>
            <a:noFill/>
          </a:ln>
          <a:effectLst>
            <a:outerShdw blurRad="190500" dist="38100" dir="2700000" algn="tl" rotWithShape="0">
              <a:prstClr val="black">
                <a:alpha val="30000"/>
              </a:prstClr>
            </a:outerShdw>
          </a:effectLst>
        </p:spPr>
        <p:txBody>
          <a:bodyPr vert="horz" wrap="square" lIns="91416" tIns="45708" rIns="91416" bIns="4570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rgbClr val="CBBC91"/>
              </a:solidFill>
              <a:ea typeface="微软雅黑" panose="020B0503020204020204" pitchFamily="34" charset="-122"/>
              <a:cs typeface="+mn-ea"/>
              <a:sym typeface="+mn-lt"/>
            </a:endParaRPr>
          </a:p>
        </p:txBody>
      </p:sp>
      <p:sp>
        <p:nvSpPr>
          <p:cNvPr id="31" name="Freeform 25"/>
          <p:cNvSpPr>
            <a:spLocks/>
          </p:cNvSpPr>
          <p:nvPr/>
        </p:nvSpPr>
        <p:spPr bwMode="auto">
          <a:xfrm>
            <a:off x="3388260" y="2548109"/>
            <a:ext cx="2768973" cy="564639"/>
          </a:xfrm>
          <a:custGeom>
            <a:avLst/>
            <a:gdLst>
              <a:gd name="T0" fmla="*/ 811 w 885"/>
              <a:gd name="T1" fmla="*/ 180 h 180"/>
              <a:gd name="T2" fmla="*/ 612 w 885"/>
              <a:gd name="T3" fmla="*/ 116 h 180"/>
              <a:gd name="T4" fmla="*/ 612 w 885"/>
              <a:gd name="T5" fmla="*/ 116 h 180"/>
              <a:gd name="T6" fmla="*/ 0 w 885"/>
              <a:gd name="T7" fmla="*/ 116 h 180"/>
              <a:gd name="T8" fmla="*/ 0 w 885"/>
              <a:gd name="T9" fmla="*/ 0 h 180"/>
              <a:gd name="T10" fmla="*/ 612 w 885"/>
              <a:gd name="T11" fmla="*/ 0 h 180"/>
              <a:gd name="T12" fmla="*/ 885 w 885"/>
              <a:gd name="T13" fmla="*/ 90 h 180"/>
              <a:gd name="T14" fmla="*/ 811 w 885"/>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5" h="180">
                <a:moveTo>
                  <a:pt x="811" y="180"/>
                </a:moveTo>
                <a:cubicBezTo>
                  <a:pt x="755" y="140"/>
                  <a:pt x="686" y="116"/>
                  <a:pt x="612" y="116"/>
                </a:cubicBezTo>
                <a:cubicBezTo>
                  <a:pt x="612" y="116"/>
                  <a:pt x="612" y="116"/>
                  <a:pt x="612" y="116"/>
                </a:cubicBezTo>
                <a:cubicBezTo>
                  <a:pt x="0" y="116"/>
                  <a:pt x="0" y="116"/>
                  <a:pt x="0" y="116"/>
                </a:cubicBezTo>
                <a:cubicBezTo>
                  <a:pt x="0" y="0"/>
                  <a:pt x="0" y="0"/>
                  <a:pt x="0" y="0"/>
                </a:cubicBezTo>
                <a:cubicBezTo>
                  <a:pt x="612" y="0"/>
                  <a:pt x="612" y="0"/>
                  <a:pt x="612" y="0"/>
                </a:cubicBezTo>
                <a:cubicBezTo>
                  <a:pt x="714" y="0"/>
                  <a:pt x="809" y="33"/>
                  <a:pt x="885" y="90"/>
                </a:cubicBezTo>
                <a:lnTo>
                  <a:pt x="811" y="180"/>
                </a:lnTo>
                <a:close/>
              </a:path>
            </a:pathLst>
          </a:custGeom>
          <a:solidFill>
            <a:srgbClr val="CBBC91"/>
          </a:solidFill>
          <a:ln>
            <a:noFill/>
          </a:ln>
          <a:effectLst>
            <a:outerShdw blurRad="190500" dist="38100" dir="2700000" algn="tl" rotWithShape="0">
              <a:prstClr val="black">
                <a:alpha val="30000"/>
              </a:prstClr>
            </a:outerShdw>
          </a:effectLst>
        </p:spPr>
        <p:txBody>
          <a:bodyPr vert="horz" wrap="square" lIns="91416" tIns="45708" rIns="91416" bIns="4570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rgbClr val="CBBC91"/>
              </a:solidFill>
              <a:ea typeface="微软雅黑" panose="020B0503020204020204" pitchFamily="34" charset="-122"/>
              <a:cs typeface="+mn-ea"/>
              <a:sym typeface="+mn-lt"/>
            </a:endParaRPr>
          </a:p>
        </p:txBody>
      </p:sp>
      <p:sp>
        <p:nvSpPr>
          <p:cNvPr id="32" name="Freeform 26"/>
          <p:cNvSpPr>
            <a:spLocks/>
          </p:cNvSpPr>
          <p:nvPr/>
        </p:nvSpPr>
        <p:spPr bwMode="auto">
          <a:xfrm>
            <a:off x="3388258" y="2968613"/>
            <a:ext cx="3353447" cy="2463513"/>
          </a:xfrm>
          <a:custGeom>
            <a:avLst/>
            <a:gdLst>
              <a:gd name="T0" fmla="*/ 937 w 1072"/>
              <a:gd name="T1" fmla="*/ 0 h 786"/>
              <a:gd name="T2" fmla="*/ 1072 w 1072"/>
              <a:gd name="T3" fmla="*/ 326 h 786"/>
              <a:gd name="T4" fmla="*/ 612 w 1072"/>
              <a:gd name="T5" fmla="*/ 786 h 786"/>
              <a:gd name="T6" fmla="*/ 0 w 1072"/>
              <a:gd name="T7" fmla="*/ 786 h 786"/>
              <a:gd name="T8" fmla="*/ 0 w 1072"/>
              <a:gd name="T9" fmla="*/ 674 h 786"/>
              <a:gd name="T10" fmla="*/ 612 w 1072"/>
              <a:gd name="T11" fmla="*/ 674 h 786"/>
              <a:gd name="T12" fmla="*/ 612 w 1072"/>
              <a:gd name="T13" fmla="*/ 670 h 786"/>
              <a:gd name="T14" fmla="*/ 956 w 1072"/>
              <a:gd name="T15" fmla="*/ 326 h 786"/>
              <a:gd name="T16" fmla="*/ 858 w 1072"/>
              <a:gd name="T17" fmla="*/ 85 h 786"/>
              <a:gd name="T18" fmla="*/ 937 w 1072"/>
              <a:gd name="T19"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 h="786">
                <a:moveTo>
                  <a:pt x="937" y="0"/>
                </a:moveTo>
                <a:cubicBezTo>
                  <a:pt x="1020" y="84"/>
                  <a:pt x="1072" y="199"/>
                  <a:pt x="1072" y="326"/>
                </a:cubicBezTo>
                <a:cubicBezTo>
                  <a:pt x="1072" y="580"/>
                  <a:pt x="866" y="786"/>
                  <a:pt x="612" y="786"/>
                </a:cubicBezTo>
                <a:cubicBezTo>
                  <a:pt x="0" y="786"/>
                  <a:pt x="0" y="786"/>
                  <a:pt x="0" y="786"/>
                </a:cubicBezTo>
                <a:cubicBezTo>
                  <a:pt x="0" y="674"/>
                  <a:pt x="0" y="674"/>
                  <a:pt x="0" y="674"/>
                </a:cubicBezTo>
                <a:cubicBezTo>
                  <a:pt x="612" y="674"/>
                  <a:pt x="612" y="674"/>
                  <a:pt x="612" y="674"/>
                </a:cubicBezTo>
                <a:cubicBezTo>
                  <a:pt x="612" y="670"/>
                  <a:pt x="612" y="670"/>
                  <a:pt x="612" y="670"/>
                </a:cubicBezTo>
                <a:cubicBezTo>
                  <a:pt x="802" y="670"/>
                  <a:pt x="956" y="516"/>
                  <a:pt x="956" y="326"/>
                </a:cubicBezTo>
                <a:cubicBezTo>
                  <a:pt x="956" y="232"/>
                  <a:pt x="919" y="147"/>
                  <a:pt x="858" y="85"/>
                </a:cubicBezTo>
                <a:lnTo>
                  <a:pt x="937" y="0"/>
                </a:lnTo>
                <a:close/>
              </a:path>
            </a:pathLst>
          </a:custGeom>
          <a:solidFill>
            <a:srgbClr val="CBBC91"/>
          </a:solidFill>
          <a:ln>
            <a:noFill/>
          </a:ln>
          <a:effectLst>
            <a:outerShdw blurRad="190500" dist="38100" dir="2700000" algn="tl" rotWithShape="0">
              <a:prstClr val="black">
                <a:alpha val="30000"/>
              </a:prstClr>
            </a:outerShdw>
          </a:effectLst>
        </p:spPr>
        <p:txBody>
          <a:bodyPr vert="horz" wrap="square" lIns="91416" tIns="45708" rIns="91416" bIns="4570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rgbClr val="CBBC91"/>
              </a:solidFill>
              <a:ea typeface="微软雅黑" panose="020B0503020204020204" pitchFamily="34" charset="-122"/>
              <a:cs typeface="+mn-ea"/>
              <a:sym typeface="+mn-lt"/>
            </a:endParaRPr>
          </a:p>
        </p:txBody>
      </p:sp>
      <p:sp>
        <p:nvSpPr>
          <p:cNvPr id="33" name="Freeform 27"/>
          <p:cNvSpPr>
            <a:spLocks/>
          </p:cNvSpPr>
          <p:nvPr/>
        </p:nvSpPr>
        <p:spPr bwMode="auto">
          <a:xfrm>
            <a:off x="5541025" y="2472735"/>
            <a:ext cx="3353447" cy="2407976"/>
          </a:xfrm>
          <a:custGeom>
            <a:avLst/>
            <a:gdLst>
              <a:gd name="T0" fmla="*/ 202 w 1072"/>
              <a:gd name="T1" fmla="*/ 687 h 768"/>
              <a:gd name="T2" fmla="*/ 116 w 1072"/>
              <a:gd name="T3" fmla="*/ 460 h 768"/>
              <a:gd name="T4" fmla="*/ 460 w 1072"/>
              <a:gd name="T5" fmla="*/ 116 h 768"/>
              <a:gd name="T6" fmla="*/ 460 w 1072"/>
              <a:gd name="T7" fmla="*/ 112 h 768"/>
              <a:gd name="T8" fmla="*/ 1072 w 1072"/>
              <a:gd name="T9" fmla="*/ 112 h 768"/>
              <a:gd name="T10" fmla="*/ 1072 w 1072"/>
              <a:gd name="T11" fmla="*/ 0 h 768"/>
              <a:gd name="T12" fmla="*/ 460 w 1072"/>
              <a:gd name="T13" fmla="*/ 0 h 768"/>
              <a:gd name="T14" fmla="*/ 0 w 1072"/>
              <a:gd name="T15" fmla="*/ 460 h 768"/>
              <a:gd name="T16" fmla="*/ 118 w 1072"/>
              <a:gd name="T17" fmla="*/ 768 h 768"/>
              <a:gd name="T18" fmla="*/ 202 w 1072"/>
              <a:gd name="T19" fmla="*/ 687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 h="768">
                <a:moveTo>
                  <a:pt x="202" y="687"/>
                </a:moveTo>
                <a:cubicBezTo>
                  <a:pt x="148" y="627"/>
                  <a:pt x="116" y="547"/>
                  <a:pt x="116" y="460"/>
                </a:cubicBezTo>
                <a:cubicBezTo>
                  <a:pt x="116" y="270"/>
                  <a:pt x="272" y="116"/>
                  <a:pt x="460" y="116"/>
                </a:cubicBezTo>
                <a:cubicBezTo>
                  <a:pt x="460" y="112"/>
                  <a:pt x="460" y="112"/>
                  <a:pt x="460" y="112"/>
                </a:cubicBezTo>
                <a:cubicBezTo>
                  <a:pt x="1072" y="112"/>
                  <a:pt x="1072" y="112"/>
                  <a:pt x="1072" y="112"/>
                </a:cubicBezTo>
                <a:cubicBezTo>
                  <a:pt x="1072" y="0"/>
                  <a:pt x="1072" y="0"/>
                  <a:pt x="1072" y="0"/>
                </a:cubicBezTo>
                <a:cubicBezTo>
                  <a:pt x="460" y="0"/>
                  <a:pt x="460" y="0"/>
                  <a:pt x="460" y="0"/>
                </a:cubicBezTo>
                <a:cubicBezTo>
                  <a:pt x="206" y="0"/>
                  <a:pt x="0" y="206"/>
                  <a:pt x="0" y="460"/>
                </a:cubicBezTo>
                <a:cubicBezTo>
                  <a:pt x="0" y="578"/>
                  <a:pt x="45" y="686"/>
                  <a:pt x="118" y="768"/>
                </a:cubicBezTo>
                <a:cubicBezTo>
                  <a:pt x="118" y="768"/>
                  <a:pt x="170" y="730"/>
                  <a:pt x="202" y="687"/>
                </a:cubicBezTo>
                <a:close/>
              </a:path>
            </a:pathLst>
          </a:custGeom>
          <a:solidFill>
            <a:srgbClr val="CBBC91"/>
          </a:solidFill>
          <a:ln>
            <a:noFill/>
          </a:ln>
          <a:effectLst>
            <a:outerShdw blurRad="190500" dist="38100" dir="2700000" algn="tl" rotWithShape="0">
              <a:prstClr val="black">
                <a:alpha val="30000"/>
              </a:prstClr>
            </a:outerShdw>
          </a:effectLst>
        </p:spPr>
        <p:txBody>
          <a:bodyPr vert="horz" wrap="square" lIns="91416" tIns="45708" rIns="91416" bIns="4570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rgbClr val="CBBC91"/>
              </a:solidFill>
              <a:ea typeface="微软雅黑" panose="020B0503020204020204" pitchFamily="34" charset="-122"/>
              <a:cs typeface="+mn-ea"/>
              <a:sym typeface="+mn-lt"/>
            </a:endParaRPr>
          </a:p>
        </p:txBody>
      </p:sp>
      <p:sp>
        <p:nvSpPr>
          <p:cNvPr id="35" name="TextBox 30"/>
          <p:cNvSpPr txBox="1"/>
          <p:nvPr/>
        </p:nvSpPr>
        <p:spPr>
          <a:xfrm>
            <a:off x="1570110" y="2461703"/>
            <a:ext cx="1378983" cy="553998"/>
          </a:xfrm>
          <a:prstGeom prst="rect">
            <a:avLst/>
          </a:prstGeom>
          <a:noFill/>
        </p:spPr>
        <p:txBody>
          <a:bodyPr wrap="square" lIns="0" tIns="0" rIns="0" bIns="0" rtlCol="0">
            <a:spAutoFit/>
          </a:bodyPr>
          <a:lstStyle/>
          <a:p>
            <a:pPr algn="ctr" defTabSz="1219020"/>
            <a:r>
              <a:rPr lang="zh-CN" altLang="en-US" b="1" dirty="0">
                <a:solidFill>
                  <a:srgbClr val="CBBC91"/>
                </a:solidFill>
                <a:latin typeface="微软雅黑" panose="020B0503020204020204" pitchFamily="34" charset="-122"/>
                <a:ea typeface="微软雅黑" panose="020B0503020204020204" pitchFamily="34" charset="-122"/>
                <a:cs typeface="+mn-ea"/>
                <a:sym typeface="+mn-lt"/>
              </a:rPr>
              <a:t>实力</a:t>
            </a:r>
            <a:endParaRPr lang="en-US" altLang="zh-CN" b="1" dirty="0">
              <a:solidFill>
                <a:srgbClr val="CBBC91"/>
              </a:solidFill>
              <a:latin typeface="微软雅黑" panose="020B0503020204020204" pitchFamily="34" charset="-122"/>
              <a:ea typeface="微软雅黑" panose="020B0503020204020204" pitchFamily="34" charset="-122"/>
              <a:cs typeface="+mn-ea"/>
              <a:sym typeface="+mn-lt"/>
            </a:endParaRPr>
          </a:p>
          <a:p>
            <a:pPr algn="ctr" defTabSz="1219020"/>
            <a:r>
              <a:rPr lang="zh-CN" altLang="en-US" b="1" dirty="0">
                <a:solidFill>
                  <a:srgbClr val="CBBC91"/>
                </a:solidFill>
                <a:latin typeface="微软雅黑" panose="020B0503020204020204" pitchFamily="34" charset="-122"/>
                <a:ea typeface="微软雅黑" panose="020B0503020204020204" pitchFamily="34" charset="-122"/>
                <a:cs typeface="+mn-ea"/>
                <a:sym typeface="+mn-lt"/>
              </a:rPr>
              <a:t>购买</a:t>
            </a:r>
          </a:p>
        </p:txBody>
      </p:sp>
      <p:sp>
        <p:nvSpPr>
          <p:cNvPr id="36" name="TextBox 30"/>
          <p:cNvSpPr txBox="1"/>
          <p:nvPr/>
        </p:nvSpPr>
        <p:spPr>
          <a:xfrm>
            <a:off x="1570110" y="4916062"/>
            <a:ext cx="1378983" cy="553998"/>
          </a:xfrm>
          <a:prstGeom prst="rect">
            <a:avLst/>
          </a:prstGeom>
          <a:noFill/>
        </p:spPr>
        <p:txBody>
          <a:bodyPr wrap="square" lIns="0" tIns="0" rIns="0" bIns="0" rtlCol="0">
            <a:spAutoFit/>
          </a:bodyPr>
          <a:lstStyle/>
          <a:p>
            <a:pPr algn="ctr" defTabSz="1219020"/>
            <a:r>
              <a:rPr lang="zh-CN" altLang="en-US" b="1" dirty="0">
                <a:solidFill>
                  <a:srgbClr val="CBBC91"/>
                </a:solidFill>
                <a:latin typeface="微软雅黑" panose="020B0503020204020204" pitchFamily="34" charset="-122"/>
                <a:ea typeface="微软雅黑" panose="020B0503020204020204" pitchFamily="34" charset="-122"/>
                <a:cs typeface="+mn-ea"/>
                <a:sym typeface="+mn-lt"/>
              </a:rPr>
              <a:t>上升</a:t>
            </a:r>
            <a:endParaRPr lang="en-US" altLang="zh-CN" b="1" dirty="0">
              <a:solidFill>
                <a:srgbClr val="CBBC91"/>
              </a:solidFill>
              <a:latin typeface="微软雅黑" panose="020B0503020204020204" pitchFamily="34" charset="-122"/>
              <a:ea typeface="微软雅黑" panose="020B0503020204020204" pitchFamily="34" charset="-122"/>
              <a:cs typeface="+mn-ea"/>
              <a:sym typeface="+mn-lt"/>
            </a:endParaRPr>
          </a:p>
          <a:p>
            <a:pPr algn="ctr" defTabSz="1219020"/>
            <a:r>
              <a:rPr lang="zh-CN" altLang="en-US" b="1" dirty="0">
                <a:solidFill>
                  <a:srgbClr val="CBBC91"/>
                </a:solidFill>
                <a:latin typeface="微软雅黑" panose="020B0503020204020204" pitchFamily="34" charset="-122"/>
                <a:ea typeface="微软雅黑" panose="020B0503020204020204" pitchFamily="34" charset="-122"/>
                <a:cs typeface="+mn-ea"/>
                <a:sym typeface="+mn-lt"/>
              </a:rPr>
              <a:t>趋势</a:t>
            </a:r>
          </a:p>
        </p:txBody>
      </p:sp>
      <p:sp>
        <p:nvSpPr>
          <p:cNvPr id="37" name="TextBox 30"/>
          <p:cNvSpPr txBox="1"/>
          <p:nvPr/>
        </p:nvSpPr>
        <p:spPr>
          <a:xfrm>
            <a:off x="9230578" y="2461703"/>
            <a:ext cx="1378983" cy="553998"/>
          </a:xfrm>
          <a:prstGeom prst="rect">
            <a:avLst/>
          </a:prstGeom>
          <a:noFill/>
        </p:spPr>
        <p:txBody>
          <a:bodyPr wrap="square" lIns="0" tIns="0" rIns="0" bIns="0" rtlCol="0">
            <a:spAutoFit/>
          </a:bodyPr>
          <a:lstStyle/>
          <a:p>
            <a:pPr algn="ctr" defTabSz="1219020"/>
            <a:r>
              <a:rPr lang="zh-CN" altLang="en-US" b="1" dirty="0">
                <a:solidFill>
                  <a:srgbClr val="CBBC91"/>
                </a:solidFill>
                <a:latin typeface="微软雅黑" panose="020B0503020204020204" pitchFamily="34" charset="-122"/>
                <a:ea typeface="微软雅黑" panose="020B0503020204020204" pitchFamily="34" charset="-122"/>
                <a:cs typeface="+mn-ea"/>
                <a:sym typeface="+mn-lt"/>
              </a:rPr>
              <a:t>稳定</a:t>
            </a:r>
            <a:endParaRPr lang="en-US" altLang="zh-CN" b="1" dirty="0">
              <a:solidFill>
                <a:srgbClr val="CBBC91"/>
              </a:solidFill>
              <a:latin typeface="微软雅黑" panose="020B0503020204020204" pitchFamily="34" charset="-122"/>
              <a:ea typeface="微软雅黑" panose="020B0503020204020204" pitchFamily="34" charset="-122"/>
              <a:cs typeface="+mn-ea"/>
              <a:sym typeface="+mn-lt"/>
            </a:endParaRPr>
          </a:p>
          <a:p>
            <a:pPr algn="ctr" defTabSz="1219020"/>
            <a:r>
              <a:rPr lang="zh-CN" altLang="en-US" b="1" dirty="0">
                <a:solidFill>
                  <a:srgbClr val="CBBC91"/>
                </a:solidFill>
                <a:latin typeface="微软雅黑" panose="020B0503020204020204" pitchFamily="34" charset="-122"/>
                <a:ea typeface="微软雅黑" panose="020B0503020204020204" pitchFamily="34" charset="-122"/>
                <a:cs typeface="+mn-ea"/>
                <a:sym typeface="+mn-lt"/>
              </a:rPr>
              <a:t>客户</a:t>
            </a:r>
          </a:p>
        </p:txBody>
      </p:sp>
      <p:sp>
        <p:nvSpPr>
          <p:cNvPr id="38" name="TextBox 30"/>
          <p:cNvSpPr txBox="1"/>
          <p:nvPr/>
        </p:nvSpPr>
        <p:spPr>
          <a:xfrm>
            <a:off x="9230578" y="4916062"/>
            <a:ext cx="1378983" cy="553998"/>
          </a:xfrm>
          <a:prstGeom prst="rect">
            <a:avLst/>
          </a:prstGeom>
          <a:noFill/>
        </p:spPr>
        <p:txBody>
          <a:bodyPr wrap="square" lIns="0" tIns="0" rIns="0" bIns="0" rtlCol="0">
            <a:spAutoFit/>
          </a:bodyPr>
          <a:lstStyle/>
          <a:p>
            <a:pPr algn="ctr" defTabSz="1219020"/>
            <a:r>
              <a:rPr lang="zh-CN" altLang="en-US" b="1" dirty="0">
                <a:solidFill>
                  <a:srgbClr val="CBBC91"/>
                </a:solidFill>
                <a:latin typeface="微软雅黑" panose="020B0503020204020204" pitchFamily="34" charset="-122"/>
                <a:ea typeface="微软雅黑" panose="020B0503020204020204" pitchFamily="34" charset="-122"/>
                <a:cs typeface="+mn-ea"/>
                <a:sym typeface="+mn-lt"/>
              </a:rPr>
              <a:t>人群</a:t>
            </a:r>
            <a:endParaRPr lang="en-US" altLang="zh-CN" b="1" dirty="0">
              <a:solidFill>
                <a:srgbClr val="CBBC91"/>
              </a:solidFill>
              <a:latin typeface="微软雅黑" panose="020B0503020204020204" pitchFamily="34" charset="-122"/>
              <a:ea typeface="微软雅黑" panose="020B0503020204020204" pitchFamily="34" charset="-122"/>
              <a:cs typeface="+mn-ea"/>
              <a:sym typeface="+mn-lt"/>
            </a:endParaRPr>
          </a:p>
          <a:p>
            <a:pPr algn="ctr" defTabSz="1219020"/>
            <a:r>
              <a:rPr lang="zh-CN" altLang="en-US" b="1" dirty="0">
                <a:solidFill>
                  <a:srgbClr val="CBBC91"/>
                </a:solidFill>
                <a:latin typeface="微软雅黑" panose="020B0503020204020204" pitchFamily="34" charset="-122"/>
                <a:ea typeface="微软雅黑" panose="020B0503020204020204" pitchFamily="34" charset="-122"/>
                <a:cs typeface="+mn-ea"/>
                <a:sym typeface="+mn-lt"/>
              </a:rPr>
              <a:t>庞大</a:t>
            </a:r>
          </a:p>
        </p:txBody>
      </p:sp>
      <p:sp>
        <p:nvSpPr>
          <p:cNvPr id="39" name="矩形 27"/>
          <p:cNvSpPr>
            <a:spLocks noChangeArrowheads="1"/>
          </p:cNvSpPr>
          <p:nvPr/>
        </p:nvSpPr>
        <p:spPr bwMode="auto">
          <a:xfrm>
            <a:off x="1680569" y="3314050"/>
            <a:ext cx="2861263" cy="464116"/>
          </a:xfrm>
          <a:prstGeom prst="rect">
            <a:avLst/>
          </a:prstGeom>
          <a:noFill/>
          <a:ln w="9525">
            <a:noFill/>
            <a:miter lim="800000"/>
            <a:headEnd/>
            <a:tailEnd/>
          </a:ln>
        </p:spPr>
        <p:txBody>
          <a:bodyPr wrap="square" lIns="91452" tIns="45727" rIns="91452" bIns="45727">
            <a:spAutoFit/>
          </a:bodyPr>
          <a:lstStyle/>
          <a:p>
            <a:pPr>
              <a:lnSpc>
                <a:spcPct val="120000"/>
              </a:lnSpc>
              <a:defRPr/>
            </a:pPr>
            <a:r>
              <a:rPr lang="zh-CN" altLang="en-US" sz="1050" kern="0" dirty="0">
                <a:solidFill>
                  <a:srgbClr val="CBBC91"/>
                </a:solidFill>
                <a:ea typeface="微软雅黑" panose="020B0503020204020204" pitchFamily="34" charset="-122"/>
                <a:cs typeface="+mn-ea"/>
                <a:sym typeface="+mn-lt"/>
              </a:rPr>
              <a:t>此处添加详细文本描述，建议与标题相关并符合整体语言风格。</a:t>
            </a:r>
          </a:p>
        </p:txBody>
      </p:sp>
      <p:sp>
        <p:nvSpPr>
          <p:cNvPr id="40" name="矩形 27"/>
          <p:cNvSpPr>
            <a:spLocks noChangeArrowheads="1"/>
          </p:cNvSpPr>
          <p:nvPr/>
        </p:nvSpPr>
        <p:spPr bwMode="auto">
          <a:xfrm>
            <a:off x="1680569" y="4082135"/>
            <a:ext cx="2861263" cy="464116"/>
          </a:xfrm>
          <a:prstGeom prst="rect">
            <a:avLst/>
          </a:prstGeom>
          <a:noFill/>
          <a:ln w="9525">
            <a:noFill/>
            <a:miter lim="800000"/>
            <a:headEnd/>
            <a:tailEnd/>
          </a:ln>
        </p:spPr>
        <p:txBody>
          <a:bodyPr wrap="square" lIns="91452" tIns="45727" rIns="91452" bIns="45727">
            <a:spAutoFit/>
          </a:bodyPr>
          <a:lstStyle/>
          <a:p>
            <a:pPr>
              <a:lnSpc>
                <a:spcPct val="120000"/>
              </a:lnSpc>
              <a:defRPr/>
            </a:pPr>
            <a:r>
              <a:rPr lang="zh-CN" altLang="en-US" sz="1050" kern="0" dirty="0">
                <a:solidFill>
                  <a:srgbClr val="CBBC91"/>
                </a:solidFill>
                <a:ea typeface="微软雅黑" panose="020B0503020204020204" pitchFamily="34" charset="-122"/>
                <a:cs typeface="+mn-ea"/>
                <a:sym typeface="+mn-lt"/>
              </a:rPr>
              <a:t>此处添加详细文本描述，建议与标题相关并符合整体语言风格。</a:t>
            </a:r>
          </a:p>
        </p:txBody>
      </p:sp>
      <p:sp>
        <p:nvSpPr>
          <p:cNvPr id="41" name="矩形 27"/>
          <p:cNvSpPr>
            <a:spLocks noChangeArrowheads="1"/>
          </p:cNvSpPr>
          <p:nvPr/>
        </p:nvSpPr>
        <p:spPr bwMode="auto">
          <a:xfrm>
            <a:off x="7691902" y="3314050"/>
            <a:ext cx="2861263" cy="480146"/>
          </a:xfrm>
          <a:prstGeom prst="rect">
            <a:avLst/>
          </a:prstGeom>
          <a:noFill/>
          <a:ln w="9525">
            <a:noFill/>
            <a:miter lim="800000"/>
            <a:headEnd/>
            <a:tailEnd/>
          </a:ln>
        </p:spPr>
        <p:txBody>
          <a:bodyPr wrap="square" lIns="91452" tIns="45727" rIns="91452" bIns="45727">
            <a:spAutoFit/>
          </a:bodyPr>
          <a:lstStyle/>
          <a:p>
            <a:pPr>
              <a:lnSpc>
                <a:spcPct val="120000"/>
              </a:lnSpc>
              <a:defRPr/>
            </a:pPr>
            <a:r>
              <a:rPr lang="zh-CN" altLang="en-US" sz="1050" kern="0" dirty="0">
                <a:solidFill>
                  <a:srgbClr val="CBBC91"/>
                </a:solidFill>
                <a:ea typeface="微软雅黑" panose="020B0503020204020204" pitchFamily="34" charset="-122"/>
                <a:cs typeface="+mn-ea"/>
                <a:sym typeface="+mn-lt"/>
              </a:rPr>
              <a:t>此处添加详细文本描述，建议与标题相关并符合整体语言风格。</a:t>
            </a:r>
          </a:p>
        </p:txBody>
      </p:sp>
      <p:sp>
        <p:nvSpPr>
          <p:cNvPr id="42" name="矩形 27"/>
          <p:cNvSpPr>
            <a:spLocks noChangeArrowheads="1"/>
          </p:cNvSpPr>
          <p:nvPr/>
        </p:nvSpPr>
        <p:spPr bwMode="auto">
          <a:xfrm>
            <a:off x="7691902" y="4082135"/>
            <a:ext cx="2861263" cy="480146"/>
          </a:xfrm>
          <a:prstGeom prst="rect">
            <a:avLst/>
          </a:prstGeom>
          <a:noFill/>
          <a:ln w="9525">
            <a:noFill/>
            <a:miter lim="800000"/>
            <a:headEnd/>
            <a:tailEnd/>
          </a:ln>
        </p:spPr>
        <p:txBody>
          <a:bodyPr wrap="square" lIns="91452" tIns="45727" rIns="91452" bIns="45727">
            <a:spAutoFit/>
          </a:bodyPr>
          <a:lstStyle/>
          <a:p>
            <a:pPr>
              <a:lnSpc>
                <a:spcPct val="120000"/>
              </a:lnSpc>
              <a:defRPr/>
            </a:pPr>
            <a:r>
              <a:rPr lang="zh-CN" altLang="en-US" sz="1050" kern="0" dirty="0">
                <a:solidFill>
                  <a:srgbClr val="CBBC91"/>
                </a:solidFill>
                <a:ea typeface="微软雅黑" panose="020B0503020204020204" pitchFamily="34" charset="-122"/>
                <a:cs typeface="+mn-ea"/>
                <a:sym typeface="+mn-lt"/>
              </a:rPr>
              <a:t>此处添加详细文本描述，建议与标题相关并符合整体语言风格。</a:t>
            </a:r>
          </a:p>
        </p:txBody>
      </p:sp>
      <p:sp>
        <p:nvSpPr>
          <p:cNvPr id="29" name="Right Arrow 28"/>
          <p:cNvSpPr/>
          <p:nvPr/>
        </p:nvSpPr>
        <p:spPr>
          <a:xfrm>
            <a:off x="8407640" y="4782457"/>
            <a:ext cx="781712" cy="781712"/>
          </a:xfrm>
          <a:prstGeom prst="rightArrow">
            <a:avLst>
              <a:gd name="adj1" fmla="val 5906"/>
              <a:gd name="adj2" fmla="val 50000"/>
            </a:avLst>
          </a:prstGeom>
          <a:solidFill>
            <a:srgbClr val="CBBC91"/>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rgbClr val="CBBC91"/>
              </a:solidFill>
              <a:ea typeface="微软雅黑" panose="020B0503020204020204" pitchFamily="34" charset="-122"/>
              <a:cs typeface="+mn-ea"/>
              <a:sym typeface="+mn-lt"/>
            </a:endParaRPr>
          </a:p>
        </p:txBody>
      </p:sp>
      <p:sp>
        <p:nvSpPr>
          <p:cNvPr id="34" name="Right Arrow 11"/>
          <p:cNvSpPr/>
          <p:nvPr/>
        </p:nvSpPr>
        <p:spPr>
          <a:xfrm>
            <a:off x="8407640" y="2257401"/>
            <a:ext cx="781712" cy="781712"/>
          </a:xfrm>
          <a:prstGeom prst="rightArrow">
            <a:avLst>
              <a:gd name="adj1" fmla="val 5906"/>
              <a:gd name="adj2" fmla="val 50000"/>
            </a:avLst>
          </a:prstGeom>
          <a:solidFill>
            <a:srgbClr val="CBBC91"/>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rgbClr val="CBBC91"/>
              </a:solidFill>
              <a:ea typeface="微软雅黑" panose="020B0503020204020204" pitchFamily="34" charset="-122"/>
              <a:cs typeface="+mn-ea"/>
              <a:sym typeface="+mn-lt"/>
            </a:endParaRPr>
          </a:p>
        </p:txBody>
      </p:sp>
      <p:grpSp>
        <p:nvGrpSpPr>
          <p:cNvPr id="44" name="组合 43"/>
          <p:cNvGrpSpPr/>
          <p:nvPr/>
        </p:nvGrpSpPr>
        <p:grpSpPr>
          <a:xfrm>
            <a:off x="461552" y="552767"/>
            <a:ext cx="4095271" cy="630364"/>
            <a:chOff x="194266" y="321621"/>
            <a:chExt cx="4095271" cy="630364"/>
          </a:xfrm>
        </p:grpSpPr>
        <p:grpSp>
          <p:nvGrpSpPr>
            <p:cNvPr id="45" name="组合 44"/>
            <p:cNvGrpSpPr/>
            <p:nvPr/>
          </p:nvGrpSpPr>
          <p:grpSpPr>
            <a:xfrm>
              <a:off x="1016260" y="398715"/>
              <a:ext cx="3273277" cy="553270"/>
              <a:chOff x="1016260" y="286054"/>
              <a:chExt cx="3273277" cy="553270"/>
            </a:xfrm>
          </p:grpSpPr>
          <p:sp>
            <p:nvSpPr>
              <p:cNvPr id="47"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48"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市场定位</a:t>
                </a:r>
              </a:p>
            </p:txBody>
          </p:sp>
        </p:grpSp>
        <p:sp>
          <p:nvSpPr>
            <p:cNvPr id="46" name="矩形 45"/>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04</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16431421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1+#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1+#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1+#ppt_w/2"/>
                                          </p:val>
                                        </p:tav>
                                        <p:tav tm="100000">
                                          <p:val>
                                            <p:strVal val="#ppt_x"/>
                                          </p:val>
                                        </p:tav>
                                      </p:tavLst>
                                    </p:anim>
                                    <p:anim calcmode="lin" valueType="num">
                                      <p:cBhvr additive="base">
                                        <p:cTn id="36" dur="500" fill="hold"/>
                                        <p:tgtEl>
                                          <p:spTgt spid="27"/>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6" presetClass="entr" presetSubtype="21"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arn(inVertical)">
                                      <p:cBhvr>
                                        <p:cTn id="40" dur="500"/>
                                        <p:tgtEl>
                                          <p:spTgt spid="35"/>
                                        </p:tgtEl>
                                      </p:cBhvr>
                                    </p:animEffect>
                                  </p:childTnLst>
                                </p:cTn>
                              </p:par>
                            </p:childTnLst>
                          </p:cTn>
                        </p:par>
                        <p:par>
                          <p:cTn id="41" fill="hold">
                            <p:stCondLst>
                              <p:cond delay="1000"/>
                            </p:stCondLst>
                            <p:childTnLst>
                              <p:par>
                                <p:cTn id="42" presetID="16" presetClass="entr" presetSubtype="21"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barn(inVertical)">
                                      <p:cBhvr>
                                        <p:cTn id="44" dur="500"/>
                                        <p:tgtEl>
                                          <p:spTgt spid="36"/>
                                        </p:tgtEl>
                                      </p:cBhvr>
                                    </p:animEffect>
                                  </p:childTnLst>
                                </p:cTn>
                              </p:par>
                            </p:childTnLst>
                          </p:cTn>
                        </p:par>
                        <p:par>
                          <p:cTn id="45" fill="hold">
                            <p:stCondLst>
                              <p:cond delay="1500"/>
                            </p:stCondLst>
                            <p:childTnLst>
                              <p:par>
                                <p:cTn id="46" presetID="16" presetClass="entr" presetSubtype="21"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barn(inVertical)">
                                      <p:cBhvr>
                                        <p:cTn id="48" dur="500"/>
                                        <p:tgtEl>
                                          <p:spTgt spid="37"/>
                                        </p:tgtEl>
                                      </p:cBhvr>
                                    </p:animEffect>
                                  </p:childTnLst>
                                </p:cTn>
                              </p:par>
                            </p:childTnLst>
                          </p:cTn>
                        </p:par>
                        <p:par>
                          <p:cTn id="49" fill="hold">
                            <p:stCondLst>
                              <p:cond delay="2000"/>
                            </p:stCondLst>
                            <p:childTnLst>
                              <p:par>
                                <p:cTn id="50" presetID="16" presetClass="entr" presetSubtype="2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arn(inVertical)">
                                      <p:cBhvr>
                                        <p:cTn id="52" dur="500"/>
                                        <p:tgtEl>
                                          <p:spTgt spid="38"/>
                                        </p:tgtEl>
                                      </p:cBhvr>
                                    </p:animEffect>
                                  </p:childTnLst>
                                </p:cTn>
                              </p:par>
                            </p:childTnLst>
                          </p:cTn>
                        </p:par>
                        <p:par>
                          <p:cTn id="53" fill="hold">
                            <p:stCondLst>
                              <p:cond delay="2500"/>
                            </p:stCondLst>
                            <p:childTnLst>
                              <p:par>
                                <p:cTn id="54" presetID="16" presetClass="entr" presetSubtype="21"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barn(inVertical)">
                                      <p:cBhvr>
                                        <p:cTn id="56" dur="500"/>
                                        <p:tgtEl>
                                          <p:spTgt spid="39"/>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arn(inVertical)">
                                      <p:cBhvr>
                                        <p:cTn id="59" dur="500"/>
                                        <p:tgtEl>
                                          <p:spTgt spid="40"/>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barn(inVertical)">
                                      <p:cBhvr>
                                        <p:cTn id="62" dur="500"/>
                                        <p:tgtEl>
                                          <p:spTgt spid="41"/>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barn(inVertical)">
                                      <p:cBhvr>
                                        <p:cTn id="6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31" grpId="0" animBg="1"/>
      <p:bldP spid="32" grpId="0" animBg="1"/>
      <p:bldP spid="33" grpId="0" animBg="1"/>
      <p:bldP spid="35" grpId="0"/>
      <p:bldP spid="36" grpId="0"/>
      <p:bldP spid="37" grpId="0"/>
      <p:bldP spid="38" grpId="0"/>
      <p:bldP spid="39" grpId="0"/>
      <p:bldP spid="40" grpId="0"/>
      <p:bldP spid="41" grpId="0"/>
      <p:bldP spid="42" grpId="0"/>
      <p:bldP spid="29" grpId="0" animBg="1"/>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214645" y="1455074"/>
            <a:ext cx="1680268"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05</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6"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财务融资</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7" name="文本框 26"/>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8" name="组合 27"/>
          <p:cNvGrpSpPr/>
          <p:nvPr/>
        </p:nvGrpSpPr>
        <p:grpSpPr>
          <a:xfrm>
            <a:off x="4879034" y="4206714"/>
            <a:ext cx="2491738" cy="177239"/>
            <a:chOff x="3939011" y="4117778"/>
            <a:chExt cx="3823630" cy="244152"/>
          </a:xfrm>
        </p:grpSpPr>
        <p:cxnSp>
          <p:nvCxnSpPr>
            <p:cNvPr id="29" name="直接连接符 28"/>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30" name="菱形 29"/>
            <p:cNvSpPr/>
            <p:nvPr/>
          </p:nvSpPr>
          <p:spPr bwMode="auto">
            <a:xfrm>
              <a:off x="5781501" y="4117778"/>
              <a:ext cx="113211" cy="244152"/>
            </a:xfrm>
            <a:prstGeom prst="diamond">
              <a:avLst/>
            </a:prstGeom>
            <a:solidFill>
              <a:srgbClr val="CBBC91"/>
            </a:solidFill>
            <a:ln>
              <a:noFill/>
            </a:ln>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1" name="直接连接符 30"/>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2044872"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FIVE</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939767710"/>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by="(-#ppt_w*2)" calcmode="lin" valueType="num">
                                      <p:cBhvr rctx="PPT">
                                        <p:cTn id="12" dur="375" autoRev="1" fill="hold">
                                          <p:stCondLst>
                                            <p:cond delay="0"/>
                                          </p:stCondLst>
                                        </p:cTn>
                                        <p:tgtEl>
                                          <p:spTgt spid="25"/>
                                        </p:tgtEl>
                                        <p:attrNameLst>
                                          <p:attrName>ppt_w</p:attrName>
                                        </p:attrNameLst>
                                      </p:cBhvr>
                                    </p:anim>
                                    <p:anim by="(#ppt_w*0.50)" calcmode="lin" valueType="num">
                                      <p:cBhvr>
                                        <p:cTn id="13" dur="375" decel="50000" autoRev="1" fill="hold">
                                          <p:stCondLst>
                                            <p:cond delay="0"/>
                                          </p:stCondLst>
                                        </p:cTn>
                                        <p:tgtEl>
                                          <p:spTgt spid="25"/>
                                        </p:tgtEl>
                                        <p:attrNameLst>
                                          <p:attrName>ppt_x</p:attrName>
                                        </p:attrNameLst>
                                      </p:cBhvr>
                                    </p:anim>
                                    <p:anim from="(-#ppt_h/2)" to="(#ppt_y)" calcmode="lin" valueType="num">
                                      <p:cBhvr>
                                        <p:cTn id="14" dur="750" fill="hold">
                                          <p:stCondLst>
                                            <p:cond delay="0"/>
                                          </p:stCondLst>
                                        </p:cTn>
                                        <p:tgtEl>
                                          <p:spTgt spid="25"/>
                                        </p:tgtEl>
                                        <p:attrNameLst>
                                          <p:attrName>ppt_y</p:attrName>
                                        </p:attrNameLst>
                                      </p:cBhvr>
                                    </p:anim>
                                    <p:animRot by="21600000">
                                      <p:cBhvr>
                                        <p:cTn id="15" dur="750" fill="hold">
                                          <p:stCondLst>
                                            <p:cond delay="0"/>
                                          </p:stCondLst>
                                        </p:cTn>
                                        <p:tgtEl>
                                          <p:spTgt spid="25"/>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6"/>
                                        </p:tgtEl>
                                        <p:attrNameLst>
                                          <p:attrName>ppt_y</p:attrName>
                                        </p:attrNameLst>
                                      </p:cBhvr>
                                      <p:tavLst>
                                        <p:tav tm="0">
                                          <p:val>
                                            <p:strVal val="#ppt_y"/>
                                          </p:val>
                                        </p:tav>
                                        <p:tav tm="100000">
                                          <p:val>
                                            <p:strVal val="#ppt_y"/>
                                          </p:val>
                                        </p:tav>
                                      </p:tavLst>
                                    </p:anim>
                                    <p:anim calcmode="lin" valueType="num">
                                      <p:cBhvr>
                                        <p:cTn id="2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6"/>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p:bldP spid="26" grpId="0"/>
      <p:bldP spid="27" grpId="0"/>
      <p:bldP spid="32" grpId="0"/>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2"/>
          <p:cNvSpPr>
            <a:spLocks/>
          </p:cNvSpPr>
          <p:nvPr/>
        </p:nvSpPr>
        <p:spPr bwMode="auto">
          <a:xfrm>
            <a:off x="4952245" y="3009713"/>
            <a:ext cx="2371648" cy="2181384"/>
          </a:xfrm>
          <a:custGeom>
            <a:avLst/>
            <a:gdLst>
              <a:gd name="T0" fmla="*/ 340 w 681"/>
              <a:gd name="T1" fmla="*/ 0 h 626"/>
              <a:gd name="T2" fmla="*/ 0 w 681"/>
              <a:gd name="T3" fmla="*/ 341 h 626"/>
              <a:gd name="T4" fmla="*/ 30 w 681"/>
              <a:gd name="T5" fmla="*/ 481 h 626"/>
              <a:gd name="T6" fmla="*/ 58 w 681"/>
              <a:gd name="T7" fmla="*/ 469 h 626"/>
              <a:gd name="T8" fmla="*/ 30 w 681"/>
              <a:gd name="T9" fmla="*/ 341 h 626"/>
              <a:gd name="T10" fmla="*/ 340 w 681"/>
              <a:gd name="T11" fmla="*/ 30 h 626"/>
              <a:gd name="T12" fmla="*/ 651 w 681"/>
              <a:gd name="T13" fmla="*/ 341 h 626"/>
              <a:gd name="T14" fmla="*/ 509 w 681"/>
              <a:gd name="T15" fmla="*/ 601 h 626"/>
              <a:gd name="T16" fmla="*/ 525 w 681"/>
              <a:gd name="T17" fmla="*/ 626 h 626"/>
              <a:gd name="T18" fmla="*/ 681 w 681"/>
              <a:gd name="T19" fmla="*/ 341 h 626"/>
              <a:gd name="T20" fmla="*/ 340 w 681"/>
              <a:gd name="T21"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1" h="626">
                <a:moveTo>
                  <a:pt x="340" y="0"/>
                </a:moveTo>
                <a:cubicBezTo>
                  <a:pt x="152" y="0"/>
                  <a:pt x="0" y="153"/>
                  <a:pt x="0" y="341"/>
                </a:cubicBezTo>
                <a:cubicBezTo>
                  <a:pt x="0" y="391"/>
                  <a:pt x="11" y="438"/>
                  <a:pt x="30" y="481"/>
                </a:cubicBezTo>
                <a:cubicBezTo>
                  <a:pt x="58" y="469"/>
                  <a:pt x="58" y="469"/>
                  <a:pt x="58" y="469"/>
                </a:cubicBezTo>
                <a:cubicBezTo>
                  <a:pt x="40" y="429"/>
                  <a:pt x="30" y="386"/>
                  <a:pt x="30" y="341"/>
                </a:cubicBezTo>
                <a:cubicBezTo>
                  <a:pt x="30" y="169"/>
                  <a:pt x="169" y="30"/>
                  <a:pt x="340" y="30"/>
                </a:cubicBezTo>
                <a:cubicBezTo>
                  <a:pt x="512" y="30"/>
                  <a:pt x="651" y="169"/>
                  <a:pt x="651" y="341"/>
                </a:cubicBezTo>
                <a:cubicBezTo>
                  <a:pt x="651" y="450"/>
                  <a:pt x="594" y="546"/>
                  <a:pt x="509" y="601"/>
                </a:cubicBezTo>
                <a:cubicBezTo>
                  <a:pt x="525" y="626"/>
                  <a:pt x="525" y="626"/>
                  <a:pt x="525" y="626"/>
                </a:cubicBezTo>
                <a:cubicBezTo>
                  <a:pt x="619" y="566"/>
                  <a:pt x="681" y="460"/>
                  <a:pt x="681" y="341"/>
                </a:cubicBezTo>
                <a:cubicBezTo>
                  <a:pt x="681" y="153"/>
                  <a:pt x="528" y="0"/>
                  <a:pt x="340" y="0"/>
                </a:cubicBezTo>
                <a:close/>
              </a:path>
            </a:pathLst>
          </a:custGeom>
          <a:solidFill>
            <a:srgbClr val="CBBC91"/>
          </a:solidFill>
          <a:ln w="38100">
            <a:noFill/>
          </a:ln>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3" name="Freeform 63"/>
          <p:cNvSpPr>
            <a:spLocks/>
          </p:cNvSpPr>
          <p:nvPr/>
        </p:nvSpPr>
        <p:spPr bwMode="auto">
          <a:xfrm>
            <a:off x="4807345" y="2728011"/>
            <a:ext cx="2809090" cy="2951164"/>
          </a:xfrm>
          <a:custGeom>
            <a:avLst/>
            <a:gdLst>
              <a:gd name="T0" fmla="*/ 365 w 770"/>
              <a:gd name="T1" fmla="*/ 0 h 809"/>
              <a:gd name="T2" fmla="*/ 0 w 770"/>
              <a:gd name="T3" fmla="*/ 230 h 809"/>
              <a:gd name="T4" fmla="*/ 45 w 770"/>
              <a:gd name="T5" fmla="*/ 248 h 809"/>
              <a:gd name="T6" fmla="*/ 365 w 770"/>
              <a:gd name="T7" fmla="*/ 48 h 809"/>
              <a:gd name="T8" fmla="*/ 722 w 770"/>
              <a:gd name="T9" fmla="*/ 405 h 809"/>
              <a:gd name="T10" fmla="*/ 365 w 770"/>
              <a:gd name="T11" fmla="*/ 761 h 809"/>
              <a:gd name="T12" fmla="*/ 132 w 770"/>
              <a:gd name="T13" fmla="*/ 674 h 809"/>
              <a:gd name="T14" fmla="*/ 102 w 770"/>
              <a:gd name="T15" fmla="*/ 712 h 809"/>
              <a:gd name="T16" fmla="*/ 365 w 770"/>
              <a:gd name="T17" fmla="*/ 809 h 809"/>
              <a:gd name="T18" fmla="*/ 770 w 770"/>
              <a:gd name="T19" fmla="*/ 405 h 809"/>
              <a:gd name="T20" fmla="*/ 365 w 770"/>
              <a:gd name="T21"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0" h="809">
                <a:moveTo>
                  <a:pt x="365" y="0"/>
                </a:moveTo>
                <a:cubicBezTo>
                  <a:pt x="204" y="0"/>
                  <a:pt x="65" y="94"/>
                  <a:pt x="0" y="230"/>
                </a:cubicBezTo>
                <a:cubicBezTo>
                  <a:pt x="45" y="248"/>
                  <a:pt x="45" y="248"/>
                  <a:pt x="45" y="248"/>
                </a:cubicBezTo>
                <a:cubicBezTo>
                  <a:pt x="103" y="130"/>
                  <a:pt x="224" y="48"/>
                  <a:pt x="365" y="48"/>
                </a:cubicBezTo>
                <a:cubicBezTo>
                  <a:pt x="562" y="48"/>
                  <a:pt x="722" y="208"/>
                  <a:pt x="722" y="405"/>
                </a:cubicBezTo>
                <a:cubicBezTo>
                  <a:pt x="722" y="602"/>
                  <a:pt x="562" y="761"/>
                  <a:pt x="365" y="761"/>
                </a:cubicBezTo>
                <a:cubicBezTo>
                  <a:pt x="276" y="761"/>
                  <a:pt x="194" y="728"/>
                  <a:pt x="132" y="674"/>
                </a:cubicBezTo>
                <a:cubicBezTo>
                  <a:pt x="102" y="712"/>
                  <a:pt x="102" y="712"/>
                  <a:pt x="102" y="712"/>
                </a:cubicBezTo>
                <a:cubicBezTo>
                  <a:pt x="173" y="772"/>
                  <a:pt x="265" y="809"/>
                  <a:pt x="365" y="809"/>
                </a:cubicBezTo>
                <a:cubicBezTo>
                  <a:pt x="589" y="809"/>
                  <a:pt x="770" y="628"/>
                  <a:pt x="770" y="405"/>
                </a:cubicBezTo>
                <a:cubicBezTo>
                  <a:pt x="770" y="181"/>
                  <a:pt x="589" y="0"/>
                  <a:pt x="365" y="0"/>
                </a:cubicBezTo>
                <a:close/>
              </a:path>
            </a:pathLst>
          </a:custGeom>
          <a:solidFill>
            <a:srgbClr val="CBBC91"/>
          </a:solidFill>
          <a:ln>
            <a:noFill/>
          </a:ln>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4" name="Freeform 64"/>
          <p:cNvSpPr>
            <a:spLocks/>
          </p:cNvSpPr>
          <p:nvPr/>
        </p:nvSpPr>
        <p:spPr bwMode="auto">
          <a:xfrm>
            <a:off x="4399758" y="2466073"/>
            <a:ext cx="3476625" cy="3476625"/>
          </a:xfrm>
          <a:custGeom>
            <a:avLst/>
            <a:gdLst>
              <a:gd name="T0" fmla="*/ 463 w 927"/>
              <a:gd name="T1" fmla="*/ 0 h 927"/>
              <a:gd name="T2" fmla="*/ 259 w 927"/>
              <a:gd name="T3" fmla="*/ 48 h 927"/>
              <a:gd name="T4" fmla="*/ 279 w 927"/>
              <a:gd name="T5" fmla="*/ 87 h 927"/>
              <a:gd name="T6" fmla="*/ 463 w 927"/>
              <a:gd name="T7" fmla="*/ 45 h 927"/>
              <a:gd name="T8" fmla="*/ 882 w 927"/>
              <a:gd name="T9" fmla="*/ 464 h 927"/>
              <a:gd name="T10" fmla="*/ 463 w 927"/>
              <a:gd name="T11" fmla="*/ 883 h 927"/>
              <a:gd name="T12" fmla="*/ 44 w 927"/>
              <a:gd name="T13" fmla="*/ 464 h 927"/>
              <a:gd name="T14" fmla="*/ 48 w 927"/>
              <a:gd name="T15" fmla="*/ 411 h 927"/>
              <a:gd name="T16" fmla="*/ 3 w 927"/>
              <a:gd name="T17" fmla="*/ 409 h 927"/>
              <a:gd name="T18" fmla="*/ 0 w 927"/>
              <a:gd name="T19" fmla="*/ 464 h 927"/>
              <a:gd name="T20" fmla="*/ 463 w 927"/>
              <a:gd name="T21" fmla="*/ 927 h 927"/>
              <a:gd name="T22" fmla="*/ 927 w 927"/>
              <a:gd name="T23" fmla="*/ 464 h 927"/>
              <a:gd name="T24" fmla="*/ 463 w 927"/>
              <a:gd name="T25"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927">
                <a:moveTo>
                  <a:pt x="463" y="0"/>
                </a:moveTo>
                <a:cubicBezTo>
                  <a:pt x="390" y="0"/>
                  <a:pt x="321" y="17"/>
                  <a:pt x="259" y="48"/>
                </a:cubicBezTo>
                <a:cubicBezTo>
                  <a:pt x="279" y="87"/>
                  <a:pt x="279" y="87"/>
                  <a:pt x="279" y="87"/>
                </a:cubicBezTo>
                <a:cubicBezTo>
                  <a:pt x="335" y="60"/>
                  <a:pt x="397" y="45"/>
                  <a:pt x="463" y="45"/>
                </a:cubicBezTo>
                <a:cubicBezTo>
                  <a:pt x="695" y="45"/>
                  <a:pt x="882" y="232"/>
                  <a:pt x="882" y="464"/>
                </a:cubicBezTo>
                <a:cubicBezTo>
                  <a:pt x="882" y="695"/>
                  <a:pt x="695" y="883"/>
                  <a:pt x="463" y="883"/>
                </a:cubicBezTo>
                <a:cubicBezTo>
                  <a:pt x="232" y="883"/>
                  <a:pt x="44" y="695"/>
                  <a:pt x="44" y="464"/>
                </a:cubicBezTo>
                <a:cubicBezTo>
                  <a:pt x="44" y="446"/>
                  <a:pt x="46" y="428"/>
                  <a:pt x="48" y="411"/>
                </a:cubicBezTo>
                <a:cubicBezTo>
                  <a:pt x="3" y="409"/>
                  <a:pt x="3" y="409"/>
                  <a:pt x="3" y="409"/>
                </a:cubicBezTo>
                <a:cubicBezTo>
                  <a:pt x="1" y="427"/>
                  <a:pt x="0" y="445"/>
                  <a:pt x="0" y="464"/>
                </a:cubicBezTo>
                <a:cubicBezTo>
                  <a:pt x="0" y="720"/>
                  <a:pt x="207" y="927"/>
                  <a:pt x="463" y="927"/>
                </a:cubicBezTo>
                <a:cubicBezTo>
                  <a:pt x="719" y="927"/>
                  <a:pt x="927" y="720"/>
                  <a:pt x="927" y="464"/>
                </a:cubicBezTo>
                <a:cubicBezTo>
                  <a:pt x="927" y="208"/>
                  <a:pt x="719" y="0"/>
                  <a:pt x="463" y="0"/>
                </a:cubicBezTo>
                <a:close/>
              </a:path>
            </a:pathLst>
          </a:custGeom>
          <a:solidFill>
            <a:srgbClr val="CBBC91"/>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5" name="Freeform 65"/>
          <p:cNvSpPr>
            <a:spLocks/>
          </p:cNvSpPr>
          <p:nvPr/>
        </p:nvSpPr>
        <p:spPr bwMode="auto">
          <a:xfrm>
            <a:off x="7119145" y="2524810"/>
            <a:ext cx="944563" cy="357188"/>
          </a:xfrm>
          <a:custGeom>
            <a:avLst/>
            <a:gdLst>
              <a:gd name="T0" fmla="*/ 0 w 595"/>
              <a:gd name="T1" fmla="*/ 225 h 225"/>
              <a:gd name="T2" fmla="*/ 208 w 595"/>
              <a:gd name="T3" fmla="*/ 0 h 225"/>
              <a:gd name="T4" fmla="*/ 595 w 595"/>
              <a:gd name="T5" fmla="*/ 0 h 225"/>
            </a:gdLst>
            <a:ahLst/>
            <a:cxnLst>
              <a:cxn ang="0">
                <a:pos x="T0" y="T1"/>
              </a:cxn>
              <a:cxn ang="0">
                <a:pos x="T2" y="T3"/>
              </a:cxn>
              <a:cxn ang="0">
                <a:pos x="T4" y="T5"/>
              </a:cxn>
            </a:cxnLst>
            <a:rect l="0" t="0" r="r" b="b"/>
            <a:pathLst>
              <a:path w="595" h="225">
                <a:moveTo>
                  <a:pt x="0" y="225"/>
                </a:moveTo>
                <a:lnTo>
                  <a:pt x="208" y="0"/>
                </a:lnTo>
                <a:lnTo>
                  <a:pt x="595" y="0"/>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6" name="Line 66"/>
          <p:cNvSpPr>
            <a:spLocks noChangeShapeType="1"/>
          </p:cNvSpPr>
          <p:nvPr/>
        </p:nvSpPr>
        <p:spPr bwMode="auto">
          <a:xfrm>
            <a:off x="7812882" y="4063097"/>
            <a:ext cx="401638" cy="0"/>
          </a:xfrm>
          <a:prstGeom prst="line">
            <a:avLst/>
          </a:prstGeom>
          <a:noFill/>
          <a:ln w="5"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7" name="Freeform 67"/>
          <p:cNvSpPr>
            <a:spLocks/>
          </p:cNvSpPr>
          <p:nvPr/>
        </p:nvSpPr>
        <p:spPr bwMode="auto">
          <a:xfrm>
            <a:off x="6860382" y="5183872"/>
            <a:ext cx="1079500" cy="706438"/>
          </a:xfrm>
          <a:custGeom>
            <a:avLst/>
            <a:gdLst>
              <a:gd name="T0" fmla="*/ 0 w 288"/>
              <a:gd name="T1" fmla="*/ 0 h 188"/>
              <a:gd name="T2" fmla="*/ 193 w 288"/>
              <a:gd name="T3" fmla="*/ 188 h 188"/>
              <a:gd name="T4" fmla="*/ 288 w 288"/>
              <a:gd name="T5" fmla="*/ 188 h 188"/>
            </a:gdLst>
            <a:ahLst/>
            <a:cxnLst>
              <a:cxn ang="0">
                <a:pos x="T0" y="T1"/>
              </a:cxn>
              <a:cxn ang="0">
                <a:pos x="T2" y="T3"/>
              </a:cxn>
              <a:cxn ang="0">
                <a:pos x="T4" y="T5"/>
              </a:cxn>
            </a:cxnLst>
            <a:rect l="0" t="0" r="r" b="b"/>
            <a:pathLst>
              <a:path w="288" h="188">
                <a:moveTo>
                  <a:pt x="0" y="0"/>
                </a:moveTo>
                <a:cubicBezTo>
                  <a:pt x="4" y="5"/>
                  <a:pt x="193" y="188"/>
                  <a:pt x="193" y="188"/>
                </a:cubicBezTo>
                <a:cubicBezTo>
                  <a:pt x="288" y="188"/>
                  <a:pt x="288" y="188"/>
                  <a:pt x="288" y="188"/>
                </a:cubicBez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8" name="Freeform 68"/>
          <p:cNvSpPr>
            <a:spLocks/>
          </p:cNvSpPr>
          <p:nvPr/>
        </p:nvSpPr>
        <p:spPr bwMode="auto">
          <a:xfrm>
            <a:off x="4196557" y="5315635"/>
            <a:ext cx="1081088" cy="604838"/>
          </a:xfrm>
          <a:custGeom>
            <a:avLst/>
            <a:gdLst>
              <a:gd name="T0" fmla="*/ 681 w 681"/>
              <a:gd name="T1" fmla="*/ 0 h 381"/>
              <a:gd name="T2" fmla="*/ 277 w 681"/>
              <a:gd name="T3" fmla="*/ 381 h 381"/>
              <a:gd name="T4" fmla="*/ 0 w 681"/>
              <a:gd name="T5" fmla="*/ 381 h 381"/>
            </a:gdLst>
            <a:ahLst/>
            <a:cxnLst>
              <a:cxn ang="0">
                <a:pos x="T0" y="T1"/>
              </a:cxn>
              <a:cxn ang="0">
                <a:pos x="T2" y="T3"/>
              </a:cxn>
              <a:cxn ang="0">
                <a:pos x="T4" y="T5"/>
              </a:cxn>
            </a:cxnLst>
            <a:rect l="0" t="0" r="r" b="b"/>
            <a:pathLst>
              <a:path w="681" h="381">
                <a:moveTo>
                  <a:pt x="681" y="0"/>
                </a:moveTo>
                <a:lnTo>
                  <a:pt x="277" y="381"/>
                </a:lnTo>
                <a:lnTo>
                  <a:pt x="0" y="381"/>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9" name="Freeform 71"/>
          <p:cNvSpPr>
            <a:spLocks/>
          </p:cNvSpPr>
          <p:nvPr/>
        </p:nvSpPr>
        <p:spPr bwMode="auto">
          <a:xfrm>
            <a:off x="4164033" y="3117681"/>
            <a:ext cx="696913" cy="404813"/>
          </a:xfrm>
          <a:custGeom>
            <a:avLst/>
            <a:gdLst>
              <a:gd name="T0" fmla="*/ 439 w 439"/>
              <a:gd name="T1" fmla="*/ 255 h 255"/>
              <a:gd name="T2" fmla="*/ 267 w 439"/>
              <a:gd name="T3" fmla="*/ 0 h 255"/>
              <a:gd name="T4" fmla="*/ 0 w 439"/>
              <a:gd name="T5" fmla="*/ 0 h 255"/>
            </a:gdLst>
            <a:ahLst/>
            <a:cxnLst>
              <a:cxn ang="0">
                <a:pos x="T0" y="T1"/>
              </a:cxn>
              <a:cxn ang="0">
                <a:pos x="T2" y="T3"/>
              </a:cxn>
              <a:cxn ang="0">
                <a:pos x="T4" y="T5"/>
              </a:cxn>
            </a:cxnLst>
            <a:rect l="0" t="0" r="r" b="b"/>
            <a:pathLst>
              <a:path w="439" h="255">
                <a:moveTo>
                  <a:pt x="439" y="255"/>
                </a:moveTo>
                <a:lnTo>
                  <a:pt x="267" y="0"/>
                </a:lnTo>
                <a:lnTo>
                  <a:pt x="0" y="0"/>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10" name="Line 72"/>
          <p:cNvSpPr>
            <a:spLocks noChangeShapeType="1"/>
          </p:cNvSpPr>
          <p:nvPr/>
        </p:nvSpPr>
        <p:spPr bwMode="auto">
          <a:xfrm flipH="1" flipV="1">
            <a:off x="5112545" y="2353360"/>
            <a:ext cx="366713" cy="374650"/>
          </a:xfrm>
          <a:prstGeom prst="line">
            <a:avLst/>
          </a:prstGeom>
          <a:noFill/>
          <a:ln w="5"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11" name="TextBox 10"/>
          <p:cNvSpPr txBox="1"/>
          <p:nvPr/>
        </p:nvSpPr>
        <p:spPr>
          <a:xfrm>
            <a:off x="5374864" y="3861945"/>
            <a:ext cx="1553309" cy="738664"/>
          </a:xfrm>
          <a:prstGeom prst="rect">
            <a:avLst/>
          </a:prstGeom>
          <a:noFill/>
        </p:spPr>
        <p:txBody>
          <a:bodyPr wrap="none" lIns="0" tIns="0" rIns="0" bIns="0" rtlCol="0" anchor="ctr">
            <a:spAutoFit/>
            <a:scene3d>
              <a:camera prst="orthographicFront"/>
              <a:lightRig rig="threePt" dir="t"/>
            </a:scene3d>
            <a:sp3d contourW="12700"/>
          </a:bodyPr>
          <a:lstStyle/>
          <a:p>
            <a:pPr algn="ctr"/>
            <a:r>
              <a:rPr lang="en-US" altLang="zh-CN" sz="4800" dirty="0">
                <a:solidFill>
                  <a:srgbClr val="CBBC91"/>
                </a:solidFill>
                <a:ea typeface="微软雅黑" panose="020B0503020204020204" pitchFamily="34" charset="-122"/>
                <a:cs typeface="+mn-ea"/>
                <a:sym typeface="+mn-lt"/>
              </a:rPr>
              <a:t>888</a:t>
            </a:r>
            <a:r>
              <a:rPr lang="zh-CN" altLang="en-US" sz="4800" dirty="0">
                <a:solidFill>
                  <a:srgbClr val="CBBC91"/>
                </a:solidFill>
                <a:ea typeface="微软雅黑" panose="020B0503020204020204" pitchFamily="34" charset="-122"/>
                <a:cs typeface="+mn-ea"/>
                <a:sym typeface="+mn-lt"/>
              </a:rPr>
              <a:t>万</a:t>
            </a:r>
          </a:p>
        </p:txBody>
      </p:sp>
      <p:sp>
        <p:nvSpPr>
          <p:cNvPr id="13" name="TextBox 12"/>
          <p:cNvSpPr txBox="1"/>
          <p:nvPr/>
        </p:nvSpPr>
        <p:spPr>
          <a:xfrm>
            <a:off x="2757805" y="1953518"/>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您的内容打在这里，或者通过复制您的文本后，在此框中选择粘贴</a:t>
            </a:r>
          </a:p>
        </p:txBody>
      </p:sp>
      <p:sp>
        <p:nvSpPr>
          <p:cNvPr id="14" name="TextBox 13"/>
          <p:cNvSpPr txBox="1"/>
          <p:nvPr/>
        </p:nvSpPr>
        <p:spPr>
          <a:xfrm>
            <a:off x="1956500" y="1705024"/>
            <a:ext cx="824265"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18.4</a:t>
            </a:r>
            <a:endParaRPr lang="zh-CN" altLang="en-US" sz="2800" dirty="0">
              <a:solidFill>
                <a:srgbClr val="CBBC91"/>
              </a:solidFill>
              <a:ea typeface="微软雅黑" panose="020B0503020204020204" pitchFamily="34" charset="-122"/>
              <a:cs typeface="+mn-ea"/>
              <a:sym typeface="+mn-lt"/>
            </a:endParaRPr>
          </a:p>
        </p:txBody>
      </p:sp>
      <p:sp>
        <p:nvSpPr>
          <p:cNvPr id="15" name="TextBox 14"/>
          <p:cNvSpPr txBox="1"/>
          <p:nvPr/>
        </p:nvSpPr>
        <p:spPr>
          <a:xfrm>
            <a:off x="8921179" y="2196221"/>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sp>
        <p:nvSpPr>
          <p:cNvPr id="16" name="TextBox 15"/>
          <p:cNvSpPr txBox="1"/>
          <p:nvPr/>
        </p:nvSpPr>
        <p:spPr>
          <a:xfrm>
            <a:off x="8916550" y="2529582"/>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您的内容打在这里，或者通过复制您的文本后，在此框中选择粘贴</a:t>
            </a:r>
          </a:p>
        </p:txBody>
      </p:sp>
      <p:sp>
        <p:nvSpPr>
          <p:cNvPr id="17" name="TextBox 16"/>
          <p:cNvSpPr txBox="1"/>
          <p:nvPr/>
        </p:nvSpPr>
        <p:spPr>
          <a:xfrm>
            <a:off x="8239487" y="2279227"/>
            <a:ext cx="641522"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7.9</a:t>
            </a:r>
            <a:endParaRPr lang="zh-CN" altLang="en-US" sz="2800" dirty="0">
              <a:solidFill>
                <a:srgbClr val="CBBC91"/>
              </a:solidFill>
              <a:ea typeface="微软雅黑" panose="020B0503020204020204" pitchFamily="34" charset="-122"/>
              <a:cs typeface="+mn-ea"/>
              <a:sym typeface="+mn-lt"/>
            </a:endParaRPr>
          </a:p>
        </p:txBody>
      </p:sp>
      <p:sp>
        <p:nvSpPr>
          <p:cNvPr id="18" name="TextBox 17"/>
          <p:cNvSpPr txBox="1"/>
          <p:nvPr/>
        </p:nvSpPr>
        <p:spPr>
          <a:xfrm>
            <a:off x="9120336" y="3736562"/>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sp>
        <p:nvSpPr>
          <p:cNvPr id="19" name="TextBox 18"/>
          <p:cNvSpPr txBox="1"/>
          <p:nvPr/>
        </p:nvSpPr>
        <p:spPr>
          <a:xfrm>
            <a:off x="9115707" y="4069923"/>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您的内容打在这里，或者通过复制您的文本后，在此框中选择粘贴</a:t>
            </a:r>
          </a:p>
        </p:txBody>
      </p:sp>
      <p:sp>
        <p:nvSpPr>
          <p:cNvPr id="20" name="TextBox 19"/>
          <p:cNvSpPr txBox="1"/>
          <p:nvPr/>
        </p:nvSpPr>
        <p:spPr>
          <a:xfrm>
            <a:off x="8438643" y="3819568"/>
            <a:ext cx="641521"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4.1</a:t>
            </a:r>
            <a:endParaRPr lang="zh-CN" altLang="en-US" sz="2800" dirty="0">
              <a:solidFill>
                <a:srgbClr val="CBBC91"/>
              </a:solidFill>
              <a:ea typeface="微软雅黑" panose="020B0503020204020204" pitchFamily="34" charset="-122"/>
              <a:cs typeface="+mn-ea"/>
              <a:sym typeface="+mn-lt"/>
            </a:endParaRPr>
          </a:p>
        </p:txBody>
      </p:sp>
      <p:sp>
        <p:nvSpPr>
          <p:cNvPr id="21" name="TextBox 20"/>
          <p:cNvSpPr txBox="1"/>
          <p:nvPr/>
        </p:nvSpPr>
        <p:spPr>
          <a:xfrm>
            <a:off x="8938403" y="5526469"/>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sp>
        <p:nvSpPr>
          <p:cNvPr id="22" name="TextBox 21"/>
          <p:cNvSpPr txBox="1"/>
          <p:nvPr/>
        </p:nvSpPr>
        <p:spPr>
          <a:xfrm>
            <a:off x="8933774" y="5859830"/>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您的内容打在这里，或者通过复制您的文本后，在此框中选择粘贴</a:t>
            </a:r>
          </a:p>
        </p:txBody>
      </p:sp>
      <p:sp>
        <p:nvSpPr>
          <p:cNvPr id="23" name="TextBox 22"/>
          <p:cNvSpPr txBox="1"/>
          <p:nvPr/>
        </p:nvSpPr>
        <p:spPr>
          <a:xfrm>
            <a:off x="8064497" y="5609475"/>
            <a:ext cx="824264"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12.2</a:t>
            </a:r>
            <a:endParaRPr lang="zh-CN" altLang="en-US" sz="2800" dirty="0">
              <a:solidFill>
                <a:srgbClr val="CBBC91"/>
              </a:solidFill>
              <a:ea typeface="微软雅黑" panose="020B0503020204020204" pitchFamily="34" charset="-122"/>
              <a:cs typeface="+mn-ea"/>
              <a:sym typeface="+mn-lt"/>
            </a:endParaRPr>
          </a:p>
        </p:txBody>
      </p:sp>
      <p:sp>
        <p:nvSpPr>
          <p:cNvPr id="24" name="TextBox 23"/>
          <p:cNvSpPr txBox="1"/>
          <p:nvPr/>
        </p:nvSpPr>
        <p:spPr>
          <a:xfrm>
            <a:off x="1809611" y="5108307"/>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sp>
        <p:nvSpPr>
          <p:cNvPr id="25" name="TextBox 24"/>
          <p:cNvSpPr txBox="1"/>
          <p:nvPr/>
        </p:nvSpPr>
        <p:spPr>
          <a:xfrm>
            <a:off x="1804982" y="5441668"/>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您的内容打在这里，或者通过复制您的文本后，在此框中选择粘贴</a:t>
            </a:r>
          </a:p>
        </p:txBody>
      </p:sp>
      <p:sp>
        <p:nvSpPr>
          <p:cNvPr id="26" name="TextBox 25"/>
          <p:cNvSpPr txBox="1"/>
          <p:nvPr/>
        </p:nvSpPr>
        <p:spPr>
          <a:xfrm>
            <a:off x="1009046" y="5191313"/>
            <a:ext cx="824264"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15.3</a:t>
            </a:r>
            <a:endParaRPr lang="zh-CN" altLang="en-US" sz="2800" dirty="0">
              <a:solidFill>
                <a:srgbClr val="CBBC91"/>
              </a:solidFill>
              <a:ea typeface="微软雅黑" panose="020B0503020204020204" pitchFamily="34" charset="-122"/>
              <a:cs typeface="+mn-ea"/>
              <a:sym typeface="+mn-lt"/>
            </a:endParaRPr>
          </a:p>
        </p:txBody>
      </p:sp>
      <p:sp>
        <p:nvSpPr>
          <p:cNvPr id="27" name="TextBox 26"/>
          <p:cNvSpPr txBox="1"/>
          <p:nvPr/>
        </p:nvSpPr>
        <p:spPr>
          <a:xfrm>
            <a:off x="1809611" y="3060317"/>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sp>
        <p:nvSpPr>
          <p:cNvPr id="28" name="TextBox 27"/>
          <p:cNvSpPr txBox="1"/>
          <p:nvPr/>
        </p:nvSpPr>
        <p:spPr>
          <a:xfrm>
            <a:off x="1804982" y="3393678"/>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您的内容打在这里，或者通过复制您的文本后，在此框中选择粘贴</a:t>
            </a:r>
          </a:p>
        </p:txBody>
      </p:sp>
      <p:sp>
        <p:nvSpPr>
          <p:cNvPr id="29" name="TextBox 28"/>
          <p:cNvSpPr txBox="1"/>
          <p:nvPr/>
        </p:nvSpPr>
        <p:spPr>
          <a:xfrm>
            <a:off x="1127919" y="3143323"/>
            <a:ext cx="641522"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6.9</a:t>
            </a:r>
            <a:endParaRPr lang="zh-CN" altLang="en-US" sz="2800" dirty="0">
              <a:solidFill>
                <a:srgbClr val="CBBC91"/>
              </a:solidFill>
              <a:ea typeface="微软雅黑" panose="020B0503020204020204" pitchFamily="34" charset="-122"/>
              <a:cs typeface="+mn-ea"/>
              <a:sym typeface="+mn-lt"/>
            </a:endParaRPr>
          </a:p>
        </p:txBody>
      </p:sp>
      <p:sp>
        <p:nvSpPr>
          <p:cNvPr id="32" name="TextBox 26"/>
          <p:cNvSpPr txBox="1"/>
          <p:nvPr/>
        </p:nvSpPr>
        <p:spPr>
          <a:xfrm>
            <a:off x="2757805" y="1638959"/>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grpSp>
        <p:nvGrpSpPr>
          <p:cNvPr id="37" name="组合 36"/>
          <p:cNvGrpSpPr/>
          <p:nvPr/>
        </p:nvGrpSpPr>
        <p:grpSpPr>
          <a:xfrm>
            <a:off x="461552" y="552767"/>
            <a:ext cx="4095271" cy="630364"/>
            <a:chOff x="194266" y="321621"/>
            <a:chExt cx="4095271" cy="630364"/>
          </a:xfrm>
        </p:grpSpPr>
        <p:grpSp>
          <p:nvGrpSpPr>
            <p:cNvPr id="38" name="组合 37"/>
            <p:cNvGrpSpPr/>
            <p:nvPr/>
          </p:nvGrpSpPr>
          <p:grpSpPr>
            <a:xfrm>
              <a:off x="1016260" y="398715"/>
              <a:ext cx="3273277" cy="553270"/>
              <a:chOff x="1016260" y="286054"/>
              <a:chExt cx="3273277" cy="553270"/>
            </a:xfrm>
          </p:grpSpPr>
          <p:sp>
            <p:nvSpPr>
              <p:cNvPr id="44"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45"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资金预算</a:t>
                </a:r>
              </a:p>
            </p:txBody>
          </p:sp>
        </p:grpSp>
        <p:sp>
          <p:nvSpPr>
            <p:cNvPr id="43" name="矩形 42"/>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05</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82707987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par>
                          <p:cTn id="10" fill="hold">
                            <p:stCondLst>
                              <p:cond delay="1000"/>
                            </p:stCondLst>
                            <p:childTnLst>
                              <p:par>
                                <p:cTn id="11" presetID="49" presetClass="entr" presetSubtype="0" decel="10000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style.rotation</p:attrName>
                                        </p:attrNameLst>
                                      </p:cBhvr>
                                      <p:tavLst>
                                        <p:tav tm="0">
                                          <p:val>
                                            <p:fltVal val="360"/>
                                          </p:val>
                                        </p:tav>
                                        <p:tav tm="100000">
                                          <p:val>
                                            <p:fltVal val="0"/>
                                          </p:val>
                                        </p:tav>
                                      </p:tavLst>
                                    </p:anim>
                                    <p:animEffect transition="in" filter="fade">
                                      <p:cBhvr>
                                        <p:cTn id="16" dur="500"/>
                                        <p:tgtEl>
                                          <p:spTgt spid="2"/>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 calcmode="lin" valueType="num">
                                      <p:cBhvr>
                                        <p:cTn id="21" dur="500" fill="hold"/>
                                        <p:tgtEl>
                                          <p:spTgt spid="3"/>
                                        </p:tgtEl>
                                        <p:attrNameLst>
                                          <p:attrName>style.rotation</p:attrName>
                                        </p:attrNameLst>
                                      </p:cBhvr>
                                      <p:tavLst>
                                        <p:tav tm="0">
                                          <p:val>
                                            <p:fltVal val="360"/>
                                          </p:val>
                                        </p:tav>
                                        <p:tav tm="100000">
                                          <p:val>
                                            <p:fltVal val="0"/>
                                          </p:val>
                                        </p:tav>
                                      </p:tavLst>
                                    </p:anim>
                                    <p:animEffect transition="in" filter="fade">
                                      <p:cBhvr>
                                        <p:cTn id="22" dur="500"/>
                                        <p:tgtEl>
                                          <p:spTgt spid="3"/>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 calcmode="lin" valueType="num">
                                      <p:cBhvr>
                                        <p:cTn id="27" dur="500" fill="hold"/>
                                        <p:tgtEl>
                                          <p:spTgt spid="4"/>
                                        </p:tgtEl>
                                        <p:attrNameLst>
                                          <p:attrName>style.rotation</p:attrName>
                                        </p:attrNameLst>
                                      </p:cBhvr>
                                      <p:tavLst>
                                        <p:tav tm="0">
                                          <p:val>
                                            <p:fltVal val="360"/>
                                          </p:val>
                                        </p:tav>
                                        <p:tav tm="100000">
                                          <p:val>
                                            <p:fltVal val="0"/>
                                          </p:val>
                                        </p:tav>
                                      </p:tavLst>
                                    </p:anim>
                                    <p:animEffect transition="in" filter="fade">
                                      <p:cBhvr>
                                        <p:cTn id="28" dur="500"/>
                                        <p:tgtEl>
                                          <p:spTgt spid="4"/>
                                        </p:tgtEl>
                                      </p:cBhvr>
                                    </p:animEffect>
                                  </p:childTnLst>
                                </p:cTn>
                              </p:par>
                            </p:childTnLst>
                          </p:cTn>
                        </p:par>
                        <p:par>
                          <p:cTn id="29" fill="hold">
                            <p:stCondLst>
                              <p:cond delay="1900"/>
                            </p:stCondLst>
                            <p:childTnLst>
                              <p:par>
                                <p:cTn id="30" presetID="2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right)">
                                      <p:cBhvr>
                                        <p:cTn id="44" dur="500"/>
                                        <p:tgtEl>
                                          <p:spTgt spid="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p:tgtEl>
                                          <p:spTgt spid="13"/>
                                        </p:tgtEl>
                                        <p:attrNameLst>
                                          <p:attrName>ppt_x</p:attrName>
                                        </p:attrNameLst>
                                      </p:cBhvr>
                                      <p:tavLst>
                                        <p:tav tm="0">
                                          <p:val>
                                            <p:strVal val="#ppt_x-#ppt_w*1.125000"/>
                                          </p:val>
                                        </p:tav>
                                        <p:tav tm="100000">
                                          <p:val>
                                            <p:strVal val="#ppt_x"/>
                                          </p:val>
                                        </p:tav>
                                      </p:tavLst>
                                    </p:anim>
                                    <p:animEffect transition="in" filter="wipe(right)">
                                      <p:cBhvr>
                                        <p:cTn id="51" dur="500"/>
                                        <p:tgtEl>
                                          <p:spTgt spid="13"/>
                                        </p:tgtEl>
                                      </p:cBhvr>
                                    </p:animEffect>
                                  </p:childTnLst>
                                </p:cTn>
                              </p:par>
                              <p:par>
                                <p:cTn id="52" presetID="12" presetClass="entr" presetSubtype="4" fill="hold" grpId="0" nodeType="withEffect">
                                  <p:stCondLst>
                                    <p:cond delay="0"/>
                                  </p:stCondLst>
                                  <p:iterate type="lt">
                                    <p:tmPct val="40000"/>
                                  </p:iterate>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300"/>
                                        <p:tgtEl>
                                          <p:spTgt spid="14"/>
                                        </p:tgtEl>
                                        <p:attrNameLst>
                                          <p:attrName>ppt_y</p:attrName>
                                        </p:attrNameLst>
                                      </p:cBhvr>
                                      <p:tavLst>
                                        <p:tav tm="0">
                                          <p:val>
                                            <p:strVal val="#ppt_y+#ppt_h*1.125000"/>
                                          </p:val>
                                        </p:tav>
                                        <p:tav tm="100000">
                                          <p:val>
                                            <p:strVal val="#ppt_y"/>
                                          </p:val>
                                        </p:tav>
                                      </p:tavLst>
                                    </p:anim>
                                    <p:animEffect transition="in" filter="wipe(up)">
                                      <p:cBhvr>
                                        <p:cTn id="55" dur="300"/>
                                        <p:tgtEl>
                                          <p:spTgt spid="14"/>
                                        </p:tgtEl>
                                      </p:cBhvr>
                                    </p:animEffect>
                                  </p:childTnLst>
                                </p:cTn>
                              </p:par>
                            </p:childTnLst>
                          </p:cTn>
                        </p:par>
                        <p:par>
                          <p:cTn id="56" fill="hold">
                            <p:stCondLst>
                              <p:cond delay="2560"/>
                            </p:stCondLst>
                            <p:childTnLst>
                              <p:par>
                                <p:cTn id="57" presetID="12" presetClass="entr" presetSubtype="8"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p:tgtEl>
                                          <p:spTgt spid="15"/>
                                        </p:tgtEl>
                                        <p:attrNameLst>
                                          <p:attrName>ppt_x</p:attrName>
                                        </p:attrNameLst>
                                      </p:cBhvr>
                                      <p:tavLst>
                                        <p:tav tm="0">
                                          <p:val>
                                            <p:strVal val="#ppt_x-#ppt_w*1.125000"/>
                                          </p:val>
                                        </p:tav>
                                        <p:tav tm="100000">
                                          <p:val>
                                            <p:strVal val="#ppt_x"/>
                                          </p:val>
                                        </p:tav>
                                      </p:tavLst>
                                    </p:anim>
                                    <p:animEffect transition="in" filter="wipe(right)">
                                      <p:cBhvr>
                                        <p:cTn id="60" dur="500"/>
                                        <p:tgtEl>
                                          <p:spTgt spid="15"/>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p:tgtEl>
                                          <p:spTgt spid="16"/>
                                        </p:tgtEl>
                                        <p:attrNameLst>
                                          <p:attrName>ppt_x</p:attrName>
                                        </p:attrNameLst>
                                      </p:cBhvr>
                                      <p:tavLst>
                                        <p:tav tm="0">
                                          <p:val>
                                            <p:strVal val="#ppt_x-#ppt_w*1.125000"/>
                                          </p:val>
                                        </p:tav>
                                        <p:tav tm="100000">
                                          <p:val>
                                            <p:strVal val="#ppt_x"/>
                                          </p:val>
                                        </p:tav>
                                      </p:tavLst>
                                    </p:anim>
                                    <p:animEffect transition="in" filter="wipe(right)">
                                      <p:cBhvr>
                                        <p:cTn id="64" dur="500"/>
                                        <p:tgtEl>
                                          <p:spTgt spid="16"/>
                                        </p:tgtEl>
                                      </p:cBhvr>
                                    </p:animEffect>
                                  </p:childTnLst>
                                </p:cTn>
                              </p:par>
                              <p:par>
                                <p:cTn id="65" presetID="12" presetClass="entr" presetSubtype="4" fill="hold" grpId="0" nodeType="withEffect">
                                  <p:stCondLst>
                                    <p:cond delay="0"/>
                                  </p:stCondLst>
                                  <p:iterate type="lt">
                                    <p:tmPct val="40000"/>
                                  </p:iterate>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300"/>
                                        <p:tgtEl>
                                          <p:spTgt spid="17"/>
                                        </p:tgtEl>
                                        <p:attrNameLst>
                                          <p:attrName>ppt_y</p:attrName>
                                        </p:attrNameLst>
                                      </p:cBhvr>
                                      <p:tavLst>
                                        <p:tav tm="0">
                                          <p:val>
                                            <p:strVal val="#ppt_y+#ppt_h*1.125000"/>
                                          </p:val>
                                        </p:tav>
                                        <p:tav tm="100000">
                                          <p:val>
                                            <p:strVal val="#ppt_y"/>
                                          </p:val>
                                        </p:tav>
                                      </p:tavLst>
                                    </p:anim>
                                    <p:animEffect transition="in" filter="wipe(up)">
                                      <p:cBhvr>
                                        <p:cTn id="68" dur="300"/>
                                        <p:tgtEl>
                                          <p:spTgt spid="17"/>
                                        </p:tgtEl>
                                      </p:cBhvr>
                                    </p:animEffect>
                                  </p:childTnLst>
                                </p:cTn>
                              </p:par>
                            </p:childTnLst>
                          </p:cTn>
                        </p:par>
                        <p:par>
                          <p:cTn id="69" fill="hold">
                            <p:stCondLst>
                              <p:cond delay="3100"/>
                            </p:stCondLst>
                            <p:childTnLst>
                              <p:par>
                                <p:cTn id="70" presetID="12" presetClass="entr" presetSubtype="8"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p:tgtEl>
                                          <p:spTgt spid="18"/>
                                        </p:tgtEl>
                                        <p:attrNameLst>
                                          <p:attrName>ppt_x</p:attrName>
                                        </p:attrNameLst>
                                      </p:cBhvr>
                                      <p:tavLst>
                                        <p:tav tm="0">
                                          <p:val>
                                            <p:strVal val="#ppt_x-#ppt_w*1.125000"/>
                                          </p:val>
                                        </p:tav>
                                        <p:tav tm="100000">
                                          <p:val>
                                            <p:strVal val="#ppt_x"/>
                                          </p:val>
                                        </p:tav>
                                      </p:tavLst>
                                    </p:anim>
                                    <p:animEffect transition="in" filter="wipe(right)">
                                      <p:cBhvr>
                                        <p:cTn id="73" dur="500"/>
                                        <p:tgtEl>
                                          <p:spTgt spid="18"/>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500"/>
                                        <p:tgtEl>
                                          <p:spTgt spid="19"/>
                                        </p:tgtEl>
                                        <p:attrNameLst>
                                          <p:attrName>ppt_x</p:attrName>
                                        </p:attrNameLst>
                                      </p:cBhvr>
                                      <p:tavLst>
                                        <p:tav tm="0">
                                          <p:val>
                                            <p:strVal val="#ppt_x-#ppt_w*1.125000"/>
                                          </p:val>
                                        </p:tav>
                                        <p:tav tm="100000">
                                          <p:val>
                                            <p:strVal val="#ppt_x"/>
                                          </p:val>
                                        </p:tav>
                                      </p:tavLst>
                                    </p:anim>
                                    <p:animEffect transition="in" filter="wipe(right)">
                                      <p:cBhvr>
                                        <p:cTn id="77" dur="500"/>
                                        <p:tgtEl>
                                          <p:spTgt spid="19"/>
                                        </p:tgtEl>
                                      </p:cBhvr>
                                    </p:animEffect>
                                  </p:childTnLst>
                                </p:cTn>
                              </p:par>
                              <p:par>
                                <p:cTn id="78" presetID="12" presetClass="entr" presetSubtype="4" fill="hold" grpId="0" nodeType="withEffect">
                                  <p:stCondLst>
                                    <p:cond delay="0"/>
                                  </p:stCondLst>
                                  <p:iterate type="lt">
                                    <p:tmPct val="40000"/>
                                  </p:iterate>
                                  <p:childTnLst>
                                    <p:set>
                                      <p:cBhvr>
                                        <p:cTn id="79" dur="1" fill="hold">
                                          <p:stCondLst>
                                            <p:cond delay="0"/>
                                          </p:stCondLst>
                                        </p:cTn>
                                        <p:tgtEl>
                                          <p:spTgt spid="20"/>
                                        </p:tgtEl>
                                        <p:attrNameLst>
                                          <p:attrName>style.visibility</p:attrName>
                                        </p:attrNameLst>
                                      </p:cBhvr>
                                      <p:to>
                                        <p:strVal val="visible"/>
                                      </p:to>
                                    </p:set>
                                    <p:anim calcmode="lin" valueType="num">
                                      <p:cBhvr additive="base">
                                        <p:cTn id="80" dur="300"/>
                                        <p:tgtEl>
                                          <p:spTgt spid="20"/>
                                        </p:tgtEl>
                                        <p:attrNameLst>
                                          <p:attrName>ppt_y</p:attrName>
                                        </p:attrNameLst>
                                      </p:cBhvr>
                                      <p:tavLst>
                                        <p:tav tm="0">
                                          <p:val>
                                            <p:strVal val="#ppt_y+#ppt_h*1.125000"/>
                                          </p:val>
                                        </p:tav>
                                        <p:tav tm="100000">
                                          <p:val>
                                            <p:strVal val="#ppt_y"/>
                                          </p:val>
                                        </p:tav>
                                      </p:tavLst>
                                    </p:anim>
                                    <p:animEffect transition="in" filter="wipe(up)">
                                      <p:cBhvr>
                                        <p:cTn id="81" dur="300"/>
                                        <p:tgtEl>
                                          <p:spTgt spid="20"/>
                                        </p:tgtEl>
                                      </p:cBhvr>
                                    </p:animEffect>
                                  </p:childTnLst>
                                </p:cTn>
                              </p:par>
                            </p:childTnLst>
                          </p:cTn>
                        </p:par>
                        <p:par>
                          <p:cTn id="82" fill="hold">
                            <p:stCondLst>
                              <p:cond delay="3640"/>
                            </p:stCondLst>
                            <p:childTnLst>
                              <p:par>
                                <p:cTn id="83" presetID="12" presetClass="entr" presetSubtype="8"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p:tgtEl>
                                          <p:spTgt spid="21"/>
                                        </p:tgtEl>
                                        <p:attrNameLst>
                                          <p:attrName>ppt_x</p:attrName>
                                        </p:attrNameLst>
                                      </p:cBhvr>
                                      <p:tavLst>
                                        <p:tav tm="0">
                                          <p:val>
                                            <p:strVal val="#ppt_x-#ppt_w*1.125000"/>
                                          </p:val>
                                        </p:tav>
                                        <p:tav tm="100000">
                                          <p:val>
                                            <p:strVal val="#ppt_x"/>
                                          </p:val>
                                        </p:tav>
                                      </p:tavLst>
                                    </p:anim>
                                    <p:animEffect transition="in" filter="wipe(right)">
                                      <p:cBhvr>
                                        <p:cTn id="86" dur="500"/>
                                        <p:tgtEl>
                                          <p:spTgt spid="21"/>
                                        </p:tgtEl>
                                      </p:cBhvr>
                                    </p:animEffect>
                                  </p:childTnLst>
                                </p:cTn>
                              </p:par>
                              <p:par>
                                <p:cTn id="87" presetID="12" presetClass="entr" presetSubtype="8"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p:tgtEl>
                                          <p:spTgt spid="22"/>
                                        </p:tgtEl>
                                        <p:attrNameLst>
                                          <p:attrName>ppt_x</p:attrName>
                                        </p:attrNameLst>
                                      </p:cBhvr>
                                      <p:tavLst>
                                        <p:tav tm="0">
                                          <p:val>
                                            <p:strVal val="#ppt_x-#ppt_w*1.125000"/>
                                          </p:val>
                                        </p:tav>
                                        <p:tav tm="100000">
                                          <p:val>
                                            <p:strVal val="#ppt_x"/>
                                          </p:val>
                                        </p:tav>
                                      </p:tavLst>
                                    </p:anim>
                                    <p:animEffect transition="in" filter="wipe(right)">
                                      <p:cBhvr>
                                        <p:cTn id="90" dur="500"/>
                                        <p:tgtEl>
                                          <p:spTgt spid="22"/>
                                        </p:tgtEl>
                                      </p:cBhvr>
                                    </p:animEffect>
                                  </p:childTnLst>
                                </p:cTn>
                              </p:par>
                              <p:par>
                                <p:cTn id="91" presetID="12" presetClass="entr" presetSubtype="4" fill="hold" grpId="0" nodeType="withEffect">
                                  <p:stCondLst>
                                    <p:cond delay="0"/>
                                  </p:stCondLst>
                                  <p:iterate type="lt">
                                    <p:tmPct val="40000"/>
                                  </p:iterate>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300"/>
                                        <p:tgtEl>
                                          <p:spTgt spid="23"/>
                                        </p:tgtEl>
                                        <p:attrNameLst>
                                          <p:attrName>ppt_y</p:attrName>
                                        </p:attrNameLst>
                                      </p:cBhvr>
                                      <p:tavLst>
                                        <p:tav tm="0">
                                          <p:val>
                                            <p:strVal val="#ppt_y+#ppt_h*1.125000"/>
                                          </p:val>
                                        </p:tav>
                                        <p:tav tm="100000">
                                          <p:val>
                                            <p:strVal val="#ppt_y"/>
                                          </p:val>
                                        </p:tav>
                                      </p:tavLst>
                                    </p:anim>
                                    <p:animEffect transition="in" filter="wipe(up)">
                                      <p:cBhvr>
                                        <p:cTn id="94" dur="300"/>
                                        <p:tgtEl>
                                          <p:spTgt spid="23"/>
                                        </p:tgtEl>
                                      </p:cBhvr>
                                    </p:animEffect>
                                  </p:childTnLst>
                                </p:cTn>
                              </p:par>
                            </p:childTnLst>
                          </p:cTn>
                        </p:par>
                        <p:par>
                          <p:cTn id="95" fill="hold">
                            <p:stCondLst>
                              <p:cond delay="4300"/>
                            </p:stCondLst>
                            <p:childTnLst>
                              <p:par>
                                <p:cTn id="96" presetID="12" presetClass="entr" presetSubtype="8" fill="hold" grpId="0" nodeType="after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p:tgtEl>
                                          <p:spTgt spid="24"/>
                                        </p:tgtEl>
                                        <p:attrNameLst>
                                          <p:attrName>ppt_x</p:attrName>
                                        </p:attrNameLst>
                                      </p:cBhvr>
                                      <p:tavLst>
                                        <p:tav tm="0">
                                          <p:val>
                                            <p:strVal val="#ppt_x-#ppt_w*1.125000"/>
                                          </p:val>
                                        </p:tav>
                                        <p:tav tm="100000">
                                          <p:val>
                                            <p:strVal val="#ppt_x"/>
                                          </p:val>
                                        </p:tav>
                                      </p:tavLst>
                                    </p:anim>
                                    <p:animEffect transition="in" filter="wipe(right)">
                                      <p:cBhvr>
                                        <p:cTn id="99" dur="500"/>
                                        <p:tgtEl>
                                          <p:spTgt spid="24"/>
                                        </p:tgtEl>
                                      </p:cBhvr>
                                    </p:animEffect>
                                  </p:childTnLst>
                                </p:cTn>
                              </p:par>
                              <p:par>
                                <p:cTn id="100" presetID="12" presetClass="entr" presetSubtype="8"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p:tgtEl>
                                          <p:spTgt spid="25"/>
                                        </p:tgtEl>
                                        <p:attrNameLst>
                                          <p:attrName>ppt_x</p:attrName>
                                        </p:attrNameLst>
                                      </p:cBhvr>
                                      <p:tavLst>
                                        <p:tav tm="0">
                                          <p:val>
                                            <p:strVal val="#ppt_x-#ppt_w*1.125000"/>
                                          </p:val>
                                        </p:tav>
                                        <p:tav tm="100000">
                                          <p:val>
                                            <p:strVal val="#ppt_x"/>
                                          </p:val>
                                        </p:tav>
                                      </p:tavLst>
                                    </p:anim>
                                    <p:animEffect transition="in" filter="wipe(right)">
                                      <p:cBhvr>
                                        <p:cTn id="103" dur="500"/>
                                        <p:tgtEl>
                                          <p:spTgt spid="25"/>
                                        </p:tgtEl>
                                      </p:cBhvr>
                                    </p:animEffect>
                                  </p:childTnLst>
                                </p:cTn>
                              </p:par>
                              <p:par>
                                <p:cTn id="104" presetID="12" presetClass="entr" presetSubtype="4" fill="hold" grpId="0" nodeType="withEffect">
                                  <p:stCondLst>
                                    <p:cond delay="0"/>
                                  </p:stCondLst>
                                  <p:iterate type="lt">
                                    <p:tmPct val="40000"/>
                                  </p:iterate>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300"/>
                                        <p:tgtEl>
                                          <p:spTgt spid="26"/>
                                        </p:tgtEl>
                                        <p:attrNameLst>
                                          <p:attrName>ppt_y</p:attrName>
                                        </p:attrNameLst>
                                      </p:cBhvr>
                                      <p:tavLst>
                                        <p:tav tm="0">
                                          <p:val>
                                            <p:strVal val="#ppt_y+#ppt_h*1.125000"/>
                                          </p:val>
                                        </p:tav>
                                        <p:tav tm="100000">
                                          <p:val>
                                            <p:strVal val="#ppt_y"/>
                                          </p:val>
                                        </p:tav>
                                      </p:tavLst>
                                    </p:anim>
                                    <p:animEffect transition="in" filter="wipe(up)">
                                      <p:cBhvr>
                                        <p:cTn id="107" dur="300"/>
                                        <p:tgtEl>
                                          <p:spTgt spid="26"/>
                                        </p:tgtEl>
                                      </p:cBhvr>
                                    </p:animEffect>
                                  </p:childTnLst>
                                </p:cTn>
                              </p:par>
                            </p:childTnLst>
                          </p:cTn>
                        </p:par>
                        <p:par>
                          <p:cTn id="108" fill="hold">
                            <p:stCondLst>
                              <p:cond delay="4960"/>
                            </p:stCondLst>
                            <p:childTnLst>
                              <p:par>
                                <p:cTn id="109" presetID="12" presetClass="entr" presetSubtype="8" fill="hold" grpId="0" nodeType="afterEffect">
                                  <p:stCondLst>
                                    <p:cond delay="0"/>
                                  </p:stCondLst>
                                  <p:childTnLst>
                                    <p:set>
                                      <p:cBhvr>
                                        <p:cTn id="110" dur="1" fill="hold">
                                          <p:stCondLst>
                                            <p:cond delay="0"/>
                                          </p:stCondLst>
                                        </p:cTn>
                                        <p:tgtEl>
                                          <p:spTgt spid="27"/>
                                        </p:tgtEl>
                                        <p:attrNameLst>
                                          <p:attrName>style.visibility</p:attrName>
                                        </p:attrNameLst>
                                      </p:cBhvr>
                                      <p:to>
                                        <p:strVal val="visible"/>
                                      </p:to>
                                    </p:set>
                                    <p:anim calcmode="lin" valueType="num">
                                      <p:cBhvr additive="base">
                                        <p:cTn id="111" dur="500"/>
                                        <p:tgtEl>
                                          <p:spTgt spid="27"/>
                                        </p:tgtEl>
                                        <p:attrNameLst>
                                          <p:attrName>ppt_x</p:attrName>
                                        </p:attrNameLst>
                                      </p:cBhvr>
                                      <p:tavLst>
                                        <p:tav tm="0">
                                          <p:val>
                                            <p:strVal val="#ppt_x-#ppt_w*1.125000"/>
                                          </p:val>
                                        </p:tav>
                                        <p:tav tm="100000">
                                          <p:val>
                                            <p:strVal val="#ppt_x"/>
                                          </p:val>
                                        </p:tav>
                                      </p:tavLst>
                                    </p:anim>
                                    <p:animEffect transition="in" filter="wipe(right)">
                                      <p:cBhvr>
                                        <p:cTn id="112" dur="500"/>
                                        <p:tgtEl>
                                          <p:spTgt spid="27"/>
                                        </p:tgtEl>
                                      </p:cBhvr>
                                    </p:animEffect>
                                  </p:childTnLst>
                                </p:cTn>
                              </p:par>
                              <p:par>
                                <p:cTn id="113" presetID="12" presetClass="entr" presetSubtype="8"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 calcmode="lin" valueType="num">
                                      <p:cBhvr additive="base">
                                        <p:cTn id="115" dur="500"/>
                                        <p:tgtEl>
                                          <p:spTgt spid="28"/>
                                        </p:tgtEl>
                                        <p:attrNameLst>
                                          <p:attrName>ppt_x</p:attrName>
                                        </p:attrNameLst>
                                      </p:cBhvr>
                                      <p:tavLst>
                                        <p:tav tm="0">
                                          <p:val>
                                            <p:strVal val="#ppt_x-#ppt_w*1.125000"/>
                                          </p:val>
                                        </p:tav>
                                        <p:tav tm="100000">
                                          <p:val>
                                            <p:strVal val="#ppt_x"/>
                                          </p:val>
                                        </p:tav>
                                      </p:tavLst>
                                    </p:anim>
                                    <p:animEffect transition="in" filter="wipe(right)">
                                      <p:cBhvr>
                                        <p:cTn id="116" dur="500"/>
                                        <p:tgtEl>
                                          <p:spTgt spid="28"/>
                                        </p:tgtEl>
                                      </p:cBhvr>
                                    </p:animEffect>
                                  </p:childTnLst>
                                </p:cTn>
                              </p:par>
                              <p:par>
                                <p:cTn id="117" presetID="12" presetClass="entr" presetSubtype="4" fill="hold" grpId="0" nodeType="withEffect">
                                  <p:stCondLst>
                                    <p:cond delay="0"/>
                                  </p:stCondLst>
                                  <p:iterate type="lt">
                                    <p:tmPct val="40000"/>
                                  </p:iterate>
                                  <p:childTnLst>
                                    <p:set>
                                      <p:cBhvr>
                                        <p:cTn id="118" dur="1" fill="hold">
                                          <p:stCondLst>
                                            <p:cond delay="0"/>
                                          </p:stCondLst>
                                        </p:cTn>
                                        <p:tgtEl>
                                          <p:spTgt spid="29"/>
                                        </p:tgtEl>
                                        <p:attrNameLst>
                                          <p:attrName>style.visibility</p:attrName>
                                        </p:attrNameLst>
                                      </p:cBhvr>
                                      <p:to>
                                        <p:strVal val="visible"/>
                                      </p:to>
                                    </p:set>
                                    <p:anim calcmode="lin" valueType="num">
                                      <p:cBhvr additive="base">
                                        <p:cTn id="119" dur="300"/>
                                        <p:tgtEl>
                                          <p:spTgt spid="29"/>
                                        </p:tgtEl>
                                        <p:attrNameLst>
                                          <p:attrName>ppt_y</p:attrName>
                                        </p:attrNameLst>
                                      </p:cBhvr>
                                      <p:tavLst>
                                        <p:tav tm="0">
                                          <p:val>
                                            <p:strVal val="#ppt_y+#ppt_h*1.125000"/>
                                          </p:val>
                                        </p:tav>
                                        <p:tav tm="100000">
                                          <p:val>
                                            <p:strVal val="#ppt_y"/>
                                          </p:val>
                                        </p:tav>
                                      </p:tavLst>
                                    </p:anim>
                                    <p:animEffect transition="in" filter="wipe(up)">
                                      <p:cBhvr>
                                        <p:cTn id="120" dur="300"/>
                                        <p:tgtEl>
                                          <p:spTgt spid="29"/>
                                        </p:tgtEl>
                                      </p:cBhvr>
                                    </p:animEffect>
                                  </p:childTnLst>
                                </p:cTn>
                              </p:par>
                            </p:childTnLst>
                          </p:cTn>
                        </p:par>
                        <p:par>
                          <p:cTn id="121" fill="hold">
                            <p:stCondLst>
                              <p:cond delay="5500"/>
                            </p:stCondLst>
                            <p:childTnLst>
                              <p:par>
                                <p:cTn id="122" presetID="12" presetClass="entr" presetSubtype="8" fill="hold" grpId="0" nodeType="after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additive="base">
                                        <p:cTn id="124" dur="500"/>
                                        <p:tgtEl>
                                          <p:spTgt spid="32"/>
                                        </p:tgtEl>
                                        <p:attrNameLst>
                                          <p:attrName>ppt_x</p:attrName>
                                        </p:attrNameLst>
                                      </p:cBhvr>
                                      <p:tavLst>
                                        <p:tav tm="0">
                                          <p:val>
                                            <p:strVal val="#ppt_x-#ppt_w*1.125000"/>
                                          </p:val>
                                        </p:tav>
                                        <p:tav tm="100000">
                                          <p:val>
                                            <p:strVal val="#ppt_x"/>
                                          </p:val>
                                        </p:tav>
                                      </p:tavLst>
                                    </p:anim>
                                    <p:animEffect transition="in" filter="wipe(right)">
                                      <p:cBhvr>
                                        <p:cTn id="1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0121" y="2278476"/>
            <a:ext cx="4215070" cy="3639817"/>
            <a:chOff x="1591445" y="1943112"/>
            <a:chExt cx="4446740" cy="3839659"/>
          </a:xfrm>
        </p:grpSpPr>
        <p:sp>
          <p:nvSpPr>
            <p:cNvPr id="28674" name="MH_Other_1"/>
            <p:cNvSpPr>
              <a:spLocks/>
            </p:cNvSpPr>
            <p:nvPr/>
          </p:nvSpPr>
          <p:spPr bwMode="auto">
            <a:xfrm>
              <a:off x="1591445" y="3918013"/>
              <a:ext cx="3964564" cy="326147"/>
            </a:xfrm>
            <a:custGeom>
              <a:avLst/>
              <a:gdLst>
                <a:gd name="T0" fmla="*/ 0 w 3759200"/>
                <a:gd name="T1" fmla="*/ 76116 h 179488"/>
                <a:gd name="T2" fmla="*/ 2070100 w 3759200"/>
                <a:gd name="T3" fmla="*/ 177602 h 179488"/>
                <a:gd name="T4" fmla="*/ 3759200 w 3759200"/>
                <a:gd name="T5" fmla="*/ 0 h 179488"/>
                <a:gd name="T6" fmla="*/ 0 60000 65536"/>
                <a:gd name="T7" fmla="*/ 0 60000 65536"/>
                <a:gd name="T8" fmla="*/ 0 60000 65536"/>
              </a:gdLst>
              <a:ahLst/>
              <a:cxnLst>
                <a:cxn ang="T6">
                  <a:pos x="T0" y="T1"/>
                </a:cxn>
                <a:cxn ang="T7">
                  <a:pos x="T2" y="T3"/>
                </a:cxn>
                <a:cxn ang="T8">
                  <a:pos x="T4" y="T5"/>
                </a:cxn>
              </a:cxnLst>
              <a:rect l="0" t="0" r="r" b="b"/>
              <a:pathLst>
                <a:path w="3759200" h="179488">
                  <a:moveTo>
                    <a:pt x="0" y="76200"/>
                  </a:moveTo>
                  <a:cubicBezTo>
                    <a:pt x="921808" y="129116"/>
                    <a:pt x="1443567" y="190500"/>
                    <a:pt x="2070100" y="177800"/>
                  </a:cubicBezTo>
                  <a:cubicBezTo>
                    <a:pt x="2696633" y="165100"/>
                    <a:pt x="3440641" y="86783"/>
                    <a:pt x="3759200" y="0"/>
                  </a:cubicBezTo>
                </a:path>
              </a:pathLst>
            </a:custGeom>
            <a:noFill/>
            <a:ln w="9525" cap="flat" cmpd="sng">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28675" name="MH_Other_2"/>
            <p:cNvSpPr>
              <a:spLocks/>
            </p:cNvSpPr>
            <p:nvPr/>
          </p:nvSpPr>
          <p:spPr bwMode="auto">
            <a:xfrm>
              <a:off x="1591446" y="1943112"/>
              <a:ext cx="3398986" cy="2219010"/>
            </a:xfrm>
            <a:custGeom>
              <a:avLst/>
              <a:gdLst>
                <a:gd name="T0" fmla="*/ 0 w 3263900"/>
                <a:gd name="T1" fmla="*/ 1778000 h 1778000"/>
                <a:gd name="T2" fmla="*/ 2070100 w 3263900"/>
                <a:gd name="T3" fmla="*/ 1016000 h 1778000"/>
                <a:gd name="T4" fmla="*/ 3263900 w 3263900"/>
                <a:gd name="T5" fmla="*/ 0 h 1778000"/>
                <a:gd name="T6" fmla="*/ 0 60000 65536"/>
                <a:gd name="T7" fmla="*/ 0 60000 65536"/>
                <a:gd name="T8" fmla="*/ 0 60000 65536"/>
              </a:gdLst>
              <a:ahLst/>
              <a:cxnLst>
                <a:cxn ang="T6">
                  <a:pos x="T0" y="T1"/>
                </a:cxn>
                <a:cxn ang="T7">
                  <a:pos x="T2" y="T3"/>
                </a:cxn>
                <a:cxn ang="T8">
                  <a:pos x="T4" y="T5"/>
                </a:cxn>
              </a:cxnLst>
              <a:rect l="0" t="0" r="r" b="b"/>
              <a:pathLst>
                <a:path w="3263900" h="1778000">
                  <a:moveTo>
                    <a:pt x="0" y="1778000"/>
                  </a:moveTo>
                  <a:cubicBezTo>
                    <a:pt x="594783" y="1656291"/>
                    <a:pt x="1526117" y="1312333"/>
                    <a:pt x="2070100" y="1016000"/>
                  </a:cubicBezTo>
                  <a:cubicBezTo>
                    <a:pt x="2614083" y="719667"/>
                    <a:pt x="2897716" y="483658"/>
                    <a:pt x="3263900" y="0"/>
                  </a:cubicBezTo>
                </a:path>
              </a:pathLst>
            </a:custGeom>
            <a:noFill/>
            <a:ln w="9525" cap="flat" cmpd="sng">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28676" name="MH_Other_3"/>
            <p:cNvSpPr>
              <a:spLocks/>
            </p:cNvSpPr>
            <p:nvPr/>
          </p:nvSpPr>
          <p:spPr bwMode="auto">
            <a:xfrm>
              <a:off x="1591445" y="2971471"/>
              <a:ext cx="4140974" cy="1204045"/>
            </a:xfrm>
            <a:custGeom>
              <a:avLst/>
              <a:gdLst>
                <a:gd name="T0" fmla="*/ 0 w 4203700"/>
                <a:gd name="T1" fmla="*/ 939800 h 939800"/>
                <a:gd name="T2" fmla="*/ 2387600 w 4203700"/>
                <a:gd name="T3" fmla="*/ 622300 h 939800"/>
                <a:gd name="T4" fmla="*/ 4203700 w 4203700"/>
                <a:gd name="T5" fmla="*/ 0 h 939800"/>
                <a:gd name="T6" fmla="*/ 0 60000 65536"/>
                <a:gd name="T7" fmla="*/ 0 60000 65536"/>
                <a:gd name="T8" fmla="*/ 0 60000 65536"/>
              </a:gdLst>
              <a:ahLst/>
              <a:cxnLst>
                <a:cxn ang="T6">
                  <a:pos x="T0" y="T1"/>
                </a:cxn>
                <a:cxn ang="T7">
                  <a:pos x="T2" y="T3"/>
                </a:cxn>
                <a:cxn ang="T8">
                  <a:pos x="T4" y="T5"/>
                </a:cxn>
              </a:cxnLst>
              <a:rect l="0" t="0" r="r" b="b"/>
              <a:pathLst>
                <a:path w="4203700" h="939800">
                  <a:moveTo>
                    <a:pt x="0" y="939800"/>
                  </a:moveTo>
                  <a:cubicBezTo>
                    <a:pt x="919691" y="827616"/>
                    <a:pt x="1686983" y="778933"/>
                    <a:pt x="2387600" y="622300"/>
                  </a:cubicBezTo>
                  <a:cubicBezTo>
                    <a:pt x="3088217" y="465667"/>
                    <a:pt x="3722158" y="201083"/>
                    <a:pt x="4203700" y="0"/>
                  </a:cubicBezTo>
                </a:path>
              </a:pathLst>
            </a:custGeom>
            <a:noFill/>
            <a:ln w="9525" cap="flat" cmpd="sng">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28677" name="MH_Other_4"/>
            <p:cNvSpPr>
              <a:spLocks/>
            </p:cNvSpPr>
            <p:nvPr/>
          </p:nvSpPr>
          <p:spPr bwMode="auto">
            <a:xfrm>
              <a:off x="1658414" y="4162122"/>
              <a:ext cx="4379771" cy="723265"/>
            </a:xfrm>
            <a:custGeom>
              <a:avLst/>
              <a:gdLst>
                <a:gd name="T0" fmla="*/ 0 w 4152900"/>
                <a:gd name="T1" fmla="*/ 0 h 685800"/>
                <a:gd name="T2" fmla="*/ 2959100 w 4152900"/>
                <a:gd name="T3" fmla="*/ 368300 h 685800"/>
                <a:gd name="T4" fmla="*/ 4152900 w 4152900"/>
                <a:gd name="T5" fmla="*/ 685800 h 685800"/>
                <a:gd name="T6" fmla="*/ 0 60000 65536"/>
                <a:gd name="T7" fmla="*/ 0 60000 65536"/>
                <a:gd name="T8" fmla="*/ 0 60000 65536"/>
              </a:gdLst>
              <a:ahLst/>
              <a:cxnLst>
                <a:cxn ang="T6">
                  <a:pos x="T0" y="T1"/>
                </a:cxn>
                <a:cxn ang="T7">
                  <a:pos x="T2" y="T3"/>
                </a:cxn>
                <a:cxn ang="T8">
                  <a:pos x="T4" y="T5"/>
                </a:cxn>
              </a:cxnLst>
              <a:rect l="0" t="0" r="r" b="b"/>
              <a:pathLst>
                <a:path w="4152900" h="685800">
                  <a:moveTo>
                    <a:pt x="0" y="0"/>
                  </a:moveTo>
                  <a:cubicBezTo>
                    <a:pt x="1133475" y="127000"/>
                    <a:pt x="2266950" y="254000"/>
                    <a:pt x="2959100" y="368300"/>
                  </a:cubicBezTo>
                  <a:cubicBezTo>
                    <a:pt x="3651250" y="482600"/>
                    <a:pt x="3902075" y="584200"/>
                    <a:pt x="4152900" y="685800"/>
                  </a:cubicBezTo>
                </a:path>
              </a:pathLst>
            </a:custGeom>
            <a:noFill/>
            <a:ln w="9525" cap="flat" cmpd="sng">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28678" name="MH_Other_5"/>
            <p:cNvSpPr>
              <a:spLocks/>
            </p:cNvSpPr>
            <p:nvPr/>
          </p:nvSpPr>
          <p:spPr bwMode="auto">
            <a:xfrm>
              <a:off x="1604839" y="4162122"/>
              <a:ext cx="3428812" cy="1620649"/>
            </a:xfrm>
            <a:custGeom>
              <a:avLst/>
              <a:gdLst>
                <a:gd name="T0" fmla="*/ 0 w 3251200"/>
                <a:gd name="T1" fmla="*/ 0 h 1536700"/>
                <a:gd name="T2" fmla="*/ 2235200 w 3251200"/>
                <a:gd name="T3" fmla="*/ 787400 h 1536700"/>
                <a:gd name="T4" fmla="*/ 3251200 w 3251200"/>
                <a:gd name="T5" fmla="*/ 1536700 h 1536700"/>
                <a:gd name="T6" fmla="*/ 0 60000 65536"/>
                <a:gd name="T7" fmla="*/ 0 60000 65536"/>
                <a:gd name="T8" fmla="*/ 0 60000 65536"/>
              </a:gdLst>
              <a:ahLst/>
              <a:cxnLst>
                <a:cxn ang="T6">
                  <a:pos x="T0" y="T1"/>
                </a:cxn>
                <a:cxn ang="T7">
                  <a:pos x="T2" y="T3"/>
                </a:cxn>
                <a:cxn ang="T8">
                  <a:pos x="T4" y="T5"/>
                </a:cxn>
              </a:cxnLst>
              <a:rect l="0" t="0" r="r" b="b"/>
              <a:pathLst>
                <a:path w="3251200" h="1536700">
                  <a:moveTo>
                    <a:pt x="0" y="0"/>
                  </a:moveTo>
                  <a:cubicBezTo>
                    <a:pt x="1049866" y="208491"/>
                    <a:pt x="1693333" y="531283"/>
                    <a:pt x="2235200" y="787400"/>
                  </a:cubicBezTo>
                  <a:cubicBezTo>
                    <a:pt x="2777067" y="1043517"/>
                    <a:pt x="3141133" y="1359958"/>
                    <a:pt x="3251200" y="1536700"/>
                  </a:cubicBezTo>
                </a:path>
              </a:pathLst>
            </a:custGeom>
            <a:noFill/>
            <a:ln w="9525" cap="flat" cmpd="sng">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grpSp>
      <p:sp>
        <p:nvSpPr>
          <p:cNvPr id="28684" name="MH_Other_6"/>
          <p:cNvSpPr>
            <a:spLocks noChangeArrowheads="1"/>
          </p:cNvSpPr>
          <p:nvPr/>
        </p:nvSpPr>
        <p:spPr bwMode="auto">
          <a:xfrm>
            <a:off x="4624720" y="1742666"/>
            <a:ext cx="668127" cy="668163"/>
          </a:xfrm>
          <a:prstGeom prst="ellipse">
            <a:avLst/>
          </a:prstGeom>
          <a:solidFill>
            <a:srgbClr val="CBBC91"/>
          </a:solidFill>
          <a:ln w="28575">
            <a:noFill/>
          </a:ln>
          <a:effectLst>
            <a:outerShdw blurRad="254000" dist="63500" dir="2700000" algn="tl" rotWithShape="0">
              <a:prstClr val="black">
                <a:alpha val="30000"/>
              </a:prstClr>
            </a:outerShdw>
          </a:effec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en-US" altLang="zh-CN" sz="2399" dirty="0">
                <a:solidFill>
                  <a:srgbClr val="010A13"/>
                </a:solidFill>
                <a:latin typeface="思源黑体" panose="020B0500000000000000" pitchFamily="34" charset="-122"/>
                <a:ea typeface="思源黑体" panose="020B0500000000000000" pitchFamily="34" charset="-122"/>
                <a:cs typeface="+mn-ea"/>
                <a:sym typeface="+mn-lt"/>
              </a:rPr>
              <a:t>01</a:t>
            </a: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8685" name="MH_Other_7"/>
          <p:cNvSpPr>
            <a:spLocks noChangeArrowheads="1"/>
          </p:cNvSpPr>
          <p:nvPr/>
        </p:nvSpPr>
        <p:spPr bwMode="auto">
          <a:xfrm>
            <a:off x="5378433" y="2760919"/>
            <a:ext cx="668126" cy="668163"/>
          </a:xfrm>
          <a:prstGeom prst="ellipse">
            <a:avLst/>
          </a:prstGeom>
          <a:solidFill>
            <a:srgbClr val="CBBC91"/>
          </a:solidFill>
          <a:ln w="28575">
            <a:noFill/>
          </a:ln>
          <a:effectLst>
            <a:outerShdw blurRad="254000" dist="63500" dir="2700000" algn="tl" rotWithShape="0">
              <a:prstClr val="black">
                <a:alpha val="30000"/>
              </a:prstClr>
            </a:outerShdw>
          </a:effec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en-US" altLang="zh-CN" sz="2399" dirty="0">
                <a:solidFill>
                  <a:srgbClr val="010A13"/>
                </a:solidFill>
                <a:latin typeface="思源黑体" panose="020B0500000000000000" pitchFamily="34" charset="-122"/>
                <a:ea typeface="思源黑体" panose="020B0500000000000000" pitchFamily="34" charset="-122"/>
                <a:cs typeface="+mn-ea"/>
                <a:sym typeface="+mn-lt"/>
              </a:rPr>
              <a:t>02</a:t>
            </a: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8686" name="MH_Other_8"/>
          <p:cNvSpPr>
            <a:spLocks noChangeArrowheads="1"/>
          </p:cNvSpPr>
          <p:nvPr/>
        </p:nvSpPr>
        <p:spPr bwMode="auto">
          <a:xfrm>
            <a:off x="4931693" y="3779172"/>
            <a:ext cx="668127" cy="669751"/>
          </a:xfrm>
          <a:prstGeom prst="ellipse">
            <a:avLst/>
          </a:prstGeom>
          <a:solidFill>
            <a:srgbClr val="CBBC91"/>
          </a:solidFill>
          <a:ln w="28575">
            <a:noFill/>
          </a:ln>
          <a:effectLst>
            <a:outerShdw blurRad="254000" dist="63500" dir="2700000" algn="tl" rotWithShape="0">
              <a:prstClr val="black">
                <a:alpha val="30000"/>
              </a:prstClr>
            </a:outerShdw>
          </a:effec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en-US" altLang="zh-CN" sz="2399" dirty="0">
                <a:solidFill>
                  <a:srgbClr val="010A13"/>
                </a:solidFill>
                <a:latin typeface="思源黑体" panose="020B0500000000000000" pitchFamily="34" charset="-122"/>
                <a:ea typeface="思源黑体" panose="020B0500000000000000" pitchFamily="34" charset="-122"/>
                <a:cs typeface="+mn-ea"/>
                <a:sym typeface="+mn-lt"/>
              </a:rPr>
              <a:t>03</a:t>
            </a: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8687" name="MH_Other_9"/>
          <p:cNvSpPr>
            <a:spLocks noChangeArrowheads="1"/>
          </p:cNvSpPr>
          <p:nvPr/>
        </p:nvSpPr>
        <p:spPr bwMode="auto">
          <a:xfrm>
            <a:off x="5403031" y="4799013"/>
            <a:ext cx="668126" cy="669751"/>
          </a:xfrm>
          <a:prstGeom prst="ellipse">
            <a:avLst/>
          </a:prstGeom>
          <a:solidFill>
            <a:srgbClr val="CBBC91"/>
          </a:solidFill>
          <a:ln w="28575">
            <a:noFill/>
          </a:ln>
          <a:effectLst>
            <a:outerShdw blurRad="254000" dist="63500" dir="2700000" algn="tl" rotWithShape="0">
              <a:prstClr val="black">
                <a:alpha val="30000"/>
              </a:prstClr>
            </a:outerShdw>
          </a:effec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en-US" altLang="zh-CN" sz="2399" dirty="0">
                <a:solidFill>
                  <a:srgbClr val="CBBC91"/>
                </a:solidFill>
                <a:latin typeface="思源黑体" panose="020B0500000000000000" pitchFamily="34" charset="-122"/>
                <a:ea typeface="思源黑体" panose="020B0500000000000000" pitchFamily="34" charset="-122"/>
                <a:cs typeface="+mn-ea"/>
                <a:sym typeface="+mn-lt"/>
              </a:rPr>
              <a:t>04</a:t>
            </a:r>
            <a:endParaRPr lang="zh-CN" altLang="en-US" sz="2399"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28688" name="MH_Other_10"/>
          <p:cNvSpPr>
            <a:spLocks noChangeArrowheads="1"/>
          </p:cNvSpPr>
          <p:nvPr/>
        </p:nvSpPr>
        <p:spPr bwMode="auto">
          <a:xfrm>
            <a:off x="4451449" y="5818855"/>
            <a:ext cx="668127" cy="668163"/>
          </a:xfrm>
          <a:prstGeom prst="ellipse">
            <a:avLst/>
          </a:prstGeom>
          <a:solidFill>
            <a:srgbClr val="CBBC91"/>
          </a:solidFill>
          <a:ln w="28575">
            <a:noFill/>
          </a:ln>
          <a:effectLst>
            <a:outerShdw blurRad="254000" dist="63500" dir="2700000" algn="tl" rotWithShape="0">
              <a:prstClr val="black">
                <a:alpha val="30000"/>
              </a:prstClr>
            </a:outerShdw>
          </a:effec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en-US" altLang="zh-CN" sz="2399" dirty="0">
                <a:solidFill>
                  <a:srgbClr val="010A13"/>
                </a:solidFill>
                <a:latin typeface="思源黑体" panose="020B0500000000000000" pitchFamily="34" charset="-122"/>
                <a:ea typeface="思源黑体" panose="020B0500000000000000" pitchFamily="34" charset="-122"/>
                <a:cs typeface="+mn-ea"/>
                <a:sym typeface="+mn-lt"/>
              </a:rPr>
              <a:t>05</a:t>
            </a: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8689" name="MH_Title_1"/>
          <p:cNvSpPr>
            <a:spLocks noChangeArrowheads="1"/>
          </p:cNvSpPr>
          <p:nvPr/>
        </p:nvSpPr>
        <p:spPr bwMode="auto">
          <a:xfrm>
            <a:off x="-21816" y="3217738"/>
            <a:ext cx="1570026" cy="2269132"/>
          </a:xfrm>
          <a:custGeom>
            <a:avLst/>
            <a:gdLst>
              <a:gd name="T0" fmla="*/ 272796 w 1159484"/>
              <a:gd name="T1" fmla="*/ 1430 h 1674380"/>
              <a:gd name="T2" fmla="*/ 986253 w 1159484"/>
              <a:gd name="T3" fmla="*/ 329551 h 1674380"/>
              <a:gd name="T4" fmla="*/ 983624 w 1159484"/>
              <a:gd name="T5" fmla="*/ 1349563 h 1674380"/>
              <a:gd name="T6" fmla="*/ 0 w 1159484"/>
              <a:gd name="T7" fmla="*/ 1611015 h 1674380"/>
              <a:gd name="T8" fmla="*/ 3991 w 1159484"/>
              <a:gd name="T9" fmla="*/ 63005 h 1674380"/>
              <a:gd name="T10" fmla="*/ 272796 w 1159484"/>
              <a:gd name="T11" fmla="*/ 1430 h 1674380"/>
              <a:gd name="T12" fmla="*/ 0 60000 65536"/>
              <a:gd name="T13" fmla="*/ 0 60000 65536"/>
              <a:gd name="T14" fmla="*/ 0 60000 65536"/>
              <a:gd name="T15" fmla="*/ 0 60000 65536"/>
              <a:gd name="T16" fmla="*/ 0 60000 65536"/>
              <a:gd name="T17" fmla="*/ 0 60000 65536"/>
              <a:gd name="T18" fmla="*/ 0 w 1159484"/>
              <a:gd name="T19" fmla="*/ 0 h 1674380"/>
              <a:gd name="T20" fmla="*/ 1159484 w 1159484"/>
              <a:gd name="T21" fmla="*/ 1674380 h 1674380"/>
            </a:gdLst>
            <a:ahLst/>
            <a:cxnLst>
              <a:cxn ang="T12">
                <a:pos x="T0" y="T1"/>
              </a:cxn>
              <a:cxn ang="T13">
                <a:pos x="T2" y="T3"/>
              </a:cxn>
              <a:cxn ang="T14">
                <a:pos x="T4" y="T5"/>
              </a:cxn>
              <a:cxn ang="T15">
                <a:pos x="T6" y="T7"/>
              </a:cxn>
              <a:cxn ang="T16">
                <a:pos x="T8" y="T9"/>
              </a:cxn>
              <a:cxn ang="T17">
                <a:pos x="T10" y="T11"/>
              </a:cxn>
            </a:cxnLst>
            <a:rect l="T18" t="T19" r="T20" b="T21"/>
            <a:pathLst>
              <a:path w="1159484" h="1674380">
                <a:moveTo>
                  <a:pt x="273226" y="1430"/>
                </a:moveTo>
                <a:cubicBezTo>
                  <a:pt x="545324" y="-14516"/>
                  <a:pt x="815402" y="103404"/>
                  <a:pt x="987809" y="329296"/>
                </a:cubicBezTo>
                <a:cubicBezTo>
                  <a:pt x="1217686" y="630485"/>
                  <a:pt x="1216605" y="1048522"/>
                  <a:pt x="985175" y="1348519"/>
                </a:cubicBezTo>
                <a:cubicBezTo>
                  <a:pt x="753745" y="1648515"/>
                  <a:pt x="349672" y="1755668"/>
                  <a:pt x="0" y="1609769"/>
                </a:cubicBezTo>
                <a:lnTo>
                  <a:pt x="3997" y="62957"/>
                </a:lnTo>
                <a:cubicBezTo>
                  <a:pt x="91603" y="26935"/>
                  <a:pt x="182527" y="6745"/>
                  <a:pt x="273226" y="1430"/>
                </a:cubicBezTo>
                <a:close/>
              </a:path>
            </a:pathLst>
          </a:custGeom>
          <a:solidFill>
            <a:srgbClr val="CBBC91"/>
          </a:solidFill>
          <a:ln w="28575">
            <a:noFill/>
          </a:ln>
          <a:effectLst>
            <a:outerShdw blurRad="254000" dist="63500" dir="2700000" algn="tl" rotWithShape="0">
              <a:prstClr val="black">
                <a:alpha val="30000"/>
              </a:prstClr>
            </a:outerShdw>
          </a:effectLst>
        </p:spPr>
        <p:txBody>
          <a:bodyPr lIns="0" tIns="0" rIns="107897"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zh-CN" altLang="en-US" sz="2266" dirty="0">
                <a:solidFill>
                  <a:srgbClr val="010A13"/>
                </a:solidFill>
                <a:latin typeface="思源黑体" panose="020B0500000000000000" pitchFamily="34" charset="-122"/>
                <a:ea typeface="思源黑体" panose="020B0500000000000000" pitchFamily="34" charset="-122"/>
                <a:cs typeface="+mn-ea"/>
                <a:sym typeface="+mn-lt"/>
              </a:rPr>
              <a:t>财务规划</a:t>
            </a:r>
          </a:p>
        </p:txBody>
      </p:sp>
      <p:sp>
        <p:nvSpPr>
          <p:cNvPr id="21" name="TextBox 23"/>
          <p:cNvSpPr txBox="1"/>
          <p:nvPr/>
        </p:nvSpPr>
        <p:spPr>
          <a:xfrm>
            <a:off x="5504110" y="1873026"/>
            <a:ext cx="3903395" cy="468188"/>
          </a:xfrm>
          <a:prstGeom prst="rect">
            <a:avLst/>
          </a:prstGeom>
          <a:noFill/>
        </p:spPr>
        <p:txBody>
          <a:bodyPr wrap="square" lIns="86660" tIns="43330" rIns="86660" bIns="43330"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sym typeface="+mn-lt"/>
              </a:rPr>
              <a:t>点击添加相关标题文字，点击添加相关标题文字，点击添加相关标题文字，点击添加相关标题文字</a:t>
            </a:r>
            <a:endParaRPr lang="en-GB" altLang="zh-CN" sz="1000" dirty="0">
              <a:solidFill>
                <a:srgbClr val="CBBC91"/>
              </a:solidFill>
              <a:latin typeface="思源黑体" panose="020B0500000000000000" pitchFamily="34" charset="-122"/>
              <a:ea typeface="思源黑体" panose="020B0500000000000000" pitchFamily="34" charset="-122"/>
              <a:sym typeface="+mn-lt"/>
            </a:endParaRPr>
          </a:p>
        </p:txBody>
      </p:sp>
      <p:sp>
        <p:nvSpPr>
          <p:cNvPr id="22" name="TextBox 24"/>
          <p:cNvSpPr txBox="1"/>
          <p:nvPr/>
        </p:nvSpPr>
        <p:spPr>
          <a:xfrm>
            <a:off x="5482449" y="1613324"/>
            <a:ext cx="1431767" cy="367583"/>
          </a:xfrm>
          <a:prstGeom prst="rect">
            <a:avLst/>
          </a:prstGeom>
          <a:noFill/>
        </p:spPr>
        <p:txBody>
          <a:bodyPr wrap="none" lIns="86660" tIns="43330" rIns="86660" bIns="43330" rtlCol="0">
            <a:spAutoFit/>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请替换文字内容</a:t>
            </a:r>
          </a:p>
        </p:txBody>
      </p:sp>
      <p:sp>
        <p:nvSpPr>
          <p:cNvPr id="23" name="TextBox 23"/>
          <p:cNvSpPr txBox="1"/>
          <p:nvPr/>
        </p:nvSpPr>
        <p:spPr>
          <a:xfrm>
            <a:off x="6208082" y="2926389"/>
            <a:ext cx="3841151" cy="468188"/>
          </a:xfrm>
          <a:prstGeom prst="rect">
            <a:avLst/>
          </a:prstGeom>
          <a:noFill/>
        </p:spPr>
        <p:txBody>
          <a:bodyPr wrap="square" lIns="86660" tIns="43330" rIns="86660" bIns="43330"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sym typeface="+mn-lt"/>
              </a:rPr>
              <a:t>点击添加相关标题文字，点击添加相关标题文字，点击添加相关标题文字，点击添加相关标题文字</a:t>
            </a:r>
            <a:endParaRPr lang="en-GB" altLang="zh-CN" sz="1000" dirty="0">
              <a:solidFill>
                <a:srgbClr val="CBBC91"/>
              </a:solidFill>
              <a:latin typeface="思源黑体" panose="020B0500000000000000" pitchFamily="34" charset="-122"/>
              <a:ea typeface="思源黑体" panose="020B0500000000000000" pitchFamily="34" charset="-122"/>
              <a:sym typeface="+mn-lt"/>
            </a:endParaRPr>
          </a:p>
        </p:txBody>
      </p:sp>
      <p:sp>
        <p:nvSpPr>
          <p:cNvPr id="24" name="TextBox 24"/>
          <p:cNvSpPr txBox="1"/>
          <p:nvPr/>
        </p:nvSpPr>
        <p:spPr>
          <a:xfrm>
            <a:off x="6144599" y="2669462"/>
            <a:ext cx="1431767" cy="367583"/>
          </a:xfrm>
          <a:prstGeom prst="rect">
            <a:avLst/>
          </a:prstGeom>
          <a:noFill/>
        </p:spPr>
        <p:txBody>
          <a:bodyPr wrap="none" lIns="86660" tIns="43330" rIns="86660" bIns="43330" rtlCol="0">
            <a:spAutoFit/>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请替换文字内容</a:t>
            </a:r>
          </a:p>
        </p:txBody>
      </p:sp>
      <p:sp>
        <p:nvSpPr>
          <p:cNvPr id="25" name="TextBox 23"/>
          <p:cNvSpPr txBox="1"/>
          <p:nvPr/>
        </p:nvSpPr>
        <p:spPr>
          <a:xfrm>
            <a:off x="5837287" y="3979753"/>
            <a:ext cx="4023922" cy="468188"/>
          </a:xfrm>
          <a:prstGeom prst="rect">
            <a:avLst/>
          </a:prstGeom>
          <a:noFill/>
        </p:spPr>
        <p:txBody>
          <a:bodyPr wrap="square" lIns="86660" tIns="43330" rIns="86660" bIns="43330" rtlCol="0">
            <a:spAutoFit/>
          </a:body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点击添加相关标题文字，点击添加相关标题文字，点击添加相关标题文字，点击添加相关标题文字</a:t>
            </a:r>
            <a:endParaRPr lang="en-GB"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26" name="TextBox 24"/>
          <p:cNvSpPr txBox="1"/>
          <p:nvPr/>
        </p:nvSpPr>
        <p:spPr>
          <a:xfrm>
            <a:off x="5817179" y="3725600"/>
            <a:ext cx="1431767" cy="367583"/>
          </a:xfrm>
          <a:prstGeom prst="rect">
            <a:avLst/>
          </a:prstGeom>
          <a:noFill/>
        </p:spPr>
        <p:txBody>
          <a:bodyPr wrap="none" lIns="86660" tIns="43330" rIns="86660" bIns="43330" rtlCol="0">
            <a:spAutoFit/>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请替换文字内容</a:t>
            </a:r>
          </a:p>
        </p:txBody>
      </p:sp>
      <p:sp>
        <p:nvSpPr>
          <p:cNvPr id="27" name="TextBox 23"/>
          <p:cNvSpPr txBox="1"/>
          <p:nvPr/>
        </p:nvSpPr>
        <p:spPr>
          <a:xfrm>
            <a:off x="6159324" y="5033117"/>
            <a:ext cx="3907566" cy="468188"/>
          </a:xfrm>
          <a:prstGeom prst="rect">
            <a:avLst/>
          </a:prstGeom>
          <a:noFill/>
        </p:spPr>
        <p:txBody>
          <a:bodyPr wrap="square" lIns="86660" tIns="43330" rIns="86660" bIns="43330"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sym typeface="+mn-lt"/>
              </a:rPr>
              <a:t>点击添加相关标题文字，点击添加相关标题文字，点击添加相关标题文字，点击添加相关标题文字</a:t>
            </a:r>
            <a:endParaRPr lang="en-GB" altLang="zh-CN" sz="1000" dirty="0">
              <a:solidFill>
                <a:srgbClr val="CBBC91"/>
              </a:solidFill>
              <a:latin typeface="思源黑体" panose="020B0500000000000000" pitchFamily="34" charset="-122"/>
              <a:ea typeface="思源黑体" panose="020B0500000000000000" pitchFamily="34" charset="-122"/>
              <a:sym typeface="+mn-lt"/>
            </a:endParaRPr>
          </a:p>
        </p:txBody>
      </p:sp>
      <p:sp>
        <p:nvSpPr>
          <p:cNvPr id="28" name="TextBox 24"/>
          <p:cNvSpPr txBox="1"/>
          <p:nvPr/>
        </p:nvSpPr>
        <p:spPr>
          <a:xfrm>
            <a:off x="6144599" y="4781738"/>
            <a:ext cx="1431767" cy="367583"/>
          </a:xfrm>
          <a:prstGeom prst="rect">
            <a:avLst/>
          </a:prstGeom>
          <a:noFill/>
        </p:spPr>
        <p:txBody>
          <a:bodyPr wrap="none" lIns="86660" tIns="43330" rIns="86660" bIns="43330" rtlCol="0">
            <a:spAutoFit/>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请替换文字内容</a:t>
            </a:r>
          </a:p>
        </p:txBody>
      </p:sp>
      <p:sp>
        <p:nvSpPr>
          <p:cNvPr id="29" name="TextBox 23"/>
          <p:cNvSpPr txBox="1"/>
          <p:nvPr/>
        </p:nvSpPr>
        <p:spPr>
          <a:xfrm>
            <a:off x="5498839" y="6086479"/>
            <a:ext cx="3868609" cy="468188"/>
          </a:xfrm>
          <a:prstGeom prst="rect">
            <a:avLst/>
          </a:prstGeom>
          <a:noFill/>
        </p:spPr>
        <p:txBody>
          <a:bodyPr wrap="square" lIns="86660" tIns="43330" rIns="86660" bIns="43330"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sym typeface="+mn-lt"/>
              </a:rPr>
              <a:t>点击添加相关标题文字，点击添加相关标题文字，点击添加相关标题文字，点击添加相关标题文字</a:t>
            </a:r>
            <a:endParaRPr lang="en-GB" altLang="zh-CN" sz="1000" dirty="0">
              <a:solidFill>
                <a:srgbClr val="CBBC91"/>
              </a:solidFill>
              <a:latin typeface="思源黑体" panose="020B0500000000000000" pitchFamily="34" charset="-122"/>
              <a:ea typeface="思源黑体" panose="020B0500000000000000" pitchFamily="34" charset="-122"/>
              <a:sym typeface="+mn-lt"/>
            </a:endParaRPr>
          </a:p>
        </p:txBody>
      </p:sp>
      <p:sp>
        <p:nvSpPr>
          <p:cNvPr id="30" name="TextBox 24"/>
          <p:cNvSpPr txBox="1"/>
          <p:nvPr/>
        </p:nvSpPr>
        <p:spPr>
          <a:xfrm>
            <a:off x="5482449" y="5837877"/>
            <a:ext cx="1431767" cy="367583"/>
          </a:xfrm>
          <a:prstGeom prst="rect">
            <a:avLst/>
          </a:prstGeom>
          <a:noFill/>
        </p:spPr>
        <p:txBody>
          <a:bodyPr wrap="none" lIns="86660" tIns="43330" rIns="86660" bIns="43330" rtlCol="0">
            <a:spAutoFit/>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请替换文字内容</a:t>
            </a:r>
          </a:p>
        </p:txBody>
      </p:sp>
      <p:grpSp>
        <p:nvGrpSpPr>
          <p:cNvPr id="34" name="组合 33"/>
          <p:cNvGrpSpPr/>
          <p:nvPr/>
        </p:nvGrpSpPr>
        <p:grpSpPr>
          <a:xfrm>
            <a:off x="461552" y="552767"/>
            <a:ext cx="4095271" cy="630364"/>
            <a:chOff x="194266" y="321621"/>
            <a:chExt cx="4095271" cy="630364"/>
          </a:xfrm>
        </p:grpSpPr>
        <p:grpSp>
          <p:nvGrpSpPr>
            <p:cNvPr id="35" name="组合 34"/>
            <p:cNvGrpSpPr/>
            <p:nvPr/>
          </p:nvGrpSpPr>
          <p:grpSpPr>
            <a:xfrm>
              <a:off x="1016260" y="398715"/>
              <a:ext cx="3273277" cy="553270"/>
              <a:chOff x="1016260" y="286054"/>
              <a:chExt cx="3273277" cy="553270"/>
            </a:xfrm>
          </p:grpSpPr>
          <p:sp>
            <p:nvSpPr>
              <p:cNvPr id="41"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42"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财务计划</a:t>
                </a:r>
              </a:p>
            </p:txBody>
          </p:sp>
        </p:grpSp>
        <p:sp>
          <p:nvSpPr>
            <p:cNvPr id="36" name="矩形 35"/>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05</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42373386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89"/>
                                        </p:tgtEl>
                                        <p:attrNameLst>
                                          <p:attrName>style.visibility</p:attrName>
                                        </p:attrNameLst>
                                      </p:cBhvr>
                                      <p:to>
                                        <p:strVal val="visible"/>
                                      </p:to>
                                    </p:set>
                                    <p:anim calcmode="lin" valueType="num">
                                      <p:cBhvr additive="base">
                                        <p:cTn id="7" dur="500" fill="hold"/>
                                        <p:tgtEl>
                                          <p:spTgt spid="28689"/>
                                        </p:tgtEl>
                                        <p:attrNameLst>
                                          <p:attrName>ppt_x</p:attrName>
                                        </p:attrNameLst>
                                      </p:cBhvr>
                                      <p:tavLst>
                                        <p:tav tm="0">
                                          <p:val>
                                            <p:strVal val="0-#ppt_w/2"/>
                                          </p:val>
                                        </p:tav>
                                        <p:tav tm="100000">
                                          <p:val>
                                            <p:strVal val="#ppt_x"/>
                                          </p:val>
                                        </p:tav>
                                      </p:tavLst>
                                    </p:anim>
                                    <p:anim calcmode="lin" valueType="num">
                                      <p:cBhvr additive="base">
                                        <p:cTn id="8" dur="500" fill="hold"/>
                                        <p:tgtEl>
                                          <p:spTgt spid="2868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8684"/>
                                        </p:tgtEl>
                                        <p:attrNameLst>
                                          <p:attrName>style.visibility</p:attrName>
                                        </p:attrNameLst>
                                      </p:cBhvr>
                                      <p:to>
                                        <p:strVal val="visible"/>
                                      </p:to>
                                    </p:set>
                                    <p:animEffect transition="in" filter="wipe(left)">
                                      <p:cBhvr>
                                        <p:cTn id="16" dur="500"/>
                                        <p:tgtEl>
                                          <p:spTgt spid="2868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685"/>
                                        </p:tgtEl>
                                        <p:attrNameLst>
                                          <p:attrName>style.visibility</p:attrName>
                                        </p:attrNameLst>
                                      </p:cBhvr>
                                      <p:to>
                                        <p:strVal val="visible"/>
                                      </p:to>
                                    </p:set>
                                    <p:animEffect transition="in" filter="wipe(left)">
                                      <p:cBhvr>
                                        <p:cTn id="19" dur="500"/>
                                        <p:tgtEl>
                                          <p:spTgt spid="2868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8686"/>
                                        </p:tgtEl>
                                        <p:attrNameLst>
                                          <p:attrName>style.visibility</p:attrName>
                                        </p:attrNameLst>
                                      </p:cBhvr>
                                      <p:to>
                                        <p:strVal val="visible"/>
                                      </p:to>
                                    </p:set>
                                    <p:animEffect transition="in" filter="wipe(left)">
                                      <p:cBhvr>
                                        <p:cTn id="22" dur="500"/>
                                        <p:tgtEl>
                                          <p:spTgt spid="2868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687"/>
                                        </p:tgtEl>
                                        <p:attrNameLst>
                                          <p:attrName>style.visibility</p:attrName>
                                        </p:attrNameLst>
                                      </p:cBhvr>
                                      <p:to>
                                        <p:strVal val="visible"/>
                                      </p:to>
                                    </p:set>
                                    <p:animEffect transition="in" filter="wipe(left)">
                                      <p:cBhvr>
                                        <p:cTn id="25" dur="500"/>
                                        <p:tgtEl>
                                          <p:spTgt spid="2868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688"/>
                                        </p:tgtEl>
                                        <p:attrNameLst>
                                          <p:attrName>style.visibility</p:attrName>
                                        </p:attrNameLst>
                                      </p:cBhvr>
                                      <p:to>
                                        <p:strVal val="visible"/>
                                      </p:to>
                                    </p:set>
                                    <p:animEffect transition="in" filter="wipe(left)">
                                      <p:cBhvr>
                                        <p:cTn id="28" dur="500"/>
                                        <p:tgtEl>
                                          <p:spTgt spid="28688"/>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ppt_y</p:attrName>
                                        </p:attrNameLst>
                                      </p:cBhvr>
                                      <p:tavLst>
                                        <p:tav tm="0">
                                          <p:val>
                                            <p:strVal val="#ppt_y-#ppt_h*1.125000"/>
                                          </p:val>
                                        </p:tav>
                                        <p:tav tm="100000">
                                          <p:val>
                                            <p:strVal val="#ppt_y"/>
                                          </p:val>
                                        </p:tav>
                                      </p:tavLst>
                                    </p:anim>
                                    <p:animEffect transition="in" filter="wipe(down)">
                                      <p:cBhvr>
                                        <p:cTn id="32" dur="500"/>
                                        <p:tgtEl>
                                          <p:spTgt spid="22"/>
                                        </p:tgtEl>
                                      </p:cBhvr>
                                    </p:animEffect>
                                  </p:childTnLst>
                                </p:cTn>
                              </p:par>
                            </p:childTnLst>
                          </p:cTn>
                        </p:par>
                        <p:par>
                          <p:cTn id="33" fill="hold">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up)">
                                      <p:cBhvr>
                                        <p:cTn id="37" dur="500"/>
                                        <p:tgtEl>
                                          <p:spTgt spid="21"/>
                                        </p:tgtEl>
                                      </p:cBhvr>
                                    </p:animEffect>
                                  </p:childTnLst>
                                </p:cTn>
                              </p:par>
                            </p:childTnLst>
                          </p:cTn>
                        </p:par>
                        <p:par>
                          <p:cTn id="38" fill="hold">
                            <p:stCondLst>
                              <p:cond delay="2000"/>
                            </p:stCondLst>
                            <p:childTnLst>
                              <p:par>
                                <p:cTn id="39" presetID="1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p:tgtEl>
                                          <p:spTgt spid="23"/>
                                        </p:tgtEl>
                                        <p:attrNameLst>
                                          <p:attrName>ppt_y</p:attrName>
                                        </p:attrNameLst>
                                      </p:cBhvr>
                                      <p:tavLst>
                                        <p:tav tm="0">
                                          <p:val>
                                            <p:strVal val="#ppt_y+#ppt_h*1.125000"/>
                                          </p:val>
                                        </p:tav>
                                        <p:tav tm="100000">
                                          <p:val>
                                            <p:strVal val="#ppt_y"/>
                                          </p:val>
                                        </p:tav>
                                      </p:tavLst>
                                    </p:anim>
                                    <p:animEffect transition="in" filter="wipe(up)">
                                      <p:cBhvr>
                                        <p:cTn id="42" dur="500"/>
                                        <p:tgtEl>
                                          <p:spTgt spid="23"/>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p:tgtEl>
                                          <p:spTgt spid="24"/>
                                        </p:tgtEl>
                                        <p:attrNameLst>
                                          <p:attrName>ppt_y</p:attrName>
                                        </p:attrNameLst>
                                      </p:cBhvr>
                                      <p:tavLst>
                                        <p:tav tm="0">
                                          <p:val>
                                            <p:strVal val="#ppt_y-#ppt_h*1.125000"/>
                                          </p:val>
                                        </p:tav>
                                        <p:tav tm="100000">
                                          <p:val>
                                            <p:strVal val="#ppt_y"/>
                                          </p:val>
                                        </p:tav>
                                      </p:tavLst>
                                    </p:anim>
                                    <p:animEffect transition="in" filter="wipe(down)">
                                      <p:cBhvr>
                                        <p:cTn id="46" dur="500"/>
                                        <p:tgtEl>
                                          <p:spTgt spid="24"/>
                                        </p:tgtEl>
                                      </p:cBhvr>
                                    </p:animEffect>
                                  </p:childTnLst>
                                </p:cTn>
                              </p:par>
                            </p:childTnLst>
                          </p:cTn>
                        </p:par>
                        <p:par>
                          <p:cTn id="47" fill="hold">
                            <p:stCondLst>
                              <p:cond delay="2500"/>
                            </p:stCondLst>
                            <p:childTnLst>
                              <p:par>
                                <p:cTn id="48" presetID="12" presetClass="entr" presetSubtype="4"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p:tgtEl>
                                          <p:spTgt spid="25"/>
                                        </p:tgtEl>
                                        <p:attrNameLst>
                                          <p:attrName>ppt_y</p:attrName>
                                        </p:attrNameLst>
                                      </p:cBhvr>
                                      <p:tavLst>
                                        <p:tav tm="0">
                                          <p:val>
                                            <p:strVal val="#ppt_y+#ppt_h*1.125000"/>
                                          </p:val>
                                        </p:tav>
                                        <p:tav tm="100000">
                                          <p:val>
                                            <p:strVal val="#ppt_y"/>
                                          </p:val>
                                        </p:tav>
                                      </p:tavLst>
                                    </p:anim>
                                    <p:animEffect transition="in" filter="wipe(up)">
                                      <p:cBhvr>
                                        <p:cTn id="51" dur="500"/>
                                        <p:tgtEl>
                                          <p:spTgt spid="25"/>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p:tgtEl>
                                          <p:spTgt spid="26"/>
                                        </p:tgtEl>
                                        <p:attrNameLst>
                                          <p:attrName>ppt_y</p:attrName>
                                        </p:attrNameLst>
                                      </p:cBhvr>
                                      <p:tavLst>
                                        <p:tav tm="0">
                                          <p:val>
                                            <p:strVal val="#ppt_y-#ppt_h*1.125000"/>
                                          </p:val>
                                        </p:tav>
                                        <p:tav tm="100000">
                                          <p:val>
                                            <p:strVal val="#ppt_y"/>
                                          </p:val>
                                        </p:tav>
                                      </p:tavLst>
                                    </p:anim>
                                    <p:animEffect transition="in" filter="wipe(down)">
                                      <p:cBhvr>
                                        <p:cTn id="55" dur="500"/>
                                        <p:tgtEl>
                                          <p:spTgt spid="26"/>
                                        </p:tgtEl>
                                      </p:cBhvr>
                                    </p:animEffect>
                                  </p:childTnLst>
                                </p:cTn>
                              </p:par>
                            </p:childTnLst>
                          </p:cTn>
                        </p:par>
                        <p:par>
                          <p:cTn id="56" fill="hold">
                            <p:stCondLst>
                              <p:cond delay="3000"/>
                            </p:stCondLst>
                            <p:childTnLst>
                              <p:par>
                                <p:cTn id="57" presetID="12" presetClass="entr" presetSubtype="4"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p:tgtEl>
                                          <p:spTgt spid="27"/>
                                        </p:tgtEl>
                                        <p:attrNameLst>
                                          <p:attrName>ppt_y</p:attrName>
                                        </p:attrNameLst>
                                      </p:cBhvr>
                                      <p:tavLst>
                                        <p:tav tm="0">
                                          <p:val>
                                            <p:strVal val="#ppt_y+#ppt_h*1.125000"/>
                                          </p:val>
                                        </p:tav>
                                        <p:tav tm="100000">
                                          <p:val>
                                            <p:strVal val="#ppt_y"/>
                                          </p:val>
                                        </p:tav>
                                      </p:tavLst>
                                    </p:anim>
                                    <p:animEffect transition="in" filter="wipe(up)">
                                      <p:cBhvr>
                                        <p:cTn id="60" dur="500"/>
                                        <p:tgtEl>
                                          <p:spTgt spid="27"/>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p:tgtEl>
                                          <p:spTgt spid="28"/>
                                        </p:tgtEl>
                                        <p:attrNameLst>
                                          <p:attrName>ppt_y</p:attrName>
                                        </p:attrNameLst>
                                      </p:cBhvr>
                                      <p:tavLst>
                                        <p:tav tm="0">
                                          <p:val>
                                            <p:strVal val="#ppt_y-#ppt_h*1.125000"/>
                                          </p:val>
                                        </p:tav>
                                        <p:tav tm="100000">
                                          <p:val>
                                            <p:strVal val="#ppt_y"/>
                                          </p:val>
                                        </p:tav>
                                      </p:tavLst>
                                    </p:anim>
                                    <p:animEffect transition="in" filter="wipe(down)">
                                      <p:cBhvr>
                                        <p:cTn id="64" dur="500"/>
                                        <p:tgtEl>
                                          <p:spTgt spid="28"/>
                                        </p:tgtEl>
                                      </p:cBhvr>
                                    </p:animEffect>
                                  </p:childTnLst>
                                </p:cTn>
                              </p:par>
                            </p:childTnLst>
                          </p:cTn>
                        </p:par>
                        <p:par>
                          <p:cTn id="65" fill="hold">
                            <p:stCondLst>
                              <p:cond delay="3500"/>
                            </p:stCondLst>
                            <p:childTnLst>
                              <p:par>
                                <p:cTn id="66" presetID="12" presetClass="entr" presetSubtype="4"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p:tgtEl>
                                          <p:spTgt spid="29"/>
                                        </p:tgtEl>
                                        <p:attrNameLst>
                                          <p:attrName>ppt_y</p:attrName>
                                        </p:attrNameLst>
                                      </p:cBhvr>
                                      <p:tavLst>
                                        <p:tav tm="0">
                                          <p:val>
                                            <p:strVal val="#ppt_y+#ppt_h*1.125000"/>
                                          </p:val>
                                        </p:tav>
                                        <p:tav tm="100000">
                                          <p:val>
                                            <p:strVal val="#ppt_y"/>
                                          </p:val>
                                        </p:tav>
                                      </p:tavLst>
                                    </p:anim>
                                    <p:animEffect transition="in" filter="wipe(up)">
                                      <p:cBhvr>
                                        <p:cTn id="69" dur="500"/>
                                        <p:tgtEl>
                                          <p:spTgt spid="29"/>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p:tgtEl>
                                          <p:spTgt spid="30"/>
                                        </p:tgtEl>
                                        <p:attrNameLst>
                                          <p:attrName>ppt_y</p:attrName>
                                        </p:attrNameLst>
                                      </p:cBhvr>
                                      <p:tavLst>
                                        <p:tav tm="0">
                                          <p:val>
                                            <p:strVal val="#ppt_y-#ppt_h*1.125000"/>
                                          </p:val>
                                        </p:tav>
                                        <p:tav tm="100000">
                                          <p:val>
                                            <p:strVal val="#ppt_y"/>
                                          </p:val>
                                        </p:tav>
                                      </p:tavLst>
                                    </p:anim>
                                    <p:animEffect transition="in" filter="wipe(down)">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animBg="1"/>
      <p:bldP spid="28685" grpId="0" animBg="1"/>
      <p:bldP spid="28686" grpId="0" animBg="1"/>
      <p:bldP spid="28687" grpId="0" animBg="1"/>
      <p:bldP spid="28688" grpId="0" animBg="1"/>
      <p:bldP spid="28689" grpId="0" animBg="1"/>
      <p:bldP spid="21" grpId="0"/>
      <p:bldP spid="22" grpId="0"/>
      <p:bldP spid="23" grpId="0"/>
      <p:bldP spid="24" grpId="0"/>
      <p:bldP spid="25" grpId="0"/>
      <p:bldP spid="26" grpId="0"/>
      <p:bldP spid="27" grpId="0"/>
      <p:bldP spid="28" grpId="0"/>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图表 2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extLst>
              <p:ext uri="{D42A27DB-BD31-4B8C-83A1-F6EECF244321}">
                <p14:modId xmlns:p14="http://schemas.microsoft.com/office/powerpoint/2010/main" val="3169599228"/>
              </p:ext>
            </p:extLst>
          </p:nvPr>
        </p:nvGraphicFramePr>
        <p:xfrm>
          <a:off x="-155085" y="1793218"/>
          <a:ext cx="6415884" cy="4277901"/>
        </p:xfrm>
        <a:graphic>
          <a:graphicData uri="http://schemas.openxmlformats.org/drawingml/2006/chart">
            <c:chart xmlns:c="http://schemas.openxmlformats.org/drawingml/2006/chart" xmlns:r="http://schemas.openxmlformats.org/officeDocument/2006/relationships" r:id="rId3"/>
          </a:graphicData>
        </a:graphic>
      </p:graphicFrame>
      <p:sp>
        <p:nvSpPr>
          <p:cNvPr id="25"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922521" y="2458106"/>
            <a:ext cx="2579083"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pPr>
            <a:r>
              <a:rPr lang="en-US" altLang="zh-CN" sz="4000" dirty="0">
                <a:solidFill>
                  <a:schemeClr val="bg1"/>
                </a:solidFill>
                <a:latin typeface="思源黑体" panose="020B0500000000000000" pitchFamily="34" charset="-122"/>
                <a:ea typeface="思源黑体" panose="020B0500000000000000" pitchFamily="34" charset="-122"/>
                <a:sym typeface="Calibri" panose="020F0502020204030204" pitchFamily="34" charset="0"/>
              </a:rPr>
              <a:t>20</a:t>
            </a:r>
            <a:r>
              <a:rPr lang="en-US" altLang="zh-CN" sz="2800" dirty="0">
                <a:solidFill>
                  <a:schemeClr val="bg1"/>
                </a:solidFill>
                <a:latin typeface="思源黑体" panose="020B0500000000000000" pitchFamily="34" charset="-122"/>
                <a:ea typeface="思源黑体" panose="020B0500000000000000" pitchFamily="34" charset="-122"/>
                <a:sym typeface="Calibri" panose="020F0502020204030204" pitchFamily="34" charset="0"/>
              </a:rPr>
              <a:t>%</a:t>
            </a:r>
            <a:endParaRPr lang="en-US" altLang="zh-CN" sz="1100" dirty="0">
              <a:solidFill>
                <a:schemeClr val="bg1"/>
              </a:solidFill>
              <a:latin typeface="思源黑体" panose="020B0500000000000000" pitchFamily="34" charset="-122"/>
              <a:ea typeface="思源黑体" panose="020B0500000000000000" pitchFamily="34" charset="-122"/>
              <a:sym typeface="Calibri" panose="020F0502020204030204" pitchFamily="34" charset="0"/>
            </a:endParaRPr>
          </a:p>
        </p:txBody>
      </p:sp>
      <p:sp>
        <p:nvSpPr>
          <p:cNvPr id="26" name="矩形 25"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7151840" y="2458106"/>
            <a:ext cx="5040161" cy="1898084"/>
          </a:xfrm>
          <a:prstGeom prst="rect">
            <a:avLst/>
          </a:prstGeom>
        </p:spPr>
        <p:txBody>
          <a:bodyPr wrap="none">
            <a:spAutoFit/>
          </a:bodyPr>
          <a:lstStyle/>
          <a:p>
            <a:pPr algn="r"/>
            <a:r>
              <a:rPr lang="en-US" altLang="zh-CN" sz="5867" b="1" dirty="0">
                <a:solidFill>
                  <a:schemeClr val="bg1">
                    <a:lumMod val="85000"/>
                    <a:alpha val="25000"/>
                  </a:schemeClr>
                </a:solidFill>
                <a:latin typeface="思源黑体" panose="020B0500000000000000" pitchFamily="34" charset="-122"/>
                <a:ea typeface="思源黑体" panose="020B0500000000000000" pitchFamily="34" charset="-122"/>
                <a:sym typeface="Calibri" panose="020F0502020204030204" pitchFamily="34" charset="0"/>
              </a:rPr>
              <a:t>INVESTMENT</a:t>
            </a:r>
          </a:p>
          <a:p>
            <a:pPr algn="r"/>
            <a:r>
              <a:rPr lang="en-US" altLang="zh-CN" sz="5867" b="1" dirty="0">
                <a:solidFill>
                  <a:schemeClr val="bg1">
                    <a:lumMod val="85000"/>
                    <a:alpha val="25000"/>
                  </a:schemeClr>
                </a:solidFill>
                <a:latin typeface="思源黑体" panose="020B0500000000000000" pitchFamily="34" charset="-122"/>
                <a:ea typeface="思源黑体" panose="020B0500000000000000" pitchFamily="34" charset="-122"/>
                <a:sym typeface="Calibri" panose="020F0502020204030204" pitchFamily="34" charset="0"/>
              </a:rPr>
              <a:t>RETURN</a:t>
            </a:r>
          </a:p>
        </p:txBody>
      </p:sp>
      <p:sp>
        <p:nvSpPr>
          <p:cNvPr id="27" name="矩形 26"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564226" y="3976109"/>
            <a:ext cx="5886729" cy="1292662"/>
          </a:xfrm>
          <a:prstGeom prst="rect">
            <a:avLst/>
          </a:prstGeom>
        </p:spPr>
        <p:txBody>
          <a:bodyPr wrap="square">
            <a:spAutoFit/>
          </a:bodyPr>
          <a:lstStyle/>
          <a:p>
            <a:pPr algn="just">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解说所提炼的核心概念。点击输入简要文字解说，解说文字尽量概括精炼，不用多余的文字修饰，简洁精准的 解说所提炼的核心概念。点击输入简要文字解说，解说文字尽量概括精炼，不用多余的文字修饰，简洁精准的 解说所提炼的核心概念。</a:t>
            </a:r>
          </a:p>
          <a:p>
            <a:pPr algn="just">
              <a:lnSpc>
                <a:spcPct val="130000"/>
              </a:lnSpc>
            </a:pPr>
            <a:endParaRPr lang="zh-CN" altLang="en-US" sz="1000" dirty="0">
              <a:solidFill>
                <a:srgbClr val="CBBC91"/>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zh-CN" altLang="en-US"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28" name="文本框 5"/>
          <p:cNvSpPr txBox="1">
            <a:spLocks noChangeArrowheads="1"/>
          </p:cNvSpPr>
          <p:nvPr/>
        </p:nvSpPr>
        <p:spPr bwMode="auto">
          <a:xfrm>
            <a:off x="5531668" y="3302760"/>
            <a:ext cx="48766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dirty="0">
                <a:solidFill>
                  <a:srgbClr val="CBBC91"/>
                </a:solidFill>
                <a:latin typeface="思源黑体" panose="020B0500000000000000" pitchFamily="34" charset="-122"/>
                <a:ea typeface="思源黑体" panose="020B0500000000000000" pitchFamily="34" charset="-122"/>
              </a:rPr>
              <a:t>融资</a:t>
            </a:r>
            <a:r>
              <a:rPr lang="en-US" altLang="zh-CN" sz="3200" dirty="0">
                <a:solidFill>
                  <a:srgbClr val="CBBC91"/>
                </a:solidFill>
                <a:latin typeface="思源黑体" panose="020B0500000000000000" pitchFamily="34" charset="-122"/>
                <a:ea typeface="思源黑体" panose="020B0500000000000000" pitchFamily="34" charset="-122"/>
              </a:rPr>
              <a:t>1000W </a:t>
            </a:r>
            <a:r>
              <a:rPr lang="zh-CN" altLang="en-US" sz="3200" dirty="0">
                <a:solidFill>
                  <a:srgbClr val="CBBC91"/>
                </a:solidFill>
                <a:latin typeface="思源黑体" panose="020B0500000000000000" pitchFamily="34" charset="-122"/>
                <a:ea typeface="思源黑体" panose="020B0500000000000000" pitchFamily="34" charset="-122"/>
              </a:rPr>
              <a:t>出让</a:t>
            </a:r>
            <a:r>
              <a:rPr lang="en-US" altLang="zh-CN" sz="3200" dirty="0">
                <a:solidFill>
                  <a:srgbClr val="CBBC91"/>
                </a:solidFill>
                <a:latin typeface="思源黑体" panose="020B0500000000000000" pitchFamily="34" charset="-122"/>
                <a:ea typeface="思源黑体" panose="020B0500000000000000" pitchFamily="34" charset="-122"/>
              </a:rPr>
              <a:t>20%</a:t>
            </a:r>
            <a:r>
              <a:rPr lang="zh-CN" altLang="en-US" sz="3200" dirty="0">
                <a:solidFill>
                  <a:srgbClr val="CBBC91"/>
                </a:solidFill>
                <a:latin typeface="思源黑体" panose="020B0500000000000000" pitchFamily="34" charset="-122"/>
                <a:ea typeface="思源黑体" panose="020B0500000000000000" pitchFamily="34" charset="-122"/>
              </a:rPr>
              <a:t>股份</a:t>
            </a:r>
          </a:p>
        </p:txBody>
      </p:sp>
      <p:cxnSp>
        <p:nvCxnSpPr>
          <p:cNvPr id="29" name="直接连接符 28"/>
          <p:cNvCxnSpPr/>
          <p:nvPr/>
        </p:nvCxnSpPr>
        <p:spPr>
          <a:xfrm>
            <a:off x="5682499" y="3971787"/>
            <a:ext cx="413501" cy="0"/>
          </a:xfrm>
          <a:prstGeom prst="line">
            <a:avLst/>
          </a:prstGeom>
          <a:ln w="19050">
            <a:solidFill>
              <a:srgbClr val="CBBC9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461552" y="552767"/>
            <a:ext cx="4095271" cy="630364"/>
            <a:chOff x="194266" y="321621"/>
            <a:chExt cx="4095271" cy="630364"/>
          </a:xfrm>
        </p:grpSpPr>
        <p:grpSp>
          <p:nvGrpSpPr>
            <p:cNvPr id="19" name="组合 18"/>
            <p:cNvGrpSpPr/>
            <p:nvPr/>
          </p:nvGrpSpPr>
          <p:grpSpPr>
            <a:xfrm>
              <a:off x="1016260" y="398715"/>
              <a:ext cx="3273277" cy="553270"/>
              <a:chOff x="1016260" y="286054"/>
              <a:chExt cx="3273277" cy="553270"/>
            </a:xfrm>
          </p:grpSpPr>
          <p:sp>
            <p:nvSpPr>
              <p:cNvPr id="21"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22"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项目融资</a:t>
                </a:r>
              </a:p>
            </p:txBody>
          </p:sp>
        </p:grpSp>
        <p:sp>
          <p:nvSpPr>
            <p:cNvPr id="20" name="矩形 19"/>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05</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5549709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2" presetClass="entr" presetSubtype="2" fill="hold" grpId="0" nodeType="withEffect">
                                  <p:stCondLst>
                                    <p:cond delay="50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1+#ppt_w/2"/>
                                          </p:val>
                                        </p:tav>
                                        <p:tav tm="100000">
                                          <p:val>
                                            <p:strVal val="#ppt_x"/>
                                          </p:val>
                                        </p:tav>
                                      </p:tavLst>
                                    </p:anim>
                                    <p:anim calcmode="lin" valueType="num">
                                      <p:cBhvr additive="base">
                                        <p:cTn id="15" dur="500" fill="hold"/>
                                        <p:tgtEl>
                                          <p:spTgt spid="27"/>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50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1+#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50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1+#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P spid="26" grpId="0"/>
      <p:bldP spid="27" grpId="0"/>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203424" y="1455074"/>
            <a:ext cx="1702710"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06</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6"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企业规划</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7" name="文本框 26"/>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8" name="组合 27"/>
          <p:cNvGrpSpPr/>
          <p:nvPr/>
        </p:nvGrpSpPr>
        <p:grpSpPr>
          <a:xfrm>
            <a:off x="4879034" y="4206714"/>
            <a:ext cx="2491738" cy="177239"/>
            <a:chOff x="3939011" y="4117778"/>
            <a:chExt cx="3823630" cy="244152"/>
          </a:xfrm>
        </p:grpSpPr>
        <p:cxnSp>
          <p:nvCxnSpPr>
            <p:cNvPr id="29" name="直接连接符 28"/>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30" name="菱形 29"/>
            <p:cNvSpPr/>
            <p:nvPr/>
          </p:nvSpPr>
          <p:spPr bwMode="auto">
            <a:xfrm>
              <a:off x="5781501" y="4117778"/>
              <a:ext cx="113211" cy="244152"/>
            </a:xfrm>
            <a:prstGeom prst="diamond">
              <a:avLst/>
            </a:prstGeom>
            <a:solidFill>
              <a:srgbClr val="CBBC91"/>
            </a:solidFill>
            <a:ln>
              <a:noFill/>
            </a:ln>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1" name="直接连接符 30"/>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2044872"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SIX</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620372912"/>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by="(-#ppt_w*2)" calcmode="lin" valueType="num">
                                      <p:cBhvr rctx="PPT">
                                        <p:cTn id="12" dur="375" autoRev="1" fill="hold">
                                          <p:stCondLst>
                                            <p:cond delay="0"/>
                                          </p:stCondLst>
                                        </p:cTn>
                                        <p:tgtEl>
                                          <p:spTgt spid="25"/>
                                        </p:tgtEl>
                                        <p:attrNameLst>
                                          <p:attrName>ppt_w</p:attrName>
                                        </p:attrNameLst>
                                      </p:cBhvr>
                                    </p:anim>
                                    <p:anim by="(#ppt_w*0.50)" calcmode="lin" valueType="num">
                                      <p:cBhvr>
                                        <p:cTn id="13" dur="375" decel="50000" autoRev="1" fill="hold">
                                          <p:stCondLst>
                                            <p:cond delay="0"/>
                                          </p:stCondLst>
                                        </p:cTn>
                                        <p:tgtEl>
                                          <p:spTgt spid="25"/>
                                        </p:tgtEl>
                                        <p:attrNameLst>
                                          <p:attrName>ppt_x</p:attrName>
                                        </p:attrNameLst>
                                      </p:cBhvr>
                                    </p:anim>
                                    <p:anim from="(-#ppt_h/2)" to="(#ppt_y)" calcmode="lin" valueType="num">
                                      <p:cBhvr>
                                        <p:cTn id="14" dur="750" fill="hold">
                                          <p:stCondLst>
                                            <p:cond delay="0"/>
                                          </p:stCondLst>
                                        </p:cTn>
                                        <p:tgtEl>
                                          <p:spTgt spid="25"/>
                                        </p:tgtEl>
                                        <p:attrNameLst>
                                          <p:attrName>ppt_y</p:attrName>
                                        </p:attrNameLst>
                                      </p:cBhvr>
                                    </p:anim>
                                    <p:animRot by="21600000">
                                      <p:cBhvr>
                                        <p:cTn id="15" dur="750" fill="hold">
                                          <p:stCondLst>
                                            <p:cond delay="0"/>
                                          </p:stCondLst>
                                        </p:cTn>
                                        <p:tgtEl>
                                          <p:spTgt spid="25"/>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6"/>
                                        </p:tgtEl>
                                        <p:attrNameLst>
                                          <p:attrName>ppt_y</p:attrName>
                                        </p:attrNameLst>
                                      </p:cBhvr>
                                      <p:tavLst>
                                        <p:tav tm="0">
                                          <p:val>
                                            <p:strVal val="#ppt_y"/>
                                          </p:val>
                                        </p:tav>
                                        <p:tav tm="100000">
                                          <p:val>
                                            <p:strVal val="#ppt_y"/>
                                          </p:val>
                                        </p:tav>
                                      </p:tavLst>
                                    </p:anim>
                                    <p:anim calcmode="lin" valueType="num">
                                      <p:cBhvr>
                                        <p:cTn id="2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6"/>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p:bldP spid="26" grpId="0"/>
      <p:bldP spid="27" grpId="0"/>
      <p:bldP spid="32" grpId="0"/>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77e7699-796b-4d01-8ca6-cc8e0d365d10"/>
          <p:cNvGrpSpPr>
            <a:grpSpLocks noChangeAspect="1"/>
          </p:cNvGrpSpPr>
          <p:nvPr/>
        </p:nvGrpSpPr>
        <p:grpSpPr>
          <a:xfrm>
            <a:off x="1356560" y="2987246"/>
            <a:ext cx="9478883" cy="1350906"/>
            <a:chOff x="1526035" y="2987131"/>
            <a:chExt cx="9481351" cy="1351258"/>
          </a:xfrm>
          <a:effectLst>
            <a:outerShdw blurRad="254000" dist="63500" dir="2700000" algn="tl" rotWithShape="0">
              <a:prstClr val="black">
                <a:alpha val="30000"/>
              </a:prstClr>
            </a:outerShdw>
          </a:effectLst>
        </p:grpSpPr>
        <p:sp>
          <p:nvSpPr>
            <p:cNvPr id="4" name="Rectangle 2"/>
            <p:cNvSpPr/>
            <p:nvPr/>
          </p:nvSpPr>
          <p:spPr>
            <a:xfrm>
              <a:off x="1526035" y="3635724"/>
              <a:ext cx="9481351" cy="45719"/>
            </a:xfrm>
            <a:prstGeom prst="rect">
              <a:avLst/>
            </a:prstGeom>
            <a:solidFill>
              <a:srgbClr val="CBBC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nvGrpSpPr>
            <p:cNvPr id="5" name="Group 39"/>
            <p:cNvGrpSpPr/>
            <p:nvPr/>
          </p:nvGrpSpPr>
          <p:grpSpPr>
            <a:xfrm>
              <a:off x="4329550" y="3024490"/>
              <a:ext cx="1313895" cy="1313895"/>
              <a:chOff x="4330102" y="3024490"/>
              <a:chExt cx="1313895" cy="1313895"/>
            </a:xfrm>
          </p:grpSpPr>
          <p:grpSp>
            <p:nvGrpSpPr>
              <p:cNvPr id="39" name="Group 3"/>
              <p:cNvGrpSpPr/>
              <p:nvPr/>
            </p:nvGrpSpPr>
            <p:grpSpPr>
              <a:xfrm rot="551458">
                <a:off x="4330102" y="3024490"/>
                <a:ext cx="1313895" cy="1313895"/>
                <a:chOff x="1882067" y="2796467"/>
                <a:chExt cx="1313894" cy="1313894"/>
              </a:xfrm>
              <a:solidFill>
                <a:schemeClr val="accent2"/>
              </a:solidFill>
            </p:grpSpPr>
            <p:sp>
              <p:nvSpPr>
                <p:cNvPr id="41" name="Block Arc 4"/>
                <p:cNvSpPr/>
                <p:nvPr/>
              </p:nvSpPr>
              <p:spPr>
                <a:xfrm rot="12943459">
                  <a:off x="1882067" y="2796467"/>
                  <a:ext cx="1313894" cy="1313894"/>
                </a:xfrm>
                <a:prstGeom prst="blockArc">
                  <a:avLst>
                    <a:gd name="adj1" fmla="val 8881062"/>
                    <a:gd name="adj2" fmla="val 7061138"/>
                    <a:gd name="adj3" fmla="val 7218"/>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42" name="Oval 5"/>
                <p:cNvSpPr/>
                <p:nvPr/>
              </p:nvSpPr>
              <p:spPr>
                <a:xfrm>
                  <a:off x="2150177" y="3064576"/>
                  <a:ext cx="777674" cy="777674"/>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sp>
            <p:nvSpPr>
              <p:cNvPr id="40" name="Freeform: Shape 6"/>
              <p:cNvSpPr/>
              <p:nvPr/>
            </p:nvSpPr>
            <p:spPr>
              <a:xfrm>
                <a:off x="4811471" y="3534536"/>
                <a:ext cx="351157" cy="350504"/>
              </a:xfrm>
              <a:custGeom>
                <a:avLst/>
                <a:gdLst>
                  <a:gd name="connsiteX0" fmla="*/ 0 w 1826018"/>
                  <a:gd name="connsiteY0" fmla="*/ 1 h 1683350"/>
                  <a:gd name="connsiteX1" fmla="*/ 838286 w 1826018"/>
                  <a:gd name="connsiteY1" fmla="*/ 1 h 1683350"/>
                  <a:gd name="connsiteX2" fmla="*/ 833465 w 1826018"/>
                  <a:gd name="connsiteY2" fmla="*/ 36530 h 1683350"/>
                  <a:gd name="connsiteX3" fmla="*/ 386449 w 1826018"/>
                  <a:gd name="connsiteY3" fmla="*/ 780061 h 1683350"/>
                  <a:gd name="connsiteX4" fmla="*/ 310221 w 1826018"/>
                  <a:gd name="connsiteY4" fmla="*/ 834538 h 1683350"/>
                  <a:gd name="connsiteX5" fmla="*/ 1494538 w 1826018"/>
                  <a:gd name="connsiteY5" fmla="*/ 0 h 1683350"/>
                  <a:gd name="connsiteX6" fmla="*/ 1826018 w 1826018"/>
                  <a:gd name="connsiteY6" fmla="*/ 0 h 1683350"/>
                  <a:gd name="connsiteX7" fmla="*/ 625749 w 1826018"/>
                  <a:gd name="connsiteY7" fmla="*/ 1683350 h 1683350"/>
                  <a:gd name="connsiteX8" fmla="*/ 516809 w 1826018"/>
                  <a:gd name="connsiteY8" fmla="*/ 1390285 h 1683350"/>
                  <a:gd name="connsiteX9" fmla="*/ 607661 w 1826018"/>
                  <a:gd name="connsiteY9" fmla="*/ 1357828 h 1683350"/>
                  <a:gd name="connsiteX10" fmla="*/ 1495218 w 1826018"/>
                  <a:gd name="connsiteY10" fmla="*/ 87840 h 1683350"/>
                  <a:gd name="connsiteX11" fmla="*/ 1026236 w 1826018"/>
                  <a:gd name="connsiteY11" fmla="*/ 0 h 1683350"/>
                  <a:gd name="connsiteX12" fmla="*/ 1308197 w 1826018"/>
                  <a:gd name="connsiteY12" fmla="*/ 0 h 1683350"/>
                  <a:gd name="connsiteX13" fmla="*/ 1308788 w 1826018"/>
                  <a:gd name="connsiteY13" fmla="*/ 76317 h 1683350"/>
                  <a:gd name="connsiteX14" fmla="*/ 532761 w 1826018"/>
                  <a:gd name="connsiteY14" fmla="*/ 1186719 h 1683350"/>
                  <a:gd name="connsiteX15" fmla="*/ 451878 w 1826018"/>
                  <a:gd name="connsiteY15" fmla="*/ 1215614 h 1683350"/>
                  <a:gd name="connsiteX16" fmla="*/ 377492 w 1826018"/>
                  <a:gd name="connsiteY16" fmla="*/ 1015506 h 1683350"/>
                  <a:gd name="connsiteX17" fmla="*/ 505232 w 1826018"/>
                  <a:gd name="connsiteY17" fmla="*/ 924217 h 1683350"/>
                  <a:gd name="connsiteX18" fmla="*/ 1016493 w 1826018"/>
                  <a:gd name="connsiteY18" fmla="*/ 73826 h 16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6018" h="1683350">
                    <a:moveTo>
                      <a:pt x="0" y="1"/>
                    </a:moveTo>
                    <a:lnTo>
                      <a:pt x="838286" y="1"/>
                    </a:lnTo>
                    <a:lnTo>
                      <a:pt x="833465" y="36530"/>
                    </a:lnTo>
                    <a:cubicBezTo>
                      <a:pt x="773762" y="329769"/>
                      <a:pt x="614769" y="591902"/>
                      <a:pt x="386449" y="780061"/>
                    </a:cubicBezTo>
                    <a:lnTo>
                      <a:pt x="310221" y="834538"/>
                    </a:lnTo>
                    <a:close/>
                    <a:moveTo>
                      <a:pt x="1494538" y="0"/>
                    </a:moveTo>
                    <a:lnTo>
                      <a:pt x="1826018" y="0"/>
                    </a:lnTo>
                    <a:cubicBezTo>
                      <a:pt x="1826018" y="752824"/>
                      <a:pt x="1346478" y="1425368"/>
                      <a:pt x="625749" y="1683350"/>
                    </a:cubicBezTo>
                    <a:lnTo>
                      <a:pt x="516809" y="1390285"/>
                    </a:lnTo>
                    <a:lnTo>
                      <a:pt x="607661" y="1357828"/>
                    </a:lnTo>
                    <a:cubicBezTo>
                      <a:pt x="1118196" y="1134356"/>
                      <a:pt x="1460834" y="644081"/>
                      <a:pt x="1495218" y="87840"/>
                    </a:cubicBezTo>
                    <a:close/>
                    <a:moveTo>
                      <a:pt x="1026236" y="0"/>
                    </a:moveTo>
                    <a:lnTo>
                      <a:pt x="1308197" y="0"/>
                    </a:lnTo>
                    <a:lnTo>
                      <a:pt x="1308788" y="76317"/>
                    </a:lnTo>
                    <a:cubicBezTo>
                      <a:pt x="1278725" y="562661"/>
                      <a:pt x="979141" y="991327"/>
                      <a:pt x="532761" y="1186719"/>
                    </a:cubicBezTo>
                    <a:lnTo>
                      <a:pt x="451878" y="1215614"/>
                    </a:lnTo>
                    <a:lnTo>
                      <a:pt x="377492" y="1015506"/>
                    </a:lnTo>
                    <a:lnTo>
                      <a:pt x="505232" y="924217"/>
                    </a:lnTo>
                    <a:cubicBezTo>
                      <a:pt x="766367" y="709016"/>
                      <a:pt x="948209" y="409208"/>
                      <a:pt x="1016493" y="73826"/>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nvGrpSpPr>
            <p:cNvPr id="6" name="Group 41"/>
            <p:cNvGrpSpPr/>
            <p:nvPr/>
          </p:nvGrpSpPr>
          <p:grpSpPr>
            <a:xfrm>
              <a:off x="9037552" y="3024494"/>
              <a:ext cx="1313895" cy="1313895"/>
              <a:chOff x="8972997" y="3024494"/>
              <a:chExt cx="1313895" cy="1313895"/>
            </a:xfrm>
          </p:grpSpPr>
          <p:grpSp>
            <p:nvGrpSpPr>
              <p:cNvPr id="33" name="Group 13"/>
              <p:cNvGrpSpPr/>
              <p:nvPr/>
            </p:nvGrpSpPr>
            <p:grpSpPr>
              <a:xfrm rot="387625">
                <a:off x="8972997" y="3024494"/>
                <a:ext cx="1313895" cy="1313895"/>
                <a:chOff x="1882067" y="2796467"/>
                <a:chExt cx="1313894" cy="1313894"/>
              </a:xfrm>
              <a:solidFill>
                <a:schemeClr val="accent4"/>
              </a:solidFill>
            </p:grpSpPr>
            <p:sp>
              <p:nvSpPr>
                <p:cNvPr id="37" name="Block Arc 14"/>
                <p:cNvSpPr/>
                <p:nvPr/>
              </p:nvSpPr>
              <p:spPr>
                <a:xfrm rot="12943459">
                  <a:off x="1882067" y="2796467"/>
                  <a:ext cx="1313894" cy="1313894"/>
                </a:xfrm>
                <a:prstGeom prst="blockArc">
                  <a:avLst>
                    <a:gd name="adj1" fmla="val 8964929"/>
                    <a:gd name="adj2" fmla="val 7324230"/>
                    <a:gd name="adj3" fmla="val 7594"/>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8" name="Oval 15"/>
                <p:cNvSpPr/>
                <p:nvPr/>
              </p:nvSpPr>
              <p:spPr>
                <a:xfrm>
                  <a:off x="2150177" y="3064576"/>
                  <a:ext cx="777674" cy="777674"/>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nvGrpSpPr>
              <p:cNvPr id="34" name="Group 16"/>
              <p:cNvGrpSpPr/>
              <p:nvPr/>
            </p:nvGrpSpPr>
            <p:grpSpPr>
              <a:xfrm>
                <a:off x="9477373" y="3481868"/>
                <a:ext cx="319091" cy="324201"/>
                <a:chOff x="7108030" y="2440377"/>
                <a:chExt cx="239318" cy="243151"/>
              </a:xfrm>
            </p:grpSpPr>
            <p:sp>
              <p:nvSpPr>
                <p:cNvPr id="35" name="Freeform: Shape 17"/>
                <p:cNvSpPr/>
                <p:nvPr/>
              </p:nvSpPr>
              <p:spPr>
                <a:xfrm rot="10800000" flipV="1">
                  <a:off x="7108030" y="2440377"/>
                  <a:ext cx="239318" cy="243151"/>
                </a:xfrm>
                <a:custGeom>
                  <a:avLst/>
                  <a:gdLst>
                    <a:gd name="connsiteX0" fmla="*/ 160364 w 239318"/>
                    <a:gd name="connsiteY0" fmla="*/ 0 h 243151"/>
                    <a:gd name="connsiteX1" fmla="*/ 139093 w 239318"/>
                    <a:gd name="connsiteY1" fmla="*/ 40447 h 243151"/>
                    <a:gd name="connsiteX2" fmla="*/ 141529 w 239318"/>
                    <a:gd name="connsiteY2" fmla="*/ 51630 h 243151"/>
                    <a:gd name="connsiteX3" fmla="*/ 88884 w 239318"/>
                    <a:gd name="connsiteY3" fmla="*/ 51630 h 243151"/>
                    <a:gd name="connsiteX4" fmla="*/ 91176 w 239318"/>
                    <a:gd name="connsiteY4" fmla="*/ 41110 h 243151"/>
                    <a:gd name="connsiteX5" fmla="*/ 69905 w 239318"/>
                    <a:gd name="connsiteY5" fmla="*/ 663 h 243151"/>
                    <a:gd name="connsiteX6" fmla="*/ 48634 w 239318"/>
                    <a:gd name="connsiteY6" fmla="*/ 41110 h 243151"/>
                    <a:gd name="connsiteX7" fmla="*/ 50925 w 239318"/>
                    <a:gd name="connsiteY7" fmla="*/ 51630 h 243151"/>
                    <a:gd name="connsiteX8" fmla="*/ 0 w 239318"/>
                    <a:gd name="connsiteY8" fmla="*/ 51630 h 243151"/>
                    <a:gd name="connsiteX9" fmla="*/ 0 w 239318"/>
                    <a:gd name="connsiteY9" fmla="*/ 243151 h 243151"/>
                    <a:gd name="connsiteX10" fmla="*/ 239318 w 239318"/>
                    <a:gd name="connsiteY10" fmla="*/ 243151 h 243151"/>
                    <a:gd name="connsiteX11" fmla="*/ 239318 w 239318"/>
                    <a:gd name="connsiteY11" fmla="*/ 51630 h 243151"/>
                    <a:gd name="connsiteX12" fmla="*/ 179199 w 239318"/>
                    <a:gd name="connsiteY12" fmla="*/ 51630 h 243151"/>
                    <a:gd name="connsiteX13" fmla="*/ 181635 w 239318"/>
                    <a:gd name="connsiteY13" fmla="*/ 40447 h 243151"/>
                    <a:gd name="connsiteX14" fmla="*/ 160364 w 239318"/>
                    <a:gd name="connsiteY14" fmla="*/ 0 h 24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318" h="243151">
                      <a:moveTo>
                        <a:pt x="160364" y="0"/>
                      </a:moveTo>
                      <a:cubicBezTo>
                        <a:pt x="148616" y="0"/>
                        <a:pt x="139093" y="18109"/>
                        <a:pt x="139093" y="40447"/>
                      </a:cubicBezTo>
                      <a:lnTo>
                        <a:pt x="141529" y="51630"/>
                      </a:lnTo>
                      <a:lnTo>
                        <a:pt x="88884" y="51630"/>
                      </a:lnTo>
                      <a:lnTo>
                        <a:pt x="91176" y="41110"/>
                      </a:lnTo>
                      <a:cubicBezTo>
                        <a:pt x="91176" y="18772"/>
                        <a:pt x="81653" y="663"/>
                        <a:pt x="69905" y="663"/>
                      </a:cubicBezTo>
                      <a:cubicBezTo>
                        <a:pt x="58157" y="663"/>
                        <a:pt x="48634" y="18772"/>
                        <a:pt x="48634" y="41110"/>
                      </a:cubicBezTo>
                      <a:lnTo>
                        <a:pt x="50925" y="51630"/>
                      </a:lnTo>
                      <a:lnTo>
                        <a:pt x="0" y="51630"/>
                      </a:lnTo>
                      <a:lnTo>
                        <a:pt x="0" y="243151"/>
                      </a:lnTo>
                      <a:lnTo>
                        <a:pt x="239318" y="243151"/>
                      </a:lnTo>
                      <a:lnTo>
                        <a:pt x="239318" y="51630"/>
                      </a:lnTo>
                      <a:lnTo>
                        <a:pt x="179199" y="51630"/>
                      </a:lnTo>
                      <a:lnTo>
                        <a:pt x="181635" y="40447"/>
                      </a:lnTo>
                      <a:cubicBezTo>
                        <a:pt x="181635" y="18109"/>
                        <a:pt x="172112" y="0"/>
                        <a:pt x="160364" y="0"/>
                      </a:cubicBezTo>
                      <a:close/>
                    </a:path>
                  </a:pathLst>
                </a:custGeom>
                <a:solidFill>
                  <a:srgbClr val="010A13"/>
                </a:solid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6" name="Rectangle 18"/>
                <p:cNvSpPr/>
                <p:nvPr/>
              </p:nvSpPr>
              <p:spPr>
                <a:xfrm>
                  <a:off x="7112630" y="2493527"/>
                  <a:ext cx="230118" cy="36494"/>
                </a:xfrm>
                <a:prstGeom prst="rect">
                  <a:avLst/>
                </a:pr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grpSp>
          <p:nvGrpSpPr>
            <p:cNvPr id="7" name="Group 40"/>
            <p:cNvGrpSpPr/>
            <p:nvPr/>
          </p:nvGrpSpPr>
          <p:grpSpPr>
            <a:xfrm>
              <a:off x="6657677" y="2987131"/>
              <a:ext cx="1313895" cy="1313895"/>
              <a:chOff x="6651549" y="2987131"/>
              <a:chExt cx="1313895" cy="1313895"/>
            </a:xfrm>
          </p:grpSpPr>
          <p:grpSp>
            <p:nvGrpSpPr>
              <p:cNvPr id="25" name="Group 10"/>
              <p:cNvGrpSpPr/>
              <p:nvPr/>
            </p:nvGrpSpPr>
            <p:grpSpPr>
              <a:xfrm rot="541231">
                <a:off x="6651549" y="2987131"/>
                <a:ext cx="1313895" cy="1313895"/>
                <a:chOff x="1882067" y="2796467"/>
                <a:chExt cx="1313894" cy="1313894"/>
              </a:xfrm>
              <a:solidFill>
                <a:schemeClr val="accent3"/>
              </a:solidFill>
            </p:grpSpPr>
            <p:sp>
              <p:nvSpPr>
                <p:cNvPr id="31" name="Block Arc 11"/>
                <p:cNvSpPr/>
                <p:nvPr/>
              </p:nvSpPr>
              <p:spPr>
                <a:xfrm rot="12943459">
                  <a:off x="1882067" y="2796467"/>
                  <a:ext cx="1313894" cy="1313894"/>
                </a:xfrm>
                <a:prstGeom prst="blockArc">
                  <a:avLst>
                    <a:gd name="adj1" fmla="val 9149185"/>
                    <a:gd name="adj2" fmla="val 7405758"/>
                    <a:gd name="adj3" fmla="val 6986"/>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2" name="Oval 12"/>
                <p:cNvSpPr/>
                <p:nvPr/>
              </p:nvSpPr>
              <p:spPr>
                <a:xfrm>
                  <a:off x="2150177" y="3064576"/>
                  <a:ext cx="777674" cy="777674"/>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nvGrpSpPr>
              <p:cNvPr id="26" name="Group 19"/>
              <p:cNvGrpSpPr/>
              <p:nvPr/>
            </p:nvGrpSpPr>
            <p:grpSpPr>
              <a:xfrm>
                <a:off x="7164415" y="3441845"/>
                <a:ext cx="289332" cy="332980"/>
                <a:chOff x="5359135" y="2382008"/>
                <a:chExt cx="216999" cy="249735"/>
              </a:xfrm>
            </p:grpSpPr>
            <p:sp>
              <p:nvSpPr>
                <p:cNvPr id="27" name="Freeform: Shape 20"/>
                <p:cNvSpPr/>
                <p:nvPr/>
              </p:nvSpPr>
              <p:spPr>
                <a:xfrm rot="10800000" flipH="1">
                  <a:off x="5359135" y="2382008"/>
                  <a:ext cx="216999" cy="249735"/>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 fmla="*/ 0 w 999747"/>
                    <a:gd name="connsiteY0" fmla="*/ 8964 h 1614801"/>
                    <a:gd name="connsiteX1" fmla="*/ 999747 w 999747"/>
                    <a:gd name="connsiteY1" fmla="*/ 8964 h 1614801"/>
                    <a:gd name="connsiteX2" fmla="*/ 703911 w 999747"/>
                    <a:gd name="connsiteY2" fmla="*/ 0 h 1614801"/>
                    <a:gd name="connsiteX3" fmla="*/ 0 w 999747"/>
                    <a:gd name="connsiteY3" fmla="*/ 8964 h 1614801"/>
                    <a:gd name="connsiteX4" fmla="*/ 0 w 999747"/>
                    <a:gd name="connsiteY4" fmla="*/ 1614801 h 1614801"/>
                    <a:gd name="connsiteX5" fmla="*/ 0 w 999747"/>
                    <a:gd name="connsiteY5" fmla="*/ 1614801 h 1614801"/>
                    <a:gd name="connsiteX6" fmla="*/ 0 w 999747"/>
                    <a:gd name="connsiteY6"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0 h 1605837"/>
                    <a:gd name="connsiteX1" fmla="*/ 703911 w 703911"/>
                    <a:gd name="connsiteY1" fmla="*/ 8965 h 1605837"/>
                    <a:gd name="connsiteX2" fmla="*/ 0 w 703911"/>
                    <a:gd name="connsiteY2" fmla="*/ 0 h 1605837"/>
                    <a:gd name="connsiteX3" fmla="*/ 0 w 703911"/>
                    <a:gd name="connsiteY3" fmla="*/ 1605837 h 1605837"/>
                    <a:gd name="connsiteX4" fmla="*/ 0 w 703911"/>
                    <a:gd name="connsiteY4" fmla="*/ 1605837 h 1605837"/>
                    <a:gd name="connsiteX5" fmla="*/ 0 w 703911"/>
                    <a:gd name="connsiteY5" fmla="*/ 0 h 1605837"/>
                    <a:gd name="connsiteX0" fmla="*/ 0 w 506687"/>
                    <a:gd name="connsiteY0" fmla="*/ 0 h 1605837"/>
                    <a:gd name="connsiteX1" fmla="*/ 506687 w 506687"/>
                    <a:gd name="connsiteY1" fmla="*/ 1 h 1605837"/>
                    <a:gd name="connsiteX2" fmla="*/ 0 w 506687"/>
                    <a:gd name="connsiteY2" fmla="*/ 0 h 1605837"/>
                    <a:gd name="connsiteX3" fmla="*/ 0 w 506687"/>
                    <a:gd name="connsiteY3" fmla="*/ 1605837 h 1605837"/>
                    <a:gd name="connsiteX4" fmla="*/ 0 w 506687"/>
                    <a:gd name="connsiteY4" fmla="*/ 1605837 h 1605837"/>
                    <a:gd name="connsiteX5" fmla="*/ 0 w 506687"/>
                    <a:gd name="connsiteY5" fmla="*/ 0 h 160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87" h="1605837">
                      <a:moveTo>
                        <a:pt x="0" y="0"/>
                      </a:moveTo>
                      <a:lnTo>
                        <a:pt x="506687" y="1"/>
                      </a:lnTo>
                      <a:lnTo>
                        <a:pt x="0" y="0"/>
                      </a:lnTo>
                      <a:lnTo>
                        <a:pt x="0" y="1605837"/>
                      </a:lnTo>
                      <a:lnTo>
                        <a:pt x="0" y="1605837"/>
                      </a:lnTo>
                      <a:lnTo>
                        <a:pt x="0" y="0"/>
                      </a:lnTo>
                      <a:close/>
                    </a:path>
                  </a:pathLst>
                </a:custGeom>
                <a:solidFill>
                  <a:srgbClr val="010A13"/>
                </a:solidFill>
                <a:ln>
                  <a:solidFill>
                    <a:srgbClr val="010A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8" name="Flowchart: Process 21"/>
                <p:cNvSpPr/>
                <p:nvPr/>
              </p:nvSpPr>
              <p:spPr>
                <a:xfrm>
                  <a:off x="5389208" y="2490659"/>
                  <a:ext cx="28782" cy="141083"/>
                </a:xfrm>
                <a:prstGeom prst="flowChartProcess">
                  <a:avLst/>
                </a:pr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9" name="Flowchart: Process 22"/>
                <p:cNvSpPr/>
                <p:nvPr/>
              </p:nvSpPr>
              <p:spPr>
                <a:xfrm>
                  <a:off x="5526093" y="2382018"/>
                  <a:ext cx="32927" cy="242855"/>
                </a:xfrm>
                <a:prstGeom prst="flowChartProcess">
                  <a:avLst/>
                </a:pr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0" name="Flowchart: Process 23"/>
                <p:cNvSpPr/>
                <p:nvPr/>
              </p:nvSpPr>
              <p:spPr>
                <a:xfrm>
                  <a:off x="5454721" y="2436605"/>
                  <a:ext cx="28782" cy="190160"/>
                </a:xfrm>
                <a:prstGeom prst="flowChartProcess">
                  <a:avLst/>
                </a:pr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grpSp>
          <p:nvGrpSpPr>
            <p:cNvPr id="8" name="Group 38"/>
            <p:cNvGrpSpPr/>
            <p:nvPr/>
          </p:nvGrpSpPr>
          <p:grpSpPr>
            <a:xfrm>
              <a:off x="2003038" y="3024492"/>
              <a:ext cx="1313895" cy="1313895"/>
              <a:chOff x="2008654" y="3024492"/>
              <a:chExt cx="1313895" cy="1313895"/>
            </a:xfrm>
          </p:grpSpPr>
          <p:grpSp>
            <p:nvGrpSpPr>
              <p:cNvPr id="21" name="Group 7"/>
              <p:cNvGrpSpPr/>
              <p:nvPr/>
            </p:nvGrpSpPr>
            <p:grpSpPr>
              <a:xfrm rot="596657">
                <a:off x="2008654" y="3024492"/>
                <a:ext cx="1313895" cy="1313895"/>
                <a:chOff x="1882067" y="2796467"/>
                <a:chExt cx="1313894" cy="1313894"/>
              </a:xfrm>
            </p:grpSpPr>
            <p:sp>
              <p:nvSpPr>
                <p:cNvPr id="23" name="Block Arc 8"/>
                <p:cNvSpPr/>
                <p:nvPr/>
              </p:nvSpPr>
              <p:spPr>
                <a:xfrm rot="12943459">
                  <a:off x="1882067" y="2796467"/>
                  <a:ext cx="1313894" cy="1313894"/>
                </a:xfrm>
                <a:prstGeom prst="blockArc">
                  <a:avLst>
                    <a:gd name="adj1" fmla="val 8662853"/>
                    <a:gd name="adj2" fmla="val 7046337"/>
                    <a:gd name="adj3" fmla="val 7147"/>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4" name="Oval 9"/>
                <p:cNvSpPr/>
                <p:nvPr/>
              </p:nvSpPr>
              <p:spPr>
                <a:xfrm>
                  <a:off x="2150177" y="3064576"/>
                  <a:ext cx="777674" cy="777674"/>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sp>
            <p:nvSpPr>
              <p:cNvPr id="22" name="Freeform: Shape 24"/>
              <p:cNvSpPr/>
              <p:nvPr/>
            </p:nvSpPr>
            <p:spPr>
              <a:xfrm rot="1825674">
                <a:off x="2361469" y="3519073"/>
                <a:ext cx="596956" cy="243924"/>
              </a:xfrm>
              <a:custGeom>
                <a:avLst/>
                <a:gdLst>
                  <a:gd name="connsiteX0" fmla="*/ 0 w 447717"/>
                  <a:gd name="connsiteY0" fmla="*/ 83672 h 182943"/>
                  <a:gd name="connsiteX1" fmla="*/ 447717 w 447717"/>
                  <a:gd name="connsiteY1" fmla="*/ 0 h 182943"/>
                  <a:gd name="connsiteX2" fmla="*/ 436560 w 447717"/>
                  <a:gd name="connsiteY2" fmla="*/ 10954 h 182943"/>
                  <a:gd name="connsiteX3" fmla="*/ 364472 w 447717"/>
                  <a:gd name="connsiteY3" fmla="*/ 79417 h 182943"/>
                  <a:gd name="connsiteX4" fmla="*/ 364562 w 447717"/>
                  <a:gd name="connsiteY4" fmla="*/ 79469 h 182943"/>
                  <a:gd name="connsiteX5" fmla="*/ 1124 w 447717"/>
                  <a:gd name="connsiteY5" fmla="*/ 83672 h 182943"/>
                  <a:gd name="connsiteX6" fmla="*/ 26359 w 447717"/>
                  <a:gd name="connsiteY6" fmla="*/ 85077 h 182943"/>
                  <a:gd name="connsiteX7" fmla="*/ 363099 w 447717"/>
                  <a:gd name="connsiteY7" fmla="*/ 81143 h 182943"/>
                  <a:gd name="connsiteX8" fmla="*/ 435344 w 447717"/>
                  <a:gd name="connsiteY8" fmla="*/ 122958 h 182943"/>
                  <a:gd name="connsiteX9" fmla="*/ 439783 w 447717"/>
                  <a:gd name="connsiteY9" fmla="*/ 123964 h 182943"/>
                  <a:gd name="connsiteX10" fmla="*/ 363358 w 447717"/>
                  <a:gd name="connsiteY10" fmla="*/ 80387 h 182943"/>
                  <a:gd name="connsiteX11" fmla="*/ 367904 w 447717"/>
                  <a:gd name="connsiteY11" fmla="*/ 80335 h 182943"/>
                  <a:gd name="connsiteX12" fmla="*/ 389531 w 447717"/>
                  <a:gd name="connsiteY12" fmla="*/ 58746 h 182943"/>
                  <a:gd name="connsiteX13" fmla="*/ 442102 w 447717"/>
                  <a:gd name="connsiteY13" fmla="*/ 124691 h 182943"/>
                  <a:gd name="connsiteX14" fmla="*/ 435720 w 447717"/>
                  <a:gd name="connsiteY14" fmla="*/ 123176 h 182943"/>
                  <a:gd name="connsiteX15" fmla="*/ 436516 w 447717"/>
                  <a:gd name="connsiteY15" fmla="*/ 123637 h 182943"/>
                  <a:gd name="connsiteX16" fmla="*/ 420832 w 447717"/>
                  <a:gd name="connsiteY16" fmla="*/ 120031 h 182943"/>
                  <a:gd name="connsiteX17" fmla="*/ 358631 w 447717"/>
                  <a:gd name="connsiteY17" fmla="*/ 105046 h 182943"/>
                  <a:gd name="connsiteX18" fmla="*/ 390347 w 447717"/>
                  <a:gd name="connsiteY18" fmla="*/ 182943 h 182943"/>
                  <a:gd name="connsiteX19" fmla="*/ 7521 w 447717"/>
                  <a:gd name="connsiteY19" fmla="*/ 85585 h 182943"/>
                  <a:gd name="connsiteX20" fmla="*/ 3283 w 447717"/>
                  <a:gd name="connsiteY20" fmla="*/ 85346 h 182943"/>
                  <a:gd name="connsiteX21" fmla="*/ 6439 w 447717"/>
                  <a:gd name="connsiteY21" fmla="*/ 85310 h 182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7717" h="182943">
                    <a:moveTo>
                      <a:pt x="0" y="83672"/>
                    </a:moveTo>
                    <a:lnTo>
                      <a:pt x="447717" y="0"/>
                    </a:lnTo>
                    <a:lnTo>
                      <a:pt x="436560" y="10954"/>
                    </a:lnTo>
                    <a:lnTo>
                      <a:pt x="364472" y="79417"/>
                    </a:lnTo>
                    <a:lnTo>
                      <a:pt x="364562" y="79469"/>
                    </a:lnTo>
                    <a:lnTo>
                      <a:pt x="1124" y="83672"/>
                    </a:lnTo>
                    <a:lnTo>
                      <a:pt x="26359" y="85077"/>
                    </a:lnTo>
                    <a:lnTo>
                      <a:pt x="363099" y="81143"/>
                    </a:lnTo>
                    <a:lnTo>
                      <a:pt x="435344" y="122958"/>
                    </a:lnTo>
                    <a:lnTo>
                      <a:pt x="439783" y="123964"/>
                    </a:lnTo>
                    <a:lnTo>
                      <a:pt x="363358" y="80387"/>
                    </a:lnTo>
                    <a:lnTo>
                      <a:pt x="367904" y="80335"/>
                    </a:lnTo>
                    <a:lnTo>
                      <a:pt x="389531" y="58746"/>
                    </a:lnTo>
                    <a:lnTo>
                      <a:pt x="442102" y="124691"/>
                    </a:lnTo>
                    <a:lnTo>
                      <a:pt x="435720" y="123176"/>
                    </a:lnTo>
                    <a:lnTo>
                      <a:pt x="436516" y="123637"/>
                    </a:lnTo>
                    <a:lnTo>
                      <a:pt x="420832" y="120031"/>
                    </a:lnTo>
                    <a:lnTo>
                      <a:pt x="358631" y="105046"/>
                    </a:lnTo>
                    <a:lnTo>
                      <a:pt x="390347" y="182943"/>
                    </a:lnTo>
                    <a:lnTo>
                      <a:pt x="7521" y="85585"/>
                    </a:lnTo>
                    <a:lnTo>
                      <a:pt x="3283" y="85346"/>
                    </a:lnTo>
                    <a:lnTo>
                      <a:pt x="6439" y="85310"/>
                    </a:lnTo>
                    <a:close/>
                  </a:path>
                </a:pathLst>
              </a:custGeom>
              <a:solidFill>
                <a:srgbClr val="010A13"/>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grpSp>
        <p:nvGrpSpPr>
          <p:cNvPr id="50" name="组合 49"/>
          <p:cNvGrpSpPr/>
          <p:nvPr/>
        </p:nvGrpSpPr>
        <p:grpSpPr>
          <a:xfrm>
            <a:off x="1858539" y="2007854"/>
            <a:ext cx="2858346" cy="740131"/>
            <a:chOff x="6736921" y="2180774"/>
            <a:chExt cx="4167434" cy="740324"/>
          </a:xfrm>
        </p:grpSpPr>
        <p:sp>
          <p:nvSpPr>
            <p:cNvPr id="51" name="TextBox 11"/>
            <p:cNvSpPr txBox="1"/>
            <p:nvPr/>
          </p:nvSpPr>
          <p:spPr>
            <a:xfrm>
              <a:off x="6736921" y="2520884"/>
              <a:ext cx="4167434" cy="400214"/>
            </a:xfrm>
            <a:prstGeom prst="rect">
              <a:avLst/>
            </a:prstGeom>
            <a:noFill/>
          </p:spPr>
          <p:txBody>
            <a:bodyPr wrap="square" lIns="0" tIns="0" rIns="0" bIns="0" rtlCol="0">
              <a:spAutoFit/>
              <a:scene3d>
                <a:camera prst="orthographicFront"/>
                <a:lightRig rig="threePt" dir="t"/>
              </a:scene3d>
              <a:sp3d contourW="12700"/>
            </a:bodyPr>
            <a:lstStyle/>
            <a:p>
              <a:pPr>
                <a:lnSpc>
                  <a:spcPct val="130000"/>
                </a:lnSpc>
              </a:pPr>
              <a:r>
                <a:rPr lang="zh-CN" altLang="en-US" sz="1000" b="1"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a:t>
              </a:r>
            </a:p>
          </p:txBody>
        </p:sp>
        <p:sp>
          <p:nvSpPr>
            <p:cNvPr id="52" name="TextBox 11"/>
            <p:cNvSpPr txBox="1"/>
            <p:nvPr/>
          </p:nvSpPr>
          <p:spPr>
            <a:xfrm>
              <a:off x="6736921" y="2180774"/>
              <a:ext cx="2449035" cy="252956"/>
            </a:xfrm>
            <a:prstGeom prst="rect">
              <a:avLst/>
            </a:prstGeom>
            <a:noFill/>
          </p:spPr>
          <p:txBody>
            <a:bodyPr wrap="square" lIns="0" tIns="0" rIns="0" bIns="0" rtlCol="0">
              <a:spAutoFit/>
              <a:scene3d>
                <a:camera prst="orthographicFront"/>
                <a:lightRig rig="threePt" dir="t"/>
              </a:scene3d>
              <a:sp3d contourW="12700"/>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计划实施一</a:t>
              </a:r>
              <a:endParaRPr lang="en-US" sz="1400" b="1"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nvGrpSpPr>
          <p:cNvPr id="53" name="组合 52"/>
          <p:cNvGrpSpPr/>
          <p:nvPr/>
        </p:nvGrpSpPr>
        <p:grpSpPr>
          <a:xfrm>
            <a:off x="6512020" y="2007854"/>
            <a:ext cx="2858346" cy="721087"/>
            <a:chOff x="6736921" y="2180774"/>
            <a:chExt cx="4167434" cy="721275"/>
          </a:xfrm>
        </p:grpSpPr>
        <p:sp>
          <p:nvSpPr>
            <p:cNvPr id="54" name="TextBox 11"/>
            <p:cNvSpPr txBox="1"/>
            <p:nvPr/>
          </p:nvSpPr>
          <p:spPr>
            <a:xfrm>
              <a:off x="6736921" y="2520884"/>
              <a:ext cx="4167434" cy="381165"/>
            </a:xfrm>
            <a:prstGeom prst="rect">
              <a:avLst/>
            </a:prstGeom>
            <a:noFill/>
          </p:spPr>
          <p:txBody>
            <a:bodyPr wrap="square" lIns="0" tIns="0" rIns="0" bIns="0" rtlCol="0">
              <a:spAutoFit/>
              <a:scene3d>
                <a:camera prst="orthographicFront"/>
                <a:lightRig rig="threePt" dir="t"/>
              </a:scene3d>
              <a:sp3d contourW="12700"/>
            </a:bodyPr>
            <a:lstStyle/>
            <a:p>
              <a:pPr>
                <a:lnSpc>
                  <a:spcPct val="130000"/>
                </a:lnSpc>
              </a:pPr>
              <a:r>
                <a:rPr lang="zh-CN" altLang="en-US" sz="1000" b="1"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a:t>
              </a:r>
            </a:p>
          </p:txBody>
        </p:sp>
        <p:sp>
          <p:nvSpPr>
            <p:cNvPr id="55" name="TextBox 11"/>
            <p:cNvSpPr txBox="1"/>
            <p:nvPr/>
          </p:nvSpPr>
          <p:spPr>
            <a:xfrm>
              <a:off x="6736921" y="2180774"/>
              <a:ext cx="2449035" cy="252956"/>
            </a:xfrm>
            <a:prstGeom prst="rect">
              <a:avLst/>
            </a:prstGeom>
            <a:noFill/>
          </p:spPr>
          <p:txBody>
            <a:bodyPr wrap="square" lIns="0" tIns="0" rIns="0" bIns="0" rtlCol="0">
              <a:spAutoFit/>
              <a:scene3d>
                <a:camera prst="orthographicFront"/>
                <a:lightRig rig="threePt" dir="t"/>
              </a:scene3d>
              <a:sp3d contourW="12700"/>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计划实施三</a:t>
              </a:r>
              <a:endParaRPr lang="en-US" altLang="zh-CN" sz="1400" b="1"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nvGrpSpPr>
          <p:cNvPr id="59" name="组合 58"/>
          <p:cNvGrpSpPr/>
          <p:nvPr/>
        </p:nvGrpSpPr>
        <p:grpSpPr>
          <a:xfrm>
            <a:off x="2568527" y="4802894"/>
            <a:ext cx="2910404" cy="740132"/>
            <a:chOff x="6736921" y="2180774"/>
            <a:chExt cx="4167434" cy="740325"/>
          </a:xfrm>
        </p:grpSpPr>
        <p:sp>
          <p:nvSpPr>
            <p:cNvPr id="60" name="TextBox 11"/>
            <p:cNvSpPr txBox="1"/>
            <p:nvPr/>
          </p:nvSpPr>
          <p:spPr>
            <a:xfrm>
              <a:off x="6736921" y="2520884"/>
              <a:ext cx="4167434" cy="400215"/>
            </a:xfrm>
            <a:prstGeom prst="rect">
              <a:avLst/>
            </a:prstGeom>
            <a:noFill/>
          </p:spPr>
          <p:txBody>
            <a:bodyPr wrap="square" lIns="0" tIns="0" rIns="0" bIns="0" rtlCol="0">
              <a:spAutoFit/>
              <a:scene3d>
                <a:camera prst="orthographicFront"/>
                <a:lightRig rig="threePt" dir="t"/>
              </a:scene3d>
              <a:sp3d contourW="12700"/>
            </a:bodyPr>
            <a:lstStyle/>
            <a:p>
              <a:pPr algn="r">
                <a:lnSpc>
                  <a:spcPct val="130000"/>
                </a:lnSpc>
              </a:pPr>
              <a:r>
                <a:rPr lang="zh-CN" altLang="en-US" sz="1000" b="1" dirty="0">
                  <a:solidFill>
                    <a:srgbClr val="CBBC91"/>
                  </a:solidFill>
                  <a:ea typeface="微软雅黑" panose="020B0503020204020204" pitchFamily="34" charset="-122"/>
                  <a:cs typeface="+mn-ea"/>
                  <a:sym typeface="+mn-lt"/>
                </a:rPr>
                <a:t>用户可以在投影仪或者计算机上进行演示也可以将演示文稿打印出来制作成胶片以便应用到更</a:t>
              </a:r>
            </a:p>
          </p:txBody>
        </p:sp>
        <p:sp>
          <p:nvSpPr>
            <p:cNvPr id="61" name="TextBox 11"/>
            <p:cNvSpPr txBox="1"/>
            <p:nvPr/>
          </p:nvSpPr>
          <p:spPr>
            <a:xfrm>
              <a:off x="8455319" y="2180774"/>
              <a:ext cx="2449036" cy="252956"/>
            </a:xfrm>
            <a:prstGeom prst="rect">
              <a:avLst/>
            </a:prstGeom>
            <a:noFill/>
          </p:spPr>
          <p:txBody>
            <a:bodyPr wrap="square" lIns="0" tIns="0" rIns="0" bIns="0" rtlCol="0">
              <a:spAutoFit/>
              <a:scene3d>
                <a:camera prst="orthographicFront"/>
                <a:lightRig rig="threePt" dir="t"/>
              </a:scene3d>
              <a:sp3d contourW="12700"/>
            </a:bodyPr>
            <a:lstStyle/>
            <a:p>
              <a:pPr algn="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计划实施二</a:t>
              </a:r>
              <a:endParaRPr lang="en-US" altLang="zh-CN" sz="1400" b="1"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nvGrpSpPr>
          <p:cNvPr id="62" name="组合 61"/>
          <p:cNvGrpSpPr/>
          <p:nvPr/>
        </p:nvGrpSpPr>
        <p:grpSpPr>
          <a:xfrm>
            <a:off x="7222008" y="4802894"/>
            <a:ext cx="2910404" cy="740131"/>
            <a:chOff x="6736921" y="2180774"/>
            <a:chExt cx="4167434" cy="740324"/>
          </a:xfrm>
        </p:grpSpPr>
        <p:sp>
          <p:nvSpPr>
            <p:cNvPr id="63" name="TextBox 11"/>
            <p:cNvSpPr txBox="1"/>
            <p:nvPr/>
          </p:nvSpPr>
          <p:spPr>
            <a:xfrm>
              <a:off x="6736921" y="2520884"/>
              <a:ext cx="4167434" cy="400214"/>
            </a:xfrm>
            <a:prstGeom prst="rect">
              <a:avLst/>
            </a:prstGeom>
            <a:noFill/>
          </p:spPr>
          <p:txBody>
            <a:bodyPr wrap="square" lIns="0" tIns="0" rIns="0" bIns="0" rtlCol="0">
              <a:spAutoFit/>
              <a:scene3d>
                <a:camera prst="orthographicFront"/>
                <a:lightRig rig="threePt" dir="t"/>
              </a:scene3d>
              <a:sp3d contourW="12700"/>
            </a:bodyPr>
            <a:lstStyle/>
            <a:p>
              <a:pPr algn="r">
                <a:lnSpc>
                  <a:spcPct val="130000"/>
                </a:lnSpc>
              </a:pPr>
              <a:r>
                <a:rPr lang="zh-CN" altLang="en-US" sz="1000" b="1"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a:t>
              </a:r>
            </a:p>
          </p:txBody>
        </p:sp>
        <p:sp>
          <p:nvSpPr>
            <p:cNvPr id="64" name="TextBox 11"/>
            <p:cNvSpPr txBox="1"/>
            <p:nvPr/>
          </p:nvSpPr>
          <p:spPr>
            <a:xfrm>
              <a:off x="8455319" y="2180774"/>
              <a:ext cx="2449036" cy="252956"/>
            </a:xfrm>
            <a:prstGeom prst="rect">
              <a:avLst/>
            </a:prstGeom>
            <a:noFill/>
          </p:spPr>
          <p:txBody>
            <a:bodyPr wrap="square" lIns="0" tIns="0" rIns="0" bIns="0" rtlCol="0">
              <a:spAutoFit/>
              <a:scene3d>
                <a:camera prst="orthographicFront"/>
                <a:lightRig rig="threePt" dir="t"/>
              </a:scene3d>
              <a:sp3d contourW="12700"/>
            </a:bodyPr>
            <a:lstStyle/>
            <a:p>
              <a:pPr algn="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计划实施四</a:t>
              </a:r>
              <a:endParaRPr lang="en-US" altLang="zh-CN" sz="1400" b="1"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nvGrpSpPr>
          <p:cNvPr id="67" name="组合 66"/>
          <p:cNvGrpSpPr/>
          <p:nvPr/>
        </p:nvGrpSpPr>
        <p:grpSpPr>
          <a:xfrm>
            <a:off x="461552" y="552767"/>
            <a:ext cx="4095271" cy="630364"/>
            <a:chOff x="194266" y="321621"/>
            <a:chExt cx="4095271" cy="630364"/>
          </a:xfrm>
        </p:grpSpPr>
        <p:grpSp>
          <p:nvGrpSpPr>
            <p:cNvPr id="68" name="组合 67"/>
            <p:cNvGrpSpPr/>
            <p:nvPr/>
          </p:nvGrpSpPr>
          <p:grpSpPr>
            <a:xfrm>
              <a:off x="1016260" y="398715"/>
              <a:ext cx="3273277" cy="553270"/>
              <a:chOff x="1016260" y="286054"/>
              <a:chExt cx="3273277" cy="553270"/>
            </a:xfrm>
          </p:grpSpPr>
          <p:sp>
            <p:nvSpPr>
              <p:cNvPr id="70"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71"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计划实施</a:t>
                </a:r>
              </a:p>
            </p:txBody>
          </p:sp>
        </p:grpSp>
        <p:sp>
          <p:nvSpPr>
            <p:cNvPr id="69" name="矩形 6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06</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08037964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500" fill="hold"/>
                                        <p:tgtEl>
                                          <p:spTgt spid="53"/>
                                        </p:tgtEl>
                                        <p:attrNameLst>
                                          <p:attrName>ppt_x</p:attrName>
                                        </p:attrNameLst>
                                      </p:cBhvr>
                                      <p:tavLst>
                                        <p:tav tm="0">
                                          <p:val>
                                            <p:strVal val="0-#ppt_w/2"/>
                                          </p:val>
                                        </p:tav>
                                        <p:tav tm="100000">
                                          <p:val>
                                            <p:strVal val="#ppt_x"/>
                                          </p:val>
                                        </p:tav>
                                      </p:tavLst>
                                    </p:anim>
                                    <p:anim calcmode="lin" valueType="num">
                                      <p:cBhvr additive="base">
                                        <p:cTn id="13" dur="500" fill="hold"/>
                                        <p:tgtEl>
                                          <p:spTgt spid="5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500" fill="hold"/>
                                        <p:tgtEl>
                                          <p:spTgt spid="62"/>
                                        </p:tgtEl>
                                        <p:attrNameLst>
                                          <p:attrName>ppt_x</p:attrName>
                                        </p:attrNameLst>
                                      </p:cBhvr>
                                      <p:tavLst>
                                        <p:tav tm="0">
                                          <p:val>
                                            <p:strVal val="0-#ppt_w/2"/>
                                          </p:val>
                                        </p:tav>
                                        <p:tav tm="100000">
                                          <p:val>
                                            <p:strVal val="#ppt_x"/>
                                          </p:val>
                                        </p:tav>
                                      </p:tavLst>
                                    </p:anim>
                                    <p:anim calcmode="lin" valueType="num">
                                      <p:cBhvr additive="base">
                                        <p:cTn id="17" dur="500" fill="hold"/>
                                        <p:tgtEl>
                                          <p:spTgt spid="6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500" fill="hold"/>
                                        <p:tgtEl>
                                          <p:spTgt spid="50"/>
                                        </p:tgtEl>
                                        <p:attrNameLst>
                                          <p:attrName>ppt_x</p:attrName>
                                        </p:attrNameLst>
                                      </p:cBhvr>
                                      <p:tavLst>
                                        <p:tav tm="0">
                                          <p:val>
                                            <p:strVal val="0-#ppt_w/2"/>
                                          </p:val>
                                        </p:tav>
                                        <p:tav tm="100000">
                                          <p:val>
                                            <p:strVal val="#ppt_x"/>
                                          </p:val>
                                        </p:tav>
                                      </p:tavLst>
                                    </p:anim>
                                    <p:anim calcmode="lin" valueType="num">
                                      <p:cBhvr additive="base">
                                        <p:cTn id="21" dur="50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additive="base">
                                        <p:cTn id="24" dur="500" fill="hold"/>
                                        <p:tgtEl>
                                          <p:spTgt spid="59"/>
                                        </p:tgtEl>
                                        <p:attrNameLst>
                                          <p:attrName>ppt_x</p:attrName>
                                        </p:attrNameLst>
                                      </p:cBhvr>
                                      <p:tavLst>
                                        <p:tav tm="0">
                                          <p:val>
                                            <p:strVal val="0-#ppt_w/2"/>
                                          </p:val>
                                        </p:tav>
                                        <p:tav tm="100000">
                                          <p:val>
                                            <p:strVal val="#ppt_x"/>
                                          </p:val>
                                        </p:tav>
                                      </p:tavLst>
                                    </p:anim>
                                    <p:anim calcmode="lin" valueType="num">
                                      <p:cBhvr additive="base">
                                        <p:cTn id="25"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8B258F5E-FCA7-4EE5-AA33-69262E2734A2}"/>
              </a:ext>
            </a:extLst>
          </p:cNvPr>
          <p:cNvGrpSpPr/>
          <p:nvPr/>
        </p:nvGrpSpPr>
        <p:grpSpPr>
          <a:xfrm>
            <a:off x="1023873" y="5276716"/>
            <a:ext cx="4957288" cy="652654"/>
            <a:chOff x="1022551" y="4903027"/>
            <a:chExt cx="4958579" cy="652824"/>
          </a:xfrm>
          <a:effectLst>
            <a:outerShdw blurRad="254000" dist="63500" dir="2700000" algn="tl" rotWithShape="0">
              <a:prstClr val="black">
                <a:alpha val="30000"/>
              </a:prstClr>
            </a:outerShdw>
          </a:effectLst>
        </p:grpSpPr>
        <p:sp>
          <p:nvSpPr>
            <p:cNvPr id="9" name="任意多边形 18"/>
            <p:cNvSpPr/>
            <p:nvPr/>
          </p:nvSpPr>
          <p:spPr bwMode="auto">
            <a:xfrm>
              <a:off x="1022551" y="4903027"/>
              <a:ext cx="4958579" cy="652824"/>
            </a:xfrm>
            <a:custGeom>
              <a:avLst/>
              <a:gdLst>
                <a:gd name="T0" fmla="*/ 216100 w 3279285"/>
                <a:gd name="T1" fmla="*/ 0 h 431880"/>
                <a:gd name="T2" fmla="*/ 2354790 w 3279285"/>
                <a:gd name="T3" fmla="*/ 0 h 431880"/>
                <a:gd name="T4" fmla="*/ 2424017 w 3279285"/>
                <a:gd name="T5" fmla="*/ 76044 h 431880"/>
                <a:gd name="T6" fmla="*/ 3159270 w 3279285"/>
                <a:gd name="T7" fmla="*/ 425214 h 431880"/>
                <a:gd name="T8" fmla="*/ 3281735 w 3279285"/>
                <a:gd name="T9" fmla="*/ 431389 h 431880"/>
                <a:gd name="T10" fmla="*/ 3280825 w 3279285"/>
                <a:gd name="T11" fmla="*/ 431480 h 431880"/>
                <a:gd name="T12" fmla="*/ 216100 w 3279285"/>
                <a:gd name="T13" fmla="*/ 431480 h 431880"/>
                <a:gd name="T14" fmla="*/ 0 w 3279285"/>
                <a:gd name="T15" fmla="*/ 215740 h 431880"/>
                <a:gd name="T16" fmla="*/ 216100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CBBC91"/>
            </a:solidFill>
            <a:ln w="28575">
              <a:noFill/>
              <a:round/>
            </a:ln>
            <a:effectLst>
              <a:outerShdw blurRad="50800" dist="38100" algn="l" rotWithShape="0">
                <a:prstClr val="black">
                  <a:alpha val="40000"/>
                </a:prstClr>
              </a:outerShdw>
            </a:effectLst>
          </p:spPr>
          <p:txBody>
            <a:bodyPr vert="horz" wrap="square" lIns="91380" tIns="45690" rIns="91380" bIns="45690" numCol="1" anchor="t" anchorCtr="0" compatLnSpc="1"/>
            <a:lstStyle/>
            <a:p>
              <a:pPr>
                <a:lnSpc>
                  <a:spcPct val="130000"/>
                </a:lnSpc>
              </a:pPr>
              <a:endParaRPr lang="en-US" altLang="zh-CN" sz="19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11" name="矩形 10"/>
            <p:cNvSpPr/>
            <p:nvPr/>
          </p:nvSpPr>
          <p:spPr>
            <a:xfrm>
              <a:off x="1345328" y="4963713"/>
              <a:ext cx="1723998" cy="453575"/>
            </a:xfrm>
            <a:prstGeom prst="rect">
              <a:avLst/>
            </a:prstGeom>
            <a:ln>
              <a:noFill/>
            </a:ln>
          </p:spPr>
          <p:txBody>
            <a:bodyPr wrap="none">
              <a:spAutoFit/>
            </a:bodyPr>
            <a:lstStyle/>
            <a:p>
              <a:pPr>
                <a:lnSpc>
                  <a:spcPct val="130000"/>
                </a:lnSpc>
              </a:pPr>
              <a:r>
                <a:rPr lang="zh-CN" altLang="en-US" sz="1999" b="1" dirty="0">
                  <a:solidFill>
                    <a:srgbClr val="010A13"/>
                  </a:solidFill>
                  <a:latin typeface="思源黑体" panose="020B0500000000000000" pitchFamily="34" charset="-122"/>
                  <a:ea typeface="思源黑体" panose="020B0500000000000000" pitchFamily="34" charset="-122"/>
                  <a:cs typeface="+mn-ea"/>
                  <a:sym typeface="+mn-lt"/>
                </a:rPr>
                <a:t>未来计划方向</a:t>
              </a:r>
            </a:p>
          </p:txBody>
        </p:sp>
      </p:grpSp>
      <p:grpSp>
        <p:nvGrpSpPr>
          <p:cNvPr id="3" name="组合 2">
            <a:extLst>
              <a:ext uri="{FF2B5EF4-FFF2-40B4-BE49-F238E27FC236}">
                <a16:creationId xmlns:a16="http://schemas.microsoft.com/office/drawing/2014/main" id="{BEE51B42-2CE7-43E4-AE6A-C47F469642E4}"/>
              </a:ext>
            </a:extLst>
          </p:cNvPr>
          <p:cNvGrpSpPr/>
          <p:nvPr/>
        </p:nvGrpSpPr>
        <p:grpSpPr>
          <a:xfrm>
            <a:off x="6065140" y="2258195"/>
            <a:ext cx="4950092" cy="652654"/>
            <a:chOff x="6065131" y="1883720"/>
            <a:chExt cx="4951381" cy="652824"/>
          </a:xfrm>
          <a:solidFill>
            <a:schemeClr val="tx1">
              <a:lumMod val="65000"/>
              <a:lumOff val="35000"/>
            </a:schemeClr>
          </a:solidFill>
          <a:effectLst>
            <a:outerShdw blurRad="254000" dist="63500" dir="2700000" algn="tl" rotWithShape="0">
              <a:prstClr val="black">
                <a:alpha val="30000"/>
              </a:prstClr>
            </a:outerShdw>
          </a:effectLst>
        </p:grpSpPr>
        <p:sp>
          <p:nvSpPr>
            <p:cNvPr id="10" name="任意多边形 17"/>
            <p:cNvSpPr/>
            <p:nvPr/>
          </p:nvSpPr>
          <p:spPr bwMode="auto">
            <a:xfrm>
              <a:off x="6065131" y="1883720"/>
              <a:ext cx="4951381" cy="652824"/>
            </a:xfrm>
            <a:custGeom>
              <a:avLst/>
              <a:gdLst>
                <a:gd name="T0" fmla="*/ 27359 w 3275513"/>
                <a:gd name="T1" fmla="*/ 0 h 431880"/>
                <a:gd name="T2" fmla="*/ 3057238 w 3275513"/>
                <a:gd name="T3" fmla="*/ 0 h 431880"/>
                <a:gd name="T4" fmla="*/ 3273013 w 3275513"/>
                <a:gd name="T5" fmla="*/ 215740 h 431880"/>
                <a:gd name="T6" fmla="*/ 3057238 w 3275513"/>
                <a:gd name="T7" fmla="*/ 431480 h 431880"/>
                <a:gd name="T8" fmla="*/ 872766 w 3275513"/>
                <a:gd name="T9" fmla="*/ 431480 h 431880"/>
                <a:gd name="T10" fmla="*/ 803640 w 3275513"/>
                <a:gd name="T11" fmla="*/ 355438 h 431880"/>
                <a:gd name="T12" fmla="*/ 69496 w 3275513"/>
                <a:gd name="T13" fmla="*/ 6267 h 431880"/>
                <a:gd name="T14" fmla="*/ 0 w 3275513"/>
                <a:gd name="T15" fmla="*/ 2755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rgbClr val="CBBC91"/>
            </a:solidFill>
            <a:ln w="28575">
              <a:noFill/>
              <a:round/>
            </a:ln>
            <a:effectLst>
              <a:outerShdw blurRad="50800" dist="38100" algn="l" rotWithShape="0">
                <a:prstClr val="black">
                  <a:alpha val="40000"/>
                </a:prstClr>
              </a:outerShdw>
            </a:effectLst>
          </p:spPr>
          <p:txBody>
            <a:bodyPr vert="horz" wrap="square" lIns="91380" tIns="45690" rIns="91380" bIns="45690" numCol="1" anchor="t" anchorCtr="0" compatLnSpc="1"/>
            <a:lstStyle/>
            <a:p>
              <a:pPr>
                <a:lnSpc>
                  <a:spcPct val="130000"/>
                </a:lnSpc>
              </a:pPr>
              <a:endParaRPr lang="zh-CN" altLang="en-US" sz="19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12" name="矩形 11"/>
            <p:cNvSpPr/>
            <p:nvPr/>
          </p:nvSpPr>
          <p:spPr>
            <a:xfrm>
              <a:off x="8863067" y="1963942"/>
              <a:ext cx="1723998" cy="453575"/>
            </a:xfrm>
            <a:prstGeom prst="rect">
              <a:avLst/>
            </a:prstGeom>
            <a:noFill/>
            <a:ln>
              <a:noFill/>
            </a:ln>
          </p:spPr>
          <p:txBody>
            <a:bodyPr wrap="none">
              <a:spAutoFit/>
            </a:bodyPr>
            <a:lstStyle/>
            <a:p>
              <a:pPr>
                <a:lnSpc>
                  <a:spcPct val="130000"/>
                </a:lnSpc>
              </a:pPr>
              <a:r>
                <a:rPr lang="zh-CN" altLang="en-US" sz="1999" b="1" dirty="0">
                  <a:solidFill>
                    <a:srgbClr val="010A13"/>
                  </a:solidFill>
                  <a:latin typeface="思源黑体" panose="020B0500000000000000" pitchFamily="34" charset="-122"/>
                  <a:ea typeface="思源黑体" panose="020B0500000000000000" pitchFamily="34" charset="-122"/>
                  <a:cs typeface="+mn-ea"/>
                  <a:sym typeface="+mn-lt"/>
                </a:rPr>
                <a:t>未来计划方向</a:t>
              </a:r>
              <a:endParaRPr lang="en-US" altLang="zh-CN" sz="1999" b="1" dirty="0">
                <a:solidFill>
                  <a:srgbClr val="010A13"/>
                </a:solidFill>
                <a:latin typeface="思源黑体" panose="020B0500000000000000" pitchFamily="34" charset="-122"/>
                <a:ea typeface="思源黑体" panose="020B0500000000000000" pitchFamily="34" charset="-122"/>
                <a:cs typeface="+mn-ea"/>
                <a:sym typeface="+mn-lt"/>
              </a:endParaRPr>
            </a:p>
          </p:txBody>
        </p:sp>
      </p:grpSp>
      <p:sp>
        <p:nvSpPr>
          <p:cNvPr id="13" name="TextBox 10"/>
          <p:cNvSpPr txBox="1"/>
          <p:nvPr/>
        </p:nvSpPr>
        <p:spPr>
          <a:xfrm>
            <a:off x="1096028" y="3089850"/>
            <a:ext cx="3134564" cy="473015"/>
          </a:xfrm>
          <a:prstGeom prst="rect">
            <a:avLst/>
          </a:prstGeom>
          <a:noFill/>
        </p:spPr>
        <p:txBody>
          <a:bodyPr wrap="square" rtlCol="0">
            <a:spAutoFit/>
          </a:bodyPr>
          <a:lstStyle/>
          <a:p>
            <a:pPr marL="285550" indent="-285550" algn="just">
              <a:lnSpc>
                <a:spcPct val="130000"/>
              </a:lnSpc>
              <a:buFont typeface="Wingdings" panose="05000000000000000000" pitchFamily="2" charset="2"/>
              <a:buChar char="n"/>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公司在发展初期，财务风险主要体现为资金短缺风险。</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grpSp>
        <p:nvGrpSpPr>
          <p:cNvPr id="2" name="组合 1">
            <a:extLst>
              <a:ext uri="{FF2B5EF4-FFF2-40B4-BE49-F238E27FC236}">
                <a16:creationId xmlns:a16="http://schemas.microsoft.com/office/drawing/2014/main" id="{D1C3511F-962E-44FE-A92C-D7061D67072A}"/>
              </a:ext>
            </a:extLst>
          </p:cNvPr>
          <p:cNvGrpSpPr/>
          <p:nvPr/>
        </p:nvGrpSpPr>
        <p:grpSpPr>
          <a:xfrm>
            <a:off x="4363922" y="2445357"/>
            <a:ext cx="3292062" cy="3294462"/>
            <a:chOff x="4363470" y="2070929"/>
            <a:chExt cx="3292919" cy="3295320"/>
          </a:xfrm>
          <a:solidFill>
            <a:srgbClr val="141519"/>
          </a:solidFill>
        </p:grpSpPr>
        <p:grpSp>
          <p:nvGrpSpPr>
            <p:cNvPr id="4" name="组合 3"/>
            <p:cNvGrpSpPr/>
            <p:nvPr/>
          </p:nvGrpSpPr>
          <p:grpSpPr>
            <a:xfrm>
              <a:off x="4363470" y="2070929"/>
              <a:ext cx="3292919" cy="3295320"/>
              <a:chOff x="4365174" y="2070399"/>
              <a:chExt cx="3294205" cy="3296607"/>
            </a:xfrm>
            <a:grpFill/>
          </p:grpSpPr>
          <p:grpSp>
            <p:nvGrpSpPr>
              <p:cNvPr id="5" name="组合 4"/>
              <p:cNvGrpSpPr/>
              <p:nvPr/>
            </p:nvGrpSpPr>
            <p:grpSpPr>
              <a:xfrm>
                <a:off x="4550909" y="2249849"/>
                <a:ext cx="2935798" cy="3010590"/>
                <a:chOff x="4598426" y="1496202"/>
                <a:chExt cx="3167150" cy="3247836"/>
              </a:xfrm>
              <a:grpFill/>
            </p:grpSpPr>
            <p:sp>
              <p:nvSpPr>
                <p:cNvPr id="7" name="椭圆 6"/>
                <p:cNvSpPr/>
                <p:nvPr/>
              </p:nvSpPr>
              <p:spPr>
                <a:xfrm flipH="1">
                  <a:off x="4598426" y="1496202"/>
                  <a:ext cx="3167150" cy="3167154"/>
                </a:xfrm>
                <a:prstGeom prst="ellipse">
                  <a:avLst/>
                </a:prstGeom>
                <a:solidFill>
                  <a:srgbClr val="CBBC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0">
                    <a:lnSpc>
                      <a:spcPct val="130000"/>
                    </a:lnSpc>
                    <a:defRPr/>
                  </a:pPr>
                  <a:endParaRPr lang="zh-CN" altLang="en-US" sz="9593"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8" name="椭圆 7"/>
                <p:cNvSpPr/>
                <p:nvPr/>
              </p:nvSpPr>
              <p:spPr>
                <a:xfrm flipH="1">
                  <a:off x="4687201" y="1724430"/>
                  <a:ext cx="3019603" cy="3019608"/>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0">
                    <a:lnSpc>
                      <a:spcPct val="130000"/>
                    </a:lnSpc>
                    <a:defRPr/>
                  </a:pPr>
                  <a:endParaRPr lang="zh-CN" altLang="en-US" sz="9593" kern="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6" name="同心圆 76"/>
              <p:cNvSpPr/>
              <p:nvPr/>
            </p:nvSpPr>
            <p:spPr>
              <a:xfrm>
                <a:off x="4365174" y="2070399"/>
                <a:ext cx="3294205" cy="3296607"/>
              </a:xfrm>
              <a:prstGeom prst="donut">
                <a:avLst>
                  <a:gd name="adj" fmla="val 6327"/>
                </a:avLst>
              </a:prstGeom>
              <a:solidFill>
                <a:srgbClr val="CBBC91"/>
              </a:solidFill>
              <a:ln w="38100">
                <a:noFill/>
                <a:round/>
              </a:ln>
              <a:effectLst>
                <a:outerShdw blurRad="254000" dist="63500" dir="2700000" algn="tl" rotWithShape="0">
                  <a:prstClr val="black">
                    <a:alpha val="30000"/>
                  </a:prstClr>
                </a:outerShdw>
              </a:effectLst>
            </p:spPr>
            <p:txBody>
              <a:bodyPr vert="horz" wrap="square" lIns="91380" tIns="45690" rIns="91380" bIns="45690" numCol="1" anchor="t" anchorCtr="0" compatLnSpc="1"/>
              <a:lstStyle/>
              <a:p>
                <a:pPr>
                  <a:lnSpc>
                    <a:spcPct val="130000"/>
                  </a:lnSpc>
                </a:pPr>
                <a:endParaRPr lang="zh-CN" altLang="en-US" sz="1798"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14" name="矩形 13"/>
            <p:cNvSpPr/>
            <p:nvPr/>
          </p:nvSpPr>
          <p:spPr>
            <a:xfrm>
              <a:off x="5015077" y="3860753"/>
              <a:ext cx="2002762" cy="598012"/>
            </a:xfrm>
            <a:prstGeom prst="rect">
              <a:avLst/>
            </a:prstGeom>
            <a:noFill/>
            <a:ln>
              <a:noFill/>
            </a:ln>
          </p:spPr>
          <p:txBody>
            <a:bodyPr wrap="square">
              <a:spAutoFit/>
            </a:bodyPr>
            <a:lstStyle/>
            <a:p>
              <a:pPr algn="ctr">
                <a:lnSpc>
                  <a:spcPct val="130000"/>
                </a:lnSpc>
              </a:pPr>
              <a:r>
                <a:rPr lang="zh-CN" altLang="en-US" sz="2798" b="1" dirty="0">
                  <a:solidFill>
                    <a:srgbClr val="010A13"/>
                  </a:solidFill>
                  <a:latin typeface="思源黑体" panose="020B0500000000000000" pitchFamily="34" charset="-122"/>
                  <a:ea typeface="思源黑体" panose="020B0500000000000000" pitchFamily="34" charset="-122"/>
                  <a:cs typeface="+mn-ea"/>
                  <a:sym typeface="+mn-lt"/>
                </a:rPr>
                <a:t>企业计划</a:t>
              </a:r>
              <a:endParaRPr lang="en-US" altLang="zh-CN" sz="2798" b="1" dirty="0">
                <a:solidFill>
                  <a:srgbClr val="010A13"/>
                </a:solidFill>
                <a:latin typeface="思源黑体" panose="020B0500000000000000" pitchFamily="34" charset="-122"/>
                <a:ea typeface="思源黑体" panose="020B0500000000000000" pitchFamily="34" charset="-122"/>
                <a:cs typeface="+mn-ea"/>
                <a:sym typeface="+mn-lt"/>
              </a:endParaRPr>
            </a:p>
          </p:txBody>
        </p:sp>
      </p:grpSp>
      <p:sp>
        <p:nvSpPr>
          <p:cNvPr id="16" name="TextBox 10"/>
          <p:cNvSpPr txBox="1"/>
          <p:nvPr/>
        </p:nvSpPr>
        <p:spPr>
          <a:xfrm>
            <a:off x="1096028" y="3801768"/>
            <a:ext cx="3134564" cy="473015"/>
          </a:xfrm>
          <a:prstGeom prst="rect">
            <a:avLst/>
          </a:prstGeom>
          <a:noFill/>
        </p:spPr>
        <p:txBody>
          <a:bodyPr wrap="square" rtlCol="0">
            <a:spAutoFit/>
          </a:bodyPr>
          <a:lstStyle/>
          <a:p>
            <a:pPr marL="285550" indent="-285550" algn="just">
              <a:lnSpc>
                <a:spcPct val="130000"/>
              </a:lnSpc>
              <a:buFont typeface="Wingdings" panose="05000000000000000000" pitchFamily="2" charset="2"/>
              <a:buChar char="n"/>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前期投入主要来自场地租金、装修费用、设施和设备购买的费用以及宣传费用等。</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17" name="TextBox 10"/>
          <p:cNvSpPr txBox="1"/>
          <p:nvPr/>
        </p:nvSpPr>
        <p:spPr>
          <a:xfrm>
            <a:off x="7880667" y="3412082"/>
            <a:ext cx="3134564" cy="473015"/>
          </a:xfrm>
          <a:prstGeom prst="rect">
            <a:avLst/>
          </a:prstGeom>
          <a:noFill/>
        </p:spPr>
        <p:txBody>
          <a:bodyPr wrap="square" rtlCol="0">
            <a:spAutoFit/>
          </a:bodyPr>
          <a:lstStyle/>
          <a:p>
            <a:pPr marL="285550" indent="-285550" algn="just">
              <a:lnSpc>
                <a:spcPct val="130000"/>
              </a:lnSpc>
              <a:buFont typeface="Wingdings" panose="05000000000000000000" pitchFamily="2" charset="2"/>
              <a:buChar char="n"/>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加强对公司资金运行情况的监控力度，最大限度地提高资金使用率；</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19" name="TextBox 10"/>
          <p:cNvSpPr txBox="1"/>
          <p:nvPr/>
        </p:nvSpPr>
        <p:spPr>
          <a:xfrm>
            <a:off x="7880667" y="4302008"/>
            <a:ext cx="3134564" cy="272960"/>
          </a:xfrm>
          <a:prstGeom prst="rect">
            <a:avLst/>
          </a:prstGeom>
          <a:noFill/>
        </p:spPr>
        <p:txBody>
          <a:bodyPr wrap="square" rtlCol="0">
            <a:spAutoFit/>
          </a:bodyPr>
          <a:lstStyle/>
          <a:p>
            <a:pPr marL="285550" indent="-285550" algn="just">
              <a:lnSpc>
                <a:spcPct val="130000"/>
              </a:lnSpc>
              <a:buFont typeface="Wingdings" panose="05000000000000000000" pitchFamily="2" charset="2"/>
              <a:buChar char="n"/>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严格实施财务监管和预算制度；</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20" name="TextBox 10"/>
          <p:cNvSpPr txBox="1"/>
          <p:nvPr/>
        </p:nvSpPr>
        <p:spPr>
          <a:xfrm>
            <a:off x="7880667" y="4843915"/>
            <a:ext cx="3134564" cy="272960"/>
          </a:xfrm>
          <a:prstGeom prst="rect">
            <a:avLst/>
          </a:prstGeom>
          <a:noFill/>
        </p:spPr>
        <p:txBody>
          <a:bodyPr wrap="square" rtlCol="0">
            <a:spAutoFit/>
          </a:bodyPr>
          <a:lstStyle/>
          <a:p>
            <a:pPr marL="285550" indent="-285550" algn="just">
              <a:lnSpc>
                <a:spcPct val="130000"/>
              </a:lnSpc>
              <a:buFont typeface="Wingdings" panose="05000000000000000000" pitchFamily="2" charset="2"/>
              <a:buChar char="n"/>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聘请高素质财务和管理人员进行有效的管理。</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28" name="Freeform 16"/>
          <p:cNvSpPr/>
          <p:nvPr/>
        </p:nvSpPr>
        <p:spPr bwMode="auto">
          <a:xfrm>
            <a:off x="5635104" y="3480277"/>
            <a:ext cx="792319" cy="642982"/>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grpSp>
        <p:nvGrpSpPr>
          <p:cNvPr id="36" name="组合 35"/>
          <p:cNvGrpSpPr/>
          <p:nvPr/>
        </p:nvGrpSpPr>
        <p:grpSpPr>
          <a:xfrm>
            <a:off x="461552" y="552767"/>
            <a:ext cx="4095271" cy="630364"/>
            <a:chOff x="194266" y="321621"/>
            <a:chExt cx="4095271" cy="630364"/>
          </a:xfrm>
        </p:grpSpPr>
        <p:grpSp>
          <p:nvGrpSpPr>
            <p:cNvPr id="37" name="组合 36"/>
            <p:cNvGrpSpPr/>
            <p:nvPr/>
          </p:nvGrpSpPr>
          <p:grpSpPr>
            <a:xfrm>
              <a:off x="1016260" y="398715"/>
              <a:ext cx="3273277" cy="553270"/>
              <a:chOff x="1016260" y="286054"/>
              <a:chExt cx="3273277" cy="553270"/>
            </a:xfrm>
          </p:grpSpPr>
          <p:sp>
            <p:nvSpPr>
              <p:cNvPr id="39"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40"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计划方针</a:t>
                </a:r>
              </a:p>
            </p:txBody>
          </p:sp>
        </p:grpSp>
        <p:sp>
          <p:nvSpPr>
            <p:cNvPr id="38" name="矩形 3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06</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585475126"/>
      </p:ext>
    </p:extLst>
  </p:cSld>
  <p:clrMapOvr>
    <a:masterClrMapping/>
  </p:clrMapOvr>
  <mc:AlternateContent xmlns:mc="http://schemas.openxmlformats.org/markup-compatibility/2006" xmlns:p14="http://schemas.microsoft.com/office/powerpoint/2010/main">
    <mc:Choice Requires="p14">
      <p:transition spd="med" p14:dur="700" advClick="0" advTm="6122">
        <p:fade/>
      </p:transition>
    </mc:Choice>
    <mc:Fallback xmlns="">
      <p:transition spd="med" advClick="0" advTm="612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par>
                                <p:cTn id="15" presetID="12" presetClass="entr" presetSubtype="2"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left)">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1000"/>
                            </p:stCondLst>
                            <p:childTnLst>
                              <p:par>
                                <p:cTn id="23" presetID="1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p:tgtEl>
                                          <p:spTgt spid="17"/>
                                        </p:tgtEl>
                                        <p:attrNameLst>
                                          <p:attrName>ppt_y</p:attrName>
                                        </p:attrNameLst>
                                      </p:cBhvr>
                                      <p:tavLst>
                                        <p:tav tm="0">
                                          <p:val>
                                            <p:strVal val="#ppt_y-#ppt_h*1.125000"/>
                                          </p:val>
                                        </p:tav>
                                        <p:tav tm="100000">
                                          <p:val>
                                            <p:strVal val="#ppt_y"/>
                                          </p:val>
                                        </p:tav>
                                      </p:tavLst>
                                    </p:anim>
                                    <p:animEffect transition="in" filter="wipe(down)">
                                      <p:cBhvr>
                                        <p:cTn id="26" dur="500"/>
                                        <p:tgtEl>
                                          <p:spTgt spid="17"/>
                                        </p:tgtEl>
                                      </p:cBhvr>
                                    </p:animEffect>
                                  </p:childTnLst>
                                </p:cTn>
                              </p:par>
                            </p:childTnLst>
                          </p:cTn>
                        </p:par>
                        <p:par>
                          <p:cTn id="27" fill="hold">
                            <p:stCondLst>
                              <p:cond delay="1500"/>
                            </p:stCondLst>
                            <p:childTnLst>
                              <p:par>
                                <p:cTn id="28" presetID="12" presetClass="entr" presetSubtype="1"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down)">
                                      <p:cBhvr>
                                        <p:cTn id="31" dur="500"/>
                                        <p:tgtEl>
                                          <p:spTgt spid="19"/>
                                        </p:tgtEl>
                                      </p:cBhvr>
                                    </p:animEffect>
                                  </p:childTnLst>
                                </p:cTn>
                              </p:par>
                            </p:childTnLst>
                          </p:cTn>
                        </p:par>
                        <p:par>
                          <p:cTn id="32" fill="hold">
                            <p:stCondLst>
                              <p:cond delay="2000"/>
                            </p:stCondLst>
                            <p:childTnLst>
                              <p:par>
                                <p:cTn id="33" presetID="12" presetClass="entr" presetSubtype="1"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p:tgtEl>
                                          <p:spTgt spid="20"/>
                                        </p:tgtEl>
                                        <p:attrNameLst>
                                          <p:attrName>ppt_y</p:attrName>
                                        </p:attrNameLst>
                                      </p:cBhvr>
                                      <p:tavLst>
                                        <p:tav tm="0">
                                          <p:val>
                                            <p:strVal val="#ppt_y-#ppt_h*1.125000"/>
                                          </p:val>
                                        </p:tav>
                                        <p:tav tm="100000">
                                          <p:val>
                                            <p:strVal val="#ppt_y"/>
                                          </p:val>
                                        </p:tav>
                                      </p:tavLst>
                                    </p:anim>
                                    <p:animEffect transition="in" filter="wipe(down)">
                                      <p:cBhvr>
                                        <p:cTn id="36" dur="500"/>
                                        <p:tgtEl>
                                          <p:spTgt spid="20"/>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p:tgtEl>
                                          <p:spTgt spid="13"/>
                                        </p:tgtEl>
                                        <p:attrNameLst>
                                          <p:attrName>ppt_y</p:attrName>
                                        </p:attrNameLst>
                                      </p:cBhvr>
                                      <p:tavLst>
                                        <p:tav tm="0">
                                          <p:val>
                                            <p:strVal val="#ppt_y+#ppt_h*1.125000"/>
                                          </p:val>
                                        </p:tav>
                                        <p:tav tm="100000">
                                          <p:val>
                                            <p:strVal val="#ppt_y"/>
                                          </p:val>
                                        </p:tav>
                                      </p:tavLst>
                                    </p:anim>
                                    <p:animEffect transition="in" filter="wipe(up)">
                                      <p:cBhvr>
                                        <p:cTn id="41" dur="500"/>
                                        <p:tgtEl>
                                          <p:spTgt spid="13"/>
                                        </p:tgtEl>
                                      </p:cBhvr>
                                    </p:animEffect>
                                  </p:childTnLst>
                                </p:cTn>
                              </p:par>
                            </p:childTnLst>
                          </p:cTn>
                        </p:par>
                        <p:par>
                          <p:cTn id="42" fill="hold">
                            <p:stCondLst>
                              <p:cond delay="3000"/>
                            </p:stCondLst>
                            <p:childTnLst>
                              <p:par>
                                <p:cTn id="43" presetID="12" presetClass="entr" presetSubtype="4"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p:tgtEl>
                                          <p:spTgt spid="16"/>
                                        </p:tgtEl>
                                        <p:attrNameLst>
                                          <p:attrName>ppt_y</p:attrName>
                                        </p:attrNameLst>
                                      </p:cBhvr>
                                      <p:tavLst>
                                        <p:tav tm="0">
                                          <p:val>
                                            <p:strVal val="#ppt_y+#ppt_h*1.125000"/>
                                          </p:val>
                                        </p:tav>
                                        <p:tav tm="100000">
                                          <p:val>
                                            <p:strVal val="#ppt_y"/>
                                          </p:val>
                                        </p:tav>
                                      </p:tavLst>
                                    </p:anim>
                                    <p:animEffect transition="in" filter="wipe(up)">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9" grpId="0"/>
      <p:bldP spid="20" grpId="0"/>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矩形 13"/>
          <p:cNvSpPr/>
          <p:nvPr/>
        </p:nvSpPr>
        <p:spPr>
          <a:xfrm>
            <a:off x="0" y="325676"/>
            <a:ext cx="12192000" cy="6532323"/>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rcRect/>
          <a:stretch>
            <a:fillRect/>
          </a:stretch>
        </p:blipFill>
        <p:spPr>
          <a:xfrm>
            <a:off x="4231983" y="939983"/>
            <a:ext cx="3810330" cy="4950381"/>
          </a:xfrm>
          <a:custGeom>
            <a:avLst/>
            <a:gdLst>
              <a:gd name="connsiteX0" fmla="*/ 0 w 3810330"/>
              <a:gd name="connsiteY0" fmla="*/ 2601942 h 4950381"/>
              <a:gd name="connsiteX1" fmla="*/ 3810330 w 3810330"/>
              <a:gd name="connsiteY1" fmla="*/ 2601942 h 4950381"/>
              <a:gd name="connsiteX2" fmla="*/ 3810330 w 3810330"/>
              <a:gd name="connsiteY2" fmla="*/ 4950381 h 4950381"/>
              <a:gd name="connsiteX3" fmla="*/ 0 w 3810330"/>
              <a:gd name="connsiteY3" fmla="*/ 4950381 h 4950381"/>
              <a:gd name="connsiteX4" fmla="*/ 0 w 3810330"/>
              <a:gd name="connsiteY4" fmla="*/ 0 h 4950381"/>
              <a:gd name="connsiteX5" fmla="*/ 3810330 w 3810330"/>
              <a:gd name="connsiteY5" fmla="*/ 0 h 4950381"/>
              <a:gd name="connsiteX6" fmla="*/ 3810330 w 3810330"/>
              <a:gd name="connsiteY6" fmla="*/ 1502858 h 4950381"/>
              <a:gd name="connsiteX7" fmla="*/ 0 w 3810330"/>
              <a:gd name="connsiteY7" fmla="*/ 1502858 h 495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330" h="4950381">
                <a:moveTo>
                  <a:pt x="0" y="2601942"/>
                </a:moveTo>
                <a:lnTo>
                  <a:pt x="3810330" y="2601942"/>
                </a:lnTo>
                <a:lnTo>
                  <a:pt x="3810330" y="4950381"/>
                </a:lnTo>
                <a:lnTo>
                  <a:pt x="0" y="4950381"/>
                </a:lnTo>
                <a:close/>
                <a:moveTo>
                  <a:pt x="0" y="0"/>
                </a:moveTo>
                <a:lnTo>
                  <a:pt x="3810330" y="0"/>
                </a:lnTo>
                <a:lnTo>
                  <a:pt x="3810330" y="1502858"/>
                </a:lnTo>
                <a:lnTo>
                  <a:pt x="0" y="1502858"/>
                </a:lnTo>
                <a:close/>
              </a:path>
            </a:pathLst>
          </a:custGeom>
          <a:effectLst>
            <a:outerShdw blurRad="190500" dist="63500" dir="2700000" algn="tl" rotWithShape="0">
              <a:prstClr val="black">
                <a:alpha val="40000"/>
              </a:prstClr>
            </a:outerShdw>
          </a:effectLst>
        </p:spPr>
      </p:pic>
      <p:sp>
        <p:nvSpPr>
          <p:cNvPr id="16" name="文本框 15"/>
          <p:cNvSpPr txBox="1"/>
          <p:nvPr/>
        </p:nvSpPr>
        <p:spPr>
          <a:xfrm>
            <a:off x="1524221" y="2356285"/>
            <a:ext cx="9225854" cy="1446550"/>
          </a:xfrm>
          <a:prstGeom prst="rect">
            <a:avLst/>
          </a:prstGeom>
          <a:noFill/>
        </p:spPr>
        <p:txBody>
          <a:bodyPr wrap="square" rtlCol="0">
            <a:spAutoFit/>
          </a:bodyPr>
          <a:lstStyle/>
          <a:p>
            <a:pPr algn="ctr"/>
            <a:r>
              <a:rPr lang="en-US" altLang="zh-CN" sz="8800" dirty="0">
                <a:solidFill>
                  <a:srgbClr val="CBBC91"/>
                </a:solidFill>
                <a:effectLst>
                  <a:outerShdw blurRad="25400" dist="25400" dir="2700000" algn="tl">
                    <a:srgbClr val="000000">
                      <a:alpha val="25000"/>
                    </a:srgbClr>
                  </a:outerShdw>
                </a:effectLst>
                <a:latin typeface="Aparajita" panose="020B0604020202020204" pitchFamily="34" charset="0"/>
                <a:ea typeface="思源黑体" panose="020B0500000000000000" pitchFamily="34" charset="-122"/>
                <a:cs typeface="Aparajita" panose="020B0604020202020204" pitchFamily="34" charset="0"/>
              </a:rPr>
              <a:t>THANK YOU</a:t>
            </a:r>
            <a:endParaRPr lang="zh-CN" altLang="en-US" sz="8800" dirty="0">
              <a:solidFill>
                <a:srgbClr val="CBBC91"/>
              </a:solidFill>
              <a:effectLst>
                <a:outerShdw blurRad="25400" dist="25400" dir="2700000" algn="tl">
                  <a:srgbClr val="000000">
                    <a:alpha val="25000"/>
                  </a:srgbClr>
                </a:outerShdw>
              </a:effectLst>
              <a:latin typeface="Aparajita" panose="020B0604020202020204" pitchFamily="34" charset="0"/>
              <a:ea typeface="思源黑体" panose="020B0500000000000000" pitchFamily="34" charset="-122"/>
              <a:cs typeface="Aparajita" panose="020B0604020202020204" pitchFamily="34" charset="0"/>
            </a:endParaRPr>
          </a:p>
        </p:txBody>
      </p:sp>
      <p:pic>
        <p:nvPicPr>
          <p:cNvPr id="17" name="图片 16"/>
          <p:cNvPicPr>
            <a:picLocks noChangeAspect="1"/>
          </p:cNvPicPr>
          <p:nvPr/>
        </p:nvPicPr>
        <p:blipFill rotWithShape="1">
          <a:blip r:embed="rId5"/>
          <a:srcRect l="39783" r="43694"/>
          <a:stretch/>
        </p:blipFill>
        <p:spPr>
          <a:xfrm>
            <a:off x="3675649" y="3917716"/>
            <a:ext cx="645695" cy="283147"/>
          </a:xfrm>
          <a:prstGeom prst="rect">
            <a:avLst/>
          </a:prstGeom>
        </p:spPr>
      </p:pic>
      <p:sp>
        <p:nvSpPr>
          <p:cNvPr id="18" name="文本框 17"/>
          <p:cNvSpPr txBox="1"/>
          <p:nvPr/>
        </p:nvSpPr>
        <p:spPr>
          <a:xfrm>
            <a:off x="4428621" y="3682066"/>
            <a:ext cx="3442634" cy="523220"/>
          </a:xfrm>
          <a:prstGeom prst="rect">
            <a:avLst/>
          </a:prstGeom>
          <a:noFill/>
        </p:spPr>
        <p:txBody>
          <a:bodyPr wrap="square" rtlCol="0">
            <a:spAutoFit/>
            <a:scene3d>
              <a:camera prst="orthographicFront"/>
              <a:lightRig rig="threePt" dir="t"/>
            </a:scene3d>
            <a:sp3d contourW="12700"/>
          </a:bodyPr>
          <a:lstStyle/>
          <a:p>
            <a:pPr algn="dist"/>
            <a:r>
              <a:rPr lang="zh-CN" altLang="en-US" sz="2800" dirty="0">
                <a:solidFill>
                  <a:srgbClr val="CBBC91"/>
                </a:solidFill>
                <a:ea typeface="思源黑体" panose="020B0500000000000000" pitchFamily="34" charset="-122"/>
              </a:rPr>
              <a:t>演示完毕  谢谢观看</a:t>
            </a:r>
          </a:p>
        </p:txBody>
      </p:sp>
      <p:sp>
        <p:nvSpPr>
          <p:cNvPr id="19" name="文本框 18"/>
          <p:cNvSpPr txBox="1"/>
          <p:nvPr/>
        </p:nvSpPr>
        <p:spPr>
          <a:xfrm>
            <a:off x="5115074" y="1490216"/>
            <a:ext cx="2044149" cy="1015663"/>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6000" spc="300" dirty="0">
                <a:solidFill>
                  <a:srgbClr val="CBBC91"/>
                </a:solidFill>
                <a:latin typeface="Century Gothic" panose="020B0502020202020204" pitchFamily="34" charset="0"/>
                <a:ea typeface="思源黑体" panose="020B0500000000000000" pitchFamily="34" charset="-122"/>
              </a:rPr>
              <a:t>2021</a:t>
            </a:r>
            <a:endParaRPr lang="zh-CN" altLang="en-US" sz="6000" spc="300" dirty="0">
              <a:solidFill>
                <a:srgbClr val="CBBC91"/>
              </a:solidFill>
              <a:latin typeface="Century Gothic" panose="020B0502020202020204" pitchFamily="34" charset="0"/>
              <a:ea typeface="思源黑体" panose="020B0500000000000000" pitchFamily="34" charset="-122"/>
            </a:endParaRPr>
          </a:p>
        </p:txBody>
      </p:sp>
      <p:sp>
        <p:nvSpPr>
          <p:cNvPr id="20" name="文本框 19"/>
          <p:cNvSpPr txBox="1"/>
          <p:nvPr/>
        </p:nvSpPr>
        <p:spPr>
          <a:xfrm>
            <a:off x="4370373" y="4153086"/>
            <a:ext cx="3533550" cy="46166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8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film to be used in a wider field</a:t>
            </a:r>
          </a:p>
        </p:txBody>
      </p:sp>
      <p:grpSp>
        <p:nvGrpSpPr>
          <p:cNvPr id="21" name="组合 20"/>
          <p:cNvGrpSpPr/>
          <p:nvPr/>
        </p:nvGrpSpPr>
        <p:grpSpPr>
          <a:xfrm>
            <a:off x="5305856" y="5057649"/>
            <a:ext cx="1662583" cy="289194"/>
            <a:chOff x="4293620" y="5414934"/>
            <a:chExt cx="1662583" cy="289194"/>
          </a:xfrm>
          <a:effectLst>
            <a:reflection blurRad="6350" stA="50000" endA="300" endPos="90000" dir="5400000" sy="-100000" algn="bl" rotWithShape="0"/>
          </a:effectLst>
        </p:grpSpPr>
        <p:sp>
          <p:nvSpPr>
            <p:cNvPr id="22" name="Rectangle: Rounded Corners 100"/>
            <p:cNvSpPr/>
            <p:nvPr/>
          </p:nvSpPr>
          <p:spPr>
            <a:xfrm>
              <a:off x="4346623" y="5414934"/>
              <a:ext cx="1529008" cy="289194"/>
            </a:xfrm>
            <a:prstGeom prst="roundRect">
              <a:avLst>
                <a:gd name="adj" fmla="val 50000"/>
              </a:avLst>
            </a:prstGeom>
            <a:gradFill>
              <a:gsLst>
                <a:gs pos="55000">
                  <a:srgbClr val="CBBC91"/>
                </a:gs>
                <a:gs pos="100000">
                  <a:srgbClr val="88683B"/>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rgbClr val="CBBC91"/>
                </a:solidFill>
                <a:latin typeface="Century Gothic" panose="020B0502020202020204" pitchFamily="34" charset="0"/>
                <a:ea typeface="思源黑体" panose="020B0500000000000000" pitchFamily="34" charset="-122"/>
              </a:endParaRPr>
            </a:p>
          </p:txBody>
        </p:sp>
        <p:sp>
          <p:nvSpPr>
            <p:cNvPr id="23" name="原创设计师          _5"/>
            <p:cNvSpPr/>
            <p:nvPr/>
          </p:nvSpPr>
          <p:spPr>
            <a:xfrm>
              <a:off x="4293620" y="5419529"/>
              <a:ext cx="1662583" cy="276963"/>
            </a:xfrm>
            <a:prstGeom prst="rect">
              <a:avLst/>
            </a:prstGeom>
            <a:effectLst/>
          </p:spPr>
          <p:txBody>
            <a:bodyPr wrap="square">
              <a:spAutoFit/>
              <a:scene3d>
                <a:camera prst="orthographicFront"/>
                <a:lightRig rig="threePt" dir="t"/>
              </a:scene3d>
              <a:sp3d contourW="12700"/>
            </a:bodyPr>
            <a:lstStyle/>
            <a:p>
              <a:pPr algn="ctr"/>
              <a:r>
                <a:rPr lang="en-US" altLang="zh-CN" sz="1200" dirty="0">
                  <a:solidFill>
                    <a:srgbClr val="051A29"/>
                  </a:solidFill>
                  <a:latin typeface="思源黑体" panose="020B0500000000000000" pitchFamily="34" charset="-122"/>
                  <a:ea typeface="思源黑体" panose="020B0500000000000000" pitchFamily="34" charset="-122"/>
                </a:rPr>
                <a:t>XX</a:t>
              </a:r>
              <a:r>
                <a:rPr lang="zh-CN" altLang="en-US" sz="1200" dirty="0">
                  <a:solidFill>
                    <a:srgbClr val="051A29"/>
                  </a:solidFill>
                  <a:latin typeface="思源黑体" panose="020B0500000000000000" pitchFamily="34" charset="-122"/>
                  <a:ea typeface="思源黑体" panose="020B0500000000000000" pitchFamily="34" charset="-122"/>
                </a:rPr>
                <a:t>网络科技公司</a:t>
              </a:r>
            </a:p>
          </p:txBody>
        </p:sp>
      </p:grpSp>
      <p:grpSp>
        <p:nvGrpSpPr>
          <p:cNvPr id="24" name="组合 23"/>
          <p:cNvGrpSpPr/>
          <p:nvPr/>
        </p:nvGrpSpPr>
        <p:grpSpPr>
          <a:xfrm>
            <a:off x="4416826" y="3488432"/>
            <a:ext cx="3414395" cy="178454"/>
            <a:chOff x="3492591" y="4117778"/>
            <a:chExt cx="4671414" cy="244152"/>
          </a:xfrm>
        </p:grpSpPr>
        <p:cxnSp>
          <p:nvCxnSpPr>
            <p:cNvPr id="25" name="直接连接符 24"/>
            <p:cNvCxnSpPr/>
            <p:nvPr/>
          </p:nvCxnSpPr>
          <p:spPr>
            <a:xfrm>
              <a:off x="3492591" y="4239854"/>
              <a:ext cx="2146587" cy="0"/>
            </a:xfrm>
            <a:prstGeom prst="line">
              <a:avLst/>
            </a:prstGeom>
            <a:ln>
              <a:solidFill>
                <a:srgbClr val="CBBC91">
                  <a:alpha val="60000"/>
                </a:srgbClr>
              </a:solidFill>
            </a:ln>
          </p:spPr>
          <p:style>
            <a:lnRef idx="1">
              <a:schemeClr val="accent1"/>
            </a:lnRef>
            <a:fillRef idx="0">
              <a:schemeClr val="accent1"/>
            </a:fillRef>
            <a:effectRef idx="0">
              <a:schemeClr val="accent1"/>
            </a:effectRef>
            <a:fontRef idx="minor">
              <a:schemeClr val="tx1"/>
            </a:fontRef>
          </p:style>
        </p:cxnSp>
        <p:sp>
          <p:nvSpPr>
            <p:cNvPr id="26" name="菱形 25"/>
            <p:cNvSpPr/>
            <p:nvPr/>
          </p:nvSpPr>
          <p:spPr bwMode="auto">
            <a:xfrm>
              <a:off x="5781501" y="4117778"/>
              <a:ext cx="113211" cy="244152"/>
            </a:xfrm>
            <a:prstGeom prst="diamond">
              <a:avLst/>
            </a:prstGeom>
            <a:solidFill>
              <a:srgbClr val="CBBC91">
                <a:alpha val="70000"/>
              </a:srgbClr>
            </a:solidFill>
            <a:ln>
              <a:noFill/>
            </a:ln>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27" name="直接连接符 26"/>
            <p:cNvCxnSpPr/>
            <p:nvPr/>
          </p:nvCxnSpPr>
          <p:spPr>
            <a:xfrm>
              <a:off x="6017417" y="4239854"/>
              <a:ext cx="2146588" cy="0"/>
            </a:xfrm>
            <a:prstGeom prst="line">
              <a:avLst/>
            </a:prstGeom>
            <a:ln>
              <a:solidFill>
                <a:srgbClr val="CBBC91">
                  <a:alpha val="6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87213"/>
      </p:ext>
    </p:extLst>
  </p:cSld>
  <p:clrMapOvr>
    <a:masterClrMapping/>
  </p:clrMapOvr>
  <mc:AlternateContent xmlns:mc="http://schemas.openxmlformats.org/markup-compatibility/2006" xmlns:p14="http://schemas.microsoft.com/office/powerpoint/2010/main">
    <mc:Choice Requires="p14">
      <p:transition spd="slow" p14:dur="4000" advClick="0" advTm="0">
        <p14:vortex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Effect transition="in" filter="fade">
                                          <p:cBhvr>
                                            <p:cTn id="12" dur="500"/>
                                            <p:tgtEl>
                                              <p:spTgt spid="16"/>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outVertical)">
                                          <p:cBhvr>
                                            <p:cTn id="16" dur="500"/>
                                            <p:tgtEl>
                                              <p:spTgt spid="2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50" presetClass="entr" presetSubtype="0"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strVal val="#ppt_w+.3"/>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2500"/>
                                </p:stCondLst>
                                <p:childTnLst>
                                  <p:par>
                                    <p:cTn id="33" presetID="2" presetClass="entr" presetSubtype="4" fill="hold" nodeType="afterEffect" p14:presetBounceEnd="40000">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14:bounceEnd="40000">
                                          <p:cBhvr additive="base">
                                            <p:cTn id="35" dur="75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36"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Effect transition="in" filter="fade">
                                          <p:cBhvr>
                                            <p:cTn id="12" dur="500"/>
                                            <p:tgtEl>
                                              <p:spTgt spid="16"/>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outVertical)">
                                          <p:cBhvr>
                                            <p:cTn id="16" dur="500"/>
                                            <p:tgtEl>
                                              <p:spTgt spid="2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50" presetClass="entr" presetSubtype="0"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strVal val="#ppt_w+.3"/>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2500"/>
                                </p:stCondLst>
                                <p:childTnLst>
                                  <p:par>
                                    <p:cTn id="33" presetID="2" presetClass="entr" presetSubtype="4"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750" fill="hold"/>
                                            <p:tgtEl>
                                              <p:spTgt spid="21"/>
                                            </p:tgtEl>
                                            <p:attrNameLst>
                                              <p:attrName>ppt_x</p:attrName>
                                            </p:attrNameLst>
                                          </p:cBhvr>
                                          <p:tavLst>
                                            <p:tav tm="0">
                                              <p:val>
                                                <p:strVal val="#ppt_x"/>
                                              </p:val>
                                            </p:tav>
                                            <p:tav tm="100000">
                                              <p:val>
                                                <p:strVal val="#ppt_x"/>
                                              </p:val>
                                            </p:tav>
                                          </p:tavLst>
                                        </p:anim>
                                        <p:anim calcmode="lin" valueType="num">
                                          <p:cBhvr additive="base">
                                            <p:cTn id="36"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4229305" y="3779122"/>
            <a:ext cx="6799765" cy="1433636"/>
            <a:chOff x="7531056" y="1432788"/>
            <a:chExt cx="6799765" cy="1433636"/>
          </a:xfrm>
        </p:grpSpPr>
        <p:sp>
          <p:nvSpPr>
            <p:cNvPr id="15" name="TextBox 15"/>
            <p:cNvSpPr txBox="1"/>
            <p:nvPr/>
          </p:nvSpPr>
          <p:spPr>
            <a:xfrm>
              <a:off x="7531057" y="1432788"/>
              <a:ext cx="1611586" cy="447174"/>
            </a:xfrm>
            <a:prstGeom prst="rect">
              <a:avLst/>
            </a:prstGeom>
            <a:noFill/>
          </p:spPr>
          <p:txBody>
            <a:bodyPr wrap="none" lIns="36000" rIns="36000" rtlCol="0">
              <a:spAutoFit/>
            </a:bodyPr>
            <a:lstStyle/>
            <a:p>
              <a:pPr>
                <a:lnSpc>
                  <a:spcPct val="125000"/>
                </a:lnSpc>
              </a:pPr>
              <a:r>
                <a:rPr lang="zh-CN" altLang="en-US" sz="2000" b="1" dirty="0">
                  <a:solidFill>
                    <a:srgbClr val="CBBC91"/>
                  </a:solidFill>
                  <a:ea typeface="微软雅黑" panose="020B0503020204020204" pitchFamily="34" charset="-122"/>
                  <a:cs typeface="+mn-ea"/>
                  <a:sym typeface="+mn-lt"/>
                </a:rPr>
                <a:t>企业战略目标</a:t>
              </a:r>
              <a:endParaRPr lang="en-US" sz="2000" b="1" dirty="0">
                <a:solidFill>
                  <a:srgbClr val="CBBC91"/>
                </a:solidFill>
                <a:cs typeface="+mn-ea"/>
                <a:sym typeface="+mn-lt"/>
              </a:endParaRPr>
            </a:p>
          </p:txBody>
        </p:sp>
        <p:sp>
          <p:nvSpPr>
            <p:cNvPr id="16" name="TextBox 16"/>
            <p:cNvSpPr txBox="1"/>
            <p:nvPr/>
          </p:nvSpPr>
          <p:spPr>
            <a:xfrm>
              <a:off x="7531056" y="1850761"/>
              <a:ext cx="6799765" cy="1015663"/>
            </a:xfrm>
            <a:prstGeom prst="rect">
              <a:avLst/>
            </a:prstGeom>
            <a:noFill/>
          </p:spPr>
          <p:txBody>
            <a:bodyPr wrap="square" lIns="36000" rIns="36000" rtlCol="0">
              <a:spAutoFit/>
            </a:bodyPr>
            <a:lstStyle/>
            <a:p>
              <a:pPr>
                <a:lnSpc>
                  <a:spcPct val="150000"/>
                </a:lnSpc>
              </a:pPr>
              <a:r>
                <a:rPr lang="zh-CN" altLang="en-US" sz="1000" dirty="0">
                  <a:solidFill>
                    <a:srgbClr val="CBBC91"/>
                  </a:solidFill>
                  <a:ea typeface="微软雅黑" panose="020B0503020204020204" pitchFamily="34" charset="-122"/>
                  <a:cs typeface="+mn-ea"/>
                  <a:sym typeface="+mn-lt"/>
                </a:rPr>
                <a:t>顶部“开始”面板中可以对字体、字号、颜色、行距等进行修改</a:t>
              </a:r>
              <a:r>
                <a:rPr lang="en-US" altLang="zh-CN" sz="1000" dirty="0">
                  <a:solidFill>
                    <a:srgbClr val="CBBC91"/>
                  </a:solidFill>
                  <a:ea typeface="微软雅黑" panose="020B0503020204020204" pitchFamily="34" charset="-122"/>
                  <a:cs typeface="+mn-ea"/>
                  <a:sym typeface="+mn-lt"/>
                </a:rPr>
                <a:t>.</a:t>
              </a:r>
              <a:r>
                <a:rPr lang="zh-CN" altLang="en-US" sz="1000" dirty="0">
                  <a:solidFill>
                    <a:srgbClr val="CBBC91"/>
                  </a:solidFill>
                  <a:ea typeface="微软雅黑" panose="020B0503020204020204" pitchFamily="34" charset="-122"/>
                  <a:cs typeface="+mn-ea"/>
                  <a:sym typeface="+mn-lt"/>
                </a:rPr>
                <a:t>顶部“开始”面板中可以对字体、字号、颜色、行距等进行修改。顶部“开始”顶部“开始”面板中可以对字体、字号、颜色、行距等进行修改</a:t>
              </a:r>
              <a:r>
                <a:rPr lang="en-US" altLang="zh-CN" sz="1000" dirty="0">
                  <a:solidFill>
                    <a:srgbClr val="CBBC91"/>
                  </a:solidFill>
                  <a:ea typeface="微软雅黑" panose="020B0503020204020204" pitchFamily="34" charset="-122"/>
                  <a:cs typeface="+mn-ea"/>
                  <a:sym typeface="+mn-lt"/>
                </a:rPr>
                <a:t>.</a:t>
              </a:r>
              <a:r>
                <a:rPr lang="zh-CN" altLang="en-US" sz="1000" dirty="0">
                  <a:solidFill>
                    <a:srgbClr val="CBBC91"/>
                  </a:solidFill>
                  <a:ea typeface="微软雅黑" panose="020B0503020204020204" pitchFamily="34" charset="-122"/>
                  <a:cs typeface="+mn-ea"/>
                  <a:sym typeface="+mn-lt"/>
                </a:rPr>
                <a:t>顶部“开始”面板中可以对字体、字号、颜色、行距等进行修改。顶部“开始”</a:t>
              </a:r>
              <a:endParaRPr lang="en-US" altLang="zh-CN" sz="1000" dirty="0">
                <a:solidFill>
                  <a:srgbClr val="CBBC91"/>
                </a:solidFill>
                <a:ea typeface="微软雅黑" panose="020B0503020204020204" pitchFamily="34" charset="-122"/>
                <a:cs typeface="+mn-ea"/>
                <a:sym typeface="+mn-lt"/>
              </a:endParaRPr>
            </a:p>
            <a:p>
              <a:pPr>
                <a:lnSpc>
                  <a:spcPct val="150000"/>
                </a:lnSpc>
              </a:pPr>
              <a:endParaRPr lang="en-US" altLang="zh-CN" sz="1000" dirty="0">
                <a:solidFill>
                  <a:srgbClr val="CBBC91"/>
                </a:solidFill>
                <a:ea typeface="微软雅黑" panose="020B0503020204020204" pitchFamily="34" charset="-122"/>
                <a:cs typeface="+mn-ea"/>
                <a:sym typeface="+mn-lt"/>
              </a:endParaRPr>
            </a:p>
          </p:txBody>
        </p:sp>
      </p:grpSp>
      <p:grpSp>
        <p:nvGrpSpPr>
          <p:cNvPr id="17" name="Group 14"/>
          <p:cNvGrpSpPr/>
          <p:nvPr/>
        </p:nvGrpSpPr>
        <p:grpSpPr>
          <a:xfrm>
            <a:off x="4229306" y="5154391"/>
            <a:ext cx="6799764" cy="1433636"/>
            <a:chOff x="7531057" y="1432788"/>
            <a:chExt cx="6799764" cy="1433636"/>
          </a:xfrm>
        </p:grpSpPr>
        <p:sp>
          <p:nvSpPr>
            <p:cNvPr id="18" name="TextBox 15"/>
            <p:cNvSpPr txBox="1"/>
            <p:nvPr/>
          </p:nvSpPr>
          <p:spPr>
            <a:xfrm>
              <a:off x="7531057" y="1432788"/>
              <a:ext cx="1611586" cy="447174"/>
            </a:xfrm>
            <a:prstGeom prst="rect">
              <a:avLst/>
            </a:prstGeom>
            <a:noFill/>
          </p:spPr>
          <p:txBody>
            <a:bodyPr wrap="none" lIns="36000" rIns="36000" rtlCol="0">
              <a:spAutoFit/>
            </a:bodyPr>
            <a:lstStyle/>
            <a:p>
              <a:pPr>
                <a:lnSpc>
                  <a:spcPct val="125000"/>
                </a:lnSpc>
              </a:pPr>
              <a:r>
                <a:rPr lang="zh-CN" altLang="en-US" sz="2000" b="1" dirty="0">
                  <a:solidFill>
                    <a:srgbClr val="CBBC91"/>
                  </a:solidFill>
                  <a:ea typeface="微软雅黑" panose="020B0503020204020204" pitchFamily="34" charset="-122"/>
                  <a:cs typeface="+mn-ea"/>
                  <a:sym typeface="+mn-lt"/>
                </a:rPr>
                <a:t>战略目标定义</a:t>
              </a:r>
              <a:endParaRPr lang="en-US" sz="2000" b="1" dirty="0">
                <a:solidFill>
                  <a:srgbClr val="CBBC91"/>
                </a:solidFill>
                <a:cs typeface="+mn-ea"/>
                <a:sym typeface="+mn-lt"/>
              </a:endParaRPr>
            </a:p>
          </p:txBody>
        </p:sp>
        <p:sp>
          <p:nvSpPr>
            <p:cNvPr id="19" name="TextBox 16"/>
            <p:cNvSpPr txBox="1"/>
            <p:nvPr/>
          </p:nvSpPr>
          <p:spPr>
            <a:xfrm>
              <a:off x="7531057" y="1850761"/>
              <a:ext cx="6799764" cy="1015663"/>
            </a:xfrm>
            <a:prstGeom prst="rect">
              <a:avLst/>
            </a:prstGeom>
            <a:noFill/>
          </p:spPr>
          <p:txBody>
            <a:bodyPr wrap="square" lIns="36000" rIns="36000" rtlCol="0">
              <a:spAutoFit/>
            </a:bodyPr>
            <a:lstStyle/>
            <a:p>
              <a:pPr>
                <a:lnSpc>
                  <a:spcPct val="150000"/>
                </a:lnSpc>
              </a:pPr>
              <a:r>
                <a:rPr lang="zh-CN" altLang="en-US" sz="1000" dirty="0">
                  <a:solidFill>
                    <a:srgbClr val="CBBC91"/>
                  </a:solidFill>
                  <a:ea typeface="微软雅黑" panose="020B0503020204020204" pitchFamily="34" charset="-122"/>
                  <a:cs typeface="+mn-ea"/>
                  <a:sym typeface="+mn-lt"/>
                </a:rPr>
                <a:t>顶部“开始”面板中可以对字体、字号、颜色、行距等进行修改</a:t>
              </a:r>
              <a:r>
                <a:rPr lang="en-US" altLang="zh-CN" sz="1000" dirty="0">
                  <a:solidFill>
                    <a:srgbClr val="CBBC91"/>
                  </a:solidFill>
                  <a:ea typeface="微软雅黑" panose="020B0503020204020204" pitchFamily="34" charset="-122"/>
                  <a:cs typeface="+mn-ea"/>
                  <a:sym typeface="+mn-lt"/>
                </a:rPr>
                <a:t>.</a:t>
              </a:r>
              <a:r>
                <a:rPr lang="zh-CN" altLang="en-US" sz="1000" dirty="0">
                  <a:solidFill>
                    <a:srgbClr val="CBBC91"/>
                  </a:solidFill>
                  <a:ea typeface="微软雅黑" panose="020B0503020204020204" pitchFamily="34" charset="-122"/>
                  <a:cs typeface="+mn-ea"/>
                  <a:sym typeface="+mn-lt"/>
                </a:rPr>
                <a:t>顶部“开始”面板中可以对字体、字号、颜色、行距等进行修改。顶部“开始”面板中可以对字体、字号、颜色、行距等进行修改</a:t>
              </a:r>
              <a:r>
                <a:rPr lang="en-US" altLang="zh-CN" sz="1000" dirty="0">
                  <a:solidFill>
                    <a:srgbClr val="CBBC91"/>
                  </a:solidFill>
                  <a:ea typeface="微软雅黑" panose="020B0503020204020204" pitchFamily="34" charset="-122"/>
                  <a:cs typeface="+mn-ea"/>
                  <a:sym typeface="+mn-lt"/>
                </a:rPr>
                <a:t>.</a:t>
              </a:r>
              <a:r>
                <a:rPr lang="zh-CN" altLang="en-US" sz="1000" dirty="0">
                  <a:solidFill>
                    <a:srgbClr val="CBBC91"/>
                  </a:solidFill>
                  <a:ea typeface="微软雅黑" panose="020B0503020204020204" pitchFamily="34" charset="-122"/>
                  <a:cs typeface="+mn-ea"/>
                  <a:sym typeface="+mn-lt"/>
                </a:rPr>
                <a:t>顶部“开始”面板中可以对字体、字号、颜色、行距等进行修改。顶部“开始”</a:t>
              </a:r>
              <a:endParaRPr lang="en-US" altLang="zh-CN" sz="1000" dirty="0">
                <a:solidFill>
                  <a:srgbClr val="CBBC91"/>
                </a:solidFill>
                <a:ea typeface="微软雅黑" panose="020B0503020204020204" pitchFamily="34" charset="-122"/>
                <a:cs typeface="+mn-ea"/>
                <a:sym typeface="+mn-lt"/>
              </a:endParaRPr>
            </a:p>
            <a:p>
              <a:pPr>
                <a:lnSpc>
                  <a:spcPct val="150000"/>
                </a:lnSpc>
              </a:pPr>
              <a:endParaRPr lang="en-US" altLang="zh-CN" sz="1000" dirty="0">
                <a:solidFill>
                  <a:srgbClr val="CBBC91"/>
                </a:solidFill>
                <a:ea typeface="微软雅黑" panose="020B0503020204020204" pitchFamily="34" charset="-122"/>
                <a:cs typeface="+mn-ea"/>
                <a:sym typeface="+mn-lt"/>
              </a:endParaRPr>
            </a:p>
          </p:txBody>
        </p:sp>
      </p:grpSp>
      <p:sp>
        <p:nvSpPr>
          <p:cNvPr id="22" name="Rechteck 1"/>
          <p:cNvSpPr/>
          <p:nvPr/>
        </p:nvSpPr>
        <p:spPr>
          <a:xfrm>
            <a:off x="-4247" y="-12040"/>
            <a:ext cx="12196247" cy="3431556"/>
          </a:xfrm>
          <a:prstGeom prst="rect">
            <a:avLst/>
          </a:prstGeom>
          <a:blipFill dpi="0" rotWithShape="1">
            <a:blip r:embed="rId3">
              <a:extLst>
                <a:ext uri="{28A0092B-C50C-407E-A947-70E740481C1C}">
                  <a14:useLocalDpi xmlns:a14="http://schemas.microsoft.com/office/drawing/2010/main" val="0"/>
                </a:ext>
              </a:extLst>
            </a:blip>
            <a:srcRect/>
            <a:stretch>
              <a:fillRect t="-11649" b="583"/>
            </a:stretch>
          </a:blip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dirty="0">
              <a:solidFill>
                <a:srgbClr val="F9F9F9"/>
              </a:solidFill>
              <a:latin typeface="Calibri" panose="020F0502020204030204"/>
            </a:endParaRPr>
          </a:p>
        </p:txBody>
      </p:sp>
      <p:sp>
        <p:nvSpPr>
          <p:cNvPr id="24" name="Title 1"/>
          <p:cNvSpPr txBox="1">
            <a:spLocks/>
          </p:cNvSpPr>
          <p:nvPr/>
        </p:nvSpPr>
        <p:spPr>
          <a:xfrm>
            <a:off x="895586" y="3554150"/>
            <a:ext cx="2291862" cy="659122"/>
          </a:xfrm>
          <a:prstGeom prst="rect">
            <a:avLst/>
          </a:prstGeom>
        </p:spPr>
        <p:txBody>
          <a:bodyPr vert="horz" lIns="36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gn="ctr">
              <a:lnSpc>
                <a:spcPct val="100000"/>
              </a:lnSpc>
            </a:pPr>
            <a:r>
              <a:rPr lang="zh-CN" altLang="en-US" sz="2800" b="1" dirty="0">
                <a:solidFill>
                  <a:srgbClr val="CBBC91"/>
                </a:solidFill>
                <a:ea typeface="微软雅黑" panose="020B0503020204020204" pitchFamily="34" charset="-122"/>
                <a:cs typeface="+mn-ea"/>
                <a:sym typeface="+mn-lt"/>
              </a:rPr>
              <a:t>企业简介</a:t>
            </a:r>
            <a:endParaRPr lang="en-US" altLang="zh-CN" sz="2800" b="1" dirty="0">
              <a:solidFill>
                <a:srgbClr val="CBBC91"/>
              </a:solidFill>
              <a:ea typeface="微软雅黑" panose="020B0503020204020204" pitchFamily="34" charset="-122"/>
              <a:cs typeface="+mn-ea"/>
              <a:sym typeface="+mn-lt"/>
            </a:endParaRPr>
          </a:p>
        </p:txBody>
      </p:sp>
      <p:sp>
        <p:nvSpPr>
          <p:cNvPr id="25" name="等腰三角形 24"/>
          <p:cNvSpPr/>
          <p:nvPr/>
        </p:nvSpPr>
        <p:spPr bwMode="auto">
          <a:xfrm rot="5400000">
            <a:off x="2986052" y="4635716"/>
            <a:ext cx="186616" cy="235052"/>
          </a:xfrm>
          <a:prstGeom prst="triangle">
            <a:avLst/>
          </a:prstGeom>
          <a:solidFill>
            <a:srgbClr val="CBBC91"/>
          </a:solidFill>
          <a:ln>
            <a:noFill/>
          </a:ln>
        </p:spPr>
        <p:txBody>
          <a:bodyPr vert="horz" wrap="square" lIns="91440" tIns="45720" rIns="91440" bIns="45720" numCol="1" rtlCol="0" anchor="t" anchorCtr="0" compatLnSpc="1">
            <a:prstTxWarp prst="textNoShape">
              <a:avLst/>
            </a:prstTxWarp>
          </a:bodyPr>
          <a:lstStyle/>
          <a:p>
            <a:pPr algn="ctr"/>
            <a:endParaRPr lang="zh-CN" altLang="en-US" dirty="0">
              <a:solidFill>
                <a:srgbClr val="CBBC91"/>
              </a:solidFill>
              <a:ea typeface="微软雅黑" panose="020B0503020204020204" pitchFamily="34" charset="-122"/>
              <a:cs typeface="+mn-ea"/>
              <a:sym typeface="+mn-lt"/>
            </a:endParaRPr>
          </a:p>
        </p:txBody>
      </p:sp>
      <p:sp>
        <p:nvSpPr>
          <p:cNvPr id="27" name="TextBox 15"/>
          <p:cNvSpPr txBox="1"/>
          <p:nvPr/>
        </p:nvSpPr>
        <p:spPr>
          <a:xfrm>
            <a:off x="1113299" y="4193619"/>
            <a:ext cx="1757908" cy="412934"/>
          </a:xfrm>
          <a:prstGeom prst="rect">
            <a:avLst/>
          </a:prstGeom>
          <a:noFill/>
        </p:spPr>
        <p:txBody>
          <a:bodyPr wrap="none" lIns="36000" rIns="36000" rtlCol="0">
            <a:spAutoFit/>
          </a:bodyPr>
          <a:lstStyle/>
          <a:p>
            <a:pPr>
              <a:lnSpc>
                <a:spcPct val="125000"/>
              </a:lnSpc>
            </a:pPr>
            <a:r>
              <a:rPr lang="en-US" altLang="zh-CN" dirty="0">
                <a:solidFill>
                  <a:srgbClr val="CBBC91"/>
                </a:solidFill>
                <a:ea typeface="微软雅黑" panose="020B0503020204020204" pitchFamily="34" charset="-122"/>
                <a:cs typeface="+mn-ea"/>
                <a:sym typeface="+mn-lt"/>
              </a:rPr>
              <a:t>Corporate Culture</a:t>
            </a:r>
            <a:endParaRPr lang="en-US" dirty="0">
              <a:solidFill>
                <a:srgbClr val="CBBC91"/>
              </a:solidFill>
              <a:cs typeface="+mn-ea"/>
              <a:sym typeface="+mn-lt"/>
            </a:endParaRPr>
          </a:p>
        </p:txBody>
      </p:sp>
      <p:sp>
        <p:nvSpPr>
          <p:cNvPr id="26" name="矩形 25"/>
          <p:cNvSpPr/>
          <p:nvPr/>
        </p:nvSpPr>
        <p:spPr bwMode="auto">
          <a:xfrm>
            <a:off x="1015218" y="2641220"/>
            <a:ext cx="1927337" cy="1556344"/>
          </a:xfrm>
          <a:prstGeom prst="rect">
            <a:avLst/>
          </a:prstGeom>
          <a:noFill/>
          <a:ln w="50800">
            <a:solidFill>
              <a:srgbClr val="CBBC91"/>
            </a:solidFill>
            <a:miter lim="800000"/>
            <a:headEnd/>
            <a:tailEnd/>
          </a:ln>
          <a:effectLst>
            <a:outerShdw blurRad="2540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algn="ctr"/>
            <a:endParaRPr lang="en-US" altLang="zh-CN" dirty="0">
              <a:solidFill>
                <a:srgbClr val="CBBC91"/>
              </a:solidFill>
              <a:ea typeface="微软雅黑" panose="020B0503020204020204" pitchFamily="34" charset="-122"/>
              <a:cs typeface="+mn-ea"/>
              <a:sym typeface="+mn-lt"/>
            </a:endParaRPr>
          </a:p>
          <a:p>
            <a:pPr algn="ctr"/>
            <a:endParaRPr lang="zh-CN" altLang="en-US" dirty="0">
              <a:solidFill>
                <a:srgbClr val="CBBC91"/>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3789297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500"/>
                                        <p:tgtEl>
                                          <p:spTgt spid="22"/>
                                        </p:tgtEl>
                                      </p:cBhvr>
                                    </p:animEffect>
                                  </p:childTnLst>
                                </p:cTn>
                              </p:par>
                              <p:par>
                                <p:cTn id="8" presetID="21" presetClass="entr" presetSubtype="1" fill="hold" grpId="0" nodeType="withEffect">
                                  <p:stCondLst>
                                    <p:cond delay="25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1000"/>
                                        <p:tgtEl>
                                          <p:spTgt spid="26"/>
                                        </p:tgtEl>
                                      </p:cBhvr>
                                    </p:animEffect>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750"/>
                            </p:stCondLst>
                            <p:childTnLst>
                              <p:par>
                                <p:cTn id="16" presetID="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40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12" presetClass="entr" presetSubtype="8"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ppt_x</p:attrName>
                                        </p:attrNameLst>
                                      </p:cBhvr>
                                      <p:tavLst>
                                        <p:tav tm="0">
                                          <p:val>
                                            <p:strVal val="#ppt_x-#ppt_w*1.125000"/>
                                          </p:val>
                                        </p:tav>
                                        <p:tav tm="100000">
                                          <p:val>
                                            <p:strVal val="#ppt_x"/>
                                          </p:val>
                                        </p:tav>
                                      </p:tavLst>
                                    </p:anim>
                                    <p:animEffect transition="in" filter="wipe(right)">
                                      <p:cBhvr>
                                        <p:cTn id="26" dur="500"/>
                                        <p:tgtEl>
                                          <p:spTgt spid="14"/>
                                        </p:tgtEl>
                                      </p:cBhvr>
                                    </p:animEffect>
                                  </p:childTnLst>
                                </p:cTn>
                              </p:par>
                              <p:par>
                                <p:cTn id="27" presetID="12" presetClass="entr" presetSubtype="8" fill="hold" nodeType="withEffect">
                                  <p:stCondLst>
                                    <p:cond delay="110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p:tgtEl>
                                          <p:spTgt spid="17"/>
                                        </p:tgtEl>
                                        <p:attrNameLst>
                                          <p:attrName>ppt_x</p:attrName>
                                        </p:attrNameLst>
                                      </p:cBhvr>
                                      <p:tavLst>
                                        <p:tav tm="0">
                                          <p:val>
                                            <p:strVal val="#ppt_x-#ppt_w*1.125000"/>
                                          </p:val>
                                        </p:tav>
                                        <p:tav tm="100000">
                                          <p:val>
                                            <p:strVal val="#ppt_x"/>
                                          </p:val>
                                        </p:tav>
                                      </p:tavLst>
                                    </p:anim>
                                    <p:animEffect transition="in" filter="wipe(right)">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P spid="25" grpId="0" animBg="1"/>
      <p:bldP spid="27" grpId="0"/>
      <p:bldP spid="2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521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任意多边形 48"/>
          <p:cNvSpPr/>
          <p:nvPr/>
        </p:nvSpPr>
        <p:spPr>
          <a:xfrm>
            <a:off x="6795436" y="1995294"/>
            <a:ext cx="4191431" cy="4073521"/>
          </a:xfrm>
          <a:custGeom>
            <a:avLst/>
            <a:gdLst>
              <a:gd name="connsiteX0" fmla="*/ 280393 w 4543388"/>
              <a:gd name="connsiteY0" fmla="*/ 3324800 h 4415577"/>
              <a:gd name="connsiteX1" fmla="*/ 4023253 w 4543388"/>
              <a:gd name="connsiteY1" fmla="*/ 3324800 h 4415577"/>
              <a:gd name="connsiteX2" fmla="*/ 3937333 w 4543388"/>
              <a:gd name="connsiteY2" fmla="*/ 3466229 h 4415577"/>
              <a:gd name="connsiteX3" fmla="*/ 2151823 w 4543388"/>
              <a:gd name="connsiteY3" fmla="*/ 4415577 h 4415577"/>
              <a:gd name="connsiteX4" fmla="*/ 366313 w 4543388"/>
              <a:gd name="connsiteY4" fmla="*/ 3466229 h 4415577"/>
              <a:gd name="connsiteX5" fmla="*/ 238313 w 4543388"/>
              <a:gd name="connsiteY5" fmla="*/ 2194268 h 4415577"/>
              <a:gd name="connsiteX6" fmla="*/ 4541959 w 4543388"/>
              <a:gd name="connsiteY6" fmla="*/ 2194268 h 4415577"/>
              <a:gd name="connsiteX7" fmla="*/ 4543388 w 4543388"/>
              <a:gd name="connsiteY7" fmla="*/ 2222569 h 4415577"/>
              <a:gd name="connsiteX8" fmla="*/ 4283502 w 4543388"/>
              <a:gd name="connsiteY8" fmla="*/ 3248937 h 4415577"/>
              <a:gd name="connsiteX9" fmla="*/ 4261566 w 4543388"/>
              <a:gd name="connsiteY9" fmla="*/ 3285044 h 4415577"/>
              <a:gd name="connsiteX10" fmla="*/ 518706 w 4543388"/>
              <a:gd name="connsiteY10" fmla="*/ 3285044 h 4415577"/>
              <a:gd name="connsiteX11" fmla="*/ 496770 w 4543388"/>
              <a:gd name="connsiteY11" fmla="*/ 3248937 h 4415577"/>
              <a:gd name="connsiteX12" fmla="*/ 236884 w 4543388"/>
              <a:gd name="connsiteY12" fmla="*/ 2222569 h 4415577"/>
              <a:gd name="connsiteX13" fmla="*/ 314780 w 4543388"/>
              <a:gd name="connsiteY13" fmla="*/ 1063736 h 4415577"/>
              <a:gd name="connsiteX14" fmla="*/ 3988867 w 4543388"/>
              <a:gd name="connsiteY14" fmla="*/ 1063736 h 4415577"/>
              <a:gd name="connsiteX15" fmla="*/ 4045189 w 4543388"/>
              <a:gd name="connsiteY15" fmla="*/ 1156446 h 4415577"/>
              <a:gd name="connsiteX16" fmla="*/ 4293958 w 4543388"/>
              <a:gd name="connsiteY16" fmla="*/ 1962656 h 4415577"/>
              <a:gd name="connsiteX17" fmla="*/ 4303646 w 4543388"/>
              <a:gd name="connsiteY17" fmla="*/ 2154512 h 4415577"/>
              <a:gd name="connsiteX18" fmla="*/ 0 w 4543388"/>
              <a:gd name="connsiteY18" fmla="*/ 2154512 h 4415577"/>
              <a:gd name="connsiteX19" fmla="*/ 9688 w 4543388"/>
              <a:gd name="connsiteY19" fmla="*/ 1962656 h 4415577"/>
              <a:gd name="connsiteX20" fmla="*/ 258457 w 4543388"/>
              <a:gd name="connsiteY20" fmla="*/ 1156446 h 4415577"/>
              <a:gd name="connsiteX21" fmla="*/ 2390137 w 4543388"/>
              <a:gd name="connsiteY21" fmla="*/ 0 h 4415577"/>
              <a:gd name="connsiteX22" fmla="*/ 4175647 w 4543388"/>
              <a:gd name="connsiteY22" fmla="*/ 949349 h 4415577"/>
              <a:gd name="connsiteX23" fmla="*/ 4220987 w 4543388"/>
              <a:gd name="connsiteY23" fmla="*/ 1023980 h 4415577"/>
              <a:gd name="connsiteX24" fmla="*/ 559287 w 4543388"/>
              <a:gd name="connsiteY24" fmla="*/ 1023980 h 4415577"/>
              <a:gd name="connsiteX25" fmla="*/ 604627 w 4543388"/>
              <a:gd name="connsiteY25" fmla="*/ 949349 h 4415577"/>
              <a:gd name="connsiteX26" fmla="*/ 2390137 w 4543388"/>
              <a:gd name="connsiteY26" fmla="*/ 0 h 441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43388" h="4415577">
                <a:moveTo>
                  <a:pt x="280393" y="3324800"/>
                </a:moveTo>
                <a:lnTo>
                  <a:pt x="4023253" y="3324800"/>
                </a:lnTo>
                <a:lnTo>
                  <a:pt x="3937333" y="3466229"/>
                </a:lnTo>
                <a:cubicBezTo>
                  <a:pt x="3550378" y="4038998"/>
                  <a:pt x="2895078" y="4415577"/>
                  <a:pt x="2151823" y="4415577"/>
                </a:cubicBezTo>
                <a:cubicBezTo>
                  <a:pt x="1408568" y="4415577"/>
                  <a:pt x="753268" y="4038998"/>
                  <a:pt x="366313" y="3466229"/>
                </a:cubicBezTo>
                <a:close/>
                <a:moveTo>
                  <a:pt x="238313" y="2194268"/>
                </a:moveTo>
                <a:lnTo>
                  <a:pt x="4541959" y="2194268"/>
                </a:lnTo>
                <a:lnTo>
                  <a:pt x="4543388" y="2222569"/>
                </a:lnTo>
                <a:cubicBezTo>
                  <a:pt x="4543388" y="2594197"/>
                  <a:pt x="4449243" y="2943836"/>
                  <a:pt x="4283502" y="3248937"/>
                </a:cubicBezTo>
                <a:lnTo>
                  <a:pt x="4261566" y="3285044"/>
                </a:lnTo>
                <a:lnTo>
                  <a:pt x="518706" y="3285044"/>
                </a:lnTo>
                <a:lnTo>
                  <a:pt x="496770" y="3248937"/>
                </a:lnTo>
                <a:cubicBezTo>
                  <a:pt x="331029" y="2943836"/>
                  <a:pt x="236884" y="2594197"/>
                  <a:pt x="236884" y="2222569"/>
                </a:cubicBezTo>
                <a:close/>
                <a:moveTo>
                  <a:pt x="314780" y="1063736"/>
                </a:moveTo>
                <a:lnTo>
                  <a:pt x="3988867" y="1063736"/>
                </a:lnTo>
                <a:lnTo>
                  <a:pt x="4045189" y="1156446"/>
                </a:lnTo>
                <a:cubicBezTo>
                  <a:pt x="4177782" y="1400527"/>
                  <a:pt x="4264553" y="1673112"/>
                  <a:pt x="4293958" y="1962656"/>
                </a:cubicBezTo>
                <a:lnTo>
                  <a:pt x="4303646" y="2154512"/>
                </a:lnTo>
                <a:lnTo>
                  <a:pt x="0" y="2154512"/>
                </a:lnTo>
                <a:lnTo>
                  <a:pt x="9688" y="1962656"/>
                </a:lnTo>
                <a:cubicBezTo>
                  <a:pt x="39093" y="1673112"/>
                  <a:pt x="125864" y="1400527"/>
                  <a:pt x="258457" y="1156446"/>
                </a:cubicBezTo>
                <a:close/>
                <a:moveTo>
                  <a:pt x="2390137" y="0"/>
                </a:moveTo>
                <a:cubicBezTo>
                  <a:pt x="3133392" y="0"/>
                  <a:pt x="3788692" y="376580"/>
                  <a:pt x="4175647" y="949349"/>
                </a:cubicBezTo>
                <a:lnTo>
                  <a:pt x="4220987" y="1023980"/>
                </a:lnTo>
                <a:lnTo>
                  <a:pt x="559287" y="1023980"/>
                </a:lnTo>
                <a:lnTo>
                  <a:pt x="604627" y="949349"/>
                </a:lnTo>
                <a:cubicBezTo>
                  <a:pt x="991582" y="376580"/>
                  <a:pt x="1646882" y="0"/>
                  <a:pt x="2390137" y="0"/>
                </a:cubicBezTo>
                <a:close/>
              </a:path>
            </a:pathLst>
          </a:custGeom>
          <a:blipFill dpi="0" rotWithShape="1">
            <a:blip r:embed="rId3" cstate="print">
              <a:extLst>
                <a:ext uri="{BEBA8EAE-BF5A-486C-A8C5-ECC9F3942E4B}">
                  <a14:imgProps xmlns:a14="http://schemas.microsoft.com/office/drawing/2010/main">
                    <a14:imgLayer>
                      <a14:imgEffect>
                        <a14:brightnessContrast contrast="30000"/>
                      </a14:imgEffect>
                    </a14:imgLayer>
                  </a14:imgProps>
                </a:ext>
                <a:ext uri="{28A0092B-C50C-407E-A947-70E740481C1C}">
                  <a14:useLocalDpi xmlns:a14="http://schemas.microsoft.com/office/drawing/2010/main" val="0"/>
                </a:ext>
              </a:extLst>
            </a:blip>
            <a:srcRect/>
            <a:stretch>
              <a:fillRect l="-28463" r="-17317"/>
            </a:stretch>
          </a:blipFill>
          <a:ln>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56" name="TextBox 16"/>
          <p:cNvSpPr txBox="1"/>
          <p:nvPr/>
        </p:nvSpPr>
        <p:spPr>
          <a:xfrm>
            <a:off x="1016260" y="2632499"/>
            <a:ext cx="4245520" cy="829203"/>
          </a:xfrm>
          <a:prstGeom prst="rect">
            <a:avLst/>
          </a:prstGeom>
          <a:noFill/>
        </p:spPr>
        <p:txBody>
          <a:bodyPr wrap="square" lIns="135388" tIns="67692" rIns="135388" bIns="67692" rtlCol="0">
            <a:spAutoFit/>
          </a:bodyPr>
          <a:lstStyle/>
          <a:p>
            <a:pPr>
              <a:lnSpc>
                <a:spcPct val="150000"/>
              </a:lnSpc>
            </a:pPr>
            <a:r>
              <a:rPr lang="zh-CN" altLang="en-US" sz="1000" dirty="0">
                <a:solidFill>
                  <a:srgbClr val="CBBC91"/>
                </a:solidFill>
                <a:latin typeface="微软雅黑" panose="020B0503020204020204" pitchFamily="34" charset="-122"/>
                <a:ea typeface="微软雅黑" panose="020B0503020204020204" pitchFamily="34" charset="-122"/>
                <a:cs typeface="+mn-ea"/>
                <a:sym typeface="+mn-lt"/>
              </a:rPr>
              <a:t>点击输人简要文字内容需概括精炼不用多余的文字修饰言简意赅的项内容点击要文字介绍文字需概括精炼点击输人点击输人简要文字内容需概括精炼不用多余的文字修饰言简意赅的项内容点击要</a:t>
            </a:r>
            <a:endParaRPr lang="en-US" altLang="zh-CN" sz="1000" dirty="0">
              <a:solidFill>
                <a:srgbClr val="CBBC91"/>
              </a:solidFill>
              <a:latin typeface="微软雅黑" panose="020B0503020204020204" pitchFamily="34" charset="-122"/>
              <a:ea typeface="微软雅黑" panose="020B0503020204020204" pitchFamily="34" charset="-122"/>
              <a:cs typeface="+mn-ea"/>
              <a:sym typeface="+mn-lt"/>
            </a:endParaRPr>
          </a:p>
        </p:txBody>
      </p:sp>
      <p:sp>
        <p:nvSpPr>
          <p:cNvPr id="57" name="TextBox 17"/>
          <p:cNvSpPr txBox="1"/>
          <p:nvPr/>
        </p:nvSpPr>
        <p:spPr>
          <a:xfrm>
            <a:off x="1016260" y="2153106"/>
            <a:ext cx="4631066" cy="506038"/>
          </a:xfrm>
          <a:prstGeom prst="rect">
            <a:avLst/>
          </a:prstGeom>
          <a:noFill/>
        </p:spPr>
        <p:txBody>
          <a:bodyPr wrap="square" lIns="135388" tIns="67692" rIns="135388" bIns="67692" rtlCol="0">
            <a:spAutoFit/>
          </a:bodyPr>
          <a:lstStyle/>
          <a:p>
            <a:r>
              <a:rPr lang="zh-CN" altLang="en-US" sz="2400" b="1" dirty="0">
                <a:solidFill>
                  <a:srgbClr val="CBBC91"/>
                </a:solidFill>
                <a:latin typeface="微软雅黑" panose="020B0503020204020204" pitchFamily="34" charset="-122"/>
                <a:ea typeface="微软雅黑" panose="020B0503020204020204" pitchFamily="34" charset="-122"/>
              </a:rPr>
              <a:t>打开新篇章 新未来创造辉煌</a:t>
            </a:r>
          </a:p>
        </p:txBody>
      </p:sp>
      <p:sp>
        <p:nvSpPr>
          <p:cNvPr id="58" name="TextBox 17"/>
          <p:cNvSpPr txBox="1"/>
          <p:nvPr/>
        </p:nvSpPr>
        <p:spPr>
          <a:xfrm>
            <a:off x="1016260" y="1805601"/>
            <a:ext cx="3243439" cy="382927"/>
          </a:xfrm>
          <a:prstGeom prst="rect">
            <a:avLst/>
          </a:prstGeom>
          <a:noFill/>
        </p:spPr>
        <p:txBody>
          <a:bodyPr wrap="square" lIns="135388" tIns="67692" rIns="135388" bIns="67692" rtlCol="0">
            <a:spAutoFit/>
          </a:bodyPr>
          <a:lstStyle/>
          <a:p>
            <a:r>
              <a:rPr lang="zh-CN" altLang="en-US" sz="1600" b="1" dirty="0">
                <a:solidFill>
                  <a:srgbClr val="CBBC91"/>
                </a:solidFill>
                <a:latin typeface="微软雅黑" panose="020B0503020204020204" pitchFamily="34" charset="-122"/>
                <a:ea typeface="微软雅黑" panose="020B0503020204020204" pitchFamily="34" charset="-122"/>
              </a:rPr>
              <a:t>新未来 新方向 </a:t>
            </a:r>
            <a:r>
              <a:rPr lang="en-US" altLang="zh-CN" sz="800" dirty="0">
                <a:solidFill>
                  <a:srgbClr val="CBBC91"/>
                </a:solidFill>
                <a:latin typeface="微软雅黑" panose="020B0503020204020204" pitchFamily="34" charset="-122"/>
                <a:ea typeface="微软雅黑" panose="020B0503020204020204" pitchFamily="34" charset="-122"/>
              </a:rPr>
              <a:t>CHALLENGE THE FUTURE</a:t>
            </a:r>
            <a:endParaRPr lang="zh-CN" altLang="en-US" sz="1000" dirty="0">
              <a:solidFill>
                <a:srgbClr val="CBBC9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075326" y="5133586"/>
            <a:ext cx="3883001" cy="879906"/>
            <a:chOff x="954742" y="5376685"/>
            <a:chExt cx="3883001" cy="879906"/>
          </a:xfrm>
        </p:grpSpPr>
        <p:grpSp>
          <p:nvGrpSpPr>
            <p:cNvPr id="60" name="组合 59"/>
            <p:cNvGrpSpPr/>
            <p:nvPr/>
          </p:nvGrpSpPr>
          <p:grpSpPr>
            <a:xfrm>
              <a:off x="954742" y="5459192"/>
              <a:ext cx="628123" cy="628123"/>
              <a:chOff x="1118294" y="5349791"/>
              <a:chExt cx="525963" cy="525963"/>
            </a:xfrm>
          </p:grpSpPr>
          <p:sp>
            <p:nvSpPr>
              <p:cNvPr id="64" name="椭圆 63"/>
              <p:cNvSpPr/>
              <p:nvPr/>
            </p:nvSpPr>
            <p:spPr>
              <a:xfrm>
                <a:off x="1118294" y="5349791"/>
                <a:ext cx="525963" cy="525963"/>
              </a:xfrm>
              <a:prstGeom prst="ellipse">
                <a:avLst/>
              </a:prstGeom>
              <a:solidFill>
                <a:srgbClr val="CBBC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BBC91"/>
                  </a:solidFill>
                </a:endParaRPr>
              </a:p>
            </p:txBody>
          </p:sp>
          <p:sp>
            <p:nvSpPr>
              <p:cNvPr id="65" name="Freeform 60"/>
              <p:cNvSpPr>
                <a:spLocks noChangeAspect="1" noEditPoints="1"/>
              </p:cNvSpPr>
              <p:nvPr/>
            </p:nvSpPr>
            <p:spPr bwMode="auto">
              <a:xfrm>
                <a:off x="1298312" y="5511428"/>
                <a:ext cx="262982" cy="259838"/>
              </a:xfrm>
              <a:custGeom>
                <a:avLst/>
                <a:gdLst>
                  <a:gd name="T0" fmla="*/ 0 w 1100"/>
                  <a:gd name="T1" fmla="*/ 0 h 1087"/>
                  <a:gd name="T2" fmla="*/ 137 w 1100"/>
                  <a:gd name="T3" fmla="*/ 0 h 1087"/>
                  <a:gd name="T4" fmla="*/ 137 w 1100"/>
                  <a:gd name="T5" fmla="*/ 1087 h 1087"/>
                  <a:gd name="T6" fmla="*/ 0 w 1100"/>
                  <a:gd name="T7" fmla="*/ 1087 h 1087"/>
                  <a:gd name="T8" fmla="*/ 0 w 1100"/>
                  <a:gd name="T9" fmla="*/ 0 h 1087"/>
                  <a:gd name="T10" fmla="*/ 547 w 1100"/>
                  <a:gd name="T11" fmla="*/ 129 h 1087"/>
                  <a:gd name="T12" fmla="*/ 206 w 1100"/>
                  <a:gd name="T13" fmla="*/ 0 h 1087"/>
                  <a:gd name="T14" fmla="*/ 206 w 1100"/>
                  <a:gd name="T15" fmla="*/ 543 h 1087"/>
                  <a:gd name="T16" fmla="*/ 687 w 1100"/>
                  <a:gd name="T17" fmla="*/ 546 h 1087"/>
                  <a:gd name="T18" fmla="*/ 1100 w 1100"/>
                  <a:gd name="T19" fmla="*/ 272 h 1087"/>
                  <a:gd name="T20" fmla="*/ 547 w 1100"/>
                  <a:gd name="T21" fmla="*/ 129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0" h="1087">
                    <a:moveTo>
                      <a:pt x="0" y="0"/>
                    </a:moveTo>
                    <a:lnTo>
                      <a:pt x="137" y="0"/>
                    </a:lnTo>
                    <a:lnTo>
                      <a:pt x="137" y="1087"/>
                    </a:lnTo>
                    <a:lnTo>
                      <a:pt x="0" y="1087"/>
                    </a:lnTo>
                    <a:lnTo>
                      <a:pt x="0" y="0"/>
                    </a:lnTo>
                    <a:close/>
                    <a:moveTo>
                      <a:pt x="547" y="129"/>
                    </a:moveTo>
                    <a:cubicBezTo>
                      <a:pt x="443" y="8"/>
                      <a:pt x="364" y="0"/>
                      <a:pt x="206" y="0"/>
                    </a:cubicBezTo>
                    <a:lnTo>
                      <a:pt x="206" y="543"/>
                    </a:lnTo>
                    <a:cubicBezTo>
                      <a:pt x="482" y="408"/>
                      <a:pt x="513" y="562"/>
                      <a:pt x="687" y="546"/>
                    </a:cubicBezTo>
                    <a:cubicBezTo>
                      <a:pt x="858" y="531"/>
                      <a:pt x="1004" y="401"/>
                      <a:pt x="1100" y="272"/>
                    </a:cubicBezTo>
                    <a:cubicBezTo>
                      <a:pt x="827" y="335"/>
                      <a:pt x="690" y="297"/>
                      <a:pt x="547" y="129"/>
                    </a:cubicBezTo>
                    <a:close/>
                  </a:path>
                </a:pathLst>
              </a:custGeom>
              <a:solidFill>
                <a:srgbClr val="010A1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95000"/>
                      <a:lumOff val="5000"/>
                    </a:schemeClr>
                  </a:solidFill>
                  <a:effectLst/>
                  <a:uLnTx/>
                  <a:uFillTx/>
                </a:endParaRPr>
              </a:p>
            </p:txBody>
          </p:sp>
        </p:grpSp>
        <p:grpSp>
          <p:nvGrpSpPr>
            <p:cNvPr id="61" name="组合 60"/>
            <p:cNvGrpSpPr/>
            <p:nvPr/>
          </p:nvGrpSpPr>
          <p:grpSpPr>
            <a:xfrm>
              <a:off x="1783478" y="5376685"/>
              <a:ext cx="3054265" cy="879906"/>
              <a:chOff x="7867184" y="2308607"/>
              <a:chExt cx="3054265" cy="879906"/>
            </a:xfrm>
          </p:grpSpPr>
          <p:sp>
            <p:nvSpPr>
              <p:cNvPr id="62" name="矩形 61"/>
              <p:cNvSpPr/>
              <p:nvPr/>
            </p:nvSpPr>
            <p:spPr>
              <a:xfrm>
                <a:off x="7867184" y="2661702"/>
                <a:ext cx="3054265" cy="526811"/>
              </a:xfrm>
              <a:prstGeom prst="rect">
                <a:avLst/>
              </a:prstGeom>
            </p:spPr>
            <p:txBody>
              <a:bodyPr wrap="square">
                <a:spAutoFit/>
              </a:bodyPr>
              <a:lstStyle/>
              <a:p>
                <a:pPr algn="just">
                  <a:lnSpc>
                    <a:spcPct val="150000"/>
                  </a:lnSpc>
                </a:pPr>
                <a:r>
                  <a:rPr lang="zh-CN" altLang="en-US" sz="1000" dirty="0">
                    <a:solidFill>
                      <a:srgbClr val="CBBC91"/>
                    </a:solidFill>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63" name="矩形 62"/>
              <p:cNvSpPr/>
              <p:nvPr/>
            </p:nvSpPr>
            <p:spPr>
              <a:xfrm>
                <a:off x="7867184" y="2308607"/>
                <a:ext cx="3054265" cy="369332"/>
              </a:xfrm>
              <a:prstGeom prst="rect">
                <a:avLst/>
              </a:prstGeom>
            </p:spPr>
            <p:txBody>
              <a:bodyPr wrap="square">
                <a:spAutoFit/>
              </a:bodyPr>
              <a:lstStyle/>
              <a:p>
                <a:r>
                  <a:rPr lang="zh-CN" altLang="en-US" b="1" dirty="0">
                    <a:solidFill>
                      <a:srgbClr val="CBBC91"/>
                    </a:solidFill>
                    <a:latin typeface="微软雅黑" panose="020B0503020204020204" pitchFamily="34" charset="-122"/>
                    <a:ea typeface="微软雅黑" panose="020B0503020204020204" pitchFamily="34" charset="-122"/>
                  </a:rPr>
                  <a:t>合作共赢</a:t>
                </a:r>
              </a:p>
            </p:txBody>
          </p:sp>
        </p:grpSp>
      </p:grpSp>
      <p:grpSp>
        <p:nvGrpSpPr>
          <p:cNvPr id="66" name="组合 65"/>
          <p:cNvGrpSpPr/>
          <p:nvPr/>
        </p:nvGrpSpPr>
        <p:grpSpPr>
          <a:xfrm>
            <a:off x="1075326" y="4096193"/>
            <a:ext cx="3883001" cy="879906"/>
            <a:chOff x="954742" y="4339292"/>
            <a:chExt cx="3883001" cy="879906"/>
          </a:xfrm>
        </p:grpSpPr>
        <p:grpSp>
          <p:nvGrpSpPr>
            <p:cNvPr id="67" name="组合 66"/>
            <p:cNvGrpSpPr/>
            <p:nvPr/>
          </p:nvGrpSpPr>
          <p:grpSpPr>
            <a:xfrm>
              <a:off x="954742" y="4427490"/>
              <a:ext cx="628123" cy="628123"/>
              <a:chOff x="1077238" y="4810125"/>
              <a:chExt cx="525963" cy="525963"/>
            </a:xfrm>
          </p:grpSpPr>
          <p:sp>
            <p:nvSpPr>
              <p:cNvPr id="71" name="椭圆 70"/>
              <p:cNvSpPr/>
              <p:nvPr/>
            </p:nvSpPr>
            <p:spPr>
              <a:xfrm>
                <a:off x="1077238" y="4810125"/>
                <a:ext cx="525963" cy="525963"/>
              </a:xfrm>
              <a:prstGeom prst="ellipse">
                <a:avLst/>
              </a:prstGeom>
              <a:solidFill>
                <a:srgbClr val="CBBC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BBC91"/>
                  </a:solidFill>
                </a:endParaRPr>
              </a:p>
            </p:txBody>
          </p:sp>
          <p:sp>
            <p:nvSpPr>
              <p:cNvPr id="72" name="Freeform 52"/>
              <p:cNvSpPr>
                <a:spLocks noChangeAspect="1" noEditPoints="1"/>
              </p:cNvSpPr>
              <p:nvPr/>
            </p:nvSpPr>
            <p:spPr bwMode="auto">
              <a:xfrm>
                <a:off x="1198299" y="4944139"/>
                <a:ext cx="283840" cy="257934"/>
              </a:xfrm>
              <a:custGeom>
                <a:avLst/>
                <a:gdLst>
                  <a:gd name="T0" fmla="*/ 339 w 1101"/>
                  <a:gd name="T1" fmla="*/ 79 h 1003"/>
                  <a:gd name="T2" fmla="*/ 356 w 1101"/>
                  <a:gd name="T3" fmla="*/ 295 h 1003"/>
                  <a:gd name="T4" fmla="*/ 440 w 1101"/>
                  <a:gd name="T5" fmla="*/ 494 h 1003"/>
                  <a:gd name="T6" fmla="*/ 471 w 1101"/>
                  <a:gd name="T7" fmla="*/ 499 h 1003"/>
                  <a:gd name="T8" fmla="*/ 477 w 1101"/>
                  <a:gd name="T9" fmla="*/ 467 h 1003"/>
                  <a:gd name="T10" fmla="*/ 400 w 1101"/>
                  <a:gd name="T11" fmla="*/ 286 h 1003"/>
                  <a:gd name="T12" fmla="*/ 385 w 1101"/>
                  <a:gd name="T13" fmla="*/ 79 h 1003"/>
                  <a:gd name="T14" fmla="*/ 362 w 1101"/>
                  <a:gd name="T15" fmla="*/ 56 h 1003"/>
                  <a:gd name="T16" fmla="*/ 339 w 1101"/>
                  <a:gd name="T17" fmla="*/ 79 h 1003"/>
                  <a:gd name="T18" fmla="*/ 363 w 1101"/>
                  <a:gd name="T19" fmla="*/ 495 h 1003"/>
                  <a:gd name="T20" fmla="*/ 279 w 1101"/>
                  <a:gd name="T21" fmla="*/ 113 h 1003"/>
                  <a:gd name="T22" fmla="*/ 254 w 1101"/>
                  <a:gd name="T23" fmla="*/ 169 h 1003"/>
                  <a:gd name="T24" fmla="*/ 219 w 1101"/>
                  <a:gd name="T25" fmla="*/ 109 h 1003"/>
                  <a:gd name="T26" fmla="*/ 61 w 1101"/>
                  <a:gd name="T27" fmla="*/ 73 h 1003"/>
                  <a:gd name="T28" fmla="*/ 170 w 1101"/>
                  <a:gd name="T29" fmla="*/ 346 h 1003"/>
                  <a:gd name="T30" fmla="*/ 363 w 1101"/>
                  <a:gd name="T31" fmla="*/ 495 h 1003"/>
                  <a:gd name="T32" fmla="*/ 826 w 1101"/>
                  <a:gd name="T33" fmla="*/ 122 h 1003"/>
                  <a:gd name="T34" fmla="*/ 745 w 1101"/>
                  <a:gd name="T35" fmla="*/ 492 h 1003"/>
                  <a:gd name="T36" fmla="*/ 931 w 1101"/>
                  <a:gd name="T37" fmla="*/ 346 h 1003"/>
                  <a:gd name="T38" fmla="*/ 1039 w 1101"/>
                  <a:gd name="T39" fmla="*/ 73 h 1003"/>
                  <a:gd name="T40" fmla="*/ 883 w 1101"/>
                  <a:gd name="T41" fmla="*/ 109 h 1003"/>
                  <a:gd name="T42" fmla="*/ 848 w 1101"/>
                  <a:gd name="T43" fmla="*/ 169 h 1003"/>
                  <a:gd name="T44" fmla="*/ 826 w 1101"/>
                  <a:gd name="T45" fmla="*/ 122 h 1003"/>
                  <a:gd name="T46" fmla="*/ 331 w 1101"/>
                  <a:gd name="T47" fmla="*/ 947 h 1003"/>
                  <a:gd name="T48" fmla="*/ 399 w 1101"/>
                  <a:gd name="T49" fmla="*/ 947 h 1003"/>
                  <a:gd name="T50" fmla="*/ 485 w 1101"/>
                  <a:gd name="T51" fmla="*/ 739 h 1003"/>
                  <a:gd name="T52" fmla="*/ 473 w 1101"/>
                  <a:gd name="T53" fmla="*/ 739 h 1003"/>
                  <a:gd name="T54" fmla="*/ 434 w 1101"/>
                  <a:gd name="T55" fmla="*/ 701 h 1003"/>
                  <a:gd name="T56" fmla="*/ 434 w 1101"/>
                  <a:gd name="T57" fmla="*/ 701 h 1003"/>
                  <a:gd name="T58" fmla="*/ 473 w 1101"/>
                  <a:gd name="T59" fmla="*/ 663 h 1003"/>
                  <a:gd name="T60" fmla="*/ 493 w 1101"/>
                  <a:gd name="T61" fmla="*/ 663 h 1003"/>
                  <a:gd name="T62" fmla="*/ 390 w 1101"/>
                  <a:gd name="T63" fmla="*/ 542 h 1003"/>
                  <a:gd name="T64" fmla="*/ 375 w 1101"/>
                  <a:gd name="T65" fmla="*/ 568 h 1003"/>
                  <a:gd name="T66" fmla="*/ 127 w 1101"/>
                  <a:gd name="T67" fmla="*/ 383 h 1003"/>
                  <a:gd name="T68" fmla="*/ 2 w 1101"/>
                  <a:gd name="T69" fmla="*/ 38 h 1003"/>
                  <a:gd name="T70" fmla="*/ 0 w 1101"/>
                  <a:gd name="T71" fmla="*/ 0 h 1003"/>
                  <a:gd name="T72" fmla="*/ 37 w 1101"/>
                  <a:gd name="T73" fmla="*/ 10 h 1003"/>
                  <a:gd name="T74" fmla="*/ 265 w 1101"/>
                  <a:gd name="T75" fmla="*/ 61 h 1003"/>
                  <a:gd name="T76" fmla="*/ 281 w 1101"/>
                  <a:gd name="T77" fmla="*/ 65 h 1003"/>
                  <a:gd name="T78" fmla="*/ 284 w 1101"/>
                  <a:gd name="T79" fmla="*/ 26 h 1003"/>
                  <a:gd name="T80" fmla="*/ 527 w 1101"/>
                  <a:gd name="T81" fmla="*/ 26 h 1003"/>
                  <a:gd name="T82" fmla="*/ 579 w 1101"/>
                  <a:gd name="T83" fmla="*/ 26 h 1003"/>
                  <a:gd name="T84" fmla="*/ 822 w 1101"/>
                  <a:gd name="T85" fmla="*/ 26 h 1003"/>
                  <a:gd name="T86" fmla="*/ 824 w 1101"/>
                  <a:gd name="T87" fmla="*/ 64 h 1003"/>
                  <a:gd name="T88" fmla="*/ 836 w 1101"/>
                  <a:gd name="T89" fmla="*/ 61 h 1003"/>
                  <a:gd name="T90" fmla="*/ 1064 w 1101"/>
                  <a:gd name="T91" fmla="*/ 10 h 1003"/>
                  <a:gd name="T92" fmla="*/ 1101 w 1101"/>
                  <a:gd name="T93" fmla="*/ 0 h 1003"/>
                  <a:gd name="T94" fmla="*/ 1099 w 1101"/>
                  <a:gd name="T95" fmla="*/ 38 h 1003"/>
                  <a:gd name="T96" fmla="*/ 974 w 1101"/>
                  <a:gd name="T97" fmla="*/ 383 h 1003"/>
                  <a:gd name="T98" fmla="*/ 727 w 1101"/>
                  <a:gd name="T99" fmla="*/ 568 h 1003"/>
                  <a:gd name="T100" fmla="*/ 713 w 1101"/>
                  <a:gd name="T101" fmla="*/ 545 h 1003"/>
                  <a:gd name="T102" fmla="*/ 613 w 1101"/>
                  <a:gd name="T103" fmla="*/ 663 h 1003"/>
                  <a:gd name="T104" fmla="*/ 631 w 1101"/>
                  <a:gd name="T105" fmla="*/ 663 h 1003"/>
                  <a:gd name="T106" fmla="*/ 669 w 1101"/>
                  <a:gd name="T107" fmla="*/ 701 h 1003"/>
                  <a:gd name="T108" fmla="*/ 669 w 1101"/>
                  <a:gd name="T109" fmla="*/ 701 h 1003"/>
                  <a:gd name="T110" fmla="*/ 631 w 1101"/>
                  <a:gd name="T111" fmla="*/ 739 h 1003"/>
                  <a:gd name="T112" fmla="*/ 620 w 1101"/>
                  <a:gd name="T113" fmla="*/ 739 h 1003"/>
                  <a:gd name="T114" fmla="*/ 707 w 1101"/>
                  <a:gd name="T115" fmla="*/ 947 h 1003"/>
                  <a:gd name="T116" fmla="*/ 776 w 1101"/>
                  <a:gd name="T117" fmla="*/ 947 h 1003"/>
                  <a:gd name="T118" fmla="*/ 794 w 1101"/>
                  <a:gd name="T119" fmla="*/ 1003 h 1003"/>
                  <a:gd name="T120" fmla="*/ 314 w 1101"/>
                  <a:gd name="T121" fmla="*/ 1003 h 1003"/>
                  <a:gd name="T122" fmla="*/ 331 w 1101"/>
                  <a:gd name="T123" fmla="*/ 947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01" h="1003">
                    <a:moveTo>
                      <a:pt x="339" y="79"/>
                    </a:moveTo>
                    <a:cubicBezTo>
                      <a:pt x="338" y="153"/>
                      <a:pt x="342" y="225"/>
                      <a:pt x="356" y="295"/>
                    </a:cubicBezTo>
                    <a:cubicBezTo>
                      <a:pt x="371" y="365"/>
                      <a:pt x="397" y="432"/>
                      <a:pt x="440" y="494"/>
                    </a:cubicBezTo>
                    <a:cubicBezTo>
                      <a:pt x="446" y="504"/>
                      <a:pt x="461" y="506"/>
                      <a:pt x="471" y="499"/>
                    </a:cubicBezTo>
                    <a:cubicBezTo>
                      <a:pt x="482" y="492"/>
                      <a:pt x="485" y="478"/>
                      <a:pt x="477" y="467"/>
                    </a:cubicBezTo>
                    <a:cubicBezTo>
                      <a:pt x="438" y="410"/>
                      <a:pt x="414" y="350"/>
                      <a:pt x="400" y="286"/>
                    </a:cubicBezTo>
                    <a:cubicBezTo>
                      <a:pt x="386" y="220"/>
                      <a:pt x="384" y="151"/>
                      <a:pt x="385" y="79"/>
                    </a:cubicBezTo>
                    <a:cubicBezTo>
                      <a:pt x="385" y="66"/>
                      <a:pt x="375" y="56"/>
                      <a:pt x="362" y="56"/>
                    </a:cubicBezTo>
                    <a:cubicBezTo>
                      <a:pt x="349" y="56"/>
                      <a:pt x="339" y="66"/>
                      <a:pt x="339" y="79"/>
                    </a:cubicBezTo>
                    <a:close/>
                    <a:moveTo>
                      <a:pt x="363" y="495"/>
                    </a:moveTo>
                    <a:cubicBezTo>
                      <a:pt x="306" y="389"/>
                      <a:pt x="279" y="261"/>
                      <a:pt x="279" y="113"/>
                    </a:cubicBezTo>
                    <a:lnTo>
                      <a:pt x="254" y="169"/>
                    </a:lnTo>
                    <a:lnTo>
                      <a:pt x="219" y="109"/>
                    </a:lnTo>
                    <a:lnTo>
                      <a:pt x="61" y="73"/>
                    </a:lnTo>
                    <a:cubicBezTo>
                      <a:pt x="73" y="195"/>
                      <a:pt x="113" y="280"/>
                      <a:pt x="170" y="346"/>
                    </a:cubicBezTo>
                    <a:cubicBezTo>
                      <a:pt x="224" y="407"/>
                      <a:pt x="292" y="452"/>
                      <a:pt x="363" y="495"/>
                    </a:cubicBezTo>
                    <a:close/>
                    <a:moveTo>
                      <a:pt x="826" y="122"/>
                    </a:moveTo>
                    <a:cubicBezTo>
                      <a:pt x="827" y="264"/>
                      <a:pt x="799" y="388"/>
                      <a:pt x="745" y="492"/>
                    </a:cubicBezTo>
                    <a:cubicBezTo>
                      <a:pt x="813" y="450"/>
                      <a:pt x="879" y="405"/>
                      <a:pt x="931" y="346"/>
                    </a:cubicBezTo>
                    <a:cubicBezTo>
                      <a:pt x="988" y="280"/>
                      <a:pt x="1029" y="195"/>
                      <a:pt x="1039" y="73"/>
                    </a:cubicBezTo>
                    <a:lnTo>
                      <a:pt x="883" y="109"/>
                    </a:lnTo>
                    <a:lnTo>
                      <a:pt x="848" y="169"/>
                    </a:lnTo>
                    <a:lnTo>
                      <a:pt x="826" y="122"/>
                    </a:lnTo>
                    <a:close/>
                    <a:moveTo>
                      <a:pt x="331" y="947"/>
                    </a:moveTo>
                    <a:lnTo>
                      <a:pt x="399" y="947"/>
                    </a:lnTo>
                    <a:cubicBezTo>
                      <a:pt x="449" y="900"/>
                      <a:pt x="479" y="832"/>
                      <a:pt x="485" y="739"/>
                    </a:cubicBezTo>
                    <a:lnTo>
                      <a:pt x="473" y="739"/>
                    </a:lnTo>
                    <a:cubicBezTo>
                      <a:pt x="452" y="739"/>
                      <a:pt x="434" y="723"/>
                      <a:pt x="434" y="701"/>
                    </a:cubicBezTo>
                    <a:lnTo>
                      <a:pt x="434" y="701"/>
                    </a:lnTo>
                    <a:cubicBezTo>
                      <a:pt x="434" y="680"/>
                      <a:pt x="452" y="663"/>
                      <a:pt x="473" y="663"/>
                    </a:cubicBezTo>
                    <a:lnTo>
                      <a:pt x="493" y="663"/>
                    </a:lnTo>
                    <a:cubicBezTo>
                      <a:pt x="454" y="627"/>
                      <a:pt x="419" y="587"/>
                      <a:pt x="390" y="542"/>
                    </a:cubicBezTo>
                    <a:lnTo>
                      <a:pt x="375" y="568"/>
                    </a:lnTo>
                    <a:cubicBezTo>
                      <a:pt x="286" y="516"/>
                      <a:pt x="197" y="462"/>
                      <a:pt x="127" y="383"/>
                    </a:cubicBezTo>
                    <a:cubicBezTo>
                      <a:pt x="56" y="302"/>
                      <a:pt x="8" y="195"/>
                      <a:pt x="2" y="38"/>
                    </a:cubicBezTo>
                    <a:lnTo>
                      <a:pt x="0" y="0"/>
                    </a:lnTo>
                    <a:lnTo>
                      <a:pt x="37" y="10"/>
                    </a:lnTo>
                    <a:lnTo>
                      <a:pt x="265" y="61"/>
                    </a:lnTo>
                    <a:lnTo>
                      <a:pt x="281" y="65"/>
                    </a:lnTo>
                    <a:cubicBezTo>
                      <a:pt x="282" y="52"/>
                      <a:pt x="283" y="40"/>
                      <a:pt x="284" y="26"/>
                    </a:cubicBezTo>
                    <a:lnTo>
                      <a:pt x="527" y="26"/>
                    </a:lnTo>
                    <a:lnTo>
                      <a:pt x="579" y="26"/>
                    </a:lnTo>
                    <a:lnTo>
                      <a:pt x="822" y="26"/>
                    </a:lnTo>
                    <a:cubicBezTo>
                      <a:pt x="823" y="40"/>
                      <a:pt x="824" y="51"/>
                      <a:pt x="824" y="64"/>
                    </a:cubicBezTo>
                    <a:lnTo>
                      <a:pt x="836" y="61"/>
                    </a:lnTo>
                    <a:lnTo>
                      <a:pt x="1064" y="10"/>
                    </a:lnTo>
                    <a:lnTo>
                      <a:pt x="1101" y="0"/>
                    </a:lnTo>
                    <a:lnTo>
                      <a:pt x="1099" y="38"/>
                    </a:lnTo>
                    <a:cubicBezTo>
                      <a:pt x="1094" y="195"/>
                      <a:pt x="1045" y="302"/>
                      <a:pt x="974" y="383"/>
                    </a:cubicBezTo>
                    <a:cubicBezTo>
                      <a:pt x="905" y="462"/>
                      <a:pt x="816" y="516"/>
                      <a:pt x="727" y="568"/>
                    </a:cubicBezTo>
                    <a:lnTo>
                      <a:pt x="713" y="545"/>
                    </a:lnTo>
                    <a:cubicBezTo>
                      <a:pt x="685" y="588"/>
                      <a:pt x="652" y="627"/>
                      <a:pt x="613" y="663"/>
                    </a:cubicBezTo>
                    <a:lnTo>
                      <a:pt x="631" y="663"/>
                    </a:lnTo>
                    <a:cubicBezTo>
                      <a:pt x="653" y="663"/>
                      <a:pt x="669" y="680"/>
                      <a:pt x="669" y="701"/>
                    </a:cubicBezTo>
                    <a:lnTo>
                      <a:pt x="669" y="701"/>
                    </a:lnTo>
                    <a:cubicBezTo>
                      <a:pt x="669" y="723"/>
                      <a:pt x="653" y="739"/>
                      <a:pt x="631" y="739"/>
                    </a:cubicBezTo>
                    <a:lnTo>
                      <a:pt x="620" y="739"/>
                    </a:lnTo>
                    <a:cubicBezTo>
                      <a:pt x="627" y="832"/>
                      <a:pt x="657" y="900"/>
                      <a:pt x="707" y="947"/>
                    </a:cubicBezTo>
                    <a:lnTo>
                      <a:pt x="776" y="947"/>
                    </a:lnTo>
                    <a:lnTo>
                      <a:pt x="794" y="1003"/>
                    </a:lnTo>
                    <a:lnTo>
                      <a:pt x="314" y="1003"/>
                    </a:lnTo>
                    <a:lnTo>
                      <a:pt x="331" y="947"/>
                    </a:lnTo>
                    <a:close/>
                  </a:path>
                </a:pathLst>
              </a:custGeom>
              <a:solidFill>
                <a:srgbClr val="010A1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BBC91"/>
                  </a:solidFill>
                  <a:effectLst/>
                  <a:uLnTx/>
                  <a:uFillTx/>
                </a:endParaRPr>
              </a:p>
            </p:txBody>
          </p:sp>
        </p:grpSp>
        <p:grpSp>
          <p:nvGrpSpPr>
            <p:cNvPr id="68" name="组合 67"/>
            <p:cNvGrpSpPr/>
            <p:nvPr/>
          </p:nvGrpSpPr>
          <p:grpSpPr>
            <a:xfrm>
              <a:off x="1783478" y="4339292"/>
              <a:ext cx="3054265" cy="879906"/>
              <a:chOff x="7867184" y="2308607"/>
              <a:chExt cx="3054265" cy="879906"/>
            </a:xfrm>
          </p:grpSpPr>
          <p:sp>
            <p:nvSpPr>
              <p:cNvPr id="69" name="矩形 68"/>
              <p:cNvSpPr/>
              <p:nvPr/>
            </p:nvSpPr>
            <p:spPr>
              <a:xfrm>
                <a:off x="7867184" y="2661702"/>
                <a:ext cx="3054265" cy="526811"/>
              </a:xfrm>
              <a:prstGeom prst="rect">
                <a:avLst/>
              </a:prstGeom>
            </p:spPr>
            <p:txBody>
              <a:bodyPr wrap="square">
                <a:spAutoFit/>
              </a:bodyPr>
              <a:lstStyle/>
              <a:p>
                <a:pPr algn="just">
                  <a:lnSpc>
                    <a:spcPct val="150000"/>
                  </a:lnSpc>
                </a:pPr>
                <a:r>
                  <a:rPr lang="zh-CN" altLang="en-US" sz="1000" dirty="0">
                    <a:solidFill>
                      <a:srgbClr val="CBBC91"/>
                    </a:solidFill>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70" name="矩形 69"/>
              <p:cNvSpPr/>
              <p:nvPr/>
            </p:nvSpPr>
            <p:spPr>
              <a:xfrm>
                <a:off x="7867184" y="2308607"/>
                <a:ext cx="3054265" cy="369332"/>
              </a:xfrm>
              <a:prstGeom prst="rect">
                <a:avLst/>
              </a:prstGeom>
            </p:spPr>
            <p:txBody>
              <a:bodyPr wrap="square">
                <a:spAutoFit/>
              </a:bodyPr>
              <a:lstStyle/>
              <a:p>
                <a:r>
                  <a:rPr lang="zh-CN" altLang="en-US" b="1" dirty="0">
                    <a:solidFill>
                      <a:srgbClr val="CBBC91"/>
                    </a:solidFill>
                    <a:latin typeface="微软雅黑" panose="020B0503020204020204" pitchFamily="34" charset="-122"/>
                    <a:ea typeface="微软雅黑" panose="020B0503020204020204" pitchFamily="34" charset="-122"/>
                  </a:rPr>
                  <a:t>科技创新</a:t>
                </a:r>
              </a:p>
            </p:txBody>
          </p:sp>
        </p:grpSp>
      </p:grpSp>
      <p:cxnSp>
        <p:nvCxnSpPr>
          <p:cNvPr id="73" name="直接连接符 72"/>
          <p:cNvCxnSpPr/>
          <p:nvPr/>
        </p:nvCxnSpPr>
        <p:spPr>
          <a:xfrm>
            <a:off x="1186005" y="3683443"/>
            <a:ext cx="399761" cy="0"/>
          </a:xfrm>
          <a:prstGeom prst="line">
            <a:avLst/>
          </a:prstGeom>
          <a:ln w="38100">
            <a:solidFill>
              <a:srgbClr val="CBBC9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461552" y="552767"/>
            <a:ext cx="4095271" cy="630364"/>
            <a:chOff x="194266" y="321621"/>
            <a:chExt cx="4095271" cy="630364"/>
          </a:xfrm>
        </p:grpSpPr>
        <p:grpSp>
          <p:nvGrpSpPr>
            <p:cNvPr id="2" name="组合 1"/>
            <p:cNvGrpSpPr/>
            <p:nvPr/>
          </p:nvGrpSpPr>
          <p:grpSpPr>
            <a:xfrm>
              <a:off x="1016260" y="398715"/>
              <a:ext cx="3273277" cy="553270"/>
              <a:chOff x="1016260" y="286054"/>
              <a:chExt cx="3273277" cy="553270"/>
            </a:xfrm>
          </p:grpSpPr>
          <p:sp>
            <p:nvSpPr>
              <p:cNvPr id="53"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54" name="TextBox 7">
                <a:extLst>
                  <a:ext uri="{FF2B5EF4-FFF2-40B4-BE49-F238E27FC236}">
                    <a16:creationId xmlns:a16="http://schemas.microsoft.com/office/drawing/2014/main" id="{BAF49D56-8FCD-4804-8411-594F1BC85F38}"/>
                  </a:ext>
                </a:extLst>
              </p:cNvPr>
              <p:cNvSpPr txBox="1"/>
              <p:nvPr/>
            </p:nvSpPr>
            <p:spPr>
              <a:xfrm>
                <a:off x="1016260" y="286054"/>
                <a:ext cx="1627369"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公司文化</a:t>
                </a:r>
              </a:p>
            </p:txBody>
          </p:sp>
        </p:grpSp>
        <p:sp>
          <p:nvSpPr>
            <p:cNvPr id="5" name="矩形 4"/>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57030235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56"/>
                                        </p:tgtEl>
                                        <p:attrNameLst>
                                          <p:attrName>style.visibility</p:attrName>
                                        </p:attrNameLst>
                                      </p:cBhvr>
                                      <p:to>
                                        <p:strVal val="visible"/>
                                      </p:to>
                                    </p:set>
                                    <p:animScale>
                                      <p:cBhvr>
                                        <p:cTn id="13" dur="15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500" decel="50000" fill="hold">
                                          <p:stCondLst>
                                            <p:cond delay="0"/>
                                          </p:stCondLst>
                                        </p:cTn>
                                        <p:tgtEl>
                                          <p:spTgt spid="56"/>
                                        </p:tgtEl>
                                        <p:attrNameLst>
                                          <p:attrName>ppt_x</p:attrName>
                                          <p:attrName>ppt_y</p:attrName>
                                        </p:attrNameLst>
                                      </p:cBhvr>
                                    </p:animMotion>
                                    <p:animEffect transition="in" filter="fade">
                                      <p:cBhvr>
                                        <p:cTn id="15" dur="1500"/>
                                        <p:tgtEl>
                                          <p:spTgt spid="5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right)">
                                      <p:cBhvr>
                                        <p:cTn id="18" dur="500"/>
                                        <p:tgtEl>
                                          <p:spTgt spid="5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wipe(left)">
                                      <p:cBhvr>
                                        <p:cTn id="21" dur="500"/>
                                        <p:tgtEl>
                                          <p:spTgt spid="58"/>
                                        </p:tgtEl>
                                      </p:cBhvr>
                                    </p:animEffect>
                                  </p:childTnLst>
                                </p:cTn>
                              </p:par>
                              <p:par>
                                <p:cTn id="22" presetID="22" presetClass="entr" presetSubtype="8" fill="hold" nodeType="withEffect">
                                  <p:stCondLst>
                                    <p:cond delay="1250"/>
                                  </p:stCondLst>
                                  <p:childTnLst>
                                    <p:set>
                                      <p:cBhvr>
                                        <p:cTn id="23" dur="1" fill="hold">
                                          <p:stCondLst>
                                            <p:cond delay="0"/>
                                          </p:stCondLst>
                                        </p:cTn>
                                        <p:tgtEl>
                                          <p:spTgt spid="73"/>
                                        </p:tgtEl>
                                        <p:attrNameLst>
                                          <p:attrName>style.visibility</p:attrName>
                                        </p:attrNameLst>
                                      </p:cBhvr>
                                      <p:to>
                                        <p:strVal val="visible"/>
                                      </p:to>
                                    </p:set>
                                    <p:animEffect transition="in" filter="wipe(left)">
                                      <p:cBhvr>
                                        <p:cTn id="24" dur="500"/>
                                        <p:tgtEl>
                                          <p:spTgt spid="73"/>
                                        </p:tgtEl>
                                      </p:cBhvr>
                                    </p:animEffect>
                                  </p:childTnLst>
                                </p:cTn>
                              </p:par>
                            </p:childTnLst>
                          </p:cTn>
                        </p:par>
                        <p:par>
                          <p:cTn id="25" fill="hold">
                            <p:stCondLst>
                              <p:cond delay="2250"/>
                            </p:stCondLst>
                            <p:childTnLst>
                              <p:par>
                                <p:cTn id="26" presetID="2" presetClass="entr" presetSubtype="8" fill="hold" nodeType="after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0-#ppt_w/2"/>
                                          </p:val>
                                        </p:tav>
                                        <p:tav tm="100000">
                                          <p:val>
                                            <p:strVal val="#ppt_x"/>
                                          </p:val>
                                        </p:tav>
                                      </p:tavLst>
                                    </p:anim>
                                    <p:anim calcmode="lin" valueType="num">
                                      <p:cBhvr additive="base">
                                        <p:cTn id="29" dur="500" fill="hold"/>
                                        <p:tgtEl>
                                          <p:spTgt spid="66"/>
                                        </p:tgtEl>
                                        <p:attrNameLst>
                                          <p:attrName>ppt_y</p:attrName>
                                        </p:attrNameLst>
                                      </p:cBhvr>
                                      <p:tavLst>
                                        <p:tav tm="0">
                                          <p:val>
                                            <p:strVal val="#ppt_y"/>
                                          </p:val>
                                        </p:tav>
                                        <p:tav tm="100000">
                                          <p:val>
                                            <p:strVal val="#ppt_y"/>
                                          </p:val>
                                        </p:tav>
                                      </p:tavLst>
                                    </p:anim>
                                  </p:childTnLst>
                                </p:cTn>
                              </p:par>
                            </p:childTnLst>
                          </p:cTn>
                        </p:par>
                        <p:par>
                          <p:cTn id="30" fill="hold">
                            <p:stCondLst>
                              <p:cond delay="2750"/>
                            </p:stCondLst>
                            <p:childTnLst>
                              <p:par>
                                <p:cTn id="31" presetID="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0-#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6" grpId="0"/>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EC0C3818-96F7-4045-9DA1-33A21DEF6496}"/>
              </a:ext>
            </a:extLst>
          </p:cNvPr>
          <p:cNvGrpSpPr/>
          <p:nvPr/>
        </p:nvGrpSpPr>
        <p:grpSpPr>
          <a:xfrm>
            <a:off x="5692478" y="3434407"/>
            <a:ext cx="1890045" cy="473379"/>
            <a:chOff x="5614988" y="2925435"/>
            <a:chExt cx="1890045" cy="473379"/>
          </a:xfrm>
        </p:grpSpPr>
        <p:sp>
          <p:nvSpPr>
            <p:cNvPr id="44" name="TextBox 19">
              <a:extLst>
                <a:ext uri="{FF2B5EF4-FFF2-40B4-BE49-F238E27FC236}">
                  <a16:creationId xmlns:a16="http://schemas.microsoft.com/office/drawing/2014/main" id="{4BE98F80-A6B7-4EE8-8473-700E11F931A2}"/>
                </a:ext>
              </a:extLst>
            </p:cNvPr>
            <p:cNvSpPr txBox="1"/>
            <p:nvPr/>
          </p:nvSpPr>
          <p:spPr>
            <a:xfrm>
              <a:off x="5961395" y="2925435"/>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45" name="TextBox 20">
              <a:extLst>
                <a:ext uri="{FF2B5EF4-FFF2-40B4-BE49-F238E27FC236}">
                  <a16:creationId xmlns:a16="http://schemas.microsoft.com/office/drawing/2014/main" id="{710CE647-7463-4495-AD8A-B5BFD2F78EB5}"/>
                </a:ext>
              </a:extLst>
            </p:cNvPr>
            <p:cNvSpPr txBox="1"/>
            <p:nvPr/>
          </p:nvSpPr>
          <p:spPr>
            <a:xfrm>
              <a:off x="5614988" y="3098732"/>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46" name="组合 45">
            <a:extLst>
              <a:ext uri="{FF2B5EF4-FFF2-40B4-BE49-F238E27FC236}">
                <a16:creationId xmlns:a16="http://schemas.microsoft.com/office/drawing/2014/main" id="{E20F292E-2C0C-4E2E-B784-B511F2528DAD}"/>
              </a:ext>
            </a:extLst>
          </p:cNvPr>
          <p:cNvGrpSpPr/>
          <p:nvPr/>
        </p:nvGrpSpPr>
        <p:grpSpPr>
          <a:xfrm>
            <a:off x="7715226" y="3434407"/>
            <a:ext cx="1890045" cy="473379"/>
            <a:chOff x="7637736" y="2925435"/>
            <a:chExt cx="1890045" cy="473379"/>
          </a:xfrm>
        </p:grpSpPr>
        <p:sp>
          <p:nvSpPr>
            <p:cNvPr id="47" name="TextBox 21">
              <a:extLst>
                <a:ext uri="{FF2B5EF4-FFF2-40B4-BE49-F238E27FC236}">
                  <a16:creationId xmlns:a16="http://schemas.microsoft.com/office/drawing/2014/main" id="{7A954392-EC8D-4698-ABB6-C021630A3784}"/>
                </a:ext>
              </a:extLst>
            </p:cNvPr>
            <p:cNvSpPr txBox="1"/>
            <p:nvPr/>
          </p:nvSpPr>
          <p:spPr>
            <a:xfrm>
              <a:off x="8011417" y="2925435"/>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48" name="TextBox 23">
              <a:extLst>
                <a:ext uri="{FF2B5EF4-FFF2-40B4-BE49-F238E27FC236}">
                  <a16:creationId xmlns:a16="http://schemas.microsoft.com/office/drawing/2014/main" id="{0D082B4B-F2B1-4205-A358-704D4412D761}"/>
                </a:ext>
              </a:extLst>
            </p:cNvPr>
            <p:cNvSpPr txBox="1"/>
            <p:nvPr/>
          </p:nvSpPr>
          <p:spPr>
            <a:xfrm>
              <a:off x="7637736" y="3098732"/>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49" name="组合 48">
            <a:extLst>
              <a:ext uri="{FF2B5EF4-FFF2-40B4-BE49-F238E27FC236}">
                <a16:creationId xmlns:a16="http://schemas.microsoft.com/office/drawing/2014/main" id="{CF6B7B28-4D96-48DF-B984-879DCAC547DC}"/>
              </a:ext>
            </a:extLst>
          </p:cNvPr>
          <p:cNvGrpSpPr/>
          <p:nvPr/>
        </p:nvGrpSpPr>
        <p:grpSpPr>
          <a:xfrm>
            <a:off x="9728883" y="3434407"/>
            <a:ext cx="1890045" cy="473379"/>
            <a:chOff x="9651393" y="2925435"/>
            <a:chExt cx="1890045" cy="473379"/>
          </a:xfrm>
        </p:grpSpPr>
        <p:sp>
          <p:nvSpPr>
            <p:cNvPr id="50" name="TextBox 27">
              <a:extLst>
                <a:ext uri="{FF2B5EF4-FFF2-40B4-BE49-F238E27FC236}">
                  <a16:creationId xmlns:a16="http://schemas.microsoft.com/office/drawing/2014/main" id="{4C33462F-4027-401F-AD78-EDDD80A37DC3}"/>
                </a:ext>
              </a:extLst>
            </p:cNvPr>
            <p:cNvSpPr txBox="1"/>
            <p:nvPr/>
          </p:nvSpPr>
          <p:spPr>
            <a:xfrm>
              <a:off x="10025074" y="2925435"/>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51" name="TextBox 35">
              <a:extLst>
                <a:ext uri="{FF2B5EF4-FFF2-40B4-BE49-F238E27FC236}">
                  <a16:creationId xmlns:a16="http://schemas.microsoft.com/office/drawing/2014/main" id="{44873130-7C4E-47F9-AD3D-2185183A0B98}"/>
                </a:ext>
              </a:extLst>
            </p:cNvPr>
            <p:cNvSpPr txBox="1"/>
            <p:nvPr/>
          </p:nvSpPr>
          <p:spPr>
            <a:xfrm>
              <a:off x="9651393" y="3098732"/>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52" name="组合 51">
            <a:extLst>
              <a:ext uri="{FF2B5EF4-FFF2-40B4-BE49-F238E27FC236}">
                <a16:creationId xmlns:a16="http://schemas.microsoft.com/office/drawing/2014/main" id="{A8AA3730-B078-4807-98F0-297D0780E2C1}"/>
              </a:ext>
            </a:extLst>
          </p:cNvPr>
          <p:cNvGrpSpPr/>
          <p:nvPr/>
        </p:nvGrpSpPr>
        <p:grpSpPr>
          <a:xfrm>
            <a:off x="5692478" y="5873256"/>
            <a:ext cx="1890045" cy="473379"/>
            <a:chOff x="5614988" y="5873256"/>
            <a:chExt cx="1890045" cy="473379"/>
          </a:xfrm>
        </p:grpSpPr>
        <p:sp>
          <p:nvSpPr>
            <p:cNvPr id="53" name="TextBox 36">
              <a:extLst>
                <a:ext uri="{FF2B5EF4-FFF2-40B4-BE49-F238E27FC236}">
                  <a16:creationId xmlns:a16="http://schemas.microsoft.com/office/drawing/2014/main" id="{6C5963C7-8DD2-41E4-948F-64C1E6FE860D}"/>
                </a:ext>
              </a:extLst>
            </p:cNvPr>
            <p:cNvSpPr txBox="1"/>
            <p:nvPr/>
          </p:nvSpPr>
          <p:spPr>
            <a:xfrm>
              <a:off x="5961395" y="5873256"/>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54" name="TextBox 37">
              <a:extLst>
                <a:ext uri="{FF2B5EF4-FFF2-40B4-BE49-F238E27FC236}">
                  <a16:creationId xmlns:a16="http://schemas.microsoft.com/office/drawing/2014/main" id="{E1920089-1755-4297-AC6F-4C68C10522F1}"/>
                </a:ext>
              </a:extLst>
            </p:cNvPr>
            <p:cNvSpPr txBox="1"/>
            <p:nvPr/>
          </p:nvSpPr>
          <p:spPr>
            <a:xfrm>
              <a:off x="5614988" y="6046553"/>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55" name="组合 54">
            <a:extLst>
              <a:ext uri="{FF2B5EF4-FFF2-40B4-BE49-F238E27FC236}">
                <a16:creationId xmlns:a16="http://schemas.microsoft.com/office/drawing/2014/main" id="{FDFDCE69-B8FB-42FE-B8CF-E2C29580BAA9}"/>
              </a:ext>
            </a:extLst>
          </p:cNvPr>
          <p:cNvGrpSpPr/>
          <p:nvPr/>
        </p:nvGrpSpPr>
        <p:grpSpPr>
          <a:xfrm>
            <a:off x="7715226" y="5873256"/>
            <a:ext cx="1890045" cy="473379"/>
            <a:chOff x="7637736" y="5873256"/>
            <a:chExt cx="1890045" cy="473379"/>
          </a:xfrm>
        </p:grpSpPr>
        <p:sp>
          <p:nvSpPr>
            <p:cNvPr id="56" name="TextBox 38">
              <a:extLst>
                <a:ext uri="{FF2B5EF4-FFF2-40B4-BE49-F238E27FC236}">
                  <a16:creationId xmlns:a16="http://schemas.microsoft.com/office/drawing/2014/main" id="{2BD4A25C-BFEE-4077-A63B-C06CC258240E}"/>
                </a:ext>
              </a:extLst>
            </p:cNvPr>
            <p:cNvSpPr txBox="1"/>
            <p:nvPr/>
          </p:nvSpPr>
          <p:spPr>
            <a:xfrm>
              <a:off x="8011417" y="5873256"/>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57" name="TextBox 39">
              <a:extLst>
                <a:ext uri="{FF2B5EF4-FFF2-40B4-BE49-F238E27FC236}">
                  <a16:creationId xmlns:a16="http://schemas.microsoft.com/office/drawing/2014/main" id="{0FCBCC4A-342B-4C4C-B406-8726F948FCE4}"/>
                </a:ext>
              </a:extLst>
            </p:cNvPr>
            <p:cNvSpPr txBox="1"/>
            <p:nvPr/>
          </p:nvSpPr>
          <p:spPr>
            <a:xfrm>
              <a:off x="7637736" y="6046553"/>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58" name="组合 57">
            <a:extLst>
              <a:ext uri="{FF2B5EF4-FFF2-40B4-BE49-F238E27FC236}">
                <a16:creationId xmlns:a16="http://schemas.microsoft.com/office/drawing/2014/main" id="{91678FE9-9D4D-4EED-ABDF-B6B0BA5B02CC}"/>
              </a:ext>
            </a:extLst>
          </p:cNvPr>
          <p:cNvGrpSpPr/>
          <p:nvPr/>
        </p:nvGrpSpPr>
        <p:grpSpPr>
          <a:xfrm>
            <a:off x="9728883" y="5873256"/>
            <a:ext cx="1890045" cy="473379"/>
            <a:chOff x="9651393" y="5873256"/>
            <a:chExt cx="1890045" cy="473379"/>
          </a:xfrm>
        </p:grpSpPr>
        <p:sp>
          <p:nvSpPr>
            <p:cNvPr id="59" name="TextBox 40">
              <a:extLst>
                <a:ext uri="{FF2B5EF4-FFF2-40B4-BE49-F238E27FC236}">
                  <a16:creationId xmlns:a16="http://schemas.microsoft.com/office/drawing/2014/main" id="{113D5B71-5BE5-46FC-BA11-5631EF86B81A}"/>
                </a:ext>
              </a:extLst>
            </p:cNvPr>
            <p:cNvSpPr txBox="1"/>
            <p:nvPr/>
          </p:nvSpPr>
          <p:spPr>
            <a:xfrm>
              <a:off x="10025074" y="5873256"/>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60" name="TextBox 41">
              <a:extLst>
                <a:ext uri="{FF2B5EF4-FFF2-40B4-BE49-F238E27FC236}">
                  <a16:creationId xmlns:a16="http://schemas.microsoft.com/office/drawing/2014/main" id="{172B2BB7-20C5-48E6-9B81-92C7885CD47E}"/>
                </a:ext>
              </a:extLst>
            </p:cNvPr>
            <p:cNvSpPr txBox="1"/>
            <p:nvPr/>
          </p:nvSpPr>
          <p:spPr>
            <a:xfrm>
              <a:off x="9651393" y="6046553"/>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61" name="Group 42">
            <a:extLst>
              <a:ext uri="{FF2B5EF4-FFF2-40B4-BE49-F238E27FC236}">
                <a16:creationId xmlns:a16="http://schemas.microsoft.com/office/drawing/2014/main" id="{EEB4ACF0-3DFF-47BA-8B5D-9B3AAD67DF11}"/>
              </a:ext>
            </a:extLst>
          </p:cNvPr>
          <p:cNvGrpSpPr/>
          <p:nvPr/>
        </p:nvGrpSpPr>
        <p:grpSpPr>
          <a:xfrm>
            <a:off x="769725" y="1492455"/>
            <a:ext cx="5047309" cy="4268483"/>
            <a:chOff x="1916409" y="2326363"/>
            <a:chExt cx="10094618" cy="8536966"/>
          </a:xfrm>
        </p:grpSpPr>
        <p:sp>
          <p:nvSpPr>
            <p:cNvPr id="62" name="TextBox 43">
              <a:extLst>
                <a:ext uri="{FF2B5EF4-FFF2-40B4-BE49-F238E27FC236}">
                  <a16:creationId xmlns:a16="http://schemas.microsoft.com/office/drawing/2014/main" id="{1CF57D19-35D7-4A9D-AAF0-6AFE18F5066A}"/>
                </a:ext>
              </a:extLst>
            </p:cNvPr>
            <p:cNvSpPr txBox="1"/>
            <p:nvPr/>
          </p:nvSpPr>
          <p:spPr>
            <a:xfrm>
              <a:off x="1934757" y="3347911"/>
              <a:ext cx="10076270" cy="800220"/>
            </a:xfrm>
            <a:prstGeom prst="rect">
              <a:avLst/>
            </a:prstGeom>
            <a:noFill/>
          </p:spPr>
          <p:txBody>
            <a:bodyPr wrap="square" rtlCol="0">
              <a:spAutoFit/>
            </a:bodyPr>
            <a:lstStyle/>
            <a:p>
              <a:pPr defTabSz="914217">
                <a:defRPr/>
              </a:pPr>
              <a:r>
                <a:rPr lang="en-US" altLang="zh-CN" sz="2000" kern="0" dirty="0">
                  <a:solidFill>
                    <a:srgbClr val="CBBC91"/>
                  </a:solidFill>
                  <a:latin typeface="微软雅黑" panose="020B0503020204020204" pitchFamily="34" charset="-122"/>
                  <a:ea typeface="微软雅黑" panose="020B0503020204020204" pitchFamily="34" charset="-122"/>
                  <a:cs typeface="Montserrat" charset="0"/>
                </a:rPr>
                <a:t>Team members</a:t>
              </a:r>
              <a:endParaRPr lang="en-US" sz="2000" kern="0" dirty="0">
                <a:solidFill>
                  <a:srgbClr val="CBBC91"/>
                </a:solidFill>
                <a:latin typeface="+mn-ea"/>
                <a:cs typeface="Montserrat" charset="0"/>
              </a:endParaRPr>
            </a:p>
          </p:txBody>
        </p:sp>
        <p:sp>
          <p:nvSpPr>
            <p:cNvPr id="63" name="TextBox 44">
              <a:extLst>
                <a:ext uri="{FF2B5EF4-FFF2-40B4-BE49-F238E27FC236}">
                  <a16:creationId xmlns:a16="http://schemas.microsoft.com/office/drawing/2014/main" id="{15BCA39C-A293-49B2-9B4F-6A4DF0283792}"/>
                </a:ext>
              </a:extLst>
            </p:cNvPr>
            <p:cNvSpPr txBox="1"/>
            <p:nvPr/>
          </p:nvSpPr>
          <p:spPr>
            <a:xfrm>
              <a:off x="2074457" y="4772469"/>
              <a:ext cx="5723362" cy="1015662"/>
            </a:xfrm>
            <a:prstGeom prst="rect">
              <a:avLst/>
            </a:prstGeom>
            <a:noFill/>
          </p:spPr>
          <p:txBody>
            <a:bodyPr wrap="none" rtlCol="0">
              <a:spAutoFit/>
            </a:bodyPr>
            <a:lstStyle/>
            <a:p>
              <a:pPr defTabSz="914217">
                <a:lnSpc>
                  <a:spcPct val="150000"/>
                </a:lnSpc>
                <a:defRPr/>
              </a:pPr>
              <a:r>
                <a:rPr lang="en-US" sz="900" kern="0" spc="150" dirty="0">
                  <a:solidFill>
                    <a:srgbClr val="CBBC91"/>
                  </a:solidFill>
                  <a:ea typeface="Montserrat" charset="0"/>
                  <a:cs typeface="Montserrat" charset="0"/>
                </a:rPr>
                <a:t>NOW YOU CAN WRITE SOMETHING REALLY</a:t>
              </a:r>
            </a:p>
            <a:p>
              <a:pPr defTabSz="914217">
                <a:lnSpc>
                  <a:spcPct val="150000"/>
                </a:lnSpc>
                <a:defRPr/>
              </a:pPr>
              <a:r>
                <a:rPr lang="en-US" sz="900" kern="0" spc="150" dirty="0">
                  <a:solidFill>
                    <a:srgbClr val="CBBC91"/>
                  </a:solidFill>
                  <a:ea typeface="Montserrat" charset="0"/>
                  <a:cs typeface="Montserrat" charset="0"/>
                </a:rPr>
                <a:t>AWESOME IN THIS AREA</a:t>
              </a:r>
            </a:p>
          </p:txBody>
        </p:sp>
        <p:cxnSp>
          <p:nvCxnSpPr>
            <p:cNvPr id="64" name="Straight Connector 45">
              <a:extLst>
                <a:ext uri="{FF2B5EF4-FFF2-40B4-BE49-F238E27FC236}">
                  <a16:creationId xmlns:a16="http://schemas.microsoft.com/office/drawing/2014/main" id="{AB5BBDD2-C2A5-4A1B-AB41-8974E0DB0B74}"/>
                </a:ext>
              </a:extLst>
            </p:cNvPr>
            <p:cNvCxnSpPr/>
            <p:nvPr/>
          </p:nvCxnSpPr>
          <p:spPr>
            <a:xfrm>
              <a:off x="2144587" y="4434692"/>
              <a:ext cx="4967413" cy="0"/>
            </a:xfrm>
            <a:prstGeom prst="line">
              <a:avLst/>
            </a:prstGeom>
            <a:noFill/>
            <a:ln w="6350" cap="flat" cmpd="sng" algn="ctr">
              <a:solidFill>
                <a:srgbClr val="000000"/>
              </a:solidFill>
              <a:prstDash val="solid"/>
              <a:miter lim="800000"/>
            </a:ln>
            <a:effectLst/>
          </p:spPr>
        </p:cxnSp>
        <p:sp>
          <p:nvSpPr>
            <p:cNvPr id="65" name="TextBox 46">
              <a:extLst>
                <a:ext uri="{FF2B5EF4-FFF2-40B4-BE49-F238E27FC236}">
                  <a16:creationId xmlns:a16="http://schemas.microsoft.com/office/drawing/2014/main" id="{E4CE6DA9-C6A9-4FCE-B4B3-E44E6D049965}"/>
                </a:ext>
              </a:extLst>
            </p:cNvPr>
            <p:cNvSpPr txBox="1"/>
            <p:nvPr/>
          </p:nvSpPr>
          <p:spPr>
            <a:xfrm>
              <a:off x="2041669" y="6254077"/>
              <a:ext cx="8924600" cy="2954656"/>
            </a:xfrm>
            <a:prstGeom prst="rect">
              <a:avLst/>
            </a:prstGeom>
            <a:noFill/>
          </p:spPr>
          <p:txBody>
            <a:bodyPr wrap="square" rtlCol="0">
              <a:spAutoFit/>
            </a:bodyPr>
            <a:lstStyle/>
            <a:p>
              <a:pPr defTabSz="914217">
                <a:lnSpc>
                  <a:spcPct val="150000"/>
                </a:lnSpc>
                <a:defRPr/>
              </a:pPr>
              <a:r>
                <a:rPr lang="zh-CN" altLang="en-US" sz="1000" kern="0" dirty="0">
                  <a:solidFill>
                    <a:srgbClr val="CBBC91"/>
                  </a:solidFill>
                  <a:latin typeface="思源黑体" panose="020B0500000000000000" pitchFamily="34" charset="-122"/>
                  <a:ea typeface="思源黑体" panose="020B0500000000000000" pitchFamily="34" charset="-122"/>
                  <a:cs typeface="Lato Light" charset="0"/>
                </a:rPr>
                <a:t>团队是指拥有共同目标，并且具有不同能力的一小群人有意识的协调行为或力的系统，这群人就如同人的五官一样，共同协作维持一个人的生存，缺一不可。</a:t>
              </a:r>
              <a:endParaRPr lang="en-US" altLang="zh-CN" sz="1000" kern="0" dirty="0">
                <a:solidFill>
                  <a:srgbClr val="CBBC91"/>
                </a:solidFill>
                <a:latin typeface="思源黑体" panose="020B0500000000000000" pitchFamily="34" charset="-122"/>
                <a:ea typeface="思源黑体" panose="020B0500000000000000" pitchFamily="34" charset="-122"/>
                <a:cs typeface="Lato Light" charset="0"/>
              </a:endParaRPr>
            </a:p>
            <a:p>
              <a:pPr defTabSz="914217">
                <a:lnSpc>
                  <a:spcPct val="150000"/>
                </a:lnSpc>
                <a:defRPr/>
              </a:pPr>
              <a:r>
                <a:rPr lang="zh-CN" altLang="en-US" sz="1000" kern="0" dirty="0">
                  <a:solidFill>
                    <a:srgbClr val="CBBC91"/>
                  </a:solidFill>
                  <a:latin typeface="思源黑体" panose="020B0500000000000000" pitchFamily="34" charset="-122"/>
                  <a:ea typeface="思源黑体" panose="020B0500000000000000" pitchFamily="34" charset="-122"/>
                  <a:cs typeface="Lato Light" charset="0"/>
                </a:rPr>
                <a:t>我们是一支专业的团队。我们的成员拥有多年的信息安全专业技术背景，来自国内知名安全公司的一线骨干。</a:t>
              </a:r>
            </a:p>
            <a:p>
              <a:pPr defTabSz="914217">
                <a:lnSpc>
                  <a:spcPct val="150000"/>
                </a:lnSpc>
                <a:defRPr/>
              </a:pPr>
              <a:endParaRPr lang="zh-CN" altLang="en-US" sz="1000" kern="0" dirty="0">
                <a:solidFill>
                  <a:srgbClr val="CBBC91"/>
                </a:solidFill>
                <a:latin typeface="思源黑体" panose="020B0500000000000000" pitchFamily="34" charset="-122"/>
                <a:ea typeface="思源黑体" panose="020B0500000000000000" pitchFamily="34" charset="-122"/>
                <a:cs typeface="Lato Light" charset="0"/>
              </a:endParaRPr>
            </a:p>
          </p:txBody>
        </p:sp>
        <p:grpSp>
          <p:nvGrpSpPr>
            <p:cNvPr id="66" name="Group 47">
              <a:extLst>
                <a:ext uri="{FF2B5EF4-FFF2-40B4-BE49-F238E27FC236}">
                  <a16:creationId xmlns:a16="http://schemas.microsoft.com/office/drawing/2014/main" id="{B1864E17-57DE-4121-AB42-83B8FF6BD2EF}"/>
                </a:ext>
              </a:extLst>
            </p:cNvPr>
            <p:cNvGrpSpPr/>
            <p:nvPr/>
          </p:nvGrpSpPr>
          <p:grpSpPr>
            <a:xfrm>
              <a:off x="2144587" y="10262889"/>
              <a:ext cx="3060659" cy="600440"/>
              <a:chOff x="5537205" y="12330609"/>
              <a:chExt cx="3060659" cy="600440"/>
            </a:xfrm>
          </p:grpSpPr>
          <p:sp>
            <p:nvSpPr>
              <p:cNvPr id="67" name="Rectangle 48">
                <a:extLst>
                  <a:ext uri="{FF2B5EF4-FFF2-40B4-BE49-F238E27FC236}">
                    <a16:creationId xmlns:a16="http://schemas.microsoft.com/office/drawing/2014/main" id="{5B6DDD61-6FCA-4C4E-9B7C-F3F685EC5F19}"/>
                  </a:ext>
                </a:extLst>
              </p:cNvPr>
              <p:cNvSpPr/>
              <p:nvPr/>
            </p:nvSpPr>
            <p:spPr>
              <a:xfrm>
                <a:off x="5537205" y="12330609"/>
                <a:ext cx="3060659" cy="600440"/>
              </a:xfrm>
              <a:prstGeom prst="rect">
                <a:avLst/>
              </a:prstGeom>
              <a:solidFill>
                <a:srgbClr val="CBBC91"/>
              </a:solidFill>
              <a:ln w="28575" cap="flat" cmpd="sng" algn="ctr">
                <a:noFill/>
                <a:prstDash val="solid"/>
                <a:miter lim="800000"/>
              </a:ln>
              <a:effectLst>
                <a:outerShdw blurRad="254000" dist="63500" dir="2700000" algn="tl" rotWithShape="0">
                  <a:prstClr val="black">
                    <a:alpha val="30000"/>
                  </a:prstClr>
                </a:outerShdw>
              </a:effectLst>
            </p:spPr>
            <p:txBody>
              <a:bodyPr rtlCol="0" anchor="ctr"/>
              <a:lstStyle/>
              <a:p>
                <a:pPr defTabSz="914217">
                  <a:defRPr/>
                </a:pPr>
                <a:endParaRPr lang="en-US" kern="0" dirty="0">
                  <a:solidFill>
                    <a:schemeClr val="tx1">
                      <a:lumMod val="95000"/>
                      <a:lumOff val="5000"/>
                    </a:schemeClr>
                  </a:solidFill>
                  <a:latin typeface="Lato Light"/>
                  <a:ea typeface="Lato Light" charset="0"/>
                  <a:cs typeface="Lato Light" charset="0"/>
                </a:endParaRPr>
              </a:p>
            </p:txBody>
          </p:sp>
          <p:sp>
            <p:nvSpPr>
              <p:cNvPr id="68" name="TextBox 49">
                <a:extLst>
                  <a:ext uri="{FF2B5EF4-FFF2-40B4-BE49-F238E27FC236}">
                    <a16:creationId xmlns:a16="http://schemas.microsoft.com/office/drawing/2014/main" id="{6849E595-AC76-43A1-9F95-5B3FF0B83C61}"/>
                  </a:ext>
                </a:extLst>
              </p:cNvPr>
              <p:cNvSpPr txBox="1"/>
              <p:nvPr/>
            </p:nvSpPr>
            <p:spPr>
              <a:xfrm>
                <a:off x="5669747" y="12399997"/>
                <a:ext cx="2795575" cy="461664"/>
              </a:xfrm>
              <a:prstGeom prst="rect">
                <a:avLst/>
              </a:prstGeom>
              <a:noFill/>
            </p:spPr>
            <p:txBody>
              <a:bodyPr wrap="square" rtlCol="0">
                <a:spAutoFit/>
              </a:bodyPr>
              <a:lstStyle/>
              <a:p>
                <a:pPr algn="ctr" defTabSz="914217">
                  <a:defRPr/>
                </a:pPr>
                <a:r>
                  <a:rPr lang="en-US" sz="900" b="1" kern="0" spc="150" dirty="0">
                    <a:solidFill>
                      <a:schemeClr val="tx1">
                        <a:lumMod val="95000"/>
                        <a:lumOff val="5000"/>
                      </a:schemeClr>
                    </a:solidFill>
                    <a:ea typeface="Montserrat" charset="0"/>
                    <a:cs typeface="Montserrat" charset="0"/>
                  </a:rPr>
                  <a:t>LEARN MORE</a:t>
                </a:r>
              </a:p>
            </p:txBody>
          </p:sp>
        </p:grpSp>
        <p:sp>
          <p:nvSpPr>
            <p:cNvPr id="36" name="TextBox 43">
              <a:extLst>
                <a:ext uri="{FF2B5EF4-FFF2-40B4-BE49-F238E27FC236}">
                  <a16:creationId xmlns:a16="http://schemas.microsoft.com/office/drawing/2014/main" id="{1CF57D19-35D7-4A9D-AAF0-6AFE18F5066A}"/>
                </a:ext>
              </a:extLst>
            </p:cNvPr>
            <p:cNvSpPr txBox="1"/>
            <p:nvPr/>
          </p:nvSpPr>
          <p:spPr>
            <a:xfrm>
              <a:off x="1916409" y="2326363"/>
              <a:ext cx="10076270" cy="1292662"/>
            </a:xfrm>
            <a:prstGeom prst="rect">
              <a:avLst/>
            </a:prstGeom>
            <a:noFill/>
          </p:spPr>
          <p:txBody>
            <a:bodyPr wrap="square" rtlCol="0">
              <a:spAutoFit/>
            </a:bodyPr>
            <a:lstStyle/>
            <a:p>
              <a:pPr defTabSz="914217">
                <a:defRPr/>
              </a:pPr>
              <a:r>
                <a:rPr lang="zh-CN" altLang="en-US" sz="3600" b="1" kern="0" spc="300" dirty="0">
                  <a:solidFill>
                    <a:srgbClr val="CBBC91"/>
                  </a:solidFill>
                  <a:ea typeface="Montserrat" charset="0"/>
                  <a:cs typeface="Montserrat" charset="0"/>
                </a:rPr>
                <a:t>团队成员</a:t>
              </a:r>
              <a:endParaRPr lang="en-US" sz="3600" b="1" kern="0" spc="300" dirty="0">
                <a:solidFill>
                  <a:srgbClr val="CBBC91"/>
                </a:solidFill>
                <a:ea typeface="Montserrat" charset="0"/>
                <a:cs typeface="Montserrat" charset="0"/>
              </a:endParaRPr>
            </a:p>
          </p:txBody>
        </p:sp>
      </p:grpSp>
      <p:pic>
        <p:nvPicPr>
          <p:cNvPr id="69" name="图片占位符 25">
            <a:extLst>
              <a:ext uri="{FF2B5EF4-FFF2-40B4-BE49-F238E27FC236}">
                <a16:creationId xmlns:a16="http://schemas.microsoft.com/office/drawing/2014/main" id="{B17FFC86-2B72-4E72-A9AB-56456E46907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9900754" y="1492455"/>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pic>
        <p:nvPicPr>
          <p:cNvPr id="70" name="图片占位符 12">
            <a:extLst>
              <a:ext uri="{FF2B5EF4-FFF2-40B4-BE49-F238E27FC236}">
                <a16:creationId xmlns:a16="http://schemas.microsoft.com/office/drawing/2014/main" id="{23042562-4FF7-4DE9-947E-67DB15BE098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5864349" y="1482221"/>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pic>
        <p:nvPicPr>
          <p:cNvPr id="71" name="图片占位符 28">
            <a:extLst>
              <a:ext uri="{FF2B5EF4-FFF2-40B4-BE49-F238E27FC236}">
                <a16:creationId xmlns:a16="http://schemas.microsoft.com/office/drawing/2014/main" id="{28477387-66C3-4714-817E-7963E66B92B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5864349" y="3910837"/>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pic>
        <p:nvPicPr>
          <p:cNvPr id="72" name="图片占位符 30">
            <a:extLst>
              <a:ext uri="{FF2B5EF4-FFF2-40B4-BE49-F238E27FC236}">
                <a16:creationId xmlns:a16="http://schemas.microsoft.com/office/drawing/2014/main" id="{1A7F00C6-4141-4586-8F61-396364D1EC8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7887097" y="3910837"/>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pic>
        <p:nvPicPr>
          <p:cNvPr id="73" name="图片占位符 32">
            <a:extLst>
              <a:ext uri="{FF2B5EF4-FFF2-40B4-BE49-F238E27FC236}">
                <a16:creationId xmlns:a16="http://schemas.microsoft.com/office/drawing/2014/main" id="{9D2E12CA-3FEB-4127-AB3F-880C593151B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9900754" y="3921071"/>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pic>
        <p:nvPicPr>
          <p:cNvPr id="74" name="图片占位符 22">
            <a:extLst>
              <a:ext uri="{FF2B5EF4-FFF2-40B4-BE49-F238E27FC236}">
                <a16:creationId xmlns:a16="http://schemas.microsoft.com/office/drawing/2014/main" id="{0A394502-A5F9-40EC-8F62-C57FF8BA1FAB}"/>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7887097" y="1482221"/>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grpSp>
        <p:nvGrpSpPr>
          <p:cNvPr id="77" name="组合 76"/>
          <p:cNvGrpSpPr/>
          <p:nvPr/>
        </p:nvGrpSpPr>
        <p:grpSpPr>
          <a:xfrm>
            <a:off x="461552" y="552767"/>
            <a:ext cx="4095271" cy="630364"/>
            <a:chOff x="194266" y="321621"/>
            <a:chExt cx="4095271" cy="630364"/>
          </a:xfrm>
        </p:grpSpPr>
        <p:grpSp>
          <p:nvGrpSpPr>
            <p:cNvPr id="78" name="组合 77"/>
            <p:cNvGrpSpPr/>
            <p:nvPr/>
          </p:nvGrpSpPr>
          <p:grpSpPr>
            <a:xfrm>
              <a:off x="1016260" y="398715"/>
              <a:ext cx="3273277" cy="553270"/>
              <a:chOff x="1016260" y="286054"/>
              <a:chExt cx="3273277" cy="553270"/>
            </a:xfrm>
          </p:grpSpPr>
          <p:sp>
            <p:nvSpPr>
              <p:cNvPr id="80"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81"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公司团队</a:t>
                </a:r>
              </a:p>
            </p:txBody>
          </p:sp>
        </p:grpSp>
        <p:sp>
          <p:nvSpPr>
            <p:cNvPr id="79" name="矩形 7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1755719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500"/>
                                        <p:tgtEl>
                                          <p:spTgt spid="6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p:cTn id="11" dur="500" fill="hold"/>
                                        <p:tgtEl>
                                          <p:spTgt spid="70"/>
                                        </p:tgtEl>
                                        <p:attrNameLst>
                                          <p:attrName>ppt_w</p:attrName>
                                        </p:attrNameLst>
                                      </p:cBhvr>
                                      <p:tavLst>
                                        <p:tav tm="0">
                                          <p:val>
                                            <p:fltVal val="0"/>
                                          </p:val>
                                        </p:tav>
                                        <p:tav tm="100000">
                                          <p:val>
                                            <p:strVal val="#ppt_w"/>
                                          </p:val>
                                        </p:tav>
                                      </p:tavLst>
                                    </p:anim>
                                    <p:anim calcmode="lin" valueType="num">
                                      <p:cBhvr>
                                        <p:cTn id="12" dur="500" fill="hold"/>
                                        <p:tgtEl>
                                          <p:spTgt spid="70"/>
                                        </p:tgtEl>
                                        <p:attrNameLst>
                                          <p:attrName>ppt_h</p:attrName>
                                        </p:attrNameLst>
                                      </p:cBhvr>
                                      <p:tavLst>
                                        <p:tav tm="0">
                                          <p:val>
                                            <p:fltVal val="0"/>
                                          </p:val>
                                        </p:tav>
                                        <p:tav tm="100000">
                                          <p:val>
                                            <p:strVal val="#ppt_h"/>
                                          </p:val>
                                        </p:tav>
                                      </p:tavLst>
                                    </p:anim>
                                    <p:animEffect transition="in" filter="fade">
                                      <p:cBhvr>
                                        <p:cTn id="13" dur="500"/>
                                        <p:tgtEl>
                                          <p:spTgt spid="70"/>
                                        </p:tgtEl>
                                      </p:cBhvr>
                                    </p:animEffect>
                                  </p:childTnLst>
                                </p:cTn>
                              </p:par>
                              <p:par>
                                <p:cTn id="14" presetID="53" presetClass="entr" presetSubtype="16" fill="hold" nodeType="withEffect">
                                  <p:stCondLst>
                                    <p:cond delay="250"/>
                                  </p:stCondLst>
                                  <p:childTnLst>
                                    <p:set>
                                      <p:cBhvr>
                                        <p:cTn id="15" dur="1" fill="hold">
                                          <p:stCondLst>
                                            <p:cond delay="0"/>
                                          </p:stCondLst>
                                        </p:cTn>
                                        <p:tgtEl>
                                          <p:spTgt spid="74"/>
                                        </p:tgtEl>
                                        <p:attrNameLst>
                                          <p:attrName>style.visibility</p:attrName>
                                        </p:attrNameLst>
                                      </p:cBhvr>
                                      <p:to>
                                        <p:strVal val="visible"/>
                                      </p:to>
                                    </p:set>
                                    <p:anim calcmode="lin" valueType="num">
                                      <p:cBhvr>
                                        <p:cTn id="16" dur="500" fill="hold"/>
                                        <p:tgtEl>
                                          <p:spTgt spid="74"/>
                                        </p:tgtEl>
                                        <p:attrNameLst>
                                          <p:attrName>ppt_w</p:attrName>
                                        </p:attrNameLst>
                                      </p:cBhvr>
                                      <p:tavLst>
                                        <p:tav tm="0">
                                          <p:val>
                                            <p:fltVal val="0"/>
                                          </p:val>
                                        </p:tav>
                                        <p:tav tm="100000">
                                          <p:val>
                                            <p:strVal val="#ppt_w"/>
                                          </p:val>
                                        </p:tav>
                                      </p:tavLst>
                                    </p:anim>
                                    <p:anim calcmode="lin" valueType="num">
                                      <p:cBhvr>
                                        <p:cTn id="17" dur="500" fill="hold"/>
                                        <p:tgtEl>
                                          <p:spTgt spid="74"/>
                                        </p:tgtEl>
                                        <p:attrNameLst>
                                          <p:attrName>ppt_h</p:attrName>
                                        </p:attrNameLst>
                                      </p:cBhvr>
                                      <p:tavLst>
                                        <p:tav tm="0">
                                          <p:val>
                                            <p:fltVal val="0"/>
                                          </p:val>
                                        </p:tav>
                                        <p:tav tm="100000">
                                          <p:val>
                                            <p:strVal val="#ppt_h"/>
                                          </p:val>
                                        </p:tav>
                                      </p:tavLst>
                                    </p:anim>
                                    <p:animEffect transition="in" filter="fade">
                                      <p:cBhvr>
                                        <p:cTn id="18" dur="500"/>
                                        <p:tgtEl>
                                          <p:spTgt spid="74"/>
                                        </p:tgtEl>
                                      </p:cBhvr>
                                    </p:animEffect>
                                  </p:childTnLst>
                                </p:cTn>
                              </p:par>
                              <p:par>
                                <p:cTn id="19" presetID="53" presetClass="entr" presetSubtype="16" fill="hold" nodeType="withEffect">
                                  <p:stCondLst>
                                    <p:cond delay="500"/>
                                  </p:stCondLst>
                                  <p:childTnLst>
                                    <p:set>
                                      <p:cBhvr>
                                        <p:cTn id="20" dur="1" fill="hold">
                                          <p:stCondLst>
                                            <p:cond delay="0"/>
                                          </p:stCondLst>
                                        </p:cTn>
                                        <p:tgtEl>
                                          <p:spTgt spid="69"/>
                                        </p:tgtEl>
                                        <p:attrNameLst>
                                          <p:attrName>style.visibility</p:attrName>
                                        </p:attrNameLst>
                                      </p:cBhvr>
                                      <p:to>
                                        <p:strVal val="visible"/>
                                      </p:to>
                                    </p:set>
                                    <p:anim calcmode="lin" valueType="num">
                                      <p:cBhvr>
                                        <p:cTn id="21" dur="500" fill="hold"/>
                                        <p:tgtEl>
                                          <p:spTgt spid="69"/>
                                        </p:tgtEl>
                                        <p:attrNameLst>
                                          <p:attrName>ppt_w</p:attrName>
                                        </p:attrNameLst>
                                      </p:cBhvr>
                                      <p:tavLst>
                                        <p:tav tm="0">
                                          <p:val>
                                            <p:fltVal val="0"/>
                                          </p:val>
                                        </p:tav>
                                        <p:tav tm="100000">
                                          <p:val>
                                            <p:strVal val="#ppt_w"/>
                                          </p:val>
                                        </p:tav>
                                      </p:tavLst>
                                    </p:anim>
                                    <p:anim calcmode="lin" valueType="num">
                                      <p:cBhvr>
                                        <p:cTn id="22" dur="500" fill="hold"/>
                                        <p:tgtEl>
                                          <p:spTgt spid="69"/>
                                        </p:tgtEl>
                                        <p:attrNameLst>
                                          <p:attrName>ppt_h</p:attrName>
                                        </p:attrNameLst>
                                      </p:cBhvr>
                                      <p:tavLst>
                                        <p:tav tm="0">
                                          <p:val>
                                            <p:fltVal val="0"/>
                                          </p:val>
                                        </p:tav>
                                        <p:tav tm="100000">
                                          <p:val>
                                            <p:strVal val="#ppt_h"/>
                                          </p:val>
                                        </p:tav>
                                      </p:tavLst>
                                    </p:anim>
                                    <p:animEffect transition="in" filter="fade">
                                      <p:cBhvr>
                                        <p:cTn id="23" dur="500"/>
                                        <p:tgtEl>
                                          <p:spTgt spid="69"/>
                                        </p:tgtEl>
                                      </p:cBhvr>
                                    </p:animEffect>
                                  </p:childTnLst>
                                </p:cTn>
                              </p:par>
                              <p:par>
                                <p:cTn id="24" presetID="53" presetClass="entr" presetSubtype="16" fill="hold" nodeType="withEffect">
                                  <p:stCondLst>
                                    <p:cond delay="750"/>
                                  </p:stCondLst>
                                  <p:childTnLst>
                                    <p:set>
                                      <p:cBhvr>
                                        <p:cTn id="25" dur="1" fill="hold">
                                          <p:stCondLst>
                                            <p:cond delay="0"/>
                                          </p:stCondLst>
                                        </p:cTn>
                                        <p:tgtEl>
                                          <p:spTgt spid="71"/>
                                        </p:tgtEl>
                                        <p:attrNameLst>
                                          <p:attrName>style.visibility</p:attrName>
                                        </p:attrNameLst>
                                      </p:cBhvr>
                                      <p:to>
                                        <p:strVal val="visible"/>
                                      </p:to>
                                    </p:set>
                                    <p:anim calcmode="lin" valueType="num">
                                      <p:cBhvr>
                                        <p:cTn id="26" dur="500" fill="hold"/>
                                        <p:tgtEl>
                                          <p:spTgt spid="71"/>
                                        </p:tgtEl>
                                        <p:attrNameLst>
                                          <p:attrName>ppt_w</p:attrName>
                                        </p:attrNameLst>
                                      </p:cBhvr>
                                      <p:tavLst>
                                        <p:tav tm="0">
                                          <p:val>
                                            <p:fltVal val="0"/>
                                          </p:val>
                                        </p:tav>
                                        <p:tav tm="100000">
                                          <p:val>
                                            <p:strVal val="#ppt_w"/>
                                          </p:val>
                                        </p:tav>
                                      </p:tavLst>
                                    </p:anim>
                                    <p:anim calcmode="lin" valueType="num">
                                      <p:cBhvr>
                                        <p:cTn id="27" dur="500" fill="hold"/>
                                        <p:tgtEl>
                                          <p:spTgt spid="71"/>
                                        </p:tgtEl>
                                        <p:attrNameLst>
                                          <p:attrName>ppt_h</p:attrName>
                                        </p:attrNameLst>
                                      </p:cBhvr>
                                      <p:tavLst>
                                        <p:tav tm="0">
                                          <p:val>
                                            <p:fltVal val="0"/>
                                          </p:val>
                                        </p:tav>
                                        <p:tav tm="100000">
                                          <p:val>
                                            <p:strVal val="#ppt_h"/>
                                          </p:val>
                                        </p:tav>
                                      </p:tavLst>
                                    </p:anim>
                                    <p:animEffect transition="in" filter="fade">
                                      <p:cBhvr>
                                        <p:cTn id="28" dur="500"/>
                                        <p:tgtEl>
                                          <p:spTgt spid="71"/>
                                        </p:tgtEl>
                                      </p:cBhvr>
                                    </p:animEffect>
                                  </p:childTnLst>
                                </p:cTn>
                              </p:par>
                              <p:par>
                                <p:cTn id="29" presetID="53" presetClass="entr" presetSubtype="16" fill="hold" nodeType="withEffect">
                                  <p:stCondLst>
                                    <p:cond delay="1000"/>
                                  </p:stCondLst>
                                  <p:childTnLst>
                                    <p:set>
                                      <p:cBhvr>
                                        <p:cTn id="30" dur="1" fill="hold">
                                          <p:stCondLst>
                                            <p:cond delay="0"/>
                                          </p:stCondLst>
                                        </p:cTn>
                                        <p:tgtEl>
                                          <p:spTgt spid="72"/>
                                        </p:tgtEl>
                                        <p:attrNameLst>
                                          <p:attrName>style.visibility</p:attrName>
                                        </p:attrNameLst>
                                      </p:cBhvr>
                                      <p:to>
                                        <p:strVal val="visible"/>
                                      </p:to>
                                    </p:set>
                                    <p:anim calcmode="lin" valueType="num">
                                      <p:cBhvr>
                                        <p:cTn id="31" dur="500" fill="hold"/>
                                        <p:tgtEl>
                                          <p:spTgt spid="72"/>
                                        </p:tgtEl>
                                        <p:attrNameLst>
                                          <p:attrName>ppt_w</p:attrName>
                                        </p:attrNameLst>
                                      </p:cBhvr>
                                      <p:tavLst>
                                        <p:tav tm="0">
                                          <p:val>
                                            <p:fltVal val="0"/>
                                          </p:val>
                                        </p:tav>
                                        <p:tav tm="100000">
                                          <p:val>
                                            <p:strVal val="#ppt_w"/>
                                          </p:val>
                                        </p:tav>
                                      </p:tavLst>
                                    </p:anim>
                                    <p:anim calcmode="lin" valueType="num">
                                      <p:cBhvr>
                                        <p:cTn id="32" dur="500" fill="hold"/>
                                        <p:tgtEl>
                                          <p:spTgt spid="72"/>
                                        </p:tgtEl>
                                        <p:attrNameLst>
                                          <p:attrName>ppt_h</p:attrName>
                                        </p:attrNameLst>
                                      </p:cBhvr>
                                      <p:tavLst>
                                        <p:tav tm="0">
                                          <p:val>
                                            <p:fltVal val="0"/>
                                          </p:val>
                                        </p:tav>
                                        <p:tav tm="100000">
                                          <p:val>
                                            <p:strVal val="#ppt_h"/>
                                          </p:val>
                                        </p:tav>
                                      </p:tavLst>
                                    </p:anim>
                                    <p:animEffect transition="in" filter="fade">
                                      <p:cBhvr>
                                        <p:cTn id="33" dur="500"/>
                                        <p:tgtEl>
                                          <p:spTgt spid="72"/>
                                        </p:tgtEl>
                                      </p:cBhvr>
                                    </p:animEffect>
                                  </p:childTnLst>
                                </p:cTn>
                              </p:par>
                              <p:par>
                                <p:cTn id="34" presetID="53" presetClass="entr" presetSubtype="16" fill="hold" nodeType="withEffect">
                                  <p:stCondLst>
                                    <p:cond delay="1250"/>
                                  </p:stCondLst>
                                  <p:childTnLst>
                                    <p:set>
                                      <p:cBhvr>
                                        <p:cTn id="35" dur="1" fill="hold">
                                          <p:stCondLst>
                                            <p:cond delay="0"/>
                                          </p:stCondLst>
                                        </p:cTn>
                                        <p:tgtEl>
                                          <p:spTgt spid="73"/>
                                        </p:tgtEl>
                                        <p:attrNameLst>
                                          <p:attrName>style.visibility</p:attrName>
                                        </p:attrNameLst>
                                      </p:cBhvr>
                                      <p:to>
                                        <p:strVal val="visible"/>
                                      </p:to>
                                    </p:set>
                                    <p:anim calcmode="lin" valueType="num">
                                      <p:cBhvr>
                                        <p:cTn id="36" dur="500" fill="hold"/>
                                        <p:tgtEl>
                                          <p:spTgt spid="73"/>
                                        </p:tgtEl>
                                        <p:attrNameLst>
                                          <p:attrName>ppt_w</p:attrName>
                                        </p:attrNameLst>
                                      </p:cBhvr>
                                      <p:tavLst>
                                        <p:tav tm="0">
                                          <p:val>
                                            <p:fltVal val="0"/>
                                          </p:val>
                                        </p:tav>
                                        <p:tav tm="100000">
                                          <p:val>
                                            <p:strVal val="#ppt_w"/>
                                          </p:val>
                                        </p:tav>
                                      </p:tavLst>
                                    </p:anim>
                                    <p:anim calcmode="lin" valueType="num">
                                      <p:cBhvr>
                                        <p:cTn id="37" dur="500" fill="hold"/>
                                        <p:tgtEl>
                                          <p:spTgt spid="73"/>
                                        </p:tgtEl>
                                        <p:attrNameLst>
                                          <p:attrName>ppt_h</p:attrName>
                                        </p:attrNameLst>
                                      </p:cBhvr>
                                      <p:tavLst>
                                        <p:tav tm="0">
                                          <p:val>
                                            <p:fltVal val="0"/>
                                          </p:val>
                                        </p:tav>
                                        <p:tav tm="100000">
                                          <p:val>
                                            <p:strVal val="#ppt_h"/>
                                          </p:val>
                                        </p:tav>
                                      </p:tavLst>
                                    </p:anim>
                                    <p:animEffect transition="in" filter="fade">
                                      <p:cBhvr>
                                        <p:cTn id="38" dur="500"/>
                                        <p:tgtEl>
                                          <p:spTgt spid="73"/>
                                        </p:tgtEl>
                                      </p:cBhvr>
                                    </p:animEffect>
                                  </p:childTnLst>
                                </p:cTn>
                              </p:par>
                              <p:par>
                                <p:cTn id="39" presetID="22" presetClass="entr" presetSubtype="1" fill="hold" nodeType="withEffect">
                                  <p:stCondLst>
                                    <p:cond delay="1500"/>
                                  </p:stCondLst>
                                  <p:childTnLst>
                                    <p:set>
                                      <p:cBhvr>
                                        <p:cTn id="40" dur="1" fill="hold">
                                          <p:stCondLst>
                                            <p:cond delay="0"/>
                                          </p:stCondLst>
                                        </p:cTn>
                                        <p:tgtEl>
                                          <p:spTgt spid="43"/>
                                        </p:tgtEl>
                                        <p:attrNameLst>
                                          <p:attrName>style.visibility</p:attrName>
                                        </p:attrNameLst>
                                      </p:cBhvr>
                                      <p:to>
                                        <p:strVal val="visible"/>
                                      </p:to>
                                    </p:set>
                                    <p:animEffect transition="in" filter="wipe(up)">
                                      <p:cBhvr>
                                        <p:cTn id="41" dur="500"/>
                                        <p:tgtEl>
                                          <p:spTgt spid="43"/>
                                        </p:tgtEl>
                                      </p:cBhvr>
                                    </p:animEffect>
                                  </p:childTnLst>
                                </p:cTn>
                              </p:par>
                              <p:par>
                                <p:cTn id="42" presetID="22" presetClass="entr" presetSubtype="1" fill="hold" nodeType="withEffect">
                                  <p:stCondLst>
                                    <p:cond delay="1750"/>
                                  </p:stCondLst>
                                  <p:childTnLst>
                                    <p:set>
                                      <p:cBhvr>
                                        <p:cTn id="43" dur="1" fill="hold">
                                          <p:stCondLst>
                                            <p:cond delay="0"/>
                                          </p:stCondLst>
                                        </p:cTn>
                                        <p:tgtEl>
                                          <p:spTgt spid="46"/>
                                        </p:tgtEl>
                                        <p:attrNameLst>
                                          <p:attrName>style.visibility</p:attrName>
                                        </p:attrNameLst>
                                      </p:cBhvr>
                                      <p:to>
                                        <p:strVal val="visible"/>
                                      </p:to>
                                    </p:set>
                                    <p:animEffect transition="in" filter="wipe(up)">
                                      <p:cBhvr>
                                        <p:cTn id="44" dur="500"/>
                                        <p:tgtEl>
                                          <p:spTgt spid="46"/>
                                        </p:tgtEl>
                                      </p:cBhvr>
                                    </p:animEffect>
                                  </p:childTnLst>
                                </p:cTn>
                              </p:par>
                              <p:par>
                                <p:cTn id="45" presetID="22" presetClass="entr" presetSubtype="1" fill="hold" nodeType="withEffect">
                                  <p:stCondLst>
                                    <p:cond delay="2000"/>
                                  </p:stCondLst>
                                  <p:childTnLst>
                                    <p:set>
                                      <p:cBhvr>
                                        <p:cTn id="46" dur="1" fill="hold">
                                          <p:stCondLst>
                                            <p:cond delay="0"/>
                                          </p:stCondLst>
                                        </p:cTn>
                                        <p:tgtEl>
                                          <p:spTgt spid="49"/>
                                        </p:tgtEl>
                                        <p:attrNameLst>
                                          <p:attrName>style.visibility</p:attrName>
                                        </p:attrNameLst>
                                      </p:cBhvr>
                                      <p:to>
                                        <p:strVal val="visible"/>
                                      </p:to>
                                    </p:set>
                                    <p:animEffect transition="in" filter="wipe(up)">
                                      <p:cBhvr>
                                        <p:cTn id="47" dur="500"/>
                                        <p:tgtEl>
                                          <p:spTgt spid="49"/>
                                        </p:tgtEl>
                                      </p:cBhvr>
                                    </p:animEffect>
                                  </p:childTnLst>
                                </p:cTn>
                              </p:par>
                              <p:par>
                                <p:cTn id="48" presetID="22" presetClass="entr" presetSubtype="1" fill="hold" nodeType="withEffect">
                                  <p:stCondLst>
                                    <p:cond delay="2250"/>
                                  </p:stCondLst>
                                  <p:childTnLst>
                                    <p:set>
                                      <p:cBhvr>
                                        <p:cTn id="49" dur="1" fill="hold">
                                          <p:stCondLst>
                                            <p:cond delay="0"/>
                                          </p:stCondLst>
                                        </p:cTn>
                                        <p:tgtEl>
                                          <p:spTgt spid="52"/>
                                        </p:tgtEl>
                                        <p:attrNameLst>
                                          <p:attrName>style.visibility</p:attrName>
                                        </p:attrNameLst>
                                      </p:cBhvr>
                                      <p:to>
                                        <p:strVal val="visible"/>
                                      </p:to>
                                    </p:set>
                                    <p:animEffect transition="in" filter="wipe(up)">
                                      <p:cBhvr>
                                        <p:cTn id="50" dur="500"/>
                                        <p:tgtEl>
                                          <p:spTgt spid="52"/>
                                        </p:tgtEl>
                                      </p:cBhvr>
                                    </p:animEffect>
                                  </p:childTnLst>
                                </p:cTn>
                              </p:par>
                              <p:par>
                                <p:cTn id="51" presetID="22" presetClass="entr" presetSubtype="1" fill="hold" nodeType="withEffect">
                                  <p:stCondLst>
                                    <p:cond delay="2500"/>
                                  </p:stCondLst>
                                  <p:childTnLst>
                                    <p:set>
                                      <p:cBhvr>
                                        <p:cTn id="52" dur="1" fill="hold">
                                          <p:stCondLst>
                                            <p:cond delay="0"/>
                                          </p:stCondLst>
                                        </p:cTn>
                                        <p:tgtEl>
                                          <p:spTgt spid="55"/>
                                        </p:tgtEl>
                                        <p:attrNameLst>
                                          <p:attrName>style.visibility</p:attrName>
                                        </p:attrNameLst>
                                      </p:cBhvr>
                                      <p:to>
                                        <p:strVal val="visible"/>
                                      </p:to>
                                    </p:set>
                                    <p:animEffect transition="in" filter="wipe(up)">
                                      <p:cBhvr>
                                        <p:cTn id="53" dur="500"/>
                                        <p:tgtEl>
                                          <p:spTgt spid="55"/>
                                        </p:tgtEl>
                                      </p:cBhvr>
                                    </p:animEffect>
                                  </p:childTnLst>
                                </p:cTn>
                              </p:par>
                              <p:par>
                                <p:cTn id="54" presetID="22" presetClass="entr" presetSubtype="1" fill="hold" nodeType="withEffect">
                                  <p:stCondLst>
                                    <p:cond delay="2750"/>
                                  </p:stCondLst>
                                  <p:childTnLst>
                                    <p:set>
                                      <p:cBhvr>
                                        <p:cTn id="55" dur="1" fill="hold">
                                          <p:stCondLst>
                                            <p:cond delay="0"/>
                                          </p:stCondLst>
                                        </p:cTn>
                                        <p:tgtEl>
                                          <p:spTgt spid="58"/>
                                        </p:tgtEl>
                                        <p:attrNameLst>
                                          <p:attrName>style.visibility</p:attrName>
                                        </p:attrNameLst>
                                      </p:cBhvr>
                                      <p:to>
                                        <p:strVal val="visible"/>
                                      </p:to>
                                    </p:set>
                                    <p:animEffect transition="in" filter="wipe(up)">
                                      <p:cBhvr>
                                        <p:cTn id="5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2D8701D-78B8-4F07-8448-76DF0BCF5F68}"/>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52888" y="1468371"/>
            <a:ext cx="3225219" cy="4992555"/>
          </a:xfrm>
          <a:prstGeom prst="rect">
            <a:avLst/>
          </a:prstGeom>
        </p:spPr>
      </p:pic>
      <p:sp>
        <p:nvSpPr>
          <p:cNvPr id="3" name="TextBox 6">
            <a:extLst>
              <a:ext uri="{FF2B5EF4-FFF2-40B4-BE49-F238E27FC236}">
                <a16:creationId xmlns:a16="http://schemas.microsoft.com/office/drawing/2014/main" id="{A7E18EC8-5BD1-4C84-BBA5-E835145B4F37}"/>
              </a:ext>
            </a:extLst>
          </p:cNvPr>
          <p:cNvSpPr txBox="1"/>
          <p:nvPr/>
        </p:nvSpPr>
        <p:spPr>
          <a:xfrm>
            <a:off x="2323881" y="1664802"/>
            <a:ext cx="2336922" cy="461665"/>
          </a:xfrm>
          <a:prstGeom prst="rect">
            <a:avLst/>
          </a:prstGeom>
          <a:noFill/>
        </p:spPr>
        <p:txBody>
          <a:bodyPr wrap="none" rtlCol="0">
            <a:spAutoFit/>
          </a:bodyPr>
          <a:lstStyle/>
          <a:p>
            <a:pPr defTabSz="1219020"/>
            <a:r>
              <a:rPr lang="en-US" altLang="zh-CN" sz="2400" dirty="0">
                <a:solidFill>
                  <a:srgbClr val="CBBC91"/>
                </a:solidFill>
                <a:latin typeface="思源黑体" panose="020B0500000000000000" pitchFamily="34" charset="-122"/>
                <a:ea typeface="思源黑体" panose="020B0500000000000000" pitchFamily="34" charset="-122"/>
                <a:cs typeface="+mn-ea"/>
                <a:sym typeface="+mn-lt"/>
              </a:rPr>
              <a:t>COMPETITOR 1</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18" name="TextBox 7">
            <a:extLst>
              <a:ext uri="{FF2B5EF4-FFF2-40B4-BE49-F238E27FC236}">
                <a16:creationId xmlns:a16="http://schemas.microsoft.com/office/drawing/2014/main" id="{8DE6CD62-A5CF-42EF-B6BB-0447C20B7252}"/>
              </a:ext>
            </a:extLst>
          </p:cNvPr>
          <p:cNvSpPr txBox="1"/>
          <p:nvPr/>
        </p:nvSpPr>
        <p:spPr>
          <a:xfrm>
            <a:off x="2323882" y="4581128"/>
            <a:ext cx="2619991" cy="307777"/>
          </a:xfrm>
          <a:prstGeom prst="rect">
            <a:avLst/>
          </a:prstGeom>
          <a:noFill/>
        </p:spPr>
        <p:txBody>
          <a:bodyPr wrap="square" rtlCol="0">
            <a:spAutoFit/>
          </a:bodyPr>
          <a:lstStyle/>
          <a:p>
            <a:pPr defTabSz="1219020"/>
            <a:r>
              <a:rPr lang="en-US" altLang="zh-CN" sz="1400" dirty="0">
                <a:solidFill>
                  <a:srgbClr val="CBBC91"/>
                </a:solidFill>
                <a:latin typeface="思源黑体" panose="020B0500000000000000" pitchFamily="34" charset="-122"/>
                <a:ea typeface="思源黑体" panose="020B0500000000000000" pitchFamily="34" charset="-122"/>
                <a:cs typeface="+mn-ea"/>
                <a:sym typeface="+mn-lt"/>
              </a:rPr>
              <a:t>2019</a:t>
            </a:r>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年 评为最佳诚信公司</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19" name="文本框 18">
            <a:extLst>
              <a:ext uri="{FF2B5EF4-FFF2-40B4-BE49-F238E27FC236}">
                <a16:creationId xmlns:a16="http://schemas.microsoft.com/office/drawing/2014/main" id="{503E0C68-DA60-417A-94AF-3E2A39D1D51A}"/>
              </a:ext>
            </a:extLst>
          </p:cNvPr>
          <p:cNvSpPr txBox="1"/>
          <p:nvPr/>
        </p:nvSpPr>
        <p:spPr>
          <a:xfrm>
            <a:off x="2323882" y="4942817"/>
            <a:ext cx="2619991" cy="784830"/>
          </a:xfrm>
          <a:prstGeom prst="rect">
            <a:avLst/>
          </a:prstGeom>
          <a:noFill/>
        </p:spPr>
        <p:txBody>
          <a:bodyPr wrap="square" rtlCol="0">
            <a:spAutoFit/>
          </a:bodyPr>
          <a:lstStyle/>
          <a:p>
            <a:pPr defTabSz="1219020">
              <a:lnSpc>
                <a:spcPct val="15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pic>
        <p:nvPicPr>
          <p:cNvPr id="7" name="图片 6">
            <a:extLst>
              <a:ext uri="{FF2B5EF4-FFF2-40B4-BE49-F238E27FC236}">
                <a16:creationId xmlns:a16="http://schemas.microsoft.com/office/drawing/2014/main" id="{9CCCBB7D-A193-47AA-8BFC-CA700DAC194D}"/>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47326" y="3429000"/>
            <a:ext cx="297349" cy="3429000"/>
          </a:xfrm>
          <a:prstGeom prst="rect">
            <a:avLst/>
          </a:prstGeom>
        </p:spPr>
      </p:pic>
      <p:pic>
        <p:nvPicPr>
          <p:cNvPr id="40" name="图片 39">
            <a:extLst>
              <a:ext uri="{FF2B5EF4-FFF2-40B4-BE49-F238E27FC236}">
                <a16:creationId xmlns:a16="http://schemas.microsoft.com/office/drawing/2014/main" id="{6B7A9A52-9462-4099-8292-3E07037B104C}"/>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013893" y="1468371"/>
            <a:ext cx="3225219" cy="4992555"/>
          </a:xfrm>
          <a:prstGeom prst="rect">
            <a:avLst/>
          </a:prstGeom>
        </p:spPr>
      </p:pic>
      <p:sp>
        <p:nvSpPr>
          <p:cNvPr id="41" name="TextBox 6">
            <a:extLst>
              <a:ext uri="{FF2B5EF4-FFF2-40B4-BE49-F238E27FC236}">
                <a16:creationId xmlns:a16="http://schemas.microsoft.com/office/drawing/2014/main" id="{F0679047-E796-42DD-A266-296D077F924D}"/>
              </a:ext>
            </a:extLst>
          </p:cNvPr>
          <p:cNvSpPr txBox="1"/>
          <p:nvPr/>
        </p:nvSpPr>
        <p:spPr>
          <a:xfrm>
            <a:off x="7384887" y="1664802"/>
            <a:ext cx="2336922" cy="461665"/>
          </a:xfrm>
          <a:prstGeom prst="rect">
            <a:avLst/>
          </a:prstGeom>
          <a:noFill/>
        </p:spPr>
        <p:txBody>
          <a:bodyPr wrap="none" rtlCol="0">
            <a:spAutoFit/>
          </a:bodyPr>
          <a:lstStyle/>
          <a:p>
            <a:pPr defTabSz="1219020"/>
            <a:r>
              <a:rPr lang="en-US" altLang="zh-CN" sz="2400" dirty="0">
                <a:solidFill>
                  <a:srgbClr val="CBBC91"/>
                </a:solidFill>
                <a:latin typeface="思源黑体" panose="020B0500000000000000" pitchFamily="34" charset="-122"/>
                <a:ea typeface="思源黑体" panose="020B0500000000000000" pitchFamily="34" charset="-122"/>
                <a:cs typeface="+mn-ea"/>
                <a:sym typeface="+mn-lt"/>
              </a:rPr>
              <a:t>COMPETITOR 2</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42" name="TextBox 7">
            <a:extLst>
              <a:ext uri="{FF2B5EF4-FFF2-40B4-BE49-F238E27FC236}">
                <a16:creationId xmlns:a16="http://schemas.microsoft.com/office/drawing/2014/main" id="{F4B159CB-3E94-462F-91D7-EFBC7A4D25BB}"/>
              </a:ext>
            </a:extLst>
          </p:cNvPr>
          <p:cNvSpPr txBox="1"/>
          <p:nvPr/>
        </p:nvSpPr>
        <p:spPr>
          <a:xfrm>
            <a:off x="7384887" y="4581128"/>
            <a:ext cx="2619991" cy="307777"/>
          </a:xfrm>
          <a:prstGeom prst="rect">
            <a:avLst/>
          </a:prstGeom>
          <a:noFill/>
        </p:spPr>
        <p:txBody>
          <a:bodyPr wrap="square" rtlCol="0">
            <a:spAutoFit/>
          </a:bodyPr>
          <a:lstStyle/>
          <a:p>
            <a:pPr defTabSz="1219020"/>
            <a:r>
              <a:rPr lang="en-US" altLang="zh-CN" sz="1400" dirty="0">
                <a:solidFill>
                  <a:srgbClr val="CBBC91"/>
                </a:solidFill>
                <a:latin typeface="思源黑体" panose="020B0500000000000000" pitchFamily="34" charset="-122"/>
                <a:ea typeface="思源黑体" panose="020B0500000000000000" pitchFamily="34" charset="-122"/>
                <a:cs typeface="+mn-ea"/>
                <a:sym typeface="+mn-lt"/>
              </a:rPr>
              <a:t>2019</a:t>
            </a:r>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年 评为最佳诚信公司</a:t>
            </a:r>
          </a:p>
        </p:txBody>
      </p:sp>
      <p:sp>
        <p:nvSpPr>
          <p:cNvPr id="44" name="文本框 43">
            <a:extLst>
              <a:ext uri="{FF2B5EF4-FFF2-40B4-BE49-F238E27FC236}">
                <a16:creationId xmlns:a16="http://schemas.microsoft.com/office/drawing/2014/main" id="{81764ACA-6222-4289-8C8E-3313F9D50C12}"/>
              </a:ext>
            </a:extLst>
          </p:cNvPr>
          <p:cNvSpPr txBox="1"/>
          <p:nvPr/>
        </p:nvSpPr>
        <p:spPr>
          <a:xfrm>
            <a:off x="7384887" y="4942817"/>
            <a:ext cx="2619991" cy="784830"/>
          </a:xfrm>
          <a:prstGeom prst="rect">
            <a:avLst/>
          </a:prstGeom>
          <a:noFill/>
        </p:spPr>
        <p:txBody>
          <a:bodyPr wrap="square" rtlCol="0">
            <a:spAutoFit/>
          </a:bodyPr>
          <a:lstStyle/>
          <a:p>
            <a:pPr defTabSz="1219020">
              <a:lnSpc>
                <a:spcPct val="15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17" name="矩形 16"/>
          <p:cNvSpPr/>
          <p:nvPr/>
        </p:nvSpPr>
        <p:spPr>
          <a:xfrm>
            <a:off x="7442699" y="2532048"/>
            <a:ext cx="3083935" cy="1562976"/>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5" name="矩形 4"/>
          <p:cNvSpPr/>
          <p:nvPr/>
        </p:nvSpPr>
        <p:spPr>
          <a:xfrm>
            <a:off x="1628750" y="2532048"/>
            <a:ext cx="3083935" cy="1562976"/>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grpSp>
        <p:nvGrpSpPr>
          <p:cNvPr id="26" name="组合 25"/>
          <p:cNvGrpSpPr/>
          <p:nvPr/>
        </p:nvGrpSpPr>
        <p:grpSpPr>
          <a:xfrm>
            <a:off x="461552" y="552767"/>
            <a:ext cx="4095271" cy="630364"/>
            <a:chOff x="194266" y="321621"/>
            <a:chExt cx="4095271" cy="630364"/>
          </a:xfrm>
        </p:grpSpPr>
        <p:grpSp>
          <p:nvGrpSpPr>
            <p:cNvPr id="27" name="组合 26"/>
            <p:cNvGrpSpPr/>
            <p:nvPr/>
          </p:nvGrpSpPr>
          <p:grpSpPr>
            <a:xfrm>
              <a:off x="1016260" y="398715"/>
              <a:ext cx="3273277" cy="553270"/>
              <a:chOff x="1016260" y="286054"/>
              <a:chExt cx="3273277" cy="553270"/>
            </a:xfrm>
          </p:grpSpPr>
          <p:sp>
            <p:nvSpPr>
              <p:cNvPr id="29"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30" name="TextBox 7">
                <a:extLst>
                  <a:ext uri="{FF2B5EF4-FFF2-40B4-BE49-F238E27FC236}">
                    <a16:creationId xmlns:a16="http://schemas.microsoft.com/office/drawing/2014/main" id="{BAF49D56-8FCD-4804-8411-594F1BC85F38}"/>
                  </a:ext>
                </a:extLst>
              </p:cNvPr>
              <p:cNvSpPr txBox="1"/>
              <p:nvPr/>
            </p:nvSpPr>
            <p:spPr>
              <a:xfrm>
                <a:off x="1016260" y="286054"/>
                <a:ext cx="1261884"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大事记</a:t>
                </a:r>
              </a:p>
            </p:txBody>
          </p:sp>
        </p:grpSp>
        <p:sp>
          <p:nvSpPr>
            <p:cNvPr id="28" name="矩形 2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36536631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0-#ppt_w/2"/>
                                          </p:val>
                                        </p:tav>
                                        <p:tav tm="100000">
                                          <p:val>
                                            <p:strVal val="#ppt_x"/>
                                          </p:val>
                                        </p:tav>
                                      </p:tavLst>
                                    </p:anim>
                                    <p:anim calcmode="lin" valueType="num">
                                      <p:cBhvr additive="base">
                                        <p:cTn id="8" dur="3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300" fill="hold"/>
                                        <p:tgtEl>
                                          <p:spTgt spid="41"/>
                                        </p:tgtEl>
                                        <p:attrNameLst>
                                          <p:attrName>ppt_x</p:attrName>
                                        </p:attrNameLst>
                                      </p:cBhvr>
                                      <p:tavLst>
                                        <p:tav tm="0">
                                          <p:val>
                                            <p:strVal val="1+#ppt_w/2"/>
                                          </p:val>
                                        </p:tav>
                                        <p:tav tm="100000">
                                          <p:val>
                                            <p:strVal val="#ppt_x"/>
                                          </p:val>
                                        </p:tav>
                                      </p:tavLst>
                                    </p:anim>
                                    <p:anim calcmode="lin" valueType="num">
                                      <p:cBhvr additive="base">
                                        <p:cTn id="17" dur="300" fill="hold"/>
                                        <p:tgtEl>
                                          <p:spTgt spid="41"/>
                                        </p:tgtEl>
                                        <p:attrNameLst>
                                          <p:attrName>ppt_y</p:attrName>
                                        </p:attrNameLst>
                                      </p:cBhvr>
                                      <p:tavLst>
                                        <p:tav tm="0">
                                          <p:val>
                                            <p:strVal val="#ppt_y"/>
                                          </p:val>
                                        </p:tav>
                                        <p:tav tm="100000">
                                          <p:val>
                                            <p:strVal val="#ppt_y"/>
                                          </p:val>
                                        </p:tav>
                                      </p:tavLst>
                                    </p:anim>
                                  </p:childTnLst>
                                </p:cTn>
                              </p:par>
                            </p:childTnLst>
                          </p:cTn>
                        </p:par>
                        <p:par>
                          <p:cTn id="18" fill="hold">
                            <p:stCondLst>
                              <p:cond delay="800"/>
                            </p:stCondLst>
                            <p:childTnLst>
                              <p:par>
                                <p:cTn id="19" presetID="2" presetClass="entr" presetSubtype="4"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fill="hold"/>
                                        <p:tgtEl>
                                          <p:spTgt spid="40"/>
                                        </p:tgtEl>
                                        <p:attrNameLst>
                                          <p:attrName>ppt_x</p:attrName>
                                        </p:attrNameLst>
                                      </p:cBhvr>
                                      <p:tavLst>
                                        <p:tav tm="0">
                                          <p:val>
                                            <p:strVal val="#ppt_x"/>
                                          </p:val>
                                        </p:tav>
                                        <p:tav tm="100000">
                                          <p:val>
                                            <p:strVal val="#ppt_x"/>
                                          </p:val>
                                        </p:tav>
                                      </p:tavLst>
                                    </p:anim>
                                    <p:anim calcmode="lin" valueType="num">
                                      <p:cBhvr additive="base">
                                        <p:cTn id="22" dur="500" fill="hold"/>
                                        <p:tgtEl>
                                          <p:spTgt spid="40"/>
                                        </p:tgtEl>
                                        <p:attrNameLst>
                                          <p:attrName>ppt_y</p:attrName>
                                        </p:attrNameLst>
                                      </p:cBhvr>
                                      <p:tavLst>
                                        <p:tav tm="0">
                                          <p:val>
                                            <p:strVal val="1+#ppt_h/2"/>
                                          </p:val>
                                        </p:tav>
                                        <p:tav tm="100000">
                                          <p:val>
                                            <p:strVal val="#ppt_y"/>
                                          </p:val>
                                        </p:tav>
                                      </p:tavLst>
                                    </p:anim>
                                  </p:childTnLst>
                                </p:cTn>
                              </p:par>
                              <p:par>
                                <p:cTn id="23" presetID="14"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22" presetClass="entr" presetSubtype="1"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42" grpId="0"/>
      <p:bldP spid="44" grpId="0"/>
      <p:bldP spid="17"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1365920"/>
            <a:ext cx="4439816" cy="5040559"/>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7" name="TextBox 2"/>
          <p:cNvSpPr txBox="1"/>
          <p:nvPr/>
        </p:nvSpPr>
        <p:spPr>
          <a:xfrm>
            <a:off x="5665996" y="2924944"/>
            <a:ext cx="5443884" cy="479427"/>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a:solidFill>
                  <a:srgbClr val="CBBC91"/>
                </a:solidFill>
                <a:latin typeface="思源黑体" panose="020B0500000000000000" pitchFamily="34" charset="-122"/>
                <a:ea typeface="思源黑体" panose="020B0500000000000000" pitchFamily="34" charset="-122"/>
              </a:rPr>
              <a:t>团队是指拥有共同目标，并且具有不同能力的一小群人有意识的协调行为或力的系统，这群人就如同人的五官一样，共同协作维持一个人的生存，缺一不可。</a:t>
            </a:r>
            <a:endParaRPr lang="en-US" altLang="zh-CN" sz="1000" dirty="0">
              <a:solidFill>
                <a:srgbClr val="CBBC91"/>
              </a:solidFill>
              <a:latin typeface="思源黑体" panose="020B0500000000000000" pitchFamily="34" charset="-122"/>
              <a:ea typeface="思源黑体" panose="020B0500000000000000" pitchFamily="34" charset="-122"/>
            </a:endParaRPr>
          </a:p>
        </p:txBody>
      </p:sp>
      <p:sp>
        <p:nvSpPr>
          <p:cNvPr id="38" name="任意多边形 37"/>
          <p:cNvSpPr/>
          <p:nvPr/>
        </p:nvSpPr>
        <p:spPr>
          <a:xfrm flipH="1">
            <a:off x="0" y="1509936"/>
            <a:ext cx="4295800" cy="4762467"/>
          </a:xfrm>
          <a:custGeom>
            <a:avLst/>
            <a:gdLst>
              <a:gd name="connsiteX0" fmla="*/ 4295800 w 4295800"/>
              <a:gd name="connsiteY0" fmla="*/ 0 h 4752528"/>
              <a:gd name="connsiteX1" fmla="*/ 0 w 4295800"/>
              <a:gd name="connsiteY1" fmla="*/ 0 h 4752528"/>
              <a:gd name="connsiteX2" fmla="*/ 0 w 4295800"/>
              <a:gd name="connsiteY2" fmla="*/ 4752528 h 4752528"/>
              <a:gd name="connsiteX3" fmla="*/ 4175914 w 4295800"/>
              <a:gd name="connsiteY3" fmla="*/ 4752528 h 4752528"/>
              <a:gd name="connsiteX4" fmla="*/ 4295800 w 4295800"/>
              <a:gd name="connsiteY4" fmla="*/ 4077290 h 4752528"/>
              <a:gd name="connsiteX0" fmla="*/ 4295800 w 4295800"/>
              <a:gd name="connsiteY0" fmla="*/ 0 h 4762467"/>
              <a:gd name="connsiteX1" fmla="*/ 0 w 4295800"/>
              <a:gd name="connsiteY1" fmla="*/ 0 h 4762467"/>
              <a:gd name="connsiteX2" fmla="*/ 0 w 4295800"/>
              <a:gd name="connsiteY2" fmla="*/ 4752528 h 4762467"/>
              <a:gd name="connsiteX3" fmla="*/ 4295184 w 4295800"/>
              <a:gd name="connsiteY3" fmla="*/ 4762467 h 4762467"/>
              <a:gd name="connsiteX4" fmla="*/ 4295800 w 4295800"/>
              <a:gd name="connsiteY4" fmla="*/ 4077290 h 4762467"/>
              <a:gd name="connsiteX5" fmla="*/ 4295800 w 4295800"/>
              <a:gd name="connsiteY5" fmla="*/ 0 h 476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5800" h="4762467">
                <a:moveTo>
                  <a:pt x="4295800" y="0"/>
                </a:moveTo>
                <a:lnTo>
                  <a:pt x="0" y="0"/>
                </a:lnTo>
                <a:lnTo>
                  <a:pt x="0" y="4752528"/>
                </a:lnTo>
                <a:lnTo>
                  <a:pt x="4295184" y="4762467"/>
                </a:lnTo>
                <a:cubicBezTo>
                  <a:pt x="4295389" y="4534075"/>
                  <a:pt x="4295595" y="4305682"/>
                  <a:pt x="4295800" y="4077290"/>
                </a:cubicBezTo>
                <a:lnTo>
                  <a:pt x="4295800" y="0"/>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CBBC91"/>
              </a:solidFill>
              <a:ea typeface="微软雅黑" panose="020B0503020204020204" pitchFamily="34" charset="-122"/>
            </a:endParaRPr>
          </a:p>
        </p:txBody>
      </p:sp>
      <p:sp>
        <p:nvSpPr>
          <p:cNvPr id="40" name="TextBox 2"/>
          <p:cNvSpPr txBox="1"/>
          <p:nvPr/>
        </p:nvSpPr>
        <p:spPr>
          <a:xfrm>
            <a:off x="5665997" y="3637216"/>
            <a:ext cx="5614580" cy="479427"/>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a:solidFill>
                  <a:srgbClr val="CBBC91"/>
                </a:solidFill>
                <a:latin typeface="思源黑体" panose="020B0500000000000000" pitchFamily="34" charset="-122"/>
                <a:ea typeface="思源黑体" panose="020B0500000000000000" pitchFamily="34" charset="-122"/>
              </a:rPr>
              <a:t>我们是一支专业的团队。我们的成员拥有多年的信息安全专业技术背景，来自国内知名安全公司的一线骨干。</a:t>
            </a:r>
          </a:p>
        </p:txBody>
      </p:sp>
      <p:sp>
        <p:nvSpPr>
          <p:cNvPr id="41" name="TextBox 2"/>
          <p:cNvSpPr txBox="1"/>
          <p:nvPr/>
        </p:nvSpPr>
        <p:spPr>
          <a:xfrm>
            <a:off x="5665996" y="4349488"/>
            <a:ext cx="5146530" cy="222946"/>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a:solidFill>
                  <a:srgbClr val="CBBC91"/>
                </a:solidFill>
                <a:latin typeface="思源黑体" panose="020B0500000000000000" pitchFamily="34" charset="-122"/>
                <a:ea typeface="思源黑体" panose="020B0500000000000000" pitchFamily="34" charset="-122"/>
              </a:rPr>
              <a:t>我们是一支年轻的团队。我们的平均年龄仅有</a:t>
            </a:r>
            <a:r>
              <a:rPr lang="en-US" altLang="zh-CN" sz="1000" dirty="0">
                <a:solidFill>
                  <a:srgbClr val="CBBC91"/>
                </a:solidFill>
                <a:latin typeface="思源黑体" panose="020B0500000000000000" pitchFamily="34" charset="-122"/>
                <a:ea typeface="思源黑体" panose="020B0500000000000000" pitchFamily="34" charset="-122"/>
              </a:rPr>
              <a:t>26</a:t>
            </a:r>
            <a:r>
              <a:rPr lang="zh-CN" altLang="en-US" sz="1000" dirty="0">
                <a:solidFill>
                  <a:srgbClr val="CBBC91"/>
                </a:solidFill>
                <a:latin typeface="思源黑体" panose="020B0500000000000000" pitchFamily="34" charset="-122"/>
                <a:ea typeface="思源黑体" panose="020B0500000000000000" pitchFamily="34" charset="-122"/>
              </a:rPr>
              <a:t>岁，充满了朝气和创新精神。</a:t>
            </a:r>
          </a:p>
        </p:txBody>
      </p:sp>
      <p:sp>
        <p:nvSpPr>
          <p:cNvPr id="42" name="TextBox 2"/>
          <p:cNvSpPr txBox="1"/>
          <p:nvPr/>
        </p:nvSpPr>
        <p:spPr>
          <a:xfrm>
            <a:off x="5665996" y="4778990"/>
            <a:ext cx="5830604" cy="222946"/>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a:solidFill>
                  <a:srgbClr val="CBBC91"/>
                </a:solidFill>
                <a:latin typeface="思源黑体" panose="020B0500000000000000" pitchFamily="34" charset="-122"/>
                <a:ea typeface="思源黑体" panose="020B0500000000000000" pitchFamily="34" charset="-122"/>
              </a:rPr>
              <a:t>我们是一支专注的团队。我们坚信，安全的品牌源自客户的信任。只有专注，才能做好安全。</a:t>
            </a:r>
          </a:p>
        </p:txBody>
      </p:sp>
      <p:sp>
        <p:nvSpPr>
          <p:cNvPr id="43" name="TextBox 2"/>
          <p:cNvSpPr txBox="1"/>
          <p:nvPr/>
        </p:nvSpPr>
        <p:spPr>
          <a:xfrm>
            <a:off x="5665996" y="5491260"/>
            <a:ext cx="5974620" cy="479427"/>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a:solidFill>
                  <a:srgbClr val="CBBC91"/>
                </a:solidFill>
                <a:latin typeface="思源黑体" panose="020B0500000000000000" pitchFamily="34" charset="-122"/>
                <a:ea typeface="思源黑体" panose="020B0500000000000000" pitchFamily="34" charset="-122"/>
              </a:rPr>
              <a:t>我们是一支有梦想的团队。我们来自五湖四海，因为一个共同的梦想：做一家真正优秀的信息安全企业，为客户提供最可靠的互联网安全防护。</a:t>
            </a:r>
          </a:p>
        </p:txBody>
      </p:sp>
      <p:grpSp>
        <p:nvGrpSpPr>
          <p:cNvPr id="45" name="组合 44"/>
          <p:cNvGrpSpPr/>
          <p:nvPr/>
        </p:nvGrpSpPr>
        <p:grpSpPr>
          <a:xfrm>
            <a:off x="5343192" y="1534068"/>
            <a:ext cx="1401869" cy="814812"/>
            <a:chOff x="5130673" y="1437173"/>
            <a:chExt cx="1401869" cy="814812"/>
          </a:xfrm>
        </p:grpSpPr>
        <p:sp>
          <p:nvSpPr>
            <p:cNvPr id="46" name="椭圆 45"/>
            <p:cNvSpPr/>
            <p:nvPr/>
          </p:nvSpPr>
          <p:spPr>
            <a:xfrm>
              <a:off x="5424201" y="1437173"/>
              <a:ext cx="814812" cy="814812"/>
            </a:xfrm>
            <a:prstGeom prst="ellipse">
              <a:avLst/>
            </a:prstGeom>
            <a:solidFill>
              <a:srgbClr val="CBBC91"/>
            </a:solidFill>
            <a:ln w="12700" cap="flat" cmpd="sng" algn="ctr">
              <a:noFill/>
              <a:prstDash val="solid"/>
              <a:miter lim="800000"/>
            </a:ln>
            <a:effectLst>
              <a:outerShdw blurRad="254000" dist="635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chemeClr val="tx1">
                    <a:lumMod val="95000"/>
                    <a:lumOff val="5000"/>
                  </a:schemeClr>
                </a:solidFill>
                <a:effectLst/>
                <a:uLnTx/>
                <a:uFillTx/>
                <a:latin typeface="Arial"/>
                <a:ea typeface="微软雅黑"/>
                <a:cs typeface="+mn-cs"/>
              </a:endParaRPr>
            </a:p>
          </p:txBody>
        </p:sp>
        <p:sp>
          <p:nvSpPr>
            <p:cNvPr id="47" name="TextBox 33"/>
            <p:cNvSpPr>
              <a:spLocks noChangeArrowheads="1"/>
            </p:cNvSpPr>
            <p:nvPr/>
          </p:nvSpPr>
          <p:spPr bwMode="auto">
            <a:xfrm>
              <a:off x="5130673" y="1659913"/>
              <a:ext cx="14018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000" dirty="0">
                  <a:solidFill>
                    <a:schemeClr val="tx1">
                      <a:lumMod val="95000"/>
                      <a:lumOff val="5000"/>
                    </a:schemeClr>
                  </a:solidFill>
                  <a:latin typeface="微软雅黑" pitchFamily="34" charset="-122"/>
                  <a:ea typeface="微软雅黑" pitchFamily="34" charset="-122"/>
                </a:rPr>
                <a:t>专业</a:t>
              </a:r>
            </a:p>
          </p:txBody>
        </p:sp>
      </p:grpSp>
      <p:grpSp>
        <p:nvGrpSpPr>
          <p:cNvPr id="48" name="组合 47"/>
          <p:cNvGrpSpPr/>
          <p:nvPr/>
        </p:nvGrpSpPr>
        <p:grpSpPr>
          <a:xfrm>
            <a:off x="6650005" y="1534068"/>
            <a:ext cx="1290903" cy="814812"/>
            <a:chOff x="6437486" y="1437173"/>
            <a:chExt cx="1290903" cy="814812"/>
          </a:xfrm>
        </p:grpSpPr>
        <p:sp>
          <p:nvSpPr>
            <p:cNvPr id="49" name="椭圆 48"/>
            <p:cNvSpPr/>
            <p:nvPr/>
          </p:nvSpPr>
          <p:spPr>
            <a:xfrm>
              <a:off x="6675531" y="1437173"/>
              <a:ext cx="814812" cy="814812"/>
            </a:xfrm>
            <a:prstGeom prst="ellipse">
              <a:avLst/>
            </a:prstGeom>
            <a:solidFill>
              <a:srgbClr val="CBBC91"/>
            </a:solidFill>
            <a:ln w="12700" cap="flat" cmpd="sng" algn="ctr">
              <a:noFill/>
              <a:prstDash val="solid"/>
              <a:miter lim="800000"/>
            </a:ln>
            <a:effectLst>
              <a:outerShdw blurRad="254000" dist="635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chemeClr val="tx1">
                    <a:lumMod val="95000"/>
                    <a:lumOff val="5000"/>
                  </a:schemeClr>
                </a:solidFill>
                <a:effectLst/>
                <a:uLnTx/>
                <a:uFillTx/>
                <a:latin typeface="Arial"/>
                <a:ea typeface="微软雅黑"/>
                <a:cs typeface="+mn-cs"/>
              </a:endParaRPr>
            </a:p>
          </p:txBody>
        </p:sp>
        <p:sp>
          <p:nvSpPr>
            <p:cNvPr id="50" name="TextBox 33"/>
            <p:cNvSpPr>
              <a:spLocks noChangeArrowheads="1"/>
            </p:cNvSpPr>
            <p:nvPr/>
          </p:nvSpPr>
          <p:spPr bwMode="auto">
            <a:xfrm>
              <a:off x="6437486" y="1659913"/>
              <a:ext cx="12909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000" dirty="0">
                  <a:solidFill>
                    <a:schemeClr val="tx1">
                      <a:lumMod val="95000"/>
                      <a:lumOff val="5000"/>
                    </a:schemeClr>
                  </a:solidFill>
                  <a:latin typeface="微软雅黑" pitchFamily="34" charset="-122"/>
                  <a:ea typeface="微软雅黑" pitchFamily="34" charset="-122"/>
                </a:rPr>
                <a:t>年轻</a:t>
              </a:r>
            </a:p>
          </p:txBody>
        </p:sp>
      </p:grpSp>
      <p:grpSp>
        <p:nvGrpSpPr>
          <p:cNvPr id="51" name="组合 50"/>
          <p:cNvGrpSpPr/>
          <p:nvPr/>
        </p:nvGrpSpPr>
        <p:grpSpPr>
          <a:xfrm>
            <a:off x="7713287" y="1534068"/>
            <a:ext cx="1349301" cy="814812"/>
            <a:chOff x="7500768" y="1437173"/>
            <a:chExt cx="1349301" cy="814812"/>
          </a:xfrm>
        </p:grpSpPr>
        <p:sp>
          <p:nvSpPr>
            <p:cNvPr id="52" name="椭圆 51"/>
            <p:cNvSpPr/>
            <p:nvPr/>
          </p:nvSpPr>
          <p:spPr>
            <a:xfrm>
              <a:off x="7768012" y="1437173"/>
              <a:ext cx="814812" cy="814812"/>
            </a:xfrm>
            <a:prstGeom prst="ellipse">
              <a:avLst/>
            </a:prstGeom>
            <a:solidFill>
              <a:srgbClr val="CBBC91"/>
            </a:solidFill>
            <a:ln w="12700" cap="flat" cmpd="sng" algn="ctr">
              <a:noFill/>
              <a:prstDash val="solid"/>
              <a:miter lim="800000"/>
            </a:ln>
            <a:effectLst>
              <a:outerShdw blurRad="254000" dist="635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chemeClr val="tx1">
                    <a:lumMod val="95000"/>
                    <a:lumOff val="5000"/>
                  </a:schemeClr>
                </a:solidFill>
                <a:effectLst/>
                <a:uLnTx/>
                <a:uFillTx/>
                <a:latin typeface="Arial"/>
                <a:ea typeface="微软雅黑"/>
                <a:cs typeface="+mn-cs"/>
              </a:endParaRPr>
            </a:p>
          </p:txBody>
        </p:sp>
        <p:sp>
          <p:nvSpPr>
            <p:cNvPr id="53" name="TextBox 33"/>
            <p:cNvSpPr>
              <a:spLocks noChangeArrowheads="1"/>
            </p:cNvSpPr>
            <p:nvPr/>
          </p:nvSpPr>
          <p:spPr bwMode="auto">
            <a:xfrm>
              <a:off x="7500768" y="1659913"/>
              <a:ext cx="13493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000" dirty="0">
                  <a:solidFill>
                    <a:schemeClr val="tx1">
                      <a:lumMod val="95000"/>
                      <a:lumOff val="5000"/>
                    </a:schemeClr>
                  </a:solidFill>
                  <a:latin typeface="微软雅黑" pitchFamily="34" charset="-122"/>
                  <a:ea typeface="微软雅黑" pitchFamily="34" charset="-122"/>
                </a:rPr>
                <a:t>梦想</a:t>
              </a:r>
            </a:p>
          </p:txBody>
        </p:sp>
      </p:grpSp>
      <p:grpSp>
        <p:nvGrpSpPr>
          <p:cNvPr id="54" name="组合 53"/>
          <p:cNvGrpSpPr/>
          <p:nvPr/>
        </p:nvGrpSpPr>
        <p:grpSpPr>
          <a:xfrm>
            <a:off x="8608072" y="1534068"/>
            <a:ext cx="1724825" cy="814812"/>
            <a:chOff x="8395553" y="1437173"/>
            <a:chExt cx="1724825" cy="814812"/>
          </a:xfrm>
        </p:grpSpPr>
        <p:sp>
          <p:nvSpPr>
            <p:cNvPr id="55" name="椭圆 54"/>
            <p:cNvSpPr/>
            <p:nvPr/>
          </p:nvSpPr>
          <p:spPr>
            <a:xfrm>
              <a:off x="8850559" y="1437173"/>
              <a:ext cx="814812" cy="814812"/>
            </a:xfrm>
            <a:prstGeom prst="ellipse">
              <a:avLst/>
            </a:prstGeom>
            <a:solidFill>
              <a:srgbClr val="CBBC91"/>
            </a:solidFill>
            <a:ln w="12700" cap="flat" cmpd="sng" algn="ctr">
              <a:noFill/>
              <a:prstDash val="solid"/>
              <a:miter lim="800000"/>
            </a:ln>
            <a:effectLst>
              <a:outerShdw blurRad="254000" dist="635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chemeClr val="tx1">
                    <a:lumMod val="95000"/>
                    <a:lumOff val="5000"/>
                  </a:schemeClr>
                </a:solidFill>
                <a:effectLst/>
                <a:uLnTx/>
                <a:uFillTx/>
                <a:latin typeface="Arial"/>
                <a:ea typeface="微软雅黑"/>
                <a:cs typeface="+mn-cs"/>
              </a:endParaRPr>
            </a:p>
          </p:txBody>
        </p:sp>
        <p:sp>
          <p:nvSpPr>
            <p:cNvPr id="56" name="TextBox 33"/>
            <p:cNvSpPr>
              <a:spLocks noChangeArrowheads="1"/>
            </p:cNvSpPr>
            <p:nvPr/>
          </p:nvSpPr>
          <p:spPr bwMode="auto">
            <a:xfrm>
              <a:off x="8395553" y="1659913"/>
              <a:ext cx="17248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000" dirty="0">
                  <a:solidFill>
                    <a:schemeClr val="tx1">
                      <a:lumMod val="95000"/>
                      <a:lumOff val="5000"/>
                    </a:schemeClr>
                  </a:solidFill>
                  <a:latin typeface="微软雅黑" pitchFamily="34" charset="-122"/>
                  <a:ea typeface="微软雅黑" pitchFamily="34" charset="-122"/>
                </a:rPr>
                <a:t>行动</a:t>
              </a:r>
            </a:p>
          </p:txBody>
        </p:sp>
      </p:grpSp>
      <p:sp>
        <p:nvSpPr>
          <p:cNvPr id="26" name="任意多边形 25"/>
          <p:cNvSpPr/>
          <p:nvPr/>
        </p:nvSpPr>
        <p:spPr>
          <a:xfrm flipH="1">
            <a:off x="0" y="1509936"/>
            <a:ext cx="4295800" cy="4762467"/>
          </a:xfrm>
          <a:custGeom>
            <a:avLst/>
            <a:gdLst>
              <a:gd name="connsiteX0" fmla="*/ 4295800 w 4295800"/>
              <a:gd name="connsiteY0" fmla="*/ 0 h 4752528"/>
              <a:gd name="connsiteX1" fmla="*/ 0 w 4295800"/>
              <a:gd name="connsiteY1" fmla="*/ 0 h 4752528"/>
              <a:gd name="connsiteX2" fmla="*/ 0 w 4295800"/>
              <a:gd name="connsiteY2" fmla="*/ 4752528 h 4752528"/>
              <a:gd name="connsiteX3" fmla="*/ 4175914 w 4295800"/>
              <a:gd name="connsiteY3" fmla="*/ 4752528 h 4752528"/>
              <a:gd name="connsiteX4" fmla="*/ 4295800 w 4295800"/>
              <a:gd name="connsiteY4" fmla="*/ 4077290 h 4752528"/>
              <a:gd name="connsiteX0" fmla="*/ 4295800 w 4295800"/>
              <a:gd name="connsiteY0" fmla="*/ 0 h 4762467"/>
              <a:gd name="connsiteX1" fmla="*/ 0 w 4295800"/>
              <a:gd name="connsiteY1" fmla="*/ 0 h 4762467"/>
              <a:gd name="connsiteX2" fmla="*/ 0 w 4295800"/>
              <a:gd name="connsiteY2" fmla="*/ 4752528 h 4762467"/>
              <a:gd name="connsiteX3" fmla="*/ 4295184 w 4295800"/>
              <a:gd name="connsiteY3" fmla="*/ 4762467 h 4762467"/>
              <a:gd name="connsiteX4" fmla="*/ 4295800 w 4295800"/>
              <a:gd name="connsiteY4" fmla="*/ 4077290 h 4762467"/>
              <a:gd name="connsiteX5" fmla="*/ 4295800 w 4295800"/>
              <a:gd name="connsiteY5" fmla="*/ 0 h 476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5800" h="4762467">
                <a:moveTo>
                  <a:pt x="4295800" y="0"/>
                </a:moveTo>
                <a:lnTo>
                  <a:pt x="0" y="0"/>
                </a:lnTo>
                <a:lnTo>
                  <a:pt x="0" y="4752528"/>
                </a:lnTo>
                <a:lnTo>
                  <a:pt x="4295184" y="4762467"/>
                </a:lnTo>
                <a:cubicBezTo>
                  <a:pt x="4295389" y="4534075"/>
                  <a:pt x="4295595" y="4305682"/>
                  <a:pt x="4295800" y="4077290"/>
                </a:cubicBezTo>
                <a:lnTo>
                  <a:pt x="4295800" y="0"/>
                </a:lnTo>
                <a:close/>
              </a:path>
            </a:pathLst>
          </a:custGeom>
          <a:solidFill>
            <a:srgbClr val="141519">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CBBC91"/>
              </a:solidFill>
              <a:ea typeface="微软雅黑" panose="020B0503020204020204" pitchFamily="34" charset="-122"/>
            </a:endParaRPr>
          </a:p>
        </p:txBody>
      </p:sp>
      <p:sp>
        <p:nvSpPr>
          <p:cNvPr id="39" name="文本框 9"/>
          <p:cNvSpPr txBox="1"/>
          <p:nvPr/>
        </p:nvSpPr>
        <p:spPr>
          <a:xfrm>
            <a:off x="2201296" y="2522576"/>
            <a:ext cx="27489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ctr">
              <a:defRPr sz="3200" b="0">
                <a:solidFill>
                  <a:schemeClr val="accent2"/>
                </a:solidFill>
                <a:latin typeface="微软雅黑" pitchFamily="34" charset="-122"/>
                <a:ea typeface="微软雅黑" pitchFamily="34" charset="-122"/>
                <a:cs typeface="+mj-cs"/>
              </a:defRPr>
            </a:lvl1pPr>
            <a:lvl2pPr algn="ctr">
              <a:defRPr sz="5867"/>
            </a:lvl2pPr>
            <a:lvl3pPr algn="ctr">
              <a:defRPr sz="5867"/>
            </a:lvl3pPr>
            <a:lvl4pPr algn="ctr">
              <a:defRPr sz="5867"/>
            </a:lvl4pPr>
            <a:lvl5pPr algn="ctr">
              <a:defRPr sz="5867"/>
            </a:lvl5pPr>
            <a:lvl6pPr marL="609585" algn="ctr" fontAlgn="base">
              <a:spcBef>
                <a:spcPct val="0"/>
              </a:spcBef>
              <a:spcAft>
                <a:spcPct val="0"/>
              </a:spcAft>
              <a:defRPr sz="5867"/>
            </a:lvl6pPr>
            <a:lvl7pPr marL="1219170" algn="ctr" fontAlgn="base">
              <a:spcBef>
                <a:spcPct val="0"/>
              </a:spcBef>
              <a:spcAft>
                <a:spcPct val="0"/>
              </a:spcAft>
              <a:defRPr sz="5867"/>
            </a:lvl7pPr>
            <a:lvl8pPr marL="1828754" algn="ctr" fontAlgn="base">
              <a:spcBef>
                <a:spcPct val="0"/>
              </a:spcBef>
              <a:spcAft>
                <a:spcPct val="0"/>
              </a:spcAft>
              <a:defRPr sz="5867"/>
            </a:lvl8pPr>
            <a:lvl9pPr marL="2438339" algn="ctr" fontAlgn="base">
              <a:spcBef>
                <a:spcPct val="0"/>
              </a:spcBef>
              <a:spcAft>
                <a:spcPct val="0"/>
              </a:spcAft>
              <a:defRPr sz="5867"/>
            </a:lvl9pPr>
          </a:lstStyle>
          <a:p>
            <a:pPr marL="0" lvl="1" algn="l"/>
            <a:r>
              <a:rPr lang="zh-CN" altLang="en-US" sz="3600" b="1" spc="300" dirty="0">
                <a:solidFill>
                  <a:srgbClr val="CBBC91"/>
                </a:solidFill>
                <a:latin typeface="微软雅黑" pitchFamily="34" charset="-122"/>
                <a:ea typeface="微软雅黑" pitchFamily="34" charset="-122"/>
                <a:cs typeface="+mj-cs"/>
              </a:rPr>
              <a:t>团队介绍</a:t>
            </a:r>
          </a:p>
        </p:txBody>
      </p:sp>
      <p:sp>
        <p:nvSpPr>
          <p:cNvPr id="44" name="文本框 9"/>
          <p:cNvSpPr txBox="1"/>
          <p:nvPr/>
        </p:nvSpPr>
        <p:spPr>
          <a:xfrm>
            <a:off x="-1627665" y="3282448"/>
            <a:ext cx="57670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ctr">
              <a:defRPr sz="3200" b="0">
                <a:solidFill>
                  <a:schemeClr val="accent2"/>
                </a:solidFill>
                <a:latin typeface="微软雅黑" pitchFamily="34" charset="-122"/>
                <a:ea typeface="微软雅黑" pitchFamily="34" charset="-122"/>
                <a:cs typeface="+mj-cs"/>
              </a:defRPr>
            </a:lvl1pPr>
            <a:lvl2pPr algn="ctr">
              <a:defRPr sz="5867"/>
            </a:lvl2pPr>
            <a:lvl3pPr algn="ctr">
              <a:defRPr sz="5867"/>
            </a:lvl3pPr>
            <a:lvl4pPr algn="ctr">
              <a:defRPr sz="5867"/>
            </a:lvl4pPr>
            <a:lvl5pPr algn="ctr">
              <a:defRPr sz="5867"/>
            </a:lvl5pPr>
            <a:lvl6pPr marL="609585" algn="ctr" fontAlgn="base">
              <a:spcBef>
                <a:spcPct val="0"/>
              </a:spcBef>
              <a:spcAft>
                <a:spcPct val="0"/>
              </a:spcAft>
              <a:defRPr sz="5867"/>
            </a:lvl6pPr>
            <a:lvl7pPr marL="1219170" algn="ctr" fontAlgn="base">
              <a:spcBef>
                <a:spcPct val="0"/>
              </a:spcBef>
              <a:spcAft>
                <a:spcPct val="0"/>
              </a:spcAft>
              <a:defRPr sz="5867"/>
            </a:lvl7pPr>
            <a:lvl8pPr marL="1828754" algn="ctr" fontAlgn="base">
              <a:spcBef>
                <a:spcPct val="0"/>
              </a:spcBef>
              <a:spcAft>
                <a:spcPct val="0"/>
              </a:spcAft>
              <a:defRPr sz="5867"/>
            </a:lvl8pPr>
            <a:lvl9pPr marL="2438339" algn="ctr" fontAlgn="base">
              <a:spcBef>
                <a:spcPct val="0"/>
              </a:spcBef>
              <a:spcAft>
                <a:spcPct val="0"/>
              </a:spcAft>
              <a:defRPr sz="5867"/>
            </a:lvl9pPr>
          </a:lstStyle>
          <a:p>
            <a:pPr marL="0" lvl="1" algn="r"/>
            <a:r>
              <a:rPr lang="en-US" altLang="zh-CN" sz="2800" b="1" dirty="0">
                <a:solidFill>
                  <a:srgbClr val="CBBC91"/>
                </a:solidFill>
                <a:latin typeface="微软雅黑" pitchFamily="34" charset="-122"/>
                <a:ea typeface="微软雅黑" pitchFamily="34" charset="-122"/>
                <a:cs typeface="+mj-cs"/>
              </a:rPr>
              <a:t>TEAM </a:t>
            </a:r>
          </a:p>
          <a:p>
            <a:pPr marL="0" lvl="1" algn="r"/>
            <a:r>
              <a:rPr lang="en-US" altLang="zh-CN" sz="2800" b="1" dirty="0">
                <a:solidFill>
                  <a:srgbClr val="CBBC91"/>
                </a:solidFill>
                <a:latin typeface="微软雅黑" pitchFamily="34" charset="-122"/>
                <a:ea typeface="微软雅黑" pitchFamily="34" charset="-122"/>
                <a:cs typeface="+mj-cs"/>
              </a:rPr>
              <a:t>INTRODUCTION</a:t>
            </a:r>
            <a:endParaRPr lang="zh-CN" altLang="en-US" sz="2800" b="1" dirty="0">
              <a:solidFill>
                <a:srgbClr val="CBBC91"/>
              </a:solidFill>
              <a:latin typeface="微软雅黑" pitchFamily="34" charset="-122"/>
              <a:ea typeface="微软雅黑" pitchFamily="34" charset="-122"/>
              <a:cs typeface="+mj-cs"/>
            </a:endParaRPr>
          </a:p>
        </p:txBody>
      </p:sp>
      <p:grpSp>
        <p:nvGrpSpPr>
          <p:cNvPr id="34" name="组合 33"/>
          <p:cNvGrpSpPr/>
          <p:nvPr/>
        </p:nvGrpSpPr>
        <p:grpSpPr>
          <a:xfrm>
            <a:off x="461552" y="552767"/>
            <a:ext cx="4095271" cy="630364"/>
            <a:chOff x="194266" y="321621"/>
            <a:chExt cx="4095271" cy="630364"/>
          </a:xfrm>
        </p:grpSpPr>
        <p:grpSp>
          <p:nvGrpSpPr>
            <p:cNvPr id="35" name="组合 34"/>
            <p:cNvGrpSpPr/>
            <p:nvPr/>
          </p:nvGrpSpPr>
          <p:grpSpPr>
            <a:xfrm>
              <a:off x="1016260" y="398715"/>
              <a:ext cx="3273277" cy="553270"/>
              <a:chOff x="1016260" y="286054"/>
              <a:chExt cx="3273277" cy="553270"/>
            </a:xfrm>
          </p:grpSpPr>
          <p:sp>
            <p:nvSpPr>
              <p:cNvPr id="58" name="TextBox 6">
                <a:extLst>
                  <a:ext uri="{FF2B5EF4-FFF2-40B4-BE49-F238E27FC236}">
                    <a16:creationId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sp>
            <p:nvSpPr>
              <p:cNvPr id="59" name="TextBox 7">
                <a:extLst>
                  <a:ext uri="{FF2B5EF4-FFF2-40B4-BE49-F238E27FC236}">
                    <a16:creationId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公司文化</a:t>
                </a:r>
              </a:p>
            </p:txBody>
          </p:sp>
        </p:grpSp>
        <p:sp>
          <p:nvSpPr>
            <p:cNvPr id="57" name="矩形 56"/>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26173273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8"/>
                                        </p:tgtEl>
                                        <p:attrNameLst>
                                          <p:attrName>style.visibility</p:attrName>
                                        </p:attrNameLst>
                                      </p:cBhvr>
                                      <p:to>
                                        <p:strVal val="visible"/>
                                      </p:to>
                                    </p:set>
                                    <p:animEffect transition="in" filter="randombar(horizontal)">
                                      <p:cBhvr>
                                        <p:cTn id="13" dur="500"/>
                                        <p:tgtEl>
                                          <p:spTgt spid="38"/>
                                        </p:tgtEl>
                                      </p:cBhvr>
                                    </p:animEffect>
                                  </p:childTnLst>
                                </p:cTn>
                              </p:par>
                              <p:par>
                                <p:cTn id="14" presetID="2" presetClass="entr" presetSubtype="8" fill="hold" grpId="0" nodeType="withEffect">
                                  <p:stCondLst>
                                    <p:cond delay="25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0-#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5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0-#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50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1+#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50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1+#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50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1+#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50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1+#ppt_w/2"/>
                                          </p:val>
                                        </p:tav>
                                        <p:tav tm="100000">
                                          <p:val>
                                            <p:strVal val="#ppt_x"/>
                                          </p:val>
                                        </p:tav>
                                      </p:tavLst>
                                    </p:anim>
                                    <p:anim calcmode="lin" valueType="num">
                                      <p:cBhvr additive="base">
                                        <p:cTn id="37" dur="500" fill="hold"/>
                                        <p:tgtEl>
                                          <p:spTgt spid="54"/>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37">
                                            <p:txEl>
                                              <p:pRg st="0" end="0"/>
                                            </p:txEl>
                                          </p:spTgt>
                                        </p:tgtEl>
                                        <p:attrNameLst>
                                          <p:attrName>style.visibility</p:attrName>
                                        </p:attrNameLst>
                                      </p:cBhvr>
                                      <p:to>
                                        <p:strVal val="visible"/>
                                      </p:to>
                                    </p:set>
                                    <p:anim calcmode="lin" valueType="num">
                                      <p:cBhvr additive="base">
                                        <p:cTn id="41" dur="1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42" dur="15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1150"/>
                            </p:stCondLst>
                            <p:childTnLst>
                              <p:par>
                                <p:cTn id="44" presetID="2" presetClass="entr" presetSubtype="2" fill="hold" grpId="0" nodeType="afterEffect">
                                  <p:stCondLst>
                                    <p:cond delay="0"/>
                                  </p:stCondLst>
                                  <p:childTnLst>
                                    <p:set>
                                      <p:cBhvr>
                                        <p:cTn id="45" dur="1" fill="hold">
                                          <p:stCondLst>
                                            <p:cond delay="0"/>
                                          </p:stCondLst>
                                        </p:cTn>
                                        <p:tgtEl>
                                          <p:spTgt spid="40">
                                            <p:txEl>
                                              <p:pRg st="0" end="0"/>
                                            </p:txEl>
                                          </p:spTgt>
                                        </p:tgtEl>
                                        <p:attrNameLst>
                                          <p:attrName>style.visibility</p:attrName>
                                        </p:attrNameLst>
                                      </p:cBhvr>
                                      <p:to>
                                        <p:strVal val="visible"/>
                                      </p:to>
                                    </p:set>
                                    <p:anim calcmode="lin" valueType="num">
                                      <p:cBhvr additive="base">
                                        <p:cTn id="46" dur="1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47" dur="15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1300"/>
                            </p:stCondLst>
                            <p:childTnLst>
                              <p:par>
                                <p:cTn id="49" presetID="2" presetClass="entr" presetSubtype="2" fill="hold" grpId="0" nodeType="afterEffect">
                                  <p:stCondLst>
                                    <p:cond delay="0"/>
                                  </p:stCondLst>
                                  <p:childTnLst>
                                    <p:set>
                                      <p:cBhvr>
                                        <p:cTn id="50" dur="1" fill="hold">
                                          <p:stCondLst>
                                            <p:cond delay="0"/>
                                          </p:stCondLst>
                                        </p:cTn>
                                        <p:tgtEl>
                                          <p:spTgt spid="41">
                                            <p:txEl>
                                              <p:pRg st="0" end="0"/>
                                            </p:txEl>
                                          </p:spTgt>
                                        </p:tgtEl>
                                        <p:attrNameLst>
                                          <p:attrName>style.visibility</p:attrName>
                                        </p:attrNameLst>
                                      </p:cBhvr>
                                      <p:to>
                                        <p:strVal val="visible"/>
                                      </p:to>
                                    </p:set>
                                    <p:anim calcmode="lin" valueType="num">
                                      <p:cBhvr additive="base">
                                        <p:cTn id="51" dur="15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52" dur="15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1450"/>
                            </p:stCondLst>
                            <p:childTnLst>
                              <p:par>
                                <p:cTn id="54" presetID="2" presetClass="entr" presetSubtype="2" fill="hold" grpId="0" nodeType="afterEffect">
                                  <p:stCondLst>
                                    <p:cond delay="0"/>
                                  </p:st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1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57" dur="1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par>
                          <p:cTn id="58" fill="hold">
                            <p:stCondLst>
                              <p:cond delay="1600"/>
                            </p:stCondLst>
                            <p:childTnLst>
                              <p:par>
                                <p:cTn id="59" presetID="2" presetClass="entr" presetSubtype="2" fill="hold" grpId="0" nodeType="afterEffect">
                                  <p:stCondLst>
                                    <p:cond delay="0"/>
                                  </p:stCondLst>
                                  <p:childTnLst>
                                    <p:set>
                                      <p:cBhvr>
                                        <p:cTn id="60" dur="1" fill="hold">
                                          <p:stCondLst>
                                            <p:cond delay="0"/>
                                          </p:stCondLst>
                                        </p:cTn>
                                        <p:tgtEl>
                                          <p:spTgt spid="43">
                                            <p:txEl>
                                              <p:pRg st="0" end="0"/>
                                            </p:txEl>
                                          </p:spTgt>
                                        </p:tgtEl>
                                        <p:attrNameLst>
                                          <p:attrName>style.visibility</p:attrName>
                                        </p:attrNameLst>
                                      </p:cBhvr>
                                      <p:to>
                                        <p:strVal val="visible"/>
                                      </p:to>
                                    </p:set>
                                    <p:anim calcmode="lin" valueType="num">
                                      <p:cBhvr additive="base">
                                        <p:cTn id="61" dur="15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62" dur="15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build="p"/>
      <p:bldP spid="38" grpId="0" animBg="1"/>
      <p:bldP spid="40" grpId="0" build="p"/>
      <p:bldP spid="41" grpId="0" build="p"/>
      <p:bldP spid="42" grpId="0" build="p"/>
      <p:bldP spid="43" grpId="0" build="p"/>
      <p:bldP spid="26" grpId="0" animBg="1"/>
      <p:bldP spid="39"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2D8701D-78B8-4F07-8448-76DF0BCF5F68}"/>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52888" y="1220755"/>
            <a:ext cx="3225219" cy="4992555"/>
          </a:xfrm>
          <a:prstGeom prst="rect">
            <a:avLst/>
          </a:prstGeom>
        </p:spPr>
      </p:pic>
      <p:sp>
        <p:nvSpPr>
          <p:cNvPr id="3" name="TextBox 6">
            <a:extLst>
              <a:ext uri="{FF2B5EF4-FFF2-40B4-BE49-F238E27FC236}">
                <a16:creationId xmlns:a16="http://schemas.microsoft.com/office/drawing/2014/main" id="{A7E18EC8-5BD1-4C84-BBA5-E835145B4F37}"/>
              </a:ext>
            </a:extLst>
          </p:cNvPr>
          <p:cNvSpPr txBox="1"/>
          <p:nvPr/>
        </p:nvSpPr>
        <p:spPr>
          <a:xfrm>
            <a:off x="2323881" y="1417186"/>
            <a:ext cx="2336922" cy="461665"/>
          </a:xfrm>
          <a:prstGeom prst="rect">
            <a:avLst/>
          </a:prstGeom>
          <a:noFill/>
        </p:spPr>
        <p:txBody>
          <a:bodyPr wrap="none" rtlCol="0">
            <a:spAutoFit/>
          </a:bodyPr>
          <a:lstStyle/>
          <a:p>
            <a:pPr defTabSz="1219020"/>
            <a:r>
              <a:rPr lang="en-US" altLang="zh-CN" sz="2400" dirty="0">
                <a:solidFill>
                  <a:srgbClr val="E1E0D8"/>
                </a:solidFill>
                <a:latin typeface="思源黑体" panose="020B0500000000000000" pitchFamily="34" charset="-122"/>
                <a:ea typeface="思源黑体" panose="020B0500000000000000" pitchFamily="34" charset="-122"/>
                <a:cs typeface="+mn-ea"/>
                <a:sym typeface="+mn-lt"/>
              </a:rPr>
              <a:t>COMPETITOR 1</a:t>
            </a:r>
            <a:endParaRPr lang="zh-CN" altLang="en-US" sz="2400" dirty="0">
              <a:solidFill>
                <a:srgbClr val="E1E0D8"/>
              </a:solidFill>
              <a:latin typeface="思源黑体" panose="020B0500000000000000" pitchFamily="34" charset="-122"/>
              <a:ea typeface="思源黑体" panose="020B0500000000000000" pitchFamily="34" charset="-122"/>
              <a:cs typeface="+mn-ea"/>
              <a:sym typeface="+mn-lt"/>
            </a:endParaRPr>
          </a:p>
        </p:txBody>
      </p:sp>
      <p:sp>
        <p:nvSpPr>
          <p:cNvPr id="18" name="TextBox 7">
            <a:extLst>
              <a:ext uri="{FF2B5EF4-FFF2-40B4-BE49-F238E27FC236}">
                <a16:creationId xmlns:a16="http://schemas.microsoft.com/office/drawing/2014/main" id="{8DE6CD62-A5CF-42EF-B6BB-0447C20B7252}"/>
              </a:ext>
            </a:extLst>
          </p:cNvPr>
          <p:cNvSpPr txBox="1"/>
          <p:nvPr/>
        </p:nvSpPr>
        <p:spPr>
          <a:xfrm>
            <a:off x="2323882" y="4333512"/>
            <a:ext cx="2619991" cy="307777"/>
          </a:xfrm>
          <a:prstGeom prst="rect">
            <a:avLst/>
          </a:prstGeom>
          <a:noFill/>
        </p:spPr>
        <p:txBody>
          <a:bodyPr wrap="square" rtlCol="0">
            <a:spAutoFit/>
          </a:bodyPr>
          <a:lstStyle/>
          <a:p>
            <a:pPr defTabSz="1219020"/>
            <a:r>
              <a:rPr lang="en-US" altLang="zh-CN" sz="1400" dirty="0">
                <a:solidFill>
                  <a:srgbClr val="CBBC91"/>
                </a:solidFill>
                <a:latin typeface="思源黑体" panose="020B0500000000000000" pitchFamily="34" charset="-122"/>
                <a:ea typeface="思源黑体" panose="020B0500000000000000" pitchFamily="34" charset="-122"/>
                <a:cs typeface="+mn-ea"/>
                <a:sym typeface="+mn-lt"/>
              </a:rPr>
              <a:t>2019</a:t>
            </a:r>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年 评为最佳诚信公司</a:t>
            </a:r>
          </a:p>
        </p:txBody>
      </p:sp>
      <p:sp>
        <p:nvSpPr>
          <p:cNvPr id="19" name="文本框 18">
            <a:extLst>
              <a:ext uri="{FF2B5EF4-FFF2-40B4-BE49-F238E27FC236}">
                <a16:creationId xmlns:a16="http://schemas.microsoft.com/office/drawing/2014/main" id="{503E0C68-DA60-417A-94AF-3E2A39D1D51A}"/>
              </a:ext>
            </a:extLst>
          </p:cNvPr>
          <p:cNvSpPr txBox="1"/>
          <p:nvPr/>
        </p:nvSpPr>
        <p:spPr>
          <a:xfrm>
            <a:off x="2323882" y="4695201"/>
            <a:ext cx="2619991" cy="831381"/>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pic>
        <p:nvPicPr>
          <p:cNvPr id="7" name="图片 6">
            <a:extLst>
              <a:ext uri="{FF2B5EF4-FFF2-40B4-BE49-F238E27FC236}">
                <a16:creationId xmlns:a16="http://schemas.microsoft.com/office/drawing/2014/main" id="{9CCCBB7D-A193-47AA-8BFC-CA700DAC194D}"/>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5947326" y="0"/>
            <a:ext cx="297349" cy="3429000"/>
          </a:xfrm>
          <a:prstGeom prst="rect">
            <a:avLst/>
          </a:prstGeom>
        </p:spPr>
      </p:pic>
      <p:pic>
        <p:nvPicPr>
          <p:cNvPr id="40" name="图片 39">
            <a:extLst>
              <a:ext uri="{FF2B5EF4-FFF2-40B4-BE49-F238E27FC236}">
                <a16:creationId xmlns:a16="http://schemas.microsoft.com/office/drawing/2014/main" id="{6B7A9A52-9462-4099-8292-3E07037B104C}"/>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013893" y="1220755"/>
            <a:ext cx="3225219" cy="4992555"/>
          </a:xfrm>
          <a:prstGeom prst="rect">
            <a:avLst/>
          </a:prstGeom>
        </p:spPr>
      </p:pic>
      <p:sp>
        <p:nvSpPr>
          <p:cNvPr id="41" name="TextBox 6">
            <a:extLst>
              <a:ext uri="{FF2B5EF4-FFF2-40B4-BE49-F238E27FC236}">
                <a16:creationId xmlns:a16="http://schemas.microsoft.com/office/drawing/2014/main" id="{F0679047-E796-42DD-A266-296D077F924D}"/>
              </a:ext>
            </a:extLst>
          </p:cNvPr>
          <p:cNvSpPr txBox="1"/>
          <p:nvPr/>
        </p:nvSpPr>
        <p:spPr>
          <a:xfrm>
            <a:off x="7384887" y="1417186"/>
            <a:ext cx="2336922" cy="461665"/>
          </a:xfrm>
          <a:prstGeom prst="rect">
            <a:avLst/>
          </a:prstGeom>
          <a:noFill/>
        </p:spPr>
        <p:txBody>
          <a:bodyPr wrap="none" rtlCol="0">
            <a:spAutoFit/>
          </a:bodyPr>
          <a:lstStyle/>
          <a:p>
            <a:pPr defTabSz="1219020"/>
            <a:r>
              <a:rPr lang="en-US" altLang="zh-CN" sz="2400" dirty="0">
                <a:solidFill>
                  <a:srgbClr val="E1E0D8"/>
                </a:solidFill>
                <a:latin typeface="思源黑体" panose="020B0500000000000000" pitchFamily="34" charset="-122"/>
                <a:ea typeface="思源黑体" panose="020B0500000000000000" pitchFamily="34" charset="-122"/>
                <a:cs typeface="+mn-ea"/>
                <a:sym typeface="+mn-lt"/>
              </a:rPr>
              <a:t>COMPETITOR 2</a:t>
            </a:r>
            <a:endParaRPr lang="zh-CN" altLang="en-US" sz="2400" dirty="0">
              <a:solidFill>
                <a:srgbClr val="E1E0D8"/>
              </a:solidFill>
              <a:latin typeface="思源黑体" panose="020B0500000000000000" pitchFamily="34" charset="-122"/>
              <a:ea typeface="思源黑体" panose="020B0500000000000000" pitchFamily="34" charset="-122"/>
              <a:cs typeface="+mn-ea"/>
              <a:sym typeface="+mn-lt"/>
            </a:endParaRPr>
          </a:p>
        </p:txBody>
      </p:sp>
      <p:sp>
        <p:nvSpPr>
          <p:cNvPr id="42" name="TextBox 7">
            <a:extLst>
              <a:ext uri="{FF2B5EF4-FFF2-40B4-BE49-F238E27FC236}">
                <a16:creationId xmlns:a16="http://schemas.microsoft.com/office/drawing/2014/main" id="{F4B159CB-3E94-462F-91D7-EFBC7A4D25BB}"/>
              </a:ext>
            </a:extLst>
          </p:cNvPr>
          <p:cNvSpPr txBox="1"/>
          <p:nvPr/>
        </p:nvSpPr>
        <p:spPr>
          <a:xfrm>
            <a:off x="7384887" y="4333512"/>
            <a:ext cx="2619991" cy="307777"/>
          </a:xfrm>
          <a:prstGeom prst="rect">
            <a:avLst/>
          </a:prstGeom>
          <a:noFill/>
        </p:spPr>
        <p:txBody>
          <a:bodyPr wrap="square" rtlCol="0">
            <a:spAutoFit/>
          </a:bodyPr>
          <a:lstStyle/>
          <a:p>
            <a:pPr defTabSz="1219020"/>
            <a:r>
              <a:rPr lang="en-US" altLang="zh-CN" sz="1400" dirty="0">
                <a:solidFill>
                  <a:srgbClr val="CBBC91"/>
                </a:solidFill>
                <a:latin typeface="思源黑体" panose="020B0500000000000000" pitchFamily="34" charset="-122"/>
                <a:ea typeface="思源黑体" panose="020B0500000000000000" pitchFamily="34" charset="-122"/>
                <a:cs typeface="+mn-ea"/>
                <a:sym typeface="+mn-lt"/>
              </a:rPr>
              <a:t>2019</a:t>
            </a:r>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年 评为最佳诚信公司</a:t>
            </a:r>
          </a:p>
        </p:txBody>
      </p:sp>
      <p:sp>
        <p:nvSpPr>
          <p:cNvPr id="44" name="文本框 43">
            <a:extLst>
              <a:ext uri="{FF2B5EF4-FFF2-40B4-BE49-F238E27FC236}">
                <a16:creationId xmlns:a16="http://schemas.microsoft.com/office/drawing/2014/main" id="{81764ACA-6222-4289-8C8E-3313F9D50C12}"/>
              </a:ext>
            </a:extLst>
          </p:cNvPr>
          <p:cNvSpPr txBox="1"/>
          <p:nvPr/>
        </p:nvSpPr>
        <p:spPr>
          <a:xfrm>
            <a:off x="7384887" y="4695201"/>
            <a:ext cx="2619991" cy="831381"/>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13" name="矩形 12"/>
          <p:cNvSpPr/>
          <p:nvPr/>
        </p:nvSpPr>
        <p:spPr>
          <a:xfrm>
            <a:off x="1628750" y="2532048"/>
            <a:ext cx="3083935" cy="1562976"/>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13"/>
          <p:cNvSpPr/>
          <p:nvPr/>
        </p:nvSpPr>
        <p:spPr>
          <a:xfrm>
            <a:off x="7442699" y="2532048"/>
            <a:ext cx="3083935" cy="1562976"/>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74689861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0-#ppt_w/2"/>
                                          </p:val>
                                        </p:tav>
                                        <p:tav tm="100000">
                                          <p:val>
                                            <p:strVal val="#ppt_x"/>
                                          </p:val>
                                        </p:tav>
                                      </p:tavLst>
                                    </p:anim>
                                    <p:anim calcmode="lin" valueType="num">
                                      <p:cBhvr additive="base">
                                        <p:cTn id="8" dur="3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300" fill="hold"/>
                                        <p:tgtEl>
                                          <p:spTgt spid="41"/>
                                        </p:tgtEl>
                                        <p:attrNameLst>
                                          <p:attrName>ppt_x</p:attrName>
                                        </p:attrNameLst>
                                      </p:cBhvr>
                                      <p:tavLst>
                                        <p:tav tm="0">
                                          <p:val>
                                            <p:strVal val="1+#ppt_w/2"/>
                                          </p:val>
                                        </p:tav>
                                        <p:tav tm="100000">
                                          <p:val>
                                            <p:strVal val="#ppt_x"/>
                                          </p:val>
                                        </p:tav>
                                      </p:tavLst>
                                    </p:anim>
                                    <p:anim calcmode="lin" valueType="num">
                                      <p:cBhvr additive="base">
                                        <p:cTn id="17" dur="300" fill="hold"/>
                                        <p:tgtEl>
                                          <p:spTgt spid="41"/>
                                        </p:tgtEl>
                                        <p:attrNameLst>
                                          <p:attrName>ppt_y</p:attrName>
                                        </p:attrNameLst>
                                      </p:cBhvr>
                                      <p:tavLst>
                                        <p:tav tm="0">
                                          <p:val>
                                            <p:strVal val="#ppt_y"/>
                                          </p:val>
                                        </p:tav>
                                        <p:tav tm="100000">
                                          <p:val>
                                            <p:strVal val="#ppt_y"/>
                                          </p:val>
                                        </p:tav>
                                      </p:tavLst>
                                    </p:anim>
                                  </p:childTnLst>
                                </p:cTn>
                              </p:par>
                            </p:childTnLst>
                          </p:cTn>
                        </p:par>
                        <p:par>
                          <p:cTn id="18" fill="hold">
                            <p:stCondLst>
                              <p:cond delay="800"/>
                            </p:stCondLst>
                            <p:childTnLst>
                              <p:par>
                                <p:cTn id="19" presetID="2" presetClass="entr" presetSubtype="4"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fill="hold"/>
                                        <p:tgtEl>
                                          <p:spTgt spid="40"/>
                                        </p:tgtEl>
                                        <p:attrNameLst>
                                          <p:attrName>ppt_x</p:attrName>
                                        </p:attrNameLst>
                                      </p:cBhvr>
                                      <p:tavLst>
                                        <p:tav tm="0">
                                          <p:val>
                                            <p:strVal val="#ppt_x"/>
                                          </p:val>
                                        </p:tav>
                                        <p:tav tm="100000">
                                          <p:val>
                                            <p:strVal val="#ppt_x"/>
                                          </p:val>
                                        </p:tav>
                                      </p:tavLst>
                                    </p:anim>
                                    <p:anim calcmode="lin" valueType="num">
                                      <p:cBhvr additive="base">
                                        <p:cTn id="22" dur="500" fill="hold"/>
                                        <p:tgtEl>
                                          <p:spTgt spid="40"/>
                                        </p:tgtEl>
                                        <p:attrNameLst>
                                          <p:attrName>ppt_y</p:attrName>
                                        </p:attrNameLst>
                                      </p:cBhvr>
                                      <p:tavLst>
                                        <p:tav tm="0">
                                          <p:val>
                                            <p:strVal val="1+#ppt_h/2"/>
                                          </p:val>
                                        </p:tav>
                                        <p:tav tm="100000">
                                          <p:val>
                                            <p:strVal val="#ppt_y"/>
                                          </p:val>
                                        </p:tav>
                                      </p:tavLst>
                                    </p:anim>
                                  </p:childTnLst>
                                </p:cTn>
                              </p:par>
                            </p:childTnLst>
                          </p:cTn>
                        </p:par>
                        <p:par>
                          <p:cTn id="23" fill="hold">
                            <p:stCondLst>
                              <p:cond delay="1300"/>
                            </p:stCondLst>
                            <p:childTnLst>
                              <p:par>
                                <p:cTn id="24" presetID="14" presetClass="entr" presetSubtype="1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par>
                          <p:cTn id="30" fill="hold">
                            <p:stCondLst>
                              <p:cond delay="18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42" grpId="0"/>
      <p:bldP spid="44" grpId="0"/>
      <p:bldP spid="13"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MH" val="20160312084837"/>
  <p:tag name="MH_LIBRARY" val="GRAPHIC"/>
  <p:tag name="MH_TYPE" val="Desc"/>
  <p:tag name="MH_ORDER" val="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461</TotalTime>
  <Words>3869</Words>
  <Application>Microsoft Office PowerPoint</Application>
  <PresentationFormat>宽屏</PresentationFormat>
  <Paragraphs>443</Paragraphs>
  <Slides>40</Slides>
  <Notes>33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40</vt:i4>
      </vt:variant>
    </vt:vector>
  </HeadingPairs>
  <TitlesOfParts>
    <vt:vector size="55" baseType="lpstr">
      <vt:lpstr>等线</vt:lpstr>
      <vt:lpstr>思源黑体</vt:lpstr>
      <vt:lpstr>微软雅黑</vt:lpstr>
      <vt:lpstr>造字工房尚雅体演示版常规体</vt:lpstr>
      <vt:lpstr>Agency FB</vt:lpstr>
      <vt:lpstr>Aparajita</vt:lpstr>
      <vt:lpstr>Arial</vt:lpstr>
      <vt:lpstr>Arial Narrow</vt:lpstr>
      <vt:lpstr>Calibri</vt:lpstr>
      <vt:lpstr>Calibri Light</vt:lpstr>
      <vt:lpstr>Century Gothic</vt:lpstr>
      <vt:lpstr>Lato Light</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杜瑶瑶</cp:lastModifiedBy>
  <cp:revision>111</cp:revision>
  <dcterms:created xsi:type="dcterms:W3CDTF">2020-06-09T08:26:45Z</dcterms:created>
  <dcterms:modified xsi:type="dcterms:W3CDTF">2021-11-25T05:57:40Z</dcterms:modified>
</cp:coreProperties>
</file>