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0910755-12B8-46E0-BB0D-6B5C289988B5}">
  <a:tblStyle styleId="{70910755-12B8-46E0-BB0D-6B5C289988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nders.com/blockchain/token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Blockchain" TargetMode="External"/><Relationship Id="rId4" Type="http://schemas.openxmlformats.org/officeDocument/2006/relationships/hyperlink" Target="https://blockgeeks.com/guides/what-is-blockchain-technology/" TargetMode="External"/><Relationship Id="rId5" Type="http://schemas.openxmlformats.org/officeDocument/2006/relationships/hyperlink" Target="https://www.quora.com/What-is-blockchain-technology-1" TargetMode="External"/><Relationship Id="rId6" Type="http://schemas.openxmlformats.org/officeDocument/2006/relationships/hyperlink" Target="https://blockgeeks.com/guides/cryptocurrencies-cryptography/" TargetMode="External"/><Relationship Id="rId7" Type="http://schemas.openxmlformats.org/officeDocument/2006/relationships/hyperlink" Target="https://www.youtube.com/watch?v=SSo_EIwHSd4" TargetMode="External"/><Relationship Id="rId8" Type="http://schemas.openxmlformats.org/officeDocument/2006/relationships/hyperlink" Target="https://mastanbtc.github.io/blockchainnotes/consensustyp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en.wikipedia.org/wiki/Blockchai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nders.com/blockchain/hash.html" TargetMode="External"/><Relationship Id="rId4" Type="http://schemas.openxmlformats.org/officeDocument/2006/relationships/hyperlink" Target="https://anders.com/blockchain/hash.html" TargetMode="External"/><Relationship Id="rId5" Type="http://schemas.openxmlformats.org/officeDocument/2006/relationships/hyperlink" Target="https://anders.com/blockchain/hash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nders.com/blockchain/block.html" TargetMode="External"/><Relationship Id="rId4" Type="http://schemas.openxmlformats.org/officeDocument/2006/relationships/hyperlink" Target="https://anders.com/blockchain/block.html" TargetMode="External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nders.com/blockchain/blockchain.html" TargetMode="External"/><Relationship Id="rId4" Type="http://schemas.openxmlformats.org/officeDocument/2006/relationships/hyperlink" Target="https://anders.com/blockchain/blockchain.html" TargetMode="External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nders.com/blockchain/block.html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nders.com/blockchain/distributed.html" TargetMode="External"/><Relationship Id="rId4" Type="http://schemas.openxmlformats.org/officeDocument/2006/relationships/hyperlink" Target="https://anders.com/blockchain/coinbase.html" TargetMode="External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928025"/>
            <a:ext cx="6698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Technology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3144750" y="23015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From a Developer’s Perspective</a:t>
            </a:r>
            <a:endParaRPr sz="1800"/>
          </a:p>
        </p:txBody>
      </p:sp>
      <p:sp>
        <p:nvSpPr>
          <p:cNvPr id="279" name="Shape 279"/>
          <p:cNvSpPr txBox="1"/>
          <p:nvPr>
            <p:ph idx="1" type="subTitle"/>
          </p:nvPr>
        </p:nvSpPr>
        <p:spPr>
          <a:xfrm>
            <a:off x="3300200" y="3184500"/>
            <a:ext cx="3116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-- Xiaofang Yu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xiaofangyu7@gmail.com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1303800" y="750975"/>
            <a:ext cx="7030500" cy="1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How does a Blockchain work?	</a:t>
            </a:r>
            <a:r>
              <a:rPr lang="en" sz="3000">
                <a:solidFill>
                  <a:srgbClr val="000000"/>
                </a:solidFill>
              </a:rPr>
              <a:t>	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Decentralization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1155700" y="1757125"/>
            <a:ext cx="7030500" cy="14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Not one single entity has control over all the processing.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storing data across a peer-to-peer network.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Every node in this decentralized system maintains a copy of the blockchain.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Data quality is maintained by massive database replication and computational trust.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 b="-3710" l="0" r="0" t="3709"/>
          <a:stretch/>
        </p:blipFill>
        <p:spPr>
          <a:xfrm>
            <a:off x="2896825" y="2887595"/>
            <a:ext cx="4026100" cy="19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303800" y="750975"/>
            <a:ext cx="7030500" cy="1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How does a Blockchain work?	</a:t>
            </a:r>
            <a:r>
              <a:rPr lang="en" sz="3000">
                <a:solidFill>
                  <a:srgbClr val="000000"/>
                </a:solidFill>
              </a:rPr>
              <a:t>	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Consensus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155700" y="1757125"/>
            <a:ext cx="7030500" cy="14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No centralized "official" copy exists and no user is "trusted" more than any other.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Consensus can be achieved using Proof-of-Work.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Consider a block as valid only if the majority (50%) verifies the block and finally </a:t>
            </a:r>
            <a:r>
              <a:rPr lang="en" sz="1400">
                <a:solidFill>
                  <a:srgbClr val="000000"/>
                </a:solidFill>
              </a:rPr>
              <a:t>all nodes reach a consensus on the new block.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There are different consensus algorithms.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521" y="2524750"/>
            <a:ext cx="3033075" cy="24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1303800" y="750975"/>
            <a:ext cx="7030500" cy="1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Scenario</a:t>
            </a:r>
            <a:r>
              <a:rPr lang="en" sz="3000">
                <a:solidFill>
                  <a:srgbClr val="000000"/>
                </a:solidFill>
              </a:rPr>
              <a:t> - </a:t>
            </a: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</a:rPr>
              <a:t>cryptocurrency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1122775" y="1361800"/>
            <a:ext cx="70305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Data - transactions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Block - a group of transactions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Blockchain - a ledger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Essence - </a:t>
            </a:r>
            <a:r>
              <a:rPr lang="en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Participants in the network govern and maintain the ledger </a:t>
            </a:r>
            <a:r>
              <a:rPr lang="en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consensus</a:t>
            </a:r>
            <a:endParaRPr>
              <a:solidFill>
                <a:srgbClr val="3232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303800" y="750975"/>
            <a:ext cx="70305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Where to use Blockchain</a:t>
            </a:r>
            <a:r>
              <a:rPr lang="en" sz="3000">
                <a:solidFill>
                  <a:srgbClr val="000000"/>
                </a:solidFill>
              </a:rPr>
              <a:t>?</a:t>
            </a:r>
            <a:endParaRPr sz="3000"/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1237975" y="1521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C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ryptocurrency , such as Bitcoin, Litecoin, Ethereum ...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Banking and Payments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Identity Management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Cyber Security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Food Traceability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Supply Chain Management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Healthcare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…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1303800" y="750975"/>
            <a:ext cx="70305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References</a:t>
            </a:r>
            <a:endParaRPr sz="3000"/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1237975" y="1521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https://en.wikipedia.org/wiki/Blockchain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https://blockgeeks.com/guides/what-is-blockchain-technology/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https://www.quora.com/What-is-blockchain-technology-1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https://blockgeeks.com/guides/cryptocurrencies-cryptography/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https://www.youtube.com/watch?v=SSo_EIwHSd4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https://mastanbtc.github.io/blockchainnotes/consensustypes/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303800" y="750975"/>
            <a:ext cx="70305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</a:t>
            </a:r>
            <a:r>
              <a:rPr lang="en" sz="3000"/>
              <a:t>genda</a:t>
            </a:r>
            <a:endParaRPr sz="3000"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237975" y="1674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is Blockchain?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does a Blockchain work?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rgbClr val="262626"/>
                </a:solidFill>
              </a:rPr>
              <a:t>Where to use Blockchain?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275" y="3028875"/>
            <a:ext cx="3027075" cy="18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>
            <p:ph type="title"/>
          </p:nvPr>
        </p:nvSpPr>
        <p:spPr>
          <a:xfrm>
            <a:off x="1303800" y="750975"/>
            <a:ext cx="73536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Blockchain - </a:t>
            </a:r>
            <a:r>
              <a:rPr b="0" lang="en" sz="1800" u="sng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https://en.wikipedia.org/wiki/Blockchain</a:t>
            </a:r>
            <a:endParaRPr sz="3000"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237975" y="1386025"/>
            <a:ext cx="7030500" cy="29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A blockchain, originally block chain, is a continuously growing list of records, called </a:t>
            </a:r>
            <a:r>
              <a:rPr b="1" lang="en" sz="1200">
                <a:solidFill>
                  <a:srgbClr val="222222"/>
                </a:solidFill>
              </a:rPr>
              <a:t>blocks</a:t>
            </a:r>
            <a:r>
              <a:rPr lang="en" sz="1200">
                <a:solidFill>
                  <a:srgbClr val="222222"/>
                </a:solidFill>
              </a:rPr>
              <a:t>, which are linked and secured using </a:t>
            </a:r>
            <a:r>
              <a:rPr b="1" lang="en" sz="1200">
                <a:solidFill>
                  <a:srgbClr val="222222"/>
                </a:solidFill>
              </a:rPr>
              <a:t>cryptography</a:t>
            </a:r>
            <a:r>
              <a:rPr lang="en" sz="1200">
                <a:solidFill>
                  <a:srgbClr val="222222"/>
                </a:solidFill>
              </a:rPr>
              <a:t>. Each block typically contains a </a:t>
            </a:r>
            <a:r>
              <a:rPr b="1" lang="en" sz="1200">
                <a:solidFill>
                  <a:srgbClr val="222222"/>
                </a:solidFill>
              </a:rPr>
              <a:t>cryptographic hash</a:t>
            </a:r>
            <a:r>
              <a:rPr lang="en" sz="1200">
                <a:solidFill>
                  <a:srgbClr val="222222"/>
                </a:solidFill>
              </a:rPr>
              <a:t> of the previous block, a timestamp and transaction data. ... It is "an open, </a:t>
            </a:r>
            <a:r>
              <a:rPr b="1" lang="en" sz="1200">
                <a:solidFill>
                  <a:srgbClr val="222222"/>
                </a:solidFill>
              </a:rPr>
              <a:t>distributed ledger</a:t>
            </a:r>
            <a:r>
              <a:rPr lang="en" sz="1200">
                <a:solidFill>
                  <a:srgbClr val="222222"/>
                </a:solidFill>
              </a:rPr>
              <a:t> that can record transactions between two parties efficiently and in a </a:t>
            </a:r>
            <a:r>
              <a:rPr b="1" lang="en" sz="1200">
                <a:solidFill>
                  <a:srgbClr val="222222"/>
                </a:solidFill>
              </a:rPr>
              <a:t>verifiable and permanent</a:t>
            </a:r>
            <a:r>
              <a:rPr lang="en" sz="1200">
                <a:solidFill>
                  <a:srgbClr val="222222"/>
                </a:solidFill>
              </a:rPr>
              <a:t> way". For use as a distributed ledger, a blockchain is typically managed by a </a:t>
            </a:r>
            <a:r>
              <a:rPr b="1" lang="en" sz="1200">
                <a:solidFill>
                  <a:srgbClr val="222222"/>
                </a:solidFill>
              </a:rPr>
              <a:t>peer-to-peer network</a:t>
            </a:r>
            <a:r>
              <a:rPr lang="en" sz="1200">
                <a:solidFill>
                  <a:srgbClr val="222222"/>
                </a:solidFill>
              </a:rPr>
              <a:t> collectively adhering to a </a:t>
            </a:r>
            <a:r>
              <a:rPr b="1" lang="en" sz="1200">
                <a:solidFill>
                  <a:srgbClr val="222222"/>
                </a:solidFill>
              </a:rPr>
              <a:t>protocol</a:t>
            </a:r>
            <a:r>
              <a:rPr lang="en" sz="1200">
                <a:solidFill>
                  <a:srgbClr val="222222"/>
                </a:solidFill>
              </a:rPr>
              <a:t> for inter-node communication and validating new blocks. Once recorded, the data in any given block cannot be altered retroactively without the alteration of all subsequent blocks, which requires </a:t>
            </a:r>
            <a:r>
              <a:rPr b="1" lang="en" sz="1200">
                <a:solidFill>
                  <a:srgbClr val="222222"/>
                </a:solidFill>
              </a:rPr>
              <a:t>collusion of the network majority</a:t>
            </a:r>
            <a:r>
              <a:rPr lang="en" sz="1200">
                <a:solidFill>
                  <a:srgbClr val="222222"/>
                </a:solidFill>
              </a:rPr>
              <a:t>.</a:t>
            </a:r>
            <a:endParaRPr sz="1200">
              <a:solidFill>
                <a:srgbClr val="222222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Blockchains are secure by design and exemplify a </a:t>
            </a:r>
            <a:r>
              <a:rPr b="1" lang="en" sz="1200">
                <a:solidFill>
                  <a:srgbClr val="222222"/>
                </a:solidFill>
              </a:rPr>
              <a:t>distributed computing system </a:t>
            </a:r>
            <a:r>
              <a:rPr lang="en" sz="1200">
                <a:solidFill>
                  <a:srgbClr val="222222"/>
                </a:solidFill>
              </a:rPr>
              <a:t>with high </a:t>
            </a:r>
            <a:r>
              <a:rPr b="1" lang="en" sz="1200">
                <a:solidFill>
                  <a:srgbClr val="222222"/>
                </a:solidFill>
              </a:rPr>
              <a:t>Byzantine fault tolerance</a:t>
            </a:r>
            <a:r>
              <a:rPr lang="en" sz="1200">
                <a:solidFill>
                  <a:srgbClr val="222222"/>
                </a:solidFill>
              </a:rPr>
              <a:t>. </a:t>
            </a:r>
            <a:r>
              <a:rPr b="1" lang="en" sz="1200">
                <a:solidFill>
                  <a:srgbClr val="222222"/>
                </a:solidFill>
              </a:rPr>
              <a:t>Decentralized consensus</a:t>
            </a:r>
            <a:r>
              <a:rPr lang="en" sz="1200">
                <a:solidFill>
                  <a:srgbClr val="222222"/>
                </a:solidFill>
              </a:rPr>
              <a:t> has therefore been achieved with a blockchain.</a:t>
            </a:r>
            <a:endParaRPr sz="1200">
              <a:solidFill>
                <a:srgbClr val="222222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… ...</a:t>
            </a:r>
            <a:endParaRPr sz="1200">
              <a:solidFill>
                <a:srgbClr val="222222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… </a:t>
            </a:r>
            <a:endParaRPr sz="1200">
              <a:solidFill>
                <a:srgbClr val="222222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1303800" y="674775"/>
            <a:ext cx="70305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What is Blockchain?</a:t>
            </a:r>
            <a:endParaRPr sz="3000"/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200" y="1360125"/>
            <a:ext cx="6468625" cy="19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>
            <p:ph idx="1" type="body"/>
          </p:nvPr>
        </p:nvSpPr>
        <p:spPr>
          <a:xfrm>
            <a:off x="1374200" y="3435225"/>
            <a:ext cx="68904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It is a chain of Blocks!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61C00"/>
                </a:solidFill>
              </a:rPr>
              <a:t> Eh… What is a BLOCK? How do they CHAIN together?</a:t>
            </a:r>
            <a:endParaRPr sz="1800">
              <a:solidFill>
                <a:srgbClr val="A61C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303800" y="750975"/>
            <a:ext cx="70305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SHA 256 Hash</a:t>
            </a:r>
            <a:endParaRPr sz="3000"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1237975" y="1521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SHA (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Secure Hash Algorithm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) 256 Hash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cryptographic hash function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Unique ‘signature’ for a text or a data file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Fixed length: 256-bit (32-byte)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303800" y="718075"/>
            <a:ext cx="70305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a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Block</a:t>
            </a:r>
            <a:r>
              <a:rPr lang="en" sz="3000"/>
              <a:t>?</a:t>
            </a:r>
            <a:endParaRPr sz="3000"/>
          </a:p>
        </p:txBody>
      </p:sp>
      <p:pic>
        <p:nvPicPr>
          <p:cNvPr id="311" name="Shape 31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975" y="1884975"/>
            <a:ext cx="1954000" cy="1654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2" name="Shape 312"/>
          <p:cNvGraphicFramePr/>
          <p:nvPr/>
        </p:nvGraphicFramePr>
        <p:xfrm>
          <a:off x="3544800" y="1497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{70910755-12B8-46E0-BB0D-6B5C289988B5}</a:tableStyleId>
              </a:tblPr>
              <a:tblGrid>
                <a:gridCol w="2352150"/>
                <a:gridCol w="2352150"/>
              </a:tblGrid>
              <a:tr h="429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</a:rPr>
                        <a:t>Block</a:t>
                      </a:r>
                      <a:endParaRPr b="1" sz="18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</a:tr>
              <a:tr h="4290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Prev Hash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Timestamp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Thu, 05 April, 2018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16:18:00 PST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Data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$100: Lucy -&gt; Lily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Hash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000026b4926f75300a...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Nonce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86593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303800" y="446175"/>
            <a:ext cx="70305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Block -&gt;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Blockchain</a:t>
            </a:r>
            <a:endParaRPr sz="3000"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1192275" y="998950"/>
            <a:ext cx="6827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 block is a chunk of data (one or more valid transactions)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Each block has the cryptographic hash of the prior block (linked together)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Linked blocks form a chain -&gt; can iterate </a:t>
            </a:r>
            <a:r>
              <a:rPr lang="en" sz="1400">
                <a:solidFill>
                  <a:srgbClr val="000000"/>
                </a:solidFill>
              </a:rPr>
              <a:t>all the way back to the genesis block</a:t>
            </a:r>
            <a:endParaRPr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661200" y="3779925"/>
            <a:ext cx="4673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 Blockchain is a chain of blocks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333333"/>
                </a:solidFill>
              </a:rPr>
              <a:t>A</a:t>
            </a:r>
            <a:r>
              <a:rPr lang="en" sz="1400">
                <a:solidFill>
                  <a:srgbClr val="333333"/>
                </a:solidFill>
              </a:rPr>
              <a:t> distributed database system </a:t>
            </a:r>
            <a:endParaRPr sz="1400">
              <a:solidFill>
                <a:srgbClr val="333333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333333"/>
                </a:solidFill>
              </a:rPr>
              <a:t>Maintains a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continuously growing “</a:t>
            </a:r>
            <a:r>
              <a:rPr lang="en" sz="1400">
                <a:solidFill>
                  <a:srgbClr val="333333"/>
                </a:solidFill>
              </a:rPr>
              <a:t>open ledger” </a:t>
            </a:r>
            <a:endParaRPr sz="1400">
              <a:solidFill>
                <a:srgbClr val="333333"/>
              </a:solidFill>
            </a:endParaRPr>
          </a:p>
        </p:txBody>
      </p:sp>
      <p:pic>
        <p:nvPicPr>
          <p:cNvPr id="320" name="Shape 32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5900" y="1860250"/>
            <a:ext cx="4273775" cy="19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303800" y="750975"/>
            <a:ext cx="7030500" cy="1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How does a Blockchain work?	</a:t>
            </a:r>
            <a:r>
              <a:rPr lang="en" sz="3000">
                <a:solidFill>
                  <a:srgbClr val="000000"/>
                </a:solidFill>
              </a:rPr>
              <a:t>	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Block Generation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155700" y="1909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of block generation is also called “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Mining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might also have heard about “Miner” or “Mining Machine”.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ransactions are constantly being processed by miners into blocks which are then added to the end of the chain.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Shape 3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975" y="2971250"/>
            <a:ext cx="2805600" cy="16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303800" y="750975"/>
            <a:ext cx="7030500" cy="1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How does a Blockchain work?	</a:t>
            </a:r>
            <a:r>
              <a:rPr lang="en" sz="3000">
                <a:solidFill>
                  <a:srgbClr val="000000"/>
                </a:solidFill>
              </a:rPr>
              <a:t>	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Cryptography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1155700" y="1909525"/>
            <a:ext cx="7030500" cy="15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Blocks are linked and secured using cryptography.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 sz="1400">
                <a:solidFill>
                  <a:srgbClr val="222222"/>
                </a:solidFill>
              </a:rPr>
              <a:t>M</a:t>
            </a:r>
            <a:r>
              <a:rPr lang="en" sz="1400">
                <a:solidFill>
                  <a:srgbClr val="222222"/>
                </a:solidFill>
              </a:rPr>
              <a:t>odification of</a:t>
            </a:r>
            <a:r>
              <a:rPr lang="en" sz="1400">
                <a:solidFill>
                  <a:srgbClr val="222222"/>
                </a:solidFill>
              </a:rPr>
              <a:t> existing data is very hard or even impossible.</a:t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 sz="1400">
                <a:solidFill>
                  <a:srgbClr val="222222"/>
                </a:solidFill>
              </a:rPr>
              <a:t>Validation required: ownership integrity, data </a:t>
            </a:r>
            <a:r>
              <a:rPr lang="en" sz="1400">
                <a:solidFill>
                  <a:srgbClr val="222222"/>
                </a:solidFill>
              </a:rPr>
              <a:t>integrity, and </a:t>
            </a:r>
            <a:r>
              <a:rPr lang="en" sz="1400" u="sng">
                <a:solidFill>
                  <a:schemeClr val="accent5"/>
                </a:solidFill>
                <a:highlight>
                  <a:srgbClr val="FFFFFF"/>
                </a:highlight>
                <a:hlinkClick r:id="rId4"/>
              </a:rPr>
              <a:t>transaction integrity</a:t>
            </a:r>
            <a:r>
              <a:rPr lang="en" sz="1400">
                <a:solidFill>
                  <a:srgbClr val="222222"/>
                </a:solidFill>
              </a:rPr>
              <a:t>. </a:t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 sz="1400">
                <a:solidFill>
                  <a:srgbClr val="222222"/>
                </a:solidFill>
              </a:rPr>
              <a:t>Once recorded, the data cannot be altered without the alteration of all subsequent blocks.</a:t>
            </a:r>
            <a:endParaRPr sz="1400">
              <a:solidFill>
                <a:srgbClr val="222222"/>
              </a:solidFill>
            </a:endParaRPr>
          </a:p>
        </p:txBody>
      </p:sp>
      <p:pic>
        <p:nvPicPr>
          <p:cNvPr id="334" name="Shape 3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274" y="3045325"/>
            <a:ext cx="2947925" cy="17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