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1" r:id="rId3"/>
    <p:sldId id="262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Proxima Nova" panose="020005060300000200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0EE"/>
    <a:srgbClr val="A3EAEE"/>
    <a:srgbClr val="A5EAEE"/>
    <a:srgbClr val="B0EDED"/>
    <a:srgbClr val="86CCEE"/>
    <a:srgbClr val="83C6E3"/>
    <a:srgbClr val="7CC8E3"/>
    <a:srgbClr val="6AD9E9"/>
    <a:srgbClr val="56C9F0"/>
    <a:srgbClr val="CF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F7B9A2-4E1F-4F33-8116-182F82774046}">
  <a:tblStyle styleId="{2DF7B9A2-4E1F-4F33-8116-182F827740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6286015dc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6286015dc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819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86015dc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6286015dc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163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6286015dc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6286015dc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6286015dc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6286015dc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0" y="496925"/>
            <a:ext cx="7801500" cy="22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BT2102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11"/>
              <a:t>Group 41</a:t>
            </a:r>
            <a:endParaRPr sz="2911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4"/>
            <a:ext cx="7801500" cy="16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Duan Yaoyi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Patricia Vanessa Santoso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Pho Jia Yuan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Open Sans"/>
                <a:ea typeface="Open Sans"/>
                <a:cs typeface="Open Sans"/>
                <a:sym typeface="Open Sans"/>
              </a:rPr>
              <a:t>Yeo Xue Ling Andrea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7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Final Entity and Attributes: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Member, Book, Fine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111D32-E694-174B-86E6-241115C3E4F7}"/>
              </a:ext>
            </a:extLst>
          </p:cNvPr>
          <p:cNvSpPr/>
          <p:nvPr/>
        </p:nvSpPr>
        <p:spPr>
          <a:xfrm>
            <a:off x="1783964" y="1056367"/>
            <a:ext cx="1289957" cy="487443"/>
          </a:xfrm>
          <a:prstGeom prst="rect">
            <a:avLst/>
          </a:prstGeom>
          <a:solidFill>
            <a:srgbClr val="BEB9FF"/>
          </a:solidFill>
          <a:ln>
            <a:solidFill>
              <a:srgbClr val="BEB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MEMBER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03C992-0A11-C148-835D-C54EBC4969C5}"/>
              </a:ext>
            </a:extLst>
          </p:cNvPr>
          <p:cNvSpPr/>
          <p:nvPr/>
        </p:nvSpPr>
        <p:spPr>
          <a:xfrm>
            <a:off x="310565" y="2251626"/>
            <a:ext cx="1480460" cy="626698"/>
          </a:xfrm>
          <a:prstGeom prst="ellipse">
            <a:avLst/>
          </a:prstGeom>
          <a:solidFill>
            <a:srgbClr val="CFDC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name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149C8A-9E11-F842-BFBA-624E373D5A50}"/>
              </a:ext>
            </a:extLst>
          </p:cNvPr>
          <p:cNvSpPr/>
          <p:nvPr/>
        </p:nvSpPr>
        <p:spPr>
          <a:xfrm>
            <a:off x="86172" y="1496737"/>
            <a:ext cx="1480460" cy="626698"/>
          </a:xfrm>
          <a:prstGeom prst="ellipse">
            <a:avLst/>
          </a:prstGeom>
          <a:solidFill>
            <a:srgbClr val="CFDC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 err="1">
                <a:solidFill>
                  <a:schemeClr val="tx1"/>
                </a:solidFill>
              </a:rPr>
              <a:t>memberID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FE376B-75CC-834F-BDE2-37034AB13EA6}"/>
              </a:ext>
            </a:extLst>
          </p:cNvPr>
          <p:cNvSpPr/>
          <p:nvPr/>
        </p:nvSpPr>
        <p:spPr>
          <a:xfrm>
            <a:off x="1690945" y="2680826"/>
            <a:ext cx="1480460" cy="626698"/>
          </a:xfrm>
          <a:prstGeom prst="ellipse">
            <a:avLst/>
          </a:prstGeom>
          <a:solidFill>
            <a:srgbClr val="CFDC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faculty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060DCC-8A35-3E42-935B-5C418608BE5A}"/>
              </a:ext>
            </a:extLst>
          </p:cNvPr>
          <p:cNvSpPr/>
          <p:nvPr/>
        </p:nvSpPr>
        <p:spPr>
          <a:xfrm>
            <a:off x="3054677" y="2236365"/>
            <a:ext cx="1480460" cy="626698"/>
          </a:xfrm>
          <a:prstGeom prst="ellipse">
            <a:avLst/>
          </a:prstGeom>
          <a:solidFill>
            <a:srgbClr val="CFDC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telNo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EACB5C-1BBB-7443-A08B-E59CD0EDC08A}"/>
              </a:ext>
            </a:extLst>
          </p:cNvPr>
          <p:cNvSpPr/>
          <p:nvPr/>
        </p:nvSpPr>
        <p:spPr>
          <a:xfrm>
            <a:off x="3286050" y="1473072"/>
            <a:ext cx="1480460" cy="626698"/>
          </a:xfrm>
          <a:prstGeom prst="ellipse">
            <a:avLst/>
          </a:prstGeom>
          <a:solidFill>
            <a:srgbClr val="CFDC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099179-0733-694E-8C34-3D0C58D3A830}"/>
              </a:ext>
            </a:extLst>
          </p:cNvPr>
          <p:cNvSpPr/>
          <p:nvPr/>
        </p:nvSpPr>
        <p:spPr>
          <a:xfrm>
            <a:off x="5586471" y="2371017"/>
            <a:ext cx="1289957" cy="4874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BOOK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28187B-F4DA-2648-AEBD-FB2C37195FE7}"/>
              </a:ext>
            </a:extLst>
          </p:cNvPr>
          <p:cNvSpPr/>
          <p:nvPr/>
        </p:nvSpPr>
        <p:spPr>
          <a:xfrm>
            <a:off x="7530026" y="2974684"/>
            <a:ext cx="1480460" cy="6266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yearPublished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C9D89C-FA57-4645-822E-FC520CD57E30}"/>
              </a:ext>
            </a:extLst>
          </p:cNvPr>
          <p:cNvSpPr/>
          <p:nvPr/>
        </p:nvSpPr>
        <p:spPr>
          <a:xfrm>
            <a:off x="7300495" y="3673466"/>
            <a:ext cx="1480460" cy="6266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publisher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047795-EBAF-B24A-AB72-FEF561B8150B}"/>
              </a:ext>
            </a:extLst>
          </p:cNvPr>
          <p:cNvSpPr/>
          <p:nvPr/>
        </p:nvSpPr>
        <p:spPr>
          <a:xfrm>
            <a:off x="4713037" y="4291975"/>
            <a:ext cx="1480460" cy="6266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isbn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9D8037-FC2B-7F43-A001-A5E72101B4EA}"/>
              </a:ext>
            </a:extLst>
          </p:cNvPr>
          <p:cNvSpPr/>
          <p:nvPr/>
        </p:nvSpPr>
        <p:spPr>
          <a:xfrm>
            <a:off x="3766646" y="3663772"/>
            <a:ext cx="1480460" cy="6266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title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32DD50-B4F3-124E-9527-9ADDD2A17C6E}"/>
              </a:ext>
            </a:extLst>
          </p:cNvPr>
          <p:cNvSpPr/>
          <p:nvPr/>
        </p:nvSpPr>
        <p:spPr>
          <a:xfrm>
            <a:off x="3746652" y="2937058"/>
            <a:ext cx="1480460" cy="6266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 err="1">
                <a:solidFill>
                  <a:schemeClr val="tx1"/>
                </a:solidFill>
              </a:rPr>
              <a:t>accessionNo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BA7CA-F031-8442-B1D9-B307E3350886}"/>
              </a:ext>
            </a:extLst>
          </p:cNvPr>
          <p:cNvSpPr/>
          <p:nvPr/>
        </p:nvSpPr>
        <p:spPr>
          <a:xfrm>
            <a:off x="6264835" y="555170"/>
            <a:ext cx="1289957" cy="487443"/>
          </a:xfrm>
          <a:prstGeom prst="rect">
            <a:avLst/>
          </a:prstGeom>
          <a:solidFill>
            <a:srgbClr val="86CCEE"/>
          </a:solidFill>
          <a:ln>
            <a:solidFill>
              <a:srgbClr val="86CC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FINE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F4BE76A-220D-C04E-B403-91EA42A044F2}"/>
              </a:ext>
            </a:extLst>
          </p:cNvPr>
          <p:cNvSpPr/>
          <p:nvPr/>
        </p:nvSpPr>
        <p:spPr>
          <a:xfrm>
            <a:off x="5275195" y="1508731"/>
            <a:ext cx="1480460" cy="626698"/>
          </a:xfrm>
          <a:prstGeom prst="ellipse">
            <a:avLst/>
          </a:prstGeom>
          <a:solidFill>
            <a:srgbClr val="B4E0E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paymentDate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C2F035-A4F9-5D42-BE77-1081A0D38046}"/>
              </a:ext>
            </a:extLst>
          </p:cNvPr>
          <p:cNvSpPr/>
          <p:nvPr/>
        </p:nvSpPr>
        <p:spPr>
          <a:xfrm>
            <a:off x="7218132" y="1519671"/>
            <a:ext cx="1480460" cy="626698"/>
          </a:xfrm>
          <a:prstGeom prst="ellipse">
            <a:avLst/>
          </a:prstGeom>
          <a:solidFill>
            <a:srgbClr val="B4E0EE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amount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171F51-6C6D-2142-89E7-096A285C2EC3}"/>
              </a:ext>
            </a:extLst>
          </p:cNvPr>
          <p:cNvCxnSpPr>
            <a:cxnSpLocks/>
            <a:stCxn id="2" idx="2"/>
            <a:endCxn id="10" idx="6"/>
          </p:cNvCxnSpPr>
          <p:nvPr/>
        </p:nvCxnSpPr>
        <p:spPr>
          <a:xfrm flipH="1">
            <a:off x="1566632" y="1543810"/>
            <a:ext cx="862311" cy="26627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6F87B5-2BCC-314E-9840-0C065D34FD2D}"/>
              </a:ext>
            </a:extLst>
          </p:cNvPr>
          <p:cNvCxnSpPr>
            <a:cxnSpLocks/>
            <a:stCxn id="2" idx="2"/>
            <a:endCxn id="8" idx="7"/>
          </p:cNvCxnSpPr>
          <p:nvPr/>
        </p:nvCxnSpPr>
        <p:spPr>
          <a:xfrm flipH="1">
            <a:off x="1574217" y="1543810"/>
            <a:ext cx="854726" cy="79959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3D92E6-FDE1-FB4B-953B-618EC2E57D2D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2428943" y="1543810"/>
            <a:ext cx="2232" cy="113701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80E38E-BF48-BC45-9292-473CDC76DF5E}"/>
              </a:ext>
            </a:extLst>
          </p:cNvPr>
          <p:cNvCxnSpPr>
            <a:cxnSpLocks/>
            <a:stCxn id="2" idx="2"/>
            <a:endCxn id="12" idx="1"/>
          </p:cNvCxnSpPr>
          <p:nvPr/>
        </p:nvCxnSpPr>
        <p:spPr>
          <a:xfrm>
            <a:off x="2428943" y="1543810"/>
            <a:ext cx="842542" cy="7843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502BAD-063D-4C4A-9FB5-DF3190BB6C9A}"/>
              </a:ext>
            </a:extLst>
          </p:cNvPr>
          <p:cNvCxnSpPr>
            <a:cxnSpLocks/>
            <a:stCxn id="2" idx="2"/>
            <a:endCxn id="13" idx="2"/>
          </p:cNvCxnSpPr>
          <p:nvPr/>
        </p:nvCxnSpPr>
        <p:spPr>
          <a:xfrm>
            <a:off x="2428943" y="1543810"/>
            <a:ext cx="857107" cy="2426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144C89-AD8C-1C48-BE09-A47542D3ED35}"/>
              </a:ext>
            </a:extLst>
          </p:cNvPr>
          <p:cNvCxnSpPr>
            <a:cxnSpLocks/>
            <a:stCxn id="14" idx="2"/>
            <a:endCxn id="20" idx="6"/>
          </p:cNvCxnSpPr>
          <p:nvPr/>
        </p:nvCxnSpPr>
        <p:spPr>
          <a:xfrm flipH="1">
            <a:off x="5227112" y="2858460"/>
            <a:ext cx="1004338" cy="3919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52DD18E-B36A-D64F-A99D-B4C2FFC4D71D}"/>
              </a:ext>
            </a:extLst>
          </p:cNvPr>
          <p:cNvCxnSpPr>
            <a:cxnSpLocks/>
            <a:stCxn id="14" idx="2"/>
            <a:endCxn id="19" idx="7"/>
          </p:cNvCxnSpPr>
          <p:nvPr/>
        </p:nvCxnSpPr>
        <p:spPr>
          <a:xfrm flipH="1">
            <a:off x="5030298" y="2858460"/>
            <a:ext cx="1201152" cy="89709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93DC49E-9C64-CE46-9FDE-B228C20955CF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5453267" y="2858460"/>
            <a:ext cx="778183" cy="143351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BB7D98-AE8C-F84F-A461-661D8D3E3920}"/>
              </a:ext>
            </a:extLst>
          </p:cNvPr>
          <p:cNvCxnSpPr>
            <a:cxnSpLocks/>
            <a:stCxn id="14" idx="2"/>
            <a:endCxn id="17" idx="1"/>
          </p:cNvCxnSpPr>
          <p:nvPr/>
        </p:nvCxnSpPr>
        <p:spPr>
          <a:xfrm>
            <a:off x="6231450" y="2858460"/>
            <a:ext cx="1285853" cy="9067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3ED5ED-8AC6-F247-B8F5-B08C2D034AEC}"/>
              </a:ext>
            </a:extLst>
          </p:cNvPr>
          <p:cNvCxnSpPr>
            <a:cxnSpLocks/>
            <a:stCxn id="14" idx="2"/>
            <a:endCxn id="15" idx="2"/>
          </p:cNvCxnSpPr>
          <p:nvPr/>
        </p:nvCxnSpPr>
        <p:spPr>
          <a:xfrm>
            <a:off x="6231450" y="2858460"/>
            <a:ext cx="1298576" cy="4295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ABAC1C3-1609-324A-9DB9-0FFD16BB4272}"/>
              </a:ext>
            </a:extLst>
          </p:cNvPr>
          <p:cNvCxnSpPr>
            <a:cxnSpLocks/>
            <a:stCxn id="23" idx="0"/>
            <a:endCxn id="21" idx="2"/>
          </p:cNvCxnSpPr>
          <p:nvPr/>
        </p:nvCxnSpPr>
        <p:spPr>
          <a:xfrm flipV="1">
            <a:off x="6015425" y="1042613"/>
            <a:ext cx="894389" cy="4661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66A6C7E-B3C0-6F41-BAD0-626F49C76246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6909814" y="1042613"/>
            <a:ext cx="1048548" cy="4770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BFE98C2C-4EC0-F242-B799-DAC84F114B84}"/>
              </a:ext>
            </a:extLst>
          </p:cNvPr>
          <p:cNvSpPr/>
          <p:nvPr/>
        </p:nvSpPr>
        <p:spPr>
          <a:xfrm>
            <a:off x="6264835" y="4300164"/>
            <a:ext cx="1480460" cy="6266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author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DDDD130-F981-9B41-9DC6-C7DCFC2928B0}"/>
              </a:ext>
            </a:extLst>
          </p:cNvPr>
          <p:cNvCxnSpPr>
            <a:cxnSpLocks/>
            <a:stCxn id="14" idx="2"/>
            <a:endCxn id="97" idx="0"/>
          </p:cNvCxnSpPr>
          <p:nvPr/>
        </p:nvCxnSpPr>
        <p:spPr>
          <a:xfrm>
            <a:off x="6231450" y="2858460"/>
            <a:ext cx="773615" cy="144170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9CDB7FE8-8E48-BF4B-A0A2-E324246A5834}"/>
              </a:ext>
            </a:extLst>
          </p:cNvPr>
          <p:cNvSpPr/>
          <p:nvPr/>
        </p:nvSpPr>
        <p:spPr>
          <a:xfrm>
            <a:off x="6368143" y="4368009"/>
            <a:ext cx="1289957" cy="499731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33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6824628D-729B-BF43-9E01-2FFEE8CB4A96}"/>
              </a:ext>
            </a:extLst>
          </p:cNvPr>
          <p:cNvSpPr txBox="1"/>
          <p:nvPr/>
        </p:nvSpPr>
        <p:spPr>
          <a:xfrm>
            <a:off x="4501697" y="190132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937B85-0421-A74E-AF51-68EFDF98E744}"/>
              </a:ext>
            </a:extLst>
          </p:cNvPr>
          <p:cNvCxnSpPr>
            <a:cxnSpLocks/>
          </p:cNvCxnSpPr>
          <p:nvPr/>
        </p:nvCxnSpPr>
        <p:spPr>
          <a:xfrm>
            <a:off x="1092450" y="3905179"/>
            <a:ext cx="1" cy="5129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229D857-9847-7240-BE50-A7A8BF1974C3}"/>
              </a:ext>
            </a:extLst>
          </p:cNvPr>
          <p:cNvCxnSpPr>
            <a:cxnSpLocks/>
          </p:cNvCxnSpPr>
          <p:nvPr/>
        </p:nvCxnSpPr>
        <p:spPr>
          <a:xfrm flipH="1">
            <a:off x="1144818" y="3905179"/>
            <a:ext cx="1" cy="5129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Google Shape;71;p15"/>
          <p:cNvSpPr txBox="1"/>
          <p:nvPr/>
        </p:nvSpPr>
        <p:spPr>
          <a:xfrm>
            <a:off x="0" y="0"/>
            <a:ext cx="6692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Proxima Nova"/>
                <a:ea typeface="Proxima Nova"/>
                <a:cs typeface="Proxima Nova"/>
                <a:sym typeface="Proxima Nova"/>
              </a:rPr>
              <a:t>The Final Conceptual Data Model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F4AB3B-B7C6-0041-8438-CFCCB19BDAD0}"/>
              </a:ext>
            </a:extLst>
          </p:cNvPr>
          <p:cNvSpPr/>
          <p:nvPr/>
        </p:nvSpPr>
        <p:spPr>
          <a:xfrm>
            <a:off x="2257491" y="2714145"/>
            <a:ext cx="1289957" cy="487443"/>
          </a:xfrm>
          <a:prstGeom prst="rect">
            <a:avLst/>
          </a:prstGeom>
          <a:solidFill>
            <a:srgbClr val="BEB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MEMBER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2227CA-4C87-2C4D-915D-D8D44EFDBAB4}"/>
              </a:ext>
            </a:extLst>
          </p:cNvPr>
          <p:cNvSpPr/>
          <p:nvPr/>
        </p:nvSpPr>
        <p:spPr>
          <a:xfrm>
            <a:off x="7219327" y="2714145"/>
            <a:ext cx="1289957" cy="4874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BOOK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7D43F5-3D1B-F945-A995-54067E729F98}"/>
              </a:ext>
            </a:extLst>
          </p:cNvPr>
          <p:cNvGrpSpPr/>
          <p:nvPr/>
        </p:nvGrpSpPr>
        <p:grpSpPr>
          <a:xfrm>
            <a:off x="4885278" y="3398338"/>
            <a:ext cx="1298122" cy="752072"/>
            <a:chOff x="3927021" y="2916114"/>
            <a:chExt cx="1298122" cy="752072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23D68F76-1067-5A4C-BB62-DF0F5C8CD3E2}"/>
                </a:ext>
              </a:extLst>
            </p:cNvPr>
            <p:cNvSpPr/>
            <p:nvPr/>
          </p:nvSpPr>
          <p:spPr>
            <a:xfrm>
              <a:off x="3927021" y="2916114"/>
              <a:ext cx="1298122" cy="752072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6FE1BFA-272B-604B-AE1F-2579814DA967}"/>
                </a:ext>
              </a:extLst>
            </p:cNvPr>
            <p:cNvSpPr txBox="1"/>
            <p:nvPr/>
          </p:nvSpPr>
          <p:spPr>
            <a:xfrm>
              <a:off x="4093343" y="3161345"/>
              <a:ext cx="9573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n-lt"/>
                </a:rPr>
                <a:t>RESERVES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2D0A10-A9F1-2046-A771-281EBA6B6A9A}"/>
              </a:ext>
            </a:extLst>
          </p:cNvPr>
          <p:cNvGrpSpPr/>
          <p:nvPr/>
        </p:nvGrpSpPr>
        <p:grpSpPr>
          <a:xfrm>
            <a:off x="4885278" y="1521749"/>
            <a:ext cx="1298122" cy="752072"/>
            <a:chOff x="5157107" y="1367771"/>
            <a:chExt cx="1298122" cy="752072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9594BCE3-EA97-C04F-9916-CE7702E7F008}"/>
                </a:ext>
              </a:extLst>
            </p:cNvPr>
            <p:cNvSpPr/>
            <p:nvPr/>
          </p:nvSpPr>
          <p:spPr>
            <a:xfrm>
              <a:off x="5157107" y="1367771"/>
              <a:ext cx="1298122" cy="752072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682B56-7D70-1942-B6A5-5C998E1ABF70}"/>
                </a:ext>
              </a:extLst>
            </p:cNvPr>
            <p:cNvSpPr txBox="1"/>
            <p:nvPr/>
          </p:nvSpPr>
          <p:spPr>
            <a:xfrm>
              <a:off x="5474186" y="1613002"/>
              <a:ext cx="6639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n-lt"/>
                </a:rPr>
                <a:t>LOANS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3BFD3-BAF8-5842-8822-E58DBE4E1F00}"/>
              </a:ext>
            </a:extLst>
          </p:cNvPr>
          <p:cNvSpPr/>
          <p:nvPr/>
        </p:nvSpPr>
        <p:spPr>
          <a:xfrm>
            <a:off x="463800" y="4418161"/>
            <a:ext cx="1289957" cy="487443"/>
          </a:xfrm>
          <a:prstGeom prst="rect">
            <a:avLst/>
          </a:prstGeom>
          <a:solidFill>
            <a:srgbClr val="86CC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FINE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30DAD87-6715-7F44-87DF-8E00C317478A}"/>
              </a:ext>
            </a:extLst>
          </p:cNvPr>
          <p:cNvCxnSpPr>
            <a:cxnSpLocks/>
            <a:stCxn id="4" idx="0"/>
            <a:endCxn id="12" idx="1"/>
          </p:cNvCxnSpPr>
          <p:nvPr/>
        </p:nvCxnSpPr>
        <p:spPr>
          <a:xfrm rot="5400000" flipH="1" flipV="1">
            <a:off x="3485694" y="1314561"/>
            <a:ext cx="816360" cy="19828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5D0BE52-97AA-ED42-AA8C-96892FCE5AE8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6200000" flipH="1">
            <a:off x="3607481" y="2496577"/>
            <a:ext cx="572786" cy="198280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3253EB3-DD2F-E249-94F4-D93DEC307512}"/>
              </a:ext>
            </a:extLst>
          </p:cNvPr>
          <p:cNvCxnSpPr>
            <a:cxnSpLocks/>
            <a:stCxn id="5" idx="0"/>
            <a:endCxn id="12" idx="3"/>
          </p:cNvCxnSpPr>
          <p:nvPr/>
        </p:nvCxnSpPr>
        <p:spPr>
          <a:xfrm rot="16200000" flipV="1">
            <a:off x="6615673" y="1465512"/>
            <a:ext cx="816360" cy="16809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FA204891-92E5-A64A-9B64-6881C5F2F8B6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V="1">
            <a:off x="6183400" y="3201588"/>
            <a:ext cx="1680906" cy="5727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6FB27B5D-DE89-2C49-979C-339C42FFE4BB}"/>
              </a:ext>
            </a:extLst>
          </p:cNvPr>
          <p:cNvCxnSpPr>
            <a:cxnSpLocks/>
            <a:stCxn id="4" idx="1"/>
            <a:endCxn id="15" idx="0"/>
          </p:cNvCxnSpPr>
          <p:nvPr/>
        </p:nvCxnSpPr>
        <p:spPr>
          <a:xfrm rot="10800000" flipV="1">
            <a:off x="1112861" y="2957867"/>
            <a:ext cx="1144631" cy="2437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02B7A99-1617-E148-9F72-8DF6ACD1E541}"/>
              </a:ext>
            </a:extLst>
          </p:cNvPr>
          <p:cNvSpPr/>
          <p:nvPr/>
        </p:nvSpPr>
        <p:spPr>
          <a:xfrm>
            <a:off x="5937724" y="743303"/>
            <a:ext cx="1289957" cy="53321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borrowDate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D379909-70D5-E749-91DB-14B0A0E5423E}"/>
              </a:ext>
            </a:extLst>
          </p:cNvPr>
          <p:cNvSpPr/>
          <p:nvPr/>
        </p:nvSpPr>
        <p:spPr>
          <a:xfrm>
            <a:off x="4240299" y="720159"/>
            <a:ext cx="1289957" cy="53321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dueDate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C23D662-B1A6-5447-A25B-C4CE384DA797}"/>
              </a:ext>
            </a:extLst>
          </p:cNvPr>
          <p:cNvSpPr/>
          <p:nvPr/>
        </p:nvSpPr>
        <p:spPr>
          <a:xfrm>
            <a:off x="3833187" y="4225487"/>
            <a:ext cx="1289957" cy="53321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reserveDate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0B1712B-A9BF-9E46-AE59-CB8FE58D1C72}"/>
              </a:ext>
            </a:extLst>
          </p:cNvPr>
          <p:cNvCxnSpPr>
            <a:cxnSpLocks/>
            <a:stCxn id="60" idx="4"/>
            <a:endCxn id="12" idx="0"/>
          </p:cNvCxnSpPr>
          <p:nvPr/>
        </p:nvCxnSpPr>
        <p:spPr>
          <a:xfrm>
            <a:off x="4885278" y="1253374"/>
            <a:ext cx="649061" cy="26837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CB3F472-E21F-8441-A23A-E35046F68F70}"/>
              </a:ext>
            </a:extLst>
          </p:cNvPr>
          <p:cNvCxnSpPr>
            <a:cxnSpLocks/>
            <a:stCxn id="59" idx="3"/>
            <a:endCxn id="12" idx="0"/>
          </p:cNvCxnSpPr>
          <p:nvPr/>
        </p:nvCxnSpPr>
        <p:spPr>
          <a:xfrm flipH="1">
            <a:off x="5534339" y="1198430"/>
            <a:ext cx="592295" cy="32331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5BF655A-A960-794B-808C-334E1ABDEBB5}"/>
              </a:ext>
            </a:extLst>
          </p:cNvPr>
          <p:cNvCxnSpPr>
            <a:cxnSpLocks/>
            <a:endCxn id="67" idx="7"/>
          </p:cNvCxnSpPr>
          <p:nvPr/>
        </p:nvCxnSpPr>
        <p:spPr>
          <a:xfrm flipH="1">
            <a:off x="4934234" y="3980256"/>
            <a:ext cx="300357" cy="32331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225EEBA-F936-1046-81E0-0A44C33F8566}"/>
              </a:ext>
            </a:extLst>
          </p:cNvPr>
          <p:cNvSpPr/>
          <p:nvPr/>
        </p:nvSpPr>
        <p:spPr>
          <a:xfrm>
            <a:off x="496457" y="4447091"/>
            <a:ext cx="1232808" cy="4274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0FB74E5-D8BA-1F46-9B15-EE943C73D27E}"/>
              </a:ext>
            </a:extLst>
          </p:cNvPr>
          <p:cNvGrpSpPr/>
          <p:nvPr/>
        </p:nvGrpSpPr>
        <p:grpSpPr>
          <a:xfrm>
            <a:off x="463799" y="3201587"/>
            <a:ext cx="1298122" cy="752072"/>
            <a:chOff x="463799" y="3201587"/>
            <a:chExt cx="1298122" cy="752072"/>
          </a:xfrm>
        </p:grpSpPr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B8EB7750-8747-C340-8D72-3D99A5543BEF}"/>
                </a:ext>
              </a:extLst>
            </p:cNvPr>
            <p:cNvSpPr/>
            <p:nvPr/>
          </p:nvSpPr>
          <p:spPr>
            <a:xfrm>
              <a:off x="463799" y="3201587"/>
              <a:ext cx="1298122" cy="752072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977D5E-D6AB-5445-BDFE-97FD3D1A750A}"/>
                </a:ext>
              </a:extLst>
            </p:cNvPr>
            <p:cNvSpPr txBox="1"/>
            <p:nvPr/>
          </p:nvSpPr>
          <p:spPr>
            <a:xfrm>
              <a:off x="831372" y="3446818"/>
              <a:ext cx="5629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n-lt"/>
                </a:rPr>
                <a:t>PAYS</a:t>
              </a:r>
            </a:p>
          </p:txBody>
        </p:sp>
        <p:sp>
          <p:nvSpPr>
            <p:cNvPr id="96" name="Diamond 95">
              <a:extLst>
                <a:ext uri="{FF2B5EF4-FFF2-40B4-BE49-F238E27FC236}">
                  <a16:creationId xmlns:a16="http://schemas.microsoft.com/office/drawing/2014/main" id="{D2B3301F-B478-2741-9C76-1D11ABF8238D}"/>
                </a:ext>
              </a:extLst>
            </p:cNvPr>
            <p:cNvSpPr/>
            <p:nvPr/>
          </p:nvSpPr>
          <p:spPr>
            <a:xfrm>
              <a:off x="573519" y="3274650"/>
              <a:ext cx="1070518" cy="617595"/>
            </a:xfrm>
            <a:prstGeom prst="diamond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D3223CD0-AA89-2C49-89CC-1D7A16C111D0}"/>
              </a:ext>
            </a:extLst>
          </p:cNvPr>
          <p:cNvSpPr txBox="1"/>
          <p:nvPr/>
        </p:nvSpPr>
        <p:spPr>
          <a:xfrm>
            <a:off x="4536001" y="336987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C6330D3-C751-474B-9F98-C3EE31D9349D}"/>
              </a:ext>
            </a:extLst>
          </p:cNvPr>
          <p:cNvSpPr txBox="1"/>
          <p:nvPr/>
        </p:nvSpPr>
        <p:spPr>
          <a:xfrm>
            <a:off x="768051" y="286152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812961E-C07C-BB43-862F-BE8ED8CB3B26}"/>
              </a:ext>
            </a:extLst>
          </p:cNvPr>
          <p:cNvSpPr txBox="1"/>
          <p:nvPr/>
        </p:nvSpPr>
        <p:spPr>
          <a:xfrm>
            <a:off x="6268078" y="190132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290B4D-24C1-3146-9B27-51D73F427A3B}"/>
              </a:ext>
            </a:extLst>
          </p:cNvPr>
          <p:cNvSpPr txBox="1"/>
          <p:nvPr/>
        </p:nvSpPr>
        <p:spPr>
          <a:xfrm>
            <a:off x="6268078" y="336987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80DFE7A-A0EF-F449-A353-A1CACEA6B651}"/>
              </a:ext>
            </a:extLst>
          </p:cNvPr>
          <p:cNvSpPr txBox="1"/>
          <p:nvPr/>
        </p:nvSpPr>
        <p:spPr>
          <a:xfrm>
            <a:off x="691969" y="3953659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M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8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37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781"/>
              <a:buFont typeface="Arial"/>
              <a:buNone/>
            </a:pPr>
            <a:r>
              <a:rPr lang="en-GB" sz="3020"/>
              <a:t>The Final Logical Schema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Membership (</a:t>
            </a:r>
            <a:r>
              <a:rPr lang="en-GB" sz="1600" u="sng" dirty="0">
                <a:solidFill>
                  <a:schemeClr val="tx1"/>
                </a:solidFill>
              </a:rPr>
              <a:t>memberID</a:t>
            </a:r>
            <a:r>
              <a:rPr lang="en-GB" sz="1600" dirty="0">
                <a:solidFill>
                  <a:schemeClr val="tx1"/>
                </a:solidFill>
              </a:rPr>
              <a:t>, name, faculty, telNo, eMail)</a:t>
            </a:r>
          </a:p>
          <a:p>
            <a:pPr marL="0" lv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Book (</a:t>
            </a:r>
            <a:r>
              <a:rPr lang="en-GB" sz="1600" u="sng" dirty="0">
                <a:solidFill>
                  <a:schemeClr val="tx1"/>
                </a:solidFill>
              </a:rPr>
              <a:t>accessionNo</a:t>
            </a:r>
            <a:r>
              <a:rPr lang="en-GB" sz="1600" dirty="0">
                <a:solidFill>
                  <a:schemeClr val="tx1"/>
                </a:solidFill>
              </a:rPr>
              <a:t>, title, ISBN, Publisher, yearPublished)</a:t>
            </a:r>
          </a:p>
          <a:p>
            <a:pPr marL="0" lv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BookReservation (</a:t>
            </a:r>
            <a:r>
              <a:rPr lang="en-GB" sz="1600" u="sng" dirty="0">
                <a:solidFill>
                  <a:srgbClr val="FF0000"/>
                </a:solidFill>
              </a:rPr>
              <a:t>accessionNo</a:t>
            </a:r>
            <a:r>
              <a:rPr lang="en-GB" sz="1600" dirty="0">
                <a:solidFill>
                  <a:schemeClr val="tx1"/>
                </a:solidFill>
              </a:rPr>
              <a:t>, reserveDate, </a:t>
            </a:r>
            <a:r>
              <a:rPr lang="en-GB" sz="1600" u="sng" dirty="0">
                <a:solidFill>
                  <a:srgbClr val="FF0000"/>
                </a:solidFill>
              </a:rPr>
              <a:t>memberID</a:t>
            </a:r>
            <a:r>
              <a:rPr lang="en-GB" sz="1600" dirty="0">
                <a:solidFill>
                  <a:schemeClr val="tx1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BookLoan (</a:t>
            </a:r>
            <a:r>
              <a:rPr lang="en-GB" sz="1600" u="sng" dirty="0">
                <a:solidFill>
                  <a:srgbClr val="FF0000"/>
                </a:solidFill>
              </a:rPr>
              <a:t>accessionNo</a:t>
            </a:r>
            <a:r>
              <a:rPr lang="en-GB" sz="1600" dirty="0">
                <a:solidFill>
                  <a:schemeClr val="tx1"/>
                </a:solidFill>
              </a:rPr>
              <a:t>, borrowDate, dueDate, </a:t>
            </a:r>
            <a:r>
              <a:rPr lang="en-GB" sz="1600" u="sng" dirty="0">
                <a:solidFill>
                  <a:srgbClr val="FF0000"/>
                </a:solidFill>
              </a:rPr>
              <a:t>memberID</a:t>
            </a:r>
            <a:r>
              <a:rPr lang="en-GB" sz="1600" dirty="0">
                <a:solidFill>
                  <a:schemeClr val="tx1"/>
                </a:solidFill>
              </a:rPr>
              <a:t>)</a:t>
            </a:r>
          </a:p>
          <a:p>
            <a:pPr marL="0" lv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Fine (</a:t>
            </a:r>
            <a:r>
              <a:rPr lang="en-GB" sz="1600" u="sng" dirty="0">
                <a:solidFill>
                  <a:srgbClr val="FF0000"/>
                </a:solidFill>
              </a:rPr>
              <a:t>memberID</a:t>
            </a:r>
            <a:r>
              <a:rPr lang="en-GB" sz="1600" dirty="0">
                <a:solidFill>
                  <a:schemeClr val="tx1"/>
                </a:solidFill>
              </a:rPr>
              <a:t>, paymentDate, amount)</a:t>
            </a:r>
          </a:p>
          <a:p>
            <a:pPr marL="0" lv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Author (</a:t>
            </a:r>
            <a:r>
              <a:rPr lang="en-GB" sz="1600" u="sng" dirty="0">
                <a:solidFill>
                  <a:srgbClr val="FF0000"/>
                </a:solidFill>
              </a:rPr>
              <a:t>accessionNo</a:t>
            </a:r>
            <a:r>
              <a:rPr lang="en-GB" sz="1600" dirty="0">
                <a:solidFill>
                  <a:schemeClr val="tx1"/>
                </a:solidFill>
              </a:rPr>
              <a:t>, </a:t>
            </a:r>
            <a:r>
              <a:rPr lang="en-GB" sz="1600" u="sng" dirty="0">
                <a:solidFill>
                  <a:schemeClr val="tx1"/>
                </a:solidFill>
              </a:rPr>
              <a:t>name</a:t>
            </a:r>
            <a:r>
              <a:rPr lang="en-GB" sz="160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7"/>
          <p:cNvGraphicFramePr/>
          <p:nvPr>
            <p:extLst>
              <p:ext uri="{D42A27DB-BD31-4B8C-83A1-F6EECF244321}">
                <p14:modId xmlns:p14="http://schemas.microsoft.com/office/powerpoint/2010/main" val="1920411040"/>
              </p:ext>
            </p:extLst>
          </p:nvPr>
        </p:nvGraphicFramePr>
        <p:xfrm>
          <a:off x="41675" y="927655"/>
          <a:ext cx="9060650" cy="4068475"/>
        </p:xfrm>
        <a:graphic>
          <a:graphicData uri="http://schemas.openxmlformats.org/drawingml/2006/table">
            <a:tbl>
              <a:tblPr>
                <a:noFill/>
                <a:tableStyleId>{2DF7B9A2-4E1F-4F33-8116-182F82774046}</a:tableStyleId>
              </a:tblPr>
              <a:tblGrid>
                <a:gridCol w="45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0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7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Membership (memberID, name, faculty, telNo, eMail)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Primary Key  </a:t>
                      </a: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memberID</a:t>
                      </a:r>
                      <a:endParaRPr sz="11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Book (accessionNo, title, ISBN, Publisher, yearPublished)</a:t>
                      </a:r>
                      <a:endParaRPr sz="11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Primary Key </a:t>
                      </a: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accessionNo</a:t>
                      </a:r>
                      <a:endParaRPr sz="11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Author (accessionNo, name)</a:t>
                      </a:r>
                      <a:endParaRPr sz="11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Primary Key </a:t>
                      </a: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accessionNo</a:t>
                      </a:r>
                      <a:endParaRPr sz="11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Foreign Key</a:t>
                      </a: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accessionNo references Book(accessionNo)</a:t>
                      </a:r>
                      <a:endParaRPr sz="11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BookReservation (accessionNo, Reserve Date, memberID)</a:t>
                      </a:r>
                      <a:endParaRPr sz="11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Primary Key </a:t>
                      </a: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accessionNo, </a:t>
                      </a:r>
                      <a:r>
                        <a:rPr lang="en-GB" sz="110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memberID</a:t>
                      </a:r>
                      <a:endParaRPr sz="11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Foreign Key </a:t>
                      </a: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memberID references Membership (</a:t>
                      </a:r>
                      <a:r>
                        <a:rPr lang="en-GB" sz="110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memberID</a:t>
                      </a: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sz="11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Foreign Key </a:t>
                      </a: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accessionNo references Book(accessionNo)</a:t>
                      </a:r>
                      <a:endParaRPr sz="11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5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BookLoan (accessionNo, borrowDate, dueDate, </a:t>
                      </a:r>
                      <a:r>
                        <a:rPr lang="en-GB" sz="110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memberID</a:t>
                      </a: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sz="11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Primary Key </a:t>
                      </a: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accessionNo, </a:t>
                      </a:r>
                      <a:r>
                        <a:rPr lang="en-GB" sz="110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memberID</a:t>
                      </a:r>
                      <a:endParaRPr sz="11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Foreign Key </a:t>
                      </a:r>
                      <a:r>
                        <a:rPr lang="en-GB" sz="110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memberID</a:t>
                      </a: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references Membership (</a:t>
                      </a:r>
                      <a:r>
                        <a:rPr lang="en-GB" sz="110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memberID</a:t>
                      </a: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sz="11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Foreign Key </a:t>
                      </a:r>
                      <a:r>
                        <a:rPr lang="en-GB" sz="1100" dirty="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accessionNo</a:t>
                      </a:r>
                      <a:r>
                        <a:rPr lang="en-GB" sz="110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references Book(</a:t>
                      </a: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accessionNo</a:t>
                      </a:r>
                      <a:r>
                        <a:rPr lang="en-GB" sz="110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sz="11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Fine (</a:t>
                      </a:r>
                      <a:r>
                        <a:rPr lang="en-GB" sz="110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memberID</a:t>
                      </a: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paymentDate, amount)</a:t>
                      </a:r>
                      <a:endParaRPr sz="11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accent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Primary Key </a:t>
                      </a:r>
                      <a:r>
                        <a:rPr lang="en-GB" sz="110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memberID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rgbClr val="FF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Foreign Key </a:t>
                      </a:r>
                      <a:r>
                        <a:rPr lang="en-GB" sz="110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memberID</a:t>
                      </a: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references Membership (</a:t>
                      </a:r>
                      <a:r>
                        <a:rPr lang="en-GB" sz="1100" dirty="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memberID</a:t>
                      </a:r>
                      <a:r>
                        <a:rPr lang="en-GB" sz="11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 sz="11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Google Shape;84;p17"/>
          <p:cNvSpPr txBox="1"/>
          <p:nvPr/>
        </p:nvSpPr>
        <p:spPr>
          <a:xfrm>
            <a:off x="0" y="149075"/>
            <a:ext cx="64935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2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Final Logical Data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256</Words>
  <Application>Microsoft Macintosh PowerPoint</Application>
  <PresentationFormat>On-screen Show (16:9)</PresentationFormat>
  <Paragraphs>67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Proxima Nova</vt:lpstr>
      <vt:lpstr>Open Sans</vt:lpstr>
      <vt:lpstr>Arial</vt:lpstr>
      <vt:lpstr>Spearmint</vt:lpstr>
      <vt:lpstr>BT2102 Assignment 1 Group 41</vt:lpstr>
      <vt:lpstr>The Final Entity and Attributes: Member, Book, Fine</vt:lpstr>
      <vt:lpstr>PowerPoint Presentation</vt:lpstr>
      <vt:lpstr>The Final Logical Schema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BT2102 Assignment 1 Group 41</dc:title>
  <cp:lastModifiedBy>Patricia Vanessa Santoso</cp:lastModifiedBy>
  <cp:revision>4</cp:revision>
  <dcterms:modified xsi:type="dcterms:W3CDTF">2022-03-11T12:38:54Z</dcterms:modified>
</cp:coreProperties>
</file>