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320" r:id="rId3"/>
    <p:sldId id="321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</p:sldIdLst>
  <p:sldSz cx="12192000" cy="6858000"/>
  <p:notesSz cx="6858000" cy="9144000"/>
  <p:custDataLst>
    <p:tags r:id="rId15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lan" initials="tl" lastIdx="2" clrIdx="0">
    <p:extLst>
      <p:ext uri="{19B8F6BF-5375-455C-9EA6-DF929625EA0E}">
        <p15:presenceInfo xmlns:p15="http://schemas.microsoft.com/office/powerpoint/2012/main" userId="e0ce811aa4a357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1864" autoAdjust="0"/>
  </p:normalViewPr>
  <p:slideViewPr>
    <p:cSldViewPr snapToGrid="0">
      <p:cViewPr varScale="1">
        <p:scale>
          <a:sx n="81" d="100"/>
          <a:sy n="81" d="100"/>
        </p:scale>
        <p:origin x="965" y="62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2023年11月16日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2023年11月16日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72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78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09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30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1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02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92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9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0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33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2023年11月16日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zh-CN" altLang="en-US" dirty="0">
                <a:sym typeface="+mn-lt"/>
              </a:rPr>
              <a:t>软件工程与实践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>
                <a:sym typeface="+mn-lt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636181" y="492727"/>
            <a:ext cx="109196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ch5 </a:t>
            </a:r>
            <a:r>
              <a:rPr lang="zh-CN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质量保证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/>
              <a:t>软件质量的概念和关键点。</a:t>
            </a:r>
            <a:endParaRPr lang="en-US" altLang="zh-CN" sz="2400" dirty="0"/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测试策略</a:t>
            </a:r>
            <a:r>
              <a:rPr lang="en-US" altLang="zh-CN" sz="2400" dirty="0"/>
              <a:t>V</a:t>
            </a:r>
            <a:r>
              <a:rPr lang="zh-CN" altLang="zh-CN" sz="2400" dirty="0"/>
              <a:t>模型概念，测试与开发的各阶段对应关系。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单元测试的内容、集成测试的分类、系统测试的分类、验收测试的分类。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回归测试的概念</a:t>
            </a:r>
            <a:r>
              <a:rPr lang="zh-CN" altLang="en-US" sz="2400" dirty="0"/>
              <a:t>、</a:t>
            </a:r>
            <a:r>
              <a:rPr lang="zh-CN" altLang="zh-CN" sz="2400" dirty="0"/>
              <a:t>测试技术常见术语的概念：软件缺陷、验证和确认、测试与质量保证、质量与可靠性、调试与测试、测试用例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白盒测试、黑盒测试、静态分析各有哪些方法？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掌握</a:t>
            </a:r>
            <a:r>
              <a:rPr lang="zh-CN" altLang="en-US" sz="2400" dirty="0"/>
              <a:t>覆盖测试、</a:t>
            </a:r>
            <a:r>
              <a:rPr lang="zh-CN" altLang="zh-CN" sz="2400" dirty="0"/>
              <a:t>等价类划分测试方法。</a:t>
            </a:r>
            <a:r>
              <a:rPr lang="zh-CN" altLang="en-US" sz="2400" dirty="0"/>
              <a:t>（有效等价类和无效等价类划分、对应测试用例的设计）边界测试方法。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7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492727"/>
            <a:ext cx="109196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ch6 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项目管理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项目管理四要素：人员、产品、项目、过程（概念）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软件度量有哪些方法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669851" y="871869"/>
            <a:ext cx="1091963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对应讲义</a:t>
            </a: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1-3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章内容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/>
              <a:t>Java </a:t>
            </a:r>
            <a:r>
              <a:rPr lang="zh-CN" altLang="zh-CN" sz="2000" dirty="0"/>
              <a:t>语言的特点；</a:t>
            </a:r>
            <a:r>
              <a:rPr lang="en-US" altLang="zh-CN" sz="2000" dirty="0"/>
              <a:t>Java</a:t>
            </a:r>
            <a:r>
              <a:rPr lang="zh-CN" altLang="zh-CN" sz="2000" dirty="0"/>
              <a:t>程序的基本结构，</a:t>
            </a:r>
            <a:r>
              <a:rPr lang="en-US" altLang="zh-CN" sz="2000" dirty="0"/>
              <a:t>Java </a:t>
            </a:r>
            <a:r>
              <a:rPr lang="zh-CN" altLang="zh-CN" sz="2000" dirty="0"/>
              <a:t>虚拟机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dirty="0"/>
              <a:t>Java </a:t>
            </a:r>
            <a:r>
              <a:rPr lang="zh-CN" altLang="zh-CN" dirty="0"/>
              <a:t>程序结构；</a:t>
            </a:r>
            <a:r>
              <a:rPr lang="en-US" altLang="zh-CN" dirty="0"/>
              <a:t>Java </a:t>
            </a:r>
            <a:r>
              <a:rPr lang="zh-CN" altLang="zh-CN" dirty="0"/>
              <a:t>所使用的符号集，关键字，标识符；</a:t>
            </a:r>
            <a:r>
              <a:rPr lang="en-US" altLang="zh-CN" dirty="0"/>
              <a:t>Java</a:t>
            </a:r>
            <a:r>
              <a:rPr lang="zh-CN" altLang="zh-CN" dirty="0"/>
              <a:t>的数据类型；常量：整数，浮点数，字符型，布尔型；变量和变量声明，变量的作用域及初始化；运算符及表达式：算术运算符，关系和布尔运算符，赋值运算符和数据的类型转换，条件运算符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数组和字符串：数组声明，数组元素及初始化，</a:t>
            </a:r>
            <a:r>
              <a:rPr lang="en-US" altLang="zh-CN" dirty="0"/>
              <a:t> </a:t>
            </a:r>
            <a:r>
              <a:rPr lang="zh-CN" altLang="zh-CN" dirty="0"/>
              <a:t>多维数组</a:t>
            </a:r>
            <a:r>
              <a:rPr lang="zh-CN" altLang="en-US" dirty="0"/>
              <a:t>，</a:t>
            </a:r>
            <a:r>
              <a:rPr lang="zh-CN" altLang="zh-CN" dirty="0"/>
              <a:t>字符串的声明和使用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7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669851" y="871869"/>
            <a:ext cx="1091963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对应讲义</a:t>
            </a: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4-7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章内容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章</a:t>
            </a:r>
            <a:r>
              <a:rPr lang="en-US" altLang="zh-CN" dirty="0"/>
              <a:t>-</a:t>
            </a:r>
            <a:r>
              <a:rPr lang="zh-CN" altLang="zh-CN" dirty="0"/>
              <a:t>面向对象程序设计的基本原理：对象、消息、类的含义和作用；类的声明，类体的组成和各部分的定义；方法的过载；类的构造方法，类成员变量的初始化；类成员和实例成员，原理、方法与作用。对象的创建、使用、清除，对象的生命周期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章</a:t>
            </a:r>
            <a:r>
              <a:rPr lang="en-US" altLang="zh-CN" sz="2400" b="1" dirty="0"/>
              <a:t>-</a:t>
            </a:r>
            <a:r>
              <a:rPr lang="zh-CN" altLang="zh-CN" dirty="0"/>
              <a:t>继承的原理、方法和作用；如何创建子类；成员变量的隐藏和成员方法的覆盖；与继承相关的三个关键字：</a:t>
            </a:r>
            <a:r>
              <a:rPr lang="en-US" altLang="zh-CN" dirty="0"/>
              <a:t>null</a:t>
            </a:r>
            <a:r>
              <a:rPr lang="zh-CN" altLang="zh-CN" dirty="0"/>
              <a:t>、</a:t>
            </a:r>
            <a:r>
              <a:rPr lang="en-US" altLang="zh-CN" dirty="0"/>
              <a:t>this</a:t>
            </a:r>
            <a:r>
              <a:rPr lang="zh-CN" altLang="zh-CN" dirty="0"/>
              <a:t>、</a:t>
            </a:r>
            <a:r>
              <a:rPr lang="en-US" altLang="zh-CN" dirty="0"/>
              <a:t>super</a:t>
            </a:r>
            <a:r>
              <a:rPr lang="zh-CN" altLang="zh-CN" dirty="0"/>
              <a:t>；运行时的多态，方法过载与方法覆盖的区别；</a:t>
            </a:r>
            <a:r>
              <a:rPr lang="en-US" altLang="zh-CN" dirty="0"/>
              <a:t>final</a:t>
            </a:r>
            <a:r>
              <a:rPr lang="zh-CN" altLang="zh-CN" dirty="0"/>
              <a:t>类和</a:t>
            </a:r>
            <a:r>
              <a:rPr lang="en-US" altLang="zh-CN" dirty="0"/>
              <a:t>final</a:t>
            </a:r>
            <a:r>
              <a:rPr lang="zh-CN" altLang="zh-CN" dirty="0"/>
              <a:t>方法；抽象类和方法；</a:t>
            </a:r>
            <a:r>
              <a:rPr lang="en-US" altLang="zh-CN" dirty="0"/>
              <a:t>Object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975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669851" y="871869"/>
            <a:ext cx="1091963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对应讲义</a:t>
            </a: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4-7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章内容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章</a:t>
            </a:r>
            <a:r>
              <a:rPr lang="en-US" altLang="zh-CN" dirty="0"/>
              <a:t>-</a:t>
            </a:r>
            <a:r>
              <a:rPr lang="zh-CN" altLang="zh-CN" dirty="0"/>
              <a:t>包声明：</a:t>
            </a:r>
            <a:r>
              <a:rPr lang="en-US" altLang="zh-CN" dirty="0"/>
              <a:t>package </a:t>
            </a:r>
            <a:r>
              <a:rPr lang="zh-CN" altLang="zh-CN" dirty="0"/>
              <a:t>语句，包引入：</a:t>
            </a:r>
            <a:r>
              <a:rPr lang="en-US" altLang="zh-CN" dirty="0"/>
              <a:t>import </a:t>
            </a:r>
            <a:r>
              <a:rPr lang="zh-CN" altLang="zh-CN" dirty="0"/>
              <a:t>语句；编译和运行包中的；访问控制：公共型</a:t>
            </a:r>
            <a:r>
              <a:rPr lang="en-US" altLang="zh-CN" dirty="0"/>
              <a:t> public</a:t>
            </a:r>
            <a:r>
              <a:rPr lang="zh-CN" altLang="zh-CN" dirty="0"/>
              <a:t>，保护型</a:t>
            </a:r>
            <a:r>
              <a:rPr lang="en-US" altLang="zh-CN" dirty="0"/>
              <a:t>protected</a:t>
            </a:r>
            <a:r>
              <a:rPr lang="zh-CN" altLang="zh-CN" dirty="0"/>
              <a:t>，缺省型，私有型</a:t>
            </a:r>
            <a:r>
              <a:rPr lang="en-US" altLang="zh-CN" dirty="0"/>
              <a:t> private</a:t>
            </a:r>
            <a:r>
              <a:rPr lang="zh-CN" altLang="zh-CN" dirty="0"/>
              <a:t>；接口的定义，接口的实现，接口的类型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章</a:t>
            </a:r>
            <a:r>
              <a:rPr lang="en-US" altLang="zh-CN" sz="2400" b="1" dirty="0"/>
              <a:t>-</a:t>
            </a:r>
            <a:r>
              <a:rPr lang="zh-CN" altLang="zh-CN" dirty="0"/>
              <a:t>异常处理的概念和作用，异常类的层次，嵌套的异常处理，程序抛出异常</a:t>
            </a:r>
            <a:r>
              <a:rPr lang="en-US" altLang="zh-CN" dirty="0"/>
              <a:t>throw </a:t>
            </a:r>
            <a:r>
              <a:rPr lang="zh-CN" altLang="zh-CN" dirty="0"/>
              <a:t>语句和抛出异常声明</a:t>
            </a:r>
            <a:r>
              <a:rPr lang="en-US" altLang="zh-CN" dirty="0"/>
              <a:t>throws </a:t>
            </a:r>
            <a:r>
              <a:rPr lang="zh-CN" altLang="zh-CN" dirty="0"/>
              <a:t>语句，自定义异常类的方法和使用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4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高级编程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414669"/>
            <a:ext cx="109196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对应讲义</a:t>
            </a: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8-11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章内容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章</a:t>
            </a:r>
            <a:r>
              <a:rPr lang="en-US" altLang="zh-CN" dirty="0"/>
              <a:t>-</a:t>
            </a:r>
            <a:r>
              <a:rPr lang="zh-CN" altLang="zh-CN" dirty="0"/>
              <a:t>线程的基本概念和作用，</a:t>
            </a:r>
            <a:r>
              <a:rPr lang="en-US" altLang="zh-CN" dirty="0"/>
              <a:t>java</a:t>
            </a:r>
            <a:r>
              <a:rPr lang="zh-CN" altLang="zh-CN" dirty="0"/>
              <a:t>中的线程，线程的三个部分；创建</a:t>
            </a:r>
            <a:r>
              <a:rPr lang="en-US" altLang="zh-CN" dirty="0"/>
              <a:t> Thread </a:t>
            </a:r>
            <a:r>
              <a:rPr lang="zh-CN" altLang="zh-CN" dirty="0"/>
              <a:t>类子类方法实现多线程，创建实现接口</a:t>
            </a:r>
            <a:r>
              <a:rPr lang="en-US" altLang="zh-CN" dirty="0"/>
              <a:t> Runnable </a:t>
            </a:r>
            <a:r>
              <a:rPr lang="zh-CN" altLang="zh-CN" dirty="0"/>
              <a:t>的方法实现多线程；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（仅了解基本概念）</a:t>
            </a:r>
            <a:r>
              <a:rPr lang="zh-CN" altLang="zh-CN" dirty="0"/>
              <a:t>多线程状态，优先级及调度，线程的控制；线程的同步</a:t>
            </a:r>
            <a:r>
              <a:rPr lang="zh-CN" altLang="en-US" dirty="0"/>
              <a:t>（理解）</a:t>
            </a:r>
            <a:r>
              <a:rPr lang="zh-CN" altLang="zh-CN" dirty="0"/>
              <a:t>，同步锁的基本原理和作用</a:t>
            </a:r>
            <a:r>
              <a:rPr lang="zh-CN" altLang="en-US" dirty="0"/>
              <a:t>（理解）</a:t>
            </a:r>
            <a:r>
              <a:rPr lang="zh-CN" altLang="zh-CN" dirty="0"/>
              <a:t>；</a:t>
            </a:r>
            <a:r>
              <a:rPr lang="en-US" altLang="zh-CN" dirty="0"/>
              <a:t>sleep()</a:t>
            </a:r>
            <a:r>
              <a:rPr lang="zh-CN" altLang="en-US" dirty="0"/>
              <a:t>、（理解）；</a:t>
            </a:r>
            <a:r>
              <a:rPr lang="zh-CN" altLang="zh-CN" dirty="0"/>
              <a:t>线程间通信的基本方法和原理，</a:t>
            </a:r>
            <a:r>
              <a:rPr lang="en-US" altLang="zh-CN" dirty="0"/>
              <a:t>wait </a:t>
            </a:r>
            <a:r>
              <a:rPr lang="zh-CN" altLang="zh-CN" dirty="0"/>
              <a:t>方法和</a:t>
            </a:r>
            <a:r>
              <a:rPr lang="en-US" altLang="zh-CN" dirty="0"/>
              <a:t> notify </a:t>
            </a:r>
            <a:r>
              <a:rPr lang="zh-CN" altLang="zh-CN" dirty="0"/>
              <a:t>方法</a:t>
            </a:r>
            <a:r>
              <a:rPr lang="zh-CN" altLang="en-US" dirty="0"/>
              <a:t>（理解）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章</a:t>
            </a:r>
            <a:r>
              <a:rPr lang="en-US" altLang="zh-CN" sz="2400" b="1" dirty="0"/>
              <a:t>-</a:t>
            </a:r>
            <a:r>
              <a:rPr lang="zh-CN" altLang="zh-CN" dirty="0"/>
              <a:t>流的基本概念和分类；</a:t>
            </a:r>
            <a:r>
              <a:rPr lang="en-US" altLang="zh-CN" dirty="0"/>
              <a:t> File </a:t>
            </a:r>
            <a:r>
              <a:rPr lang="zh-CN" altLang="en-US" dirty="0"/>
              <a:t>类、</a:t>
            </a:r>
            <a:r>
              <a:rPr lang="zh-CN" altLang="zh-CN" dirty="0"/>
              <a:t>文件及文件</a:t>
            </a:r>
            <a:r>
              <a:rPr lang="en-US" altLang="zh-CN" dirty="0"/>
              <a:t> I/O</a:t>
            </a:r>
            <a:r>
              <a:rPr lang="zh-CN" altLang="zh-CN" dirty="0"/>
              <a:t>；字节流，字符流，管道流的基本概念和作用，最常见的输入输出流的分类使用方法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414669"/>
            <a:ext cx="1091963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ch1 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软件工程概述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zh-CN" altLang="zh-CN" sz="2400" dirty="0"/>
              <a:t>软件的概念和特点</a:t>
            </a:r>
          </a:p>
          <a:p>
            <a:pPr lvl="0">
              <a:lnSpc>
                <a:spcPct val="200000"/>
              </a:lnSpc>
            </a:pPr>
            <a:r>
              <a:rPr lang="zh-CN" altLang="zh-CN" sz="2400" dirty="0"/>
              <a:t>软件危机的概念和产生的原因</a:t>
            </a:r>
          </a:p>
          <a:p>
            <a:pPr>
              <a:lnSpc>
                <a:spcPct val="200000"/>
              </a:lnSpc>
            </a:pPr>
            <a:r>
              <a:rPr lang="zh-CN" altLang="zh-CN" sz="2400" dirty="0"/>
              <a:t>软件工程的定义、三要素</a:t>
            </a:r>
            <a:r>
              <a:rPr lang="zh-CN" altLang="en-US" sz="2400" dirty="0"/>
              <a:t>、应用软件工程的原因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52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414669"/>
            <a:ext cx="10919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ch2 </a:t>
            </a:r>
            <a:r>
              <a:rPr lang="zh-CN" altLang="en-US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软件过程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zh-CN" altLang="zh-CN" sz="2400" dirty="0"/>
              <a:t>软件生命周期概念、软件过程概念、常见的几种软件过程模型：瀑布、增量、原型、螺旋、敏捷等，比较各自优缺点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95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414669"/>
            <a:ext cx="109196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ch3 </a:t>
            </a:r>
            <a:r>
              <a:rPr lang="zh-CN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需求分析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需求分析的概念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需求分析的过程：需求确认与需求变更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需求确认的步骤：需求获取→需求提炼→需求描述→需求验证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需求分析三类建模：功能模型、数据模型、行为模型。面向对象的需求分析过程中，三类模型各包含哪些内容？</a:t>
            </a:r>
            <a:r>
              <a:rPr lang="en-US" altLang="zh-CN" sz="2400" dirty="0"/>
              <a:t>UML</a:t>
            </a:r>
            <a:r>
              <a:rPr lang="zh-CN" altLang="en-US" sz="2400" dirty="0"/>
              <a:t>图类型有哪些？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掌握用例图和活动图作法。</a:t>
            </a:r>
            <a:r>
              <a:rPr lang="zh-CN" altLang="en-US" sz="2400" dirty="0"/>
              <a:t>泳道划分活动图、分支及汇合、分叉及合并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1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492727"/>
            <a:ext cx="1091963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ch4 </a:t>
            </a:r>
            <a:r>
              <a:rPr lang="zh-CN" altLang="zh-CN" sz="3200" kern="1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系统设计</a:t>
            </a:r>
            <a:endParaRPr lang="en-US" altLang="zh-CN" sz="3200" kern="1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系统设计分为概要设计和详细设计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与设计相关的</a:t>
            </a:r>
            <a:r>
              <a:rPr lang="en-US" altLang="zh-CN" sz="2400" dirty="0"/>
              <a:t>8</a:t>
            </a:r>
            <a:r>
              <a:rPr lang="zh-CN" altLang="zh-CN" sz="2400" dirty="0"/>
              <a:t>个概念：抽象、体系结构、设计模式、模块化、信息隐藏、功能独立、细化、重构。系统设计从体系结构、数据、接口和组件四方面进行设计。面向对象的系统设计，各自包含哪些设计内容？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掌握类图和顺序图作法。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50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9069</TotalTime>
  <Words>854</Words>
  <Application>Microsoft Office PowerPoint</Application>
  <PresentationFormat>宽屏</PresentationFormat>
  <Paragraphs>62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微软雅黑</vt:lpstr>
      <vt:lpstr>Arial</vt:lpstr>
      <vt:lpstr>菱形网格 16x9</vt:lpstr>
      <vt:lpstr>软件工程与实践-提纲</vt:lpstr>
      <vt:lpstr>Java基础</vt:lpstr>
      <vt:lpstr>面向对象程序设计</vt:lpstr>
      <vt:lpstr>面向对象程序设计</vt:lpstr>
      <vt:lpstr>Java高级编程</vt:lpstr>
      <vt:lpstr>软件工程基础</vt:lpstr>
      <vt:lpstr>软件工程基础</vt:lpstr>
      <vt:lpstr>软件工程基础</vt:lpstr>
      <vt:lpstr>软件工程基础</vt:lpstr>
      <vt:lpstr>软件工程基础</vt:lpstr>
      <vt:lpstr>软件工程基础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钱 伟中</cp:lastModifiedBy>
  <cp:revision>179</cp:revision>
  <dcterms:created xsi:type="dcterms:W3CDTF">2018-03-05T08:16:37Z</dcterms:created>
  <dcterms:modified xsi:type="dcterms:W3CDTF">2023-11-16T14:48:53Z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