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3"/>
  </p:notesMasterIdLst>
  <p:sldIdLst>
    <p:sldId id="256" r:id="rId2"/>
    <p:sldId id="774" r:id="rId3"/>
    <p:sldId id="835" r:id="rId4"/>
    <p:sldId id="650" r:id="rId5"/>
    <p:sldId id="727" r:id="rId6"/>
    <p:sldId id="318" r:id="rId7"/>
    <p:sldId id="728" r:id="rId8"/>
    <p:sldId id="729" r:id="rId9"/>
    <p:sldId id="515" r:id="rId10"/>
    <p:sldId id="793" r:id="rId11"/>
    <p:sldId id="764" r:id="rId12"/>
    <p:sldId id="680" r:id="rId13"/>
    <p:sldId id="765" r:id="rId14"/>
    <p:sldId id="766" r:id="rId15"/>
    <p:sldId id="804" r:id="rId16"/>
    <p:sldId id="516" r:id="rId17"/>
    <p:sldId id="517" r:id="rId18"/>
    <p:sldId id="519" r:id="rId19"/>
    <p:sldId id="805" r:id="rId20"/>
    <p:sldId id="806" r:id="rId21"/>
    <p:sldId id="807" r:id="rId22"/>
    <p:sldId id="814" r:id="rId23"/>
    <p:sldId id="836" r:id="rId24"/>
    <p:sldId id="837" r:id="rId25"/>
    <p:sldId id="815" r:id="rId26"/>
    <p:sldId id="816" r:id="rId27"/>
    <p:sldId id="817" r:id="rId28"/>
    <p:sldId id="848" r:id="rId29"/>
    <p:sldId id="864" r:id="rId30"/>
    <p:sldId id="849" r:id="rId31"/>
    <p:sldId id="865" r:id="rId32"/>
    <p:sldId id="850" r:id="rId33"/>
    <p:sldId id="858" r:id="rId34"/>
    <p:sldId id="859" r:id="rId35"/>
    <p:sldId id="860" r:id="rId36"/>
    <p:sldId id="861" r:id="rId37"/>
    <p:sldId id="847" r:id="rId38"/>
    <p:sldId id="818" r:id="rId39"/>
    <p:sldId id="820" r:id="rId40"/>
    <p:sldId id="852" r:id="rId41"/>
    <p:sldId id="853" r:id="rId42"/>
    <p:sldId id="854" r:id="rId43"/>
    <p:sldId id="855" r:id="rId44"/>
    <p:sldId id="856" r:id="rId45"/>
    <p:sldId id="857" r:id="rId46"/>
    <p:sldId id="822" r:id="rId47"/>
    <p:sldId id="823" r:id="rId48"/>
    <p:sldId id="648" r:id="rId49"/>
    <p:sldId id="283" r:id="rId50"/>
    <p:sldId id="866" r:id="rId51"/>
    <p:sldId id="863" r:id="rId5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4"/>
    <p:restoredTop sz="96291"/>
  </p:normalViewPr>
  <p:slideViewPr>
    <p:cSldViewPr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2680" y="-112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8484C-36D0-468C-A321-14449EB12040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06E44F-D328-4741-95F9-656EB7313FC3}">
      <dgm:prSet/>
      <dgm:spPr/>
      <dgm:t>
        <a:bodyPr/>
        <a:lstStyle/>
        <a:p>
          <a:pPr rtl="0"/>
          <a:r>
            <a:rPr lang="zh-CN" dirty="0"/>
            <a:t>多线程机制</a:t>
          </a:r>
        </a:p>
      </dgm:t>
    </dgm:pt>
    <dgm:pt modelId="{A9FF76CA-9E1B-41D1-A962-07B6CE895787}" type="par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6E007CA0-1B80-4536-A06A-3C2E7F0E80C2}" type="sibTrans" cxnId="{2DC5ADC0-C0DD-4559-B15E-3658F3E03E92}">
      <dgm:prSet/>
      <dgm:spPr/>
      <dgm:t>
        <a:bodyPr/>
        <a:lstStyle/>
        <a:p>
          <a:endParaRPr lang="zh-CN" altLang="en-US"/>
        </a:p>
      </dgm:t>
    </dgm:pt>
    <dgm:pt modelId="{8A1411B0-52B2-404A-A74E-4D23E9DB9864}">
      <dgm:prSet/>
      <dgm:spPr/>
      <dgm:t>
        <a:bodyPr/>
        <a:lstStyle/>
        <a:p>
          <a:pPr rtl="0"/>
          <a:r>
            <a:rPr lang="zh-CN" dirty="0"/>
            <a:t>多线程实现方法</a:t>
          </a:r>
        </a:p>
      </dgm:t>
    </dgm:pt>
    <dgm:pt modelId="{F212DB16-51AE-4778-B60E-CB16D0383625}" type="par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C90ABE54-6B3E-4BB8-8DB8-DC31E9DEAE59}" type="sibTrans" cxnId="{B9CD1E2F-9065-4436-93BD-983417B0E7C4}">
      <dgm:prSet/>
      <dgm:spPr/>
      <dgm:t>
        <a:bodyPr/>
        <a:lstStyle/>
        <a:p>
          <a:endParaRPr lang="zh-CN" altLang="en-US"/>
        </a:p>
      </dgm:t>
    </dgm:pt>
    <dgm:pt modelId="{F6BA2FDB-F0C3-46B9-8CE1-31E5D374B130}">
      <dgm:prSet/>
      <dgm:spPr/>
      <dgm:t>
        <a:bodyPr/>
        <a:lstStyle/>
        <a:p>
          <a:pPr rtl="0"/>
          <a:r>
            <a:rPr lang="zh-CN" dirty="0"/>
            <a:t>多线程状态及调度</a:t>
          </a:r>
        </a:p>
      </dgm:t>
    </dgm:pt>
    <dgm:pt modelId="{71DEE534-2FDA-4AAC-8B7A-89DD759B1BC7}" type="par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630F0448-7FC1-41A0-BF00-E51E0278B490}" type="sibTrans" cxnId="{59A0CEC2-0123-439A-9AA1-89AF905DE54A}">
      <dgm:prSet/>
      <dgm:spPr/>
      <dgm:t>
        <a:bodyPr/>
        <a:lstStyle/>
        <a:p>
          <a:endParaRPr lang="zh-CN" altLang="en-US"/>
        </a:p>
      </dgm:t>
    </dgm:pt>
    <dgm:pt modelId="{10B15BC8-D1C3-4CCA-A782-F8305F566C04}">
      <dgm:prSet/>
      <dgm:spPr/>
      <dgm:t>
        <a:bodyPr/>
        <a:lstStyle/>
        <a:p>
          <a:pPr rtl="0"/>
          <a:r>
            <a:rPr lang="zh-CN" dirty="0"/>
            <a:t>线程同步</a:t>
          </a:r>
        </a:p>
      </dgm:t>
    </dgm:pt>
    <dgm:pt modelId="{7A3B227B-82C2-4F02-BDEB-6267D4A899D7}" type="par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D273E03-98A7-4672-A1BB-7DE90B8C2446}" type="sibTrans" cxnId="{66B28396-1A55-49DC-9614-742A5D4715C2}">
      <dgm:prSet/>
      <dgm:spPr/>
      <dgm:t>
        <a:bodyPr/>
        <a:lstStyle/>
        <a:p>
          <a:endParaRPr lang="zh-CN" altLang="en-US"/>
        </a:p>
      </dgm:t>
    </dgm:pt>
    <dgm:pt modelId="{592ACC18-295E-4CA1-9C71-6F39A54E06EE}">
      <dgm:prSet/>
      <dgm:spPr/>
      <dgm:t>
        <a:bodyPr/>
        <a:lstStyle/>
        <a:p>
          <a:pPr rtl="0"/>
          <a:r>
            <a:rPr lang="zh-CN" dirty="0"/>
            <a:t>线程通信</a:t>
          </a:r>
        </a:p>
      </dgm:t>
    </dgm:pt>
    <dgm:pt modelId="{F1C73758-2F24-4557-AA5C-AF2A2FC54C89}" type="par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3461A93A-C49E-49D1-8393-5A4537D258EC}" type="sibTrans" cxnId="{2F554A2C-379F-4016-B41C-94CA53830C50}">
      <dgm:prSet/>
      <dgm:spPr/>
      <dgm:t>
        <a:bodyPr/>
        <a:lstStyle/>
        <a:p>
          <a:endParaRPr lang="zh-CN" altLang="en-US"/>
        </a:p>
      </dgm:t>
    </dgm:pt>
    <dgm:pt modelId="{BD2FE3F9-FF3F-453D-895C-7C92FB2D4EA5}" type="pres">
      <dgm:prSet presAssocID="{C068484C-36D0-468C-A321-14449EB1204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BEDF0B-674F-4E4E-BB69-56F7F528073F}" type="pres">
      <dgm:prSet presAssocID="{7A06E44F-D328-4741-95F9-656EB7313FC3}" presName="composite" presStyleCnt="0"/>
      <dgm:spPr/>
    </dgm:pt>
    <dgm:pt modelId="{DC07576A-B6CC-4A0C-8E7E-9BF86AA75EDE}" type="pres">
      <dgm:prSet presAssocID="{7A06E44F-D328-4741-95F9-656EB7313FC3}" presName="imgShp" presStyleLbl="fgImgPlace1" presStyleIdx="0" presStyleCnt="5"/>
      <dgm:spPr/>
    </dgm:pt>
    <dgm:pt modelId="{8A8E91B8-ECAB-4507-AF6B-5F0AB7F0EFE4}" type="pres">
      <dgm:prSet presAssocID="{7A06E44F-D328-4741-95F9-656EB7313FC3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81133-812F-4DE7-A502-B28115C13423}" type="pres">
      <dgm:prSet presAssocID="{6E007CA0-1B80-4536-A06A-3C2E7F0E80C2}" presName="spacing" presStyleCnt="0"/>
      <dgm:spPr/>
    </dgm:pt>
    <dgm:pt modelId="{C3A7E20E-2EA2-4D12-B914-17FC6CE28918}" type="pres">
      <dgm:prSet presAssocID="{8A1411B0-52B2-404A-A74E-4D23E9DB9864}" presName="composite" presStyleCnt="0"/>
      <dgm:spPr/>
    </dgm:pt>
    <dgm:pt modelId="{2F251E8C-4CA3-4294-A0F7-9F1862B21F16}" type="pres">
      <dgm:prSet presAssocID="{8A1411B0-52B2-404A-A74E-4D23E9DB9864}" presName="imgShp" presStyleLbl="fgImgPlace1" presStyleIdx="1" presStyleCnt="5"/>
      <dgm:spPr/>
    </dgm:pt>
    <dgm:pt modelId="{33FE1A11-1556-4300-AA76-EF98D0725A01}" type="pres">
      <dgm:prSet presAssocID="{8A1411B0-52B2-404A-A74E-4D23E9DB986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63F89-AFD9-424C-9510-886FA4DEFA37}" type="pres">
      <dgm:prSet presAssocID="{C90ABE54-6B3E-4BB8-8DB8-DC31E9DEAE59}" presName="spacing" presStyleCnt="0"/>
      <dgm:spPr/>
    </dgm:pt>
    <dgm:pt modelId="{868C4CCC-E3F8-41D4-8F9D-7C0090A4EF45}" type="pres">
      <dgm:prSet presAssocID="{F6BA2FDB-F0C3-46B9-8CE1-31E5D374B130}" presName="composite" presStyleCnt="0"/>
      <dgm:spPr/>
    </dgm:pt>
    <dgm:pt modelId="{AB497123-1D4A-47AA-94A9-9E24D4B255F7}" type="pres">
      <dgm:prSet presAssocID="{F6BA2FDB-F0C3-46B9-8CE1-31E5D374B130}" presName="imgShp" presStyleLbl="fgImgPlace1" presStyleIdx="2" presStyleCnt="5"/>
      <dgm:spPr/>
    </dgm:pt>
    <dgm:pt modelId="{7A2B0DF6-99FF-42E5-ADFA-C354C62494DA}" type="pres">
      <dgm:prSet presAssocID="{F6BA2FDB-F0C3-46B9-8CE1-31E5D374B130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7F1276-B5F3-44AC-ADB1-5A69F6C98394}" type="pres">
      <dgm:prSet presAssocID="{630F0448-7FC1-41A0-BF00-E51E0278B490}" presName="spacing" presStyleCnt="0"/>
      <dgm:spPr/>
    </dgm:pt>
    <dgm:pt modelId="{0886A85B-E1B3-47EE-8A21-2C4969CB1DCB}" type="pres">
      <dgm:prSet presAssocID="{10B15BC8-D1C3-4CCA-A782-F8305F566C04}" presName="composite" presStyleCnt="0"/>
      <dgm:spPr/>
    </dgm:pt>
    <dgm:pt modelId="{09F467B5-321F-40AC-B8AB-806A4E14F195}" type="pres">
      <dgm:prSet presAssocID="{10B15BC8-D1C3-4CCA-A782-F8305F566C04}" presName="imgShp" presStyleLbl="fgImgPlace1" presStyleIdx="3" presStyleCnt="5"/>
      <dgm:spPr/>
    </dgm:pt>
    <dgm:pt modelId="{1952F079-BF78-47D3-9E80-1842FD57A12F}" type="pres">
      <dgm:prSet presAssocID="{10B15BC8-D1C3-4CCA-A782-F8305F566C04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473A7-723D-4C2E-9885-3C8EF606E45A}" type="pres">
      <dgm:prSet presAssocID="{5D273E03-98A7-4672-A1BB-7DE90B8C2446}" presName="spacing" presStyleCnt="0"/>
      <dgm:spPr/>
    </dgm:pt>
    <dgm:pt modelId="{A37CF75B-4110-4FFD-AFCD-ADDD3C168C9E}" type="pres">
      <dgm:prSet presAssocID="{592ACC18-295E-4CA1-9C71-6F39A54E06EE}" presName="composite" presStyleCnt="0"/>
      <dgm:spPr/>
    </dgm:pt>
    <dgm:pt modelId="{CFDFC247-09FD-4AF2-9164-769EC60D9FB4}" type="pres">
      <dgm:prSet presAssocID="{592ACC18-295E-4CA1-9C71-6F39A54E06EE}" presName="imgShp" presStyleLbl="fgImgPlace1" presStyleIdx="4" presStyleCnt="5"/>
      <dgm:spPr/>
    </dgm:pt>
    <dgm:pt modelId="{95D6269C-2F37-4D87-8525-822A0EE1BB00}" type="pres">
      <dgm:prSet presAssocID="{592ACC18-295E-4CA1-9C71-6F39A54E06EE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1E54E9-602E-46EB-87C2-AC3949131E74}" type="presOf" srcId="{8A1411B0-52B2-404A-A74E-4D23E9DB9864}" destId="{33FE1A11-1556-4300-AA76-EF98D0725A01}" srcOrd="0" destOrd="0" presId="urn:microsoft.com/office/officeart/2005/8/layout/vList3#1"/>
    <dgm:cxn modelId="{59A0CEC2-0123-439A-9AA1-89AF905DE54A}" srcId="{C068484C-36D0-468C-A321-14449EB12040}" destId="{F6BA2FDB-F0C3-46B9-8CE1-31E5D374B130}" srcOrd="2" destOrd="0" parTransId="{71DEE534-2FDA-4AAC-8B7A-89DD759B1BC7}" sibTransId="{630F0448-7FC1-41A0-BF00-E51E0278B490}"/>
    <dgm:cxn modelId="{1809796E-2466-453E-A7F3-CA1CE78328EF}" type="presOf" srcId="{10B15BC8-D1C3-4CCA-A782-F8305F566C04}" destId="{1952F079-BF78-47D3-9E80-1842FD57A12F}" srcOrd="0" destOrd="0" presId="urn:microsoft.com/office/officeart/2005/8/layout/vList3#1"/>
    <dgm:cxn modelId="{5C322ED4-041A-456B-A08F-A06419B330A6}" type="presOf" srcId="{7A06E44F-D328-4741-95F9-656EB7313FC3}" destId="{8A8E91B8-ECAB-4507-AF6B-5F0AB7F0EFE4}" srcOrd="0" destOrd="0" presId="urn:microsoft.com/office/officeart/2005/8/layout/vList3#1"/>
    <dgm:cxn modelId="{B9CD1E2F-9065-4436-93BD-983417B0E7C4}" srcId="{C068484C-36D0-468C-A321-14449EB12040}" destId="{8A1411B0-52B2-404A-A74E-4D23E9DB9864}" srcOrd="1" destOrd="0" parTransId="{F212DB16-51AE-4778-B60E-CB16D0383625}" sibTransId="{C90ABE54-6B3E-4BB8-8DB8-DC31E9DEAE59}"/>
    <dgm:cxn modelId="{2DC5ADC0-C0DD-4559-B15E-3658F3E03E92}" srcId="{C068484C-36D0-468C-A321-14449EB12040}" destId="{7A06E44F-D328-4741-95F9-656EB7313FC3}" srcOrd="0" destOrd="0" parTransId="{A9FF76CA-9E1B-41D1-A962-07B6CE895787}" sibTransId="{6E007CA0-1B80-4536-A06A-3C2E7F0E80C2}"/>
    <dgm:cxn modelId="{B71E26C9-C379-4386-A554-C9557FB0D152}" type="presOf" srcId="{F6BA2FDB-F0C3-46B9-8CE1-31E5D374B130}" destId="{7A2B0DF6-99FF-42E5-ADFA-C354C62494DA}" srcOrd="0" destOrd="0" presId="urn:microsoft.com/office/officeart/2005/8/layout/vList3#1"/>
    <dgm:cxn modelId="{2F554A2C-379F-4016-B41C-94CA53830C50}" srcId="{C068484C-36D0-468C-A321-14449EB12040}" destId="{592ACC18-295E-4CA1-9C71-6F39A54E06EE}" srcOrd="4" destOrd="0" parTransId="{F1C73758-2F24-4557-AA5C-AF2A2FC54C89}" sibTransId="{3461A93A-C49E-49D1-8393-5A4537D258EC}"/>
    <dgm:cxn modelId="{ADE18940-65AE-48B7-B58F-0C17417BB643}" type="presOf" srcId="{C068484C-36D0-468C-A321-14449EB12040}" destId="{BD2FE3F9-FF3F-453D-895C-7C92FB2D4EA5}" srcOrd="0" destOrd="0" presId="urn:microsoft.com/office/officeart/2005/8/layout/vList3#1"/>
    <dgm:cxn modelId="{9C3AF326-0C2C-407A-A1AF-BE91CC0920E2}" type="presOf" srcId="{592ACC18-295E-4CA1-9C71-6F39A54E06EE}" destId="{95D6269C-2F37-4D87-8525-822A0EE1BB00}" srcOrd="0" destOrd="0" presId="urn:microsoft.com/office/officeart/2005/8/layout/vList3#1"/>
    <dgm:cxn modelId="{66B28396-1A55-49DC-9614-742A5D4715C2}" srcId="{C068484C-36D0-468C-A321-14449EB12040}" destId="{10B15BC8-D1C3-4CCA-A782-F8305F566C04}" srcOrd="3" destOrd="0" parTransId="{7A3B227B-82C2-4F02-BDEB-6267D4A899D7}" sibTransId="{5D273E03-98A7-4672-A1BB-7DE90B8C2446}"/>
    <dgm:cxn modelId="{2E09858D-FED9-4A48-9933-FE7135B57E34}" type="presParOf" srcId="{BD2FE3F9-FF3F-453D-895C-7C92FB2D4EA5}" destId="{53BEDF0B-674F-4E4E-BB69-56F7F528073F}" srcOrd="0" destOrd="0" presId="urn:microsoft.com/office/officeart/2005/8/layout/vList3#1"/>
    <dgm:cxn modelId="{96B8CE03-0169-4ACD-96AA-F2066E56BF3A}" type="presParOf" srcId="{53BEDF0B-674F-4E4E-BB69-56F7F528073F}" destId="{DC07576A-B6CC-4A0C-8E7E-9BF86AA75EDE}" srcOrd="0" destOrd="0" presId="urn:microsoft.com/office/officeart/2005/8/layout/vList3#1"/>
    <dgm:cxn modelId="{5214819E-1ED1-46F1-8C50-E2237F9D555E}" type="presParOf" srcId="{53BEDF0B-674F-4E4E-BB69-56F7F528073F}" destId="{8A8E91B8-ECAB-4507-AF6B-5F0AB7F0EFE4}" srcOrd="1" destOrd="0" presId="urn:microsoft.com/office/officeart/2005/8/layout/vList3#1"/>
    <dgm:cxn modelId="{712E5622-4B50-4C4A-9BFC-3CC4E99EA12A}" type="presParOf" srcId="{BD2FE3F9-FF3F-453D-895C-7C92FB2D4EA5}" destId="{1D081133-812F-4DE7-A502-B28115C13423}" srcOrd="1" destOrd="0" presId="urn:microsoft.com/office/officeart/2005/8/layout/vList3#1"/>
    <dgm:cxn modelId="{D39D163B-2AFB-401C-AAA7-2508BCB5E479}" type="presParOf" srcId="{BD2FE3F9-FF3F-453D-895C-7C92FB2D4EA5}" destId="{C3A7E20E-2EA2-4D12-B914-17FC6CE28918}" srcOrd="2" destOrd="0" presId="urn:microsoft.com/office/officeart/2005/8/layout/vList3#1"/>
    <dgm:cxn modelId="{28C41FF9-99B3-4B67-9B21-E9287A17EBC8}" type="presParOf" srcId="{C3A7E20E-2EA2-4D12-B914-17FC6CE28918}" destId="{2F251E8C-4CA3-4294-A0F7-9F1862B21F16}" srcOrd="0" destOrd="0" presId="urn:microsoft.com/office/officeart/2005/8/layout/vList3#1"/>
    <dgm:cxn modelId="{7626EF4E-86E4-49A9-9B17-5CDD95D0FC27}" type="presParOf" srcId="{C3A7E20E-2EA2-4D12-B914-17FC6CE28918}" destId="{33FE1A11-1556-4300-AA76-EF98D0725A01}" srcOrd="1" destOrd="0" presId="urn:microsoft.com/office/officeart/2005/8/layout/vList3#1"/>
    <dgm:cxn modelId="{2833ABF2-F467-472E-A03C-EEFA77FC731D}" type="presParOf" srcId="{BD2FE3F9-FF3F-453D-895C-7C92FB2D4EA5}" destId="{3BC63F89-AFD9-424C-9510-886FA4DEFA37}" srcOrd="3" destOrd="0" presId="urn:microsoft.com/office/officeart/2005/8/layout/vList3#1"/>
    <dgm:cxn modelId="{0D4DCDF8-7D7F-4105-A014-4BA83F8C5501}" type="presParOf" srcId="{BD2FE3F9-FF3F-453D-895C-7C92FB2D4EA5}" destId="{868C4CCC-E3F8-41D4-8F9D-7C0090A4EF45}" srcOrd="4" destOrd="0" presId="urn:microsoft.com/office/officeart/2005/8/layout/vList3#1"/>
    <dgm:cxn modelId="{F3F47C61-BB25-4FC2-BD2D-EA73E7A22CEF}" type="presParOf" srcId="{868C4CCC-E3F8-41D4-8F9D-7C0090A4EF45}" destId="{AB497123-1D4A-47AA-94A9-9E24D4B255F7}" srcOrd="0" destOrd="0" presId="urn:microsoft.com/office/officeart/2005/8/layout/vList3#1"/>
    <dgm:cxn modelId="{FE64F8FD-E1F9-4555-A6E6-FAEC81063C9E}" type="presParOf" srcId="{868C4CCC-E3F8-41D4-8F9D-7C0090A4EF45}" destId="{7A2B0DF6-99FF-42E5-ADFA-C354C62494DA}" srcOrd="1" destOrd="0" presId="urn:microsoft.com/office/officeart/2005/8/layout/vList3#1"/>
    <dgm:cxn modelId="{6AB55A66-9785-40ED-AE93-512B04AF2A76}" type="presParOf" srcId="{BD2FE3F9-FF3F-453D-895C-7C92FB2D4EA5}" destId="{D67F1276-B5F3-44AC-ADB1-5A69F6C98394}" srcOrd="5" destOrd="0" presId="urn:microsoft.com/office/officeart/2005/8/layout/vList3#1"/>
    <dgm:cxn modelId="{DB20947C-498A-4ACA-BC6E-E5390857FC21}" type="presParOf" srcId="{BD2FE3F9-FF3F-453D-895C-7C92FB2D4EA5}" destId="{0886A85B-E1B3-47EE-8A21-2C4969CB1DCB}" srcOrd="6" destOrd="0" presId="urn:microsoft.com/office/officeart/2005/8/layout/vList3#1"/>
    <dgm:cxn modelId="{77DBC559-BE9E-4D7E-9149-4A5C73CE134C}" type="presParOf" srcId="{0886A85B-E1B3-47EE-8A21-2C4969CB1DCB}" destId="{09F467B5-321F-40AC-B8AB-806A4E14F195}" srcOrd="0" destOrd="0" presId="urn:microsoft.com/office/officeart/2005/8/layout/vList3#1"/>
    <dgm:cxn modelId="{9EA640B7-F536-4F2D-BB24-2E53CEF78920}" type="presParOf" srcId="{0886A85B-E1B3-47EE-8A21-2C4969CB1DCB}" destId="{1952F079-BF78-47D3-9E80-1842FD57A12F}" srcOrd="1" destOrd="0" presId="urn:microsoft.com/office/officeart/2005/8/layout/vList3#1"/>
    <dgm:cxn modelId="{8CB7CA0E-B01E-42A7-9BB6-0E6B6DB987DE}" type="presParOf" srcId="{BD2FE3F9-FF3F-453D-895C-7C92FB2D4EA5}" destId="{032473A7-723D-4C2E-9885-3C8EF606E45A}" srcOrd="7" destOrd="0" presId="urn:microsoft.com/office/officeart/2005/8/layout/vList3#1"/>
    <dgm:cxn modelId="{787C520A-8ECF-42C5-BFD3-BB36B8C207C8}" type="presParOf" srcId="{BD2FE3F9-FF3F-453D-895C-7C92FB2D4EA5}" destId="{A37CF75B-4110-4FFD-AFCD-ADDD3C168C9E}" srcOrd="8" destOrd="0" presId="urn:microsoft.com/office/officeart/2005/8/layout/vList3#1"/>
    <dgm:cxn modelId="{451CD5A3-2BC0-448B-8D3C-4F65867E07C1}" type="presParOf" srcId="{A37CF75B-4110-4FFD-AFCD-ADDD3C168C9E}" destId="{CFDFC247-09FD-4AF2-9164-769EC60D9FB4}" srcOrd="0" destOrd="0" presId="urn:microsoft.com/office/officeart/2005/8/layout/vList3#1"/>
    <dgm:cxn modelId="{81B3C719-A9EC-48E3-B074-8B47CD826A9B}" type="presParOf" srcId="{A37CF75B-4110-4FFD-AFCD-ADDD3C168C9E}" destId="{95D6269C-2F37-4D87-8525-822A0EE1BB0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91B8-ECAB-4507-AF6B-5F0AB7F0EFE4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/>
            <a:t>多线程机制</a:t>
          </a:r>
        </a:p>
      </dsp:txBody>
      <dsp:txXfrm rot="10800000">
        <a:off x="1743264" y="3357"/>
        <a:ext cx="5290281" cy="729613"/>
      </dsp:txXfrm>
    </dsp:sp>
    <dsp:sp modelId="{DC07576A-B6CC-4A0C-8E7E-9BF86AA75EDE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E1A11-1556-4300-AA76-EF98D0725A01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/>
            <a:t>多线程实现方法</a:t>
          </a:r>
        </a:p>
      </dsp:txBody>
      <dsp:txXfrm rot="10800000">
        <a:off x="1743264" y="950766"/>
        <a:ext cx="5290281" cy="729613"/>
      </dsp:txXfrm>
    </dsp:sp>
    <dsp:sp modelId="{2F251E8C-4CA3-4294-A0F7-9F1862B21F16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0DF6-99FF-42E5-ADFA-C354C62494DA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/>
            <a:t>多线程状态及调度</a:t>
          </a:r>
        </a:p>
      </dsp:txBody>
      <dsp:txXfrm rot="10800000">
        <a:off x="1743264" y="1898174"/>
        <a:ext cx="5290281" cy="729613"/>
      </dsp:txXfrm>
    </dsp:sp>
    <dsp:sp modelId="{AB497123-1D4A-47AA-94A9-9E24D4B255F7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2F079-BF78-47D3-9E80-1842FD57A12F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/>
            <a:t>线程同步</a:t>
          </a:r>
        </a:p>
      </dsp:txBody>
      <dsp:txXfrm rot="10800000">
        <a:off x="1743264" y="2845583"/>
        <a:ext cx="5290281" cy="729613"/>
      </dsp:txXfrm>
    </dsp:sp>
    <dsp:sp modelId="{09F467B5-321F-40AC-B8AB-806A4E14F195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6269C-2F37-4D87-8525-822A0EE1BB00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/>
            <a:t>线程通信</a:t>
          </a:r>
        </a:p>
      </dsp:txBody>
      <dsp:txXfrm rot="10800000">
        <a:off x="1743264" y="3792991"/>
        <a:ext cx="5290281" cy="729613"/>
      </dsp:txXfrm>
    </dsp:sp>
    <dsp:sp modelId="{CFDFC247-09FD-4AF2-9164-769EC60D9FB4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D624B-6BF3-4017-B60A-6DAFD26285E1}" type="datetimeFigureOut">
              <a:rPr lang="en-US" altLang="zh-CN"/>
              <a:pPr/>
              <a:t>10/17/2024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70F2BB-3B05-4AC9-8AB6-F58BEF4B9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729B6-C3A4-4255-BA3A-114D08AB6299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0F2BB-3B05-4AC9-8AB6-F58BEF4B989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25D399-36CB-444E-9C3A-38D72D52C6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8B1-9227-4238-B2E4-2079D4E76F4F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2032-838A-485E-A10E-A394A36F6C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374651"/>
            <a:ext cx="9347200" cy="563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A51813-ED0A-44F2-978B-EA0034E6AB58}" type="datetime3">
              <a:rPr lang="zh-CN" altLang="en-US"/>
              <a:pPr/>
              <a:t>2024年10月17日星期四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400801"/>
            <a:ext cx="28448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D961A5-322A-434A-AE11-0A3216BA3E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D532-9970-4B6F-913E-5A39E75FA235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B19D-2554-43E0-89F0-526DC5BCC37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8034-D897-4FFE-B647-A4BAED5D2D58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1204-40CF-417C-AA66-637D0068AD6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80FE-4DFC-4A4F-9EC8-1FBCF3A41DBB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C208-2017-4F6E-98A2-CD3EC37AEB5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8BE77D8B-07C4-4EF5-8EE3-240903D12ED6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0CF-C9CA-46F7-823F-8A38B5D0E0E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64CCD8-776A-42A5-927A-8AEB8C3B5729}" type="datetime3">
              <a:rPr lang="zh-CN" altLang="en-US" smtClean="0"/>
              <a:pPr/>
              <a:t>2024年10月17日星期四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AB9A28-4B8A-45C6-998D-40484D4ADE8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10/17/2024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dirty="0" smtClean="0"/>
              <a:t>面向对象程序设计</a:t>
            </a:r>
            <a:r>
              <a:rPr lang="zh-CN" dirty="0"/>
              <a:t>Java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class SecondThread extends Thread 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public void run() 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try{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System.out.println("\tSecond thread starts running.");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for(int i=0; i&lt;6; i++) {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  System.out.println("\tSecond " + i);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	   sleep(1000);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 System.out.println("\tSecond thread finishes running");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 }catch (InterruptedException e) {}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 }</a:t>
            </a:r>
          </a:p>
          <a:p>
            <a:pPr marL="109728" indent="0">
              <a:buNone/>
            </a:pPr>
            <a:r>
              <a:rPr lang="zh-CN" dirty="0">
                <a:sym typeface="Arial" pitchFamily="34" charset="0"/>
              </a:rPr>
              <a:t>}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public class ThreadTest1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  public ThreadTest1()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  FirstThread first = new FirstThread();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  SecondThread second = new SecondThread();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  first.start();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    second.start();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public static void main(String[] args)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  new ThreadTest1();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zh-CN" altLang="zh-CN" sz="2800" b="1" dirty="0">
                <a:latin typeface="Courier New" charset="0"/>
                <a:ea typeface="宋体" charset="0"/>
                <a:cs typeface="宋体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/>
        </p:nvSpPr>
        <p:spPr bwMode="auto">
          <a:xfrm>
            <a:off x="1754188" y="12954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984376" y="1828800"/>
            <a:ext cx="8228013" cy="4343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结果为：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6" grpId="1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使用这种方法创建新线程，要完成以下几步：</a:t>
            </a:r>
          </a:p>
          <a:p>
            <a:pPr lvl="1"/>
            <a:r>
              <a:rPr lang="zh-CN" altLang="en-US" dirty="0"/>
              <a:t>程序中某个类声明实现</a:t>
            </a:r>
            <a:r>
              <a:rPr lang="en-US" altLang="zh-CN" dirty="0"/>
              <a:t>Runnable</a:t>
            </a:r>
            <a:r>
              <a:rPr lang="zh-CN" altLang="en-US" dirty="0"/>
              <a:t>接口，并且在这个类中实现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</a:p>
          <a:p>
            <a:pPr lvl="1"/>
            <a:r>
              <a:rPr lang="zh-CN" altLang="en-US" dirty="0"/>
              <a:t>生成这个类</a:t>
            </a:r>
            <a:r>
              <a:rPr lang="zh-CN" altLang="en-US" dirty="0" smtClean="0"/>
              <a:t>的</a:t>
            </a:r>
            <a:r>
              <a:rPr lang="zh-CN" altLang="en-US" dirty="0"/>
              <a:t>实例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 fontAlgn="base"/>
            <a:r>
              <a:rPr lang="zh-CN" altLang="zh-CN" dirty="0"/>
              <a:t>用</a:t>
            </a:r>
            <a:r>
              <a:rPr lang="en-US" altLang="zh-CN" dirty="0"/>
              <a:t>Thread(Runnable target)</a:t>
            </a:r>
            <a:r>
              <a:rPr lang="zh-CN" altLang="zh-CN" dirty="0"/>
              <a:t>构造器生成</a:t>
            </a:r>
            <a:r>
              <a:rPr lang="en-US" altLang="zh-CN" dirty="0" smtClean="0"/>
              <a:t>Thread</a:t>
            </a:r>
            <a:r>
              <a:rPr lang="zh-CN" altLang="en-US" dirty="0"/>
              <a:t>实例</a:t>
            </a:r>
            <a:r>
              <a:rPr lang="zh-CN" altLang="zh-CN" dirty="0" smtClean="0"/>
              <a:t>，</a:t>
            </a:r>
            <a:r>
              <a:rPr lang="zh-CN" altLang="zh-CN" dirty="0"/>
              <a:t>其中</a:t>
            </a:r>
            <a:r>
              <a:rPr lang="en-US" altLang="zh-CN" dirty="0"/>
              <a:t>target</a:t>
            </a:r>
            <a:r>
              <a:rPr lang="zh-CN" altLang="zh-CN" dirty="0"/>
              <a:t>是声明实现了</a:t>
            </a:r>
            <a:r>
              <a:rPr lang="en-US" altLang="zh-CN" dirty="0"/>
              <a:t>Runnable</a:t>
            </a:r>
            <a:r>
              <a:rPr lang="zh-CN" altLang="zh-CN" dirty="0"/>
              <a:t>接口</a:t>
            </a:r>
            <a:r>
              <a:rPr lang="zh-CN" altLang="zh-CN" dirty="0" smtClean="0"/>
              <a:t>的</a:t>
            </a:r>
            <a:r>
              <a:rPr lang="zh-CN" altLang="en-US" dirty="0"/>
              <a:t>私立</a:t>
            </a:r>
            <a:r>
              <a:rPr lang="zh-CN" altLang="zh-CN" dirty="0" smtClean="0"/>
              <a:t>，并且</a:t>
            </a:r>
            <a:r>
              <a:rPr lang="zh-CN" altLang="en-US" dirty="0" smtClean="0"/>
              <a:t>通过调用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实例</a:t>
            </a:r>
            <a:r>
              <a:rPr lang="zh-CN" altLang="en-US" dirty="0"/>
              <a:t>的</a:t>
            </a:r>
            <a:r>
              <a:rPr lang="en-US" altLang="zh-CN" dirty="0" smtClean="0"/>
              <a:t>start</a:t>
            </a:r>
            <a:r>
              <a:rPr lang="en-US" altLang="zh-CN" dirty="0"/>
              <a:t>()</a:t>
            </a:r>
            <a:r>
              <a:rPr lang="zh-CN" altLang="zh-CN" dirty="0"/>
              <a:t>方法启动线程。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方法的多线程</a:t>
            </a:r>
          </a:p>
        </p:txBody>
      </p:sp>
      <p:sp>
        <p:nvSpPr>
          <p:cNvPr id="5" name="矩形 4"/>
          <p:cNvSpPr/>
          <p:nvPr/>
        </p:nvSpPr>
        <p:spPr>
          <a:xfrm>
            <a:off x="4572040" y="3614597"/>
            <a:ext cx="5791048" cy="28623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implements Runnable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public void run()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 n=new </a:t>
            </a:r>
            <a:r>
              <a:rPr lang="en-US" altLang="zh-CN" dirty="0" err="1">
                <a:solidFill>
                  <a:schemeClr val="bg1"/>
                </a:solidFill>
              </a:rPr>
              <a:t>NewThreadRun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Thread thread =new Thread(n);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thread.start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71724" y="1524050"/>
            <a:ext cx="4952870" cy="510535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zh-CN" dirty="0"/>
              <a:t>class FirstThread implements Runnable {</a:t>
            </a:r>
          </a:p>
          <a:p>
            <a:pPr marL="109728" indent="0">
              <a:buNone/>
            </a:pPr>
            <a:r>
              <a:rPr lang="zh-CN" dirty="0"/>
              <a:t>   public void run() {</a:t>
            </a:r>
          </a:p>
          <a:p>
            <a:pPr marL="109728" indent="0">
              <a:buNone/>
            </a:pPr>
            <a:r>
              <a:rPr lang="zh-CN" dirty="0"/>
              <a:t>     try {</a:t>
            </a:r>
          </a:p>
          <a:p>
            <a:pPr marL="109728" indent="0">
              <a:buNone/>
            </a:pPr>
            <a:r>
              <a:rPr lang="zh-CN" dirty="0"/>
              <a:t>        System.out.println("First thread starts running.");</a:t>
            </a:r>
          </a:p>
          <a:p>
            <a:pPr marL="109728" indent="0">
              <a:buNone/>
            </a:pPr>
            <a:r>
              <a:rPr lang="zh-CN" dirty="0"/>
              <a:t>        for(int i=0; i&lt;6; i++) {</a:t>
            </a:r>
          </a:p>
          <a:p>
            <a:pPr marL="109728" indent="0">
              <a:buNone/>
            </a:pPr>
            <a:r>
              <a:rPr lang="zh-CN" dirty="0"/>
              <a:t>           System.out.println("First " + i);</a:t>
            </a:r>
          </a:p>
          <a:p>
            <a:pPr marL="109728" indent="0">
              <a:buNone/>
            </a:pPr>
            <a:r>
              <a:rPr lang="zh-CN" dirty="0"/>
              <a:t>           Thread.sleep(1000);</a:t>
            </a:r>
          </a:p>
          <a:p>
            <a:pPr marL="109728" indent="0">
              <a:buNone/>
            </a:pPr>
            <a:r>
              <a:rPr lang="zh-CN" dirty="0"/>
              <a:t>        }</a:t>
            </a:r>
          </a:p>
          <a:p>
            <a:pPr marL="109728" indent="0">
              <a:buNone/>
            </a:pPr>
            <a:r>
              <a:rPr lang="zh-CN" dirty="0"/>
              <a:t>        System.out.println("First thread finishes running.");</a:t>
            </a:r>
          </a:p>
          <a:p>
            <a:pPr marL="109728" indent="0">
              <a:buNone/>
            </a:pPr>
            <a:r>
              <a:rPr lang="zh-CN" dirty="0"/>
              <a:t>     } catch (InterruptedException e) {}</a:t>
            </a:r>
          </a:p>
          <a:p>
            <a:pPr marL="109728" indent="0">
              <a:buNone/>
            </a:pPr>
            <a:r>
              <a:rPr lang="zh-CN" dirty="0"/>
              <a:t>  }</a:t>
            </a:r>
          </a:p>
          <a:p>
            <a:pPr marL="109728" indent="0">
              <a:buNone/>
            </a:pPr>
            <a:r>
              <a:rPr lang="zh-CN" dirty="0" smtClean="0"/>
              <a:t>}</a:t>
            </a:r>
            <a:endParaRPr lang="zh-CN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24754" y="1454500"/>
            <a:ext cx="5867246" cy="5424065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zh-CN" dirty="0" smtClean="0"/>
              <a:t>class SecondThread implements Runnable {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public void run() {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try {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System.out.println("\tSecond thread starts running.");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for(int i=0; i&lt;6; i++) {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    System.out.println("\tSecond " + i);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    Thread.sleep(1000);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}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   System.out.println("\tSecond thread finished.");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  }catch(InterruptedException e) {}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  }</a:t>
            </a:r>
          </a:p>
          <a:p>
            <a:pPr marL="109728" indent="0" fontAlgn="auto">
              <a:buFont typeface="Wingdings 3"/>
              <a:buNone/>
            </a:pPr>
            <a:r>
              <a:rPr lang="zh-CN" dirty="0" smtClean="0"/>
              <a:t>}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zh-CN" dirty="0"/>
              <a:t>public class RunTest {</a:t>
            </a:r>
          </a:p>
          <a:p>
            <a:pPr marL="109728" indent="0">
              <a:buNone/>
            </a:pPr>
            <a:r>
              <a:rPr lang="zh-CN" dirty="0"/>
              <a:t>  public RunTest() {</a:t>
            </a:r>
          </a:p>
          <a:p>
            <a:pPr marL="109728" indent="0">
              <a:buNone/>
            </a:pPr>
            <a:r>
              <a:rPr lang="zh-CN" dirty="0"/>
              <a:t>	  FirstThread first = new FirstThread();</a:t>
            </a:r>
          </a:p>
          <a:p>
            <a:pPr marL="109728" indent="0">
              <a:buNone/>
            </a:pPr>
            <a:r>
              <a:rPr lang="zh-CN" dirty="0"/>
              <a:t>	  SecondThread second = new SecondThread();</a:t>
            </a:r>
          </a:p>
          <a:p>
            <a:pPr marL="109728" indent="0">
              <a:buNone/>
            </a:pPr>
            <a:r>
              <a:rPr lang="zh-CN" dirty="0"/>
              <a:t>    Thread thread1 = new Thread(first);</a:t>
            </a:r>
          </a:p>
          <a:p>
            <a:pPr marL="109728" indent="0">
              <a:buNone/>
            </a:pPr>
            <a:r>
              <a:rPr lang="zh-CN" dirty="0"/>
              <a:t>    Thread thread2 = new Thread(second);</a:t>
            </a:r>
          </a:p>
          <a:p>
            <a:pPr marL="109728" indent="0">
              <a:buNone/>
            </a:pPr>
            <a:r>
              <a:rPr lang="zh-CN" dirty="0"/>
              <a:t>    thread1.start();</a:t>
            </a:r>
          </a:p>
          <a:p>
            <a:pPr marL="109728" indent="0">
              <a:buNone/>
            </a:pPr>
            <a:r>
              <a:rPr lang="zh-CN" dirty="0"/>
              <a:t>    thread2.start();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 public static void main(String[] args) {</a:t>
            </a:r>
          </a:p>
          <a:p>
            <a:pPr marL="109728" indent="0">
              <a:buNone/>
            </a:pPr>
            <a:r>
              <a:rPr lang="zh-CN" dirty="0"/>
              <a:t>    new RunTest();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Runnable接口</a:t>
            </a:r>
            <a:r>
              <a:rPr lang="zh-CN">
                <a:sym typeface="Arial" charset="0"/>
              </a:rPr>
              <a:t>多线程示例</a:t>
            </a:r>
            <a:endParaRPr lang="zh-CN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895684" y="990664"/>
            <a:ext cx="8991600" cy="4648200"/>
          </a:xfrm>
          <a:prstGeom prst="wedgeRectCallout">
            <a:avLst>
              <a:gd name="adj1" fmla="val -37324"/>
              <a:gd name="adj2" fmla="val 45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>
                <a:solidFill>
                  <a:schemeClr val="bg1"/>
                </a:solidFill>
                <a:latin typeface="Courier New" pitchFamily="49" charset="0"/>
                <a:ea typeface="黑体" pitchFamily="49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0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starts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0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1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1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2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2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3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3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4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4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5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5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First thread finishes running.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              </a:t>
            </a:r>
            <a:r>
              <a:rPr lang="en-US" altLang="zh-CN" sz="20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Second thread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8" grpId="1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线程的状态：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新生态、可执行态、阻塞态、停止态</a:t>
            </a:r>
            <a:r>
              <a:rPr lang="zh-CN" altLang="en-US" dirty="0">
                <a:sym typeface="Arial" pitchFamily="34" charset="0"/>
              </a:rPr>
              <a:t>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一个线程被创建以后，它就有了生命期，在生命期内，可以用来完成一项任务。线程在创建后到销毁之前总处于这四种态之一。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新生态</a:t>
            </a:r>
            <a:r>
              <a:rPr lang="zh-CN" altLang="en-US" dirty="0">
                <a:sym typeface="Arial" pitchFamily="34" charset="0"/>
              </a:rPr>
              <a:t>：线程生成之后立即进入这个状态。线程对象已被分配内存空间，其私有数据已被初始化，但该线程还未被调度，可用</a:t>
            </a:r>
            <a:r>
              <a:rPr lang="zh-CN" altLang="ja-JP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方法调度。新生线程一旦被调度，就将切换到可执行状态。</a:t>
            </a:r>
            <a:endParaRPr lang="zh-CN" altLang="zh-CN" dirty="0">
              <a:sym typeface="Arial" pitchFamily="34" charset="0"/>
            </a:endParaRPr>
          </a:p>
          <a:p>
            <a:endParaRPr lang="zh-CN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多线程状态及调度</a:t>
            </a:r>
            <a:r>
              <a:rPr lang="zh-CN" altLang="en-US" dirty="0">
                <a:sym typeface="Arial" pitchFamily="34" charset="0"/>
              </a:rPr>
              <a:t>线程的状态</a:t>
            </a:r>
            <a:endParaRPr lang="zh-CN" dirty="0"/>
          </a:p>
        </p:txBody>
      </p:sp>
      <p:sp>
        <p:nvSpPr>
          <p:cNvPr id="37892" name="Rectangle 4"/>
          <p:cNvSpPr>
            <a:spLocks noGrp="1" noChangeArrowheads="1"/>
          </p:cNvSpPr>
          <p:nvPr/>
        </p:nvSpPr>
        <p:spPr bwMode="auto">
          <a:xfrm>
            <a:off x="1981200" y="3733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可执行态</a:t>
            </a:r>
            <a:r>
              <a:rPr lang="zh-CN" altLang="en-US" dirty="0">
                <a:sym typeface="Arial" pitchFamily="34" charset="0"/>
              </a:rPr>
              <a:t>：处于可执行环境中，随时可以被调度而执行。它可细分为两个子状态：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执行状态，已获得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，正在执行；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就绪状态，只等待处理器资源。这两个子状态的过渡由执行调度器来控制。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阻塞态</a:t>
            </a:r>
            <a:r>
              <a:rPr lang="zh-CN" altLang="en-US" dirty="0">
                <a:sym typeface="Arial" pitchFamily="34" charset="0"/>
              </a:rPr>
              <a:t>：由某种原因引起线程暂停执行的状态。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olidFill>
                  <a:srgbClr val="DA1F28"/>
                </a:solidFill>
                <a:sym typeface="Arial" pitchFamily="34" charset="0"/>
              </a:rPr>
              <a:t>停止态</a:t>
            </a:r>
            <a:r>
              <a:rPr lang="zh-CN" altLang="en-US" dirty="0">
                <a:sym typeface="Arial" pitchFamily="34" charset="0"/>
              </a:rPr>
              <a:t>：线程执行完毕或另一线程调用</a:t>
            </a:r>
            <a:r>
              <a:rPr lang="zh-CN" altLang="ja-JP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方法使其停止时，进入这种停止状态，它表示线程已退出执行状态，并且不再进入可执行状态。</a:t>
            </a:r>
            <a:r>
              <a:rPr lang="zh-CN" altLang="ja-JP" dirty="0">
                <a:sym typeface="Arial" pitchFamily="34" charset="0"/>
              </a:rPr>
              <a:t> 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dirty="0">
              <a:sym typeface="Arial" pitchFamily="34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多线程状态及调度</a:t>
            </a:r>
            <a:r>
              <a:rPr lang="en-US" altLang="zh-CN" dirty="0"/>
              <a:t> </a:t>
            </a:r>
            <a:r>
              <a:rPr lang="zh-CN" altLang="en-US" dirty="0">
                <a:sym typeface="Arial" pitchFamily="34" charset="0"/>
              </a:rPr>
              <a:t>线程的状态</a:t>
            </a:r>
            <a:endParaRPr lang="zh-CN" dirty="0"/>
          </a:p>
        </p:txBody>
      </p:sp>
      <p:sp>
        <p:nvSpPr>
          <p:cNvPr id="38916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zh-CN" altLang="en-US" sz="2200" b="1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应用程序中的多个线程能够并发执行，即线程数在多于处理机数时是串行地执行，那么如何来决定哪一个线程先执行？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引入了优先级的概念，优先级就是线程获得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而执行的优先程度，优先级越高，获得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的权力越大，执行的机会越多，执行的时间也越长。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把优先级划分为</a:t>
            </a:r>
            <a:r>
              <a:rPr lang="zh-CN" altLang="ja-JP" dirty="0">
                <a:sym typeface="Arial" pitchFamily="34" charset="0"/>
              </a:rPr>
              <a:t>10</a:t>
            </a:r>
            <a:r>
              <a:rPr lang="zh-CN" altLang="en-US" dirty="0">
                <a:sym typeface="Arial" pitchFamily="34" charset="0"/>
              </a:rPr>
              <a:t>级，用</a:t>
            </a:r>
            <a:r>
              <a:rPr lang="zh-CN" altLang="ja-JP" dirty="0">
                <a:sym typeface="Arial" pitchFamily="34" charset="0"/>
              </a:rPr>
              <a:t>1</a:t>
            </a:r>
            <a:r>
              <a:rPr lang="zh-CN" altLang="en-US" dirty="0">
                <a:sym typeface="Arial" pitchFamily="34" charset="0"/>
              </a:rPr>
              <a:t>至</a:t>
            </a:r>
            <a:r>
              <a:rPr lang="zh-CN" altLang="ja-JP" dirty="0">
                <a:sym typeface="Arial" pitchFamily="34" charset="0"/>
              </a:rPr>
              <a:t>10</a:t>
            </a:r>
            <a:r>
              <a:rPr lang="zh-CN" altLang="en-US" dirty="0">
                <a:sym typeface="Arial" pitchFamily="34" charset="0"/>
              </a:rPr>
              <a:t>的整数表示，数值越大，优先级越高。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多线程状态及调度</a:t>
            </a:r>
            <a:r>
              <a:rPr lang="zh-CN" altLang="en-US" dirty="0">
                <a:sym typeface="Arial" pitchFamily="34" charset="0"/>
              </a:rPr>
              <a:t>优先级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Arial" pitchFamily="34" charset="0"/>
              </a:rPr>
              <a:t>在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类中定义了三个优先级常量：</a:t>
            </a:r>
            <a:r>
              <a:rPr lang="zh-CN">
                <a:sym typeface="Arial" pitchFamily="34" charset="0"/>
              </a:rPr>
              <a:t>MIN_PRIORITY, MAX_PRIORITY</a:t>
            </a:r>
            <a:r>
              <a:rPr lang="zh-CN" altLang="en-US">
                <a:sym typeface="Arial" pitchFamily="34" charset="0"/>
              </a:rPr>
              <a:t>和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，其值分别为</a:t>
            </a:r>
            <a:r>
              <a:rPr lang="zh-CN">
                <a:sym typeface="Arial" pitchFamily="34" charset="0"/>
              </a:rPr>
              <a:t>1, 10, 5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如果应用程序没有为线程分配优先级，则</a:t>
            </a:r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系统为其赋值为</a:t>
            </a:r>
            <a:r>
              <a:rPr lang="zh-CN">
                <a:sym typeface="Arial" pitchFamily="34" charset="0"/>
              </a:rPr>
              <a:t>NORM_PRIORITY</a:t>
            </a:r>
            <a:r>
              <a:rPr lang="zh-CN" altLang="en-US">
                <a:sym typeface="Arial" pitchFamily="34" charset="0"/>
              </a:rPr>
              <a:t>。</a:t>
            </a:r>
            <a:endParaRPr lang="zh-CN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可以通过</a:t>
            </a:r>
            <a:r>
              <a:rPr lang="zh-CN">
                <a:sym typeface="Arial" pitchFamily="34" charset="0"/>
              </a:rPr>
              <a:t>Thread</a:t>
            </a:r>
            <a:r>
              <a:rPr lang="zh-CN" altLang="en-US">
                <a:sym typeface="Arial" pitchFamily="34" charset="0"/>
              </a:rPr>
              <a:t>类的</a:t>
            </a:r>
            <a:r>
              <a:rPr lang="zh-CN">
                <a:sym typeface="Arial" pitchFamily="34" charset="0"/>
              </a:rPr>
              <a:t>setPriority(int a)</a:t>
            </a:r>
            <a:r>
              <a:rPr lang="zh-CN" altLang="en-US">
                <a:sym typeface="Arial" pitchFamily="34" charset="0"/>
              </a:rPr>
              <a:t>方法来修改系统自动设置的线程优先级。</a:t>
            </a:r>
            <a:endParaRPr lang="zh-CN">
              <a:sym typeface="Arial" pitchFamily="3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多线程状态及调度</a:t>
            </a:r>
            <a:r>
              <a:rPr lang="zh-CN" altLang="en-US" dirty="0">
                <a:sym typeface="Arial" pitchFamily="34" charset="0"/>
              </a:rPr>
              <a:t>优先级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调度就是分配</a:t>
            </a:r>
            <a:r>
              <a:rPr lang="zh-CN" altLang="ja-JP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资源，确定线程的执行顺序。</a:t>
            </a:r>
            <a:endParaRPr lang="zh-CN" altLang="ja-JP">
              <a:sym typeface="Arial" pitchFamily="34" charset="0"/>
            </a:endParaRPr>
          </a:p>
          <a:p>
            <a:r>
              <a:rPr lang="zh-CN">
                <a:sym typeface="Arial" pitchFamily="34" charset="0"/>
              </a:rPr>
              <a:t>Java</a:t>
            </a:r>
            <a:r>
              <a:rPr lang="zh-CN" altLang="en-US">
                <a:sym typeface="Arial" pitchFamily="34" charset="0"/>
              </a:rPr>
              <a:t>采用抢占式调度方式，即高优先级线程具有剥夺低优先级线程执行的权力。</a:t>
            </a:r>
            <a:endParaRPr lang="zh-CN" altLang="ja-JP">
              <a:sym typeface="Arial" pitchFamily="34" charset="0"/>
            </a:endParaRPr>
          </a:p>
          <a:p>
            <a:r>
              <a:rPr lang="zh-CN" altLang="en-US">
                <a:sym typeface="Arial" pitchFamily="34" charset="0"/>
              </a:rPr>
              <a:t>如果一个低优先线程正在执行，这时出现一个高优先级线程，那么低优先级线程就只能停止执行，放弃</a:t>
            </a:r>
            <a:r>
              <a:rPr lang="zh-CN">
                <a:sym typeface="Arial" pitchFamily="34" charset="0"/>
              </a:rPr>
              <a:t>CPU</a:t>
            </a:r>
            <a:r>
              <a:rPr lang="zh-CN" altLang="en-US">
                <a:sym typeface="Arial" pitchFamily="34" charset="0"/>
              </a:rPr>
              <a:t>，推回到等待队列中，等待下一轮执行，而让高优先级线程立即执行。</a:t>
            </a:r>
            <a:endParaRPr lang="zh-CN">
              <a:sym typeface="Arial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内容占位符 48"/>
          <p:cNvGraphicFramePr>
            <a:graphicFrameLocks noGrp="1"/>
          </p:cNvGraphicFramePr>
          <p:nvPr>
            <p:ph idx="1"/>
          </p:nvPr>
        </p:nvGraphicFramePr>
        <p:xfrm>
          <a:off x="1981200" y="148132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多线程设计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如果线程具有相同的优先级，则按“先来先服务”的原则调度。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让高优先级线程执行一段时间后，能够交出使用权，放弃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。有两个方法可以达到这一目的：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调用</a:t>
            </a:r>
            <a:r>
              <a:rPr lang="zh-CN" altLang="ja-JP" dirty="0">
                <a:sym typeface="Arial" pitchFamily="34" charset="0"/>
              </a:rPr>
              <a:t>sleep()</a:t>
            </a:r>
            <a:r>
              <a:rPr lang="zh-CN" altLang="en-US" dirty="0">
                <a:sym typeface="Arial" pitchFamily="34" charset="0"/>
              </a:rPr>
              <a:t>方法，暂时进入睡眠状态，从而让出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，使有相同优先级线程和低优先级线程有执行的机会。</a:t>
            </a:r>
            <a:endParaRPr lang="zh-CN" altLang="ja-JP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调用</a:t>
            </a:r>
            <a:r>
              <a:rPr lang="zh-CN" altLang="ja-JP" dirty="0">
                <a:sym typeface="Arial" pitchFamily="34" charset="0"/>
              </a:rPr>
              <a:t>yield()</a:t>
            </a:r>
            <a:r>
              <a:rPr lang="zh-CN" altLang="en-US" dirty="0">
                <a:sym typeface="Arial" pitchFamily="34" charset="0"/>
              </a:rPr>
              <a:t>而放弃</a:t>
            </a:r>
            <a:r>
              <a:rPr lang="zh-CN" altLang="ja-JP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，这时和它有相同优先级的线程就有执行的机会。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线程的状态转换关系图。</a:t>
            </a:r>
            <a:endParaRPr 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线程的控制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78173"/>
              </p:ext>
            </p:extLst>
          </p:nvPr>
        </p:nvGraphicFramePr>
        <p:xfrm>
          <a:off x="2667090" y="2057436"/>
          <a:ext cx="7238811" cy="461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文档" r:id="rId3" imgW="5016500" imgH="3200400" progId="Word.Document.12">
                  <p:embed/>
                </p:oleObj>
              </mc:Choice>
              <mc:Fallback>
                <p:oleObj name="文档" r:id="rId3" imgW="5016500" imgH="320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90" y="2057436"/>
                        <a:ext cx="7238811" cy="4618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类定义控制线程执行的方法</a:t>
            </a:r>
            <a:r>
              <a:rPr lang="zh-CN" dirty="0">
                <a:sym typeface="Arial" pitchFamily="34" charset="0"/>
              </a:rPr>
              <a:t>:</a:t>
            </a:r>
          </a:p>
          <a:p>
            <a:pPr lvl="1"/>
            <a:r>
              <a:rPr lang="zh-CN" dirty="0">
                <a:sym typeface="Arial" pitchFamily="34" charset="0"/>
              </a:rPr>
              <a:t>start()</a:t>
            </a:r>
            <a:r>
              <a:rPr lang="zh-CN" altLang="en-US" dirty="0">
                <a:sym typeface="Arial" pitchFamily="34" charset="0"/>
              </a:rPr>
              <a:t>：用于调用</a:t>
            </a:r>
            <a:r>
              <a:rPr lang="zh-CN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方法使线程开始执行。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stop()</a:t>
            </a:r>
            <a:r>
              <a:rPr lang="zh-CN" altLang="en-US" dirty="0">
                <a:sym typeface="Arial" pitchFamily="34" charset="0"/>
              </a:rPr>
              <a:t>：立即停止线程执行，其内部状态清零，放弃占用资源。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wait()</a:t>
            </a:r>
            <a:r>
              <a:rPr lang="zh-CN" altLang="en-US" dirty="0">
                <a:sym typeface="Arial" pitchFamily="34" charset="0"/>
              </a:rPr>
              <a:t>：使线程处于等待状态。线程等待某个条件调用</a:t>
            </a:r>
            <a:r>
              <a:rPr lang="zh-CN" dirty="0">
                <a:sym typeface="Arial" pitchFamily="34" charset="0"/>
              </a:rPr>
              <a:t>wait()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：使线程脱离阻塞状态。在条件变量所在的对象中调用</a:t>
            </a:r>
            <a:r>
              <a:rPr 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方法即可使线程脱离阻塞状态。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sleep()</a:t>
            </a:r>
            <a:r>
              <a:rPr lang="zh-CN" altLang="en-US" dirty="0">
                <a:sym typeface="Arial" pitchFamily="34" charset="0"/>
              </a:rPr>
              <a:t>：调整线程执行时间，参数指定睡眠时间。</a:t>
            </a:r>
            <a:endParaRPr lang="zh-CN" dirty="0">
              <a:sym typeface="Arial" pitchFamily="34" charset="0"/>
            </a:endParaRPr>
          </a:p>
          <a:p>
            <a:pPr lvl="1"/>
            <a:r>
              <a:rPr lang="zh-CN" dirty="0">
                <a:sym typeface="Arial" pitchFamily="34" charset="0"/>
              </a:rPr>
              <a:t>yield()</a:t>
            </a:r>
            <a:r>
              <a:rPr lang="zh-CN" altLang="en-US" dirty="0">
                <a:sym typeface="Arial" pitchFamily="34" charset="0"/>
              </a:rPr>
              <a:t>：暂停调度线程并将其放在等待队列末尾，等待下一轮执行，使同优先级的其它线程有机会执行。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多线程状态及调度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程序需要暂停一段时间，于是调用 </a:t>
            </a:r>
            <a:r>
              <a:rPr lang="en-US" altLang="zh-CN" dirty="0" err="1"/>
              <a:t>Thread.sleep</a:t>
            </a:r>
            <a:r>
              <a:rPr lang="en-US" altLang="zh-CN" dirty="0"/>
              <a:t>()</a:t>
            </a:r>
            <a:r>
              <a:rPr lang="zh-CN" altLang="en-US" dirty="0"/>
              <a:t>。但是编译器或 </a:t>
            </a:r>
            <a:r>
              <a:rPr lang="en-US" altLang="zh-CN" dirty="0"/>
              <a:t>IDE </a:t>
            </a:r>
            <a:r>
              <a:rPr lang="zh-CN" altLang="en-US" dirty="0"/>
              <a:t>报错说没有处理检查到的 </a:t>
            </a:r>
            <a:r>
              <a:rPr lang="en-US" altLang="zh-CN" dirty="0" err="1"/>
              <a:t>InterruptedException</a:t>
            </a:r>
            <a:endParaRPr lang="en-US" altLang="zh-CN" dirty="0"/>
          </a:p>
          <a:p>
            <a:r>
              <a:rPr lang="zh-CN" altLang="en-US" dirty="0"/>
              <a:t>常规处理方法如前：</a:t>
            </a:r>
            <a:endParaRPr lang="en-US" altLang="zh-CN" dirty="0"/>
          </a:p>
          <a:p>
            <a:pPr lvl="1"/>
            <a:r>
              <a:rPr lang="zh-CN" altLang="en-US" dirty="0"/>
              <a:t>常见的处理方式是 “生吞（</a:t>
            </a:r>
            <a:r>
              <a:rPr lang="en-US" altLang="zh-CN" dirty="0"/>
              <a:t>swallow</a:t>
            </a:r>
            <a:r>
              <a:rPr lang="zh-CN" altLang="en-US" dirty="0"/>
              <a:t>）” 它 </a:t>
            </a:r>
            <a:r>
              <a:rPr lang="en-US" altLang="zh-CN" dirty="0"/>
              <a:t>—— </a:t>
            </a:r>
            <a:r>
              <a:rPr lang="zh-CN" altLang="en-US" dirty="0"/>
              <a:t>捕捉它，然后什么也不做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InterruptedException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Thread </a:t>
            </a:r>
            <a:r>
              <a:rPr lang="zh-CN" altLang="en-US" dirty="0"/>
              <a:t>提供并受 </a:t>
            </a:r>
            <a:r>
              <a:rPr lang="en-US" altLang="zh-CN" dirty="0" err="1"/>
              <a:t>Thread.sleep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Object.wait</a:t>
            </a:r>
            <a:r>
              <a:rPr lang="en-US" altLang="zh-CN" dirty="0"/>
              <a:t>() </a:t>
            </a:r>
            <a:r>
              <a:rPr lang="zh-CN" altLang="en-US" dirty="0"/>
              <a:t>支持的中断机制，是一种取消机制；</a:t>
            </a:r>
            <a:endParaRPr lang="en-US" altLang="zh-CN" dirty="0"/>
          </a:p>
          <a:p>
            <a:pPr lvl="1"/>
            <a:r>
              <a:rPr lang="zh-CN" altLang="en-US" dirty="0"/>
              <a:t>它允许一个线程请求另一个线程停止它正在做的事情。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执行该方法的线程被中断，它将尝试停止它正在做的事情而提前返回，并通过抛出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</a:t>
            </a:r>
            <a:r>
              <a:rPr lang="zh-CN" altLang="en-US" dirty="0"/>
              <a:t>表明它提前返回。 </a:t>
            </a:r>
            <a:endParaRPr lang="en-US" altLang="zh-CN" dirty="0"/>
          </a:p>
          <a:p>
            <a:pPr lvl="1"/>
            <a:r>
              <a:rPr lang="zh-CN" altLang="en-US" dirty="0"/>
              <a:t>行为良好的阻塞库方法应该能对中断作出响应并抛出 </a:t>
            </a:r>
            <a:r>
              <a:rPr lang="en-US" altLang="zh-CN" dirty="0" err="1"/>
              <a:t>InterruptedException</a:t>
            </a:r>
            <a:r>
              <a:rPr lang="zh-CN" altLang="en-US" dirty="0"/>
              <a:t>，以便能够用于可取消活动中，而不至于影响响应。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InterruptedException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多线程提高了程序的并发度，但是有时候是不安全的或者不合逻辑的。则需要多线程同步。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线程同步是多线程编程的一个相当重要的技术。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/>
              <a:t>多线程同步控制机制：保证同一时刻只有一个线程访问数据资源。</a:t>
            </a:r>
            <a:endParaRPr lang="zh-CN" dirty="0"/>
          </a:p>
          <a:p>
            <a:r>
              <a:rPr lang="zh-CN" altLang="en-US" dirty="0"/>
              <a:t>同步锁：</a:t>
            </a:r>
            <a:r>
              <a:rPr lang="zh-CN" altLang="ja-JP" dirty="0"/>
              <a:t>Java</a:t>
            </a:r>
            <a:r>
              <a:rPr lang="zh-CN" altLang="en-US" dirty="0"/>
              <a:t>用锁标志</a:t>
            </a:r>
            <a:r>
              <a:rPr lang="zh-CN" altLang="ja-JP" dirty="0"/>
              <a:t>(lock flag)</a:t>
            </a:r>
            <a:r>
              <a:rPr lang="zh-CN" altLang="en-US" dirty="0"/>
              <a:t>的手段，对被访问的数据进行同步限制，从而实现对数据的保护。</a:t>
            </a:r>
            <a:endParaRPr lang="zh-CN" altLang="ja-JP" dirty="0"/>
          </a:p>
          <a:p>
            <a:r>
              <a:rPr lang="zh-CN" altLang="en-US" dirty="0"/>
              <a:t>把所有被保护资源都加上锁标志，线程必须取得锁标志才能访问被保护的资源。</a:t>
            </a:r>
            <a:endParaRPr lang="zh-CN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在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中，使用修饰符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来为被保护资源加锁。</a:t>
            </a:r>
            <a:endParaRPr lang="zh-CN" altLang="ja-JP" dirty="0">
              <a:sym typeface="Arial" pitchFamily="34" charset="0"/>
            </a:endParaRPr>
          </a:p>
          <a:p>
            <a:r>
              <a:rPr lang="zh-CN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只能用来说明方法和代码</a:t>
            </a:r>
            <a:r>
              <a:rPr lang="zh-CN" altLang="en-US" dirty="0" smtClean="0">
                <a:sym typeface="Arial" pitchFamily="34" charset="0"/>
              </a:rPr>
              <a:t>段需要同步，</a:t>
            </a:r>
            <a:r>
              <a:rPr lang="zh-CN" altLang="en-US" dirty="0">
                <a:sym typeface="Arial" pitchFamily="34" charset="0"/>
              </a:rPr>
              <a:t>不能用它来说明</a:t>
            </a:r>
            <a:r>
              <a:rPr lang="zh-CN" altLang="en-US" dirty="0" smtClean="0">
                <a:sym typeface="Arial" pitchFamily="34" charset="0"/>
              </a:rPr>
              <a:t>类属性和属性。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用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修饰的方法和代码段称为方法同步和代码段同步，它意味着同一时刻该方法或代码段只能被一个线程执行，其它想执行该方法或代码段的线程必须等待。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方法同步仅在该方法前加上</a:t>
            </a:r>
            <a:r>
              <a:rPr lang="zh-CN" altLang="ja-JP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修饰符即可。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同步操作是以牺牲</a:t>
            </a:r>
            <a:r>
              <a:rPr 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资源为代价的。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正确使用同步可以减少线程间的相互干扰，提高程序的稳定性和可靠性。</a:t>
            </a:r>
            <a:endParaRPr lang="zh-CN" dirty="0">
              <a:sym typeface="Arial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线程同步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修饰一个</a:t>
            </a:r>
            <a:r>
              <a:rPr lang="zh-CN" altLang="en-US" b="1" dirty="0" smtClean="0"/>
              <a:t>类给代码快上个锁</a:t>
            </a:r>
            <a:endParaRPr lang="zh-CN" altLang="en-US" b="1" dirty="0"/>
          </a:p>
          <a:p>
            <a:endParaRPr lang="zh-CN" altLang="en-US" dirty="0"/>
          </a:p>
          <a:p>
            <a:r>
              <a:rPr lang="zh-CN" altLang="en-US" dirty="0"/>
              <a:t>其作用的范围是</a:t>
            </a:r>
            <a:r>
              <a:rPr lang="en-US" altLang="zh-CN" dirty="0"/>
              <a:t>synchronized</a:t>
            </a:r>
            <a:r>
              <a:rPr lang="zh-CN" altLang="en-US" dirty="0"/>
              <a:t>后面括号括起来的部分，作用的对象是这个类的</a:t>
            </a:r>
            <a:r>
              <a:rPr lang="zh-CN" altLang="en-US" dirty="0" smtClean="0"/>
              <a:t>所有</a:t>
            </a:r>
            <a:r>
              <a:rPr lang="zh-CN" altLang="en-US" dirty="0"/>
              <a:t>实例</a:t>
            </a:r>
            <a:r>
              <a:rPr lang="zh-CN" altLang="en-US" dirty="0" smtClean="0"/>
              <a:t>，</a:t>
            </a:r>
            <a:r>
              <a:rPr lang="zh-CN" altLang="en-US" dirty="0"/>
              <a:t>如下代码：</a:t>
            </a:r>
          </a:p>
          <a:p>
            <a:endParaRPr lang="zh-CN" altLang="en-US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ClassName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public void method() {</a:t>
            </a:r>
          </a:p>
          <a:p>
            <a:r>
              <a:rPr lang="en-US" altLang="zh-CN" dirty="0"/>
              <a:t>      synchronized(</a:t>
            </a:r>
            <a:r>
              <a:rPr lang="en-US" altLang="zh-CN" dirty="0" err="1"/>
              <a:t>ClassName.class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// 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表示，该类的所有实例，一个时间只能有一个能访问该代码块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14694" y="1"/>
            <a:ext cx="883896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24292E"/>
                </a:solidFill>
                <a:latin typeface="-apple-system"/>
              </a:rPr>
              <a:t>修饰一个实例给代码块上锁</a:t>
            </a:r>
            <a:endParaRPr lang="en-US" altLang="zh-CN" sz="2400" b="1" dirty="0">
              <a:solidFill>
                <a:srgbClr val="24292E"/>
              </a:solidFill>
              <a:latin typeface="-apple-system"/>
            </a:endParaRPr>
          </a:p>
          <a:p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synchronized(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obj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){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……</a:t>
            </a: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}</a:t>
            </a:r>
            <a:endParaRPr lang="zh-CN" altLang="en-US" b="1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synchronized(this</a:t>
            </a:r>
            <a:r>
              <a:rPr lang="en-US" altLang="zh-CN" sz="2800" dirty="0">
                <a:solidFill>
                  <a:srgbClr val="24292E"/>
                </a:solidFill>
                <a:latin typeface="-apple-system"/>
              </a:rPr>
              <a:t>){</a:t>
            </a:r>
          </a:p>
          <a:p>
            <a:r>
              <a:rPr lang="en-US" altLang="zh-CN" sz="2800" dirty="0">
                <a:solidFill>
                  <a:srgbClr val="24292E"/>
                </a:solidFill>
                <a:latin typeface="-apple-system"/>
              </a:rPr>
              <a:t>……</a:t>
            </a:r>
          </a:p>
          <a:p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}</a:t>
            </a:r>
            <a:endParaRPr lang="zh-CN" altLang="en-US" sz="28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当一个线程</a:t>
            </a:r>
            <a:r>
              <a:rPr lang="zh-CN" altLang="en-US" sz="2800" dirty="0" smtClean="0">
                <a:solidFill>
                  <a:srgbClr val="24292E"/>
                </a:solidFill>
                <a:latin typeface="-apple-system"/>
              </a:rPr>
              <a:t>访问某实例中的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一个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synchronized(</a:t>
            </a:r>
            <a:r>
              <a:rPr lang="en-US" altLang="zh-CN" sz="2800" dirty="0" err="1" smtClean="0">
                <a:solidFill>
                  <a:srgbClr val="24292E"/>
                </a:solidFill>
                <a:latin typeface="-apple-system"/>
              </a:rPr>
              <a:t>obj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同步代码块时，另一个线程仍然可以访问</a:t>
            </a:r>
            <a:r>
              <a:rPr lang="zh-CN" altLang="en-US" sz="2800" dirty="0" smtClean="0">
                <a:solidFill>
                  <a:srgbClr val="24292E"/>
                </a:solidFill>
                <a:latin typeface="-apple-system"/>
              </a:rPr>
              <a:t>该实例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中中的非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synchronized(</a:t>
            </a:r>
            <a:r>
              <a:rPr lang="en-US" altLang="zh-CN" sz="2800" dirty="0" err="1" smtClean="0">
                <a:solidFill>
                  <a:srgbClr val="24292E"/>
                </a:solidFill>
                <a:latin typeface="-apple-system"/>
              </a:rPr>
              <a:t>obj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同步代码块。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尤其关键的是，当一个线程</a:t>
            </a:r>
            <a:r>
              <a:rPr lang="zh-CN" altLang="en-US" sz="2800" dirty="0" smtClean="0">
                <a:solidFill>
                  <a:srgbClr val="24292E"/>
                </a:solidFill>
                <a:latin typeface="-apple-system"/>
              </a:rPr>
              <a:t>访问该实例的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一个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synchronized(</a:t>
            </a:r>
            <a:r>
              <a:rPr lang="en-US" altLang="zh-CN" sz="2800" b="1" dirty="0" err="1" smtClean="0">
                <a:solidFill>
                  <a:srgbClr val="24292E"/>
                </a:solidFill>
                <a:latin typeface="-apple-system"/>
              </a:rPr>
              <a:t>obj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同步代码块时，其他线程</a:t>
            </a:r>
            <a:r>
              <a:rPr lang="zh-CN" altLang="en-US" sz="2800" dirty="0" smtClean="0">
                <a:solidFill>
                  <a:srgbClr val="24292E"/>
                </a:solidFill>
                <a:latin typeface="-apple-system"/>
              </a:rPr>
              <a:t>对该实例中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所有其它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synchronized(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-apple-system"/>
              </a:rPr>
              <a:t>obj</a:t>
            </a:r>
            <a:r>
              <a:rPr lang="en-US" altLang="zh-CN" sz="28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2800" dirty="0">
                <a:solidFill>
                  <a:srgbClr val="24292E"/>
                </a:solidFill>
                <a:latin typeface="-apple-system"/>
              </a:rPr>
              <a:t>同步代码块的访问将被阻塞。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280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从概念上来说，一个 </a:t>
            </a:r>
            <a:r>
              <a:rPr lang="en-US" altLang="zh-CN" dirty="0"/>
              <a:t>Java </a:t>
            </a:r>
            <a:r>
              <a:rPr lang="zh-CN" altLang="en-US" dirty="0"/>
              <a:t>线程的创建根本上就对应了一个本地线程（</a:t>
            </a:r>
            <a:r>
              <a:rPr lang="en-US" altLang="zh-CN" dirty="0"/>
              <a:t>native thread</a:t>
            </a:r>
            <a:r>
              <a:rPr lang="zh-CN" altLang="en-US" dirty="0"/>
              <a:t>）的创建，两者是一一对应的。 </a:t>
            </a:r>
            <a:endParaRPr lang="en-US" altLang="zh-CN" dirty="0"/>
          </a:p>
          <a:p>
            <a:r>
              <a:rPr lang="zh-CN" altLang="en-US" dirty="0"/>
              <a:t>问题是，本地线程执行的应该是本地代码，而 </a:t>
            </a:r>
            <a:r>
              <a:rPr lang="en-US" altLang="zh-CN" dirty="0"/>
              <a:t>Java </a:t>
            </a:r>
            <a:r>
              <a:rPr lang="zh-CN" altLang="en-US" dirty="0"/>
              <a:t>线程提供的线程函数是 </a:t>
            </a:r>
            <a:r>
              <a:rPr lang="en-US" altLang="zh-CN" dirty="0"/>
              <a:t>Java </a:t>
            </a:r>
            <a:r>
              <a:rPr lang="zh-CN" altLang="en-US" dirty="0"/>
              <a:t>方法，编译出的是 </a:t>
            </a:r>
            <a:r>
              <a:rPr lang="en-US" altLang="zh-CN" dirty="0"/>
              <a:t>Java </a:t>
            </a:r>
            <a:r>
              <a:rPr lang="zh-CN" altLang="en-US" dirty="0"/>
              <a:t>字节码</a:t>
            </a:r>
            <a:endParaRPr lang="en-US" altLang="zh-CN" dirty="0"/>
          </a:p>
          <a:p>
            <a:r>
              <a:rPr lang="zh-CN" altLang="en-US" dirty="0"/>
              <a:t>可以想象， </a:t>
            </a:r>
            <a:r>
              <a:rPr lang="en-US" altLang="zh-CN" dirty="0"/>
              <a:t>Java </a:t>
            </a:r>
            <a:r>
              <a:rPr lang="zh-CN" altLang="en-US" dirty="0"/>
              <a:t>线程其实提供了一个统一的线程函数，该线程函数通过 </a:t>
            </a:r>
            <a:r>
              <a:rPr lang="en-US" altLang="zh-CN" dirty="0"/>
              <a:t>Java </a:t>
            </a:r>
            <a:r>
              <a:rPr lang="zh-CN" altLang="en-US" dirty="0"/>
              <a:t>虚拟机调用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 </a:t>
            </a:r>
            <a:r>
              <a:rPr lang="zh-CN" altLang="en-US" dirty="0"/>
              <a:t>线程方法 </a:t>
            </a:r>
            <a:r>
              <a:rPr lang="en-US" altLang="zh-CN" dirty="0"/>
              <a:t>, </a:t>
            </a:r>
            <a:r>
              <a:rPr lang="zh-CN" altLang="en-US" dirty="0"/>
              <a:t>这是通过 </a:t>
            </a:r>
            <a:r>
              <a:rPr lang="en-US" altLang="zh-CN" dirty="0"/>
              <a:t>Java </a:t>
            </a:r>
            <a:r>
              <a:rPr lang="zh-CN" altLang="en-US" dirty="0"/>
              <a:t>本地方法调用来实现的。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effectLst/>
              </a:rPr>
              <a:t>Java </a:t>
            </a:r>
            <a:r>
              <a:rPr lang="zh-CN" altLang="en-US" b="0" dirty="0">
                <a:effectLst/>
              </a:rPr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6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86100" y="304883"/>
            <a:ext cx="74674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修饰</a:t>
            </a:r>
            <a:r>
              <a:rPr lang="zh-CN" altLang="en-US" sz="2000" dirty="0"/>
              <a:t>普通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synchronized </a:t>
            </a:r>
            <a:r>
              <a:rPr lang="zh-CN" altLang="en-US" sz="2000" dirty="0"/>
              <a:t>修饰一个方法很简单，就是在方法的前面加</a:t>
            </a:r>
            <a:r>
              <a:rPr lang="en-US" altLang="zh-CN" sz="2000" dirty="0"/>
              <a:t>synchronized</a:t>
            </a:r>
            <a:r>
              <a:rPr lang="zh-CN" altLang="en-US" sz="2000" dirty="0"/>
              <a:t>，例如：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public synchronized void method()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// </a:t>
            </a:r>
            <a:r>
              <a:rPr lang="en-US" altLang="zh-CN" sz="2000" dirty="0" err="1"/>
              <a:t>todo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</a:p>
          <a:p>
            <a:pPr marL="109728" indent="0">
              <a:buNone/>
            </a:pPr>
            <a:r>
              <a:rPr lang="zh-CN" altLang="en" sz="2000" dirty="0">
                <a:solidFill>
                  <a:srgbClr val="00B050"/>
                </a:solidFill>
              </a:rPr>
              <a:t>等价于</a:t>
            </a:r>
            <a:endParaRPr lang="en" altLang="zh-CN" sz="2000" dirty="0">
              <a:solidFill>
                <a:srgbClr val="00B050"/>
              </a:solidFill>
            </a:endParaRPr>
          </a:p>
          <a:p>
            <a:r>
              <a:rPr lang="en" altLang="zh-CN" sz="2000" dirty="0"/>
              <a:t> public void method() { </a:t>
            </a:r>
          </a:p>
          <a:p>
            <a:r>
              <a:rPr lang="en" altLang="zh-CN" sz="2000" dirty="0"/>
              <a:t>synchronized(this) {</a:t>
            </a:r>
          </a:p>
          <a:p>
            <a:r>
              <a:rPr lang="zh-CN" altLang="en-US" sz="2000" dirty="0"/>
              <a:t>                                   </a:t>
            </a:r>
            <a:r>
              <a:rPr lang="en" altLang="zh-CN" sz="2000" dirty="0"/>
              <a:t> // todo </a:t>
            </a:r>
          </a:p>
          <a:p>
            <a:r>
              <a:rPr lang="zh-CN" altLang="en-US" sz="2000" dirty="0"/>
              <a:t>      </a:t>
            </a:r>
            <a:r>
              <a:rPr lang="en" altLang="zh-CN" sz="2000" dirty="0"/>
              <a:t>}</a:t>
            </a:r>
          </a:p>
          <a:p>
            <a:r>
              <a:rPr lang="en" altLang="zh-CN" sz="2000" dirty="0"/>
              <a:t> </a:t>
            </a:r>
            <a:r>
              <a:rPr lang="en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5323994" y="3244334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synchronized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D1E962-7E15-DD4D-8EF7-58C51A08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77"/>
            <a:ext cx="8229600" cy="5473815"/>
          </a:xfrm>
        </p:spPr>
        <p:txBody>
          <a:bodyPr/>
          <a:lstStyle/>
          <a:p>
            <a:r>
              <a:rPr lang="zh-CN" altLang="en-US" sz="2800" dirty="0"/>
              <a:t>有几点需要注意：</a:t>
            </a:r>
          </a:p>
          <a:p>
            <a:endParaRPr lang="zh-CN" altLang="en-US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在定义接口方法时不能使用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关键字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构造方法不能使用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关键字，但可以使用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代码块来进行同步。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synchronized </a:t>
            </a:r>
            <a:r>
              <a:rPr lang="zh-CN" altLang="en-US" sz="2800" dirty="0"/>
              <a:t>关键字不能被继承 。如果子类覆盖了父类的 被 </a:t>
            </a:r>
            <a:r>
              <a:rPr lang="en-US" altLang="zh-CN" sz="2800" dirty="0"/>
              <a:t>synchronized </a:t>
            </a:r>
            <a:r>
              <a:rPr lang="zh-CN" altLang="en-US" sz="2800" dirty="0"/>
              <a:t>关键字修饰的方法，那么子类的该方法只要没有 </a:t>
            </a:r>
            <a:r>
              <a:rPr lang="en-US" altLang="zh-CN" sz="2800" dirty="0"/>
              <a:t>synchronized </a:t>
            </a:r>
            <a:r>
              <a:rPr lang="zh-CN" altLang="en-US" sz="2800" dirty="0"/>
              <a:t>关键字，那么就默认没有同步，也就是说，不能继承父类的 </a:t>
            </a:r>
            <a:r>
              <a:rPr lang="en-US" altLang="zh-CN" sz="2800" dirty="0"/>
              <a:t>synchronized</a:t>
            </a:r>
            <a:r>
              <a:rPr lang="zh-CN" altLang="en-US" sz="2800" dirty="0"/>
              <a:t>。</a:t>
            </a:r>
          </a:p>
          <a:p>
            <a:pPr marL="109728" indent="0">
              <a:buNone/>
            </a:pPr>
            <a:endParaRPr lang="en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F7269-FF76-3D45-A25D-AB26C62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B1885-FF4E-C240-A426-859257CD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6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09902" y="685873"/>
            <a:ext cx="7010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修饰静态方法</a:t>
            </a:r>
          </a:p>
          <a:p>
            <a:endParaRPr lang="zh-CN" altLang="en-US" sz="2400" dirty="0"/>
          </a:p>
          <a:p>
            <a:r>
              <a:rPr lang="zh-CN" altLang="en-US" sz="2400" dirty="0"/>
              <a:t>我们知道 静态方法是属于类的而不</a:t>
            </a:r>
            <a:r>
              <a:rPr lang="zh-CN" altLang="en-US" sz="2400" dirty="0" smtClean="0"/>
              <a:t>属于</a:t>
            </a:r>
            <a:r>
              <a:rPr lang="zh-CN" altLang="en-US" sz="2400" dirty="0"/>
              <a:t>实例</a:t>
            </a:r>
            <a:r>
              <a:rPr lang="zh-CN" altLang="en-US" sz="2400" dirty="0" smtClean="0"/>
              <a:t>的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同样的， </a:t>
            </a:r>
            <a:r>
              <a:rPr lang="en-US" altLang="zh-CN" sz="2400" dirty="0"/>
              <a:t>synchronized</a:t>
            </a:r>
            <a:r>
              <a:rPr lang="zh-CN" altLang="en-US" sz="2400" dirty="0"/>
              <a:t>修饰的静态方法锁定的是这个类的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实例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。如下：</a:t>
            </a:r>
          </a:p>
          <a:p>
            <a:endParaRPr lang="zh-CN" altLang="en-US" sz="2400" dirty="0"/>
          </a:p>
          <a:p>
            <a:r>
              <a:rPr lang="en-US" altLang="zh-CN" sz="2400" dirty="0"/>
              <a:t>public synchronized static void method() {</a:t>
            </a:r>
          </a:p>
          <a:p>
            <a:r>
              <a:rPr lang="en-US" altLang="zh-CN" sz="2400" dirty="0"/>
              <a:t>   // </a:t>
            </a:r>
            <a:r>
              <a:rPr lang="en-US" altLang="zh-CN" sz="2400" dirty="0" err="1"/>
              <a:t>todo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04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50A78-27D1-3747-9905-B3830B0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110" y="228685"/>
            <a:ext cx="4038600" cy="4830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" b="1" dirty="0"/>
              <a:t>示例</a:t>
            </a:r>
            <a:r>
              <a:rPr lang="en-US" altLang="zh-CN" b="1" dirty="0"/>
              <a:t>1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class</a:t>
            </a:r>
            <a:r>
              <a:rPr lang="en" altLang="zh-CN" dirty="0"/>
              <a:t> </a:t>
            </a:r>
            <a:r>
              <a:rPr lang="en" altLang="zh-CN" dirty="0" err="1"/>
              <a:t>SyncThread</a:t>
            </a:r>
            <a:r>
              <a:rPr lang="en" altLang="zh-CN" dirty="0"/>
              <a:t> </a:t>
            </a:r>
            <a:r>
              <a:rPr lang="en" altLang="zh-CN" b="1" dirty="0"/>
              <a:t>implements</a:t>
            </a:r>
            <a:r>
              <a:rPr lang="en" altLang="zh-CN" dirty="0"/>
              <a:t> Runnable {</a:t>
            </a:r>
          </a:p>
          <a:p>
            <a:r>
              <a:rPr lang="en" altLang="zh-CN" b="1" dirty="0"/>
              <a:t>private</a:t>
            </a:r>
            <a:r>
              <a:rPr lang="en" altLang="zh-CN" dirty="0"/>
              <a:t> </a:t>
            </a:r>
            <a:r>
              <a:rPr lang="en" altLang="zh-CN" b="1" dirty="0"/>
              <a:t>static</a:t>
            </a:r>
            <a:r>
              <a:rPr lang="en" altLang="zh-CN" dirty="0"/>
              <a:t> </a:t>
            </a:r>
            <a:r>
              <a:rPr lang="en" altLang="zh-CN" b="1" dirty="0" err="1"/>
              <a:t>int</a:t>
            </a:r>
            <a:r>
              <a:rPr lang="en" altLang="zh-CN" dirty="0"/>
              <a:t> </a:t>
            </a:r>
            <a:r>
              <a:rPr lang="en" altLang="zh-CN" i="1" dirty="0"/>
              <a:t>count</a:t>
            </a:r>
            <a:r>
              <a:rPr lang="en" altLang="zh-CN" dirty="0"/>
              <a:t>;</a:t>
            </a:r>
          </a:p>
          <a:p>
            <a:r>
              <a:rPr lang="en" altLang="zh-CN" dirty="0"/>
              <a:t/>
            </a:r>
            <a:br>
              <a:rPr lang="en" altLang="zh-CN" dirty="0"/>
            </a:br>
            <a:endParaRPr lang="en" altLang="zh-CN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dirty="0" err="1"/>
              <a:t>SyncThread</a:t>
            </a:r>
            <a:r>
              <a:rPr lang="en" altLang="zh-CN" dirty="0"/>
              <a:t>() {</a:t>
            </a:r>
          </a:p>
          <a:p>
            <a:r>
              <a:rPr lang="en" altLang="zh-CN" i="1" dirty="0"/>
              <a:t>count</a:t>
            </a:r>
            <a:r>
              <a:rPr lang="en" altLang="zh-CN" dirty="0"/>
              <a:t> = 0;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/>
            </a:r>
            <a:br>
              <a:rPr lang="en" altLang="zh-CN" dirty="0"/>
            </a:br>
            <a:endParaRPr lang="en" altLang="zh-CN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void</a:t>
            </a:r>
            <a:r>
              <a:rPr lang="en" altLang="zh-CN" dirty="0"/>
              <a:t> run() {</a:t>
            </a:r>
          </a:p>
          <a:p>
            <a:r>
              <a:rPr lang="en" altLang="zh-CN" b="1" dirty="0"/>
              <a:t>synchronized</a:t>
            </a:r>
            <a:r>
              <a:rPr lang="en" altLang="zh-CN" dirty="0"/>
              <a:t> (</a:t>
            </a:r>
            <a:r>
              <a:rPr lang="en" altLang="zh-CN" b="1" dirty="0"/>
              <a:t>this</a:t>
            </a:r>
            <a:r>
              <a:rPr lang="en" altLang="zh-CN" dirty="0"/>
              <a:t>) {</a:t>
            </a:r>
          </a:p>
          <a:p>
            <a:r>
              <a:rPr lang="en" altLang="zh-CN" b="1" dirty="0"/>
              <a:t>for</a:t>
            </a:r>
            <a:r>
              <a:rPr lang="en" altLang="zh-CN" dirty="0"/>
              <a:t> (</a:t>
            </a:r>
            <a:r>
              <a:rPr lang="en" altLang="zh-CN" b="1" dirty="0" err="1"/>
              <a:t>int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5;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94F18C-E2F9-D241-BC27-B30F7DAC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298" y="567970"/>
            <a:ext cx="4323988" cy="499457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sz="3100" b="1" dirty="0"/>
              <a:t>try</a:t>
            </a:r>
            <a:r>
              <a:rPr lang="en" altLang="zh-CN" sz="3100" dirty="0"/>
              <a:t> {</a:t>
            </a:r>
          </a:p>
          <a:p>
            <a:r>
              <a:rPr lang="en" altLang="zh-CN" sz="3100" dirty="0" err="1"/>
              <a:t>System.</a:t>
            </a:r>
            <a:r>
              <a:rPr lang="en" altLang="zh-CN" sz="3100" b="1" i="1" dirty="0" err="1"/>
              <a:t>out</a:t>
            </a:r>
            <a:r>
              <a:rPr lang="en" altLang="zh-CN" sz="3100" dirty="0" err="1"/>
              <a:t>.println</a:t>
            </a:r>
            <a:r>
              <a:rPr lang="en" altLang="zh-CN" sz="3100" dirty="0"/>
              <a:t>(Thread.</a:t>
            </a:r>
          </a:p>
          <a:p>
            <a:pPr lvl="1"/>
            <a:r>
              <a:rPr lang="en" altLang="zh-CN" sz="3100" i="1" dirty="0" err="1"/>
              <a:t>currentThread</a:t>
            </a:r>
            <a:r>
              <a:rPr lang="en" altLang="zh-CN" sz="3100" dirty="0"/>
              <a:t>().</a:t>
            </a:r>
            <a:r>
              <a:rPr lang="en" altLang="zh-CN" sz="3100" dirty="0" err="1"/>
              <a:t>getName</a:t>
            </a:r>
            <a:r>
              <a:rPr lang="en" altLang="zh-CN" sz="3100" dirty="0"/>
              <a:t>()</a:t>
            </a:r>
          </a:p>
          <a:p>
            <a:pPr lvl="1"/>
            <a:r>
              <a:rPr lang="en" altLang="zh-CN" sz="3100" dirty="0"/>
              <a:t> + ":" + (</a:t>
            </a:r>
            <a:r>
              <a:rPr lang="en" altLang="zh-CN" sz="3100" i="1" dirty="0"/>
              <a:t>count</a:t>
            </a:r>
            <a:r>
              <a:rPr lang="en" altLang="zh-CN" sz="3100" dirty="0"/>
              <a:t>++));</a:t>
            </a:r>
          </a:p>
          <a:p>
            <a:r>
              <a:rPr lang="en" altLang="zh-CN" sz="3100" dirty="0" err="1"/>
              <a:t>Thread.</a:t>
            </a:r>
            <a:r>
              <a:rPr lang="en" altLang="zh-CN" sz="3100" i="1" dirty="0" err="1"/>
              <a:t>sleep</a:t>
            </a:r>
            <a:r>
              <a:rPr lang="en" altLang="zh-CN" sz="3100" dirty="0"/>
              <a:t>(100);</a:t>
            </a:r>
          </a:p>
          <a:p>
            <a:r>
              <a:rPr lang="en" altLang="zh-CN" sz="3100" dirty="0"/>
              <a:t>} </a:t>
            </a:r>
            <a:r>
              <a:rPr lang="en" altLang="zh-CN" sz="3100" b="1" dirty="0"/>
              <a:t>catch</a:t>
            </a:r>
            <a:r>
              <a:rPr lang="en" altLang="zh-CN" sz="3100" dirty="0"/>
              <a:t> (</a:t>
            </a:r>
            <a:r>
              <a:rPr lang="en" altLang="zh-CN" sz="3100" dirty="0" err="1"/>
              <a:t>InterruptedException</a:t>
            </a:r>
            <a:r>
              <a:rPr lang="en" altLang="zh-CN" sz="3100" dirty="0"/>
              <a:t> e) {</a:t>
            </a:r>
          </a:p>
          <a:p>
            <a:r>
              <a:rPr lang="en" altLang="zh-CN" sz="3100" dirty="0" err="1"/>
              <a:t>e.printStackTrace</a:t>
            </a:r>
            <a:r>
              <a:rPr lang="en" altLang="zh-CN" sz="3100" dirty="0"/>
              <a:t>();</a:t>
            </a:r>
          </a:p>
          <a:p>
            <a:r>
              <a:rPr lang="en" altLang="zh-CN" sz="3100" dirty="0"/>
              <a:t>}}}}</a:t>
            </a:r>
          </a:p>
          <a:p>
            <a:r>
              <a:rPr lang="en" altLang="zh-CN" sz="3100" dirty="0"/>
              <a:t/>
            </a:r>
            <a:br>
              <a:rPr lang="en" altLang="zh-CN" sz="3100" dirty="0"/>
            </a:br>
            <a:endParaRPr lang="en" altLang="zh-CN" sz="3100" dirty="0"/>
          </a:p>
          <a:p>
            <a:r>
              <a:rPr lang="en" altLang="zh-CN" sz="3100" b="1" dirty="0"/>
              <a:t>public</a:t>
            </a:r>
            <a:r>
              <a:rPr lang="en" altLang="zh-CN" sz="3100" dirty="0"/>
              <a:t> </a:t>
            </a:r>
            <a:r>
              <a:rPr lang="en" altLang="zh-CN" sz="3100" b="1" dirty="0" err="1"/>
              <a:t>int</a:t>
            </a:r>
            <a:r>
              <a:rPr lang="en" altLang="zh-CN" sz="3100" dirty="0"/>
              <a:t> </a:t>
            </a:r>
            <a:r>
              <a:rPr lang="en" altLang="zh-CN" sz="3100" dirty="0" err="1"/>
              <a:t>getCount</a:t>
            </a:r>
            <a:r>
              <a:rPr lang="en" altLang="zh-CN" sz="3100" dirty="0"/>
              <a:t>() {</a:t>
            </a:r>
          </a:p>
          <a:p>
            <a:r>
              <a:rPr lang="en" altLang="zh-CN" sz="3100" b="1" dirty="0" smtClean="0"/>
              <a:t>  return</a:t>
            </a:r>
            <a:r>
              <a:rPr lang="en" altLang="zh-CN" sz="3100" dirty="0" smtClean="0"/>
              <a:t> </a:t>
            </a:r>
            <a:r>
              <a:rPr lang="en" altLang="zh-CN" sz="3100" i="1" dirty="0"/>
              <a:t>count</a:t>
            </a:r>
            <a:r>
              <a:rPr lang="en" altLang="zh-CN" sz="3100" dirty="0"/>
              <a:t>;</a:t>
            </a:r>
          </a:p>
          <a:p>
            <a:r>
              <a:rPr lang="en" altLang="zh-CN" sz="31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B66F41-42B2-CD47-AA6A-3ADFDF2A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70DA19-DFC0-D847-B167-91741334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6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243250-4F54-374A-A354-59D79DB1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93" y="304883"/>
            <a:ext cx="8229600" cy="4525963"/>
          </a:xfrm>
        </p:spPr>
        <p:txBody>
          <a:bodyPr>
            <a:normAutofit/>
          </a:bodyPr>
          <a:lstStyle/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static</a:t>
            </a:r>
            <a:r>
              <a:rPr lang="en" altLang="zh-CN" dirty="0"/>
              <a:t> </a:t>
            </a:r>
            <a:r>
              <a:rPr lang="en" altLang="zh-CN" b="1" dirty="0"/>
              <a:t>void</a:t>
            </a:r>
            <a:r>
              <a:rPr lang="en" altLang="zh-CN" dirty="0"/>
              <a:t> main(String[] </a:t>
            </a:r>
            <a:r>
              <a:rPr lang="en" altLang="zh-CN" dirty="0" err="1"/>
              <a:t>args</a:t>
            </a:r>
            <a:r>
              <a:rPr lang="en" altLang="zh-CN" dirty="0"/>
              <a:t>) {</a:t>
            </a:r>
          </a:p>
          <a:p>
            <a:r>
              <a:rPr lang="en" altLang="zh-CN" sz="2400" dirty="0" err="1"/>
              <a:t>SyncThread</a:t>
            </a:r>
            <a:r>
              <a:rPr lang="en" altLang="zh-CN" sz="2400" dirty="0"/>
              <a:t> </a:t>
            </a:r>
            <a:r>
              <a:rPr lang="en" altLang="zh-CN" sz="2400" dirty="0" err="1"/>
              <a:t>syncThread</a:t>
            </a:r>
            <a:r>
              <a:rPr lang="en" altLang="zh-CN" sz="2400" dirty="0"/>
              <a:t> = </a:t>
            </a:r>
            <a:r>
              <a:rPr lang="en" altLang="zh-CN" sz="2400" b="1" dirty="0"/>
              <a:t>new</a:t>
            </a:r>
            <a:r>
              <a:rPr lang="en" altLang="zh-CN" sz="2400" dirty="0"/>
              <a:t> </a:t>
            </a:r>
            <a:r>
              <a:rPr lang="en" altLang="zh-CN" sz="2400" dirty="0" err="1"/>
              <a:t>SyncThread</a:t>
            </a:r>
            <a:r>
              <a:rPr lang="en" altLang="zh-CN" sz="2400" dirty="0"/>
              <a:t>();</a:t>
            </a:r>
          </a:p>
          <a:p>
            <a:r>
              <a:rPr lang="en" altLang="zh-CN" sz="2400" dirty="0"/>
              <a:t>Thread thread1 = </a:t>
            </a:r>
            <a:r>
              <a:rPr lang="en" altLang="zh-CN" sz="2400" b="1" dirty="0"/>
              <a:t>new</a:t>
            </a:r>
            <a:r>
              <a:rPr lang="en" altLang="zh-CN" sz="2400" dirty="0"/>
              <a:t> Thread(</a:t>
            </a:r>
            <a:r>
              <a:rPr lang="en" altLang="zh-CN" sz="2400" dirty="0" err="1"/>
              <a:t>syncThread</a:t>
            </a:r>
            <a:r>
              <a:rPr lang="en" altLang="zh-CN" sz="2400" dirty="0"/>
              <a:t>, "SyncThread1");</a:t>
            </a:r>
          </a:p>
          <a:p>
            <a:r>
              <a:rPr lang="en" altLang="zh-CN" sz="2400" dirty="0"/>
              <a:t>Thread thread2 = </a:t>
            </a:r>
            <a:r>
              <a:rPr lang="en" altLang="zh-CN" sz="2400" b="1" dirty="0"/>
              <a:t>new</a:t>
            </a:r>
            <a:r>
              <a:rPr lang="en" altLang="zh-CN" sz="2400" dirty="0"/>
              <a:t> Thread(</a:t>
            </a:r>
            <a:r>
              <a:rPr lang="en" altLang="zh-CN" sz="2400" dirty="0" err="1"/>
              <a:t>syncThread</a:t>
            </a:r>
            <a:r>
              <a:rPr lang="en" altLang="zh-CN" sz="2400" dirty="0"/>
              <a:t>, "SyncThread2");</a:t>
            </a:r>
          </a:p>
          <a:p>
            <a:r>
              <a:rPr lang="en" altLang="zh-CN" sz="2400" dirty="0"/>
              <a:t>thread1.start();</a:t>
            </a:r>
          </a:p>
          <a:p>
            <a:r>
              <a:rPr lang="en" altLang="zh-CN" sz="2400" dirty="0"/>
              <a:t>thread2.start();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E313A-6243-B94E-A370-4489E6C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9E7F7-7A4B-4547-9808-8ED96259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8E5F004-77A1-BC41-AC0F-967770CCE6B2}"/>
              </a:ext>
            </a:extLst>
          </p:cNvPr>
          <p:cNvSpPr/>
          <p:nvPr/>
        </p:nvSpPr>
        <p:spPr>
          <a:xfrm>
            <a:off x="1967793" y="457278"/>
            <a:ext cx="6019642" cy="647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3600" dirty="0"/>
              <a:t>SyncThread2:0</a:t>
            </a:r>
          </a:p>
          <a:p>
            <a:r>
              <a:rPr lang="en" altLang="zh-CN" sz="3600" dirty="0"/>
              <a:t>SyncThread2:1</a:t>
            </a:r>
          </a:p>
          <a:p>
            <a:r>
              <a:rPr lang="en" altLang="zh-CN" sz="3600" dirty="0"/>
              <a:t>SyncThread2:2</a:t>
            </a:r>
          </a:p>
          <a:p>
            <a:r>
              <a:rPr lang="en" altLang="zh-CN" sz="3600" dirty="0"/>
              <a:t>SyncThread2:3</a:t>
            </a:r>
          </a:p>
          <a:p>
            <a:r>
              <a:rPr lang="en" altLang="zh-CN" sz="3600" dirty="0"/>
              <a:t>SyncThread2:4</a:t>
            </a:r>
          </a:p>
          <a:p>
            <a:r>
              <a:rPr lang="en" altLang="zh-CN" sz="3600" dirty="0"/>
              <a:t>SyncThread1:5</a:t>
            </a:r>
          </a:p>
          <a:p>
            <a:r>
              <a:rPr lang="en" altLang="zh-CN" sz="3600" dirty="0"/>
              <a:t>SyncThread1:6</a:t>
            </a:r>
          </a:p>
          <a:p>
            <a:r>
              <a:rPr lang="en" altLang="zh-CN" sz="3600" dirty="0"/>
              <a:t>SyncThread1:7</a:t>
            </a:r>
          </a:p>
          <a:p>
            <a:r>
              <a:rPr lang="en" altLang="zh-CN" sz="3600" dirty="0"/>
              <a:t>SyncThread1:8</a:t>
            </a:r>
          </a:p>
          <a:p>
            <a:r>
              <a:rPr lang="en" altLang="zh-CN" sz="3600" dirty="0"/>
              <a:t>SyncThread1:9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C6BA0D7-099B-8042-AA3F-2FB1861DD57B}"/>
              </a:ext>
            </a:extLst>
          </p:cNvPr>
          <p:cNvSpPr/>
          <p:nvPr/>
        </p:nvSpPr>
        <p:spPr>
          <a:xfrm>
            <a:off x="6407314" y="113586"/>
            <a:ext cx="3763959" cy="647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3600" dirty="0"/>
              <a:t>SyncThread1:0</a:t>
            </a:r>
          </a:p>
          <a:p>
            <a:r>
              <a:rPr lang="en" altLang="zh-CN" sz="3600" dirty="0"/>
              <a:t>SyncThread1:1</a:t>
            </a:r>
          </a:p>
          <a:p>
            <a:r>
              <a:rPr lang="en" altLang="zh-CN" sz="3600" dirty="0"/>
              <a:t>SyncThread1:2</a:t>
            </a:r>
          </a:p>
          <a:p>
            <a:r>
              <a:rPr lang="en" altLang="zh-CN" sz="3600" dirty="0"/>
              <a:t>SyncThread1:3</a:t>
            </a:r>
          </a:p>
          <a:p>
            <a:r>
              <a:rPr lang="en" altLang="zh-CN" sz="3600" dirty="0"/>
              <a:t>SyncThread1:4</a:t>
            </a:r>
          </a:p>
          <a:p>
            <a:r>
              <a:rPr lang="en" altLang="zh-CN" sz="3600" dirty="0"/>
              <a:t>SyncThread2:5</a:t>
            </a:r>
          </a:p>
          <a:p>
            <a:r>
              <a:rPr lang="en" altLang="zh-CN" sz="3600" dirty="0"/>
              <a:t>SyncThread2:6</a:t>
            </a:r>
          </a:p>
          <a:p>
            <a:r>
              <a:rPr lang="en" altLang="zh-CN" sz="3600" dirty="0"/>
              <a:t>SyncThread2:7</a:t>
            </a:r>
          </a:p>
          <a:p>
            <a:r>
              <a:rPr lang="en" altLang="zh-CN" sz="3600" dirty="0"/>
              <a:t>SyncThread2:8</a:t>
            </a:r>
          </a:p>
          <a:p>
            <a:r>
              <a:rPr lang="en" altLang="zh-CN" sz="3600" dirty="0"/>
              <a:t>SyncThread2:9</a:t>
            </a:r>
          </a:p>
        </p:txBody>
      </p:sp>
    </p:spTree>
    <p:extLst>
      <p:ext uri="{BB962C8B-B14F-4D97-AF65-F5344CB8AC3E}">
        <p14:creationId xmlns:p14="http://schemas.microsoft.com/office/powerpoint/2010/main" val="42397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50A78-27D1-3747-9905-B3830B0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110" y="228685"/>
            <a:ext cx="4038600" cy="4830755"/>
          </a:xfrm>
        </p:spPr>
        <p:txBody>
          <a:bodyPr>
            <a:normAutofit fontScale="77500" lnSpcReduction="20000"/>
          </a:bodyPr>
          <a:lstStyle/>
          <a:p>
            <a:r>
              <a:rPr lang="zh-CN" altLang="en" b="1" dirty="0" smtClean="0"/>
              <a:t>示例</a:t>
            </a:r>
            <a:r>
              <a:rPr lang="en-US" altLang="zh-CN" b="1" dirty="0"/>
              <a:t>2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class</a:t>
            </a:r>
            <a:r>
              <a:rPr lang="en" altLang="zh-CN" dirty="0"/>
              <a:t> </a:t>
            </a:r>
            <a:r>
              <a:rPr lang="en" altLang="zh-CN" dirty="0" err="1"/>
              <a:t>SyncThread</a:t>
            </a:r>
            <a:r>
              <a:rPr lang="en-US" altLang="zh-CN" dirty="0"/>
              <a:t>1</a:t>
            </a:r>
            <a:r>
              <a:rPr lang="en" altLang="zh-CN" dirty="0"/>
              <a:t> </a:t>
            </a:r>
            <a:r>
              <a:rPr lang="en" altLang="zh-CN" b="1" dirty="0"/>
              <a:t>implements</a:t>
            </a:r>
            <a:r>
              <a:rPr lang="en" altLang="zh-CN" dirty="0"/>
              <a:t> Runnable {</a:t>
            </a:r>
          </a:p>
          <a:p>
            <a:r>
              <a:rPr lang="en" altLang="zh-CN" b="1" dirty="0"/>
              <a:t>private</a:t>
            </a:r>
            <a:r>
              <a:rPr lang="en" altLang="zh-CN" dirty="0"/>
              <a:t> </a:t>
            </a:r>
            <a:r>
              <a:rPr lang="en" altLang="zh-CN" b="1" dirty="0"/>
              <a:t>static</a:t>
            </a:r>
            <a:r>
              <a:rPr lang="en" altLang="zh-CN" dirty="0"/>
              <a:t> </a:t>
            </a:r>
            <a:r>
              <a:rPr lang="en" altLang="zh-CN" b="1" dirty="0" err="1"/>
              <a:t>int</a:t>
            </a:r>
            <a:r>
              <a:rPr lang="en" altLang="zh-CN" dirty="0"/>
              <a:t> </a:t>
            </a:r>
            <a:r>
              <a:rPr lang="en" altLang="zh-CN" i="1" dirty="0"/>
              <a:t>count</a:t>
            </a:r>
            <a:r>
              <a:rPr lang="en" altLang="zh-CN" dirty="0"/>
              <a:t>;</a:t>
            </a:r>
          </a:p>
          <a:p>
            <a:r>
              <a:rPr lang="en" altLang="zh-CN" dirty="0"/>
              <a:t/>
            </a:r>
            <a:br>
              <a:rPr lang="en" altLang="zh-CN" dirty="0"/>
            </a:br>
            <a:endParaRPr lang="en" altLang="zh-CN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dirty="0" err="1"/>
              <a:t>SyncThread</a:t>
            </a:r>
            <a:r>
              <a:rPr lang="en-US" altLang="zh-CN" dirty="0"/>
              <a:t>1</a:t>
            </a:r>
            <a:r>
              <a:rPr lang="en" altLang="zh-CN" dirty="0"/>
              <a:t>() {</a:t>
            </a:r>
          </a:p>
          <a:p>
            <a:r>
              <a:rPr lang="en" altLang="zh-CN" i="1" dirty="0"/>
              <a:t>count</a:t>
            </a:r>
            <a:r>
              <a:rPr lang="en" altLang="zh-CN" dirty="0"/>
              <a:t> = 0;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/>
            </a:r>
            <a:br>
              <a:rPr lang="en" altLang="zh-CN" dirty="0"/>
            </a:br>
            <a:endParaRPr lang="en" altLang="zh-CN" dirty="0"/>
          </a:p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void</a:t>
            </a:r>
            <a:r>
              <a:rPr lang="en" altLang="zh-CN" dirty="0"/>
              <a:t> run() {</a:t>
            </a:r>
          </a:p>
          <a:p>
            <a:r>
              <a:rPr lang="en" altLang="zh-CN" b="1" dirty="0"/>
              <a:t>synchronized</a:t>
            </a:r>
            <a:r>
              <a:rPr lang="en" altLang="zh-CN" dirty="0"/>
              <a:t> (</a:t>
            </a:r>
            <a:r>
              <a:rPr lang="en" altLang="zh-CN" b="1" dirty="0"/>
              <a:t>this</a:t>
            </a:r>
            <a:r>
              <a:rPr lang="en" altLang="zh-CN" dirty="0"/>
              <a:t>) {</a:t>
            </a:r>
          </a:p>
          <a:p>
            <a:r>
              <a:rPr lang="en" altLang="zh-CN" b="1" dirty="0"/>
              <a:t>for</a:t>
            </a:r>
            <a:r>
              <a:rPr lang="en" altLang="zh-CN" dirty="0"/>
              <a:t> (</a:t>
            </a:r>
            <a:r>
              <a:rPr lang="en" altLang="zh-CN" b="1" dirty="0" err="1"/>
              <a:t>int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5;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94F18C-E2F9-D241-BC27-B30F7DAC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298" y="567970"/>
            <a:ext cx="4323988" cy="499457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sz="3100" b="1" dirty="0"/>
              <a:t>try</a:t>
            </a:r>
            <a:r>
              <a:rPr lang="en" altLang="zh-CN" sz="3100" dirty="0"/>
              <a:t> {</a:t>
            </a:r>
          </a:p>
          <a:p>
            <a:r>
              <a:rPr lang="en" altLang="zh-CN" sz="3100" dirty="0" err="1"/>
              <a:t>System.</a:t>
            </a:r>
            <a:r>
              <a:rPr lang="en" altLang="zh-CN" sz="3100" b="1" i="1" dirty="0" err="1"/>
              <a:t>out</a:t>
            </a:r>
            <a:r>
              <a:rPr lang="en" altLang="zh-CN" sz="3100" dirty="0" err="1"/>
              <a:t>.println</a:t>
            </a:r>
            <a:r>
              <a:rPr lang="en" altLang="zh-CN" sz="3100" dirty="0"/>
              <a:t>(Thread.</a:t>
            </a:r>
          </a:p>
          <a:p>
            <a:pPr lvl="1"/>
            <a:r>
              <a:rPr lang="en" altLang="zh-CN" sz="3100" i="1" dirty="0" err="1"/>
              <a:t>currentThread</a:t>
            </a:r>
            <a:r>
              <a:rPr lang="en" altLang="zh-CN" sz="3100" dirty="0"/>
              <a:t>().</a:t>
            </a:r>
            <a:r>
              <a:rPr lang="en" altLang="zh-CN" sz="3100" dirty="0" err="1"/>
              <a:t>getName</a:t>
            </a:r>
            <a:r>
              <a:rPr lang="en" altLang="zh-CN" sz="3100" dirty="0"/>
              <a:t>()</a:t>
            </a:r>
          </a:p>
          <a:p>
            <a:pPr lvl="1"/>
            <a:r>
              <a:rPr lang="en" altLang="zh-CN" sz="3100" dirty="0"/>
              <a:t> + ":" + (</a:t>
            </a:r>
            <a:r>
              <a:rPr lang="en" altLang="zh-CN" sz="3100" i="1" dirty="0"/>
              <a:t>count</a:t>
            </a:r>
            <a:r>
              <a:rPr lang="en" altLang="zh-CN" sz="3100" dirty="0"/>
              <a:t>++));</a:t>
            </a:r>
          </a:p>
          <a:p>
            <a:r>
              <a:rPr lang="en" altLang="zh-CN" sz="3100" dirty="0" err="1"/>
              <a:t>Thread.</a:t>
            </a:r>
            <a:r>
              <a:rPr lang="en" altLang="zh-CN" sz="3100" i="1" dirty="0" err="1"/>
              <a:t>sleep</a:t>
            </a:r>
            <a:r>
              <a:rPr lang="en" altLang="zh-CN" sz="3100" dirty="0"/>
              <a:t>(100);</a:t>
            </a:r>
          </a:p>
          <a:p>
            <a:r>
              <a:rPr lang="en" altLang="zh-CN" sz="3100" dirty="0"/>
              <a:t>} </a:t>
            </a:r>
            <a:r>
              <a:rPr lang="en" altLang="zh-CN" sz="3100" b="1" dirty="0"/>
              <a:t>catch</a:t>
            </a:r>
            <a:r>
              <a:rPr lang="en" altLang="zh-CN" sz="3100" dirty="0"/>
              <a:t> (</a:t>
            </a:r>
            <a:r>
              <a:rPr lang="en" altLang="zh-CN" sz="3100" dirty="0" err="1"/>
              <a:t>InterruptedException</a:t>
            </a:r>
            <a:r>
              <a:rPr lang="en" altLang="zh-CN" sz="3100" dirty="0"/>
              <a:t> e) {</a:t>
            </a:r>
          </a:p>
          <a:p>
            <a:r>
              <a:rPr lang="en" altLang="zh-CN" sz="3100" dirty="0" err="1"/>
              <a:t>e.printStackTrace</a:t>
            </a:r>
            <a:r>
              <a:rPr lang="en" altLang="zh-CN" sz="3100" dirty="0"/>
              <a:t>();</a:t>
            </a:r>
          </a:p>
          <a:p>
            <a:r>
              <a:rPr lang="en" altLang="zh-CN" sz="3100" dirty="0"/>
              <a:t>}}}}</a:t>
            </a:r>
          </a:p>
          <a:p>
            <a:r>
              <a:rPr lang="en" altLang="zh-CN" sz="3100" dirty="0"/>
              <a:t/>
            </a:r>
            <a:br>
              <a:rPr lang="en" altLang="zh-CN" sz="3100" dirty="0"/>
            </a:br>
            <a:endParaRPr lang="en" altLang="zh-CN" sz="3100" dirty="0"/>
          </a:p>
          <a:p>
            <a:r>
              <a:rPr lang="en" altLang="zh-CN" sz="3100" b="1" dirty="0"/>
              <a:t>public</a:t>
            </a:r>
            <a:r>
              <a:rPr lang="en" altLang="zh-CN" sz="3100" dirty="0"/>
              <a:t> </a:t>
            </a:r>
            <a:r>
              <a:rPr lang="en" altLang="zh-CN" sz="3100" b="1" dirty="0" err="1"/>
              <a:t>int</a:t>
            </a:r>
            <a:r>
              <a:rPr lang="en" altLang="zh-CN" sz="3100" dirty="0"/>
              <a:t> </a:t>
            </a:r>
            <a:r>
              <a:rPr lang="en" altLang="zh-CN" sz="3100" dirty="0" err="1"/>
              <a:t>getCount</a:t>
            </a:r>
            <a:r>
              <a:rPr lang="en" altLang="zh-CN" sz="3100" dirty="0"/>
              <a:t>() {</a:t>
            </a:r>
          </a:p>
          <a:p>
            <a:r>
              <a:rPr lang="en" altLang="zh-CN" sz="3100" b="1" dirty="0"/>
              <a:t>return</a:t>
            </a:r>
            <a:r>
              <a:rPr lang="en" altLang="zh-CN" sz="3100" dirty="0"/>
              <a:t> </a:t>
            </a:r>
            <a:r>
              <a:rPr lang="en" altLang="zh-CN" sz="3100" i="1" dirty="0"/>
              <a:t>count</a:t>
            </a:r>
            <a:r>
              <a:rPr lang="en" altLang="zh-CN" sz="3100" dirty="0"/>
              <a:t>;</a:t>
            </a:r>
          </a:p>
          <a:p>
            <a:r>
              <a:rPr lang="en" altLang="zh-CN" sz="31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B66F41-42B2-CD47-AA6A-3ADFDF2A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70DA19-DFC0-D847-B167-91741334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243250-4F54-374A-A354-59D79DB1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93" y="304883"/>
            <a:ext cx="8229600" cy="4525963"/>
          </a:xfrm>
        </p:spPr>
        <p:txBody>
          <a:bodyPr>
            <a:normAutofit/>
          </a:bodyPr>
          <a:lstStyle/>
          <a:p>
            <a:r>
              <a:rPr lang="en" altLang="zh-CN" b="1" dirty="0"/>
              <a:t>public</a:t>
            </a:r>
            <a:r>
              <a:rPr lang="en" altLang="zh-CN" dirty="0"/>
              <a:t> </a:t>
            </a:r>
            <a:r>
              <a:rPr lang="en" altLang="zh-CN" b="1" dirty="0"/>
              <a:t>static</a:t>
            </a:r>
            <a:r>
              <a:rPr lang="en" altLang="zh-CN" dirty="0"/>
              <a:t> </a:t>
            </a:r>
            <a:r>
              <a:rPr lang="en" altLang="zh-CN" b="1" dirty="0"/>
              <a:t>void</a:t>
            </a:r>
            <a:r>
              <a:rPr lang="en" altLang="zh-CN" dirty="0"/>
              <a:t> main(String[] </a:t>
            </a:r>
            <a:r>
              <a:rPr lang="en" altLang="zh-CN" dirty="0" err="1"/>
              <a:t>args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SyncThread1 syncThread1 = </a:t>
            </a:r>
            <a:r>
              <a:rPr lang="en" altLang="zh-CN" b="1" dirty="0"/>
              <a:t>new</a:t>
            </a:r>
            <a:r>
              <a:rPr lang="en" altLang="zh-CN" dirty="0"/>
              <a:t> SyncThread1();</a:t>
            </a:r>
          </a:p>
          <a:p>
            <a:r>
              <a:rPr lang="en" altLang="zh-CN" dirty="0"/>
              <a:t>SyncThread1 syncThread2 = </a:t>
            </a:r>
            <a:r>
              <a:rPr lang="en" altLang="zh-CN" b="1" dirty="0"/>
              <a:t>new</a:t>
            </a:r>
            <a:r>
              <a:rPr lang="en" altLang="zh-CN" dirty="0"/>
              <a:t> SyncThread1();</a:t>
            </a:r>
          </a:p>
          <a:p>
            <a:r>
              <a:rPr lang="en" altLang="zh-CN" sz="2400" dirty="0"/>
              <a:t>Thread thread1 = </a:t>
            </a:r>
            <a:r>
              <a:rPr lang="en" altLang="zh-CN" sz="2400" b="1" dirty="0"/>
              <a:t>new</a:t>
            </a:r>
            <a:r>
              <a:rPr lang="en" altLang="zh-CN" sz="2400" dirty="0"/>
              <a:t> Thread(syncThread1, "SyncThread1");</a:t>
            </a:r>
          </a:p>
          <a:p>
            <a:r>
              <a:rPr lang="en" altLang="zh-CN" sz="2400" dirty="0"/>
              <a:t>Thread thread2 = </a:t>
            </a:r>
            <a:r>
              <a:rPr lang="en" altLang="zh-CN" sz="2400" b="1" dirty="0"/>
              <a:t>new</a:t>
            </a:r>
            <a:r>
              <a:rPr lang="en" altLang="zh-CN" sz="2400" dirty="0"/>
              <a:t> Thread(syncThread2, "SyncThread2");</a:t>
            </a:r>
          </a:p>
          <a:p>
            <a:r>
              <a:rPr lang="en" altLang="zh-CN" dirty="0"/>
              <a:t>thread1.start();</a:t>
            </a:r>
          </a:p>
          <a:p>
            <a:r>
              <a:rPr lang="en" altLang="zh-CN" dirty="0"/>
              <a:t>thread2.start();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E313A-6243-B94E-A370-4489E6C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9E7F7-7A4B-4547-9808-8ED96259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8E5F004-77A1-BC41-AC0F-967770CCE6B2}"/>
              </a:ext>
            </a:extLst>
          </p:cNvPr>
          <p:cNvSpPr/>
          <p:nvPr/>
        </p:nvSpPr>
        <p:spPr>
          <a:xfrm>
            <a:off x="5715010" y="126201"/>
            <a:ext cx="4038494" cy="647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3600" dirty="0"/>
              <a:t>SyncThread2:1</a:t>
            </a:r>
          </a:p>
          <a:p>
            <a:r>
              <a:rPr lang="en" altLang="zh-CN" sz="3600" dirty="0"/>
              <a:t>SyncThread1:0</a:t>
            </a:r>
          </a:p>
          <a:p>
            <a:r>
              <a:rPr lang="en" altLang="zh-CN" sz="3600" dirty="0"/>
              <a:t>SyncThread2:2</a:t>
            </a:r>
          </a:p>
          <a:p>
            <a:r>
              <a:rPr lang="en" altLang="zh-CN" sz="3600" dirty="0"/>
              <a:t>SyncThread1:3</a:t>
            </a:r>
          </a:p>
          <a:p>
            <a:r>
              <a:rPr lang="en" altLang="zh-CN" sz="3600" dirty="0"/>
              <a:t>SyncThread2:4</a:t>
            </a:r>
          </a:p>
          <a:p>
            <a:r>
              <a:rPr lang="en" altLang="zh-CN" sz="3600" dirty="0"/>
              <a:t>SyncThread1:5</a:t>
            </a:r>
          </a:p>
          <a:p>
            <a:r>
              <a:rPr lang="en" altLang="zh-CN" sz="3600" dirty="0"/>
              <a:t>SyncThread2:6</a:t>
            </a:r>
          </a:p>
          <a:p>
            <a:r>
              <a:rPr lang="en" altLang="zh-CN" sz="3600" dirty="0"/>
              <a:t>SyncThread1:7</a:t>
            </a:r>
          </a:p>
          <a:p>
            <a:r>
              <a:rPr lang="en" altLang="zh-CN" sz="3600" dirty="0"/>
              <a:t>SyncThread2:8</a:t>
            </a:r>
          </a:p>
          <a:p>
            <a:r>
              <a:rPr lang="en" altLang="zh-CN" sz="3600" dirty="0"/>
              <a:t>SyncThread1:9</a:t>
            </a:r>
          </a:p>
        </p:txBody>
      </p:sp>
    </p:spTree>
    <p:extLst>
      <p:ext uri="{BB962C8B-B14F-4D97-AF65-F5344CB8AC3E}">
        <p14:creationId xmlns:p14="http://schemas.microsoft.com/office/powerpoint/2010/main" val="174261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程序中多个线程可以通过消息来实现互动联系的，通常可以用</a:t>
            </a:r>
            <a:r>
              <a:rPr lang="zh-CN" altLang="zh-CN" dirty="0">
                <a:sym typeface="Arial" pitchFamily="34" charset="0"/>
              </a:rPr>
              <a:t>notify()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zh-CN" altLang="zh-CN" dirty="0">
                <a:sym typeface="Arial" pitchFamily="34" charset="0"/>
              </a:rPr>
              <a:t>notifyAll()</a:t>
            </a:r>
            <a:r>
              <a:rPr lang="zh-CN" altLang="en-US" dirty="0">
                <a:sym typeface="Arial" pitchFamily="34" charset="0"/>
              </a:rPr>
              <a:t>方法唤醒其它一个或所有线程。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en-US" dirty="0"/>
              <a:t>使用</a:t>
            </a:r>
            <a:r>
              <a:rPr lang="zh-CN" alt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zh-CN" altLang="zh-CN" dirty="0"/>
              <a:t>notify()</a:t>
            </a:r>
            <a:r>
              <a:rPr lang="zh-CN" altLang="en-US" dirty="0"/>
              <a:t>唤醒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notify</a:t>
            </a:r>
            <a:r>
              <a:rPr lang="zh-CN" altLang="en-US" dirty="0"/>
              <a:t>唤醒的是</a:t>
            </a:r>
            <a:r>
              <a:rPr lang="en-US" altLang="zh-CN" dirty="0"/>
              <a:t>wait</a:t>
            </a:r>
            <a:r>
              <a:rPr lang="zh-CN" altLang="en-US" dirty="0"/>
              <a:t>的线程，</a:t>
            </a:r>
            <a:r>
              <a:rPr lang="en-US" altLang="zh-CN" dirty="0"/>
              <a:t>sleep</a:t>
            </a:r>
            <a:r>
              <a:rPr lang="zh-CN" altLang="en-US" dirty="0"/>
              <a:t>无法被唤醒。 </a:t>
            </a:r>
            <a:endParaRPr lang="en-US" altLang="zh-CN" dirty="0" smtClean="0"/>
          </a:p>
          <a:p>
            <a:r>
              <a:rPr lang="en-US" altLang="zh-CN" dirty="0" smtClean="0"/>
              <a:t>wait/notify</a:t>
            </a:r>
            <a:r>
              <a:rPr lang="zh-CN" altLang="en-US" dirty="0"/>
              <a:t>的前置条件是加锁成功后，并且是同一锁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notify</a:t>
            </a:r>
            <a:r>
              <a:rPr lang="zh-CN" altLang="en-US" dirty="0"/>
              <a:t>同样依赖于锁，必须在同步块中执行。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sym typeface="Arial" pitchFamily="34" charset="0"/>
              </a:rPr>
              <a:t>wait</a:t>
            </a:r>
            <a:r>
              <a:rPr lang="zh-CN" altLang="en-US" dirty="0">
                <a:sym typeface="Arial" pitchFamily="34" charset="0"/>
              </a:rPr>
              <a:t>方法和</a:t>
            </a:r>
            <a:r>
              <a:rPr lang="zh-CN" dirty="0">
                <a:sym typeface="Arial" pitchFamily="34" charset="0"/>
              </a:rPr>
              <a:t>notify</a:t>
            </a:r>
            <a:r>
              <a:rPr lang="zh-CN" altLang="en-US" dirty="0">
                <a:sym typeface="Arial" pitchFamily="34" charset="0"/>
              </a:rPr>
              <a:t>方法是</a:t>
            </a:r>
            <a:r>
              <a:rPr 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同步机制中重要的组成部分。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结合与</a:t>
            </a:r>
            <a:r>
              <a:rPr lang="zh-CN" dirty="0">
                <a:sym typeface="Arial" pitchFamily="34" charset="0"/>
              </a:rPr>
              <a:t>synchronized</a:t>
            </a:r>
            <a:r>
              <a:rPr lang="zh-CN" altLang="en-US" dirty="0">
                <a:sym typeface="Arial" pitchFamily="34" charset="0"/>
              </a:rPr>
              <a:t>关键字使用，可以建立很多优秀的同步模型。</a:t>
            </a:r>
            <a:endParaRPr 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同步分为类级别和对象级别，分别对应着类锁和对象锁。</a:t>
            </a:r>
            <a:endParaRPr lang="zh-CN" altLang="ja-JP" dirty="0">
              <a:sym typeface="Arial" pitchFamily="34" charset="0"/>
            </a:endParaRPr>
          </a:p>
          <a:p>
            <a:r>
              <a:rPr lang="zh-CN" altLang="en-US" dirty="0"/>
              <a:t>如果</a:t>
            </a:r>
            <a:r>
              <a:rPr lang="zh-CN" dirty="0"/>
              <a:t>static</a:t>
            </a:r>
            <a:r>
              <a:rPr lang="zh-CN" altLang="en-US" dirty="0"/>
              <a:t>的方法被</a:t>
            </a:r>
            <a:r>
              <a:rPr lang="zh-CN" dirty="0"/>
              <a:t>synchronized</a:t>
            </a:r>
            <a:r>
              <a:rPr lang="zh-CN" altLang="en-US" dirty="0"/>
              <a:t>关键字修饰，则在这个方法被执行前必须获得类锁。对象锁类似。</a:t>
            </a:r>
            <a:endParaRPr lang="zh-CN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线程通信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dirty="0"/>
              <a:t>	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wait和notify的应用示例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33546" y="1219259"/>
            <a:ext cx="5562454" cy="480131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(Runnable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++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781782" y="1080759"/>
            <a:ext cx="5105266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java.lang.Runnable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testthread1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testthread2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testthread2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testthread1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DemoThread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Arial" pitchFamily="34" charset="0"/>
              </a:rPr>
              <a:t>进程与线程之间的差别主要体现在两个方面：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作为基本的执行单元，线程的划分比进程小，因此，支持多线程的系统要比只支持多进程的系统并发程度高。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进程把内存空间作为自己的资源之一，每个进程均有自己的内存单元。线程却共享内存单元，通过共享的内存空间来交换信息，从而有利于提高执行效率。</a:t>
            </a:r>
            <a:endParaRPr lang="zh-CN" altLang="zh-CN" dirty="0">
              <a:sym typeface="Arial" pitchFamily="34" charset="0"/>
            </a:endParaRPr>
          </a:p>
          <a:p>
            <a:pPr lvl="1"/>
            <a:endParaRPr lang="zh-CN" altLang="zh-CN" dirty="0">
              <a:sym typeface="Arial" pitchFamily="34" charset="0"/>
            </a:endParaRPr>
          </a:p>
          <a:p>
            <a:endParaRPr lang="zh-CN" dirty="0">
              <a:sym typeface="Arial" pitchFamily="34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 bwMode="auto">
          <a:xfrm>
            <a:off x="1981200" y="2286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110" y="457278"/>
            <a:ext cx="8153186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TestThread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equalsIgnoreCase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wait();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"@time in thread"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.increaseTime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% 10 == 0)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"**************************"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notify();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== 100)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wait();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1308" y="381081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thread1=3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thread1=7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thread1=10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thread2=3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thread2=7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thread2=10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43762" y="30488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thread1=93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thread1=97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thread1=99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thread1=100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thread2=93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thread2=94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thread2=96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thread2=97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thread2=98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thread2=99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@time in thread2=100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67406" y="1752645"/>
            <a:ext cx="137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4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volatile </a:t>
            </a:r>
            <a:r>
              <a:rPr lang="zh-CN" altLang="en-US" dirty="0"/>
              <a:t>变量可以被看作是一种 “程度较轻的 </a:t>
            </a:r>
            <a:r>
              <a:rPr lang="en-US" altLang="zh-CN" dirty="0"/>
              <a:t>synchronized”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synchronized </a:t>
            </a:r>
            <a:r>
              <a:rPr lang="zh-CN" altLang="en-US" dirty="0"/>
              <a:t>块相比，</a:t>
            </a:r>
            <a:r>
              <a:rPr lang="en-US" altLang="zh-CN" dirty="0"/>
              <a:t>volatile </a:t>
            </a:r>
            <a:r>
              <a:rPr lang="zh-CN" altLang="en-US" dirty="0"/>
              <a:t>变量所需的编码较少，并且运行时开销也较少，</a:t>
            </a:r>
            <a:endParaRPr lang="en-US" altLang="zh-CN" dirty="0"/>
          </a:p>
          <a:p>
            <a:r>
              <a:rPr lang="zh-CN" altLang="en-US" dirty="0"/>
              <a:t>它所能实现的功能也仅是 </a:t>
            </a:r>
            <a:r>
              <a:rPr lang="en-US" altLang="zh-CN" dirty="0"/>
              <a:t>synchronized </a:t>
            </a:r>
            <a:r>
              <a:rPr lang="zh-CN" altLang="en-US" dirty="0"/>
              <a:t>的一部分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volatile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shutdownRequested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 </a:t>
            </a:r>
            <a:r>
              <a:rPr lang="en-US" altLang="zh-CN" b="0" dirty="0">
                <a:effectLst/>
              </a:rPr>
              <a:t>volatile</a:t>
            </a:r>
            <a:r>
              <a:rPr lang="zh-CN" altLang="en-US" b="0" dirty="0">
                <a:effectLst/>
              </a:rPr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57506" y="609675"/>
            <a:ext cx="8229600" cy="4525963"/>
          </a:xfrm>
        </p:spPr>
        <p:txBody>
          <a:bodyPr/>
          <a:lstStyle/>
          <a:p>
            <a:r>
              <a:rPr lang="zh-CN" altLang="en-US" dirty="0"/>
              <a:t>只适合于控制对基本变量（整数、布尔变量等）的单个实例的访问。</a:t>
            </a:r>
            <a:endParaRPr lang="en-US" altLang="zh-CN" dirty="0"/>
          </a:p>
          <a:p>
            <a:r>
              <a:rPr lang="zh-CN" altLang="en-US" dirty="0"/>
              <a:t>当一个变量被声明成 </a:t>
            </a:r>
            <a:r>
              <a:rPr lang="en-US" altLang="zh-CN" dirty="0"/>
              <a:t>volatile</a:t>
            </a:r>
            <a:r>
              <a:rPr lang="zh-CN" altLang="en-US" dirty="0"/>
              <a:t>，任何对该变量的写操作都会绕过高速缓存，直接写入主内存</a:t>
            </a:r>
            <a:endParaRPr lang="en-US" altLang="zh-CN" dirty="0"/>
          </a:p>
          <a:p>
            <a:r>
              <a:rPr lang="zh-CN" altLang="en-US" dirty="0"/>
              <a:t>任何对该变量的读取也都绕过高速缓存，直接取自主内存。</a:t>
            </a:r>
            <a:endParaRPr lang="en-US" altLang="zh-CN" dirty="0"/>
          </a:p>
          <a:p>
            <a:r>
              <a:rPr lang="zh-CN" altLang="en-US" dirty="0"/>
              <a:t>这表示所有线程在任何时候看到的 </a:t>
            </a:r>
            <a:r>
              <a:rPr lang="en-US" altLang="zh-CN" dirty="0"/>
              <a:t>volatile </a:t>
            </a:r>
            <a:r>
              <a:rPr lang="zh-CN" altLang="en-US" dirty="0"/>
              <a:t>变量值都相同。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只能在有限的一些情形下使用 </a:t>
            </a:r>
            <a:r>
              <a:rPr lang="en-US" altLang="zh-CN" dirty="0"/>
              <a:t>volatile </a:t>
            </a:r>
            <a:r>
              <a:rPr lang="zh-CN" altLang="en-US" dirty="0"/>
              <a:t>变量替代锁。要使 </a:t>
            </a:r>
            <a:r>
              <a:rPr lang="en-US" altLang="zh-CN" dirty="0"/>
              <a:t>volatile </a:t>
            </a:r>
            <a:r>
              <a:rPr lang="zh-CN" altLang="en-US" dirty="0"/>
              <a:t>变量提供理想的线程安全，必须同时满足下面两个条件：</a:t>
            </a:r>
            <a:endParaRPr lang="en-US" altLang="zh-CN" dirty="0"/>
          </a:p>
          <a:p>
            <a:pPr fontAlgn="base"/>
            <a:endParaRPr lang="zh-CN" altLang="en-US" dirty="0"/>
          </a:p>
          <a:p>
            <a:pPr marL="624078" indent="-514350" fontAlgn="base">
              <a:buFont typeface="+mj-lt"/>
              <a:buAutoNum type="arabicPeriod"/>
            </a:pPr>
            <a:r>
              <a:rPr lang="zh-CN" altLang="en-US" dirty="0"/>
              <a:t>对变量的写操作不依赖于当前值；</a:t>
            </a:r>
          </a:p>
          <a:p>
            <a:pPr marL="624078" indent="-514350" fontAlgn="base">
              <a:buFont typeface="+mj-lt"/>
              <a:buAutoNum type="arabicPeriod"/>
            </a:pPr>
            <a:r>
              <a:rPr lang="zh-CN" altLang="en-US" dirty="0"/>
              <a:t>该变量没有包含在具有其他变量的不变式中。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第一个条件的限制使 </a:t>
            </a:r>
            <a:r>
              <a:rPr lang="en-US" altLang="zh-CN" dirty="0"/>
              <a:t>volatile </a:t>
            </a:r>
            <a:r>
              <a:rPr lang="zh-CN" altLang="en-US" dirty="0"/>
              <a:t>变量不能用作线程安全计数器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增量操作（</a:t>
            </a:r>
            <a:r>
              <a:rPr lang="en-US" altLang="zh-CN" dirty="0"/>
              <a:t>x++</a:t>
            </a:r>
            <a:r>
              <a:rPr lang="zh-CN" altLang="en-US" dirty="0"/>
              <a:t>）看上去类似一个单独操作，实际上它是一个由读取－修改－写入操作序列组成的组合操作，必须以原子方式执行，而 </a:t>
            </a:r>
            <a:r>
              <a:rPr lang="en-US" altLang="zh-CN" dirty="0"/>
              <a:t>volatile </a:t>
            </a:r>
            <a:r>
              <a:rPr lang="zh-CN" altLang="en-US" dirty="0"/>
              <a:t>不能提供必须的原子特性</a:t>
            </a:r>
            <a:endParaRPr lang="en-US" altLang="zh-CN" dirty="0"/>
          </a:p>
          <a:p>
            <a:r>
              <a:rPr lang="zh-CN" altLang="en-US" dirty="0"/>
              <a:t>第二个条件的含义：</a:t>
            </a:r>
            <a:endParaRPr lang="en-US" altLang="zh-CN" dirty="0"/>
          </a:p>
          <a:p>
            <a:r>
              <a:rPr lang="zh-CN" altLang="en-US"/>
              <a:t>变量</a:t>
            </a:r>
            <a:r>
              <a:rPr lang="zh-CN" altLang="en-US" dirty="0"/>
              <a:t>不需要与其它的状态变量共同参与不变约束。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线程就是程序中的执行线索。多线程可以在一个程序中同时并发执行。当多个线程争夺</a:t>
            </a:r>
            <a:r>
              <a:rPr lang="en-US" altLang="zh-CN"/>
              <a:t>CPU</a:t>
            </a:r>
            <a:r>
              <a:rPr lang="zh-CN" altLang="en-US"/>
              <a:t>时，</a:t>
            </a:r>
            <a:r>
              <a:rPr lang="en-US" altLang="zh-CN"/>
              <a:t>Java</a:t>
            </a:r>
            <a:r>
              <a:rPr lang="zh-CN" altLang="en-US"/>
              <a:t>调度按优先级仲裁，让高优先级线程获得</a:t>
            </a:r>
            <a:r>
              <a:rPr lang="en-US" altLang="zh-CN"/>
              <a:t>CPU</a:t>
            </a:r>
            <a:r>
              <a:rPr lang="zh-CN" altLang="en-US"/>
              <a:t>而执行，如果线程的优先级相同，则按“先来先服务”的原则调度。</a:t>
            </a:r>
            <a:r>
              <a:rPr lang="en-US" altLang="zh-CN"/>
              <a:t>Java</a:t>
            </a:r>
            <a:r>
              <a:rPr lang="zh-CN" altLang="en-US"/>
              <a:t>的调度策略采用抢占式调度，即高优先级线程可以随时抢夺低优先级线程的执行权。</a:t>
            </a:r>
          </a:p>
          <a:p>
            <a:r>
              <a:rPr lang="zh-CN" altLang="en-US"/>
              <a:t>创建线程有两种方法：生成</a:t>
            </a:r>
            <a:r>
              <a:rPr lang="en-US" altLang="zh-CN"/>
              <a:t>Thread</a:t>
            </a:r>
            <a:r>
              <a:rPr lang="zh-CN" altLang="en-US"/>
              <a:t>类的子类和声明实现</a:t>
            </a:r>
            <a:r>
              <a:rPr lang="en-US" altLang="zh-CN"/>
              <a:t>Runnable</a:t>
            </a:r>
            <a:r>
              <a:rPr lang="zh-CN" altLang="en-US"/>
              <a:t>接口，它们都要求覆盖</a:t>
            </a:r>
            <a:r>
              <a:rPr lang="en-US" altLang="zh-CN"/>
              <a:t>run()</a:t>
            </a:r>
            <a:r>
              <a:rPr lang="zh-CN" altLang="en-US"/>
              <a:t>方法。</a:t>
            </a:r>
            <a:r>
              <a:rPr lang="en-US" altLang="zh-CN"/>
              <a:t>run()</a:t>
            </a:r>
            <a:r>
              <a:rPr lang="zh-CN" altLang="en-US"/>
              <a:t>方法是用户完成具体任务的地方，也线程开始执行的第一个用户定义方法。新线程总是通过调用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start()</a:t>
            </a:r>
            <a:r>
              <a:rPr lang="zh-CN" altLang="en-US"/>
              <a:t>方法开始执行。</a:t>
            </a:r>
          </a:p>
          <a:p>
            <a:r>
              <a:rPr lang="zh-CN" altLang="en-US"/>
              <a:t>同步是一种避免由于多线程同时访问数据而引起数据混乱的方法。</a:t>
            </a:r>
            <a:r>
              <a:rPr lang="en-US" altLang="zh-CN"/>
              <a:t>Java</a:t>
            </a:r>
            <a:r>
              <a:rPr lang="zh-CN" altLang="en-US"/>
              <a:t>使用锁标志来保证同一时刻只有一个线程使用被保护资源。同步可以提高程序的稳定性和可靠性。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用锁标志</a:t>
            </a:r>
            <a:r>
              <a:rPr lang="en-US" altLang="zh-CN" dirty="0"/>
              <a:t>(lock flag)</a:t>
            </a:r>
            <a:r>
              <a:rPr lang="zh-CN" altLang="en-US" dirty="0"/>
              <a:t>的手段，对被访问的数据进行同步限制，从而实现对数据的保护。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程序中多个线程间通信，是通过消息来实现互动联系的。定义一个对象的</a:t>
            </a:r>
            <a:r>
              <a:rPr lang="en-US" altLang="zh-CN" dirty="0" err="1"/>
              <a:t>synchonized</a:t>
            </a:r>
            <a:r>
              <a:rPr lang="en-US" altLang="zh-CN" dirty="0"/>
              <a:t> </a:t>
            </a:r>
            <a:r>
              <a:rPr lang="zh-CN" altLang="en-US" dirty="0"/>
              <a:t>方法，使同一时刻只能够有一个线程访问该对象中的同步方法，其它线程被阻塞。用</a:t>
            </a:r>
            <a:r>
              <a:rPr lang="en-US" altLang="zh-CN" dirty="0"/>
              <a:t>notify()</a:t>
            </a:r>
            <a:r>
              <a:rPr lang="zh-CN" altLang="en-US" dirty="0"/>
              <a:t>或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方法可以唤醒其它一个或所有线程，而使用</a:t>
            </a:r>
            <a:r>
              <a:rPr lang="en-US" altLang="zh-CN" dirty="0"/>
              <a:t>wait()</a:t>
            </a:r>
            <a:r>
              <a:rPr lang="zh-CN" altLang="en-US" dirty="0"/>
              <a:t>方法来使该线程处于阻塞状态，等待其它的线程用</a:t>
            </a:r>
            <a:r>
              <a:rPr lang="en-US" altLang="zh-CN" dirty="0"/>
              <a:t>notify()</a:t>
            </a:r>
            <a:r>
              <a:rPr lang="zh-CN" altLang="en-US" dirty="0"/>
              <a:t>唤醒。</a:t>
            </a:r>
            <a:r>
              <a:rPr lang="en-US" altLang="zh-CN" dirty="0"/>
              <a:t>wait</a:t>
            </a:r>
            <a:r>
              <a:rPr lang="zh-CN" altLang="en-US" dirty="0"/>
              <a:t>与</a:t>
            </a:r>
            <a:r>
              <a:rPr lang="en-US" altLang="zh-CN" dirty="0"/>
              <a:t>notify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同步机制中重要的组成部分。结合与</a:t>
            </a:r>
            <a:r>
              <a:rPr lang="en-US" altLang="zh-CN" dirty="0"/>
              <a:t>synchronized</a:t>
            </a:r>
            <a:r>
              <a:rPr lang="zh-CN" altLang="en-US" dirty="0"/>
              <a:t>关键字使用，可以建立很多优秀的同步模型。</a:t>
            </a:r>
          </a:p>
          <a:p>
            <a:r>
              <a:rPr lang="zh-CN" altLang="en-US" dirty="0"/>
              <a:t>多线程应用程序可以充分利用资源，同时能方便地实现多媒体应用。</a:t>
            </a:r>
          </a:p>
          <a:p>
            <a:endParaRPr lang="zh-CN" altLang="en-US" dirty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zh-CN" altLang="en-US" sz="4000">
                <a:ea typeface="宋体" charset="0"/>
                <a:cs typeface="宋体" charset="0"/>
              </a:rPr>
              <a:t>思考问题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590801" y="1684339"/>
            <a:ext cx="2170113" cy="4030663"/>
            <a:chOff x="0" y="3"/>
            <a:chExt cx="1367" cy="2539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0" name="AutoShape 6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1" name="AutoShape 7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auto">
            <a:xfrm>
              <a:off x="4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33" name="AutoShape 9"/>
            <p:cNvSpPr>
              <a:spLocks noChangeArrowheads="1"/>
            </p:cNvSpPr>
            <p:nvPr/>
          </p:nvSpPr>
          <p:spPr bwMode="auto">
            <a:xfrm>
              <a:off x="32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808" name="Group 10"/>
            <p:cNvGrpSpPr>
              <a:grpSpLocks/>
            </p:cNvGrpSpPr>
            <p:nvPr/>
          </p:nvGrpSpPr>
          <p:grpSpPr bwMode="auto">
            <a:xfrm>
              <a:off x="469" y="3"/>
              <a:ext cx="405" cy="392"/>
              <a:chOff x="0" y="5"/>
              <a:chExt cx="668" cy="647"/>
            </a:xfrm>
          </p:grpSpPr>
          <p:sp>
            <p:nvSpPr>
              <p:cNvPr id="52235" name="Oval 11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36" name="Oval 12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7" name="Oval 13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8" name="Oval 14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39" name="Oval 15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</a:rPr>
                <a:t>是如何实现多线程处理的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</a:rPr>
                <a:t>?</a:t>
              </a:r>
              <a:endParaRPr lang="zh-CN">
                <a:latin typeface="Courier New" pitchFamily="49" charset="0"/>
                <a:ea typeface="宋体" pitchFamily="2" charset="-122"/>
              </a:endParaRPr>
            </a:p>
          </p:txBody>
        </p:sp>
      </p:grpSp>
      <p:grpSp>
        <p:nvGrpSpPr>
          <p:cNvPr id="32773" name="Group 18"/>
          <p:cNvGrpSpPr>
            <a:grpSpLocks/>
          </p:cNvGrpSpPr>
          <p:nvPr/>
        </p:nvGrpSpPr>
        <p:grpSpPr bwMode="auto">
          <a:xfrm>
            <a:off x="4953000" y="1684339"/>
            <a:ext cx="2166938" cy="4030663"/>
            <a:chOff x="0" y="3"/>
            <a:chExt cx="1365" cy="2539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0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>
              <a:off x="21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32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6" name="AutoShape 22"/>
            <p:cNvSpPr>
              <a:spLocks noChangeArrowheads="1"/>
            </p:cNvSpPr>
            <p:nvPr/>
          </p:nvSpPr>
          <p:spPr bwMode="auto">
            <a:xfrm>
              <a:off x="32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47" name="Oval 23"/>
            <p:cNvSpPr>
              <a:spLocks noChangeArrowheads="1"/>
            </p:cNvSpPr>
            <p:nvPr/>
          </p:nvSpPr>
          <p:spPr bwMode="auto">
            <a:xfrm>
              <a:off x="469" y="39"/>
              <a:ext cx="405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73" y="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49" name="Oval 25"/>
            <p:cNvSpPr>
              <a:spLocks noChangeArrowheads="1"/>
            </p:cNvSpPr>
            <p:nvPr/>
          </p:nvSpPr>
          <p:spPr bwMode="auto">
            <a:xfrm>
              <a:off x="478" y="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0" name="Oval 26"/>
            <p:cNvSpPr>
              <a:spLocks noChangeArrowheads="1"/>
            </p:cNvSpPr>
            <p:nvPr/>
          </p:nvSpPr>
          <p:spPr bwMode="auto">
            <a:xfrm>
              <a:off x="482" y="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1" name="Oval 27"/>
            <p:cNvSpPr>
              <a:spLocks noChangeArrowheads="1"/>
            </p:cNvSpPr>
            <p:nvPr/>
          </p:nvSpPr>
          <p:spPr bwMode="auto">
            <a:xfrm>
              <a:off x="504" y="1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556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8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Java</a:t>
              </a:r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多线程有哪几种状态，是什么样的调度方式？</a:t>
              </a: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2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0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7308851" y="1684339"/>
            <a:ext cx="2170113" cy="4030663"/>
            <a:chOff x="0" y="3"/>
            <a:chExt cx="1367" cy="2539"/>
          </a:xfrm>
        </p:grpSpPr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4" y="194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8" name="AutoShape 34"/>
            <p:cNvSpPr>
              <a:spLocks noChangeArrowheads="1"/>
            </p:cNvSpPr>
            <p:nvPr/>
          </p:nvSpPr>
          <p:spPr bwMode="auto">
            <a:xfrm>
              <a:off x="25" y="199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59" name="AutoShape 35"/>
            <p:cNvSpPr>
              <a:spLocks noChangeArrowheads="1"/>
            </p:cNvSpPr>
            <p:nvPr/>
          </p:nvSpPr>
          <p:spPr bwMode="auto">
            <a:xfrm>
              <a:off x="36" y="1499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60" name="AutoShape 36"/>
            <p:cNvSpPr>
              <a:spLocks noChangeArrowheads="1"/>
            </p:cNvSpPr>
            <p:nvPr/>
          </p:nvSpPr>
          <p:spPr bwMode="auto">
            <a:xfrm>
              <a:off x="36" y="213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32779" name="Group 37"/>
            <p:cNvGrpSpPr>
              <a:grpSpLocks/>
            </p:cNvGrpSpPr>
            <p:nvPr/>
          </p:nvGrpSpPr>
          <p:grpSpPr bwMode="auto">
            <a:xfrm>
              <a:off x="473" y="3"/>
              <a:ext cx="405" cy="392"/>
              <a:chOff x="0" y="5"/>
              <a:chExt cx="668" cy="647"/>
            </a:xfrm>
          </p:grpSpPr>
          <p:sp>
            <p:nvSpPr>
              <p:cNvPr id="52262" name="Oval 38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2263" name="Oval 39"/>
              <p:cNvSpPr>
                <a:spLocks noChangeArrowheads="1"/>
              </p:cNvSpPr>
              <p:nvPr/>
            </p:nvSpPr>
            <p:spPr bwMode="auto">
              <a:xfrm>
                <a:off x="7" y="5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4" name="Oval 40"/>
              <p:cNvSpPr>
                <a:spLocks noChangeArrowheads="1"/>
              </p:cNvSpPr>
              <p:nvPr/>
            </p:nvSpPr>
            <p:spPr bwMode="auto">
              <a:xfrm>
                <a:off x="15" y="8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5" name="Oval 41"/>
              <p:cNvSpPr>
                <a:spLocks noChangeArrowheads="1"/>
              </p:cNvSpPr>
              <p:nvPr/>
            </p:nvSpPr>
            <p:spPr bwMode="auto">
              <a:xfrm>
                <a:off x="21" y="15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52266" name="Oval 42"/>
              <p:cNvSpPr>
                <a:spLocks noChangeArrowheads="1"/>
              </p:cNvSpPr>
              <p:nvPr/>
            </p:nvSpPr>
            <p:spPr bwMode="auto">
              <a:xfrm>
                <a:off x="58" y="31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60" y="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3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52" y="480"/>
              <a:ext cx="12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   为何要有线程同步，它们是如何实现同步和通信的</a:t>
              </a:r>
              <a:r>
                <a:rPr lang="en-US" altLang="zh-CN" sz="2400">
                  <a:latin typeface="Courier New" pitchFamily="49" charset="0"/>
                  <a:ea typeface="宋体" pitchFamily="2" charset="-122"/>
                  <a:sym typeface="Arial" pitchFamily="34" charset="0"/>
                </a:rPr>
                <a:t>?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0" y="1994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8" y="2009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4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试编写一个多线程的程序</a:t>
            </a:r>
            <a:r>
              <a:rPr lang="zh-CN" altLang="en-US" dirty="0" smtClean="0"/>
              <a:t>：分别用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子类和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接口的方式，启动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线程。</a:t>
            </a:r>
            <a:r>
              <a:rPr lang="zh-CN" altLang="en-US" dirty="0"/>
              <a:t>其中两个循环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/>
              <a:t>,</a:t>
            </a:r>
            <a:r>
              <a:rPr lang="zh-CN" altLang="en-US" dirty="0"/>
              <a:t>每次</a:t>
            </a:r>
            <a:r>
              <a:rPr lang="zh-CN" altLang="en-US" dirty="0" smtClean="0"/>
              <a:t>将</a:t>
            </a:r>
            <a:r>
              <a:rPr lang="zh-CN" altLang="en-US" dirty="0"/>
              <a:t>同一个</a:t>
            </a:r>
            <a:r>
              <a:rPr lang="zh-CN" altLang="en-US" dirty="0" smtClean="0"/>
              <a:t>成员变量（或静态成员变量）加</a:t>
            </a:r>
            <a:r>
              <a:rPr lang="zh-CN" altLang="en-US" dirty="0"/>
              <a:t>一</a:t>
            </a:r>
            <a:r>
              <a:rPr lang="zh-CN" altLang="en-US" dirty="0" smtClean="0"/>
              <a:t>个整数</a:t>
            </a:r>
            <a:r>
              <a:rPr lang="en-US" altLang="zh-CN" dirty="0" smtClean="0"/>
              <a:t>,</a:t>
            </a:r>
            <a:r>
              <a:rPr lang="zh-CN" altLang="en-US" dirty="0"/>
              <a:t>另两个循环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/>
              <a:t>,</a:t>
            </a:r>
            <a:r>
              <a:rPr lang="zh-CN" altLang="en-US" dirty="0"/>
              <a:t>每次将此变量</a:t>
            </a:r>
            <a:r>
              <a:rPr lang="zh-CN" altLang="en-US" dirty="0" smtClean="0"/>
              <a:t>减</a:t>
            </a:r>
            <a:r>
              <a:rPr lang="zh-CN" altLang="en-US" dirty="0"/>
              <a:t>一</a:t>
            </a:r>
            <a:r>
              <a:rPr lang="zh-CN" altLang="en-US" dirty="0" smtClean="0"/>
              <a:t>个相同的整数。</a:t>
            </a:r>
            <a:r>
              <a:rPr lang="zh-CN" altLang="en-US" dirty="0"/>
              <a:t>请输出该变量的变化结果</a:t>
            </a:r>
            <a:r>
              <a:rPr lang="zh-CN" altLang="en-US" dirty="0" smtClean="0"/>
              <a:t>。（可以增加循环次数，计算之间用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增加不同时长的间隔等等进行尝试。如果加减的整数是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，加减采用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  <a:r>
              <a:rPr lang="zh-CN" altLang="en-US" smtClean="0"/>
              <a:t>操作符的效果又是怎样？）分析一下结果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作业</a:t>
            </a:r>
            <a:r>
              <a:rPr lang="en-US" altLang="zh-CN" dirty="0" smtClean="0"/>
              <a:t>1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Arial" pitchFamily="34" charset="0"/>
              </a:rPr>
              <a:t>JAVA</a:t>
            </a:r>
            <a:r>
              <a:rPr lang="zh-CN" altLang="en-US" dirty="0" smtClean="0">
                <a:sym typeface="Arial" pitchFamily="34" charset="0"/>
              </a:rPr>
              <a:t>线程</a:t>
            </a:r>
            <a:r>
              <a:rPr lang="zh-CN" altLang="en-US" dirty="0">
                <a:sym typeface="Arial" pitchFamily="34" charset="0"/>
              </a:rPr>
              <a:t>由三部分组成：</a:t>
            </a:r>
            <a:endParaRPr lang="en-US" altLang="zh-CN" dirty="0">
              <a:sym typeface="Arial" pitchFamily="34" charset="0"/>
            </a:endParaRPr>
          </a:p>
          <a:p>
            <a:pPr lvl="1"/>
            <a:r>
              <a:rPr lang="zh-CN" altLang="en-US" dirty="0">
                <a:sym typeface="Arial" pitchFamily="34" charset="0"/>
              </a:rPr>
              <a:t>虚拟的</a:t>
            </a:r>
            <a:r>
              <a:rPr lang="zh-CN" alt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，封装在</a:t>
            </a:r>
            <a:r>
              <a:rPr lang="zh-CN" altLang="zh-CN" dirty="0">
                <a:sym typeface="Arial" pitchFamily="34" charset="0"/>
              </a:rPr>
              <a:t>Java.lang.Thread</a:t>
            </a:r>
            <a:r>
              <a:rPr lang="zh-CN" altLang="en-US" dirty="0">
                <a:sym typeface="Arial" pitchFamily="34" charset="0"/>
              </a:rPr>
              <a:t>类中。</a:t>
            </a:r>
            <a:endParaRPr lang="zh-CN" altLang="zh-CN" dirty="0">
              <a:sym typeface="Arial" pitchFamily="34" charset="0"/>
            </a:endParaRPr>
          </a:p>
          <a:p>
            <a:pPr lvl="1"/>
            <a:r>
              <a:rPr lang="zh-CN" alt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所执行的代码，传递给</a:t>
            </a:r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类。</a:t>
            </a:r>
            <a:endParaRPr lang="zh-CN" altLang="zh-CN" dirty="0">
              <a:sym typeface="Arial" pitchFamily="34" charset="0"/>
            </a:endParaRPr>
          </a:p>
          <a:p>
            <a:pPr lvl="1"/>
            <a:r>
              <a:rPr lang="zh-CN" altLang="zh-CN" dirty="0">
                <a:sym typeface="Arial" pitchFamily="34" charset="0"/>
              </a:rPr>
              <a:t>CPU</a:t>
            </a:r>
            <a:r>
              <a:rPr lang="zh-CN" altLang="en-US" dirty="0">
                <a:sym typeface="Arial" pitchFamily="34" charset="0"/>
              </a:rPr>
              <a:t>所处理的数据，传递给</a:t>
            </a:r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类</a:t>
            </a:r>
            <a:r>
              <a:rPr lang="zh-CN" altLang="en-US" dirty="0" smtClean="0">
                <a:sym typeface="Arial" pitchFamily="34" charset="0"/>
              </a:rPr>
              <a:t>。</a:t>
            </a:r>
            <a:endParaRPr lang="en-US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建立</a:t>
            </a:r>
            <a:r>
              <a:rPr lang="zh-CN" altLang="zh-CN" dirty="0">
                <a:sym typeface="Arial" pitchFamily="34" charset="0"/>
              </a:rPr>
              <a:t>Thread</a:t>
            </a:r>
            <a:r>
              <a:rPr lang="zh-CN" altLang="en-US" dirty="0">
                <a:sym typeface="Arial" pitchFamily="34" charset="0"/>
              </a:rPr>
              <a:t>对象时，必须提供执行代码和代码所处理的数据。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zh-CN" dirty="0">
                <a:sym typeface="Arial" pitchFamily="34" charset="0"/>
              </a:rPr>
              <a:t>Java</a:t>
            </a:r>
            <a:r>
              <a:rPr lang="zh-CN" altLang="en-US" dirty="0">
                <a:sym typeface="Arial" pitchFamily="34" charset="0"/>
              </a:rPr>
              <a:t>对象模型要求程序代码只能写成类的成员方法。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数据只能作为方法中的变量或类的成员存在。</a:t>
            </a:r>
            <a:endParaRPr lang="zh-CN" altLang="zh-CN" dirty="0">
              <a:sym typeface="Arial" pitchFamily="34" charset="0"/>
            </a:endParaRPr>
          </a:p>
          <a:p>
            <a:r>
              <a:rPr lang="zh-CN" altLang="en-US" dirty="0">
                <a:sym typeface="Arial" pitchFamily="34" charset="0"/>
              </a:rPr>
              <a:t>规则要求为线程提供的代码和数据以类的实例形式出现。</a:t>
            </a:r>
            <a:endParaRPr lang="zh-CN" altLang="zh-CN" dirty="0">
              <a:sym typeface="Arial" pitchFamily="34" charset="0"/>
            </a:endParaRPr>
          </a:p>
          <a:p>
            <a:endParaRPr lang="zh-CN" altLang="zh-CN" dirty="0">
              <a:sym typeface="Arial" pitchFamily="34" charset="0"/>
            </a:endParaRPr>
          </a:p>
          <a:p>
            <a:pPr lvl="1"/>
            <a:endParaRPr lang="zh-CN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/>
        </p:nvSpPr>
        <p:spPr bwMode="auto">
          <a:xfrm>
            <a:off x="1981200" y="19812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</a:pPr>
            <a:endParaRPr lang="zh-CN" altLang="en-US" sz="2400" dirty="0">
              <a:latin typeface="Courier New" pitchFamily="49" charset="0"/>
              <a:ea typeface="宋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开放性作业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）尝试修改主业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的程序，加各种锁，观察并简单解释运行结果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）将作业</a:t>
            </a:r>
            <a:r>
              <a:rPr lang="en-US" altLang="zh-CN" dirty="0" smtClean="0"/>
              <a:t>1</a:t>
            </a:r>
            <a:r>
              <a:rPr lang="zh-CN" altLang="en-US" smtClean="0"/>
              <a:t>的结果（任选一实现多线程的方式）简化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个线程。用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配合</a:t>
            </a:r>
            <a:r>
              <a:rPr lang="zh-CN" altLang="zh-CN" dirty="0">
                <a:sym typeface="Arial" pitchFamily="34" charset="0"/>
              </a:rPr>
              <a:t>synchronized</a:t>
            </a:r>
            <a:r>
              <a:rPr lang="zh-CN" altLang="en-US" dirty="0" smtClean="0"/>
              <a:t>控制线程的工作方式，记录并简单解释运行结果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7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教材第七章作业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2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一个建立线程的例子：</a:t>
            </a:r>
            <a:endParaRPr 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多线程机制</a:t>
            </a: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/>
        </p:nvSpPr>
        <p:spPr bwMode="auto">
          <a:xfrm>
            <a:off x="2133704" y="198111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SimpleRunnable</a:t>
            </a:r>
            <a:r>
              <a:rPr lang="en-US" altLang="zh-CN" b="1" dirty="0"/>
              <a:t> implements Runnable{ </a:t>
            </a:r>
          </a:p>
          <a:p>
            <a:r>
              <a:rPr lang="en-US" altLang="zh-CN" b="1" dirty="0"/>
              <a:t>private String message;</a:t>
            </a:r>
          </a:p>
          <a:p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SimpleRunnable</a:t>
            </a:r>
            <a:r>
              <a:rPr lang="en-US" altLang="zh-CN" dirty="0"/>
              <a:t> r1=</a:t>
            </a:r>
            <a:r>
              <a:rPr lang="en-US" altLang="zh-CN" b="1" dirty="0"/>
              <a:t>new </a:t>
            </a:r>
            <a:r>
              <a:rPr lang="en-US" altLang="zh-CN" b="1" dirty="0" err="1"/>
              <a:t>SimpleRunnable</a:t>
            </a:r>
            <a:r>
              <a:rPr lang="en-US" altLang="zh-CN" b="1" dirty="0"/>
              <a:t>("Hello"); </a:t>
            </a:r>
          </a:p>
          <a:p>
            <a:r>
              <a:rPr lang="en-US" altLang="zh-CN" dirty="0"/>
              <a:t>  Thread t1=</a:t>
            </a:r>
            <a:r>
              <a:rPr lang="en-US" altLang="zh-CN" b="1" dirty="0"/>
              <a:t>new Thread(r1); </a:t>
            </a:r>
          </a:p>
          <a:p>
            <a:r>
              <a:rPr lang="en-US" altLang="zh-CN" dirty="0"/>
              <a:t>  t1.start(); </a:t>
            </a:r>
          </a:p>
          <a:p>
            <a:r>
              <a:rPr lang="en-US" altLang="zh-CN" dirty="0"/>
              <a:t>  </a:t>
            </a:r>
            <a:r>
              <a:rPr lang="en-US" altLang="zh-CN" b="1" dirty="0"/>
              <a:t>for(;;){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zh-CN" altLang="en-US" b="1" i="1" dirty="0"/>
              <a:t>你好</a:t>
            </a:r>
            <a:r>
              <a:rPr lang="en-US" altLang="zh-CN" b="1" i="1" dirty="0"/>
              <a:t>"); } </a:t>
            </a:r>
          </a:p>
          <a:p>
            <a:r>
              <a:rPr lang="en-US" altLang="zh-CN" dirty="0"/>
              <a:t>} </a:t>
            </a:r>
          </a:p>
          <a:p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SimpleRunnable</a:t>
            </a:r>
            <a:r>
              <a:rPr lang="en-US" altLang="zh-CN" b="1" dirty="0"/>
              <a:t>(String message){ </a:t>
            </a:r>
          </a:p>
          <a:p>
            <a:r>
              <a:rPr lang="en-US" altLang="zh-CN" dirty="0"/>
              <a:t>  </a:t>
            </a:r>
            <a:r>
              <a:rPr lang="en-US" altLang="zh-CN" b="1" dirty="0" err="1"/>
              <a:t>this.message</a:t>
            </a:r>
            <a:r>
              <a:rPr lang="en-US" altLang="zh-CN" b="1" dirty="0"/>
              <a:t> = message;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b="1" dirty="0"/>
              <a:t>public void run(){ </a:t>
            </a:r>
          </a:p>
          <a:p>
            <a:r>
              <a:rPr lang="en-US" altLang="zh-CN" dirty="0"/>
              <a:t>  </a:t>
            </a:r>
            <a:r>
              <a:rPr lang="en-US" altLang="zh-CN" b="1" dirty="0"/>
              <a:t>for(;;){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(message);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sz="2000" b="1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524120" y="3037636"/>
            <a:ext cx="8077200" cy="1600200"/>
          </a:xfrm>
          <a:prstGeom prst="wedgeRectCallout">
            <a:avLst>
              <a:gd name="adj1" fmla="val -33227"/>
              <a:gd name="adj2" fmla="val 95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线程开始执行时，它在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public 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void 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run()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方法中执行。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该方法是定义的线程执行起点，像应用程序从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开始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一样。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00318" y="4204827"/>
            <a:ext cx="8077200" cy="1981200"/>
          </a:xfrm>
          <a:prstGeom prst="wedgeRectCallout">
            <a:avLst>
              <a:gd name="adj1" fmla="val 23065"/>
              <a:gd name="adj2" fmla="val -71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首先</a:t>
            </a:r>
            <a:r>
              <a:rPr lang="en-US" altLang="zh-CN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main()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方法构造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SimpleRunnable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类的实例。实例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有自己的</a:t>
            </a:r>
            <a:r>
              <a:rPr lang="zh-CN" altLang="en-US" dirty="0">
                <a:solidFill>
                  <a:schemeClr val="bg1"/>
                </a:solidFill>
                <a:ea typeface="宋体" pitchFamily="2" charset="-122"/>
              </a:rPr>
              <a:t>一个</a:t>
            </a:r>
            <a:r>
              <a:rPr lang="zh-CN" altLang="ja-JP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数据</a:t>
            </a:r>
            <a:r>
              <a:rPr lang="zh-CN" altLang="ja-JP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初始化为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"Hello"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。由实例</a:t>
            </a:r>
            <a:r>
              <a:rPr lang="zh-CN" altLang="ja-JP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t1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传入</a:t>
            </a:r>
            <a:endParaRPr lang="zh-CN" altLang="ja-JP" sz="2400" dirty="0">
              <a:solidFill>
                <a:schemeClr val="bg1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Thread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类构造器，这是线程运行时处理的数据。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执行的代码是实例方法</a:t>
            </a:r>
            <a:r>
              <a:rPr lang="zh-CN" altLang="ja-JP" sz="24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  <a:sym typeface="Arial" pitchFamily="34" charset="0"/>
              </a:rPr>
              <a:t>run()</a:t>
            </a:r>
            <a:r>
              <a:rPr lang="zh-CN" altLang="en-US" sz="2400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904" y="562794"/>
            <a:ext cx="995127" cy="6739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  <p:bldP spid="28677" grpId="1" bldLvl="0" animBg="1" autoUpdateAnimBg="0"/>
      <p:bldP spid="28678" grpId="0" bldLvl="0" animBg="1" autoUpdateAnimBg="0"/>
      <p:bldP spid="28678" grpId="1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创建新</a:t>
            </a:r>
            <a:r>
              <a:rPr lang="zh-CN" altLang="en-US" dirty="0" smtClean="0"/>
              <a:t>线程常用的有</a:t>
            </a:r>
            <a:r>
              <a:rPr lang="zh-CN" altLang="en-US" dirty="0"/>
              <a:t>两种方法：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zh-CN" altLang="zh-CN" dirty="0"/>
              <a:t>Thread</a:t>
            </a:r>
            <a:r>
              <a:rPr lang="zh-CN" altLang="en-US" dirty="0"/>
              <a:t>子类。</a:t>
            </a:r>
            <a:endParaRPr lang="zh-CN" altLang="zh-CN" dirty="0"/>
          </a:p>
          <a:p>
            <a:pPr lvl="1"/>
            <a:r>
              <a:rPr lang="zh-CN" altLang="en-US" dirty="0"/>
              <a:t>生成一个类，声明实现</a:t>
            </a:r>
            <a:r>
              <a:rPr lang="zh-CN" altLang="zh-CN" dirty="0"/>
              <a:t>Runnable</a:t>
            </a:r>
            <a:r>
              <a:rPr lang="zh-CN" altLang="en-US" dirty="0" smtClean="0"/>
              <a:t>接口。</a:t>
            </a:r>
            <a:endParaRPr lang="zh-CN" altLang="zh-CN" dirty="0"/>
          </a:p>
          <a:p>
            <a:pPr lvl="1"/>
            <a:endParaRPr lang="zh-CN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多线程实现方法</a:t>
            </a: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/>
        </p:nvSpPr>
        <p:spPr bwMode="auto">
          <a:xfrm>
            <a:off x="2058988" y="2362200"/>
            <a:ext cx="83042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Char char="Ø"/>
            </a:pPr>
            <a:endParaRPr lang="zh-CN" altLang="en-US" sz="28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用这种方法生成新线程，可以按以下步骤进行：</a:t>
            </a:r>
            <a:endParaRPr lang="en-US" altLang="zh-CN" dirty="0"/>
          </a:p>
          <a:p>
            <a:pPr lvl="2"/>
            <a:r>
              <a:rPr lang="zh-CN" altLang="en-US" dirty="0"/>
              <a:t>生成</a:t>
            </a:r>
            <a:r>
              <a:rPr lang="zh-CN" altLang="ja-JP" dirty="0"/>
              <a:t>Thread</a:t>
            </a:r>
            <a:r>
              <a:rPr lang="zh-CN" altLang="en-US" dirty="0"/>
              <a:t>类的子类。</a:t>
            </a:r>
            <a:endParaRPr lang="zh-CN" altLang="ja-JP" dirty="0"/>
          </a:p>
          <a:p>
            <a:pPr lvl="2"/>
            <a:r>
              <a:rPr lang="zh-CN" altLang="zh-CN" dirty="0"/>
              <a:t>  class MyThread extends Thread</a:t>
            </a:r>
          </a:p>
          <a:p>
            <a:pPr lvl="2"/>
            <a:r>
              <a:rPr lang="zh-CN" altLang="en-US" dirty="0">
                <a:sym typeface="Arial" pitchFamily="34" charset="0"/>
              </a:rPr>
              <a:t>在子类中覆盖</a:t>
            </a:r>
            <a:r>
              <a:rPr lang="zh-CN" altLang="ja-JP" dirty="0">
                <a:sym typeface="Arial" pitchFamily="34" charset="0"/>
              </a:rPr>
              <a:t>run()</a:t>
            </a:r>
            <a:r>
              <a:rPr lang="zh-CN" altLang="en-US" dirty="0">
                <a:sym typeface="Arial" pitchFamily="34" charset="0"/>
              </a:rPr>
              <a:t>方法。</a:t>
            </a:r>
            <a:endParaRPr lang="zh-CN" altLang="ja-JP" dirty="0">
              <a:sym typeface="Arial" pitchFamily="34" charset="0"/>
            </a:endParaRPr>
          </a:p>
          <a:p>
            <a:pPr lvl="2"/>
            <a:r>
              <a:rPr lang="zh-CN" altLang="zh-CN" dirty="0"/>
              <a:t>  public void run()</a:t>
            </a:r>
          </a:p>
          <a:p>
            <a:pPr lvl="2"/>
            <a:r>
              <a:rPr lang="zh-CN" altLang="en-US" dirty="0"/>
              <a:t>生成子类</a:t>
            </a:r>
            <a:r>
              <a:rPr lang="zh-CN" altLang="en-US" dirty="0" smtClean="0"/>
              <a:t>的</a:t>
            </a:r>
            <a:r>
              <a:rPr lang="zh-CN" altLang="en-US" dirty="0"/>
              <a:t>实例</a:t>
            </a:r>
            <a:r>
              <a:rPr lang="zh-CN" altLang="en-US" dirty="0" smtClean="0"/>
              <a:t>，</a:t>
            </a:r>
            <a:r>
              <a:rPr lang="zh-CN" altLang="en-US" dirty="0"/>
              <a:t>并且调用</a:t>
            </a:r>
            <a:r>
              <a:rPr lang="zh-CN" altLang="ja-JP" dirty="0">
                <a:sym typeface="Arial" pitchFamily="34" charset="0"/>
              </a:rPr>
              <a:t>start()</a:t>
            </a:r>
            <a:r>
              <a:rPr lang="zh-CN" altLang="en-US" dirty="0"/>
              <a:t>方法启动新线程。</a:t>
            </a:r>
            <a:endParaRPr lang="zh-CN" altLang="ja-JP" dirty="0"/>
          </a:p>
          <a:p>
            <a:pPr lvl="2"/>
            <a:r>
              <a:rPr lang="zh-CN" altLang="zh-CN" dirty="0"/>
              <a:t>  MyThread thread = new MyThread();</a:t>
            </a:r>
          </a:p>
          <a:p>
            <a:pPr lvl="2"/>
            <a:r>
              <a:rPr lang="zh-CN" altLang="zh-CN" dirty="0"/>
              <a:t>  thread.start();</a:t>
            </a:r>
          </a:p>
          <a:p>
            <a:pPr lvl="2"/>
            <a:r>
              <a:rPr lang="zh-CN" altLang="zh-CN" dirty="0"/>
              <a:t>  start()</a:t>
            </a:r>
            <a:r>
              <a:rPr lang="zh-CN" altLang="en-US" dirty="0"/>
              <a:t>方法将调用</a:t>
            </a:r>
            <a:r>
              <a:rPr lang="zh-CN" altLang="ja-JP" dirty="0"/>
              <a:t>run()</a:t>
            </a:r>
            <a:r>
              <a:rPr lang="zh-CN" altLang="en-US" dirty="0"/>
              <a:t>方法执行线程。</a:t>
            </a:r>
            <a:endParaRPr lang="zh-CN" altLang="zh-CN" dirty="0"/>
          </a:p>
          <a:p>
            <a:pPr lvl="3"/>
            <a:endParaRPr lang="zh-CN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AutoNum type="arabicPeriod"/>
            </a:pPr>
            <a:endParaRPr lang="zh-CN" altLang="en-US" sz="240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dirty="0"/>
              <a:t>class FirstThread extends Thread {</a:t>
            </a:r>
          </a:p>
          <a:p>
            <a:pPr marL="109728" indent="0">
              <a:buNone/>
            </a:pPr>
            <a:r>
              <a:rPr lang="zh-CN" dirty="0"/>
              <a:t>  public void run() {</a:t>
            </a:r>
          </a:p>
          <a:p>
            <a:pPr marL="109728" indent="0">
              <a:buNone/>
            </a:pPr>
            <a:r>
              <a:rPr lang="zh-CN" dirty="0"/>
              <a:t>   try{</a:t>
            </a:r>
          </a:p>
          <a:p>
            <a:pPr marL="109728" indent="0">
              <a:buNone/>
            </a:pPr>
            <a:r>
              <a:rPr lang="zh-CN" dirty="0"/>
              <a:t>     System.out.println("First thread starts running.");</a:t>
            </a:r>
          </a:p>
          <a:p>
            <a:pPr marL="109728" indent="0">
              <a:buNone/>
            </a:pPr>
            <a:r>
              <a:rPr lang="zh-CN" dirty="0"/>
              <a:t>	   for(int i=0; i&lt;6; i++) {</a:t>
            </a:r>
          </a:p>
          <a:p>
            <a:pPr marL="109728" indent="0">
              <a:buNone/>
            </a:pPr>
            <a:r>
              <a:rPr lang="zh-CN" dirty="0"/>
              <a:t>	     System.out.println("First " + i);</a:t>
            </a:r>
          </a:p>
          <a:p>
            <a:pPr marL="109728" indent="0">
              <a:buNone/>
            </a:pPr>
            <a:r>
              <a:rPr lang="zh-CN" dirty="0"/>
              <a:t>        sleep(1000);</a:t>
            </a:r>
          </a:p>
          <a:p>
            <a:pPr marL="109728" indent="0">
              <a:buNone/>
            </a:pPr>
            <a:r>
              <a:rPr lang="zh-CN" dirty="0"/>
              <a:t>    }</a:t>
            </a:r>
          </a:p>
          <a:p>
            <a:pPr marL="109728" indent="0">
              <a:buNone/>
            </a:pPr>
            <a:r>
              <a:rPr lang="zh-CN" dirty="0"/>
              <a:t>    System.out.println("First thread finishes running.");</a:t>
            </a:r>
          </a:p>
          <a:p>
            <a:pPr marL="109728" indent="0">
              <a:buNone/>
            </a:pPr>
            <a:r>
              <a:rPr lang="zh-CN" dirty="0"/>
              <a:t>  } catch (InterruptedException e) {}</a:t>
            </a:r>
          </a:p>
          <a:p>
            <a:pPr marL="109728" indent="0">
              <a:buNone/>
            </a:pPr>
            <a:r>
              <a:rPr lang="zh-CN" dirty="0"/>
              <a:t> }</a:t>
            </a:r>
          </a:p>
          <a:p>
            <a:pPr marL="109728" indent="0">
              <a:buNone/>
            </a:pPr>
            <a:r>
              <a:rPr lang="zh-CN" dirty="0"/>
              <a:t>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实现</a:t>
            </a:r>
            <a:r>
              <a:rPr lang="zh-CN"/>
              <a:t>Thread子类</a:t>
            </a:r>
            <a:r>
              <a:rPr lang="zh-CN">
                <a:sym typeface="Arial" charset="0"/>
              </a:rPr>
              <a:t>方法的多线程示例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2954</TotalTime>
  <Pages>0</Pages>
  <Words>4527</Words>
  <Characters>0</Characters>
  <Application>Microsoft Office PowerPoint</Application>
  <DocSecurity>0</DocSecurity>
  <PresentationFormat>宽屏</PresentationFormat>
  <Lines>0</Lines>
  <Paragraphs>552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-apple-system</vt:lpstr>
      <vt:lpstr>ＭＳ Ｐゴシック</vt:lpstr>
      <vt:lpstr>黑体</vt:lpstr>
      <vt:lpstr>宋体</vt:lpstr>
      <vt:lpstr>Arial</vt:lpstr>
      <vt:lpstr>Calibri</vt:lpstr>
      <vt:lpstr>Consolas</vt:lpstr>
      <vt:lpstr>Courier New</vt:lpstr>
      <vt:lpstr>Verdana</vt:lpstr>
      <vt:lpstr>Wingdings</vt:lpstr>
      <vt:lpstr>Wingdings 2</vt:lpstr>
      <vt:lpstr>Wingdings 3</vt:lpstr>
      <vt:lpstr>聚合</vt:lpstr>
      <vt:lpstr>文档</vt:lpstr>
      <vt:lpstr> 第一部分 面向对象程序设计Java</vt:lpstr>
      <vt:lpstr>第8章 多线程设计</vt:lpstr>
      <vt:lpstr>Java 线程</vt:lpstr>
      <vt:lpstr>多线程机制</vt:lpstr>
      <vt:lpstr>多线程机制</vt:lpstr>
      <vt:lpstr>多线程机制</vt:lpstr>
      <vt:lpstr>多线程实现方法</vt:lpstr>
      <vt:lpstr>实现Thread子类方法的多线程</vt:lpstr>
      <vt:lpstr>实现Thread子类方法的多线程示例</vt:lpstr>
      <vt:lpstr>实现Thread子类方法的多线程示例</vt:lpstr>
      <vt:lpstr>实现Thread子类方法的多线程示例</vt:lpstr>
      <vt:lpstr>实现Runnable接口方法的多线程</vt:lpstr>
      <vt:lpstr>实现Runnable接口多线程示例</vt:lpstr>
      <vt:lpstr>实现Runnable接口多线程示例</vt:lpstr>
      <vt:lpstr>多线程状态及调度线程的状态</vt:lpstr>
      <vt:lpstr>多线程状态及调度 线程的状态</vt:lpstr>
      <vt:lpstr>多线程状态及调度优先级</vt:lpstr>
      <vt:lpstr>多线程状态及调度优先级</vt:lpstr>
      <vt:lpstr>多线程状态及调度</vt:lpstr>
      <vt:lpstr>多线程状态及调度</vt:lpstr>
      <vt:lpstr>线程的控制</vt:lpstr>
      <vt:lpstr>多线程状态及调度</vt:lpstr>
      <vt:lpstr>什么是InterruptedException</vt:lpstr>
      <vt:lpstr>什么是InterruptedException</vt:lpstr>
      <vt:lpstr>线程同步</vt:lpstr>
      <vt:lpstr>线程同步</vt:lpstr>
      <vt:lpstr>线程同步</vt:lpstr>
      <vt:lpstr>synchronized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线程通信</vt:lpstr>
      <vt:lpstr>线程通信</vt:lpstr>
      <vt:lpstr>wait和notify的应用示例</vt:lpstr>
      <vt:lpstr>PowerPoint 演示文稿</vt:lpstr>
      <vt:lpstr>PowerPoint 演示文稿</vt:lpstr>
      <vt:lpstr>补充 volatile变量</vt:lpstr>
      <vt:lpstr>PowerPoint 演示文稿</vt:lpstr>
      <vt:lpstr>PowerPoint 演示文稿</vt:lpstr>
      <vt:lpstr>PowerPoint 演示文稿</vt:lpstr>
      <vt:lpstr>总结</vt:lpstr>
      <vt:lpstr>总结</vt:lpstr>
      <vt:lpstr>思考问题</vt:lpstr>
      <vt:lpstr>作业1</vt:lpstr>
      <vt:lpstr>作业2</vt:lpstr>
      <vt:lpstr>课外作业</vt:lpstr>
    </vt:vector>
  </TitlesOfParts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Xu Felix</cp:lastModifiedBy>
  <cp:revision>132</cp:revision>
  <cp:lastPrinted>1899-12-30T00:00:00Z</cp:lastPrinted>
  <dcterms:created xsi:type="dcterms:W3CDTF">2004-07-21T02:43:03Z</dcterms:created>
  <dcterms:modified xsi:type="dcterms:W3CDTF">2024-10-17T01:30:08Z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