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54"/>
  </p:notesMasterIdLst>
  <p:sldIdLst>
    <p:sldId id="256" r:id="rId2"/>
    <p:sldId id="936" r:id="rId3"/>
    <p:sldId id="726" r:id="rId4"/>
    <p:sldId id="649" r:id="rId5"/>
    <p:sldId id="824" r:id="rId6"/>
    <p:sldId id="825" r:id="rId7"/>
    <p:sldId id="826" r:id="rId8"/>
    <p:sldId id="650" r:id="rId9"/>
    <p:sldId id="727" r:id="rId10"/>
    <p:sldId id="318" r:id="rId11"/>
    <p:sldId id="827" r:id="rId12"/>
    <p:sldId id="728" r:id="rId13"/>
    <p:sldId id="729" r:id="rId14"/>
    <p:sldId id="828" r:id="rId15"/>
    <p:sldId id="515" r:id="rId16"/>
    <p:sldId id="793" r:id="rId17"/>
    <p:sldId id="764" r:id="rId18"/>
    <p:sldId id="857" r:id="rId19"/>
    <p:sldId id="858" r:id="rId20"/>
    <p:sldId id="680" r:id="rId21"/>
    <p:sldId id="860" r:id="rId22"/>
    <p:sldId id="861" r:id="rId23"/>
    <p:sldId id="862" r:id="rId24"/>
    <p:sldId id="863" r:id="rId25"/>
    <p:sldId id="865" r:id="rId26"/>
    <p:sldId id="868" r:id="rId27"/>
    <p:sldId id="934" r:id="rId28"/>
    <p:sldId id="937" r:id="rId29"/>
    <p:sldId id="889" r:id="rId30"/>
    <p:sldId id="890" r:id="rId31"/>
    <p:sldId id="935" r:id="rId32"/>
    <p:sldId id="914" r:id="rId33"/>
    <p:sldId id="915" r:id="rId34"/>
    <p:sldId id="916" r:id="rId35"/>
    <p:sldId id="917" r:id="rId36"/>
    <p:sldId id="918" r:id="rId37"/>
    <p:sldId id="919" r:id="rId38"/>
    <p:sldId id="912" r:id="rId39"/>
    <p:sldId id="516" r:id="rId40"/>
    <p:sldId id="766" r:id="rId41"/>
    <p:sldId id="892" r:id="rId42"/>
    <p:sldId id="891" r:id="rId43"/>
    <p:sldId id="893" r:id="rId44"/>
    <p:sldId id="932" r:id="rId45"/>
    <p:sldId id="930" r:id="rId46"/>
    <p:sldId id="942" r:id="rId47"/>
    <p:sldId id="943" r:id="rId48"/>
    <p:sldId id="941" r:id="rId49"/>
    <p:sldId id="938" r:id="rId50"/>
    <p:sldId id="939" r:id="rId51"/>
    <p:sldId id="944" r:id="rId52"/>
    <p:sldId id="940" r:id="rId53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003399"/>
    <a:srgbClr val="336699"/>
    <a:srgbClr val="3366CC"/>
    <a:srgbClr val="0066CC"/>
    <a:srgbClr val="3366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232" autoAdjust="0"/>
    <p:restoredTop sz="93407" autoAdjust="0"/>
  </p:normalViewPr>
  <p:slideViewPr>
    <p:cSldViewPr>
      <p:cViewPr varScale="1">
        <p:scale>
          <a:sx n="107" d="100"/>
          <a:sy n="107" d="100"/>
        </p:scale>
        <p:origin x="276" y="-48"/>
      </p:cViewPr>
      <p:guideLst>
        <p:guide orient="horz" pos="2160"/>
        <p:guide pos="3869"/>
      </p:guideLst>
    </p:cSldViewPr>
  </p:slideViewPr>
  <p:outlineViewPr>
    <p:cViewPr>
      <p:scale>
        <a:sx n="33" d="100"/>
        <a:sy n="33" d="100"/>
      </p:scale>
      <p:origin x="96" y="1204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zh-CN" b="1" dirty="0" smtClean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  <a:sym typeface="Arial" charset="0"/>
            </a:rPr>
            <a:t>I/O</a:t>
          </a:r>
          <a:r>
            <a:rPr lang="zh-CN" dirty="0" smtClean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  <a:sym typeface="Arial" charset="0"/>
            </a:rPr>
            <a:t>基本原理</a:t>
          </a:r>
          <a:endParaRPr lang="zh-CN" dirty="0">
            <a:solidFill>
              <a:schemeClr val="bg1"/>
            </a:solidFill>
          </a:endParaRPr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55D72A34-A644-4058-A491-926BC51C497B}">
      <dgm:prSet/>
      <dgm:spPr/>
      <dgm:t>
        <a:bodyPr/>
        <a:lstStyle/>
        <a:p>
          <a:r>
            <a:rPr lang="zh-CN" dirty="0" smtClean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</a:rPr>
            <a:t>文件及文件</a:t>
          </a:r>
          <a:r>
            <a:rPr lang="zh-CN" b="1" dirty="0" smtClean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</a:rPr>
            <a:t>I/O</a:t>
          </a:r>
          <a:endParaRPr lang="zh-CN" altLang="zh-CN" dirty="0" smtClean="0">
            <a:solidFill>
              <a:schemeClr val="bg1"/>
            </a:solidFill>
          </a:endParaRPr>
        </a:p>
      </dgm:t>
    </dgm:pt>
    <dgm:pt modelId="{D02C7B45-8467-453B-B109-F1901B81E271}" type="parTrans" cxnId="{8BBE03DB-723E-4B9A-87FB-41B934DF29D5}">
      <dgm:prSet/>
      <dgm:spPr/>
      <dgm:t>
        <a:bodyPr/>
        <a:lstStyle/>
        <a:p>
          <a:endParaRPr lang="zh-CN" altLang="en-US"/>
        </a:p>
      </dgm:t>
    </dgm:pt>
    <dgm:pt modelId="{D374E89A-DC66-4F98-95D3-D810B6524566}" type="sibTrans" cxnId="{8BBE03DB-723E-4B9A-87FB-41B934DF29D5}">
      <dgm:prSet/>
      <dgm:spPr/>
      <dgm:t>
        <a:bodyPr/>
        <a:lstStyle/>
        <a:p>
          <a:endParaRPr lang="zh-CN" altLang="en-US"/>
        </a:p>
      </dgm:t>
    </dgm:pt>
    <dgm:pt modelId="{B0A9BC3E-157E-464C-81B3-F498EBBBA913}">
      <dgm:prSet/>
      <dgm:spPr/>
      <dgm:t>
        <a:bodyPr/>
        <a:lstStyle/>
        <a:p>
          <a:r>
            <a:rPr lang="zh-CN" dirty="0" smtClean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</a:rPr>
            <a:t>字节流和字符流</a:t>
          </a:r>
          <a:endParaRPr lang="zh-CN" altLang="zh-CN" dirty="0" smtClean="0">
            <a:solidFill>
              <a:schemeClr val="bg1"/>
            </a:solidFill>
          </a:endParaRPr>
        </a:p>
      </dgm:t>
    </dgm:pt>
    <dgm:pt modelId="{93EFA8D5-D4D4-4381-8720-62123709BDE5}" type="parTrans" cxnId="{74E2E759-9ACB-4DDC-9127-023C0F1BCFE1}">
      <dgm:prSet/>
      <dgm:spPr/>
      <dgm:t>
        <a:bodyPr/>
        <a:lstStyle/>
        <a:p>
          <a:endParaRPr lang="zh-CN" altLang="en-US"/>
        </a:p>
      </dgm:t>
    </dgm:pt>
    <dgm:pt modelId="{3DD43800-470A-41A6-8227-1D3DC1958F2E}" type="sibTrans" cxnId="{74E2E759-9ACB-4DDC-9127-023C0F1BCFE1}">
      <dgm:prSet/>
      <dgm:spPr/>
      <dgm:t>
        <a:bodyPr/>
        <a:lstStyle/>
        <a:p>
          <a:endParaRPr lang="zh-CN" altLang="en-US"/>
        </a:p>
      </dgm:t>
    </dgm:pt>
    <dgm:pt modelId="{E191C5FF-9035-4348-ACB1-BAD5E6578D4D}">
      <dgm:prSet/>
      <dgm:spPr/>
      <dgm:t>
        <a:bodyPr/>
        <a:lstStyle/>
        <a:p>
          <a:r>
            <a:rPr lang="zh-CN" dirty="0" smtClean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  <a:sym typeface="Arial" charset="0"/>
            </a:rPr>
            <a:t>管道输入输出流类</a:t>
          </a:r>
          <a:endParaRPr lang="zh-CN" altLang="zh-CN" dirty="0" smtClean="0">
            <a:solidFill>
              <a:schemeClr val="bg1"/>
            </a:solidFill>
          </a:endParaRPr>
        </a:p>
      </dgm:t>
    </dgm:pt>
    <dgm:pt modelId="{1C41D6F8-85D6-448E-9A06-5F5C6CB4AE94}" type="parTrans" cxnId="{AB0913C8-D925-44CB-9D87-DB60669C8BC9}">
      <dgm:prSet/>
      <dgm:spPr/>
      <dgm:t>
        <a:bodyPr/>
        <a:lstStyle/>
        <a:p>
          <a:endParaRPr lang="zh-CN" altLang="en-US"/>
        </a:p>
      </dgm:t>
    </dgm:pt>
    <dgm:pt modelId="{586BD983-817D-4EAD-935E-4B33F32F333E}" type="sibTrans" cxnId="{AB0913C8-D925-44CB-9D87-DB60669C8BC9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698F5D1F-7ADD-43FC-BF6F-1A7A0D6A7A4F}" type="pres">
      <dgm:prSet presAssocID="{AC44FC8F-6B9F-41DE-9FDC-DD5F8D2A0071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69E316-95E7-4BF6-BD26-329C2CFA4FA0}" type="pres">
      <dgm:prSet presAssocID="{B58284FE-572A-4DD7-979E-6A922EAE79D5}" presName="spacing" presStyleCnt="0"/>
      <dgm:spPr/>
    </dgm:pt>
    <dgm:pt modelId="{A46A0400-6EAD-4D59-835E-C040C020E8DD}" type="pres">
      <dgm:prSet presAssocID="{55D72A34-A644-4058-A491-926BC51C497B}" presName="composite" presStyleCnt="0"/>
      <dgm:spPr/>
    </dgm:pt>
    <dgm:pt modelId="{522EF139-9BCC-4F66-87A2-6479F093EF64}" type="pres">
      <dgm:prSet presAssocID="{55D72A34-A644-4058-A491-926BC51C497B}" presName="imgShp" presStyleLbl="fgImgPlace1" presStyleIdx="1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070B6D43-3FA3-4730-A4ED-3464CB09FA02}" type="pres">
      <dgm:prSet presAssocID="{55D72A34-A644-4058-A491-926BC51C497B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6585B6-C6DA-440C-B81D-155DDA219CBF}" type="pres">
      <dgm:prSet presAssocID="{D374E89A-DC66-4F98-95D3-D810B6524566}" presName="spacing" presStyleCnt="0"/>
      <dgm:spPr/>
    </dgm:pt>
    <dgm:pt modelId="{BE5E2D1C-D4FD-4B11-8BAB-C8E282081611}" type="pres">
      <dgm:prSet presAssocID="{B0A9BC3E-157E-464C-81B3-F498EBBBA913}" presName="composite" presStyleCnt="0"/>
      <dgm:spPr/>
    </dgm:pt>
    <dgm:pt modelId="{1DD80B41-4203-4B4A-8162-D0DA1D904347}" type="pres">
      <dgm:prSet presAssocID="{B0A9BC3E-157E-464C-81B3-F498EBBBA913}" presName="imgShp" presStyleLbl="fgImgPlace1" presStyleIdx="2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3822C21C-E39B-4CDB-A2ED-B3FC427F3161}" type="pres">
      <dgm:prSet presAssocID="{B0A9BC3E-157E-464C-81B3-F498EBBBA913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EF7451-7F82-4094-904E-6E515DB65DA9}" type="pres">
      <dgm:prSet presAssocID="{3DD43800-470A-41A6-8227-1D3DC1958F2E}" presName="spacing" presStyleCnt="0"/>
      <dgm:spPr/>
    </dgm:pt>
    <dgm:pt modelId="{63E8FE4C-1BC9-4A12-8883-A793D2EC1DC0}" type="pres">
      <dgm:prSet presAssocID="{E191C5FF-9035-4348-ACB1-BAD5E6578D4D}" presName="composite" presStyleCnt="0"/>
      <dgm:spPr/>
    </dgm:pt>
    <dgm:pt modelId="{5C231798-BBF3-4581-B6E0-45B214C03CA2}" type="pres">
      <dgm:prSet presAssocID="{E191C5FF-9035-4348-ACB1-BAD5E6578D4D}" presName="imgShp" presStyleLbl="fgImgPlace1" presStyleIdx="3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213AFB41-0C8E-48A5-A6F4-98797269317B}" type="pres">
      <dgm:prSet presAssocID="{E191C5FF-9035-4348-ACB1-BAD5E6578D4D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DE3A7AF-7E16-7140-B6DC-18342E098AF8}" type="presOf" srcId="{E191C5FF-9035-4348-ACB1-BAD5E6578D4D}" destId="{213AFB41-0C8E-48A5-A6F4-98797269317B}" srcOrd="0" destOrd="0" presId="urn:microsoft.com/office/officeart/2005/8/layout/vList3#2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A2E3E34D-F129-6B40-BF6A-1450821B69C0}" type="presOf" srcId="{55D72A34-A644-4058-A491-926BC51C497B}" destId="{070B6D43-3FA3-4730-A4ED-3464CB09FA02}" srcOrd="0" destOrd="0" presId="urn:microsoft.com/office/officeart/2005/8/layout/vList3#2"/>
    <dgm:cxn modelId="{E23ADC0A-5554-C040-8E8B-AFC3EF3DCE2B}" type="presOf" srcId="{AC44FC8F-6B9F-41DE-9FDC-DD5F8D2A0071}" destId="{698F5D1F-7ADD-43FC-BF6F-1A7A0D6A7A4F}" srcOrd="0" destOrd="0" presId="urn:microsoft.com/office/officeart/2005/8/layout/vList3#2"/>
    <dgm:cxn modelId="{8506E846-9CD4-6944-88C3-7B29167B67E4}" type="presOf" srcId="{B0A9BC3E-157E-464C-81B3-F498EBBBA913}" destId="{3822C21C-E39B-4CDB-A2ED-B3FC427F3161}" srcOrd="0" destOrd="0" presId="urn:microsoft.com/office/officeart/2005/8/layout/vList3#2"/>
    <dgm:cxn modelId="{74E2E759-9ACB-4DDC-9127-023C0F1BCFE1}" srcId="{90AEAF06-FF20-4EC1-93EE-D6117FFE98B9}" destId="{B0A9BC3E-157E-464C-81B3-F498EBBBA913}" srcOrd="2" destOrd="0" parTransId="{93EFA8D5-D4D4-4381-8720-62123709BDE5}" sibTransId="{3DD43800-470A-41A6-8227-1D3DC1958F2E}"/>
    <dgm:cxn modelId="{8BBE03DB-723E-4B9A-87FB-41B934DF29D5}" srcId="{90AEAF06-FF20-4EC1-93EE-D6117FFE98B9}" destId="{55D72A34-A644-4058-A491-926BC51C497B}" srcOrd="1" destOrd="0" parTransId="{D02C7B45-8467-453B-B109-F1901B81E271}" sibTransId="{D374E89A-DC66-4F98-95D3-D810B6524566}"/>
    <dgm:cxn modelId="{AB0913C8-D925-44CB-9D87-DB60669C8BC9}" srcId="{90AEAF06-FF20-4EC1-93EE-D6117FFE98B9}" destId="{E191C5FF-9035-4348-ACB1-BAD5E6578D4D}" srcOrd="3" destOrd="0" parTransId="{1C41D6F8-85D6-448E-9A06-5F5C6CB4AE94}" sibTransId="{586BD983-817D-4EAD-935E-4B33F32F333E}"/>
    <dgm:cxn modelId="{E46CBB51-9B4C-1C4C-8B30-9C2E7EBB1A8A}" type="presOf" srcId="{90AEAF06-FF20-4EC1-93EE-D6117FFE98B9}" destId="{73852271-39CE-485E-9C35-81AE2EA898DF}" srcOrd="0" destOrd="0" presId="urn:microsoft.com/office/officeart/2005/8/layout/vList3#2"/>
    <dgm:cxn modelId="{FA186A2C-ACD9-DE40-9F46-CD2C79B3A7EC}" type="presParOf" srcId="{73852271-39CE-485E-9C35-81AE2EA898DF}" destId="{BEDC0BF3-D75F-4E5E-AA3A-2CC0D9DD0EAC}" srcOrd="0" destOrd="0" presId="urn:microsoft.com/office/officeart/2005/8/layout/vList3#2"/>
    <dgm:cxn modelId="{3D575F15-C509-2F47-BE51-D1D4FFD3CE14}" type="presParOf" srcId="{BEDC0BF3-D75F-4E5E-AA3A-2CC0D9DD0EAC}" destId="{DA3E3410-9F0D-46F0-B537-DC54EEF60B5A}" srcOrd="0" destOrd="0" presId="urn:microsoft.com/office/officeart/2005/8/layout/vList3#2"/>
    <dgm:cxn modelId="{8137807F-3CF0-B44E-8904-1A021CFF6CE3}" type="presParOf" srcId="{BEDC0BF3-D75F-4E5E-AA3A-2CC0D9DD0EAC}" destId="{698F5D1F-7ADD-43FC-BF6F-1A7A0D6A7A4F}" srcOrd="1" destOrd="0" presId="urn:microsoft.com/office/officeart/2005/8/layout/vList3#2"/>
    <dgm:cxn modelId="{5F52D8AC-EE3C-0740-B547-4B5D2E63082B}" type="presParOf" srcId="{73852271-39CE-485E-9C35-81AE2EA898DF}" destId="{6C69E316-95E7-4BF6-BD26-329C2CFA4FA0}" srcOrd="1" destOrd="0" presId="urn:microsoft.com/office/officeart/2005/8/layout/vList3#2"/>
    <dgm:cxn modelId="{1AE4C8E1-8D00-E148-803A-FB437EF28B89}" type="presParOf" srcId="{73852271-39CE-485E-9C35-81AE2EA898DF}" destId="{A46A0400-6EAD-4D59-835E-C040C020E8DD}" srcOrd="2" destOrd="0" presId="urn:microsoft.com/office/officeart/2005/8/layout/vList3#2"/>
    <dgm:cxn modelId="{6E6C0A78-DD8D-834C-A725-DD0ADD9E94DB}" type="presParOf" srcId="{A46A0400-6EAD-4D59-835E-C040C020E8DD}" destId="{522EF139-9BCC-4F66-87A2-6479F093EF64}" srcOrd="0" destOrd="0" presId="urn:microsoft.com/office/officeart/2005/8/layout/vList3#2"/>
    <dgm:cxn modelId="{79F77D1D-FE23-5C40-8139-A707F5BAE1FF}" type="presParOf" srcId="{A46A0400-6EAD-4D59-835E-C040C020E8DD}" destId="{070B6D43-3FA3-4730-A4ED-3464CB09FA02}" srcOrd="1" destOrd="0" presId="urn:microsoft.com/office/officeart/2005/8/layout/vList3#2"/>
    <dgm:cxn modelId="{EBC36C0F-0E6D-A144-B2C3-013A038B104C}" type="presParOf" srcId="{73852271-39CE-485E-9C35-81AE2EA898DF}" destId="{906585B6-C6DA-440C-B81D-155DDA219CBF}" srcOrd="3" destOrd="0" presId="urn:microsoft.com/office/officeart/2005/8/layout/vList3#2"/>
    <dgm:cxn modelId="{63BEAEDF-463B-E347-81FA-4A46D97F0363}" type="presParOf" srcId="{73852271-39CE-485E-9C35-81AE2EA898DF}" destId="{BE5E2D1C-D4FD-4B11-8BAB-C8E282081611}" srcOrd="4" destOrd="0" presId="urn:microsoft.com/office/officeart/2005/8/layout/vList3#2"/>
    <dgm:cxn modelId="{320B3E02-791D-6C4B-86F2-A7E4F3830A87}" type="presParOf" srcId="{BE5E2D1C-D4FD-4B11-8BAB-C8E282081611}" destId="{1DD80B41-4203-4B4A-8162-D0DA1D904347}" srcOrd="0" destOrd="0" presId="urn:microsoft.com/office/officeart/2005/8/layout/vList3#2"/>
    <dgm:cxn modelId="{F37084D1-CC73-C043-BCC0-61E97F15B7BA}" type="presParOf" srcId="{BE5E2D1C-D4FD-4B11-8BAB-C8E282081611}" destId="{3822C21C-E39B-4CDB-A2ED-B3FC427F3161}" srcOrd="1" destOrd="0" presId="urn:microsoft.com/office/officeart/2005/8/layout/vList3#2"/>
    <dgm:cxn modelId="{1B9CF04A-2FCD-D440-BEB0-AC91A01F5DB3}" type="presParOf" srcId="{73852271-39CE-485E-9C35-81AE2EA898DF}" destId="{17EF7451-7F82-4094-904E-6E515DB65DA9}" srcOrd="5" destOrd="0" presId="urn:microsoft.com/office/officeart/2005/8/layout/vList3#2"/>
    <dgm:cxn modelId="{141096FC-4C46-F84F-B8CC-83665C3D572E}" type="presParOf" srcId="{73852271-39CE-485E-9C35-81AE2EA898DF}" destId="{63E8FE4C-1BC9-4A12-8883-A793D2EC1DC0}" srcOrd="6" destOrd="0" presId="urn:microsoft.com/office/officeart/2005/8/layout/vList3#2"/>
    <dgm:cxn modelId="{7AA3E619-FEDE-6B46-916A-C42BFC7A4584}" type="presParOf" srcId="{63E8FE4C-1BC9-4A12-8883-A793D2EC1DC0}" destId="{5C231798-BBF3-4581-B6E0-45B214C03CA2}" srcOrd="0" destOrd="0" presId="urn:microsoft.com/office/officeart/2005/8/layout/vList3#2"/>
    <dgm:cxn modelId="{8BFC2BC5-C8A3-1141-A6E3-7BCF7A74D3F1}" type="presParOf" srcId="{63E8FE4C-1BC9-4A12-8883-A793D2EC1DC0}" destId="{213AFB41-0C8E-48A5-A6F4-98797269317B}" srcOrd="1" destOrd="0" presId="urn:microsoft.com/office/officeart/2005/8/layout/vList3#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1554467" y="716"/>
          <a:ext cx="5472684" cy="70403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0461" tIns="118110" rIns="220472" bIns="118110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100" b="1" kern="1200" dirty="0" smtClean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  <a:sym typeface="Arial" charset="0"/>
            </a:rPr>
            <a:t>I/O</a:t>
          </a:r>
          <a:r>
            <a:rPr lang="zh-CN" sz="3100" kern="1200" dirty="0" smtClean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  <a:sym typeface="Arial" charset="0"/>
            </a:rPr>
            <a:t>基本原理</a:t>
          </a:r>
          <a:endParaRPr lang="zh-CN" sz="3100" kern="1200" dirty="0">
            <a:solidFill>
              <a:schemeClr val="bg1"/>
            </a:solidFill>
          </a:endParaRPr>
        </a:p>
      </dsp:txBody>
      <dsp:txXfrm rot="10800000">
        <a:off x="1730476" y="716"/>
        <a:ext cx="5296675" cy="704036"/>
      </dsp:txXfrm>
    </dsp:sp>
    <dsp:sp modelId="{DA3E3410-9F0D-46F0-B537-DC54EEF60B5A}">
      <dsp:nvSpPr>
        <dsp:cNvPr id="0" name=""/>
        <dsp:cNvSpPr/>
      </dsp:nvSpPr>
      <dsp:spPr>
        <a:xfrm>
          <a:off x="1202448" y="716"/>
          <a:ext cx="704036" cy="704036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0B6D43-3FA3-4730-A4ED-3464CB09FA02}">
      <dsp:nvSpPr>
        <dsp:cNvPr id="0" name=""/>
        <dsp:cNvSpPr/>
      </dsp:nvSpPr>
      <dsp:spPr>
        <a:xfrm rot="10800000">
          <a:off x="1554467" y="914913"/>
          <a:ext cx="5472684" cy="70403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0461" tIns="118110" rIns="220472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100" kern="1200" dirty="0" smtClean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</a:rPr>
            <a:t>文件及文件</a:t>
          </a:r>
          <a:r>
            <a:rPr lang="zh-CN" sz="3100" b="1" kern="1200" dirty="0" smtClean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</a:rPr>
            <a:t>I/O</a:t>
          </a:r>
          <a:endParaRPr lang="zh-CN" altLang="zh-CN" sz="3100" kern="1200" dirty="0" smtClean="0">
            <a:solidFill>
              <a:schemeClr val="bg1"/>
            </a:solidFill>
          </a:endParaRPr>
        </a:p>
      </dsp:txBody>
      <dsp:txXfrm rot="10800000">
        <a:off x="1730476" y="914913"/>
        <a:ext cx="5296675" cy="704036"/>
      </dsp:txXfrm>
    </dsp:sp>
    <dsp:sp modelId="{522EF139-9BCC-4F66-87A2-6479F093EF64}">
      <dsp:nvSpPr>
        <dsp:cNvPr id="0" name=""/>
        <dsp:cNvSpPr/>
      </dsp:nvSpPr>
      <dsp:spPr>
        <a:xfrm>
          <a:off x="1202448" y="914913"/>
          <a:ext cx="704036" cy="704036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2C21C-E39B-4CDB-A2ED-B3FC427F3161}">
      <dsp:nvSpPr>
        <dsp:cNvPr id="0" name=""/>
        <dsp:cNvSpPr/>
      </dsp:nvSpPr>
      <dsp:spPr>
        <a:xfrm rot="10800000">
          <a:off x="1554467" y="1829110"/>
          <a:ext cx="5472684" cy="70403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0461" tIns="118110" rIns="220472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100" kern="1200" dirty="0" smtClean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</a:rPr>
            <a:t>字节流和字符流</a:t>
          </a:r>
          <a:endParaRPr lang="zh-CN" altLang="zh-CN" sz="3100" kern="1200" dirty="0" smtClean="0">
            <a:solidFill>
              <a:schemeClr val="bg1"/>
            </a:solidFill>
          </a:endParaRPr>
        </a:p>
      </dsp:txBody>
      <dsp:txXfrm rot="10800000">
        <a:off x="1730476" y="1829110"/>
        <a:ext cx="5296675" cy="704036"/>
      </dsp:txXfrm>
    </dsp:sp>
    <dsp:sp modelId="{1DD80B41-4203-4B4A-8162-D0DA1D904347}">
      <dsp:nvSpPr>
        <dsp:cNvPr id="0" name=""/>
        <dsp:cNvSpPr/>
      </dsp:nvSpPr>
      <dsp:spPr>
        <a:xfrm>
          <a:off x="1202448" y="1829110"/>
          <a:ext cx="704036" cy="704036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3AFB41-0C8E-48A5-A6F4-98797269317B}">
      <dsp:nvSpPr>
        <dsp:cNvPr id="0" name=""/>
        <dsp:cNvSpPr/>
      </dsp:nvSpPr>
      <dsp:spPr>
        <a:xfrm rot="10800000">
          <a:off x="1554467" y="2743306"/>
          <a:ext cx="5472684" cy="70403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0461" tIns="118110" rIns="220472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100" kern="1200" dirty="0" smtClean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  <a:sym typeface="Arial" charset="0"/>
            </a:rPr>
            <a:t>管道输入输出流类</a:t>
          </a:r>
          <a:endParaRPr lang="zh-CN" altLang="zh-CN" sz="3100" kern="1200" dirty="0" smtClean="0">
            <a:solidFill>
              <a:schemeClr val="bg1"/>
            </a:solidFill>
          </a:endParaRPr>
        </a:p>
      </dsp:txBody>
      <dsp:txXfrm rot="10800000">
        <a:off x="1730476" y="2743306"/>
        <a:ext cx="5296675" cy="704036"/>
      </dsp:txXfrm>
    </dsp:sp>
    <dsp:sp modelId="{5C231798-BBF3-4581-B6E0-45B214C03CA2}">
      <dsp:nvSpPr>
        <dsp:cNvPr id="0" name=""/>
        <dsp:cNvSpPr/>
      </dsp:nvSpPr>
      <dsp:spPr>
        <a:xfrm>
          <a:off x="1202448" y="2743306"/>
          <a:ext cx="704036" cy="704036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2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9A67E-A04E-4BE8-AA51-743A0D69C7FE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E32F3-A68D-46AF-8CB0-9FB109D8CF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857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E32F3-A68D-46AF-8CB0-9FB109D8CF4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945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altLang="zh-CN" smtClean="0"/>
              <a:t>Click to edit Master subtitle style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9756761-48EC-5D4E-BC5C-B08370DBFF0D}" type="datetime3">
              <a:rPr lang="zh-CN" altLang="en-US" smtClean="0"/>
              <a:pPr/>
              <a:t>2024年10月17日星期四</a:t>
            </a:fld>
            <a:endParaRPr lang="en-US" altLang="zh-CN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8FF448-442A-3F4F-AAA7-F2EC1B563524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/>
          <a:p>
            <a:fld id="{A9756761-48EC-5D4E-BC5C-B08370DBFF0D}" type="datetime3">
              <a:rPr lang="zh-CN" altLang="en-US" smtClean="0"/>
              <a:pPr/>
              <a:t>2024年10月17日星期四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/>
          <a:lstStyle/>
          <a:p>
            <a:fld id="{D58FF448-442A-3F4F-AAA7-F2EC1B563524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/>
          <a:p>
            <a:fld id="{A9756761-48EC-5D4E-BC5C-B08370DBFF0D}" type="datetime3">
              <a:rPr lang="zh-CN" altLang="en-US" smtClean="0"/>
              <a:pPr/>
              <a:t>2024年10月17日星期四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/>
          <a:lstStyle/>
          <a:p>
            <a:fld id="{D58FF448-442A-3F4F-AAA7-F2EC1B563524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7600" y="374651"/>
            <a:ext cx="9347200" cy="563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219200"/>
            <a:ext cx="5384800" cy="51054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384800" cy="51054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400801"/>
            <a:ext cx="28448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9756761-48EC-5D4E-BC5C-B08370DBFF0D}" type="datetime3">
              <a:rPr lang="zh-CN" altLang="en-US" smtClean="0"/>
              <a:pPr/>
              <a:t>2024年10月17日星期四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8737600" y="6400801"/>
            <a:ext cx="28448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58FF448-442A-3F4F-AAA7-F2EC1B563524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374651"/>
            <a:ext cx="93472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19200"/>
            <a:ext cx="53848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219200"/>
            <a:ext cx="53848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848100"/>
            <a:ext cx="53848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09600" y="6400801"/>
            <a:ext cx="28448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5A24F45-327C-304E-9C05-E109F3C16CF5}" type="datetime3">
              <a:rPr lang="zh-CN" altLang="en-US"/>
              <a:pPr/>
              <a:t>2024年10月17日星期四</a:t>
            </a:fld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737600" y="6400801"/>
            <a:ext cx="28448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687BB9B-595B-8540-B08D-7E4471945D8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3051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/>
          <a:p>
            <a:fld id="{A9756761-48EC-5D4E-BC5C-B08370DBFF0D}" type="datetime3">
              <a:rPr lang="zh-CN" altLang="en-US" smtClean="0"/>
              <a:pPr/>
              <a:t>2024年10月17日星期四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/>
          <a:lstStyle/>
          <a:p>
            <a:fld id="{D58FF448-442A-3F4F-AAA7-F2EC1B563524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/>
          <a:p>
            <a:fld id="{A9756761-48EC-5D4E-BC5C-B08370DBFF0D}" type="datetime3">
              <a:rPr lang="zh-CN" altLang="en-US" smtClean="0"/>
              <a:pPr/>
              <a:t>2024年10月17日星期四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/>
          <a:lstStyle/>
          <a:p>
            <a:fld id="{D58FF448-442A-3F4F-AAA7-F2EC1B563524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7" name="燕尾形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/>
          <a:p>
            <a:fld id="{A9756761-48EC-5D4E-BC5C-B08370DBFF0D}" type="datetime3">
              <a:rPr lang="zh-CN" altLang="en-US" smtClean="0"/>
              <a:pPr/>
              <a:t>2024年10月17日星期四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/>
          <a:lstStyle/>
          <a:p>
            <a:fld id="{D58FF448-442A-3F4F-AAA7-F2EC1B563524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/>
          <a:p>
            <a:fld id="{A9756761-48EC-5D4E-BC5C-B08370DBFF0D}" type="datetime3">
              <a:rPr lang="zh-CN" altLang="en-US" smtClean="0"/>
              <a:pPr/>
              <a:t>2024年10月17日星期四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/>
          <a:lstStyle/>
          <a:p>
            <a:fld id="{D58FF448-442A-3F4F-AAA7-F2EC1B563524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/>
          <a:p>
            <a:fld id="{A9756761-48EC-5D4E-BC5C-B08370DBFF0D}" type="datetime3">
              <a:rPr lang="zh-CN" altLang="en-US" smtClean="0"/>
              <a:pPr/>
              <a:t>2024年10月17日星期四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/>
          <a:lstStyle/>
          <a:p>
            <a:fld id="{D58FF448-442A-3F4F-AAA7-F2EC1B563524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/>
          <a:p>
            <a:fld id="{A9756761-48EC-5D4E-BC5C-B08370DBFF0D}" type="datetime3">
              <a:rPr lang="zh-CN" altLang="en-US" smtClean="0"/>
              <a:pPr/>
              <a:t>2024年10月17日星期四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/>
          <a:lstStyle/>
          <a:p>
            <a:fld id="{D58FF448-442A-3F4F-AAA7-F2EC1B563524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/>
          <a:p>
            <a:fld id="{A9756761-48EC-5D4E-BC5C-B08370DBFF0D}" type="datetime3">
              <a:rPr lang="zh-CN" altLang="en-US" smtClean="0"/>
              <a:pPr/>
              <a:t>2024年10月17日星期四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/>
          <a:lstStyle/>
          <a:p>
            <a:fld id="{D58FF448-442A-3F4F-AAA7-F2EC1B563524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altLang="zh-CN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9756761-48EC-5D4E-BC5C-B08370DBFF0D}" type="datetime3">
              <a:rPr lang="zh-CN" altLang="en-US" smtClean="0"/>
              <a:pPr/>
              <a:t>2024年10月17日星期四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8FF448-442A-3F4F-AAA7-F2EC1B563524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5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800" dirty="0">
              <a:solidFill>
                <a:schemeClr val="accent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第一部分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/>
              <a:t>面向对象程序设计Java</a:t>
            </a:r>
            <a:endParaRPr lang="zh-C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dirty="0" smtClean="0"/>
              <a:t>File类的主要方法：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文件路径和属性</a:t>
            </a:r>
          </a:p>
          <a:p>
            <a:pPr lvl="2"/>
            <a:r>
              <a:rPr lang="en-US" altLang="zh-CN" dirty="0" err="1" smtClean="0"/>
              <a:t>getPath</a:t>
            </a:r>
            <a:r>
              <a:rPr lang="en-US" altLang="zh-CN" dirty="0" smtClean="0"/>
              <a:t>()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getAbsolutePath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方法返回</a:t>
            </a:r>
            <a:r>
              <a:rPr lang="en-US" altLang="zh-CN" dirty="0" smtClean="0"/>
              <a:t>File</a:t>
            </a:r>
            <a:r>
              <a:rPr lang="zh-CN" altLang="en-US" dirty="0" smtClean="0"/>
              <a:t>对象的路径和绝对路径。</a:t>
            </a:r>
          </a:p>
          <a:p>
            <a:pPr lvl="2"/>
            <a:r>
              <a:rPr lang="en-US" altLang="zh-CN" dirty="0" err="1" smtClean="0"/>
              <a:t>getName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方法返回</a:t>
            </a:r>
            <a:r>
              <a:rPr lang="en-US" altLang="zh-CN" dirty="0" smtClean="0"/>
              <a:t>File</a:t>
            </a:r>
            <a:r>
              <a:rPr lang="zh-CN" altLang="en-US" dirty="0" smtClean="0"/>
              <a:t>对象的文件名或目录名。</a:t>
            </a:r>
          </a:p>
          <a:p>
            <a:pPr lvl="2"/>
            <a:r>
              <a:rPr lang="en-US" altLang="zh-CN" dirty="0" err="1" smtClean="0"/>
              <a:t>getParent</a:t>
            </a:r>
            <a:r>
              <a:rPr lang="en-US" altLang="zh-CN" dirty="0" smtClean="0"/>
              <a:t>()</a:t>
            </a:r>
            <a:r>
              <a:rPr lang="zh-CN" altLang="en-US" dirty="0" smtClean="0"/>
              <a:t>返回</a:t>
            </a:r>
            <a:r>
              <a:rPr lang="en-US" altLang="zh-CN" dirty="0" smtClean="0"/>
              <a:t>File</a:t>
            </a:r>
            <a:r>
              <a:rPr lang="zh-CN" altLang="en-US" dirty="0" smtClean="0"/>
              <a:t>对象的父目录。</a:t>
            </a:r>
          </a:p>
          <a:p>
            <a:pPr lvl="1"/>
            <a:r>
              <a:rPr lang="zh-CN" altLang="en-US" dirty="0" smtClean="0"/>
              <a:t>表示文件的属性或状态：</a:t>
            </a:r>
          </a:p>
          <a:p>
            <a:pPr lvl="2"/>
            <a:r>
              <a:rPr lang="en-US" altLang="zh-CN" dirty="0" err="1" smtClean="0"/>
              <a:t>canWrite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canRead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isDirectory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isAbsolute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exist()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isFile</a:t>
            </a:r>
            <a:r>
              <a:rPr lang="en-US" altLang="zh-CN" dirty="0" smtClean="0"/>
              <a:t>()</a:t>
            </a:r>
            <a:r>
              <a:rPr lang="zh-CN" altLang="en-US" dirty="0" smtClean="0"/>
              <a:t>都返回</a:t>
            </a:r>
            <a:r>
              <a:rPr lang="en-US" altLang="zh-CN" dirty="0" err="1" smtClean="0"/>
              <a:t>boolean</a:t>
            </a:r>
            <a:r>
              <a:rPr lang="zh-CN" altLang="en-US" dirty="0" smtClean="0"/>
              <a:t>型数据，分别表示文件是否写保护，是否读保护，是目录还是文件，是否使用绝对路径，是否存在。 </a:t>
            </a:r>
          </a:p>
          <a:p>
            <a:pPr lvl="1"/>
            <a:endParaRPr lang="zh-CN" dirty="0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smtClean="0">
                <a:sym typeface="Arial" charset="0"/>
              </a:rPr>
              <a:t>文件及文件I/O</a:t>
            </a:r>
            <a:endParaRPr lang="en-US"/>
          </a:p>
        </p:txBody>
      </p:sp>
      <p:sp>
        <p:nvSpPr>
          <p:cNvPr id="52229" name="AutoShape 5"/>
          <p:cNvSpPr>
            <a:spLocks noChangeArrowheads="1"/>
          </p:cNvSpPr>
          <p:nvPr/>
        </p:nvSpPr>
        <p:spPr bwMode="auto">
          <a:xfrm>
            <a:off x="2857500" y="4649090"/>
            <a:ext cx="6477000" cy="1600200"/>
          </a:xfrm>
          <a:prstGeom prst="wedgeRectCallout">
            <a:avLst>
              <a:gd name="adj1" fmla="val -34970"/>
              <a:gd name="adj2" fmla="val 4575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chemeClr val="bg1"/>
                </a:solidFill>
                <a:latin typeface="Courier New" charset="0"/>
                <a:ea typeface="宋体" charset="0"/>
                <a:cs typeface="Courier New" charset="0"/>
              </a:rPr>
              <a:t>File f = new File(”demo.txt”);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chemeClr val="bg1"/>
                </a:solidFill>
                <a:latin typeface="Courier New" charset="0"/>
                <a:ea typeface="宋体" charset="0"/>
                <a:cs typeface="Courier New" charset="0"/>
              </a:rPr>
              <a:t>f.getName()</a:t>
            </a:r>
            <a:r>
              <a:rPr lang="zh-CN" altLang="en-US" sz="2400">
                <a:solidFill>
                  <a:schemeClr val="bg1"/>
                </a:solidFill>
                <a:latin typeface="Courier New" charset="0"/>
                <a:ea typeface="宋体" charset="0"/>
                <a:cs typeface="Courier New" charset="0"/>
              </a:rPr>
              <a:t>：获得文件名</a:t>
            </a:r>
            <a:r>
              <a:rPr lang="en-US" altLang="zh-CN" sz="2400">
                <a:solidFill>
                  <a:schemeClr val="bg1"/>
                </a:solidFill>
                <a:latin typeface="Courier New" charset="0"/>
                <a:ea typeface="宋体" charset="0"/>
                <a:cs typeface="Courier New" charset="0"/>
              </a:rPr>
              <a:t>demo.txt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chemeClr val="bg1"/>
                </a:solidFill>
                <a:latin typeface="Courier New" charset="0"/>
                <a:ea typeface="宋体" charset="0"/>
                <a:cs typeface="Courier New" charset="0"/>
              </a:rPr>
              <a:t>f.exist()</a:t>
            </a:r>
            <a:r>
              <a:rPr lang="zh-CN" altLang="en-US" sz="2400">
                <a:solidFill>
                  <a:schemeClr val="bg1"/>
                </a:solidFill>
                <a:latin typeface="Courier New" charset="0"/>
                <a:ea typeface="宋体" charset="0"/>
                <a:cs typeface="Courier New" charset="0"/>
              </a:rPr>
              <a:t>：文件</a:t>
            </a:r>
            <a:r>
              <a:rPr lang="en-US" altLang="zh-CN" sz="2400">
                <a:solidFill>
                  <a:schemeClr val="bg1"/>
                </a:solidFill>
                <a:latin typeface="Courier New" charset="0"/>
                <a:ea typeface="宋体" charset="0"/>
                <a:cs typeface="Courier New" charset="0"/>
              </a:rPr>
              <a:t>demo.txt</a:t>
            </a:r>
            <a:r>
              <a:rPr lang="zh-CN" altLang="en-US" sz="2400">
                <a:solidFill>
                  <a:schemeClr val="bg1"/>
                </a:solidFill>
                <a:latin typeface="Courier New" charset="0"/>
                <a:ea typeface="宋体" charset="0"/>
                <a:cs typeface="Courier New" charset="0"/>
              </a:rPr>
              <a:t>存在返回</a:t>
            </a:r>
            <a:r>
              <a:rPr lang="en-US" altLang="zh-CN" sz="2400">
                <a:solidFill>
                  <a:schemeClr val="bg1"/>
                </a:solidFill>
                <a:latin typeface="Courier New" charset="0"/>
                <a:ea typeface="宋体" charset="0"/>
                <a:cs typeface="Courier New" charset="0"/>
              </a:rPr>
              <a:t>true</a:t>
            </a:r>
            <a:r>
              <a:rPr lang="zh-CN" altLang="en-US" sz="2400">
                <a:solidFill>
                  <a:schemeClr val="bg1"/>
                </a:solidFill>
                <a:latin typeface="Courier New" charset="0"/>
                <a:ea typeface="宋体" charset="0"/>
                <a:cs typeface="Courier New" charset="0"/>
              </a:rPr>
              <a:t>。</a:t>
            </a:r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8997950" y="6491288"/>
            <a:ext cx="1670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dirty="0"/>
              <a:t>FileTest1.java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" grpId="0" bldLvl="0" animBg="1" autoUpdateAnimBg="0"/>
      <p:bldP spid="52229" grpId="1" bldLvl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dirty="0" smtClean="0"/>
              <a:t>File类的主要方法：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创建目录和删除文件</a:t>
            </a:r>
          </a:p>
          <a:p>
            <a:pPr lvl="2"/>
            <a:r>
              <a:rPr lang="zh-CN" altLang="zh-CN" dirty="0" smtClean="0"/>
              <a:t>mkdir()和mkdirs()用于创建目录。创建目录的位置完全取决于File对象的路径。</a:t>
            </a:r>
          </a:p>
          <a:p>
            <a:pPr lvl="2"/>
            <a:r>
              <a:rPr lang="zh-CN" altLang="zh-CN" dirty="0" smtClean="0"/>
              <a:t>delete()用于删除文件或目录，删除目录时，应该保证所删目录是一个空目录，否则删除操作失败。</a:t>
            </a:r>
          </a:p>
          <a:p>
            <a:pPr lvl="1"/>
            <a:r>
              <a:rPr lang="zh-CN" altLang="zh-CN" dirty="0" smtClean="0"/>
              <a:t>文件更名</a:t>
            </a:r>
          </a:p>
          <a:p>
            <a:pPr lvl="2"/>
            <a:r>
              <a:rPr lang="zh-CN" altLang="zh-CN" dirty="0" smtClean="0"/>
              <a:t>renameTo()方法不但可以给文件更名，而且可以给目录更名。</a:t>
            </a:r>
          </a:p>
          <a:p>
            <a:pPr lvl="2"/>
            <a:r>
              <a:rPr lang="zh-CN" altLang="zh-CN" dirty="0" smtClean="0"/>
              <a:t>equals()判断两个File对象是否相等，程序用它来判断用户给定的原文件名和新文件名是否相等，如果相等则不能进行更名操作。 </a:t>
            </a:r>
          </a:p>
          <a:p>
            <a:endParaRPr lang="zh-CN" dirty="0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smtClean="0">
                <a:sym typeface="Arial" charset="0"/>
              </a:rPr>
              <a:t>文件及文件I/O</a:t>
            </a:r>
            <a:endParaRPr lang="en-US" dirty="0"/>
          </a:p>
        </p:txBody>
      </p:sp>
      <p:sp>
        <p:nvSpPr>
          <p:cNvPr id="53252" name="Rectangle 4"/>
          <p:cNvSpPr>
            <a:spLocks noGrp="1" noChangeArrowheads="1"/>
          </p:cNvSpPr>
          <p:nvPr/>
        </p:nvSpPr>
        <p:spPr bwMode="auto">
          <a:xfrm>
            <a:off x="2057400" y="1752600"/>
            <a:ext cx="82296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chemeClr val="tx1"/>
              </a:buClr>
              <a:buSzPct val="110000"/>
              <a:buFont typeface="Wingdings" charset="0"/>
              <a:buAutoNum type="arabicPeriod" startAt="2"/>
            </a:pPr>
            <a:endParaRPr lang="zh-CN" altLang="en-US" sz="3200" dirty="0">
              <a:latin typeface="Courier New" charset="0"/>
              <a:ea typeface="宋体" charset="0"/>
              <a:cs typeface="宋体" charset="0"/>
            </a:endParaRPr>
          </a:p>
        </p:txBody>
      </p:sp>
      <p:sp>
        <p:nvSpPr>
          <p:cNvPr id="53253" name="AutoShape 5"/>
          <p:cNvSpPr>
            <a:spLocks noChangeArrowheads="1"/>
          </p:cNvSpPr>
          <p:nvPr/>
        </p:nvSpPr>
        <p:spPr bwMode="auto">
          <a:xfrm>
            <a:off x="4876800" y="617240"/>
            <a:ext cx="5486400" cy="1371600"/>
          </a:xfrm>
          <a:prstGeom prst="wedgeRectCallout">
            <a:avLst>
              <a:gd name="adj1" fmla="val -50782"/>
              <a:gd name="adj2" fmla="val 8527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Courier New" charset="0"/>
                <a:ea typeface="宋体" charset="0"/>
                <a:cs typeface="Courier New" charset="0"/>
              </a:rPr>
              <a:t>f = new File(”example”);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Courier New" charset="0"/>
                <a:ea typeface="宋体" charset="0"/>
                <a:cs typeface="Courier New" charset="0"/>
              </a:rPr>
              <a:t>f.mkdir()</a:t>
            </a:r>
            <a:r>
              <a:rPr lang="zh-CN" altLang="en-US" sz="2400" dirty="0">
                <a:solidFill>
                  <a:schemeClr val="bg1"/>
                </a:solidFill>
                <a:latin typeface="Courier New" charset="0"/>
                <a:ea typeface="宋体" charset="0"/>
                <a:cs typeface="Courier New" charset="0"/>
              </a:rPr>
              <a:t>：创建</a:t>
            </a:r>
            <a:r>
              <a:rPr lang="en-US" altLang="zh-CN" sz="2400" dirty="0">
                <a:solidFill>
                  <a:schemeClr val="bg1"/>
                </a:solidFill>
                <a:latin typeface="Courier New" charset="0"/>
                <a:ea typeface="宋体" charset="0"/>
                <a:cs typeface="Courier New" charset="0"/>
              </a:rPr>
              <a:t>example</a:t>
            </a:r>
            <a:r>
              <a:rPr lang="zh-CN" altLang="en-US" sz="2400" dirty="0">
                <a:solidFill>
                  <a:schemeClr val="bg1"/>
                </a:solidFill>
                <a:latin typeface="Courier New" charset="0"/>
                <a:ea typeface="宋体" charset="0"/>
                <a:cs typeface="Courier New" charset="0"/>
              </a:rPr>
              <a:t>目录。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Courier New" charset="0"/>
                <a:ea typeface="宋体" charset="0"/>
                <a:cs typeface="Courier New" charset="0"/>
                <a:sym typeface="Arial" charset="0"/>
              </a:rPr>
              <a:t>f.delete()</a:t>
            </a:r>
            <a:r>
              <a:rPr lang="zh-CN" altLang="en-US" sz="2400" dirty="0">
                <a:solidFill>
                  <a:schemeClr val="bg1"/>
                </a:solidFill>
                <a:latin typeface="Courier New" charset="0"/>
                <a:ea typeface="宋体" charset="0"/>
                <a:cs typeface="Courier New" charset="0"/>
                <a:sym typeface="Arial" charset="0"/>
              </a:rPr>
              <a:t>：删除</a:t>
            </a:r>
            <a:r>
              <a:rPr lang="en-US" altLang="zh-CN" sz="2400" dirty="0">
                <a:solidFill>
                  <a:schemeClr val="bg1"/>
                </a:solidFill>
                <a:latin typeface="Courier New" charset="0"/>
                <a:ea typeface="宋体" charset="0"/>
                <a:cs typeface="Courier New" charset="0"/>
                <a:sym typeface="Arial" charset="0"/>
              </a:rPr>
              <a:t>example</a:t>
            </a:r>
            <a:r>
              <a:rPr lang="zh-CN" altLang="en-US" sz="2400" dirty="0">
                <a:solidFill>
                  <a:schemeClr val="bg1"/>
                </a:solidFill>
                <a:latin typeface="Courier New" charset="0"/>
                <a:ea typeface="宋体" charset="0"/>
                <a:cs typeface="Courier New" charset="0"/>
                <a:sym typeface="Arial" charset="0"/>
              </a:rPr>
              <a:t>目录。</a:t>
            </a:r>
          </a:p>
        </p:txBody>
      </p:sp>
      <p:sp>
        <p:nvSpPr>
          <p:cNvPr id="53254" name="AutoShape 6"/>
          <p:cNvSpPr>
            <a:spLocks noChangeArrowheads="1"/>
          </p:cNvSpPr>
          <p:nvPr/>
        </p:nvSpPr>
        <p:spPr bwMode="auto">
          <a:xfrm>
            <a:off x="4876800" y="5105400"/>
            <a:ext cx="5486400" cy="1371600"/>
          </a:xfrm>
          <a:prstGeom prst="wedgeRectCallout">
            <a:avLst>
              <a:gd name="adj1" fmla="val -55565"/>
              <a:gd name="adj2" fmla="val -723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chemeClr val="bg1"/>
                </a:solidFill>
                <a:latin typeface="Courier New" charset="0"/>
                <a:ea typeface="宋体" charset="0"/>
                <a:cs typeface="Courier New" charset="0"/>
              </a:rPr>
              <a:t>f.renameT</a:t>
            </a:r>
            <a:r>
              <a:rPr lang="en-US" altLang="zh-CN" sz="2400">
                <a:solidFill>
                  <a:schemeClr val="bg1"/>
                </a:solidFill>
                <a:latin typeface="Courier New" charset="0"/>
                <a:ea typeface="宋体" charset="0"/>
                <a:cs typeface="Courier New" charset="0"/>
                <a:sym typeface="Arial" charset="0"/>
              </a:rPr>
              <a:t>o("source");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chemeClr val="bg1"/>
                </a:solidFill>
                <a:latin typeface="Courier New" charset="0"/>
                <a:ea typeface="宋体" charset="0"/>
                <a:cs typeface="Courier New" charset="0"/>
                <a:sym typeface="Arial" charset="0"/>
              </a:rPr>
              <a:t>将名字更名为</a:t>
            </a:r>
            <a:r>
              <a:rPr lang="en-US" altLang="zh-CN" sz="2400">
                <a:solidFill>
                  <a:schemeClr val="bg1"/>
                </a:solidFill>
                <a:latin typeface="Courier New" charset="0"/>
                <a:ea typeface="宋体" charset="0"/>
                <a:cs typeface="Courier New" charset="0"/>
                <a:sym typeface="Arial" charset="0"/>
              </a:rPr>
              <a:t>"source"</a:t>
            </a:r>
            <a:r>
              <a:rPr lang="zh-CN" altLang="en-US" sz="2400">
                <a:solidFill>
                  <a:schemeClr val="bg1"/>
                </a:solidFill>
                <a:latin typeface="Courier New" charset="0"/>
                <a:ea typeface="宋体" charset="0"/>
                <a:cs typeface="Courier New" charset="0"/>
              </a:rPr>
              <a:t>。</a:t>
            </a:r>
            <a:endParaRPr lang="zh-CN" altLang="en-US" sz="2400">
              <a:solidFill>
                <a:schemeClr val="bg1"/>
              </a:solidFill>
              <a:latin typeface="Courier New" charset="0"/>
              <a:ea typeface="宋体" charset="0"/>
              <a:cs typeface="Courier New" charset="0"/>
              <a:sym typeface="Arial" charset="0"/>
            </a:endParaRPr>
          </a:p>
        </p:txBody>
      </p:sp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6858000" y="6491288"/>
            <a:ext cx="1670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/>
              <a:t>FileTest2.java </a:t>
            </a:r>
          </a:p>
        </p:txBody>
      </p:sp>
      <p:sp>
        <p:nvSpPr>
          <p:cNvPr id="53256" name="Rectangle 8"/>
          <p:cNvSpPr>
            <a:spLocks noChangeArrowheads="1"/>
          </p:cNvSpPr>
          <p:nvPr/>
        </p:nvSpPr>
        <p:spPr bwMode="auto">
          <a:xfrm>
            <a:off x="8458200" y="6491288"/>
            <a:ext cx="1962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dirty="0" err="1"/>
              <a:t>FileRename.java</a:t>
            </a:r>
            <a:r>
              <a:rPr lang="en-US" altLang="zh-CN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3" grpId="0" bldLvl="0" animBg="1" autoUpdateAnimBg="0"/>
      <p:bldP spid="53253" grpId="1" bldLvl="0" animBg="1" autoUpdateAnimBg="0"/>
      <p:bldP spid="53254" grpId="0" bldLvl="0" animBg="1" autoUpdateAnimBg="0"/>
      <p:bldP spid="53254" grpId="1" bldLvl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dirty="0" smtClean="0"/>
              <a:t>目录清单：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list()方法产生目录清单，它只返回指定目录中包含的文件名或子目录名，没有文件长度、修改时间、文件属性等信息。</a:t>
            </a:r>
          </a:p>
          <a:p>
            <a:pPr lvl="1"/>
            <a:r>
              <a:rPr lang="zh-CN" altLang="zh-CN" dirty="0" smtClean="0"/>
              <a:t>lastModified()返回文件最后一次被修改的时间，其值是相对于1970年1月1日的时间毫秒数，为便于阅读，必须变成java.util.Date对象。</a:t>
            </a:r>
          </a:p>
          <a:p>
            <a:pPr lvl="1"/>
            <a:endParaRPr lang="zh-CN" dirty="0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smtClean="0">
                <a:sym typeface="Arial" charset="0"/>
              </a:rPr>
              <a:t>文件及文件I/O</a:t>
            </a:r>
            <a:endParaRPr lang="en-US"/>
          </a:p>
        </p:txBody>
      </p:sp>
      <p:sp>
        <p:nvSpPr>
          <p:cNvPr id="54276" name="Rectangle 4"/>
          <p:cNvSpPr>
            <a:spLocks noGrp="1" noChangeArrowheads="1"/>
          </p:cNvSpPr>
          <p:nvPr/>
        </p:nvSpPr>
        <p:spPr bwMode="auto">
          <a:xfrm>
            <a:off x="1905001" y="2057400"/>
            <a:ext cx="8302625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40000"/>
              </a:lnSpc>
              <a:spcBef>
                <a:spcPct val="20000"/>
              </a:spcBef>
              <a:buClr>
                <a:schemeClr val="tx1"/>
              </a:buClr>
              <a:buSzPct val="110000"/>
              <a:buFont typeface="Wingdings" charset="0"/>
              <a:buChar char="Ø"/>
            </a:pPr>
            <a:endParaRPr lang="zh-CN" altLang="en-US" sz="2800" dirty="0">
              <a:latin typeface="Courier New" charset="0"/>
              <a:ea typeface="宋体" charset="0"/>
              <a:cs typeface="宋体" charset="0"/>
            </a:endParaRP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8458200" y="6491288"/>
            <a:ext cx="1390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/>
              <a:t>FileDir.java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dirty="0" smtClean="0"/>
              <a:t>RandomAccessFile类</a:t>
            </a:r>
            <a:endParaRPr lang="en-US" altLang="zh-CN" dirty="0" smtClean="0"/>
          </a:p>
          <a:p>
            <a:pPr lvl="1"/>
            <a:r>
              <a:rPr lang="zh-CN" altLang="zh-CN" dirty="0" smtClean="0">
                <a:sym typeface="Arial" charset="0"/>
              </a:rPr>
              <a:t>RandomAccessFile</a:t>
            </a:r>
            <a:r>
              <a:rPr lang="zh-CN" altLang="zh-CN" dirty="0" smtClean="0"/>
              <a:t>类和输入输出流类具有读写文件的功能。</a:t>
            </a:r>
          </a:p>
          <a:p>
            <a:r>
              <a:rPr lang="zh-CN" altLang="zh-CN" dirty="0" smtClean="0"/>
              <a:t>它有两个构造器:</a:t>
            </a:r>
          </a:p>
          <a:p>
            <a:pPr lvl="1"/>
            <a:r>
              <a:rPr lang="zh-CN" altLang="zh-CN" dirty="0" smtClean="0">
                <a:sym typeface="Arial" charset="0"/>
              </a:rPr>
              <a:t>  RandomAccessFile(String name, String mode)</a:t>
            </a:r>
          </a:p>
          <a:p>
            <a:pPr lvl="1"/>
            <a:r>
              <a:rPr lang="zh-CN" altLang="zh-CN" dirty="0" smtClean="0">
                <a:sym typeface="Arial" charset="0"/>
              </a:rPr>
              <a:t>  RandomAccessFile(File file, String mode)</a:t>
            </a:r>
          </a:p>
          <a:p>
            <a:pPr lvl="1"/>
            <a:r>
              <a:rPr lang="zh-CN" altLang="zh-CN" dirty="0" smtClean="0">
                <a:sym typeface="Arial" charset="0"/>
              </a:rPr>
              <a:t>其中：</a:t>
            </a:r>
          </a:p>
          <a:p>
            <a:pPr lvl="2"/>
            <a:r>
              <a:rPr lang="zh-CN" altLang="zh-CN" dirty="0" smtClean="0">
                <a:sym typeface="Arial" charset="0"/>
              </a:rPr>
              <a:t>name 是一个String对象，表示被访问的文件名。</a:t>
            </a:r>
          </a:p>
          <a:p>
            <a:pPr lvl="2"/>
            <a:r>
              <a:rPr lang="zh-CN" altLang="zh-CN" dirty="0" smtClean="0">
                <a:sym typeface="Arial" charset="0"/>
              </a:rPr>
              <a:t>file 是一个File对象，表示被访问的文件名。</a:t>
            </a:r>
          </a:p>
          <a:p>
            <a:pPr lvl="2"/>
            <a:r>
              <a:rPr lang="zh-CN" altLang="zh-CN" dirty="0" smtClean="0">
                <a:sym typeface="Arial" charset="0"/>
              </a:rPr>
              <a:t>mode 用字符串表示被访问文件的读写模式："r"表示文件以只读方式打开，"rw"表示文件以读写方式打开。</a:t>
            </a:r>
          </a:p>
          <a:p>
            <a:pPr lvl="1"/>
            <a:endParaRPr lang="zh-CN" dirty="0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dirty="0" smtClean="0">
                <a:sym typeface="Arial" charset="0"/>
              </a:rPr>
              <a:t>文件及文件I/O</a:t>
            </a:r>
            <a:r>
              <a:rPr lang="en-US" altLang="zh-CN" dirty="0" smtClean="0">
                <a:sym typeface="Arial" charset="0"/>
              </a:rPr>
              <a:t>-</a:t>
            </a:r>
            <a:r>
              <a:rPr lang="zh-CN" altLang="zh-CN" dirty="0"/>
              <a:t>RandomAccessFile</a:t>
            </a:r>
            <a:r>
              <a:rPr lang="zh-CN" altLang="zh-CN" dirty="0" smtClean="0"/>
              <a:t>类</a:t>
            </a:r>
            <a:endParaRPr lang="zh-CN" dirty="0">
              <a:sym typeface="Arial" charset="0"/>
            </a:endParaRPr>
          </a:p>
        </p:txBody>
      </p:sp>
      <p:sp>
        <p:nvSpPr>
          <p:cNvPr id="55300" name="Rectangle 4"/>
          <p:cNvSpPr>
            <a:spLocks noGrp="1" noChangeArrowheads="1"/>
          </p:cNvSpPr>
          <p:nvPr/>
        </p:nvSpPr>
        <p:spPr bwMode="auto">
          <a:xfrm>
            <a:off x="2057400" y="1601788"/>
            <a:ext cx="8229600" cy="449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110000"/>
              <a:buFont typeface="Wingdings" charset="0"/>
              <a:buChar char="n"/>
            </a:pPr>
            <a:endParaRPr lang="zh-CN" altLang="en-US" sz="2400" dirty="0">
              <a:latin typeface="Courier New" charset="0"/>
              <a:ea typeface="宋体" charset="0"/>
              <a:cs typeface="Courier New" charset="0"/>
              <a:sym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RandomAccessFile类</a:t>
            </a:r>
          </a:p>
          <a:p>
            <a:pPr lvl="1"/>
            <a:r>
              <a:rPr lang="zh-CN" altLang="zh-CN" dirty="0" smtClean="0"/>
              <a:t>以读写方式生成RandomAccessFile对象时，如果该文件不存在，则创建该文件，供程序进行读写操作，</a:t>
            </a:r>
            <a:r>
              <a:rPr lang="zh-CN" altLang="zh-CN" b="1" dirty="0" smtClean="0"/>
              <a:t>如果该文件已经存在，则以覆盖方式(不是改写方式)把输出数据写入到文件中，原文件中没有被覆盖的部分，仍然保留在文件之中。</a:t>
            </a:r>
          </a:p>
          <a:p>
            <a:pPr lvl="1"/>
            <a:r>
              <a:rPr lang="zh-CN" altLang="zh-CN" b="1" dirty="0" smtClean="0"/>
              <a:t>RandomAccessFile类实现了DataInput和DataOutput两个接口，这两个接口分别定义了读入和写出的方法。</a:t>
            </a:r>
          </a:p>
          <a:p>
            <a:pPr lvl="1"/>
            <a:r>
              <a:rPr lang="zh-CN" altLang="zh-CN" dirty="0" smtClean="0"/>
              <a:t>它有针对简单数据类型读写方法，由带不同的后缀表示。</a:t>
            </a:r>
          </a:p>
          <a:p>
            <a:endParaRPr lang="zh-CN" altLang="en-US" dirty="0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 smtClean="0">
                <a:sym typeface="Arial" charset="0"/>
              </a:rPr>
              <a:t>文件及文件I/O</a:t>
            </a:r>
            <a:endParaRPr lang="zh-CN" dirty="0">
              <a:sym typeface="Arial" charset="0"/>
            </a:endParaRPr>
          </a:p>
        </p:txBody>
      </p:sp>
      <p:sp>
        <p:nvSpPr>
          <p:cNvPr id="56324" name="Rectangle 4"/>
          <p:cNvSpPr>
            <a:spLocks noGrp="1" noChangeArrowheads="1"/>
          </p:cNvSpPr>
          <p:nvPr/>
        </p:nvSpPr>
        <p:spPr bwMode="auto">
          <a:xfrm>
            <a:off x="2057400" y="1752600"/>
            <a:ext cx="8229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110000"/>
              <a:buFont typeface="Wingdings" charset="0"/>
              <a:buChar char="n"/>
            </a:pPr>
            <a:endParaRPr lang="zh-CN" altLang="en-US" sz="2400" dirty="0">
              <a:latin typeface="Courier New" charset="0"/>
              <a:ea typeface="宋体" charset="0"/>
              <a:cs typeface="Courier New" charset="0"/>
            </a:endParaRPr>
          </a:p>
        </p:txBody>
      </p:sp>
      <p:sp>
        <p:nvSpPr>
          <p:cNvPr id="56325" name="AutoShape 5"/>
          <p:cNvSpPr>
            <a:spLocks noChangeArrowheads="1"/>
          </p:cNvSpPr>
          <p:nvPr/>
        </p:nvSpPr>
        <p:spPr bwMode="auto">
          <a:xfrm>
            <a:off x="3215680" y="4236244"/>
            <a:ext cx="6934200" cy="2438400"/>
          </a:xfrm>
          <a:prstGeom prst="wedgeRectCallout">
            <a:avLst>
              <a:gd name="adj1" fmla="val -30190"/>
              <a:gd name="adj2" fmla="val 507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Courier New" charset="0"/>
                <a:ea typeface="宋体" charset="0"/>
                <a:cs typeface="Courier New" charset="0"/>
              </a:rPr>
              <a:t>数据类型</a:t>
            </a:r>
            <a:r>
              <a:rPr lang="en-US" altLang="zh-CN" sz="2400" dirty="0">
                <a:solidFill>
                  <a:schemeClr val="bg1"/>
                </a:solidFill>
                <a:latin typeface="Courier New" charset="0"/>
                <a:ea typeface="宋体" charset="0"/>
                <a:cs typeface="Courier New" charset="0"/>
              </a:rPr>
              <a:t>Byte</a:t>
            </a:r>
            <a:r>
              <a:rPr lang="zh-CN" altLang="en-US" sz="2400" dirty="0">
                <a:solidFill>
                  <a:schemeClr val="bg1"/>
                </a:solidFill>
                <a:latin typeface="Courier New" charset="0"/>
                <a:ea typeface="宋体" charset="0"/>
                <a:cs typeface="Courier New" charset="0"/>
              </a:rPr>
              <a:t>，</a:t>
            </a:r>
            <a:r>
              <a:rPr lang="en-US" altLang="zh-CN" sz="2400" dirty="0">
                <a:solidFill>
                  <a:schemeClr val="bg1"/>
                </a:solidFill>
                <a:latin typeface="Courier New" charset="0"/>
                <a:ea typeface="宋体" charset="0"/>
                <a:cs typeface="Courier New" charset="0"/>
              </a:rPr>
              <a:t>Short</a:t>
            </a:r>
            <a:r>
              <a:rPr lang="zh-CN" altLang="en-US" sz="2400" dirty="0">
                <a:solidFill>
                  <a:schemeClr val="bg1"/>
                </a:solidFill>
                <a:latin typeface="Courier New" charset="0"/>
                <a:ea typeface="宋体" charset="0"/>
                <a:cs typeface="Courier New" charset="0"/>
              </a:rPr>
              <a:t>，</a:t>
            </a:r>
            <a:r>
              <a:rPr lang="en-US" altLang="zh-CN" sz="2400" dirty="0" err="1">
                <a:solidFill>
                  <a:schemeClr val="bg1"/>
                </a:solidFill>
                <a:latin typeface="Courier New" charset="0"/>
                <a:ea typeface="宋体" charset="0"/>
                <a:cs typeface="Courier New" charset="0"/>
              </a:rPr>
              <a:t>Int</a:t>
            </a:r>
            <a:r>
              <a:rPr lang="zh-CN" altLang="en-US" sz="2400" dirty="0">
                <a:solidFill>
                  <a:schemeClr val="bg1"/>
                </a:solidFill>
                <a:latin typeface="Courier New" charset="0"/>
                <a:ea typeface="宋体" charset="0"/>
                <a:cs typeface="Courier New" charset="0"/>
              </a:rPr>
              <a:t>，</a:t>
            </a:r>
            <a:r>
              <a:rPr lang="en-US" altLang="zh-CN" sz="2400" dirty="0">
                <a:solidFill>
                  <a:schemeClr val="bg1"/>
                </a:solidFill>
                <a:latin typeface="Courier New" charset="0"/>
                <a:ea typeface="宋体" charset="0"/>
                <a:cs typeface="Courier New" charset="0"/>
              </a:rPr>
              <a:t>Long</a:t>
            </a:r>
            <a:r>
              <a:rPr lang="zh-CN" altLang="en-US" sz="2400" dirty="0">
                <a:solidFill>
                  <a:schemeClr val="bg1"/>
                </a:solidFill>
                <a:latin typeface="Courier New" charset="0"/>
                <a:ea typeface="宋体" charset="0"/>
                <a:cs typeface="Courier New" charset="0"/>
              </a:rPr>
              <a:t>，</a:t>
            </a:r>
            <a:r>
              <a:rPr lang="en-US" altLang="zh-CN" sz="2400" dirty="0">
                <a:solidFill>
                  <a:schemeClr val="bg1"/>
                </a:solidFill>
                <a:latin typeface="Courier New" charset="0"/>
                <a:ea typeface="宋体" charset="0"/>
                <a:cs typeface="Courier New" charset="0"/>
              </a:rPr>
              <a:t>Float</a:t>
            </a:r>
            <a:r>
              <a:rPr lang="zh-CN" altLang="en-US" sz="2400" dirty="0">
                <a:solidFill>
                  <a:schemeClr val="bg1"/>
                </a:solidFill>
                <a:latin typeface="Courier New" charset="0"/>
                <a:ea typeface="宋体" charset="0"/>
                <a:cs typeface="Courier New" charset="0"/>
              </a:rPr>
              <a:t>，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Courier New" charset="0"/>
                <a:ea typeface="宋体" charset="0"/>
                <a:cs typeface="Courier New" charset="0"/>
              </a:rPr>
              <a:t>Double</a:t>
            </a:r>
            <a:r>
              <a:rPr lang="zh-CN" altLang="en-US" sz="2400" dirty="0">
                <a:solidFill>
                  <a:schemeClr val="bg1"/>
                </a:solidFill>
                <a:latin typeface="Courier New" charset="0"/>
                <a:ea typeface="宋体" charset="0"/>
                <a:cs typeface="Courier New" charset="0"/>
              </a:rPr>
              <a:t>，</a:t>
            </a:r>
            <a:r>
              <a:rPr lang="en-US" altLang="zh-CN" sz="2400" dirty="0">
                <a:solidFill>
                  <a:schemeClr val="bg1"/>
                </a:solidFill>
                <a:latin typeface="Courier New" charset="0"/>
                <a:ea typeface="宋体" charset="0"/>
                <a:cs typeface="Courier New" charset="0"/>
              </a:rPr>
              <a:t>Char</a:t>
            </a:r>
            <a:r>
              <a:rPr lang="zh-CN" altLang="en-US" sz="2400" dirty="0">
                <a:solidFill>
                  <a:schemeClr val="bg1"/>
                </a:solidFill>
                <a:latin typeface="Courier New" charset="0"/>
                <a:ea typeface="宋体" charset="0"/>
                <a:cs typeface="Courier New" charset="0"/>
              </a:rPr>
              <a:t>，</a:t>
            </a:r>
            <a:r>
              <a:rPr lang="en-US" altLang="zh-CN" sz="2400" dirty="0">
                <a:solidFill>
                  <a:schemeClr val="bg1"/>
                </a:solidFill>
                <a:latin typeface="Courier New" charset="0"/>
                <a:ea typeface="宋体" charset="0"/>
                <a:cs typeface="Courier New" charset="0"/>
              </a:rPr>
              <a:t>Boolean</a:t>
            </a:r>
            <a:r>
              <a:rPr lang="zh-CN" altLang="en-US" sz="2400" dirty="0">
                <a:solidFill>
                  <a:schemeClr val="bg1"/>
                </a:solidFill>
                <a:latin typeface="Courier New" charset="0"/>
                <a:ea typeface="宋体" charset="0"/>
                <a:cs typeface="Courier New" charset="0"/>
              </a:rPr>
              <a:t>的读写分别在</a:t>
            </a:r>
            <a:r>
              <a:rPr lang="en-US" altLang="zh-CN" sz="2400" dirty="0">
                <a:solidFill>
                  <a:schemeClr val="bg1"/>
                </a:solidFill>
                <a:latin typeface="Courier New" charset="0"/>
                <a:ea typeface="宋体" charset="0"/>
                <a:cs typeface="Courier New" charset="0"/>
              </a:rPr>
              <a:t>read</a:t>
            </a:r>
            <a:r>
              <a:rPr lang="zh-CN" altLang="en-US" sz="2400" dirty="0">
                <a:solidFill>
                  <a:schemeClr val="bg1"/>
                </a:solidFill>
                <a:latin typeface="Courier New" charset="0"/>
                <a:ea typeface="宋体" charset="0"/>
                <a:cs typeface="Courier New" charset="0"/>
              </a:rPr>
              <a:t>和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Courier New" charset="0"/>
                <a:ea typeface="宋体" charset="0"/>
                <a:cs typeface="Courier New" charset="0"/>
              </a:rPr>
              <a:t>write</a:t>
            </a:r>
            <a:r>
              <a:rPr lang="zh-CN" altLang="en-US" sz="2400" dirty="0">
                <a:solidFill>
                  <a:schemeClr val="bg1"/>
                </a:solidFill>
                <a:latin typeface="Courier New" charset="0"/>
                <a:ea typeface="宋体" charset="0"/>
                <a:cs typeface="Courier New" charset="0"/>
              </a:rPr>
              <a:t>方法作后缀。例：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Courier New" charset="0"/>
                <a:ea typeface="宋体" charset="0"/>
                <a:cs typeface="Courier New" charset="0"/>
              </a:rPr>
              <a:t>   </a:t>
            </a:r>
            <a:r>
              <a:rPr lang="en-US" altLang="zh-CN" sz="2400" dirty="0" err="1">
                <a:solidFill>
                  <a:schemeClr val="bg1"/>
                </a:solidFill>
                <a:latin typeface="Courier New" charset="0"/>
                <a:ea typeface="宋体" charset="0"/>
                <a:cs typeface="Courier New" charset="0"/>
              </a:rPr>
              <a:t>readInt</a:t>
            </a:r>
            <a:r>
              <a:rPr lang="en-US" altLang="zh-CN" sz="2400" dirty="0">
                <a:solidFill>
                  <a:schemeClr val="bg1"/>
                </a:solidFill>
                <a:latin typeface="Courier New" charset="0"/>
                <a:ea typeface="宋体" charset="0"/>
                <a:cs typeface="Courier New" charset="0"/>
              </a:rPr>
              <a:t>()</a:t>
            </a:r>
            <a:r>
              <a:rPr lang="zh-CN" altLang="en-US" sz="2400" dirty="0">
                <a:solidFill>
                  <a:schemeClr val="bg1"/>
                </a:solidFill>
                <a:latin typeface="Courier New" charset="0"/>
                <a:ea typeface="宋体" charset="0"/>
                <a:cs typeface="Courier New" charset="0"/>
              </a:rPr>
              <a:t>：读一个</a:t>
            </a:r>
            <a:r>
              <a:rPr lang="en-US" altLang="zh-CN" sz="2400" dirty="0" err="1">
                <a:solidFill>
                  <a:schemeClr val="bg1"/>
                </a:solidFill>
                <a:latin typeface="Courier New" charset="0"/>
                <a:ea typeface="宋体" charset="0"/>
                <a:cs typeface="Courier New" charset="0"/>
              </a:rPr>
              <a:t>int</a:t>
            </a:r>
            <a:r>
              <a:rPr lang="zh-CN" altLang="en-US" sz="2400" dirty="0">
                <a:solidFill>
                  <a:schemeClr val="bg1"/>
                </a:solidFill>
                <a:latin typeface="Courier New" charset="0"/>
                <a:ea typeface="宋体" charset="0"/>
                <a:cs typeface="Courier New" charset="0"/>
              </a:rPr>
              <a:t>数。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Courier New" charset="0"/>
                <a:ea typeface="宋体" charset="0"/>
                <a:cs typeface="Courier New" charset="0"/>
              </a:rPr>
              <a:t>   </a:t>
            </a:r>
            <a:r>
              <a:rPr lang="en-US" altLang="zh-CN" sz="2400" dirty="0" err="1">
                <a:solidFill>
                  <a:schemeClr val="bg1"/>
                </a:solidFill>
                <a:latin typeface="Courier New" charset="0"/>
                <a:ea typeface="宋体" charset="0"/>
                <a:cs typeface="Courier New" charset="0"/>
              </a:rPr>
              <a:t>writeInt</a:t>
            </a:r>
            <a:r>
              <a:rPr lang="en-US" altLang="zh-CN" sz="2400" dirty="0">
                <a:solidFill>
                  <a:schemeClr val="bg1"/>
                </a:solidFill>
                <a:latin typeface="Courier New" charset="0"/>
                <a:ea typeface="宋体" charset="0"/>
                <a:cs typeface="Courier New" charset="0"/>
              </a:rPr>
              <a:t>()</a:t>
            </a:r>
            <a:r>
              <a:rPr lang="zh-CN" altLang="en-US" sz="2400" dirty="0">
                <a:solidFill>
                  <a:schemeClr val="bg1"/>
                </a:solidFill>
                <a:latin typeface="Courier New" charset="0"/>
                <a:ea typeface="宋体" charset="0"/>
                <a:cs typeface="Courier New" charset="0"/>
              </a:rPr>
              <a:t>：写一个</a:t>
            </a:r>
            <a:r>
              <a:rPr lang="en-US" altLang="zh-CN" sz="2400" dirty="0" err="1">
                <a:solidFill>
                  <a:schemeClr val="bg1"/>
                </a:solidFill>
                <a:latin typeface="Courier New" charset="0"/>
                <a:ea typeface="宋体" charset="0"/>
                <a:cs typeface="Courier New" charset="0"/>
              </a:rPr>
              <a:t>int</a:t>
            </a:r>
            <a:r>
              <a:rPr lang="zh-CN" altLang="en-US" sz="2400" dirty="0">
                <a:solidFill>
                  <a:schemeClr val="bg1"/>
                </a:solidFill>
                <a:latin typeface="Courier New" charset="0"/>
                <a:ea typeface="宋体" charset="0"/>
                <a:cs typeface="Courier New" charset="0"/>
              </a:rPr>
              <a:t>数。</a:t>
            </a:r>
            <a:endParaRPr lang="zh-CN" altLang="en-US" sz="2400" dirty="0">
              <a:solidFill>
                <a:schemeClr val="bg1"/>
              </a:solidFill>
              <a:latin typeface="Courier New" charset="0"/>
              <a:ea typeface="宋体" charset="0"/>
              <a:cs typeface="Courier New" charset="0"/>
              <a:sym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5" grpId="0" bldLvl="0" animBg="1" autoUpdateAnimBg="0"/>
      <p:bldP spid="56325" grpId="1" bldLvl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RandomAccessFile</a:t>
            </a:r>
            <a:r>
              <a:rPr lang="zh-CN" altLang="zh-CN" dirty="0" smtClean="0"/>
              <a:t>类定义</a:t>
            </a:r>
            <a:r>
              <a:rPr lang="zh-CN" altLang="zh-CN" dirty="0" smtClean="0"/>
              <a:t>了与文件操作相关的一些方法：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seek() 支持随机访问文件，它通过移动文件的读写指针实现文件的随机读写。其参数表示读写指针相对于文件起始位置的偏移量。</a:t>
            </a:r>
          </a:p>
          <a:p>
            <a:pPr lvl="1"/>
            <a:endParaRPr lang="en-US" altLang="zh-CN" dirty="0" smtClean="0"/>
          </a:p>
          <a:p>
            <a:pPr lvl="1"/>
            <a:r>
              <a:rPr lang="zh-CN" altLang="zh-CN" dirty="0" smtClean="0"/>
              <a:t>getFilePoint</a:t>
            </a:r>
            <a:r>
              <a:rPr lang="zh-CN" altLang="zh-CN" dirty="0" smtClean="0"/>
              <a:t>() 返回当前文件指针的位置。</a:t>
            </a:r>
          </a:p>
          <a:p>
            <a:pPr lvl="1"/>
            <a:endParaRPr lang="en-US" altLang="zh-CN" dirty="0" smtClean="0"/>
          </a:p>
          <a:p>
            <a:pPr lvl="1"/>
            <a:r>
              <a:rPr lang="zh-CN" altLang="zh-CN" dirty="0" smtClean="0"/>
              <a:t>close</a:t>
            </a:r>
            <a:r>
              <a:rPr lang="zh-CN" altLang="zh-CN" dirty="0" smtClean="0"/>
              <a:t>() 关闭文件和释放与打开文件有关的资源。在使用完文件或使用中出现异常后，都应该关闭文件。</a:t>
            </a:r>
          </a:p>
          <a:p>
            <a:pPr lvl="1"/>
            <a:endParaRPr lang="zh-CN" altLang="zh-CN" dirty="0" smtClean="0"/>
          </a:p>
          <a:p>
            <a:endParaRPr lang="zh-CN" altLang="en-US" dirty="0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smtClean="0">
                <a:sym typeface="Arial" charset="0"/>
              </a:rPr>
              <a:t>文件及文件I/O</a:t>
            </a:r>
            <a:endParaRPr lang="zh-CN">
              <a:sym typeface="Arial" charset="0"/>
            </a:endParaRPr>
          </a:p>
        </p:txBody>
      </p:sp>
      <p:sp>
        <p:nvSpPr>
          <p:cNvPr id="57348" name="Rectangle 4"/>
          <p:cNvSpPr>
            <a:spLocks noGrp="1" noChangeArrowheads="1"/>
          </p:cNvSpPr>
          <p:nvPr/>
        </p:nvSpPr>
        <p:spPr bwMode="auto">
          <a:xfrm>
            <a:off x="3575720" y="620688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800100" lvl="1" indent="-34290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Wingdings" charset="0"/>
              <a:buChar char="v"/>
            </a:pPr>
            <a:endParaRPr lang="zh-CN" altLang="en-US" sz="2800" dirty="0">
              <a:latin typeface="Courier New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ym typeface="Arial" charset="0"/>
              </a:rPr>
              <a:t>字节流由两个类层次结构定义。在顶层有两个抽象类</a:t>
            </a:r>
            <a:r>
              <a:rPr lang="zh-CN" altLang="en-US" dirty="0" smtClean="0">
                <a:sym typeface="Arial" charset="0"/>
              </a:rPr>
              <a:t>：</a:t>
            </a:r>
            <a:endParaRPr lang="en-US" altLang="zh-CN" dirty="0" smtClean="0">
              <a:sym typeface="Arial" charset="0"/>
            </a:endParaRPr>
          </a:p>
          <a:p>
            <a:pPr lvl="1"/>
            <a:r>
              <a:rPr lang="en-US" altLang="zh-CN" dirty="0" err="1" smtClean="0">
                <a:sym typeface="Arial" charset="0"/>
              </a:rPr>
              <a:t>InputStream</a:t>
            </a:r>
            <a:r>
              <a:rPr lang="en-US" altLang="zh-CN" dirty="0" smtClean="0">
                <a:sym typeface="Arial" charset="0"/>
              </a:rPr>
              <a:t> </a:t>
            </a:r>
            <a:r>
              <a:rPr lang="zh-CN" altLang="en-US" dirty="0" smtClean="0">
                <a:sym typeface="Arial" charset="0"/>
              </a:rPr>
              <a:t>和 </a:t>
            </a:r>
            <a:r>
              <a:rPr lang="en-US" altLang="zh-CN" dirty="0" err="1" smtClean="0">
                <a:sym typeface="Arial" charset="0"/>
              </a:rPr>
              <a:t>OutputStream</a:t>
            </a:r>
            <a:r>
              <a:rPr lang="zh-CN" altLang="en-US" dirty="0" smtClean="0">
                <a:sym typeface="Arial" charset="0"/>
              </a:rPr>
              <a:t>。</a:t>
            </a:r>
          </a:p>
          <a:p>
            <a:r>
              <a:rPr lang="zh-CN" altLang="en-US" dirty="0" smtClean="0">
                <a:sym typeface="Arial" charset="0"/>
              </a:rPr>
              <a:t>每个抽象类都有多个具体的子类，这些子类对不同的外设进行处理。</a:t>
            </a:r>
            <a:endParaRPr lang="en-US" altLang="zh-CN" dirty="0" smtClean="0">
              <a:sym typeface="Arial" charset="0"/>
            </a:endParaRPr>
          </a:p>
          <a:p>
            <a:pPr lvl="1"/>
            <a:r>
              <a:rPr lang="zh-CN" altLang="en-US" dirty="0" smtClean="0">
                <a:sym typeface="Arial" charset="0"/>
              </a:rPr>
              <a:t>抽象类</a:t>
            </a:r>
            <a:r>
              <a:rPr lang="en-US" altLang="zh-CN" dirty="0" err="1" smtClean="0">
                <a:sym typeface="Arial" charset="0"/>
              </a:rPr>
              <a:t>InputStream</a:t>
            </a:r>
            <a:r>
              <a:rPr lang="zh-CN" altLang="en-US" dirty="0" smtClean="0">
                <a:sym typeface="Arial" charset="0"/>
              </a:rPr>
              <a:t>和</a:t>
            </a:r>
            <a:r>
              <a:rPr lang="en-US" altLang="zh-CN" dirty="0" err="1" smtClean="0">
                <a:sym typeface="Arial" charset="0"/>
              </a:rPr>
              <a:t>OutputStream</a:t>
            </a:r>
            <a:r>
              <a:rPr lang="zh-CN" altLang="en-US" dirty="0" smtClean="0">
                <a:sym typeface="Arial" charset="0"/>
              </a:rPr>
              <a:t>定义</a:t>
            </a:r>
            <a:r>
              <a:rPr lang="zh-CN" altLang="en-US" dirty="0" smtClean="0">
                <a:sym typeface="Arial" charset="0"/>
              </a:rPr>
              <a:t>了其他</a:t>
            </a:r>
            <a:r>
              <a:rPr lang="zh-CN" altLang="en-US" dirty="0" smtClean="0">
                <a:sym typeface="Arial" charset="0"/>
              </a:rPr>
              <a:t>流类的关键方法。</a:t>
            </a:r>
          </a:p>
          <a:p>
            <a:pPr lvl="1"/>
            <a:r>
              <a:rPr lang="zh-CN" altLang="en-US" dirty="0" smtClean="0">
                <a:sym typeface="Arial" charset="0"/>
              </a:rPr>
              <a:t>最重要的两种方法</a:t>
            </a:r>
            <a:r>
              <a:rPr lang="zh-CN" altLang="en-US" dirty="0" smtClean="0">
                <a:sym typeface="Arial" charset="0"/>
              </a:rPr>
              <a:t>是两个抽象方法</a:t>
            </a:r>
            <a:endParaRPr lang="en-US" altLang="zh-CN" dirty="0" smtClean="0">
              <a:sym typeface="Arial" charset="0"/>
            </a:endParaRPr>
          </a:p>
          <a:p>
            <a:pPr lvl="2"/>
            <a:r>
              <a:rPr lang="en-US" altLang="zh-CN" dirty="0" smtClean="0">
                <a:sym typeface="Arial" charset="0"/>
              </a:rPr>
              <a:t>read</a:t>
            </a:r>
            <a:r>
              <a:rPr lang="en-US" altLang="zh-CN" dirty="0" smtClean="0">
                <a:sym typeface="Arial" charset="0"/>
              </a:rPr>
              <a:t>()</a:t>
            </a:r>
            <a:r>
              <a:rPr lang="zh-CN" altLang="en-US" dirty="0" smtClean="0">
                <a:sym typeface="Arial" charset="0"/>
              </a:rPr>
              <a:t>和</a:t>
            </a:r>
            <a:r>
              <a:rPr lang="en-US" altLang="zh-CN" dirty="0" smtClean="0">
                <a:sym typeface="Arial" charset="0"/>
              </a:rPr>
              <a:t>write()</a:t>
            </a:r>
            <a:r>
              <a:rPr lang="zh-CN" altLang="en-US" dirty="0" smtClean="0">
                <a:sym typeface="Arial" charset="0"/>
              </a:rPr>
              <a:t>，分别</a:t>
            </a:r>
            <a:r>
              <a:rPr lang="zh-CN" altLang="en-US" dirty="0" smtClean="0">
                <a:sym typeface="Arial" charset="0"/>
              </a:rPr>
              <a:t>对数据以字节为单位进行读写。</a:t>
            </a:r>
          </a:p>
          <a:p>
            <a:pPr lvl="1"/>
            <a:endParaRPr lang="en-US" altLang="zh-CN" dirty="0" smtClean="0">
              <a:sym typeface="Arial" charset="0"/>
            </a:endParaRPr>
          </a:p>
          <a:p>
            <a:pPr lvl="2"/>
            <a:r>
              <a:rPr lang="zh-CN" altLang="en-US" dirty="0" smtClean="0">
                <a:sym typeface="Arial" charset="0"/>
              </a:rPr>
              <a:t>必须被</a:t>
            </a:r>
            <a:r>
              <a:rPr lang="zh-CN" altLang="en-US" dirty="0" smtClean="0">
                <a:sym typeface="Arial" charset="0"/>
              </a:rPr>
              <a:t>被</a:t>
            </a:r>
            <a:r>
              <a:rPr lang="zh-CN" altLang="en-US" dirty="0" smtClean="0">
                <a:sym typeface="Arial" charset="0"/>
              </a:rPr>
              <a:t>派生</a:t>
            </a:r>
            <a:r>
              <a:rPr lang="zh-CN" altLang="en-US" dirty="0" smtClean="0">
                <a:sym typeface="Arial" charset="0"/>
              </a:rPr>
              <a:t>的非抽象流类覆盖。</a:t>
            </a:r>
            <a:endParaRPr lang="zh-CN" altLang="en-US" dirty="0" smtClean="0">
              <a:sym typeface="Arial" charset="0"/>
            </a:endParaRPr>
          </a:p>
          <a:p>
            <a:endParaRPr lang="zh-CN" altLang="en-US" dirty="0" smtClean="0">
              <a:sym typeface="Arial" charset="0"/>
            </a:endParaRPr>
          </a:p>
          <a:p>
            <a:endParaRPr lang="en-US" dirty="0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smtClean="0"/>
              <a:t>字节流和字符流</a:t>
            </a:r>
            <a:endParaRPr lang="zh-CN" dirty="0"/>
          </a:p>
        </p:txBody>
      </p:sp>
      <p:sp>
        <p:nvSpPr>
          <p:cNvPr id="58372" name="Rectangle 4"/>
          <p:cNvSpPr>
            <a:spLocks noGrp="1" noChangeArrowheads="1"/>
          </p:cNvSpPr>
          <p:nvPr/>
        </p:nvSpPr>
        <p:spPr bwMode="auto">
          <a:xfrm>
            <a:off x="1981200" y="1143000"/>
            <a:ext cx="82296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Font typeface="Wingdings" charset="0"/>
              <a:buChar char="v"/>
            </a:pPr>
            <a:endParaRPr lang="zh-CN" altLang="en-US" sz="2400" dirty="0">
              <a:latin typeface="Courier New" charset="0"/>
              <a:ea typeface="宋体" charset="0"/>
              <a:cs typeface="Courier New" charset="0"/>
              <a:sym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>
                <a:sym typeface="Arial" charset="0"/>
              </a:rPr>
              <a:t>InputStream类提供了有关读入数据的三个读入方法：</a:t>
            </a:r>
          </a:p>
          <a:p>
            <a:pPr lvl="1"/>
            <a:r>
              <a:rPr lang="zh-CN" dirty="0" smtClean="0">
                <a:sym typeface="Arial" charset="0"/>
              </a:rPr>
              <a:t>int read()</a:t>
            </a:r>
          </a:p>
          <a:p>
            <a:pPr lvl="2"/>
            <a:r>
              <a:rPr lang="zh-CN" dirty="0" smtClean="0">
                <a:sym typeface="Arial" charset="0"/>
              </a:rPr>
              <a:t>  方法返回一个0至255之间的整数或-1, -1代表遇到了流的结束，其它对应读入的字节。</a:t>
            </a:r>
          </a:p>
          <a:p>
            <a:pPr lvl="1"/>
            <a:r>
              <a:rPr lang="zh-CN" dirty="0" smtClean="0">
                <a:sym typeface="Arial" charset="0"/>
              </a:rPr>
              <a:t>int read(byte[])</a:t>
            </a:r>
          </a:p>
          <a:p>
            <a:pPr lvl="2"/>
            <a:r>
              <a:rPr lang="zh-CN" dirty="0" smtClean="0">
                <a:sym typeface="Arial" charset="0"/>
              </a:rPr>
              <a:t>  方法则将字节读入参数给定的字节数组，返回值是实际读入的字节数或-1(遇到了流结束)。</a:t>
            </a:r>
          </a:p>
          <a:p>
            <a:pPr lvl="1"/>
            <a:r>
              <a:rPr lang="zh-CN" dirty="0" smtClean="0">
                <a:sym typeface="Arial" charset="0"/>
              </a:rPr>
              <a:t>int read(byte[],int,int)</a:t>
            </a:r>
          </a:p>
          <a:p>
            <a:pPr lvl="2"/>
            <a:r>
              <a:rPr lang="zh-CN" dirty="0" smtClean="0">
                <a:sym typeface="Arial" charset="0"/>
              </a:rPr>
              <a:t>  方法的后两个参数分别给出读入的起始位置和读入的最大字节数。</a:t>
            </a:r>
            <a:endParaRPr lang="zh-CN" dirty="0">
              <a:sym typeface="Arial" charset="0"/>
            </a:endParaRP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smtClean="0"/>
              <a:t>字节流和字符流</a:t>
            </a:r>
            <a:endParaRPr lang="zh-CN" dirty="0">
              <a:sym typeface="Arial" charset="0"/>
            </a:endParaRPr>
          </a:p>
        </p:txBody>
      </p:sp>
      <p:sp>
        <p:nvSpPr>
          <p:cNvPr id="59396" name="Rectangle 4"/>
          <p:cNvSpPr>
            <a:spLocks noGrp="1" noChangeArrowheads="1"/>
          </p:cNvSpPr>
          <p:nvPr/>
        </p:nvSpPr>
        <p:spPr bwMode="auto">
          <a:xfrm>
            <a:off x="1981200" y="1144588"/>
            <a:ext cx="8229600" cy="114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Font typeface="Wingdings" charset="0"/>
              <a:buChar char="v"/>
            </a:pPr>
            <a:endParaRPr lang="zh-CN" altLang="en-US" sz="2800" dirty="0">
              <a:latin typeface="Courier New" charset="0"/>
              <a:ea typeface="宋体" charset="0"/>
              <a:cs typeface="Courier New" charset="0"/>
              <a:sym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>
                <a:sym typeface="Arial" charset="0"/>
              </a:rPr>
              <a:t>InputStream类提供的其他方法：</a:t>
            </a:r>
          </a:p>
          <a:p>
            <a:pPr lvl="1"/>
            <a:r>
              <a:rPr lang="zh-CN" dirty="0" smtClean="0">
                <a:sym typeface="Arial" charset="0"/>
              </a:rPr>
              <a:t>void close()</a:t>
            </a:r>
          </a:p>
          <a:p>
            <a:pPr lvl="2"/>
            <a:r>
              <a:rPr lang="zh-CN" dirty="0" smtClean="0">
                <a:sym typeface="Arial" charset="0"/>
              </a:rPr>
              <a:t>  关闭当前流对象，并释放该流对象占用的资源。</a:t>
            </a:r>
          </a:p>
          <a:p>
            <a:pPr lvl="1"/>
            <a:r>
              <a:rPr lang="zh-CN" dirty="0" smtClean="0">
                <a:sym typeface="Arial" charset="0"/>
              </a:rPr>
              <a:t>int available()</a:t>
            </a:r>
          </a:p>
          <a:p>
            <a:pPr lvl="2"/>
            <a:r>
              <a:rPr lang="zh-CN" dirty="0" smtClean="0">
                <a:sym typeface="Arial" charset="0"/>
              </a:rPr>
              <a:t>  返回当前流对象中还没有被读取的字节数量。也就是获得流中数据的长度。</a:t>
            </a:r>
          </a:p>
          <a:p>
            <a:pPr lvl="1"/>
            <a:r>
              <a:rPr lang="zh-CN" dirty="0" smtClean="0">
                <a:sym typeface="Arial" charset="0"/>
              </a:rPr>
              <a:t>long skip(long)</a:t>
            </a:r>
          </a:p>
          <a:p>
            <a:pPr lvl="2"/>
            <a:r>
              <a:rPr lang="zh-CN" dirty="0" smtClean="0">
                <a:sym typeface="Arial" charset="0"/>
              </a:rPr>
              <a:t>  跳过当前流对象中的n个字节，而实际跳过的字节数量则以返回值的方式返回。</a:t>
            </a:r>
            <a:endParaRPr lang="zh-CN" dirty="0">
              <a:sym typeface="Arial" charset="0"/>
            </a:endParaRPr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smtClean="0"/>
              <a:t>字节流和字符流</a:t>
            </a:r>
            <a:endParaRPr lang="zh-CN">
              <a:sym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>
                <a:sym typeface="Arial" charset="0"/>
              </a:rPr>
              <a:t>InputStream类提供的其他</a:t>
            </a:r>
            <a:r>
              <a:rPr lang="zh-CN" altLang="zh-CN" dirty="0" smtClean="0">
                <a:sym typeface="Arial" charset="0"/>
              </a:rPr>
              <a:t>方法</a:t>
            </a:r>
            <a:r>
              <a:rPr lang="zh-CN" altLang="en-US" dirty="0" smtClean="0">
                <a:sym typeface="Arial" charset="0"/>
              </a:rPr>
              <a:t>（续）</a:t>
            </a:r>
            <a:r>
              <a:rPr lang="zh-CN" altLang="zh-CN" dirty="0" smtClean="0">
                <a:sym typeface="Arial" charset="0"/>
              </a:rPr>
              <a:t>：</a:t>
            </a:r>
            <a:endParaRPr lang="zh-CN" altLang="zh-CN" dirty="0" smtClean="0">
              <a:sym typeface="Arial" charset="0"/>
            </a:endParaRPr>
          </a:p>
          <a:p>
            <a:pPr lvl="1"/>
            <a:r>
              <a:rPr lang="zh-CN" dirty="0" smtClean="0">
                <a:sym typeface="Arial" charset="0"/>
              </a:rPr>
              <a:t>boolean markSupported()</a:t>
            </a:r>
          </a:p>
          <a:p>
            <a:pPr lvl="2"/>
            <a:r>
              <a:rPr lang="zh-CN" dirty="0" smtClean="0">
                <a:sym typeface="Arial" charset="0"/>
              </a:rPr>
              <a:t>  判断流是否支持标记(mark)。标记可以方便的回到原来读过的位置。</a:t>
            </a:r>
          </a:p>
          <a:p>
            <a:pPr lvl="1"/>
            <a:r>
              <a:rPr lang="zh-CN" dirty="0" smtClean="0">
                <a:sym typeface="Arial" charset="0"/>
              </a:rPr>
              <a:t>void mark(int)</a:t>
            </a:r>
          </a:p>
          <a:p>
            <a:pPr lvl="2"/>
            <a:r>
              <a:rPr lang="zh-CN" dirty="0" smtClean="0">
                <a:sym typeface="Arial" charset="0"/>
              </a:rPr>
              <a:t>  为流中当前的位置设置标志，使得以后可以从该位置继续读取。</a:t>
            </a:r>
          </a:p>
          <a:p>
            <a:pPr lvl="1"/>
            <a:r>
              <a:rPr lang="zh-CN" dirty="0" smtClean="0">
                <a:sym typeface="Arial" charset="0"/>
              </a:rPr>
              <a:t>void reset()</a:t>
            </a:r>
          </a:p>
          <a:p>
            <a:pPr lvl="2"/>
            <a:r>
              <a:rPr lang="zh-CN" dirty="0" smtClean="0">
                <a:sym typeface="Arial" charset="0"/>
              </a:rPr>
              <a:t>  使流读取的位置回到设定标记的位置。</a:t>
            </a:r>
            <a:endParaRPr lang="zh-CN" dirty="0">
              <a:sym typeface="Arial" charset="0"/>
            </a:endParaRPr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smtClean="0"/>
              <a:t>字节流和字符流</a:t>
            </a:r>
            <a:endParaRPr lang="zh-CN">
              <a:sym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3250182"/>
              </p:ext>
            </p:extLst>
          </p:nvPr>
        </p:nvGraphicFramePr>
        <p:xfrm>
          <a:off x="1981200" y="1481138"/>
          <a:ext cx="8229600" cy="3448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9</a:t>
            </a:r>
            <a:r>
              <a:rPr lang="zh-CN" altLang="en-US" smtClean="0"/>
              <a:t>章 输入输出流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22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dirty="0" smtClean="0"/>
              <a:t>InputStream</a:t>
            </a:r>
            <a:r>
              <a:rPr lang="zh-CN" dirty="0" smtClean="0">
                <a:sym typeface="Arial" charset="0"/>
              </a:rPr>
              <a:t>的子类</a:t>
            </a:r>
            <a:endParaRPr lang="en-US" altLang="zh-CN" dirty="0" smtClean="0">
              <a:sym typeface="Arial" charset="0"/>
            </a:endParaRPr>
          </a:p>
          <a:p>
            <a:pPr lvl="1"/>
            <a:r>
              <a:rPr lang="zh-CN" altLang="zh-CN" dirty="0" smtClean="0">
                <a:sym typeface="Arial" charset="0"/>
              </a:rPr>
              <a:t>所有InputStream的子类都是针对不同的输入数据源，其类名的前缀清楚地表示出输入数据源，</a:t>
            </a:r>
            <a:r>
              <a:rPr lang="zh-CN" altLang="zh-CN" dirty="0" smtClean="0">
                <a:sym typeface="Arial" charset="0"/>
              </a:rPr>
              <a:t>如</a:t>
            </a:r>
            <a:r>
              <a:rPr lang="zh-CN" altLang="en-US" dirty="0" smtClean="0">
                <a:sym typeface="Arial" charset="0"/>
              </a:rPr>
              <a:t>：</a:t>
            </a:r>
            <a:endParaRPr lang="en-US" altLang="zh-CN" dirty="0" smtClean="0">
              <a:sym typeface="Arial" charset="0"/>
            </a:endParaRPr>
          </a:p>
          <a:p>
            <a:pPr lvl="2"/>
            <a:r>
              <a:rPr lang="zh-CN" altLang="zh-CN" dirty="0" smtClean="0">
                <a:sym typeface="Arial" charset="0"/>
              </a:rPr>
              <a:t>文件</a:t>
            </a:r>
            <a:r>
              <a:rPr lang="zh-CN" altLang="zh-CN" dirty="0" smtClean="0">
                <a:sym typeface="Arial" charset="0"/>
              </a:rPr>
              <a:t>的</a:t>
            </a:r>
            <a:r>
              <a:rPr lang="zh-CN" altLang="zh-CN" dirty="0" smtClean="0">
                <a:sym typeface="Arial" charset="0"/>
              </a:rPr>
              <a:t>数据源FileInputStream类</a:t>
            </a:r>
            <a:endParaRPr lang="en-US" altLang="zh-CN" dirty="0" smtClean="0">
              <a:sym typeface="Arial" charset="0"/>
            </a:endParaRPr>
          </a:p>
          <a:p>
            <a:pPr lvl="2"/>
            <a:r>
              <a:rPr lang="zh-CN" altLang="en-US" dirty="0" smtClean="0">
                <a:sym typeface="Arial" charset="0"/>
              </a:rPr>
              <a:t>管道的数据源</a:t>
            </a:r>
            <a:r>
              <a:rPr lang="zh-CN" altLang="zh-CN" dirty="0" smtClean="0">
                <a:sym typeface="Arial" charset="0"/>
              </a:rPr>
              <a:t>PipedInputStream类。</a:t>
            </a:r>
            <a:endParaRPr lang="en-US" altLang="zh-CN" dirty="0" smtClean="0">
              <a:sym typeface="Arial" charset="0"/>
            </a:endParaRPr>
          </a:p>
          <a:p>
            <a:pPr lvl="2"/>
            <a:endParaRPr lang="zh-CN" altLang="zh-CN" dirty="0" smtClean="0">
              <a:sym typeface="Arial" charset="0"/>
            </a:endParaRPr>
          </a:p>
          <a:p>
            <a:pPr lvl="2"/>
            <a:r>
              <a:rPr lang="zh-CN" altLang="zh-CN" dirty="0" smtClean="0">
                <a:sym typeface="Arial" charset="0"/>
              </a:rPr>
              <a:t>FilterInputStream类及其子类是加强流，它的功能更加强大，使用更加灵活。</a:t>
            </a:r>
          </a:p>
          <a:p>
            <a:pPr lvl="1"/>
            <a:endParaRPr lang="zh-CN" dirty="0">
              <a:sym typeface="Arial" charset="0"/>
            </a:endParaRPr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smtClean="0"/>
              <a:t>字节流和字符流</a:t>
            </a:r>
            <a:endParaRPr lang="zh-CN">
              <a:sym typeface="Arial" charset="0"/>
            </a:endParaRPr>
          </a:p>
        </p:txBody>
      </p:sp>
      <p:sp>
        <p:nvSpPr>
          <p:cNvPr id="62468" name="Rectangle 4"/>
          <p:cNvSpPr>
            <a:spLocks noGrp="1" noChangeArrowheads="1"/>
          </p:cNvSpPr>
          <p:nvPr/>
        </p:nvSpPr>
        <p:spPr bwMode="auto">
          <a:xfrm>
            <a:off x="1984376" y="1828800"/>
            <a:ext cx="8151813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47675" lvl="1" indent="-261938">
              <a:lnSpc>
                <a:spcPct val="170000"/>
              </a:lnSpc>
              <a:spcBef>
                <a:spcPct val="20000"/>
              </a:spcBef>
              <a:buClr>
                <a:schemeClr val="accent2"/>
              </a:buClr>
              <a:buSzPct val="110000"/>
              <a:buFont typeface="Wingdings" charset="0"/>
              <a:buChar char="Ø"/>
            </a:pPr>
            <a:endParaRPr lang="zh-CN" altLang="en-US" sz="2400" dirty="0">
              <a:latin typeface="Courier New" charset="0"/>
              <a:ea typeface="宋体" charset="0"/>
              <a:cs typeface="宋体" charset="0"/>
              <a:sym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>
                <a:sym typeface="Arial" charset="0"/>
              </a:rPr>
              <a:t>OutputStream类提供了有关写数据的三个方法：</a:t>
            </a:r>
          </a:p>
          <a:p>
            <a:pPr lvl="1"/>
            <a:r>
              <a:rPr lang="zh-CN" dirty="0" smtClean="0">
                <a:sym typeface="Arial" charset="0"/>
              </a:rPr>
              <a:t>int write (int)</a:t>
            </a:r>
          </a:p>
          <a:p>
            <a:pPr lvl="2"/>
            <a:r>
              <a:rPr lang="zh-CN" dirty="0" smtClean="0">
                <a:sym typeface="Arial" charset="0"/>
              </a:rPr>
              <a:t>  向流的末尾写入一个字节的数据。</a:t>
            </a:r>
          </a:p>
          <a:p>
            <a:pPr lvl="1"/>
            <a:r>
              <a:rPr lang="zh-CN" dirty="0" smtClean="0">
                <a:sym typeface="Arial" charset="0"/>
              </a:rPr>
              <a:t>int write (byte[])</a:t>
            </a:r>
          </a:p>
          <a:p>
            <a:pPr lvl="2"/>
            <a:r>
              <a:rPr lang="zh-CN" dirty="0" smtClean="0">
                <a:sym typeface="Arial" charset="0"/>
              </a:rPr>
              <a:t>  将数组b中的数据依次写入当前的流对象中。</a:t>
            </a:r>
          </a:p>
          <a:p>
            <a:pPr lvl="1"/>
            <a:r>
              <a:rPr lang="zh-CN" dirty="0" smtClean="0">
                <a:sym typeface="Arial" charset="0"/>
              </a:rPr>
              <a:t>int write (byte[],int,int)</a:t>
            </a:r>
          </a:p>
          <a:p>
            <a:pPr lvl="2"/>
            <a:r>
              <a:rPr lang="zh-CN" dirty="0" smtClean="0">
                <a:sym typeface="Arial" charset="0"/>
              </a:rPr>
              <a:t>  将数组中从开始下标(包含)，后续长度的数据依次写入到流对象中。</a:t>
            </a:r>
            <a:endParaRPr lang="zh-CN" dirty="0">
              <a:sym typeface="Arial" charset="0"/>
            </a:endParaRPr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smtClean="0"/>
              <a:t>字节流和字符流</a:t>
            </a:r>
            <a:endParaRPr lang="zh-CN">
              <a:sym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mtClean="0">
                <a:sym typeface="Arial" charset="0"/>
              </a:rPr>
              <a:t>OutputStream类提供的其他方法：</a:t>
            </a:r>
          </a:p>
          <a:p>
            <a:pPr lvl="1"/>
            <a:r>
              <a:rPr lang="zh-CN" smtClean="0">
                <a:sym typeface="Arial" charset="0"/>
              </a:rPr>
              <a:t>void close()</a:t>
            </a:r>
          </a:p>
          <a:p>
            <a:pPr lvl="2"/>
            <a:r>
              <a:rPr lang="zh-CN" smtClean="0">
                <a:sym typeface="Arial" charset="0"/>
              </a:rPr>
              <a:t>  关闭当前流对象，并释放该流对象占用的资源。</a:t>
            </a:r>
          </a:p>
          <a:p>
            <a:pPr lvl="1"/>
            <a:r>
              <a:rPr lang="zh-CN" smtClean="0">
                <a:sym typeface="Arial" charset="0"/>
              </a:rPr>
              <a:t>void flush()</a:t>
            </a:r>
          </a:p>
          <a:p>
            <a:pPr lvl="2"/>
            <a:r>
              <a:rPr lang="zh-CN" smtClean="0">
                <a:sym typeface="Arial" charset="0"/>
              </a:rPr>
              <a:t>  将当前流对象中的缓冲数据强制输出出去。使用该方法可以实现立即输出。</a:t>
            </a:r>
            <a:endParaRPr lang="zh-CN" dirty="0">
              <a:sym typeface="Arial" charset="0"/>
            </a:endParaRPr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smtClean="0"/>
              <a:t>字节流和字符流</a:t>
            </a:r>
            <a:endParaRPr lang="zh-CN">
              <a:sym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OutputStream</a:t>
            </a:r>
            <a:r>
              <a:rPr lang="zh-CN" altLang="zh-CN" dirty="0" smtClean="0">
                <a:sym typeface="Arial" charset="0"/>
              </a:rPr>
              <a:t>的子类</a:t>
            </a:r>
          </a:p>
          <a:p>
            <a:pPr lvl="1"/>
            <a:r>
              <a:rPr lang="zh-CN" altLang="zh-CN" dirty="0" smtClean="0">
                <a:sym typeface="Arial" charset="0"/>
              </a:rPr>
              <a:t>所有OutputStream的子类与InputStream的子类相似，针对不同的输出数据源，其类名的前缀清楚地表示出输出数据源，</a:t>
            </a:r>
            <a:r>
              <a:rPr lang="zh-CN" altLang="zh-CN" dirty="0" smtClean="0">
                <a:sym typeface="Arial" charset="0"/>
              </a:rPr>
              <a:t>如</a:t>
            </a:r>
            <a:r>
              <a:rPr lang="zh-CN" altLang="en-US" dirty="0" smtClean="0">
                <a:sym typeface="Arial" charset="0"/>
              </a:rPr>
              <a:t>：</a:t>
            </a:r>
            <a:endParaRPr lang="en-US" altLang="zh-CN" dirty="0" smtClean="0">
              <a:sym typeface="Arial" charset="0"/>
            </a:endParaRPr>
          </a:p>
          <a:p>
            <a:pPr lvl="2"/>
            <a:r>
              <a:rPr lang="zh-CN" altLang="zh-CN" dirty="0" smtClean="0">
                <a:sym typeface="Arial" charset="0"/>
              </a:rPr>
              <a:t>文件的</a:t>
            </a:r>
            <a:r>
              <a:rPr lang="zh-CN" altLang="en-US" dirty="0">
                <a:sym typeface="Arial" charset="0"/>
              </a:rPr>
              <a:t>是</a:t>
            </a:r>
            <a:r>
              <a:rPr lang="zh-CN" altLang="zh-CN" dirty="0" smtClean="0">
                <a:sym typeface="Arial" charset="0"/>
              </a:rPr>
              <a:t>FileOutputStream类</a:t>
            </a:r>
            <a:endParaRPr lang="en-US" altLang="zh-CN" dirty="0" smtClean="0">
              <a:sym typeface="Arial" charset="0"/>
            </a:endParaRPr>
          </a:p>
          <a:p>
            <a:pPr lvl="2"/>
            <a:r>
              <a:rPr lang="zh-CN" altLang="en-US" dirty="0" smtClean="0">
                <a:sym typeface="Arial" charset="0"/>
              </a:rPr>
              <a:t>管道的是</a:t>
            </a:r>
            <a:r>
              <a:rPr lang="zh-CN" altLang="zh-CN" dirty="0" smtClean="0">
                <a:sym typeface="Arial" charset="0"/>
              </a:rPr>
              <a:t>PipedOutputStream类</a:t>
            </a:r>
            <a:endParaRPr lang="en-US" altLang="zh-CN" dirty="0" smtClean="0">
              <a:sym typeface="Arial" charset="0"/>
            </a:endParaRPr>
          </a:p>
          <a:p>
            <a:pPr lvl="2"/>
            <a:endParaRPr lang="zh-CN" altLang="zh-CN" dirty="0" smtClean="0">
              <a:sym typeface="Arial" charset="0"/>
            </a:endParaRPr>
          </a:p>
          <a:p>
            <a:pPr lvl="2"/>
            <a:r>
              <a:rPr lang="zh-CN" altLang="zh-CN" dirty="0" smtClean="0">
                <a:sym typeface="Arial" charset="0"/>
              </a:rPr>
              <a:t>FilterInputStream类及其子类是加强流，它的功能更加强大，使用更加灵活。</a:t>
            </a:r>
            <a:endParaRPr lang="zh-CN" altLang="zh-CN" dirty="0" smtClean="0"/>
          </a:p>
          <a:p>
            <a:endParaRPr lang="zh-CN" altLang="en-US" dirty="0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smtClean="0"/>
              <a:t>字节流和字符流</a:t>
            </a:r>
            <a:endParaRPr lang="zh-CN">
              <a:sym typeface="Arial" charset="0"/>
            </a:endParaRPr>
          </a:p>
        </p:txBody>
      </p:sp>
      <p:sp>
        <p:nvSpPr>
          <p:cNvPr id="65540" name="Rectangle 4"/>
          <p:cNvSpPr>
            <a:spLocks noGrp="1" noChangeArrowheads="1"/>
          </p:cNvSpPr>
          <p:nvPr/>
        </p:nvSpPr>
        <p:spPr bwMode="auto">
          <a:xfrm>
            <a:off x="1984376" y="1828800"/>
            <a:ext cx="8151813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47675" lvl="1" indent="-261938">
              <a:lnSpc>
                <a:spcPct val="170000"/>
              </a:lnSpc>
              <a:spcBef>
                <a:spcPct val="20000"/>
              </a:spcBef>
              <a:buClr>
                <a:schemeClr val="accent2"/>
              </a:buClr>
              <a:buSzPct val="110000"/>
              <a:buFont typeface="Wingdings" charset="0"/>
              <a:buChar char="Ø"/>
            </a:pPr>
            <a:endParaRPr lang="zh-CN" altLang="en-US" sz="2800" dirty="0">
              <a:latin typeface="Courier New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dirty="0" smtClean="0"/>
              <a:t>FileInputStream</a:t>
            </a:r>
            <a:r>
              <a:rPr lang="zh-CN" dirty="0" smtClean="0">
                <a:sym typeface="Arial" charset="0"/>
              </a:rPr>
              <a:t>和</a:t>
            </a:r>
            <a:r>
              <a:rPr lang="zh-CN" dirty="0" smtClean="0"/>
              <a:t>FileOutputStream</a:t>
            </a:r>
            <a:r>
              <a:rPr lang="zh-CN" dirty="0" smtClean="0">
                <a:sym typeface="Arial" charset="0"/>
              </a:rPr>
              <a:t>类</a:t>
            </a:r>
            <a:endParaRPr lang="en-US" altLang="zh-CN" dirty="0" smtClean="0">
              <a:sym typeface="Arial" charset="0"/>
            </a:endParaRPr>
          </a:p>
          <a:p>
            <a:pPr lvl="1"/>
            <a:r>
              <a:rPr lang="zh-CN" altLang="zh-CN" dirty="0" smtClean="0">
                <a:sym typeface="Arial" charset="0"/>
              </a:rPr>
              <a:t>这两个类属于节点流，分别完成对文件的输入输出（即读写）操作。</a:t>
            </a:r>
          </a:p>
          <a:p>
            <a:r>
              <a:rPr lang="zh-CN" altLang="zh-CN" dirty="0" smtClean="0">
                <a:sym typeface="Arial" charset="0"/>
              </a:rPr>
              <a:t>FileInputStream类的构造器有：</a:t>
            </a:r>
          </a:p>
          <a:p>
            <a:pPr lvl="1"/>
            <a:r>
              <a:rPr lang="zh-CN" altLang="zh-CN" dirty="0" smtClean="0"/>
              <a:t> FileInputStream(String)</a:t>
            </a:r>
          </a:p>
          <a:p>
            <a:pPr lvl="2"/>
            <a:r>
              <a:rPr lang="zh-CN" altLang="zh-CN" dirty="0" smtClean="0"/>
              <a:t>   参数String对象表示文件名。</a:t>
            </a:r>
          </a:p>
          <a:p>
            <a:pPr lvl="1"/>
            <a:r>
              <a:rPr lang="zh-CN" altLang="zh-CN" dirty="0" smtClean="0"/>
              <a:t> FileInputStream(File)</a:t>
            </a:r>
          </a:p>
          <a:p>
            <a:pPr lvl="2"/>
            <a:r>
              <a:rPr lang="zh-CN" altLang="zh-CN" dirty="0" smtClean="0"/>
              <a:t>   参数File对象表示文件名。</a:t>
            </a:r>
          </a:p>
          <a:p>
            <a:pPr lvl="1"/>
            <a:r>
              <a:rPr lang="zh-CN" altLang="zh-CN" dirty="0" smtClean="0"/>
              <a:t> FileInputStream(FileDescriptor)</a:t>
            </a:r>
          </a:p>
          <a:p>
            <a:pPr lvl="2"/>
            <a:r>
              <a:rPr lang="zh-CN" altLang="zh-CN" dirty="0" smtClean="0"/>
              <a:t>   参数FileDescriptor定义一个本地文件系统对象表示的文件名。</a:t>
            </a:r>
          </a:p>
          <a:p>
            <a:pPr lvl="1"/>
            <a:endParaRPr lang="zh-CN" dirty="0">
              <a:sym typeface="Arial" charset="0"/>
            </a:endParaRPr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smtClean="0"/>
              <a:t>字节流和字符流</a:t>
            </a:r>
            <a:endParaRPr lang="zh-CN">
              <a:sym typeface="Arial" charset="0"/>
            </a:endParaRPr>
          </a:p>
        </p:txBody>
      </p:sp>
      <p:sp>
        <p:nvSpPr>
          <p:cNvPr id="66564" name="Rectangle 4"/>
          <p:cNvSpPr>
            <a:spLocks noGrp="1" noChangeArrowheads="1"/>
          </p:cNvSpPr>
          <p:nvPr/>
        </p:nvSpPr>
        <p:spPr bwMode="auto">
          <a:xfrm>
            <a:off x="1987551" y="1828800"/>
            <a:ext cx="8151813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47675" lvl="1" indent="-261938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110000"/>
              <a:buFont typeface="Wingdings" charset="0"/>
              <a:buChar char="Ø"/>
            </a:pPr>
            <a:endParaRPr lang="zh-CN" altLang="en-US" sz="2400" dirty="0">
              <a:latin typeface="Courier New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dirty="0" smtClean="0"/>
              <a:t>FileOutputStream</a:t>
            </a:r>
            <a:r>
              <a:rPr lang="zh-CN" dirty="0" smtClean="0">
                <a:sym typeface="Arial" charset="0"/>
              </a:rPr>
              <a:t>类</a:t>
            </a:r>
            <a:endParaRPr lang="en-US" altLang="zh-CN" dirty="0" smtClean="0">
              <a:sym typeface="Arial" charset="0"/>
            </a:endParaRPr>
          </a:p>
          <a:p>
            <a:pPr lvl="1"/>
            <a:r>
              <a:rPr lang="zh-CN" altLang="zh-CN" dirty="0" smtClean="0">
                <a:sym typeface="Arial" charset="0"/>
              </a:rPr>
              <a:t>FileOutputStream类和FileInputStream类在构造器和方法的参数定义上都十分相似，只是一个针对输入，另一个针对输出。</a:t>
            </a:r>
          </a:p>
          <a:p>
            <a:pPr lvl="1"/>
            <a:r>
              <a:rPr lang="zh-CN" altLang="zh-CN" dirty="0" smtClean="0">
                <a:sym typeface="Arial" charset="0"/>
              </a:rPr>
              <a:t>FilterOutputStream类的构造器有：</a:t>
            </a:r>
          </a:p>
          <a:p>
            <a:pPr lvl="1"/>
            <a:r>
              <a:rPr lang="zh-CN" altLang="zh-CN" dirty="0" smtClean="0"/>
              <a:t> FileOutputStream(String)</a:t>
            </a:r>
          </a:p>
          <a:p>
            <a:pPr lvl="1"/>
            <a:r>
              <a:rPr lang="zh-CN" altLang="zh-CN" dirty="0" smtClean="0"/>
              <a:t> FileOutputStream(String,boolean)</a:t>
            </a:r>
          </a:p>
          <a:p>
            <a:pPr lvl="1"/>
            <a:r>
              <a:rPr lang="zh-CN" altLang="zh-CN" dirty="0" smtClean="0"/>
              <a:t> FileOutputStream(File)</a:t>
            </a:r>
            <a:endParaRPr lang="en-US" altLang="zh-CN" dirty="0" smtClean="0"/>
          </a:p>
          <a:p>
            <a:pPr lvl="1"/>
            <a:r>
              <a:rPr lang="zh-CN" altLang="zh-CN" dirty="0"/>
              <a:t>FileOutputStream</a:t>
            </a:r>
            <a:r>
              <a:rPr lang="zh-CN" altLang="zh-CN" dirty="0" smtClean="0"/>
              <a:t>(</a:t>
            </a:r>
            <a:r>
              <a:rPr lang="en-US" altLang="zh-CN" dirty="0" smtClean="0"/>
              <a:t>File</a:t>
            </a:r>
            <a:r>
              <a:rPr lang="zh-CN" altLang="zh-CN" dirty="0" smtClean="0"/>
              <a:t>,</a:t>
            </a:r>
            <a:r>
              <a:rPr lang="zh-CN" altLang="zh-CN" dirty="0"/>
              <a:t>boolean)</a:t>
            </a:r>
          </a:p>
          <a:p>
            <a:pPr lvl="1"/>
            <a:r>
              <a:rPr lang="zh-CN" altLang="zh-CN" dirty="0" smtClean="0"/>
              <a:t> FileOutputStream(FileDescriptor)</a:t>
            </a:r>
          </a:p>
          <a:p>
            <a:pPr lvl="1"/>
            <a:endParaRPr lang="zh-CN" dirty="0">
              <a:sym typeface="Arial" charset="0"/>
            </a:endParaRP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smtClean="0"/>
              <a:t>字节流和字符流</a:t>
            </a:r>
            <a:endParaRPr lang="zh-CN">
              <a:sym typeface="Arial" charset="0"/>
            </a:endParaRPr>
          </a:p>
        </p:txBody>
      </p:sp>
      <p:sp>
        <p:nvSpPr>
          <p:cNvPr id="69636" name="Rectangle 4"/>
          <p:cNvSpPr>
            <a:spLocks noGrp="1" noChangeArrowheads="1"/>
          </p:cNvSpPr>
          <p:nvPr/>
        </p:nvSpPr>
        <p:spPr bwMode="auto">
          <a:xfrm>
            <a:off x="1987550" y="1828800"/>
            <a:ext cx="829945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47675" lvl="1" indent="-261938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110000"/>
              <a:buFont typeface="Wingdings" charset="0"/>
              <a:buChar char="Ø"/>
            </a:pPr>
            <a:endParaRPr lang="zh-CN" altLang="en-US" sz="2800" dirty="0">
              <a:latin typeface="Courier New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dirty="0" smtClean="0"/>
              <a:t>FileOutputStream</a:t>
            </a:r>
            <a:r>
              <a:rPr lang="zh-CN" dirty="0" smtClean="0">
                <a:sym typeface="Arial" charset="0"/>
              </a:rPr>
              <a:t>类</a:t>
            </a:r>
            <a:endParaRPr lang="en-US" altLang="zh-CN" dirty="0" smtClean="0">
              <a:sym typeface="Arial" charset="0"/>
            </a:endParaRPr>
          </a:p>
          <a:p>
            <a:pPr lvl="1"/>
            <a:r>
              <a:rPr lang="zh-CN" altLang="zh-CN" dirty="0" smtClean="0">
                <a:sym typeface="Arial" charset="0"/>
              </a:rPr>
              <a:t>生成FileOutputStream对象时，如果文件不存在，则创建该文件供程序输出数据；</a:t>
            </a:r>
          </a:p>
          <a:p>
            <a:pPr lvl="1"/>
            <a:r>
              <a:rPr lang="zh-CN" altLang="zh-CN" dirty="0" smtClean="0">
                <a:sym typeface="Arial" charset="0"/>
              </a:rPr>
              <a:t>如果文件已经存在，则有改写和附加两种输出数据的方式：</a:t>
            </a:r>
          </a:p>
          <a:p>
            <a:pPr lvl="2"/>
            <a:r>
              <a:rPr lang="zh-CN" altLang="zh-CN" dirty="0" smtClean="0">
                <a:sym typeface="Arial" charset="0"/>
              </a:rPr>
              <a:t>改写</a:t>
            </a:r>
            <a:r>
              <a:rPr lang="zh-CN" altLang="en-US" dirty="0" smtClean="0">
                <a:sym typeface="Arial" charset="0"/>
              </a:rPr>
              <a:t>：</a:t>
            </a:r>
            <a:r>
              <a:rPr lang="zh-CN" altLang="zh-CN" dirty="0" smtClean="0">
                <a:sym typeface="Arial" charset="0"/>
              </a:rPr>
              <a:t>先</a:t>
            </a:r>
            <a:r>
              <a:rPr lang="zh-CN" altLang="zh-CN" dirty="0" smtClean="0">
                <a:sym typeface="Arial" charset="0"/>
              </a:rPr>
              <a:t>把原文件长度截为零，原文件数据被丢弃，然后再输出数据。(构造器的boolean参数为false值和其它构造器)</a:t>
            </a:r>
          </a:p>
          <a:p>
            <a:pPr lvl="2"/>
            <a:r>
              <a:rPr lang="zh-CN" altLang="zh-CN" dirty="0" smtClean="0">
                <a:sym typeface="Arial" charset="0"/>
              </a:rPr>
              <a:t>附加</a:t>
            </a:r>
            <a:r>
              <a:rPr lang="zh-CN" altLang="en-US" dirty="0" smtClean="0">
                <a:sym typeface="Arial" charset="0"/>
              </a:rPr>
              <a:t>：</a:t>
            </a:r>
            <a:r>
              <a:rPr lang="zh-CN" altLang="zh-CN" dirty="0" smtClean="0">
                <a:sym typeface="Arial" charset="0"/>
              </a:rPr>
              <a:t>在</a:t>
            </a:r>
            <a:r>
              <a:rPr lang="zh-CN" altLang="zh-CN" dirty="0" smtClean="0">
                <a:sym typeface="Arial" charset="0"/>
              </a:rPr>
              <a:t>原文件末尾追加输出数据，原文件数据仍然存在。(第二个构造器的boolean参数为true)</a:t>
            </a:r>
          </a:p>
          <a:p>
            <a:pPr lvl="1"/>
            <a:endParaRPr lang="zh-CN" dirty="0">
              <a:sym typeface="Arial" charset="0"/>
            </a:endParaRPr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smtClean="0"/>
              <a:t>字节流和字符流</a:t>
            </a:r>
            <a:endParaRPr lang="zh-CN">
              <a:sym typeface="Arial" charset="0"/>
            </a:endParaRPr>
          </a:p>
        </p:txBody>
      </p:sp>
      <p:sp>
        <p:nvSpPr>
          <p:cNvPr id="70660" name="Rectangle 4"/>
          <p:cNvSpPr>
            <a:spLocks noGrp="1" noChangeArrowheads="1"/>
          </p:cNvSpPr>
          <p:nvPr/>
        </p:nvSpPr>
        <p:spPr bwMode="auto">
          <a:xfrm>
            <a:off x="1981200" y="1676400"/>
            <a:ext cx="829945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47675" lvl="1" indent="-261938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110000"/>
              <a:buFont typeface="Wingdings" charset="0"/>
              <a:buChar char="Ø"/>
            </a:pPr>
            <a:endParaRPr lang="zh-CN" altLang="en-US" sz="2200" dirty="0">
              <a:latin typeface="Courier New" charset="0"/>
              <a:ea typeface="宋体" charset="0"/>
              <a:cs typeface="宋体" charset="0"/>
              <a:sym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BufferedInputStream</a:t>
            </a:r>
            <a:r>
              <a:rPr lang="zh-CN" dirty="0" smtClean="0">
                <a:sym typeface="Arial" charset="0"/>
              </a:rPr>
              <a:t>类</a:t>
            </a:r>
            <a:endParaRPr lang="zh-CN" altLang="en-US" dirty="0" smtClean="0"/>
          </a:p>
          <a:p>
            <a:r>
              <a:rPr lang="en-US" altLang="zh-CN" dirty="0" err="1" smtClean="0"/>
              <a:t>BufferedOutputStream</a:t>
            </a:r>
            <a:r>
              <a:rPr lang="zh-CN" dirty="0" smtClean="0">
                <a:sym typeface="Arial" charset="0"/>
              </a:rPr>
              <a:t>类</a:t>
            </a:r>
            <a:endParaRPr lang="en-US" altLang="zh-CN" dirty="0" smtClean="0">
              <a:sym typeface="Arial" charset="0"/>
            </a:endParaRPr>
          </a:p>
          <a:p>
            <a:pPr lvl="1"/>
            <a:r>
              <a:rPr lang="zh-CN" altLang="zh-CN" dirty="0" smtClean="0">
                <a:sym typeface="Arial" charset="0"/>
              </a:rPr>
              <a:t>两个过滤器流</a:t>
            </a:r>
            <a:r>
              <a:rPr lang="zh-CN" altLang="en-US" dirty="0" smtClean="0">
                <a:sym typeface="Arial" charset="0"/>
              </a:rPr>
              <a:t>：</a:t>
            </a:r>
            <a:r>
              <a:rPr lang="zh-CN" altLang="zh-CN" dirty="0" smtClean="0">
                <a:sym typeface="Arial" charset="0"/>
              </a:rPr>
              <a:t>在</a:t>
            </a:r>
            <a:r>
              <a:rPr lang="zh-CN" altLang="zh-CN" dirty="0" smtClean="0">
                <a:sym typeface="Arial" charset="0"/>
              </a:rPr>
              <a:t>标准读写功能和应用程序之间，增加输入输出缓冲机制，从而显著地提高输入输出的速度。</a:t>
            </a:r>
            <a:endParaRPr lang="zh-CN" altLang="en-US" dirty="0" smtClean="0">
              <a:sym typeface="Arial" charset="0"/>
            </a:endParaRPr>
          </a:p>
          <a:p>
            <a:pPr lvl="1"/>
            <a:r>
              <a:rPr lang="zh-CN" altLang="zh-CN" dirty="0" smtClean="0">
                <a:sym typeface="Arial" charset="0"/>
              </a:rPr>
              <a:t>它的构造器使用输入流对象，在生成</a:t>
            </a:r>
            <a:r>
              <a:rPr lang="en-US" altLang="zh-CN" dirty="0" err="1" smtClean="0">
                <a:sym typeface="Arial" charset="0"/>
              </a:rPr>
              <a:t>BufferedInputStream</a:t>
            </a:r>
            <a:r>
              <a:rPr lang="zh-CN" altLang="en-US" dirty="0" smtClean="0">
                <a:sym typeface="Arial" charset="0"/>
              </a:rPr>
              <a:t>对象时可以设置输入缓冲区的大小，也可使用缺省值，其值是</a:t>
            </a:r>
            <a:r>
              <a:rPr lang="en-US" altLang="zh-CN" dirty="0" smtClean="0">
                <a:sym typeface="Arial" charset="0"/>
              </a:rPr>
              <a:t>2048</a:t>
            </a:r>
            <a:r>
              <a:rPr lang="zh-CN" altLang="en-US" dirty="0" smtClean="0">
                <a:sym typeface="Arial" charset="0"/>
              </a:rPr>
              <a:t>字节。生成</a:t>
            </a:r>
            <a:r>
              <a:rPr lang="en-US" altLang="zh-CN" dirty="0" err="1" smtClean="0">
                <a:sym typeface="Arial" charset="0"/>
              </a:rPr>
              <a:t>BufferedInputStream</a:t>
            </a:r>
            <a:r>
              <a:rPr lang="zh-CN" altLang="en-US" dirty="0" smtClean="0">
                <a:sym typeface="Arial" charset="0"/>
              </a:rPr>
              <a:t>对象后，应用程序在读入数据时，直接取自于缓存区，从而提高读入数据的速度。</a:t>
            </a:r>
            <a:endParaRPr lang="zh-CN" altLang="zh-CN" dirty="0" smtClean="0">
              <a:sym typeface="Arial" charset="0"/>
            </a:endParaRPr>
          </a:p>
          <a:p>
            <a:pPr lvl="1"/>
            <a:endParaRPr lang="zh-CN" dirty="0">
              <a:sym typeface="Arial" charset="0"/>
            </a:endParaRPr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smtClean="0"/>
              <a:t>字节流和字符流</a:t>
            </a:r>
            <a:endParaRPr lang="zh-CN">
              <a:sym typeface="Arial" charset="0"/>
            </a:endParaRPr>
          </a:p>
        </p:txBody>
      </p:sp>
      <p:sp>
        <p:nvSpPr>
          <p:cNvPr id="98308" name="Rectangle 4"/>
          <p:cNvSpPr>
            <a:spLocks noGrp="1" noChangeArrowheads="1"/>
          </p:cNvSpPr>
          <p:nvPr/>
        </p:nvSpPr>
        <p:spPr bwMode="auto">
          <a:xfrm>
            <a:off x="1981200" y="2590800"/>
            <a:ext cx="829945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47675" lvl="1" indent="-261938" algn="just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110000"/>
              <a:buFont typeface="Wingdings" charset="0"/>
              <a:buChar char="Ø"/>
            </a:pPr>
            <a:endParaRPr lang="zh-CN" altLang="en-US" sz="2000" dirty="0">
              <a:latin typeface="Courier New" charset="0"/>
              <a:ea typeface="宋体" charset="0"/>
              <a:cs typeface="宋体" charset="0"/>
              <a:sym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694558" y="116632"/>
            <a:ext cx="518457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class BufferTest {</a:t>
            </a:r>
          </a:p>
          <a:p>
            <a:r>
              <a:rPr lang="zh-CN" altLang="en-US" sz="1400" dirty="0"/>
              <a:t>   public static void main(String args[]) {</a:t>
            </a:r>
          </a:p>
          <a:p>
            <a:r>
              <a:rPr lang="zh-CN" altLang="en-US" sz="1400" dirty="0"/>
              <a:t>      FileInputStream inf = null;</a:t>
            </a:r>
          </a:p>
          <a:p>
            <a:r>
              <a:rPr lang="zh-CN" altLang="en-US" sz="1400" dirty="0"/>
              <a:t>      BufferedInputStream bis = null;</a:t>
            </a:r>
          </a:p>
          <a:p>
            <a:r>
              <a:rPr lang="zh-CN" altLang="en-US" sz="1400" dirty="0"/>
              <a:t>      Date before;</a:t>
            </a:r>
          </a:p>
          <a:p>
            <a:r>
              <a:rPr lang="zh-CN" altLang="en-US" sz="1400" dirty="0"/>
              <a:t>      int i, ms = 0;</a:t>
            </a:r>
          </a:p>
          <a:p>
            <a:r>
              <a:rPr lang="zh-CN" altLang="en-US" sz="1400" dirty="0"/>
              <a:t>      if(args.length == 0) {</a:t>
            </a:r>
          </a:p>
          <a:p>
            <a:r>
              <a:rPr lang="zh-CN" altLang="en-US" sz="1400" dirty="0"/>
              <a:t>         System.out.println("Use: java BufferTest &lt;filename&gt;");</a:t>
            </a:r>
          </a:p>
          <a:p>
            <a:r>
              <a:rPr lang="zh-CN" altLang="en-US" sz="1400" dirty="0"/>
              <a:t>         System.exit(0);</a:t>
            </a:r>
          </a:p>
          <a:p>
            <a:r>
              <a:rPr lang="zh-CN" altLang="en-US" sz="1400" dirty="0"/>
              <a:t>      }</a:t>
            </a:r>
          </a:p>
          <a:p>
            <a:r>
              <a:rPr lang="zh-CN" altLang="en-US" sz="1400" dirty="0"/>
              <a:t>      try {</a:t>
            </a:r>
          </a:p>
          <a:p>
            <a:r>
              <a:rPr lang="zh-CN" altLang="en-US" sz="1400" dirty="0"/>
              <a:t>        inf = new FileInputStream(new File(args[0]));</a:t>
            </a:r>
          </a:p>
          <a:p>
            <a:r>
              <a:rPr lang="zh-CN" altLang="en-US" sz="1400" dirty="0"/>
              <a:t>        before = new Date()</a:t>
            </a:r>
            <a:r>
              <a:rPr lang="zh-CN" altLang="en-US" sz="1400" dirty="0" smtClean="0"/>
              <a:t>;</a:t>
            </a:r>
          </a:p>
          <a:p>
            <a:r>
              <a:rPr lang="zh-CN" altLang="en-US" sz="1400" dirty="0" smtClean="0"/>
              <a:t>        for(i=0; inf.read() &gt; -1; i++)</a:t>
            </a:r>
          </a:p>
          <a:p>
            <a:r>
              <a:rPr lang="zh-CN" altLang="en-US" sz="1400" dirty="0" smtClean="0"/>
              <a:t>        ms = (int) ((new Date()).getTime() - before.getTime());</a:t>
            </a:r>
          </a:p>
          <a:p>
            <a:r>
              <a:rPr lang="zh-CN" altLang="en-US" sz="1400" dirty="0" smtClean="0"/>
              <a:t>        </a:t>
            </a:r>
            <a:r>
              <a:rPr lang="zh-CN" altLang="en-US" sz="1400" dirty="0"/>
              <a:t>System.out.println("Read unbuffered: " + i + " Bytes "</a:t>
            </a:r>
          </a:p>
          <a:p>
            <a:r>
              <a:rPr lang="zh-CN" altLang="en-US" sz="1400" dirty="0"/>
              <a:t>                                + ms + "ms");</a:t>
            </a:r>
          </a:p>
          <a:p>
            <a:r>
              <a:rPr lang="zh-CN" altLang="en-US" sz="1400" dirty="0"/>
              <a:t>        inf.close();</a:t>
            </a:r>
          </a:p>
        </p:txBody>
      </p:sp>
      <p:sp>
        <p:nvSpPr>
          <p:cNvPr id="8" name="矩形 7"/>
          <p:cNvSpPr/>
          <p:nvPr/>
        </p:nvSpPr>
        <p:spPr>
          <a:xfrm>
            <a:off x="6240016" y="94647"/>
            <a:ext cx="4572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400" dirty="0"/>
              <a:t> inf = new FileInputStream(new File(args[0]));</a:t>
            </a:r>
          </a:p>
          <a:p>
            <a:r>
              <a:rPr lang="zh-CN" altLang="en-US" sz="1400" dirty="0"/>
              <a:t>        bis = new BufferedInputStream(inf);</a:t>
            </a:r>
          </a:p>
          <a:p>
            <a:r>
              <a:rPr lang="zh-CN" altLang="en-US" sz="1400" dirty="0"/>
              <a:t>        before = new Date();</a:t>
            </a:r>
          </a:p>
          <a:p>
            <a:r>
              <a:rPr lang="zh-CN" altLang="en-US" sz="1400" dirty="0"/>
              <a:t>        for(i=0; bis.read() &gt; -1; i++) </a:t>
            </a:r>
          </a:p>
          <a:p>
            <a:r>
              <a:rPr lang="zh-CN" altLang="en-US" sz="1400" dirty="0"/>
              <a:t>           ms =(int)((new Date()).getTime()-before.getTime());</a:t>
            </a:r>
          </a:p>
          <a:p>
            <a:r>
              <a:rPr lang="zh-CN" altLang="en-US" sz="1400" dirty="0"/>
              <a:t>        System.out.println("Read buffered: " + i + " Bytes "</a:t>
            </a:r>
          </a:p>
          <a:p>
            <a:r>
              <a:rPr lang="zh-CN" altLang="en-US" sz="1400" dirty="0"/>
              <a:t>                                + ms + "ms");</a:t>
            </a:r>
          </a:p>
          <a:p>
            <a:r>
              <a:rPr lang="zh-CN" altLang="en-US" sz="1400" dirty="0"/>
              <a:t>        inf.close();</a:t>
            </a:r>
          </a:p>
          <a:p>
            <a:r>
              <a:rPr lang="zh-CN" altLang="en-US" sz="1400" dirty="0"/>
              <a:t>        bis.close();</a:t>
            </a:r>
          </a:p>
          <a:p>
            <a:r>
              <a:rPr lang="zh-CN" altLang="en-US" sz="1400" dirty="0"/>
              <a:t>      } catch (IOException e) {</a:t>
            </a:r>
          </a:p>
          <a:p>
            <a:r>
              <a:rPr lang="zh-CN" altLang="en-US" sz="1400" dirty="0"/>
              <a:t>          System.out.println("Cannot find " + args[0]);</a:t>
            </a:r>
          </a:p>
          <a:p>
            <a:r>
              <a:rPr lang="zh-CN" altLang="en-US" sz="1400" dirty="0"/>
              <a:t>          System.exit(-1);</a:t>
            </a:r>
          </a:p>
          <a:p>
            <a:r>
              <a:rPr lang="zh-CN" altLang="en-US" sz="1400" dirty="0"/>
              <a:t>      }</a:t>
            </a:r>
          </a:p>
          <a:p>
            <a:r>
              <a:rPr lang="zh-CN" altLang="en-US" sz="1400" dirty="0"/>
              <a:t>   }</a:t>
            </a:r>
          </a:p>
          <a:p>
            <a:r>
              <a:rPr lang="zh-CN" altLang="en-US" sz="1400" dirty="0"/>
              <a:t>}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68" y="4797152"/>
            <a:ext cx="7751494" cy="126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37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dirty="0" smtClean="0"/>
              <a:t>DataInputStream</a:t>
            </a:r>
            <a:r>
              <a:rPr lang="zh-CN" dirty="0" smtClean="0">
                <a:sym typeface="Arial" charset="0"/>
              </a:rPr>
              <a:t>和</a:t>
            </a:r>
            <a:r>
              <a:rPr lang="zh-CN" dirty="0" smtClean="0"/>
              <a:t>DataOutputStream</a:t>
            </a:r>
            <a:r>
              <a:rPr lang="zh-CN" dirty="0" smtClean="0">
                <a:sym typeface="Arial" charset="0"/>
              </a:rPr>
              <a:t>类</a:t>
            </a:r>
            <a:endParaRPr lang="en-US" altLang="zh-CN" dirty="0" smtClean="0">
              <a:sym typeface="Arial" charset="0"/>
            </a:endParaRPr>
          </a:p>
          <a:p>
            <a:pPr lvl="1"/>
            <a:r>
              <a:rPr lang="zh-CN" altLang="zh-CN" dirty="0" smtClean="0">
                <a:sym typeface="Arial" charset="0"/>
              </a:rPr>
              <a:t>这两个类创建的对象分别被称为数据输入流和数据输出流。</a:t>
            </a:r>
          </a:p>
          <a:p>
            <a:pPr lvl="1"/>
            <a:r>
              <a:rPr lang="zh-CN" altLang="zh-CN" dirty="0" smtClean="0">
                <a:sym typeface="Arial" charset="0"/>
              </a:rPr>
              <a:t>它们分别实现了DataInput接口和DataOutput接口。</a:t>
            </a:r>
          </a:p>
          <a:p>
            <a:pPr lvl="1"/>
            <a:r>
              <a:rPr lang="zh-CN" altLang="zh-CN" dirty="0" smtClean="0">
                <a:sym typeface="Arial" charset="0"/>
              </a:rPr>
              <a:t>它们允许程序按与机器无关的风格读写Java数据。</a:t>
            </a:r>
          </a:p>
          <a:p>
            <a:pPr lvl="1"/>
            <a:r>
              <a:rPr lang="zh-CN" altLang="zh-CN" dirty="0" smtClean="0">
                <a:sym typeface="Arial" charset="0"/>
              </a:rPr>
              <a:t>这两个流也是过滤器流，常以其它流如InputStream或OutputStream作为它们的输入或输出。</a:t>
            </a:r>
          </a:p>
          <a:p>
            <a:endParaRPr lang="zh-CN" dirty="0">
              <a:sym typeface="Arial" charset="0"/>
            </a:endParaRPr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smtClean="0"/>
              <a:t>字节流和字符流</a:t>
            </a:r>
            <a:endParaRPr lang="zh-CN">
              <a:sym typeface="Arial" charset="0"/>
            </a:endParaRPr>
          </a:p>
        </p:txBody>
      </p:sp>
      <p:sp>
        <p:nvSpPr>
          <p:cNvPr id="71684" name="Rectangle 4"/>
          <p:cNvSpPr>
            <a:spLocks noGrp="1" noChangeArrowheads="1"/>
          </p:cNvSpPr>
          <p:nvPr/>
        </p:nvSpPr>
        <p:spPr bwMode="auto">
          <a:xfrm>
            <a:off x="1828800" y="1981200"/>
            <a:ext cx="8534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47675" lvl="1" indent="-261938">
              <a:lnSpc>
                <a:spcPct val="190000"/>
              </a:lnSpc>
              <a:spcBef>
                <a:spcPct val="20000"/>
              </a:spcBef>
              <a:buClr>
                <a:schemeClr val="accent2"/>
              </a:buClr>
              <a:buSzPct val="110000"/>
              <a:buFont typeface="Wingdings" charset="0"/>
              <a:buChar char="Ø"/>
            </a:pPr>
            <a:endParaRPr lang="zh-CN" altLang="en-US" sz="2400" dirty="0">
              <a:latin typeface="Courier New" charset="0"/>
              <a:ea typeface="宋体" charset="0"/>
              <a:cs typeface="宋体" charset="0"/>
              <a:sym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smtClean="0">
                <a:sym typeface="Arial" charset="0"/>
              </a:rPr>
              <a:t>为了实现对外设的统一管理，屏蔽不同外设的差异，Java用java.io包实现上层软件与硬件的隔离，引入流概念，抽象地把产生数据的源和使用数据的目的联系起来。</a:t>
            </a:r>
            <a:endParaRPr lang="en-US" altLang="zh-CN" smtClean="0">
              <a:sym typeface="Arial" charset="0"/>
            </a:endParaRPr>
          </a:p>
          <a:p>
            <a:r>
              <a:rPr lang="zh-CN" altLang="en-US" smtClean="0">
                <a:sym typeface="Arial" charset="0"/>
              </a:rPr>
              <a:t>流分为输入流和输出流，输入流连在某个产生数据的设备上，输出流连在某个接收数据的设备上，这样计算机在处理输入输出时，只是从输入流中读取数据，把结果写出到输出流中，而不必过问与流相连的具体设备。</a:t>
            </a:r>
          </a:p>
          <a:p>
            <a:endParaRPr lang="zh-CN" dirty="0">
              <a:sym typeface="Arial" charset="0"/>
            </a:endParaRP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smtClean="0">
                <a:sym typeface="Arial" charset="0"/>
              </a:rPr>
              <a:t>输入输出流</a:t>
            </a:r>
            <a:endParaRPr lang="zh-CN">
              <a:sym typeface="Arial" charset="0"/>
            </a:endParaRPr>
          </a:p>
        </p:txBody>
      </p:sp>
      <p:sp>
        <p:nvSpPr>
          <p:cNvPr id="45060" name="Rectangle 4"/>
          <p:cNvSpPr>
            <a:spLocks noGrp="1" noChangeArrowheads="1"/>
          </p:cNvSpPr>
          <p:nvPr/>
        </p:nvSpPr>
        <p:spPr bwMode="auto">
          <a:xfrm>
            <a:off x="1828800" y="3657600"/>
            <a:ext cx="84582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Wingdings" charset="0"/>
              <a:buChar char="v"/>
            </a:pPr>
            <a:endParaRPr lang="zh-CN" altLang="en-US" sz="2600" dirty="0">
              <a:latin typeface="Courier New" charset="0"/>
              <a:ea typeface="宋体" charset="0"/>
              <a:cs typeface="宋体" charset="0"/>
              <a:sym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dirty="0" smtClean="0"/>
              <a:t>DataInputStream</a:t>
            </a:r>
            <a:r>
              <a:rPr lang="zh-CN" dirty="0" smtClean="0">
                <a:sym typeface="Arial" charset="0"/>
              </a:rPr>
              <a:t>和</a:t>
            </a:r>
            <a:r>
              <a:rPr lang="zh-CN" dirty="0" smtClean="0"/>
              <a:t>DataOutputStream</a:t>
            </a:r>
            <a:r>
              <a:rPr lang="zh-CN" dirty="0" smtClean="0">
                <a:sym typeface="Arial" charset="0"/>
              </a:rPr>
              <a:t>类</a:t>
            </a:r>
            <a:endParaRPr lang="en-US" altLang="zh-CN" dirty="0" smtClean="0">
              <a:sym typeface="Arial" charset="0"/>
            </a:endParaRPr>
          </a:p>
          <a:p>
            <a:pPr lvl="1"/>
            <a:r>
              <a:rPr lang="zh-CN" altLang="zh-CN" dirty="0" smtClean="0">
                <a:sym typeface="Arial" charset="0"/>
              </a:rPr>
              <a:t>它们输入和输出几乎是对应的，每种基本数据类型的读写方法可以从其后缀名字识别。</a:t>
            </a:r>
          </a:p>
          <a:p>
            <a:pPr lvl="1"/>
            <a:r>
              <a:rPr lang="zh-CN" altLang="zh-CN" dirty="0" smtClean="0"/>
              <a:t>  例：</a:t>
            </a:r>
            <a:r>
              <a:rPr lang="zh-CN" altLang="zh-CN" dirty="0" smtClean="0">
                <a:sym typeface="Arial" charset="0"/>
              </a:rPr>
              <a:t>readInt()      writeInt()</a:t>
            </a:r>
          </a:p>
          <a:p>
            <a:pPr lvl="1"/>
            <a:r>
              <a:rPr lang="zh-CN" altLang="zh-CN" dirty="0" smtClean="0">
                <a:sym typeface="Arial" charset="0"/>
              </a:rPr>
              <a:t>    readBoolean()  writeBoolean()</a:t>
            </a:r>
          </a:p>
          <a:p>
            <a:pPr lvl="1"/>
            <a:r>
              <a:rPr lang="zh-CN" altLang="zh-CN" dirty="0" smtClean="0">
                <a:sym typeface="Arial" charset="0"/>
              </a:rPr>
              <a:t>    readChar()     writeChar()</a:t>
            </a:r>
          </a:p>
          <a:p>
            <a:pPr lvl="1"/>
            <a:r>
              <a:rPr lang="zh-CN" altLang="zh-CN" dirty="0" smtClean="0">
                <a:sym typeface="Arial" charset="0"/>
              </a:rPr>
              <a:t>    readDouble()   writeDouble()</a:t>
            </a:r>
          </a:p>
          <a:p>
            <a:pPr lvl="1"/>
            <a:endParaRPr lang="zh-CN" dirty="0">
              <a:sym typeface="Arial" charset="0"/>
            </a:endParaRPr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smtClean="0"/>
              <a:t>字节流和字符流</a:t>
            </a:r>
            <a:endParaRPr lang="zh-CN">
              <a:sym typeface="Arial" charset="0"/>
            </a:endParaRPr>
          </a:p>
        </p:txBody>
      </p:sp>
      <p:sp>
        <p:nvSpPr>
          <p:cNvPr id="72708" name="Rectangle 4"/>
          <p:cNvSpPr>
            <a:spLocks noGrp="1" noChangeArrowheads="1"/>
          </p:cNvSpPr>
          <p:nvPr/>
        </p:nvSpPr>
        <p:spPr bwMode="auto">
          <a:xfrm>
            <a:off x="1982788" y="2057400"/>
            <a:ext cx="8304212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47675" lvl="1" indent="-261938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SzPct val="110000"/>
              <a:buFont typeface="Wingdings" charset="0"/>
              <a:buChar char="Ø"/>
            </a:pPr>
            <a:endParaRPr lang="zh-CN" altLang="en-US" sz="2800" dirty="0">
              <a:latin typeface="Courier New" charset="0"/>
              <a:ea typeface="宋体" charset="0"/>
              <a:cs typeface="宋体" charset="0"/>
              <a:sym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ym typeface="Arial" charset="0"/>
              </a:rPr>
              <a:t>SequenceInputStream</a:t>
            </a:r>
            <a:r>
              <a:rPr lang="zh-CN" dirty="0" smtClean="0">
                <a:sym typeface="Arial" charset="0"/>
              </a:rPr>
              <a:t>类</a:t>
            </a:r>
            <a:endParaRPr lang="en-US" altLang="zh-CN" dirty="0" smtClean="0">
              <a:sym typeface="Arial" charset="0"/>
            </a:endParaRPr>
          </a:p>
          <a:p>
            <a:pPr lvl="1"/>
            <a:r>
              <a:rPr lang="en-US" altLang="zh-CN" dirty="0" err="1" smtClean="0">
                <a:sym typeface="Arial" charset="0"/>
              </a:rPr>
              <a:t>SequenceInputStream</a:t>
            </a:r>
            <a:r>
              <a:rPr lang="zh-CN" altLang="en-US" dirty="0" smtClean="0">
                <a:sym typeface="Arial" charset="0"/>
              </a:rPr>
              <a:t>类可以将两个或几个输入流不露痕迹地接合在一起，生成一个长长的接合流，在读入数据时，它忽略前面几个输入流的结束符</a:t>
            </a:r>
            <a:r>
              <a:rPr lang="en-US" altLang="zh-CN" dirty="0" smtClean="0">
                <a:sym typeface="Arial" charset="0"/>
              </a:rPr>
              <a:t>EOF</a:t>
            </a:r>
            <a:r>
              <a:rPr lang="zh-CN" altLang="en-US" smtClean="0">
                <a:sym typeface="Arial" charset="0"/>
              </a:rPr>
              <a:t>，直到</a:t>
            </a:r>
            <a:r>
              <a:rPr lang="zh-CN" altLang="en-US" dirty="0" smtClean="0">
                <a:sym typeface="Arial" charset="0"/>
              </a:rPr>
              <a:t>最后一个流的结束符</a:t>
            </a:r>
            <a:r>
              <a:rPr lang="en-US" altLang="zh-CN" dirty="0" smtClean="0">
                <a:sym typeface="Arial" charset="0"/>
              </a:rPr>
              <a:t>EOF</a:t>
            </a:r>
            <a:r>
              <a:rPr lang="zh-CN" altLang="en-US" dirty="0" smtClean="0">
                <a:sym typeface="Arial" charset="0"/>
              </a:rPr>
              <a:t>时，才完成流的输入</a:t>
            </a:r>
            <a:endParaRPr lang="en-US" altLang="zh-CN" dirty="0" smtClean="0">
              <a:sym typeface="Arial" charset="0"/>
            </a:endParaRPr>
          </a:p>
          <a:p>
            <a:pPr lvl="1"/>
            <a:endParaRPr lang="zh-CN" dirty="0">
              <a:sym typeface="Arial" charset="0"/>
            </a:endParaRPr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smtClean="0"/>
              <a:t>字节流和字符流</a:t>
            </a:r>
            <a:endParaRPr lang="zh-CN">
              <a:sym typeface="Arial" charset="0"/>
            </a:endParaRPr>
          </a:p>
        </p:txBody>
      </p:sp>
      <p:sp>
        <p:nvSpPr>
          <p:cNvPr id="99332" name="Rectangle 4"/>
          <p:cNvSpPr>
            <a:spLocks noGrp="1" noChangeArrowheads="1"/>
          </p:cNvSpPr>
          <p:nvPr/>
        </p:nvSpPr>
        <p:spPr bwMode="auto">
          <a:xfrm>
            <a:off x="1982788" y="2057400"/>
            <a:ext cx="8304212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47675" lvl="1" indent="-261938">
              <a:spcBef>
                <a:spcPct val="20000"/>
              </a:spcBef>
              <a:buClr>
                <a:schemeClr val="accent1"/>
              </a:buClr>
              <a:buFont typeface="Wingdings" charset="0"/>
              <a:buChar char="§"/>
            </a:pPr>
            <a:endParaRPr lang="en-US" altLang="zh-CN" sz="2800" dirty="0">
              <a:latin typeface="Courier New" charset="0"/>
              <a:sym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>
                <a:sym typeface="Arial" charset="0"/>
              </a:rPr>
              <a:t>字符流主要是用来处理</a:t>
            </a:r>
            <a:r>
              <a:rPr lang="zh-CN" altLang="zh-CN" dirty="0" smtClean="0">
                <a:sym typeface="Arial" charset="0"/>
              </a:rPr>
              <a:t>字符</a:t>
            </a:r>
            <a:r>
              <a:rPr lang="en-US" altLang="zh-CN" dirty="0" smtClean="0">
                <a:sym typeface="Arial" charset="0"/>
              </a:rPr>
              <a:t>————</a:t>
            </a:r>
            <a:r>
              <a:rPr lang="zh-CN" altLang="zh-CN" dirty="0" smtClean="0">
                <a:sym typeface="Arial" charset="0"/>
              </a:rPr>
              <a:t>在</a:t>
            </a:r>
            <a:r>
              <a:rPr lang="zh-CN" altLang="zh-CN" dirty="0" smtClean="0">
                <a:sym typeface="Arial" charset="0"/>
              </a:rPr>
              <a:t>读写流内数据时是以字符为单位。</a:t>
            </a:r>
          </a:p>
          <a:p>
            <a:r>
              <a:rPr lang="zh-CN" altLang="zh-CN" dirty="0" smtClean="0">
                <a:sym typeface="Arial" charset="0"/>
              </a:rPr>
              <a:t>字符流类由两个类层次结构</a:t>
            </a:r>
            <a:r>
              <a:rPr lang="zh-CN" altLang="zh-CN" dirty="0" smtClean="0">
                <a:sym typeface="Arial" charset="0"/>
              </a:rPr>
              <a:t>定义</a:t>
            </a:r>
            <a:r>
              <a:rPr lang="zh-CN" altLang="en-US" dirty="0" smtClean="0">
                <a:sym typeface="Arial" charset="0"/>
              </a:rPr>
              <a:t>，</a:t>
            </a:r>
            <a:r>
              <a:rPr lang="zh-CN" altLang="zh-CN" dirty="0" smtClean="0">
                <a:sym typeface="Arial" charset="0"/>
              </a:rPr>
              <a:t>顶层</a:t>
            </a:r>
            <a:r>
              <a:rPr lang="zh-CN" altLang="zh-CN" dirty="0" smtClean="0">
                <a:sym typeface="Arial" charset="0"/>
              </a:rPr>
              <a:t>有两个抽象类</a:t>
            </a:r>
            <a:r>
              <a:rPr lang="zh-CN" altLang="zh-CN" dirty="0" smtClean="0">
                <a:sym typeface="Arial" charset="0"/>
              </a:rPr>
              <a:t>：</a:t>
            </a:r>
            <a:endParaRPr lang="en-US" altLang="zh-CN" dirty="0" smtClean="0">
              <a:sym typeface="Arial" charset="0"/>
            </a:endParaRPr>
          </a:p>
          <a:p>
            <a:pPr lvl="1"/>
            <a:r>
              <a:rPr lang="zh-CN" altLang="zh-CN" dirty="0" smtClean="0">
                <a:sym typeface="Arial" charset="0"/>
              </a:rPr>
              <a:t>Reader</a:t>
            </a:r>
            <a:r>
              <a:rPr lang="zh-CN" altLang="zh-CN" dirty="0" smtClean="0">
                <a:sym typeface="Arial" charset="0"/>
              </a:rPr>
              <a:t>和Writer</a:t>
            </a:r>
            <a:r>
              <a:rPr lang="zh-CN" altLang="zh-CN" dirty="0" smtClean="0">
                <a:sym typeface="Arial" charset="0"/>
              </a:rPr>
              <a:t>。处理</a:t>
            </a:r>
            <a:r>
              <a:rPr lang="zh-CN" altLang="zh-CN" dirty="0" smtClean="0">
                <a:sym typeface="Arial" charset="0"/>
              </a:rPr>
              <a:t>统一编码的字符流。</a:t>
            </a:r>
            <a:endParaRPr lang="en-US" altLang="zh-CN" dirty="0" smtClean="0">
              <a:sym typeface="Arial" charset="0"/>
            </a:endParaRPr>
          </a:p>
          <a:p>
            <a:r>
              <a:rPr lang="zh-CN" altLang="zh-CN" dirty="0" smtClean="0">
                <a:sym typeface="Arial" charset="0"/>
              </a:rPr>
              <a:t>抽象类Reader和Writer定义了实现其他流类的关键方法</a:t>
            </a:r>
            <a:r>
              <a:rPr lang="zh-CN" altLang="zh-CN" dirty="0" smtClean="0">
                <a:sym typeface="Arial" charset="0"/>
              </a:rPr>
              <a:t>。两</a:t>
            </a:r>
            <a:r>
              <a:rPr lang="zh-CN" altLang="zh-CN" dirty="0" smtClean="0">
                <a:sym typeface="Arial" charset="0"/>
              </a:rPr>
              <a:t>个最重要的</a:t>
            </a:r>
            <a:r>
              <a:rPr lang="zh-CN" altLang="zh-CN" dirty="0" smtClean="0">
                <a:sym typeface="Arial" charset="0"/>
              </a:rPr>
              <a:t>是</a:t>
            </a:r>
            <a:r>
              <a:rPr lang="zh-CN" altLang="en-US" dirty="0" smtClean="0">
                <a:sym typeface="Arial" charset="0"/>
              </a:rPr>
              <a:t>：</a:t>
            </a:r>
            <a:endParaRPr lang="en-US" altLang="zh-CN" dirty="0" smtClean="0">
              <a:sym typeface="Arial" charset="0"/>
            </a:endParaRPr>
          </a:p>
          <a:p>
            <a:pPr lvl="1"/>
            <a:r>
              <a:rPr lang="zh-CN" altLang="zh-CN" dirty="0" smtClean="0">
                <a:sym typeface="Arial" charset="0"/>
              </a:rPr>
              <a:t>read</a:t>
            </a:r>
            <a:r>
              <a:rPr lang="zh-CN" altLang="zh-CN" dirty="0" smtClean="0">
                <a:sym typeface="Arial" charset="0"/>
              </a:rPr>
              <a:t>()和write()</a:t>
            </a:r>
            <a:r>
              <a:rPr lang="zh-CN" altLang="zh-CN" dirty="0" smtClean="0">
                <a:sym typeface="Arial" charset="0"/>
              </a:rPr>
              <a:t>，分别</a:t>
            </a:r>
            <a:r>
              <a:rPr lang="zh-CN" altLang="zh-CN" dirty="0" smtClean="0">
                <a:sym typeface="Arial" charset="0"/>
              </a:rPr>
              <a:t>进行字符数据的读和写</a:t>
            </a:r>
            <a:r>
              <a:rPr lang="zh-CN" altLang="zh-CN" dirty="0" smtClean="0">
                <a:sym typeface="Arial" charset="0"/>
              </a:rPr>
              <a:t>。</a:t>
            </a:r>
            <a:r>
              <a:rPr lang="zh-CN" altLang="en-US" dirty="0" smtClean="0">
                <a:sym typeface="Arial" charset="0"/>
              </a:rPr>
              <a:t>必须</a:t>
            </a:r>
            <a:r>
              <a:rPr lang="zh-CN" altLang="zh-CN" dirty="0" smtClean="0">
                <a:sym typeface="Arial" charset="0"/>
              </a:rPr>
              <a:t>被</a:t>
            </a:r>
            <a:r>
              <a:rPr lang="zh-CN" altLang="en-US" dirty="0" smtClean="0">
                <a:sym typeface="Arial" charset="0"/>
              </a:rPr>
              <a:t>非抽象</a:t>
            </a:r>
            <a:r>
              <a:rPr lang="zh-CN" altLang="zh-CN" dirty="0" smtClean="0">
                <a:sym typeface="Arial" charset="0"/>
              </a:rPr>
              <a:t>派生</a:t>
            </a:r>
            <a:r>
              <a:rPr lang="zh-CN" altLang="zh-CN" dirty="0" smtClean="0">
                <a:sym typeface="Arial" charset="0"/>
              </a:rPr>
              <a:t>流类</a:t>
            </a:r>
            <a:r>
              <a:rPr lang="zh-CN" altLang="en-US" dirty="0">
                <a:sym typeface="Arial" charset="0"/>
              </a:rPr>
              <a:t>覆盖</a:t>
            </a:r>
            <a:r>
              <a:rPr lang="zh-CN" altLang="zh-CN" dirty="0" smtClean="0">
                <a:sym typeface="Arial" charset="0"/>
              </a:rPr>
              <a:t>。</a:t>
            </a:r>
          </a:p>
          <a:p>
            <a:r>
              <a:rPr lang="zh-CN" altLang="zh-CN" dirty="0" smtClean="0">
                <a:sym typeface="Arial" charset="0"/>
              </a:rPr>
              <a:t>Reader及Writer类和它们子类的方法，与InputStream及OutputStream类及它们子类的使用方法非常类似。</a:t>
            </a:r>
          </a:p>
          <a:p>
            <a:pPr lvl="1"/>
            <a:endParaRPr lang="zh-CN" altLang="zh-CN" dirty="0" smtClean="0">
              <a:sym typeface="Arial" charset="0"/>
            </a:endParaRPr>
          </a:p>
          <a:p>
            <a:endParaRPr lang="zh-CN" altLang="en-US" dirty="0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 smtClean="0"/>
              <a:t>字节流和</a:t>
            </a:r>
            <a:r>
              <a:rPr lang="zh-CN" dirty="0" smtClean="0">
                <a:solidFill>
                  <a:srgbClr val="FF0000"/>
                </a:solidFill>
              </a:rPr>
              <a:t>字符流</a:t>
            </a:r>
            <a:endParaRPr lang="zh-CN" dirty="0">
              <a:solidFill>
                <a:srgbClr val="FF0000"/>
              </a:solidFill>
            </a:endParaRPr>
          </a:p>
        </p:txBody>
      </p:sp>
      <p:sp>
        <p:nvSpPr>
          <p:cNvPr id="73732" name="Rectangle 4"/>
          <p:cNvSpPr>
            <a:spLocks noGrp="1" noChangeArrowheads="1"/>
          </p:cNvSpPr>
          <p:nvPr/>
        </p:nvSpPr>
        <p:spPr bwMode="auto">
          <a:xfrm>
            <a:off x="1981200" y="1143000"/>
            <a:ext cx="82296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800100" lvl="1" indent="-34290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Wingdings" charset="0"/>
              <a:buChar char="v"/>
            </a:pPr>
            <a:endParaRPr lang="zh-CN" altLang="en-US" sz="2400" dirty="0">
              <a:latin typeface="Courier New" charset="0"/>
              <a:ea typeface="宋体" charset="0"/>
              <a:cs typeface="宋体" charset="0"/>
              <a:sym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>
                <a:sym typeface="Arial" charset="0"/>
              </a:rPr>
              <a:t>字符流Reader类、Writer的子类：</a:t>
            </a:r>
            <a:endParaRPr lang="zh-CN" altLang="zh-CN" dirty="0" smtClean="0"/>
          </a:p>
          <a:p>
            <a:pPr lvl="1"/>
            <a:r>
              <a:rPr lang="zh-CN" dirty="0" smtClean="0">
                <a:sym typeface="Arial" charset="0"/>
              </a:rPr>
              <a:t>InputStreamReader类和OutputStreamWriter类</a:t>
            </a:r>
          </a:p>
          <a:p>
            <a:pPr lvl="2"/>
            <a:r>
              <a:rPr lang="zh-CN" dirty="0" smtClean="0">
                <a:sym typeface="Arial" charset="0"/>
              </a:rPr>
              <a:t>  在构造这两个类对应的流时</a:t>
            </a:r>
            <a:r>
              <a:rPr lang="zh-CN" dirty="0" smtClean="0">
                <a:sym typeface="Arial" charset="0"/>
              </a:rPr>
              <a:t>，会</a:t>
            </a:r>
            <a:r>
              <a:rPr lang="zh-CN" dirty="0" smtClean="0">
                <a:sym typeface="Arial" charset="0"/>
              </a:rPr>
              <a:t>自动</a:t>
            </a:r>
            <a:r>
              <a:rPr lang="zh-CN" dirty="0" smtClean="0">
                <a:sym typeface="Arial" charset="0"/>
              </a:rPr>
              <a:t>进行</a:t>
            </a:r>
            <a:r>
              <a:rPr lang="zh-CN" altLang="en-US" dirty="0" smtClean="0">
                <a:sym typeface="Arial" charset="0"/>
              </a:rPr>
              <a:t>编码</a:t>
            </a:r>
            <a:r>
              <a:rPr lang="zh-CN" dirty="0" smtClean="0">
                <a:sym typeface="Arial" charset="0"/>
              </a:rPr>
              <a:t>转换</a:t>
            </a:r>
            <a:r>
              <a:rPr lang="zh-CN" dirty="0" smtClean="0">
                <a:sym typeface="Arial" charset="0"/>
              </a:rPr>
              <a:t>，将平台缺省的编码集编码的字节转换为Unicode字符。对英语环境，其缺省的编码集一般为ISO8859-1。</a:t>
            </a:r>
          </a:p>
          <a:p>
            <a:pPr lvl="1"/>
            <a:r>
              <a:rPr lang="zh-CN" dirty="0" smtClean="0">
                <a:sym typeface="Arial" charset="0"/>
              </a:rPr>
              <a:t>BufferedReader类和BufferedWriter类</a:t>
            </a:r>
          </a:p>
          <a:p>
            <a:pPr lvl="2"/>
            <a:r>
              <a:rPr lang="zh-CN" dirty="0" smtClean="0">
                <a:sym typeface="Arial" charset="0"/>
              </a:rPr>
              <a:t>  这两个类对应的流使用了缓冲，能大大提高输入输出的效率。这两个也是过滤器流，常用来对InputStreamReader和OutputStreamWriter进行处理。</a:t>
            </a:r>
            <a:endParaRPr lang="zh-CN" dirty="0">
              <a:sym typeface="Arial" charset="0"/>
            </a:endParaRPr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smtClean="0"/>
              <a:t>字节流和字符流</a:t>
            </a:r>
            <a:endParaRPr lang="zh-CN"/>
          </a:p>
        </p:txBody>
      </p:sp>
      <p:sp>
        <p:nvSpPr>
          <p:cNvPr id="74756" name="Rectangle 4"/>
          <p:cNvSpPr>
            <a:spLocks noGrp="1" noChangeArrowheads="1"/>
          </p:cNvSpPr>
          <p:nvPr/>
        </p:nvSpPr>
        <p:spPr bwMode="auto">
          <a:xfrm>
            <a:off x="1981200" y="1143000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Wingdings" charset="0"/>
              <a:buChar char="v"/>
            </a:pPr>
            <a:endParaRPr lang="zh-CN" altLang="en-US" sz="3200" dirty="0">
              <a:latin typeface="Courier New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dirty="0" smtClean="0"/>
              <a:t>示例：</a:t>
            </a:r>
          </a:p>
          <a:p>
            <a:pPr marL="393192" lvl="1" indent="0">
              <a:buNone/>
            </a:pPr>
            <a:r>
              <a:rPr lang="zh-CN" dirty="0" smtClean="0">
                <a:sym typeface="Arial" charset="0"/>
              </a:rPr>
              <a:t>     实现对文件中关键字的查找，把包含有指定字符的行显示出来或写到文件中。</a:t>
            </a:r>
          </a:p>
          <a:p>
            <a:pPr marL="393192" lvl="1" indent="0">
              <a:buNone/>
            </a:pPr>
            <a:r>
              <a:rPr lang="zh-CN" dirty="0" smtClean="0">
                <a:sym typeface="Arial" charset="0"/>
              </a:rPr>
              <a:t>     用FileReader类实现文件读入功能，BufferedReader类用于提高文件读入速度。与输入相似的输出类FileWriter类和BufferedWriter类。</a:t>
            </a:r>
          </a:p>
          <a:p>
            <a:pPr marL="393192" lvl="1" indent="0">
              <a:buNone/>
            </a:pPr>
            <a:r>
              <a:rPr lang="zh-CN" dirty="0" smtClean="0">
                <a:sym typeface="Arial" charset="0"/>
              </a:rPr>
              <a:t>     程序用readLine()方法一次读入一行字符，读入的一行字符中不包括行结束符。程序用write()方法向文件中一次写出一字符串，方法newLine()写一个行结束符。</a:t>
            </a:r>
            <a:endParaRPr lang="zh-CN" dirty="0">
              <a:sym typeface="Arial" charset="0"/>
            </a:endParaRPr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 smtClean="0"/>
              <a:t>字节流和字符流示例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81329"/>
            <a:ext cx="4478288" cy="4525963"/>
          </a:xfrm>
        </p:spPr>
        <p:txBody>
          <a:bodyPr>
            <a:normAutofit fontScale="47500" lnSpcReduction="20000"/>
          </a:bodyPr>
          <a:lstStyle/>
          <a:p>
            <a:pPr marL="109728" indent="0">
              <a:buNone/>
            </a:pPr>
            <a:r>
              <a:rPr lang="zh-CN" dirty="0" smtClean="0"/>
              <a:t>import java.io.*;</a:t>
            </a:r>
          </a:p>
          <a:p>
            <a:pPr marL="109728" indent="0">
              <a:buNone/>
            </a:pPr>
            <a:r>
              <a:rPr lang="zh-CN" dirty="0" smtClean="0"/>
              <a:t>public class Find {</a:t>
            </a:r>
          </a:p>
          <a:p>
            <a:pPr marL="109728" indent="0">
              <a:buNone/>
            </a:pPr>
            <a:r>
              <a:rPr lang="zh-CN" dirty="0" smtClean="0"/>
              <a:t>  public static void main(String args[]) {</a:t>
            </a:r>
          </a:p>
          <a:p>
            <a:pPr marL="109728" indent="0">
              <a:buNone/>
            </a:pPr>
            <a:r>
              <a:rPr lang="zh-CN" dirty="0" smtClean="0"/>
              <a:t>    BufferedReader bRead = null;</a:t>
            </a:r>
          </a:p>
          <a:p>
            <a:pPr marL="109728" indent="0">
              <a:buNone/>
            </a:pPr>
            <a:r>
              <a:rPr lang="zh-CN" dirty="0" smtClean="0"/>
              <a:t>    BufferedWriter bWrite = null;</a:t>
            </a:r>
          </a:p>
          <a:p>
            <a:pPr marL="109728" indent="0">
              <a:buNone/>
            </a:pPr>
            <a:r>
              <a:rPr lang="zh-CN" dirty="0" smtClean="0"/>
              <a:t>    String buffer;</a:t>
            </a:r>
          </a:p>
          <a:p>
            <a:pPr marL="109728" indent="0">
              <a:buNone/>
            </a:pPr>
            <a:r>
              <a:rPr lang="zh-CN" dirty="0" smtClean="0"/>
              <a:t>    boolean outFile = false;</a:t>
            </a:r>
          </a:p>
          <a:p>
            <a:pPr marL="109728" indent="0">
              <a:buNone/>
            </a:pPr>
            <a:r>
              <a:rPr lang="zh-CN" dirty="0" smtClean="0"/>
              <a:t>    int i = 0;</a:t>
            </a:r>
          </a:p>
          <a:p>
            <a:pPr marL="109728" indent="0">
              <a:buNone/>
            </a:pPr>
            <a:r>
              <a:rPr lang="zh-CN" dirty="0" smtClean="0"/>
              <a:t>    if(args.length &lt; 2) {</a:t>
            </a:r>
          </a:p>
          <a:p>
            <a:pPr marL="109728" indent="0">
              <a:buNone/>
            </a:pPr>
            <a:r>
              <a:rPr lang="zh-CN" dirty="0" smtClean="0"/>
              <a:t>      System.out.println("Use:java Find &lt;input&gt; &lt;String&gt;"</a:t>
            </a:r>
          </a:p>
          <a:p>
            <a:pPr marL="109728" indent="0">
              <a:buNone/>
            </a:pPr>
            <a:r>
              <a:rPr lang="zh-CN" dirty="0" smtClean="0"/>
              <a:t>                          +" [output]");</a:t>
            </a:r>
          </a:p>
          <a:p>
            <a:pPr marL="109728" indent="0">
              <a:buNone/>
            </a:pPr>
            <a:r>
              <a:rPr lang="zh-CN" dirty="0" smtClean="0"/>
              <a:t>      System.exit(0);</a:t>
            </a:r>
          </a:p>
          <a:p>
            <a:pPr marL="109728" indent="0">
              <a:buNone/>
            </a:pPr>
            <a:r>
              <a:rPr lang="zh-CN" dirty="0" smtClean="0"/>
              <a:t>    }</a:t>
            </a:r>
          </a:p>
          <a:p>
            <a:pPr marL="109728" indent="0">
              <a:buNone/>
            </a:pPr>
            <a:r>
              <a:rPr lang="zh-CN" dirty="0" smtClean="0"/>
              <a:t>    try {</a:t>
            </a:r>
          </a:p>
          <a:p>
            <a:pPr marL="109728" indent="0">
              <a:buNone/>
            </a:pPr>
            <a:r>
              <a:rPr lang="zh-CN" dirty="0" smtClean="0"/>
              <a:t>      FileReader fr = new FileReader(new File(args[0]));</a:t>
            </a:r>
          </a:p>
          <a:p>
            <a:pPr marL="109728" indent="0">
              <a:buNone/>
            </a:pPr>
            <a:r>
              <a:rPr lang="zh-CN" dirty="0" smtClean="0"/>
              <a:t>      bRead = new BufferedReader(fr);</a:t>
            </a:r>
          </a:p>
          <a:p>
            <a:pPr marL="109728" indent="0">
              <a:buNone/>
            </a:pPr>
            <a:r>
              <a:rPr lang="zh-CN" dirty="0" smtClean="0"/>
              <a:t>    }catch(IOException e) {</a:t>
            </a:r>
          </a:p>
          <a:p>
            <a:pPr marL="109728" indent="0">
              <a:buNone/>
            </a:pPr>
            <a:r>
              <a:rPr lang="zh-CN" dirty="0" smtClean="0"/>
              <a:t>      System.out.println("Cannot find " + args[0]);</a:t>
            </a:r>
          </a:p>
          <a:p>
            <a:pPr marL="109728" indent="0">
              <a:buNone/>
            </a:pPr>
            <a:r>
              <a:rPr lang="zh-CN" dirty="0" smtClean="0"/>
              <a:t>      System.exit(-1);</a:t>
            </a:r>
          </a:p>
          <a:p>
            <a:pPr marL="109728" indent="0">
              <a:buNone/>
            </a:pPr>
            <a:r>
              <a:rPr lang="zh-CN" dirty="0" smtClean="0"/>
              <a:t>  }</a:t>
            </a:r>
            <a:endParaRPr lang="zh-CN" dirty="0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smtClean="0"/>
              <a:t>字节流和字符流示例</a:t>
            </a:r>
            <a:endParaRPr 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109728" indent="0">
              <a:buNone/>
            </a:pPr>
            <a:r>
              <a:rPr lang="zh-CN" dirty="0" smtClean="0"/>
              <a:t>      if(args.length == 3) {</a:t>
            </a:r>
          </a:p>
          <a:p>
            <a:pPr marL="109728" indent="0">
              <a:buNone/>
            </a:pPr>
            <a:r>
              <a:rPr lang="zh-CN" dirty="0" smtClean="0"/>
              <a:t>         try {</a:t>
            </a:r>
          </a:p>
          <a:p>
            <a:pPr marL="109728" indent="0">
              <a:buNone/>
            </a:pPr>
            <a:r>
              <a:rPr lang="zh-CN" dirty="0" smtClean="0"/>
              <a:t>            FileWriter fw = new FileWriter(new File(args[2]));</a:t>
            </a:r>
          </a:p>
          <a:p>
            <a:pPr marL="109728" indent="0">
              <a:buNone/>
            </a:pPr>
            <a:r>
              <a:rPr lang="zh-CN" dirty="0" smtClean="0"/>
              <a:t>            bWrite = new BufferedWriter(fw);</a:t>
            </a:r>
          </a:p>
          <a:p>
            <a:pPr marL="109728" indent="0">
              <a:buNone/>
            </a:pPr>
            <a:r>
              <a:rPr lang="zh-CN" dirty="0" smtClean="0"/>
              <a:t>            outFile = true;</a:t>
            </a:r>
          </a:p>
          <a:p>
            <a:pPr marL="109728" indent="0">
              <a:buNone/>
            </a:pPr>
            <a:r>
              <a:rPr lang="zh-CN" dirty="0" smtClean="0"/>
              <a:t>         } catch (IOException e) {</a:t>
            </a:r>
          </a:p>
          <a:p>
            <a:pPr marL="109728" indent="0">
              <a:buNone/>
            </a:pPr>
            <a:r>
              <a:rPr lang="zh-CN" dirty="0" smtClean="0"/>
              <a:t>            System.out.println("Cannot find " + args[2]);</a:t>
            </a:r>
          </a:p>
          <a:p>
            <a:pPr marL="109728" indent="0">
              <a:buNone/>
            </a:pPr>
            <a:r>
              <a:rPr lang="zh-CN" dirty="0" smtClean="0"/>
              <a:t>            System.exit(-1);</a:t>
            </a:r>
          </a:p>
          <a:p>
            <a:pPr marL="109728" indent="0">
              <a:buNone/>
            </a:pPr>
            <a:r>
              <a:rPr lang="zh-CN" dirty="0" smtClean="0"/>
              <a:t>         }</a:t>
            </a:r>
          </a:p>
          <a:p>
            <a:pPr marL="109728" indent="0">
              <a:buNone/>
            </a:pPr>
            <a:r>
              <a:rPr lang="zh-CN" dirty="0" smtClean="0"/>
              <a:t>     }</a:t>
            </a:r>
          </a:p>
          <a:p>
            <a:pPr marL="109728" indent="0">
              <a:buNone/>
            </a:pPr>
            <a:r>
              <a:rPr lang="zh-CN" dirty="0" smtClean="0"/>
              <a:t>     try {</a:t>
            </a:r>
          </a:p>
          <a:p>
            <a:pPr marL="109728" indent="0">
              <a:buNone/>
            </a:pPr>
            <a:r>
              <a:rPr lang="zh-CN" dirty="0" smtClean="0"/>
              <a:t>         buffer = bRead.readLine();</a:t>
            </a:r>
          </a:p>
          <a:p>
            <a:pPr marL="109728" indent="0">
              <a:buNone/>
            </a:pPr>
            <a:r>
              <a:rPr lang="zh-CN" dirty="0" smtClean="0"/>
              <a:t>         while(buffer != null) {</a:t>
            </a:r>
          </a:p>
          <a:p>
            <a:pPr marL="109728" indent="0">
              <a:buNone/>
            </a:pPr>
            <a:r>
              <a:rPr lang="zh-CN" dirty="0" smtClean="0"/>
              <a:t>            if(buffer.indexOf(args[1]) != -1) {</a:t>
            </a:r>
          </a:p>
          <a:p>
            <a:pPr marL="109728" indent="0">
              <a:buNone/>
            </a:pPr>
            <a:r>
              <a:rPr lang="zh-CN" dirty="0" smtClean="0"/>
              <a:t>                if(outFile) {</a:t>
            </a:r>
          </a:p>
          <a:p>
            <a:pPr marL="109728" indent="0">
              <a:buNone/>
            </a:pPr>
            <a:r>
              <a:rPr lang="zh-CN" dirty="0" smtClean="0"/>
              <a:t>                    bWrite.write(buffer);</a:t>
            </a:r>
          </a:p>
          <a:p>
            <a:pPr marL="109728" indent="0">
              <a:buNone/>
            </a:pPr>
            <a:r>
              <a:rPr lang="zh-CN" dirty="0" smtClean="0"/>
              <a:t>                    bWrite.newLine();</a:t>
            </a:r>
          </a:p>
          <a:p>
            <a:pPr marL="109728" indent="0">
              <a:buNone/>
            </a:pPr>
            <a:r>
              <a:rPr lang="zh-CN" dirty="0" smtClean="0"/>
              <a:t>                }</a:t>
            </a:r>
          </a:p>
          <a:p>
            <a:pPr marL="109728" indent="0">
              <a:buNone/>
            </a:pPr>
            <a:r>
              <a:rPr lang="zh-CN" dirty="0" smtClean="0"/>
              <a:t>                System.out.println(buffer);</a:t>
            </a:r>
          </a:p>
          <a:p>
            <a:pPr marL="109728" indent="0">
              <a:buNone/>
            </a:pPr>
            <a:r>
              <a:rPr lang="zh-CN" dirty="0" smtClean="0"/>
              <a:t>                i++;</a:t>
            </a:r>
          </a:p>
          <a:p>
            <a:pPr marL="109728" indent="0">
              <a:buNone/>
            </a:pPr>
            <a:r>
              <a:rPr lang="zh-CN" dirty="0" smtClean="0"/>
              <a:t>             }</a:t>
            </a:r>
            <a:endParaRPr lang="zh-CN" dirty="0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smtClean="0"/>
              <a:t>字节流和字符流示例</a:t>
            </a:r>
            <a:endParaRPr 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109728" indent="0">
              <a:buNone/>
            </a:pPr>
            <a:r>
              <a:rPr lang="zh-CN" dirty="0" smtClean="0"/>
              <a:t>             buffer = bRead.readLine();</a:t>
            </a:r>
          </a:p>
          <a:p>
            <a:pPr marL="109728" indent="0">
              <a:buNone/>
            </a:pPr>
            <a:r>
              <a:rPr lang="zh-CN" dirty="0" smtClean="0"/>
              <a:t>         }</a:t>
            </a:r>
          </a:p>
          <a:p>
            <a:pPr marL="109728" indent="0">
              <a:buNone/>
            </a:pPr>
            <a:r>
              <a:rPr lang="zh-CN" dirty="0" smtClean="0"/>
              <a:t>     } catch(IOException e) {</a:t>
            </a:r>
          </a:p>
          <a:p>
            <a:pPr marL="109728" indent="0">
              <a:buNone/>
            </a:pPr>
            <a:r>
              <a:rPr lang="zh-CN" dirty="0" smtClean="0"/>
              <a:t>         System.err.println(e);</a:t>
            </a:r>
          </a:p>
          <a:p>
            <a:pPr marL="109728" indent="0">
              <a:buNone/>
            </a:pPr>
            <a:r>
              <a:rPr lang="zh-CN" dirty="0" smtClean="0"/>
              <a:t>     } finally {</a:t>
            </a:r>
          </a:p>
          <a:p>
            <a:pPr marL="109728" indent="0">
              <a:buNone/>
            </a:pPr>
            <a:r>
              <a:rPr lang="zh-CN" dirty="0" smtClean="0"/>
              <a:t>         try {</a:t>
            </a:r>
          </a:p>
          <a:p>
            <a:pPr marL="109728" indent="0">
              <a:buNone/>
            </a:pPr>
            <a:r>
              <a:rPr lang="zh-CN" dirty="0" smtClean="0"/>
              <a:t>             bRead.close();</a:t>
            </a:r>
          </a:p>
          <a:p>
            <a:pPr marL="109728" indent="0">
              <a:buNone/>
            </a:pPr>
            <a:r>
              <a:rPr lang="zh-CN" dirty="0" smtClean="0"/>
              <a:t>             if(bWrite != null) bWrite.close();</a:t>
            </a:r>
          </a:p>
          <a:p>
            <a:pPr marL="109728" indent="0">
              <a:buNone/>
            </a:pPr>
            <a:r>
              <a:rPr lang="zh-CN" dirty="0" smtClean="0"/>
              <a:t>         } catch(Exception e) {System.err.println(e);}</a:t>
            </a:r>
          </a:p>
          <a:p>
            <a:pPr marL="109728" indent="0">
              <a:buNone/>
            </a:pPr>
            <a:r>
              <a:rPr lang="zh-CN" dirty="0" smtClean="0"/>
              <a:t>     }</a:t>
            </a:r>
          </a:p>
          <a:p>
            <a:pPr marL="109728" indent="0">
              <a:buNone/>
            </a:pPr>
            <a:r>
              <a:rPr lang="zh-CN" dirty="0" smtClean="0"/>
              <a:t>     System.out.println("\n\n\n------------------------");</a:t>
            </a:r>
          </a:p>
          <a:p>
            <a:pPr marL="109728" indent="0">
              <a:buNone/>
            </a:pPr>
            <a:r>
              <a:rPr lang="zh-CN" dirty="0" smtClean="0"/>
              <a:t>     System.out.println("Searched completely");</a:t>
            </a:r>
          </a:p>
          <a:p>
            <a:pPr marL="109728" indent="0">
              <a:buNone/>
            </a:pPr>
            <a:r>
              <a:rPr lang="zh-CN" dirty="0" smtClean="0"/>
              <a:t>     if( i != 0) {</a:t>
            </a:r>
          </a:p>
          <a:p>
            <a:pPr marL="109728" indent="0">
              <a:buNone/>
            </a:pPr>
            <a:r>
              <a:rPr lang="zh-CN" dirty="0" smtClean="0"/>
              <a:t>        System.out.println("Found " + i + " lines have \""</a:t>
            </a:r>
          </a:p>
          <a:p>
            <a:pPr marL="109728" indent="0">
              <a:buNone/>
            </a:pPr>
            <a:r>
              <a:rPr lang="zh-CN" dirty="0" smtClean="0"/>
              <a:t>                                + args[1] + "\"" );</a:t>
            </a:r>
          </a:p>
          <a:p>
            <a:pPr marL="109728" indent="0">
              <a:buNone/>
            </a:pPr>
            <a:r>
              <a:rPr lang="zh-CN" dirty="0" smtClean="0"/>
              <a:t>     } else</a:t>
            </a:r>
          </a:p>
          <a:p>
            <a:pPr marL="109728" indent="0">
              <a:buNone/>
            </a:pPr>
            <a:r>
              <a:rPr lang="zh-CN" dirty="0" smtClean="0"/>
              <a:t>        System.out.println("Can't find \""+args[1]</a:t>
            </a:r>
          </a:p>
          <a:p>
            <a:pPr marL="109728" indent="0">
              <a:buNone/>
            </a:pPr>
            <a:r>
              <a:rPr lang="zh-CN" dirty="0" smtClean="0"/>
              <a:t>                                +"\"in file" + args[0]);</a:t>
            </a:r>
          </a:p>
          <a:p>
            <a:pPr marL="109728" indent="0">
              <a:buNone/>
            </a:pPr>
            <a:r>
              <a:rPr lang="zh-CN" dirty="0" smtClean="0"/>
              <a:t>  }</a:t>
            </a:r>
          </a:p>
          <a:p>
            <a:pPr marL="109728" indent="0">
              <a:buNone/>
            </a:pPr>
            <a:r>
              <a:rPr lang="zh-CN" dirty="0" smtClean="0"/>
              <a:t>}</a:t>
            </a:r>
            <a:endParaRPr lang="zh-CN" dirty="0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smtClean="0"/>
              <a:t>字节流和字符流示例</a:t>
            </a:r>
            <a:endParaRPr 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dirty="0" smtClean="0"/>
              <a:t>PipedInputStream</a:t>
            </a:r>
            <a:r>
              <a:rPr lang="zh-CN" dirty="0" smtClean="0">
                <a:sym typeface="Arial" charset="0"/>
              </a:rPr>
              <a:t>和</a:t>
            </a:r>
            <a:r>
              <a:rPr lang="zh-CN" dirty="0" smtClean="0"/>
              <a:t>PipedOutputStream</a:t>
            </a:r>
            <a:r>
              <a:rPr lang="zh-CN" dirty="0" smtClean="0">
                <a:sym typeface="Arial" charset="0"/>
              </a:rPr>
              <a:t>类</a:t>
            </a:r>
            <a:endParaRPr lang="en-US" altLang="zh-CN" dirty="0" smtClean="0">
              <a:sym typeface="Arial" charset="0"/>
            </a:endParaRPr>
          </a:p>
          <a:p>
            <a:pPr lvl="1"/>
            <a:r>
              <a:rPr lang="zh-CN" altLang="zh-CN" dirty="0" smtClean="0">
                <a:sym typeface="Arial" charset="0"/>
              </a:rPr>
              <a:t>管道是UNIX的发明，它大大增强了流的概念。</a:t>
            </a:r>
          </a:p>
          <a:p>
            <a:pPr lvl="1"/>
            <a:r>
              <a:rPr lang="zh-CN" altLang="zh-CN" dirty="0" smtClean="0">
                <a:sym typeface="Arial" charset="0"/>
              </a:rPr>
              <a:t>管道(pipe)提供一种线程之间的通信方法，可用于IPC(进程间通信) 或是ITC(线程间通信)。</a:t>
            </a:r>
          </a:p>
          <a:p>
            <a:pPr lvl="1"/>
            <a:r>
              <a:rPr lang="zh-CN" altLang="zh-CN" dirty="0" smtClean="0">
                <a:sym typeface="Arial" charset="0"/>
              </a:rPr>
              <a:t>一个输入管道是用来接收一个输出管道所写出的数据。</a:t>
            </a:r>
          </a:p>
          <a:p>
            <a:pPr lvl="1"/>
            <a:r>
              <a:rPr lang="zh-CN" altLang="zh-CN" dirty="0" smtClean="0">
                <a:sym typeface="Arial" charset="0"/>
              </a:rPr>
              <a:t>这两个类必须同时使用，所以它们</a:t>
            </a:r>
            <a:r>
              <a:rPr lang="zh-CN" altLang="zh-CN" b="1" dirty="0" smtClean="0">
                <a:solidFill>
                  <a:srgbClr val="FF0000"/>
                </a:solidFill>
                <a:sym typeface="Arial" charset="0"/>
              </a:rPr>
              <a:t>除了不带参数的构造器外</a:t>
            </a:r>
            <a:r>
              <a:rPr lang="zh-CN" altLang="zh-CN" dirty="0" smtClean="0">
                <a:sym typeface="Arial" charset="0"/>
              </a:rPr>
              <a:t>，互为构造器中的参数。</a:t>
            </a:r>
          </a:p>
          <a:p>
            <a:pPr lvl="1"/>
            <a:r>
              <a:rPr lang="zh-CN" altLang="zh-CN" dirty="0" smtClean="0">
                <a:sym typeface="Arial" charset="0"/>
              </a:rPr>
              <a:t>  PipedInputStream(PipedOutputStream)</a:t>
            </a:r>
          </a:p>
          <a:p>
            <a:pPr lvl="1"/>
            <a:r>
              <a:rPr lang="zh-CN" altLang="zh-CN" dirty="0" smtClean="0">
                <a:sym typeface="Arial" charset="0"/>
              </a:rPr>
              <a:t>  PipedOutputStream(PipedInputStream)</a:t>
            </a:r>
          </a:p>
          <a:p>
            <a:endParaRPr lang="zh-CN" dirty="0">
              <a:sym typeface="Arial" charset="0"/>
            </a:endParaRPr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smtClean="0">
                <a:sym typeface="Arial" charset="0"/>
              </a:rPr>
              <a:t>管道输入输出流类</a:t>
            </a:r>
            <a:endParaRPr lang="zh-CN">
              <a:sym typeface="Arial" charset="0"/>
            </a:endParaRPr>
          </a:p>
        </p:txBody>
      </p:sp>
      <p:sp>
        <p:nvSpPr>
          <p:cNvPr id="79876" name="Rectangle 4"/>
          <p:cNvSpPr>
            <a:spLocks noGrp="1" noChangeArrowheads="1"/>
          </p:cNvSpPr>
          <p:nvPr/>
        </p:nvSpPr>
        <p:spPr bwMode="auto">
          <a:xfrm>
            <a:off x="1981200" y="1676400"/>
            <a:ext cx="829945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47675" lvl="1" indent="-261938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SzPct val="110000"/>
              <a:buFont typeface="Wingdings" charset="0"/>
              <a:buChar char="Ø"/>
            </a:pPr>
            <a:endParaRPr lang="zh-CN" altLang="en-US" sz="2400" b="1" dirty="0">
              <a:latin typeface="Courier New" charset="0"/>
              <a:ea typeface="宋体" charset="0"/>
              <a:cs typeface="宋体" charset="0"/>
              <a:sym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dirty="0" smtClean="0"/>
              <a:t>示例：</a:t>
            </a:r>
          </a:p>
          <a:p>
            <a:pPr marL="109728" indent="0">
              <a:buNone/>
            </a:pPr>
            <a:r>
              <a:rPr lang="zh-CN" dirty="0" smtClean="0">
                <a:sym typeface="Arial" charset="0"/>
              </a:rPr>
              <a:t>    下面的程序使用两个线程：一个线程模拟数据采集，用Random类随机生成数值，另一个线程模拟数据处理，使用数据，计算其平均值。</a:t>
            </a:r>
            <a:endParaRPr lang="zh-CN" dirty="0">
              <a:sym typeface="Arial" charset="0"/>
            </a:endParaRPr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smtClean="0">
                <a:sym typeface="Arial" charset="0"/>
              </a:rPr>
              <a:t>管道输入输出流类</a:t>
            </a:r>
            <a:r>
              <a:rPr lang="zh-CN" smtClean="0"/>
              <a:t>示例</a:t>
            </a:r>
            <a:endParaRPr 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smtClean="0">
                <a:sym typeface="Arial" charset="0"/>
              </a:rPr>
              <a:t>流(stream)是指在计算机的输入与输出之间运动的数据序列。</a:t>
            </a:r>
          </a:p>
          <a:p>
            <a:r>
              <a:rPr lang="zh-CN" smtClean="0">
                <a:sym typeface="Arial" charset="0"/>
              </a:rPr>
              <a:t>流序列中的数据既可以是未经加工的原始的二进制数据，也可以是经一定编码处理后符合某种格式规定的特定数据。</a:t>
            </a:r>
            <a:endParaRPr lang="en-US" altLang="zh-CN" smtClean="0">
              <a:sym typeface="Arial" charset="0"/>
            </a:endParaRPr>
          </a:p>
          <a:p>
            <a:r>
              <a:rPr lang="zh-CN" altLang="en-US" smtClean="0">
                <a:sym typeface="Arial" charset="0"/>
              </a:rPr>
              <a:t>流通过</a:t>
            </a:r>
            <a:r>
              <a:rPr lang="en-US" altLang="zh-CN" smtClean="0">
                <a:sym typeface="Arial" charset="0"/>
              </a:rPr>
              <a:t>Java</a:t>
            </a:r>
            <a:r>
              <a:rPr lang="zh-CN" altLang="en-US" smtClean="0">
                <a:sym typeface="Arial" charset="0"/>
              </a:rPr>
              <a:t>的输入</a:t>
            </a:r>
            <a:r>
              <a:rPr lang="en-US" altLang="zh-CN" smtClean="0">
                <a:sym typeface="Arial" charset="0"/>
              </a:rPr>
              <a:t>/</a:t>
            </a:r>
            <a:r>
              <a:rPr lang="zh-CN" altLang="en-US" smtClean="0">
                <a:sym typeface="Arial" charset="0"/>
              </a:rPr>
              <a:t>输出系统与物理设备链接。尽管与它们链接的物理设备不尽相同，所有流的行为具有同样方式。</a:t>
            </a:r>
            <a:endParaRPr lang="en-US" altLang="zh-CN" smtClean="0">
              <a:sym typeface="Arial" charset="0"/>
            </a:endParaRPr>
          </a:p>
          <a:p>
            <a:r>
              <a:rPr lang="zh-CN" altLang="en-US" smtClean="0">
                <a:sym typeface="Arial" charset="0"/>
              </a:rPr>
              <a:t>在</a:t>
            </a:r>
            <a:r>
              <a:rPr lang="en-US" altLang="zh-CN" smtClean="0">
                <a:sym typeface="Arial" charset="0"/>
              </a:rPr>
              <a:t>Java</a:t>
            </a:r>
            <a:r>
              <a:rPr lang="zh-CN" altLang="en-US" smtClean="0">
                <a:sym typeface="Arial" charset="0"/>
              </a:rPr>
              <a:t>中，把不同类型的输入、输出源</a:t>
            </a:r>
            <a:r>
              <a:rPr lang="en-US" altLang="zh-CN" smtClean="0">
                <a:sym typeface="Arial" charset="0"/>
              </a:rPr>
              <a:t>(</a:t>
            </a:r>
            <a:r>
              <a:rPr lang="zh-CN" altLang="en-US" smtClean="0">
                <a:sym typeface="Arial" charset="0"/>
              </a:rPr>
              <a:t>键盘、文件、网络等</a:t>
            </a:r>
            <a:r>
              <a:rPr lang="en-US" altLang="zh-CN" smtClean="0">
                <a:sym typeface="Arial" charset="0"/>
              </a:rPr>
              <a:t>)</a:t>
            </a:r>
            <a:r>
              <a:rPr lang="zh-CN" altLang="en-US" smtClean="0">
                <a:sym typeface="Arial" charset="0"/>
              </a:rPr>
              <a:t>抽象为流</a:t>
            </a:r>
            <a:r>
              <a:rPr lang="en-US" altLang="zh-CN" smtClean="0">
                <a:sym typeface="Arial" charset="0"/>
              </a:rPr>
              <a:t>(Stream)</a:t>
            </a:r>
            <a:r>
              <a:rPr lang="zh-CN" altLang="en-US" smtClean="0">
                <a:sym typeface="Arial" charset="0"/>
              </a:rPr>
              <a:t>，而其中输入或输出的数据则称为数据流</a:t>
            </a:r>
            <a:r>
              <a:rPr lang="en-US" altLang="zh-CN" smtClean="0">
                <a:sym typeface="Arial" charset="0"/>
              </a:rPr>
              <a:t>(Data Stream)</a:t>
            </a:r>
            <a:r>
              <a:rPr lang="zh-CN" altLang="en-US" smtClean="0">
                <a:sym typeface="Arial" charset="0"/>
              </a:rPr>
              <a:t>，用统一的方式来表示。</a:t>
            </a:r>
          </a:p>
          <a:p>
            <a:endParaRPr lang="zh-CN" altLang="en-US" smtClean="0">
              <a:sym typeface="Arial" charset="0"/>
            </a:endParaRPr>
          </a:p>
          <a:p>
            <a:endParaRPr lang="zh-CN" dirty="0">
              <a:sym typeface="Arial" charset="0"/>
            </a:endParaRP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smtClean="0">
                <a:sym typeface="Arial" charset="0"/>
              </a:rPr>
              <a:t>I/O基本原理</a:t>
            </a:r>
            <a:endParaRPr lang="zh-CN">
              <a:sym typeface="Arial" charset="0"/>
            </a:endParaRPr>
          </a:p>
        </p:txBody>
      </p:sp>
      <p:sp>
        <p:nvSpPr>
          <p:cNvPr id="46084" name="Rectangle 4"/>
          <p:cNvSpPr>
            <a:spLocks noGrp="1" noChangeArrowheads="1"/>
          </p:cNvSpPr>
          <p:nvPr/>
        </p:nvSpPr>
        <p:spPr bwMode="auto">
          <a:xfrm>
            <a:off x="1981200" y="3581400"/>
            <a:ext cx="8229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Font typeface="Wingdings" charset="0"/>
              <a:buChar char="v"/>
            </a:pPr>
            <a:endParaRPr lang="zh-CN" altLang="en-US" sz="2400" dirty="0">
              <a:latin typeface="Courier New" charset="0"/>
              <a:ea typeface="宋体" charset="0"/>
              <a:cs typeface="宋体" charset="0"/>
              <a:sym typeface="Arial" charset="0"/>
            </a:endParaRPr>
          </a:p>
        </p:txBody>
      </p:sp>
      <p:sp>
        <p:nvSpPr>
          <p:cNvPr id="46085" name="Rectangle 5"/>
          <p:cNvSpPr>
            <a:spLocks noGrp="1" noChangeArrowheads="1"/>
          </p:cNvSpPr>
          <p:nvPr/>
        </p:nvSpPr>
        <p:spPr bwMode="auto">
          <a:xfrm>
            <a:off x="1981200" y="4648200"/>
            <a:ext cx="82296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Font typeface="Wingdings" charset="0"/>
              <a:buChar char="v"/>
            </a:pPr>
            <a:endParaRPr lang="zh-CN" altLang="en-US" sz="2400" dirty="0">
              <a:latin typeface="Courier New" charset="0"/>
              <a:ea typeface="宋体" charset="0"/>
              <a:cs typeface="宋体" charset="0"/>
              <a:sym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81329"/>
            <a:ext cx="5702424" cy="4525963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zh-CN" dirty="0" smtClean="0"/>
              <a:t>import java.io.*;</a:t>
            </a:r>
          </a:p>
          <a:p>
            <a:pPr marL="109728" indent="0">
              <a:buNone/>
            </a:pPr>
            <a:r>
              <a:rPr lang="zh-CN" dirty="0" smtClean="0"/>
              <a:t>import java.util.Random;</a:t>
            </a:r>
          </a:p>
          <a:p>
            <a:pPr marL="109728" indent="0">
              <a:buNone/>
            </a:pPr>
            <a:r>
              <a:rPr lang="zh-CN" dirty="0" smtClean="0"/>
              <a:t>//数据处理</a:t>
            </a:r>
          </a:p>
          <a:p>
            <a:pPr marL="109728" indent="0">
              <a:buNone/>
            </a:pPr>
            <a:r>
              <a:rPr lang="zh-CN" dirty="0" smtClean="0"/>
              <a:t>class RunningAverage extends Thread {</a:t>
            </a:r>
          </a:p>
          <a:p>
            <a:pPr marL="109728" indent="0">
              <a:buNone/>
            </a:pPr>
            <a:r>
              <a:rPr lang="zh-CN" dirty="0" smtClean="0"/>
              <a:t>  private DataInputStream in;</a:t>
            </a:r>
          </a:p>
          <a:p>
            <a:pPr marL="109728" indent="0">
              <a:buNone/>
            </a:pPr>
            <a:r>
              <a:rPr lang="zh-CN" dirty="0" smtClean="0"/>
              <a:t>  double total = 0;</a:t>
            </a:r>
          </a:p>
          <a:p>
            <a:pPr marL="109728" indent="0">
              <a:buNone/>
            </a:pPr>
            <a:r>
              <a:rPr lang="zh-CN" dirty="0" smtClean="0"/>
              <a:t>  long count = 0;</a:t>
            </a:r>
          </a:p>
          <a:p>
            <a:pPr marL="109728" indent="0">
              <a:buNone/>
            </a:pPr>
            <a:r>
              <a:rPr lang="zh-CN" dirty="0" smtClean="0"/>
              <a:t>  RunningAverage(InputStream i) {</a:t>
            </a:r>
          </a:p>
          <a:p>
            <a:pPr marL="109728" indent="0">
              <a:buNone/>
            </a:pPr>
            <a:r>
              <a:rPr lang="zh-CN" dirty="0" smtClean="0"/>
              <a:t>    in = new DataInputStream(i);</a:t>
            </a:r>
          </a:p>
          <a:p>
            <a:pPr marL="109728" indent="0">
              <a:buNone/>
            </a:pPr>
            <a:r>
              <a:rPr lang="zh-CN" dirty="0" smtClean="0"/>
              <a:t>  }</a:t>
            </a: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smtClean="0">
                <a:sym typeface="Arial" charset="0"/>
              </a:rPr>
              <a:t>管道输入输出流类</a:t>
            </a:r>
            <a:r>
              <a:rPr lang="zh-CN" smtClean="0"/>
              <a:t>示例</a:t>
            </a:r>
            <a:endParaRPr lang="zh-CN"/>
          </a:p>
        </p:txBody>
      </p:sp>
      <p:sp>
        <p:nvSpPr>
          <p:cNvPr id="2" name="文本框 1"/>
          <p:cNvSpPr txBox="1"/>
          <p:nvPr/>
        </p:nvSpPr>
        <p:spPr>
          <a:xfrm>
            <a:off x="6528048" y="1988840"/>
            <a:ext cx="4750339" cy="409342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109728" indent="0">
              <a:buNone/>
            </a:pPr>
            <a:r>
              <a:rPr lang="zh-CN" altLang="zh-CN" sz="2000" dirty="0"/>
              <a:t> public void run() {</a:t>
            </a:r>
          </a:p>
          <a:p>
            <a:pPr marL="109728" indent="0">
              <a:buNone/>
            </a:pPr>
            <a:r>
              <a:rPr lang="zh-CN" altLang="zh-CN" sz="2000" dirty="0"/>
              <a:t>    while (true){</a:t>
            </a:r>
          </a:p>
          <a:p>
            <a:pPr marL="109728" indent="0">
              <a:buNone/>
            </a:pPr>
            <a:r>
              <a:rPr lang="zh-CN" altLang="zh-CN" sz="2000" dirty="0"/>
              <a:t>     try {</a:t>
            </a:r>
          </a:p>
          <a:p>
            <a:pPr marL="109728" indent="0">
              <a:buNone/>
            </a:pPr>
            <a:r>
              <a:rPr lang="zh-CN" altLang="zh-CN" sz="2000" dirty="0"/>
              <a:t>       double num = in.readDouble();</a:t>
            </a:r>
          </a:p>
          <a:p>
            <a:pPr marL="109728" indent="0">
              <a:buNone/>
            </a:pPr>
            <a:r>
              <a:rPr lang="zh-CN" altLang="zh-CN" sz="2000" dirty="0"/>
              <a:t>       total += num;</a:t>
            </a:r>
          </a:p>
          <a:p>
            <a:pPr marL="109728" indent="0">
              <a:buNone/>
            </a:pPr>
            <a:r>
              <a:rPr lang="zh-CN" altLang="zh-CN" sz="2000" dirty="0"/>
              <a:t>       count++;</a:t>
            </a:r>
          </a:p>
          <a:p>
            <a:pPr marL="109728" indent="0">
              <a:buNone/>
            </a:pPr>
            <a:r>
              <a:rPr lang="zh-CN" altLang="zh-CN" sz="2000" dirty="0"/>
              <a:t>       System.out.println(count+":"+num</a:t>
            </a:r>
            <a:r>
              <a:rPr lang="zh-CN" altLang="zh-CN" sz="2000" dirty="0" smtClean="0"/>
              <a:t>+</a:t>
            </a:r>
            <a:endParaRPr lang="en-US" altLang="zh-CN" sz="2000" dirty="0" smtClean="0"/>
          </a:p>
          <a:p>
            <a:pPr marL="109728" indent="0">
              <a:buNone/>
            </a:pPr>
            <a:r>
              <a:rPr lang="en-US" altLang="zh-CN" sz="2000" dirty="0"/>
              <a:t>	</a:t>
            </a:r>
            <a:r>
              <a:rPr lang="zh-CN" altLang="zh-CN" sz="2000" dirty="0" smtClean="0"/>
              <a:t>"</a:t>
            </a:r>
            <a:r>
              <a:rPr lang="zh-CN" altLang="zh-CN" sz="2000" dirty="0"/>
              <a:t>\t avg="+total/count);</a:t>
            </a:r>
          </a:p>
          <a:p>
            <a:pPr marL="109728" indent="0">
              <a:buNone/>
            </a:pPr>
            <a:r>
              <a:rPr lang="zh-CN" altLang="zh-CN" sz="2000" dirty="0"/>
              <a:t>     } catch (IOException e) </a:t>
            </a:r>
            <a:r>
              <a:rPr lang="zh-CN" altLang="zh-CN" sz="2000" dirty="0" smtClean="0"/>
              <a:t>{</a:t>
            </a:r>
            <a:endParaRPr lang="en-US" altLang="zh-CN" sz="2000" dirty="0" smtClean="0"/>
          </a:p>
          <a:p>
            <a:pPr marL="109728" indent="0">
              <a:buNone/>
            </a:pPr>
            <a:r>
              <a:rPr lang="en-US" altLang="zh-CN" sz="2000" dirty="0"/>
              <a:t>	</a:t>
            </a:r>
            <a:r>
              <a:rPr lang="zh-CN" altLang="zh-CN" sz="2000" dirty="0" smtClean="0"/>
              <a:t> </a:t>
            </a:r>
            <a:r>
              <a:rPr lang="zh-CN" altLang="zh-CN" sz="2000" dirty="0"/>
              <a:t>e.printStackTrace(); }</a:t>
            </a:r>
          </a:p>
          <a:p>
            <a:pPr marL="109728" indent="0">
              <a:buNone/>
            </a:pPr>
            <a:r>
              <a:rPr lang="zh-CN" altLang="zh-CN" sz="2000" dirty="0"/>
              <a:t>    }</a:t>
            </a:r>
          </a:p>
          <a:p>
            <a:pPr marL="109728" indent="0">
              <a:buNone/>
            </a:pPr>
            <a:r>
              <a:rPr lang="zh-CN" altLang="zh-CN" sz="2000" dirty="0"/>
              <a:t>  }</a:t>
            </a:r>
          </a:p>
          <a:p>
            <a:pPr marL="109728" indent="0">
              <a:buNone/>
            </a:pPr>
            <a:r>
              <a:rPr lang="zh-CN" altLang="zh-CN" sz="2000" dirty="0"/>
              <a:t>}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81329"/>
            <a:ext cx="6062464" cy="4525963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zh-CN" dirty="0" smtClean="0"/>
              <a:t>//数据采集</a:t>
            </a:r>
          </a:p>
          <a:p>
            <a:pPr marL="109728" indent="0">
              <a:buNone/>
            </a:pPr>
            <a:r>
              <a:rPr lang="zh-CN" dirty="0" smtClean="0"/>
              <a:t>class NumberGenerator extends Thread {</a:t>
            </a:r>
          </a:p>
          <a:p>
            <a:pPr marL="109728" indent="0">
              <a:buNone/>
            </a:pPr>
            <a:r>
              <a:rPr lang="zh-CN" dirty="0" smtClean="0"/>
              <a:t>  private DataOutputStream out;</a:t>
            </a:r>
          </a:p>
          <a:p>
            <a:pPr marL="109728" indent="0">
              <a:buNone/>
            </a:pPr>
            <a:r>
              <a:rPr lang="zh-CN" dirty="0" smtClean="0"/>
              <a:t>  private Random gen = new Random();</a:t>
            </a:r>
          </a:p>
          <a:p>
            <a:pPr marL="109728" indent="0">
              <a:buNone/>
            </a:pPr>
            <a:r>
              <a:rPr lang="zh-CN" dirty="0" smtClean="0"/>
              <a:t>  private final long RANGE = 1000;</a:t>
            </a:r>
          </a:p>
          <a:p>
            <a:pPr marL="109728" indent="0">
              <a:buNone/>
            </a:pPr>
            <a:r>
              <a:rPr lang="zh-CN" dirty="0" smtClean="0"/>
              <a:t>  NumberGenerator(OutputStream o) {</a:t>
            </a:r>
          </a:p>
          <a:p>
            <a:pPr marL="109728" indent="0">
              <a:buNone/>
            </a:pPr>
            <a:r>
              <a:rPr lang="zh-CN" dirty="0" smtClean="0"/>
              <a:t>    out = new DataOutputStream(o);</a:t>
            </a:r>
          </a:p>
          <a:p>
            <a:pPr marL="109728" indent="0">
              <a:buNone/>
            </a:pPr>
            <a:r>
              <a:rPr lang="zh-CN" dirty="0" smtClean="0"/>
              <a:t>  }</a:t>
            </a:r>
          </a:p>
          <a:p>
            <a:pPr marL="109728" indent="0">
              <a:buNone/>
            </a:pPr>
            <a:r>
              <a:rPr lang="zh-CN" dirty="0" smtClean="0"/>
              <a:t>  public void run(){</a:t>
            </a:r>
          </a:p>
          <a:p>
            <a:pPr marL="109728" indent="0">
              <a:buNone/>
            </a:pPr>
            <a:r>
              <a:rPr lang="zh-CN" dirty="0" smtClean="0"/>
              <a:t>   while (true){</a:t>
            </a:r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smtClean="0">
                <a:sym typeface="Arial" charset="0"/>
              </a:rPr>
              <a:t>管道输入输出流类</a:t>
            </a:r>
            <a:r>
              <a:rPr lang="zh-CN" smtClean="0"/>
              <a:t>示例</a:t>
            </a:r>
            <a:endParaRPr lang="zh-CN"/>
          </a:p>
        </p:txBody>
      </p:sp>
      <p:sp>
        <p:nvSpPr>
          <p:cNvPr id="2" name="文本框 1"/>
          <p:cNvSpPr txBox="1"/>
          <p:nvPr/>
        </p:nvSpPr>
        <p:spPr>
          <a:xfrm>
            <a:off x="6888088" y="1897650"/>
            <a:ext cx="5184576" cy="489364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09728" indent="0">
              <a:buNone/>
            </a:pPr>
            <a:r>
              <a:rPr lang="zh-CN" altLang="zh-CN" sz="2400" dirty="0"/>
              <a:t> try{</a:t>
            </a:r>
          </a:p>
          <a:p>
            <a:pPr marL="109728" indent="0">
              <a:buNone/>
            </a:pPr>
            <a:r>
              <a:rPr lang="zh-CN" altLang="zh-CN" sz="2400" dirty="0"/>
              <a:t>     double num = gen.nextDouble()*RANGE;</a:t>
            </a:r>
          </a:p>
          <a:p>
            <a:pPr marL="109728" indent="0">
              <a:buNone/>
            </a:pPr>
            <a:r>
              <a:rPr lang="zh-CN" altLang="zh-CN" sz="2400" dirty="0"/>
              <a:t>     out.writeDouble(num);</a:t>
            </a:r>
          </a:p>
          <a:p>
            <a:pPr marL="109728" indent="0">
              <a:buNone/>
            </a:pPr>
            <a:r>
              <a:rPr lang="zh-CN" altLang="zh-CN" sz="2400" dirty="0"/>
              <a:t>     out.flush();</a:t>
            </a:r>
          </a:p>
          <a:p>
            <a:pPr marL="109728" indent="0">
              <a:buNone/>
            </a:pPr>
            <a:r>
              <a:rPr lang="zh-CN" altLang="zh-CN" sz="2400" dirty="0"/>
              <a:t>     sleep(500);</a:t>
            </a:r>
          </a:p>
          <a:p>
            <a:pPr marL="109728" indent="0">
              <a:buNone/>
            </a:pPr>
            <a:r>
              <a:rPr lang="zh-CN" altLang="zh-CN" sz="2400" dirty="0"/>
              <a:t>    }catch(IOException e){e.printStackTrace(); </a:t>
            </a:r>
          </a:p>
          <a:p>
            <a:pPr marL="109728" indent="0">
              <a:buNone/>
            </a:pPr>
            <a:r>
              <a:rPr lang="zh-CN" altLang="zh-CN" sz="2400" dirty="0"/>
              <a:t>    }catch(InterruptedException e</a:t>
            </a:r>
            <a:r>
              <a:rPr lang="zh-CN" altLang="zh-CN" sz="2400" dirty="0" smtClean="0"/>
              <a:t>){</a:t>
            </a:r>
            <a:endParaRPr lang="en-US" altLang="zh-CN" sz="2400" dirty="0" smtClean="0"/>
          </a:p>
          <a:p>
            <a:pPr marL="109728" indent="0">
              <a:buNone/>
            </a:pPr>
            <a:r>
              <a:rPr lang="en-US" altLang="zh-CN" sz="2400" dirty="0"/>
              <a:t>	</a:t>
            </a:r>
            <a:r>
              <a:rPr lang="zh-CN" altLang="zh-CN" sz="2400" dirty="0" smtClean="0"/>
              <a:t>e</a:t>
            </a:r>
            <a:r>
              <a:rPr lang="zh-CN" altLang="zh-CN" sz="2400" dirty="0"/>
              <a:t>.printStackTrace();}</a:t>
            </a:r>
          </a:p>
          <a:p>
            <a:pPr marL="109728" indent="0">
              <a:buNone/>
            </a:pPr>
            <a:r>
              <a:rPr lang="zh-CN" altLang="zh-CN" sz="2400" dirty="0"/>
              <a:t>  }</a:t>
            </a:r>
          </a:p>
          <a:p>
            <a:pPr marL="109728" indent="0">
              <a:buNone/>
            </a:pPr>
            <a:r>
              <a:rPr lang="zh-CN" altLang="zh-CN" sz="2400" dirty="0"/>
              <a:t> }</a:t>
            </a:r>
          </a:p>
          <a:p>
            <a:pPr marL="109728" indent="0">
              <a:buNone/>
            </a:pPr>
            <a:r>
              <a:rPr lang="zh-CN" altLang="zh-CN" sz="2400" dirty="0"/>
              <a:t>}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81329"/>
            <a:ext cx="5846440" cy="45259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 marL="109728" indent="0">
              <a:buNone/>
            </a:pPr>
            <a:r>
              <a:rPr lang="zh-CN" dirty="0" smtClean="0"/>
              <a:t>//主类</a:t>
            </a:r>
          </a:p>
          <a:p>
            <a:pPr marL="109728" indent="0">
              <a:buNone/>
            </a:pPr>
            <a:r>
              <a:rPr lang="zh-CN" dirty="0" smtClean="0"/>
              <a:t>class PipeTest {</a:t>
            </a:r>
          </a:p>
          <a:p>
            <a:pPr marL="109728" indent="0">
              <a:buNone/>
            </a:pPr>
            <a:r>
              <a:rPr lang="zh-CN" dirty="0" smtClean="0"/>
              <a:t>  public static void main(String[] args){</a:t>
            </a:r>
          </a:p>
          <a:p>
            <a:pPr marL="109728" indent="0">
              <a:buNone/>
            </a:pPr>
            <a:r>
              <a:rPr lang="zh-CN" dirty="0" smtClean="0"/>
              <a:t>    try {</a:t>
            </a:r>
          </a:p>
          <a:p>
            <a:pPr marL="109728" indent="0">
              <a:buNone/>
            </a:pPr>
            <a:r>
              <a:rPr lang="zh-CN" dirty="0" smtClean="0"/>
              <a:t>      PipedOutputStream producer = </a:t>
            </a:r>
            <a:endParaRPr lang="en-US" altLang="zh-CN" dirty="0" smtClean="0"/>
          </a:p>
          <a:p>
            <a:pPr marL="109728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  </a:t>
            </a:r>
            <a:r>
              <a:rPr lang="zh-CN" dirty="0" smtClean="0"/>
              <a:t>new PipedOutputStream();</a:t>
            </a:r>
          </a:p>
          <a:p>
            <a:pPr marL="109728" indent="0">
              <a:buNone/>
            </a:pPr>
            <a:r>
              <a:rPr lang="zh-CN" dirty="0" smtClean="0"/>
              <a:t>      PipedInputStream consumer = </a:t>
            </a:r>
          </a:p>
          <a:p>
            <a:pPr marL="109728" indent="0">
              <a:buNone/>
            </a:pPr>
            <a:r>
              <a:rPr lang="zh-CN" dirty="0" smtClean="0"/>
              <a:t>                            new PipedInputStream(producer);</a:t>
            </a:r>
          </a:p>
          <a:p>
            <a:pPr marL="109728" indent="0">
              <a:buNone/>
            </a:pPr>
            <a:r>
              <a:rPr lang="zh-CN" dirty="0" smtClean="0"/>
              <a:t>      RunningAverage avg = </a:t>
            </a:r>
            <a:endParaRPr lang="en-US" altLang="zh-CN" dirty="0" smtClean="0"/>
          </a:p>
          <a:p>
            <a:pPr marL="109728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   </a:t>
            </a:r>
            <a:r>
              <a:rPr lang="zh-CN" dirty="0" smtClean="0"/>
              <a:t>new RunningAverage(consumer);</a:t>
            </a:r>
          </a:p>
          <a:p>
            <a:pPr marL="109728" indent="0">
              <a:buNone/>
            </a:pPr>
            <a:r>
              <a:rPr lang="zh-CN" dirty="0" smtClean="0"/>
              <a:t>      NumberGenerator gen = </a:t>
            </a:r>
            <a:endParaRPr lang="en-US" altLang="zh-CN" dirty="0" smtClean="0"/>
          </a:p>
          <a:p>
            <a:pPr marL="109728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  </a:t>
            </a:r>
            <a:r>
              <a:rPr lang="zh-CN" dirty="0" smtClean="0"/>
              <a:t>new NumberGenerator(producer);</a:t>
            </a:r>
          </a:p>
          <a:p>
            <a:pPr marL="109728" indent="0">
              <a:buNone/>
            </a:pPr>
            <a:r>
              <a:rPr lang="zh-CN" dirty="0" smtClean="0"/>
              <a:t>      gen.start();</a:t>
            </a:r>
          </a:p>
          <a:p>
            <a:pPr marL="109728" indent="0">
              <a:buNone/>
            </a:pPr>
            <a:r>
              <a:rPr lang="zh-CN" dirty="0" smtClean="0"/>
              <a:t>      avg.start();</a:t>
            </a:r>
          </a:p>
          <a:p>
            <a:pPr marL="109728" indent="0">
              <a:buNone/>
            </a:pPr>
            <a:endParaRPr lang="en-US" altLang="zh-CN" dirty="0" smtClean="0"/>
          </a:p>
          <a:p>
            <a:pPr marL="109728" indent="0">
              <a:buNone/>
            </a:pPr>
            <a:endParaRPr lang="zh-CN" dirty="0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smtClean="0">
                <a:sym typeface="Arial" charset="0"/>
              </a:rPr>
              <a:t>管道输入输出流类</a:t>
            </a:r>
            <a:r>
              <a:rPr lang="zh-CN" smtClean="0"/>
              <a:t>示例</a:t>
            </a:r>
            <a:endParaRPr lang="zh-CN"/>
          </a:p>
        </p:txBody>
      </p:sp>
      <p:sp>
        <p:nvSpPr>
          <p:cNvPr id="2" name="文本框 1"/>
          <p:cNvSpPr txBox="1"/>
          <p:nvPr/>
        </p:nvSpPr>
        <p:spPr>
          <a:xfrm>
            <a:off x="6672064" y="2132856"/>
            <a:ext cx="3738459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109728" indent="0">
              <a:buNone/>
            </a:pPr>
            <a:r>
              <a:rPr lang="zh-CN" altLang="zh-CN" dirty="0"/>
              <a:t> try{</a:t>
            </a:r>
          </a:p>
          <a:p>
            <a:pPr marL="109728" indent="0">
              <a:buNone/>
            </a:pPr>
            <a:r>
              <a:rPr lang="zh-CN" altLang="zh-CN" dirty="0"/>
              <a:t>         Thread.sleep(5000);</a:t>
            </a:r>
          </a:p>
          <a:p>
            <a:pPr marL="109728" indent="0">
              <a:buNone/>
            </a:pPr>
            <a:r>
              <a:rPr lang="zh-CN" altLang="zh-CN" dirty="0"/>
              <a:t>      }catch (InterruptedException e) {}</a:t>
            </a:r>
          </a:p>
          <a:p>
            <a:pPr marL="109728" indent="0">
              <a:buNone/>
            </a:pPr>
            <a:r>
              <a:rPr lang="en-US" altLang="zh-CN" dirty="0"/>
              <a:t>  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gen.stop</a:t>
            </a:r>
            <a:r>
              <a:rPr lang="en-US" altLang="zh-CN" dirty="0"/>
              <a:t>();</a:t>
            </a:r>
          </a:p>
          <a:p>
            <a:pPr marL="109728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avg.stop</a:t>
            </a:r>
            <a:r>
              <a:rPr lang="en-US" altLang="zh-CN" dirty="0"/>
              <a:t>();</a:t>
            </a:r>
          </a:p>
          <a:p>
            <a:pPr marL="109728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producer.close</a:t>
            </a:r>
            <a:r>
              <a:rPr lang="en-US" altLang="zh-CN" dirty="0"/>
              <a:t>();</a:t>
            </a:r>
          </a:p>
          <a:p>
            <a:pPr marL="109728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consumer.close</a:t>
            </a:r>
            <a:r>
              <a:rPr lang="en-US" altLang="zh-CN" dirty="0"/>
              <a:t>();</a:t>
            </a:r>
          </a:p>
          <a:p>
            <a:pPr marL="109728" indent="0">
              <a:buNone/>
            </a:pPr>
            <a:r>
              <a:rPr lang="en-US" altLang="zh-CN" dirty="0"/>
              <a:t>     } catch (</a:t>
            </a:r>
            <a:r>
              <a:rPr lang="en-US" altLang="zh-CN" dirty="0" err="1"/>
              <a:t>IOException</a:t>
            </a:r>
            <a:r>
              <a:rPr lang="en-US" altLang="zh-CN" dirty="0"/>
              <a:t> e) {</a:t>
            </a:r>
          </a:p>
          <a:p>
            <a:pPr marL="109728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e.printStackTrace</a:t>
            </a:r>
            <a:r>
              <a:rPr lang="en-US" altLang="zh-CN" dirty="0"/>
              <a:t>();</a:t>
            </a:r>
          </a:p>
          <a:p>
            <a:pPr marL="109728" indent="0">
              <a:buNone/>
            </a:pPr>
            <a:r>
              <a:rPr lang="en-US" altLang="zh-CN" dirty="0"/>
              <a:t>     }</a:t>
            </a:r>
          </a:p>
          <a:p>
            <a:pPr marL="109728" indent="0">
              <a:buNone/>
            </a:pPr>
            <a:r>
              <a:rPr lang="en-US" altLang="zh-CN" dirty="0"/>
              <a:t>   }</a:t>
            </a:r>
          </a:p>
          <a:p>
            <a:pPr marL="109728" indent="0">
              <a:buNone/>
            </a:pPr>
            <a:r>
              <a:rPr lang="en-US" altLang="zh-CN" dirty="0"/>
              <a:t>}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smtClean="0">
                <a:sym typeface="Arial" charset="0"/>
              </a:rPr>
              <a:t>管道输入输出流类</a:t>
            </a:r>
            <a:r>
              <a:rPr lang="zh-CN" smtClean="0"/>
              <a:t>示例</a:t>
            </a:r>
            <a:endParaRPr lang="zh-CN"/>
          </a:p>
        </p:txBody>
      </p:sp>
      <p:sp>
        <p:nvSpPr>
          <p:cNvPr id="84996" name="Rectangle 4"/>
          <p:cNvSpPr>
            <a:spLocks noGrp="1" noChangeArrowheads="1"/>
          </p:cNvSpPr>
          <p:nvPr/>
        </p:nvSpPr>
        <p:spPr bwMode="auto">
          <a:xfrm>
            <a:off x="983432" y="1484784"/>
            <a:ext cx="85344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541338" lvl="1" indent="-342900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110000"/>
              <a:buFont typeface="Arial"/>
              <a:buChar char="•"/>
            </a:pPr>
            <a:r>
              <a:rPr lang="zh-CN" altLang="en-US" sz="2200" dirty="0">
                <a:latin typeface="Courier New" charset="0"/>
                <a:ea typeface="宋体" charset="0"/>
                <a:cs typeface="宋体" charset="0"/>
                <a:sym typeface="Arial" charset="0"/>
              </a:rPr>
              <a:t>程序用</a:t>
            </a:r>
            <a:r>
              <a:rPr lang="en-US" altLang="zh-CN" sz="2200" dirty="0">
                <a:latin typeface="Courier New" charset="0"/>
                <a:ea typeface="宋体" charset="0"/>
                <a:cs typeface="宋体" charset="0"/>
                <a:sym typeface="Arial" charset="0"/>
              </a:rPr>
              <a:t>PipedOutputStream()</a:t>
            </a:r>
            <a:r>
              <a:rPr lang="zh-CN" altLang="en-US" sz="2200" dirty="0">
                <a:latin typeface="Courier New" charset="0"/>
                <a:ea typeface="宋体" charset="0"/>
                <a:cs typeface="宋体" charset="0"/>
                <a:sym typeface="Arial" charset="0"/>
              </a:rPr>
              <a:t>生成管道输出流</a:t>
            </a:r>
            <a:r>
              <a:rPr lang="en-US" altLang="zh-CN" sz="2200" dirty="0">
                <a:latin typeface="Courier New" charset="0"/>
                <a:ea typeface="宋体" charset="0"/>
                <a:cs typeface="宋体" charset="0"/>
                <a:sym typeface="Arial" charset="0"/>
              </a:rPr>
              <a:t>producer</a:t>
            </a:r>
            <a:r>
              <a:rPr lang="zh-CN" altLang="en-US" sz="2200" dirty="0">
                <a:latin typeface="Courier New" charset="0"/>
                <a:ea typeface="宋体" charset="0"/>
                <a:cs typeface="宋体" charset="0"/>
                <a:sym typeface="Arial" charset="0"/>
              </a:rPr>
              <a:t>，用</a:t>
            </a:r>
            <a:r>
              <a:rPr lang="en-US" altLang="zh-CN" sz="2200" dirty="0">
                <a:latin typeface="Courier New" charset="0"/>
                <a:ea typeface="宋体" charset="0"/>
                <a:cs typeface="宋体" charset="0"/>
                <a:sym typeface="Arial" charset="0"/>
              </a:rPr>
              <a:t>PipedInputStream(producer)</a:t>
            </a:r>
            <a:r>
              <a:rPr lang="zh-CN" altLang="en-US" sz="2200" dirty="0">
                <a:latin typeface="Courier New" charset="0"/>
                <a:ea typeface="宋体" charset="0"/>
                <a:cs typeface="宋体" charset="0"/>
                <a:sym typeface="Arial" charset="0"/>
              </a:rPr>
              <a:t>生成管道输入流</a:t>
            </a:r>
            <a:r>
              <a:rPr lang="en-US" altLang="zh-CN" sz="2200" dirty="0">
                <a:latin typeface="Courier New" charset="0"/>
                <a:ea typeface="宋体" charset="0"/>
                <a:cs typeface="宋体" charset="0"/>
                <a:sym typeface="Arial" charset="0"/>
              </a:rPr>
              <a:t>consumer</a:t>
            </a:r>
            <a:r>
              <a:rPr lang="zh-CN" altLang="en-US" sz="2200" dirty="0">
                <a:latin typeface="Courier New" charset="0"/>
                <a:ea typeface="宋体" charset="0"/>
                <a:cs typeface="宋体" charset="0"/>
                <a:sym typeface="Arial" charset="0"/>
              </a:rPr>
              <a:t>，同时实现了两个管道的连接。</a:t>
            </a:r>
          </a:p>
          <a:p>
            <a:pPr marL="541338" lvl="1" indent="-3429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110000"/>
              <a:buFont typeface="Arial"/>
              <a:buChar char="•"/>
            </a:pPr>
            <a:r>
              <a:rPr lang="zh-CN" altLang="en-US" sz="2200" dirty="0">
                <a:latin typeface="Courier New" charset="0"/>
                <a:ea typeface="宋体" charset="0"/>
                <a:cs typeface="宋体" charset="0"/>
                <a:sym typeface="Arial" charset="0"/>
              </a:rPr>
              <a:t>类</a:t>
            </a:r>
            <a:r>
              <a:rPr lang="en-US" altLang="zh-CN" sz="2200" dirty="0">
                <a:latin typeface="Courier New" charset="0"/>
                <a:ea typeface="宋体" charset="0"/>
                <a:cs typeface="宋体" charset="0"/>
                <a:sym typeface="Arial" charset="0"/>
              </a:rPr>
              <a:t>RunningAverage</a:t>
            </a:r>
            <a:r>
              <a:rPr lang="zh-CN" altLang="en-US" sz="2200" dirty="0">
                <a:latin typeface="Courier New" charset="0"/>
                <a:ea typeface="宋体" charset="0"/>
                <a:cs typeface="宋体" charset="0"/>
                <a:sym typeface="Arial" charset="0"/>
              </a:rPr>
              <a:t>和</a:t>
            </a:r>
            <a:r>
              <a:rPr lang="en-US" altLang="zh-CN" sz="2200" dirty="0">
                <a:latin typeface="Courier New" charset="0"/>
                <a:ea typeface="宋体" charset="0"/>
                <a:cs typeface="宋体" charset="0"/>
                <a:sym typeface="Arial" charset="0"/>
              </a:rPr>
              <a:t>NumberGenerator</a:t>
            </a:r>
            <a:r>
              <a:rPr lang="zh-CN" altLang="en-US" sz="2200" dirty="0">
                <a:latin typeface="Courier New" charset="0"/>
                <a:ea typeface="宋体" charset="0"/>
                <a:cs typeface="宋体" charset="0"/>
                <a:sym typeface="Arial" charset="0"/>
              </a:rPr>
              <a:t>第一个类实现生成数据，用管道输出这些数据，后一个类从输入管道接收数据，然后计算平均值。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dirty="0" smtClean="0">
                <a:sym typeface="宋体" charset="0"/>
              </a:rPr>
              <a:t>“</a:t>
            </a:r>
            <a:r>
              <a:rPr lang="zh-CN" dirty="0" smtClean="0"/>
              <a:t>对象序列化</a:t>
            </a:r>
            <a:r>
              <a:rPr lang="zh-CN" dirty="0" smtClean="0">
                <a:sym typeface="宋体" charset="0"/>
              </a:rPr>
              <a:t>”</a:t>
            </a:r>
            <a:r>
              <a:rPr lang="zh-CN" dirty="0" smtClean="0"/>
              <a:t>（Object Serialization）是Java一种特</a:t>
            </a:r>
            <a:r>
              <a:rPr lang="zh-CN" dirty="0" smtClean="0">
                <a:sym typeface="Arial" charset="0"/>
              </a:rPr>
              <a:t>性。</a:t>
            </a:r>
            <a:r>
              <a:rPr lang="zh-CN" altLang="en-US" dirty="0" smtClean="0">
                <a:sym typeface="Arial" charset="0"/>
              </a:rPr>
              <a:t>需要对象序列化的</a:t>
            </a:r>
            <a:r>
              <a:rPr lang="zh-CN" dirty="0" smtClean="0">
                <a:sym typeface="Arial" charset="0"/>
              </a:rPr>
              <a:t>类</a:t>
            </a:r>
            <a:r>
              <a:rPr lang="zh-CN" altLang="en-US" dirty="0">
                <a:sym typeface="Arial" charset="0"/>
              </a:rPr>
              <a:t>应该</a:t>
            </a:r>
            <a:r>
              <a:rPr lang="zh-CN" dirty="0" smtClean="0">
                <a:sym typeface="Arial" charset="0"/>
              </a:rPr>
              <a:t>实现Serializable接口。</a:t>
            </a:r>
            <a:endParaRPr lang="en-US" altLang="zh-CN" dirty="0" smtClean="0">
              <a:sym typeface="Arial" charset="0"/>
            </a:endParaRPr>
          </a:p>
          <a:p>
            <a:pPr lvl="1"/>
            <a:r>
              <a:rPr lang="zh-CN" altLang="zh-CN" dirty="0" smtClean="0">
                <a:sym typeface="Arial" charset="0"/>
              </a:rPr>
              <a:t>实现了Serializable接口的</a:t>
            </a:r>
            <a:r>
              <a:rPr lang="zh-CN" altLang="en-US" dirty="0" smtClean="0">
                <a:sym typeface="Arial" charset="0"/>
              </a:rPr>
              <a:t>类的实例</a:t>
            </a:r>
            <a:r>
              <a:rPr lang="zh-CN" altLang="zh-CN" dirty="0" smtClean="0">
                <a:sym typeface="Arial" charset="0"/>
              </a:rPr>
              <a:t>，可将它们转换成一系列字节，并可在以后完全恢复回原来的样子。</a:t>
            </a:r>
          </a:p>
          <a:p>
            <a:pPr lvl="1"/>
            <a:r>
              <a:rPr lang="zh-CN" altLang="zh-CN" dirty="0" smtClean="0">
                <a:sym typeface="Arial" charset="0"/>
              </a:rPr>
              <a:t>这一过程可通过网络进行。这意味着序列化机制能自动补偿操作系统间的差异。</a:t>
            </a:r>
          </a:p>
          <a:p>
            <a:pPr lvl="1"/>
            <a:r>
              <a:rPr lang="zh-CN" altLang="zh-CN" dirty="0" smtClean="0">
                <a:sym typeface="Arial" charset="0"/>
              </a:rPr>
              <a:t>可以实现“有限持久化”。意味着对象的“生存时间”并不取决于程序是否正在执行——它存在或“生存”于程序的每一次调用之间。</a:t>
            </a:r>
            <a:endParaRPr lang="zh-CN" altLang="zh-CN" dirty="0" smtClean="0"/>
          </a:p>
          <a:p>
            <a:endParaRPr lang="zh-CN" dirty="0">
              <a:sym typeface="Arial" charset="0"/>
            </a:endParaRPr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 smtClean="0">
                <a:sym typeface="Arial" charset="0"/>
              </a:rPr>
              <a:t>对象序列化处理</a:t>
            </a:r>
            <a:endParaRPr lang="zh-CN" dirty="0">
              <a:sym typeface="Arial" charset="0"/>
            </a:endParaRPr>
          </a:p>
        </p:txBody>
      </p:sp>
      <p:sp>
        <p:nvSpPr>
          <p:cNvPr id="88068" name="Rectangle 4"/>
          <p:cNvSpPr>
            <a:spLocks noGrp="1" noChangeArrowheads="1"/>
          </p:cNvSpPr>
          <p:nvPr/>
        </p:nvSpPr>
        <p:spPr bwMode="auto">
          <a:xfrm>
            <a:off x="1981200" y="2362200"/>
            <a:ext cx="82994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47675" lvl="1" indent="-261938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SzPct val="110000"/>
              <a:buFont typeface="Wingdings" charset="0"/>
              <a:buChar char="Ø"/>
            </a:pPr>
            <a:endParaRPr lang="zh-CN" altLang="en-US" sz="2800" dirty="0">
              <a:latin typeface="Courier New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dirty="0" smtClean="0"/>
              <a:t>序列化一个对象：</a:t>
            </a:r>
            <a:endParaRPr lang="en-US" altLang="zh-CN" dirty="0" smtClean="0"/>
          </a:p>
          <a:p>
            <a:pPr lvl="1"/>
            <a:r>
              <a:rPr lang="zh-CN" altLang="zh-CN" dirty="0" smtClean="0">
                <a:sym typeface="Arial" charset="0"/>
              </a:rPr>
              <a:t>首先要创建某些OutputStream对象，然后将其封装到ObjectOutputStream对象内。</a:t>
            </a:r>
          </a:p>
          <a:p>
            <a:pPr lvl="1"/>
            <a:r>
              <a:rPr lang="zh-CN" altLang="zh-CN" dirty="0" smtClean="0">
                <a:sym typeface="Arial" charset="0"/>
              </a:rPr>
              <a:t>再需调用writeObject()即可完成对象的序列化，并将其发送给OutputStream。</a:t>
            </a:r>
          </a:p>
          <a:p>
            <a:pPr lvl="1"/>
            <a:r>
              <a:rPr lang="zh-CN" altLang="zh-CN" dirty="0" smtClean="0">
                <a:sym typeface="Arial" charset="0"/>
              </a:rPr>
              <a:t>相反</a:t>
            </a:r>
            <a:r>
              <a:rPr lang="zh-CN" altLang="en-US" dirty="0" smtClean="0">
                <a:sym typeface="Arial" charset="0"/>
              </a:rPr>
              <a:t>过程为</a:t>
            </a:r>
            <a:r>
              <a:rPr lang="zh-CN" altLang="zh-CN" dirty="0" smtClean="0">
                <a:sym typeface="Arial" charset="0"/>
              </a:rPr>
              <a:t>将一个InputStream封装到ObjectInputStream内，然后调用readObject()。</a:t>
            </a:r>
          </a:p>
          <a:p>
            <a:pPr lvl="1"/>
            <a:r>
              <a:rPr lang="zh-CN" altLang="zh-CN" dirty="0" smtClean="0">
                <a:sym typeface="Arial" charset="0"/>
              </a:rPr>
              <a:t>和往常一样，最后获得的是指向一个</a:t>
            </a:r>
            <a:r>
              <a:rPr lang="zh-CN" altLang="en-US" dirty="0" smtClean="0">
                <a:sym typeface="Arial" charset="0"/>
              </a:rPr>
              <a:t>类型为</a:t>
            </a:r>
            <a:r>
              <a:rPr lang="zh-CN" altLang="zh-CN" dirty="0" smtClean="0">
                <a:sym typeface="Arial" charset="0"/>
              </a:rPr>
              <a:t>Object的</a:t>
            </a:r>
            <a:r>
              <a:rPr lang="zh-CN" altLang="en-US" dirty="0" smtClean="0">
                <a:sym typeface="Arial" charset="0"/>
              </a:rPr>
              <a:t>对象</a:t>
            </a:r>
            <a:r>
              <a:rPr lang="zh-CN" altLang="zh-CN" dirty="0" smtClean="0">
                <a:sym typeface="Arial" charset="0"/>
              </a:rPr>
              <a:t>，所以必须</a:t>
            </a:r>
            <a:r>
              <a:rPr lang="zh-CN" altLang="en-US" dirty="0" smtClean="0">
                <a:sym typeface="Arial" charset="0"/>
              </a:rPr>
              <a:t>转换为其实际类型</a:t>
            </a:r>
            <a:r>
              <a:rPr lang="zh-CN" altLang="zh-CN" dirty="0" smtClean="0">
                <a:sym typeface="Arial" charset="0"/>
              </a:rPr>
              <a:t>，以便能够</a:t>
            </a:r>
            <a:r>
              <a:rPr lang="zh-CN" altLang="en-US" dirty="0" smtClean="0">
                <a:sym typeface="Arial" charset="0"/>
              </a:rPr>
              <a:t>调用其属性和方法</a:t>
            </a:r>
            <a:r>
              <a:rPr lang="zh-CN" altLang="zh-CN" dirty="0" smtClean="0">
                <a:sym typeface="Arial" charset="0"/>
              </a:rPr>
              <a:t>。</a:t>
            </a:r>
          </a:p>
          <a:p>
            <a:endParaRPr lang="zh-CN" dirty="0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smtClean="0">
                <a:sym typeface="Arial" charset="0"/>
              </a:rPr>
              <a:t>对象序列化处理</a:t>
            </a:r>
            <a:endParaRPr lang="zh-CN">
              <a:sym typeface="Arial" charset="0"/>
            </a:endParaRPr>
          </a:p>
        </p:txBody>
      </p:sp>
      <p:sp>
        <p:nvSpPr>
          <p:cNvPr id="89092" name="Rectangle 4"/>
          <p:cNvSpPr>
            <a:spLocks noGrp="1" noChangeArrowheads="1"/>
          </p:cNvSpPr>
          <p:nvPr/>
        </p:nvSpPr>
        <p:spPr bwMode="auto">
          <a:xfrm>
            <a:off x="1981200" y="1828800"/>
            <a:ext cx="829945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47675" lvl="1" indent="-261938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SzPct val="110000"/>
              <a:buFont typeface="Wingdings" charset="0"/>
              <a:buChar char="Ø"/>
            </a:pPr>
            <a:endParaRPr lang="zh-CN" altLang="en-US" sz="2400" dirty="0">
              <a:latin typeface="Courier New" charset="0"/>
              <a:ea typeface="宋体" charset="0"/>
              <a:cs typeface="宋体" charset="0"/>
              <a:sym typeface="Arial" charset="0"/>
            </a:endParaRPr>
          </a:p>
        </p:txBody>
      </p:sp>
      <p:sp>
        <p:nvSpPr>
          <p:cNvPr id="89093" name="Rectangle 5"/>
          <p:cNvSpPr>
            <a:spLocks noChangeArrowheads="1"/>
          </p:cNvSpPr>
          <p:nvPr/>
        </p:nvSpPr>
        <p:spPr bwMode="auto">
          <a:xfrm>
            <a:off x="8458200" y="6489978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dirty="0" smtClean="0"/>
              <a:t> 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b="1" dirty="0"/>
              <a:t>public class </a:t>
            </a:r>
            <a:r>
              <a:rPr lang="en-US" altLang="zh-CN" b="1" u="sng" dirty="0"/>
              <a:t>Employee implements </a:t>
            </a:r>
            <a:r>
              <a:rPr lang="en-US" altLang="zh-CN" b="1" u="sng" dirty="0" err="1"/>
              <a:t>java.io.Serializable</a:t>
            </a:r>
            <a:endParaRPr lang="en-US" altLang="zh-CN" b="1" u="sng" dirty="0"/>
          </a:p>
          <a:p>
            <a:r>
              <a:rPr lang="en-US" altLang="zh-CN" dirty="0" smtClean="0"/>
              <a:t>{</a:t>
            </a:r>
          </a:p>
          <a:p>
            <a:r>
              <a:rPr lang="en-US" altLang="zh-CN" b="1" dirty="0" smtClean="0"/>
              <a:t>   private </a:t>
            </a:r>
            <a:r>
              <a:rPr lang="en-US" altLang="zh-CN" b="1" dirty="0"/>
              <a:t>static final long </a:t>
            </a:r>
            <a:r>
              <a:rPr lang="en-US" altLang="zh-CN" b="1" i="1" dirty="0" err="1"/>
              <a:t>serialVersionUID</a:t>
            </a:r>
            <a:r>
              <a:rPr lang="en-US" altLang="zh-CN" b="1" i="1" dirty="0"/>
              <a:t> = 1L;</a:t>
            </a:r>
            <a:endParaRPr lang="en-US" altLang="zh-CN" dirty="0"/>
          </a:p>
          <a:p>
            <a:r>
              <a:rPr lang="en-US" altLang="zh-CN" dirty="0"/>
              <a:t>   </a:t>
            </a:r>
            <a:r>
              <a:rPr lang="en-US" altLang="zh-CN" b="1" dirty="0"/>
              <a:t>public String name;</a:t>
            </a:r>
          </a:p>
          <a:p>
            <a:r>
              <a:rPr lang="en-US" altLang="zh-CN" dirty="0"/>
              <a:t>   </a:t>
            </a:r>
            <a:r>
              <a:rPr lang="en-US" altLang="zh-CN" b="1" dirty="0"/>
              <a:t>public String address;</a:t>
            </a:r>
          </a:p>
          <a:p>
            <a:r>
              <a:rPr lang="en-US" altLang="zh-CN" dirty="0"/>
              <a:t>   </a:t>
            </a:r>
            <a:r>
              <a:rPr lang="en-US" altLang="zh-CN" b="1" dirty="0"/>
              <a:t>public transient </a:t>
            </a:r>
            <a:r>
              <a:rPr lang="en-US" altLang="zh-CN" b="1" dirty="0" err="1"/>
              <a:t>int</a:t>
            </a:r>
            <a:r>
              <a:rPr lang="en-US" altLang="zh-CN" b="1" dirty="0"/>
              <a:t> SSN;</a:t>
            </a:r>
          </a:p>
          <a:p>
            <a:r>
              <a:rPr lang="en-US" altLang="zh-CN" dirty="0"/>
              <a:t>   </a:t>
            </a:r>
            <a:r>
              <a:rPr lang="en-US" altLang="zh-CN" b="1" dirty="0"/>
              <a:t>public </a:t>
            </a:r>
            <a:r>
              <a:rPr lang="en-US" altLang="zh-CN" b="1" dirty="0" err="1"/>
              <a:t>int</a:t>
            </a:r>
            <a:r>
              <a:rPr lang="en-US" altLang="zh-CN" b="1" dirty="0"/>
              <a:t> number;</a:t>
            </a:r>
          </a:p>
          <a:p>
            <a:r>
              <a:rPr lang="en-US" altLang="zh-CN" dirty="0"/>
              <a:t>   </a:t>
            </a:r>
            <a:r>
              <a:rPr lang="en-US" altLang="zh-CN" b="1" dirty="0"/>
              <a:t>public void </a:t>
            </a:r>
            <a:r>
              <a:rPr lang="en-US" altLang="zh-CN" b="1" dirty="0" err="1"/>
              <a:t>mailCheck</a:t>
            </a:r>
            <a:r>
              <a:rPr lang="en-US" altLang="zh-CN" b="1" dirty="0"/>
              <a:t>()</a:t>
            </a:r>
          </a:p>
          <a:p>
            <a:r>
              <a:rPr lang="zh-CN" altLang="en-US" dirty="0"/>
              <a:t>   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System.</a:t>
            </a:r>
            <a:r>
              <a:rPr lang="en-US" altLang="zh-CN" b="1" i="1" dirty="0" err="1"/>
              <a:t>out.println</a:t>
            </a:r>
            <a:r>
              <a:rPr lang="en-US" altLang="zh-CN" b="1" i="1" dirty="0"/>
              <a:t>("Mailing a check to " + name</a:t>
            </a:r>
          </a:p>
          <a:p>
            <a:r>
              <a:rPr lang="en-US" altLang="zh-CN" dirty="0"/>
              <a:t>                           + " " + address);</a:t>
            </a:r>
          </a:p>
          <a:p>
            <a:r>
              <a:rPr lang="zh-CN" altLang="en-US" dirty="0"/>
              <a:t>   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6761-48EC-5D4E-BC5C-B08370DBFF0D}" type="datetime3">
              <a:rPr lang="zh-CN" altLang="en-US" smtClean="0"/>
              <a:pPr/>
              <a:t>2024年10月17日星期四</a:t>
            </a:fld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FF448-442A-3F4F-AAA7-F2EC1B563524}" type="slidenum">
              <a:rPr lang="zh-CN" altLang="en-US" smtClean="0"/>
              <a:pPr/>
              <a:t>46</a:t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68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实例的序列化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79376" y="1444295"/>
            <a:ext cx="5517141" cy="3941763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en-US" altLang="zh-CN" b="1" dirty="0"/>
              <a:t>import java.io.*;</a:t>
            </a:r>
          </a:p>
          <a:p>
            <a:r>
              <a:rPr lang="zh-CN" altLang="en-US" dirty="0"/>
              <a:t> </a:t>
            </a:r>
          </a:p>
          <a:p>
            <a:r>
              <a:rPr lang="en-US" altLang="zh-CN" b="1" dirty="0"/>
              <a:t>public class </a:t>
            </a:r>
            <a:r>
              <a:rPr lang="en-US" altLang="zh-CN" b="1" dirty="0" err="1"/>
              <a:t>SerializeDemo</a:t>
            </a:r>
            <a:endParaRPr lang="en-US" altLang="zh-CN" b="1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</a:t>
            </a:r>
            <a:r>
              <a:rPr lang="en-US" altLang="zh-CN" b="1" dirty="0"/>
              <a:t>public static void main(String [] </a:t>
            </a:r>
            <a:r>
              <a:rPr lang="en-US" altLang="zh-CN" b="1" dirty="0" err="1"/>
              <a:t>args</a:t>
            </a:r>
            <a:r>
              <a:rPr lang="en-US" altLang="zh-CN" b="1" dirty="0"/>
              <a:t>)</a:t>
            </a:r>
          </a:p>
          <a:p>
            <a:r>
              <a:rPr lang="zh-CN" altLang="en-US" dirty="0"/>
              <a:t>   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   Employee e = </a:t>
            </a:r>
            <a:r>
              <a:rPr lang="en-US" altLang="zh-CN" b="1" dirty="0"/>
              <a:t>new Employee();</a:t>
            </a:r>
          </a:p>
          <a:p>
            <a:r>
              <a:rPr lang="en-US" altLang="zh-CN" dirty="0"/>
              <a:t>      e.name = "</a:t>
            </a:r>
            <a:r>
              <a:rPr lang="en-US" altLang="zh-CN" dirty="0" err="1"/>
              <a:t>Reyan</a:t>
            </a:r>
            <a:r>
              <a:rPr lang="en-US" altLang="zh-CN" dirty="0"/>
              <a:t> Ali";</a:t>
            </a:r>
          </a:p>
          <a:p>
            <a:r>
              <a:rPr lang="fi-FI" altLang="zh-CN" dirty="0"/>
              <a:t>      e.address = "Phokka Kuan, Ambehta Peer";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e.SSN</a:t>
            </a:r>
            <a:r>
              <a:rPr lang="en-US" altLang="zh-CN" dirty="0"/>
              <a:t> = 11122333;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e.number</a:t>
            </a:r>
            <a:r>
              <a:rPr lang="en-US" altLang="zh-CN" dirty="0"/>
              <a:t> = 101;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r>
              <a:rPr lang="en-US" altLang="zh-CN" dirty="0"/>
              <a:t> </a:t>
            </a:r>
            <a:r>
              <a:rPr lang="en-US" altLang="zh-CN" b="1" dirty="0"/>
              <a:t>try</a:t>
            </a:r>
          </a:p>
          <a:p>
            <a:r>
              <a:rPr lang="zh-CN" altLang="en-US" dirty="0"/>
              <a:t>      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      </a:t>
            </a:r>
            <a:r>
              <a:rPr lang="en-US" altLang="zh-CN" dirty="0" err="1"/>
              <a:t>FileOutputStream</a:t>
            </a:r>
            <a:r>
              <a:rPr lang="en-US" altLang="zh-CN" dirty="0"/>
              <a:t> </a:t>
            </a:r>
            <a:r>
              <a:rPr lang="en-US" altLang="zh-CN" dirty="0" err="1"/>
              <a:t>fileOut</a:t>
            </a:r>
            <a:r>
              <a:rPr lang="en-US" altLang="zh-CN" dirty="0"/>
              <a:t> =</a:t>
            </a:r>
          </a:p>
          <a:p>
            <a:r>
              <a:rPr lang="en-US" altLang="zh-CN" dirty="0"/>
              <a:t>         </a:t>
            </a:r>
            <a:r>
              <a:rPr lang="en-US" altLang="zh-CN" b="1" dirty="0"/>
              <a:t>new </a:t>
            </a:r>
            <a:r>
              <a:rPr lang="en-US" altLang="zh-CN" b="1" dirty="0" err="1"/>
              <a:t>FileOutputStream</a:t>
            </a:r>
            <a:r>
              <a:rPr lang="en-US" altLang="zh-CN" b="1" dirty="0"/>
              <a:t>("/</a:t>
            </a:r>
            <a:r>
              <a:rPr lang="en-US" altLang="zh-CN" b="1" dirty="0" err="1"/>
              <a:t>tmp</a:t>
            </a:r>
            <a:r>
              <a:rPr lang="en-US" altLang="zh-CN" b="1" dirty="0"/>
              <a:t>/</a:t>
            </a:r>
            <a:r>
              <a:rPr lang="en-US" altLang="zh-CN" b="1" dirty="0" err="1"/>
              <a:t>employee.ser</a:t>
            </a:r>
            <a:r>
              <a:rPr lang="en-US" altLang="zh-CN" b="1" dirty="0"/>
              <a:t>");</a:t>
            </a:r>
          </a:p>
          <a:p>
            <a:r>
              <a:rPr lang="en-US" altLang="zh-CN" dirty="0"/>
              <a:t>         </a:t>
            </a:r>
            <a:r>
              <a:rPr lang="en-US" altLang="zh-CN" dirty="0" err="1"/>
              <a:t>ObjectOutputStream</a:t>
            </a:r>
            <a:r>
              <a:rPr lang="en-US" altLang="zh-CN" dirty="0"/>
              <a:t> out = </a:t>
            </a:r>
            <a:r>
              <a:rPr lang="en-US" altLang="zh-CN" b="1" dirty="0"/>
              <a:t>new </a:t>
            </a:r>
            <a:r>
              <a:rPr lang="en-US" altLang="zh-CN" b="1" dirty="0" err="1"/>
              <a:t>ObjectOutputStream</a:t>
            </a:r>
            <a:r>
              <a:rPr lang="en-US" altLang="zh-CN" b="1" dirty="0"/>
              <a:t>(</a:t>
            </a:r>
            <a:r>
              <a:rPr lang="en-US" altLang="zh-CN" b="1" dirty="0" err="1"/>
              <a:t>fileOut</a:t>
            </a:r>
            <a:r>
              <a:rPr lang="en-US" altLang="zh-CN" b="1" dirty="0"/>
              <a:t>);</a:t>
            </a:r>
          </a:p>
          <a:p>
            <a:r>
              <a:rPr lang="en-US" altLang="zh-CN" dirty="0"/>
              <a:t>         </a:t>
            </a:r>
            <a:r>
              <a:rPr lang="en-US" altLang="zh-CN" dirty="0" err="1"/>
              <a:t>out.writeObject</a:t>
            </a:r>
            <a:r>
              <a:rPr lang="en-US" altLang="zh-CN" dirty="0"/>
              <a:t>(e);</a:t>
            </a:r>
          </a:p>
          <a:p>
            <a:r>
              <a:rPr lang="en-US" altLang="zh-CN" dirty="0"/>
              <a:t>         </a:t>
            </a:r>
            <a:r>
              <a:rPr lang="en-US" altLang="zh-CN" dirty="0" err="1"/>
              <a:t>out.close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 </a:t>
            </a:r>
            <a:r>
              <a:rPr lang="en-US" altLang="zh-CN" dirty="0" err="1"/>
              <a:t>fileOut.close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 </a:t>
            </a:r>
            <a:r>
              <a:rPr lang="en-US" altLang="zh-CN" dirty="0" err="1"/>
              <a:t>System.</a:t>
            </a:r>
            <a:r>
              <a:rPr lang="en-US" altLang="zh-CN" b="1" i="1" dirty="0" err="1"/>
              <a:t>out.printf</a:t>
            </a:r>
            <a:r>
              <a:rPr lang="en-US" altLang="zh-CN" b="1" i="1" dirty="0"/>
              <a:t>("Serialized data is saved in /</a:t>
            </a:r>
            <a:r>
              <a:rPr lang="en-US" altLang="zh-CN" b="1" i="1" dirty="0" err="1"/>
              <a:t>tmp</a:t>
            </a:r>
            <a:r>
              <a:rPr lang="en-US" altLang="zh-CN" b="1" i="1" dirty="0"/>
              <a:t>/</a:t>
            </a:r>
            <a:r>
              <a:rPr lang="en-US" altLang="zh-CN" b="1" i="1" dirty="0" err="1"/>
              <a:t>employee.ser</a:t>
            </a:r>
            <a:r>
              <a:rPr lang="en-US" altLang="zh-CN" b="1" i="1" dirty="0"/>
              <a:t>");</a:t>
            </a:r>
          </a:p>
          <a:p>
            <a:r>
              <a:rPr lang="en-US" altLang="zh-CN" dirty="0"/>
              <a:t>      }</a:t>
            </a:r>
            <a:r>
              <a:rPr lang="en-US" altLang="zh-CN" b="1" dirty="0"/>
              <a:t>catch(</a:t>
            </a:r>
            <a:r>
              <a:rPr lang="en-US" altLang="zh-CN" b="1" dirty="0" err="1"/>
              <a:t>IOException</a:t>
            </a:r>
            <a:r>
              <a:rPr lang="en-US" altLang="zh-CN" b="1" dirty="0"/>
              <a:t> </a:t>
            </a:r>
            <a:r>
              <a:rPr lang="en-US" altLang="zh-CN" b="1" dirty="0" err="1"/>
              <a:t>i</a:t>
            </a:r>
            <a:r>
              <a:rPr lang="en-US" altLang="zh-CN" b="1" dirty="0"/>
              <a:t>)</a:t>
            </a:r>
          </a:p>
          <a:p>
            <a:r>
              <a:rPr lang="zh-CN" altLang="en-US" dirty="0"/>
              <a:t>      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       </a:t>
            </a:r>
            <a:r>
              <a:rPr lang="en-US" altLang="zh-CN" dirty="0" err="1"/>
              <a:t>i.printStackTrace</a:t>
            </a:r>
            <a:r>
              <a:rPr lang="en-US" altLang="zh-CN" dirty="0"/>
              <a:t>();</a:t>
            </a:r>
          </a:p>
          <a:p>
            <a:r>
              <a:rPr lang="zh-CN" altLang="en-US" dirty="0"/>
              <a:t>      </a:t>
            </a:r>
            <a:r>
              <a:rPr lang="en-US" altLang="zh-CN" dirty="0"/>
              <a:t>}</a:t>
            </a:r>
          </a:p>
          <a:p>
            <a:r>
              <a:rPr lang="zh-CN" altLang="en-US" dirty="0"/>
              <a:t>   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6761-48EC-5D4E-BC5C-B08370DBFF0D}" type="datetime3">
              <a:rPr lang="zh-CN" altLang="en-US" smtClean="0"/>
              <a:pPr/>
              <a:t>2024年10月17日星期四</a:t>
            </a:fld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FF448-442A-3F4F-AAA7-F2EC1B563524}" type="slidenum">
              <a:rPr lang="zh-CN" altLang="en-US" smtClean="0"/>
              <a:pPr/>
              <a:t>47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11" y="5419489"/>
            <a:ext cx="11746812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97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从文件读入实例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609600" y="1340769"/>
            <a:ext cx="5386917" cy="404529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r>
              <a:rPr lang="en-US" altLang="zh-CN" b="1" dirty="0"/>
              <a:t>import java.io.*;</a:t>
            </a:r>
          </a:p>
          <a:p>
            <a:r>
              <a:rPr lang="zh-CN" altLang="en-US" dirty="0"/>
              <a:t> </a:t>
            </a:r>
          </a:p>
          <a:p>
            <a:r>
              <a:rPr lang="en-US" altLang="zh-CN" b="1" dirty="0"/>
              <a:t>public class </a:t>
            </a:r>
            <a:r>
              <a:rPr lang="en-US" altLang="zh-CN" b="1" dirty="0" err="1"/>
              <a:t>DeserializeDemo</a:t>
            </a:r>
            <a:endParaRPr lang="en-US" altLang="zh-CN" b="1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</a:t>
            </a:r>
            <a:r>
              <a:rPr lang="en-US" altLang="zh-CN" b="1" dirty="0"/>
              <a:t>public static void main(String [] </a:t>
            </a:r>
            <a:r>
              <a:rPr lang="en-US" altLang="zh-CN" b="1" dirty="0" err="1"/>
              <a:t>args</a:t>
            </a:r>
            <a:r>
              <a:rPr lang="en-US" altLang="zh-CN" b="1" dirty="0"/>
              <a:t>)</a:t>
            </a:r>
          </a:p>
          <a:p>
            <a:r>
              <a:rPr lang="zh-CN" altLang="en-US" dirty="0"/>
              <a:t>   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   Employee e = </a:t>
            </a:r>
            <a:r>
              <a:rPr lang="en-US" altLang="zh-CN" b="1" dirty="0"/>
              <a:t>null;</a:t>
            </a:r>
          </a:p>
          <a:p>
            <a:r>
              <a:rPr lang="en-US" altLang="zh-CN" dirty="0"/>
              <a:t>      </a:t>
            </a:r>
            <a:r>
              <a:rPr lang="en-US" altLang="zh-CN" b="1" dirty="0"/>
              <a:t>try</a:t>
            </a:r>
          </a:p>
          <a:p>
            <a:r>
              <a:rPr lang="zh-CN" altLang="en-US" dirty="0"/>
              <a:t>      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      </a:t>
            </a:r>
            <a:r>
              <a:rPr lang="en-US" altLang="zh-CN" dirty="0" err="1"/>
              <a:t>FileInputStream</a:t>
            </a:r>
            <a:r>
              <a:rPr lang="en-US" altLang="zh-CN" dirty="0"/>
              <a:t> </a:t>
            </a:r>
            <a:r>
              <a:rPr lang="en-US" altLang="zh-CN" dirty="0" err="1"/>
              <a:t>fileIn</a:t>
            </a:r>
            <a:r>
              <a:rPr lang="en-US" altLang="zh-CN" dirty="0"/>
              <a:t> = </a:t>
            </a:r>
            <a:r>
              <a:rPr lang="en-US" altLang="zh-CN" b="1" dirty="0"/>
              <a:t>new </a:t>
            </a:r>
            <a:r>
              <a:rPr lang="en-US" altLang="zh-CN" b="1" dirty="0" err="1"/>
              <a:t>FileInputStream</a:t>
            </a:r>
            <a:r>
              <a:rPr lang="en-US" altLang="zh-CN" b="1" dirty="0"/>
              <a:t>("/</a:t>
            </a:r>
            <a:r>
              <a:rPr lang="en-US" altLang="zh-CN" b="1" dirty="0" err="1"/>
              <a:t>tmp</a:t>
            </a:r>
            <a:r>
              <a:rPr lang="en-US" altLang="zh-CN" b="1" dirty="0"/>
              <a:t>/</a:t>
            </a:r>
            <a:r>
              <a:rPr lang="en-US" altLang="zh-CN" b="1" dirty="0" err="1"/>
              <a:t>employee.ser</a:t>
            </a:r>
            <a:r>
              <a:rPr lang="en-US" altLang="zh-CN" b="1" dirty="0"/>
              <a:t>");</a:t>
            </a:r>
          </a:p>
          <a:p>
            <a:r>
              <a:rPr lang="en-US" altLang="zh-CN" dirty="0"/>
              <a:t>         </a:t>
            </a:r>
            <a:r>
              <a:rPr lang="en-US" altLang="zh-CN" dirty="0" err="1"/>
              <a:t>ObjectInputStream</a:t>
            </a:r>
            <a:r>
              <a:rPr lang="en-US" altLang="zh-CN" dirty="0"/>
              <a:t> in = </a:t>
            </a:r>
            <a:r>
              <a:rPr lang="en-US" altLang="zh-CN" b="1" dirty="0"/>
              <a:t>new </a:t>
            </a:r>
            <a:r>
              <a:rPr lang="en-US" altLang="zh-CN" b="1" dirty="0" err="1"/>
              <a:t>ObjectInputStream</a:t>
            </a:r>
            <a:r>
              <a:rPr lang="en-US" altLang="zh-CN" b="1" dirty="0"/>
              <a:t>(</a:t>
            </a:r>
            <a:r>
              <a:rPr lang="en-US" altLang="zh-CN" b="1" dirty="0" err="1"/>
              <a:t>fileIn</a:t>
            </a:r>
            <a:r>
              <a:rPr lang="en-US" altLang="zh-CN" b="1" dirty="0"/>
              <a:t>);</a:t>
            </a:r>
          </a:p>
          <a:p>
            <a:r>
              <a:rPr lang="en-US" altLang="zh-CN" dirty="0"/>
              <a:t>         e = (Employee) </a:t>
            </a:r>
            <a:r>
              <a:rPr lang="en-US" altLang="zh-CN" dirty="0" err="1"/>
              <a:t>in.readObject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 </a:t>
            </a:r>
            <a:r>
              <a:rPr lang="en-US" altLang="zh-CN" dirty="0" err="1"/>
              <a:t>in.close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 </a:t>
            </a:r>
            <a:r>
              <a:rPr lang="en-US" altLang="zh-CN" dirty="0" err="1"/>
              <a:t>fileIn.close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}</a:t>
            </a:r>
            <a:r>
              <a:rPr lang="en-US" altLang="zh-CN" b="1" dirty="0"/>
              <a:t>catch(</a:t>
            </a:r>
            <a:r>
              <a:rPr lang="en-US" altLang="zh-CN" b="1" dirty="0" err="1"/>
              <a:t>IOException</a:t>
            </a:r>
            <a:r>
              <a:rPr lang="en-US" altLang="zh-CN" b="1" dirty="0"/>
              <a:t> </a:t>
            </a:r>
            <a:r>
              <a:rPr lang="en-US" altLang="zh-CN" b="1" dirty="0" err="1"/>
              <a:t>i</a:t>
            </a:r>
            <a:r>
              <a:rPr lang="en-US" altLang="zh-CN" b="1" dirty="0"/>
              <a:t>)</a:t>
            </a:r>
          </a:p>
          <a:p>
            <a:r>
              <a:rPr lang="zh-CN" altLang="en-US" dirty="0"/>
              <a:t>      </a:t>
            </a:r>
            <a:r>
              <a:rPr lang="en-US" altLang="zh-CN" dirty="0" smtClean="0"/>
              <a:t>{</a:t>
            </a:r>
            <a:endParaRPr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1340769"/>
            <a:ext cx="5389032" cy="4045289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r>
              <a:rPr lang="en-US" altLang="zh-CN" dirty="0"/>
              <a:t> </a:t>
            </a:r>
            <a:r>
              <a:rPr lang="en-US" altLang="zh-CN" dirty="0" err="1"/>
              <a:t>i.printStackTrace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 </a:t>
            </a:r>
            <a:r>
              <a:rPr lang="en-US" altLang="zh-CN" b="1" dirty="0"/>
              <a:t>return;</a:t>
            </a:r>
          </a:p>
          <a:p>
            <a:r>
              <a:rPr lang="en-US" altLang="zh-CN" dirty="0"/>
              <a:t>      }</a:t>
            </a:r>
            <a:r>
              <a:rPr lang="en-US" altLang="zh-CN" b="1" dirty="0"/>
              <a:t>catch(</a:t>
            </a:r>
            <a:r>
              <a:rPr lang="en-US" altLang="zh-CN" b="1" dirty="0" err="1"/>
              <a:t>ClassNotFoundException</a:t>
            </a:r>
            <a:r>
              <a:rPr lang="en-US" altLang="zh-CN" b="1" dirty="0"/>
              <a:t> c)</a:t>
            </a:r>
          </a:p>
          <a:p>
            <a:r>
              <a:rPr lang="zh-CN" altLang="en-US" dirty="0"/>
              <a:t>      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      </a:t>
            </a:r>
            <a:r>
              <a:rPr lang="en-US" altLang="zh-CN" dirty="0" err="1"/>
              <a:t>System.</a:t>
            </a:r>
            <a:r>
              <a:rPr lang="en-US" altLang="zh-CN" b="1" i="1" dirty="0" err="1"/>
              <a:t>out.println</a:t>
            </a:r>
            <a:r>
              <a:rPr lang="en-US" altLang="zh-CN" b="1" i="1" dirty="0"/>
              <a:t>("Employee class not found");</a:t>
            </a:r>
          </a:p>
          <a:p>
            <a:r>
              <a:rPr lang="en-US" altLang="zh-CN" dirty="0"/>
              <a:t>         </a:t>
            </a:r>
            <a:r>
              <a:rPr lang="en-US" altLang="zh-CN" dirty="0" err="1"/>
              <a:t>c.printStackTrace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 </a:t>
            </a:r>
            <a:r>
              <a:rPr lang="en-US" altLang="zh-CN" b="1" dirty="0"/>
              <a:t>return;</a:t>
            </a:r>
          </a:p>
          <a:p>
            <a:r>
              <a:rPr lang="zh-CN" altLang="en-US" dirty="0"/>
              <a:t>      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System.</a:t>
            </a:r>
            <a:r>
              <a:rPr lang="en-US" altLang="zh-CN" b="1" i="1" dirty="0" err="1"/>
              <a:t>out.println</a:t>
            </a:r>
            <a:r>
              <a:rPr lang="en-US" altLang="zh-CN" b="1" i="1" dirty="0"/>
              <a:t>("</a:t>
            </a:r>
            <a:r>
              <a:rPr lang="en-US" altLang="zh-CN" b="1" i="1" dirty="0" err="1"/>
              <a:t>Deserialized</a:t>
            </a:r>
            <a:r>
              <a:rPr lang="en-US" altLang="zh-CN" b="1" i="1" dirty="0"/>
              <a:t> Employee...");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System.</a:t>
            </a:r>
            <a:r>
              <a:rPr lang="en-US" altLang="zh-CN" b="1" i="1" dirty="0" err="1"/>
              <a:t>out.println</a:t>
            </a:r>
            <a:r>
              <a:rPr lang="en-US" altLang="zh-CN" b="1" i="1" dirty="0"/>
              <a:t>("Name: " + e.name);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System.</a:t>
            </a:r>
            <a:r>
              <a:rPr lang="en-US" altLang="zh-CN" b="1" i="1" dirty="0" err="1"/>
              <a:t>out.println</a:t>
            </a:r>
            <a:r>
              <a:rPr lang="en-US" altLang="zh-CN" b="1" i="1" dirty="0"/>
              <a:t>("Address: " + </a:t>
            </a:r>
            <a:r>
              <a:rPr lang="en-US" altLang="zh-CN" b="1" i="1" dirty="0" err="1"/>
              <a:t>e.address</a:t>
            </a:r>
            <a:r>
              <a:rPr lang="en-US" altLang="zh-CN" b="1" i="1" dirty="0"/>
              <a:t>);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System.</a:t>
            </a:r>
            <a:r>
              <a:rPr lang="en-US" altLang="zh-CN" b="1" i="1" dirty="0" err="1"/>
              <a:t>out.println</a:t>
            </a:r>
            <a:r>
              <a:rPr lang="en-US" altLang="zh-CN" b="1" i="1" dirty="0"/>
              <a:t>("SSN: " + </a:t>
            </a:r>
            <a:r>
              <a:rPr lang="en-US" altLang="zh-CN" b="1" i="1" dirty="0" err="1"/>
              <a:t>e.SSN</a:t>
            </a:r>
            <a:r>
              <a:rPr lang="en-US" altLang="zh-CN" b="1" i="1" dirty="0"/>
              <a:t>);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System.</a:t>
            </a:r>
            <a:r>
              <a:rPr lang="en-US" altLang="zh-CN" b="1" i="1" dirty="0" err="1"/>
              <a:t>out.println</a:t>
            </a:r>
            <a:r>
              <a:rPr lang="en-US" altLang="zh-CN" b="1" i="1" dirty="0"/>
              <a:t>("Number: " + </a:t>
            </a:r>
            <a:r>
              <a:rPr lang="en-US" altLang="zh-CN" b="1" i="1" dirty="0" err="1"/>
              <a:t>e.number</a:t>
            </a:r>
            <a:r>
              <a:rPr lang="en-US" altLang="zh-CN" b="1" i="1" dirty="0"/>
              <a:t>);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6761-48EC-5D4E-BC5C-B08370DBFF0D}" type="datetime3">
              <a:rPr lang="zh-CN" altLang="en-US" smtClean="0"/>
              <a:pPr/>
              <a:t>2024年10月17日星期四</a:t>
            </a:fld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FF448-442A-3F4F-AAA7-F2EC1B563524}" type="slidenum">
              <a:rPr lang="zh-CN" altLang="en-US" smtClean="0"/>
              <a:pPr/>
              <a:t>48</a:t>
            </a:fld>
            <a:endParaRPr lang="en-US" altLang="zh-CN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5301208"/>
            <a:ext cx="8054612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36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什么叫做流？输入输出流分别对应那两个抽象类？</a:t>
            </a:r>
          </a:p>
          <a:p>
            <a:pPr lvl="0"/>
            <a:r>
              <a:rPr lang="zh-CN" altLang="zh-CN" dirty="0"/>
              <a:t>在</a:t>
            </a:r>
            <a:r>
              <a:rPr lang="en-US" altLang="zh-CN" dirty="0"/>
              <a:t>Java</a:t>
            </a:r>
            <a:r>
              <a:rPr lang="zh-CN" altLang="zh-CN" dirty="0"/>
              <a:t>语言中，输入输出流分为哪两种类型？</a:t>
            </a:r>
          </a:p>
          <a:p>
            <a:r>
              <a:rPr lang="en-US" altLang="zh-CN" dirty="0"/>
              <a:t>File</a:t>
            </a:r>
            <a:r>
              <a:rPr lang="zh-CN" altLang="zh-CN" dirty="0"/>
              <a:t>类与</a:t>
            </a:r>
            <a:r>
              <a:rPr lang="en-US" altLang="zh-CN" dirty="0" err="1"/>
              <a:t>RandomAccessFile</a:t>
            </a:r>
            <a:r>
              <a:rPr lang="zh-CN" altLang="zh-CN" dirty="0"/>
              <a:t>类的使用相同与不同</a:t>
            </a:r>
            <a:r>
              <a:rPr lang="zh-CN" altLang="zh-CN" dirty="0" smtClean="0"/>
              <a:t>处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7608168" y="6407944"/>
            <a:ext cx="2563104" cy="365760"/>
          </a:xfrm>
        </p:spPr>
        <p:txBody>
          <a:bodyPr/>
          <a:lstStyle/>
          <a:p>
            <a:fld id="{A9756761-48EC-5D4E-BC5C-B08370DBFF0D}" type="datetime3">
              <a:rPr lang="zh-CN" altLang="en-US" smtClean="0"/>
              <a:pPr/>
              <a:t>2024年10月17日星期四</a:t>
            </a:fld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056440" y="6407945"/>
            <a:ext cx="504056" cy="365125"/>
          </a:xfrm>
        </p:spPr>
        <p:txBody>
          <a:bodyPr/>
          <a:lstStyle/>
          <a:p>
            <a:fld id="{D58FF448-442A-3F4F-AAA7-F2EC1B563524}" type="slidenum">
              <a:rPr lang="zh-CN" altLang="en-US" smtClean="0"/>
              <a:pPr/>
              <a:t>49</a:t>
            </a:fld>
            <a:endParaRPr lang="en-US" altLang="zh-CN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832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smtClean="0">
                <a:sym typeface="Arial" charset="0"/>
              </a:rPr>
              <a:t>流的方向是重要的，根据流的方向，流可分为两类：输入流和输出流。</a:t>
            </a:r>
          </a:p>
          <a:p>
            <a:r>
              <a:rPr lang="zh-CN" smtClean="0">
                <a:sym typeface="Arial" charset="0"/>
              </a:rPr>
              <a:t>输入流只能从中读取数据，而不能向其写出数据；输出流只能向其写出数据，而不能从中读取数据。</a:t>
            </a:r>
            <a:endParaRPr lang="en-US" altLang="zh-CN" smtClean="0">
              <a:sym typeface="Arial" charset="0"/>
            </a:endParaRPr>
          </a:p>
          <a:p>
            <a:r>
              <a:rPr lang="zh-CN" altLang="en-US" smtClean="0">
                <a:sym typeface="Arial" charset="0"/>
              </a:rPr>
              <a:t>流的源端和目的端可简单地看成是字节的生产者和消费者。</a:t>
            </a:r>
          </a:p>
          <a:p>
            <a:pPr lvl="2"/>
            <a:r>
              <a:rPr lang="zh-CN" altLang="en-US" smtClean="0">
                <a:sym typeface="Arial" charset="0"/>
              </a:rPr>
              <a:t>对输入流，可不必关心它的源端是什么，只要简单地从流中读数据。</a:t>
            </a:r>
          </a:p>
          <a:p>
            <a:pPr lvl="2"/>
            <a:r>
              <a:rPr lang="zh-CN" altLang="en-US" smtClean="0">
                <a:sym typeface="Arial" charset="0"/>
              </a:rPr>
              <a:t>对输出流，也可不知道它的目的端，只是简单地往流中写数据。</a:t>
            </a:r>
          </a:p>
          <a:p>
            <a:endParaRPr lang="zh-CN" dirty="0">
              <a:sym typeface="Arial" charset="0"/>
            </a:endParaRP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 smtClean="0">
                <a:sym typeface="Arial" charset="0"/>
              </a:rPr>
              <a:t>I/O基本原理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编程实现从键盘输入数据，保存到指定的文件</a:t>
            </a:r>
            <a:r>
              <a:rPr lang="zh-CN" altLang="zh-CN" dirty="0" smtClean="0"/>
              <a:t>中</a:t>
            </a:r>
            <a:r>
              <a:rPr lang="zh-CN" altLang="en-US" dirty="0" smtClean="0"/>
              <a:t>；然后读入该文件在屏幕显示。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要求：文件操作分别用</a:t>
            </a:r>
            <a:r>
              <a:rPr lang="zh-CN" altLang="zh-CN" dirty="0" smtClean="0"/>
              <a:t>RandomAccessFile</a:t>
            </a:r>
            <a:r>
              <a:rPr lang="zh-CN" altLang="en-US" dirty="0" smtClean="0"/>
              <a:t>和</a:t>
            </a:r>
            <a:r>
              <a:rPr lang="zh-CN" altLang="zh-CN" dirty="0"/>
              <a:t>FileInputStream</a:t>
            </a:r>
            <a:r>
              <a:rPr lang="zh-CN" altLang="zh-CN" dirty="0">
                <a:sym typeface="Arial" charset="0"/>
              </a:rPr>
              <a:t>和</a:t>
            </a:r>
            <a:r>
              <a:rPr lang="zh-CN" altLang="zh-CN" dirty="0"/>
              <a:t>FileOutputStream</a:t>
            </a:r>
            <a:r>
              <a:rPr lang="zh-CN" altLang="zh-CN" dirty="0">
                <a:sym typeface="Arial" charset="0"/>
              </a:rPr>
              <a:t>类</a:t>
            </a:r>
            <a:endParaRPr lang="en-US" altLang="zh-CN" dirty="0">
              <a:sym typeface="Arial" charset="0"/>
            </a:endParaRPr>
          </a:p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040216" y="6415088"/>
            <a:ext cx="1920240" cy="365760"/>
          </a:xfrm>
        </p:spPr>
        <p:txBody>
          <a:bodyPr/>
          <a:lstStyle/>
          <a:p>
            <a:fld id="{A9756761-48EC-5D4E-BC5C-B08370DBFF0D}" type="datetime3">
              <a:rPr lang="zh-CN" altLang="en-US" smtClean="0"/>
              <a:pPr/>
              <a:t>2024年10月17日星期四</a:t>
            </a:fld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056440" y="6407945"/>
            <a:ext cx="480592" cy="365125"/>
          </a:xfrm>
        </p:spPr>
        <p:txBody>
          <a:bodyPr/>
          <a:lstStyle/>
          <a:p>
            <a:fld id="{D58FF448-442A-3F4F-AAA7-F2EC1B563524}" type="slidenum">
              <a:rPr lang="zh-CN" altLang="en-US" smtClean="0"/>
              <a:pPr/>
              <a:t>50</a:t>
            </a:fld>
            <a:endParaRPr lang="en-US" altLang="zh-CN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85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任意写一个类，构造几个实例，存入某文件。然后读入该文件的内容，构造相应实例，打印输出这些实例的部分属性</a:t>
            </a:r>
            <a:endParaRPr lang="en-US" altLang="zh-CN" dirty="0" smtClean="0"/>
          </a:p>
          <a:p>
            <a:r>
              <a:rPr lang="zh-CN" altLang="en-US" dirty="0" smtClean="0"/>
              <a:t>要求，先用对象序列化实现该功能；然后不用对象序列化实现该功能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6761-48EC-5D4E-BC5C-B08370DBFF0D}" type="datetime3">
              <a:rPr lang="zh-CN" altLang="en-US" smtClean="0"/>
              <a:pPr/>
              <a:t>2024年10月17日星期四</a:t>
            </a:fld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FF448-442A-3F4F-AAA7-F2EC1B563524}" type="slidenum">
              <a:rPr lang="zh-CN" altLang="en-US" smtClean="0"/>
              <a:pPr/>
              <a:t>51</a:t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388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教材第</a:t>
            </a:r>
            <a:r>
              <a:rPr lang="en-US" altLang="zh-CN" dirty="0" smtClean="0"/>
              <a:t>10</a:t>
            </a:r>
            <a:r>
              <a:rPr lang="zh-CN" altLang="en-US" smtClean="0"/>
              <a:t>章习题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040216" y="6415088"/>
            <a:ext cx="1920240" cy="365760"/>
          </a:xfrm>
        </p:spPr>
        <p:txBody>
          <a:bodyPr/>
          <a:lstStyle/>
          <a:p>
            <a:fld id="{A9756761-48EC-5D4E-BC5C-B08370DBFF0D}" type="datetime3">
              <a:rPr lang="zh-CN" altLang="en-US" smtClean="0"/>
              <a:pPr/>
              <a:t>2024年10月17日星期四</a:t>
            </a:fld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056440" y="6407945"/>
            <a:ext cx="480592" cy="365125"/>
          </a:xfrm>
        </p:spPr>
        <p:txBody>
          <a:bodyPr/>
          <a:lstStyle/>
          <a:p>
            <a:fld id="{D58FF448-442A-3F4F-AAA7-F2EC1B563524}" type="slidenum">
              <a:rPr lang="zh-CN" altLang="en-US" smtClean="0"/>
              <a:pPr/>
              <a:t>52</a:t>
            </a:fld>
            <a:endParaRPr lang="en-US" altLang="zh-CN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课外作业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853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宋体" charset="0"/>
                <a:cs typeface="宋体" charset="0"/>
                <a:sym typeface="Arial" charset="0"/>
              </a:rPr>
              <a:t>流是一个形象的概念，当程序需要读取数据的时候，就会开启一个通向数据源的流，这个数据源可以是文件，内存，或是网络连接。</a:t>
            </a:r>
            <a:endParaRPr lang="en-US" altLang="zh-CN" sz="2400" dirty="0">
              <a:ea typeface="宋体" charset="0"/>
              <a:cs typeface="宋体" charset="0"/>
              <a:sym typeface="Arial" charset="0"/>
            </a:endParaRPr>
          </a:p>
          <a:p>
            <a:pPr>
              <a:lnSpc>
                <a:spcPct val="130000"/>
              </a:lnSpc>
            </a:pPr>
            <a:endParaRPr lang="en-US" altLang="zh-CN" sz="2400" dirty="0">
              <a:ea typeface="宋体" charset="0"/>
              <a:cs typeface="宋体" charset="0"/>
              <a:sym typeface="Arial" charset="0"/>
            </a:endParaRPr>
          </a:p>
          <a:p>
            <a:pPr>
              <a:lnSpc>
                <a:spcPct val="130000"/>
              </a:lnSpc>
            </a:pPr>
            <a:endParaRPr lang="en-US" altLang="zh-CN" sz="2400" dirty="0">
              <a:ea typeface="宋体" charset="0"/>
              <a:cs typeface="宋体" charset="0"/>
              <a:sym typeface="Arial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>
                <a:latin typeface="Courier New" charset="0"/>
                <a:ea typeface="宋体" charset="0"/>
                <a:cs typeface="宋体" charset="0"/>
                <a:sym typeface="Arial" charset="0"/>
              </a:rPr>
              <a:t>当程序需要写入数据的时候，就会开启一个通向目的地的流。</a:t>
            </a:r>
          </a:p>
          <a:p>
            <a:pPr>
              <a:lnSpc>
                <a:spcPct val="130000"/>
              </a:lnSpc>
            </a:pPr>
            <a:endParaRPr lang="zh-CN" altLang="en-US" sz="2400" dirty="0">
              <a:ea typeface="宋体" charset="0"/>
              <a:cs typeface="宋体" charset="0"/>
              <a:sym typeface="Arial" charset="0"/>
            </a:endParaRP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dirty="0">
                <a:sym typeface="Arial" charset="0"/>
              </a:rPr>
              <a:t>I/O基本原理</a:t>
            </a:r>
            <a:endParaRPr lang="zh-CN" dirty="0"/>
          </a:p>
        </p:txBody>
      </p:sp>
      <p:sp>
        <p:nvSpPr>
          <p:cNvPr id="48133" name="Rectangle 5"/>
          <p:cNvSpPr>
            <a:spLocks noGrp="1" noChangeArrowheads="1"/>
          </p:cNvSpPr>
          <p:nvPr/>
        </p:nvSpPr>
        <p:spPr bwMode="auto">
          <a:xfrm>
            <a:off x="1981200" y="3810000"/>
            <a:ext cx="8077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Wingdings" charset="0"/>
              <a:buChar char="v"/>
            </a:pPr>
            <a:endParaRPr lang="zh-CN" altLang="en-US" sz="2400" dirty="0">
              <a:latin typeface="Courier New" charset="0"/>
              <a:ea typeface="宋体" charset="0"/>
              <a:cs typeface="宋体" charset="0"/>
              <a:sym typeface="Arial" charset="0"/>
            </a:endParaRPr>
          </a:p>
        </p:txBody>
      </p:sp>
      <p:pic>
        <p:nvPicPr>
          <p:cNvPr id="11" name="Picture 4" descr="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5188" y="2895601"/>
            <a:ext cx="7770812" cy="1000125"/>
          </a:xfrm>
          <a:prstGeom prst="rect">
            <a:avLst/>
          </a:prstGeom>
          <a:noFill/>
          <a:ln/>
        </p:spPr>
      </p:pic>
      <p:pic>
        <p:nvPicPr>
          <p:cNvPr id="12" name="Picture 6" descr="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5188" y="5029201"/>
            <a:ext cx="7847012" cy="1020763"/>
          </a:xfrm>
          <a:prstGeom prst="rect">
            <a:avLst/>
          </a:prstGeo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smtClean="0">
                <a:sym typeface="Arial" charset="0"/>
              </a:rPr>
              <a:t>流的分类：</a:t>
            </a:r>
          </a:p>
          <a:p>
            <a:pPr lvl="1"/>
            <a:r>
              <a:rPr lang="zh-CN" smtClean="0">
                <a:sym typeface="Arial" charset="0"/>
              </a:rPr>
              <a:t>按其流向分输入流和输出流。</a:t>
            </a:r>
          </a:p>
          <a:p>
            <a:pPr lvl="1"/>
            <a:r>
              <a:rPr lang="zh-CN" smtClean="0"/>
              <a:t>流序列中的数据按照读写操作的单位又分为：</a:t>
            </a:r>
            <a:r>
              <a:rPr lang="zh-CN" smtClean="0">
                <a:sym typeface="Arial" charset="0"/>
              </a:rPr>
              <a:t>字节流</a:t>
            </a:r>
            <a:r>
              <a:rPr lang="zh-CN" smtClean="0"/>
              <a:t>和</a:t>
            </a:r>
            <a:r>
              <a:rPr lang="zh-CN" smtClean="0">
                <a:sym typeface="Arial" charset="0"/>
              </a:rPr>
              <a:t>字符流</a:t>
            </a:r>
            <a:r>
              <a:rPr lang="zh-CN" smtClean="0"/>
              <a:t>。</a:t>
            </a:r>
            <a:endParaRPr lang="en-US" altLang="zh-CN" smtClean="0"/>
          </a:p>
          <a:p>
            <a:r>
              <a:rPr lang="zh-CN" altLang="en-US" smtClean="0">
                <a:sym typeface="Arial" charset="0"/>
              </a:rPr>
              <a:t>字节流（</a:t>
            </a:r>
            <a:r>
              <a:rPr lang="en-US" altLang="zh-CN" smtClean="0">
                <a:sym typeface="Arial" charset="0"/>
              </a:rPr>
              <a:t>byte stream</a:t>
            </a:r>
            <a:r>
              <a:rPr lang="zh-CN" altLang="en-US" smtClean="0">
                <a:sym typeface="Arial" charset="0"/>
              </a:rPr>
              <a:t>）对数据以字节为单位进行读写，既可以一个字节一个字节的读写数据，也可以一次读写的是任意长度的字节块（即字节数组）。</a:t>
            </a:r>
          </a:p>
          <a:p>
            <a:r>
              <a:rPr lang="zh-CN" altLang="en-US" smtClean="0">
                <a:sym typeface="Arial" charset="0"/>
              </a:rPr>
              <a:t>字符流（</a:t>
            </a:r>
            <a:r>
              <a:rPr lang="en-US" altLang="zh-CN" smtClean="0">
                <a:sym typeface="Arial" charset="0"/>
              </a:rPr>
              <a:t>character stream</a:t>
            </a:r>
            <a:r>
              <a:rPr lang="zh-CN" altLang="en-US" smtClean="0">
                <a:sym typeface="Arial" charset="0"/>
              </a:rPr>
              <a:t>）在读写流内数据时是以字符为单位，一次一个字符，或者一次一个字符块。</a:t>
            </a:r>
          </a:p>
          <a:p>
            <a:endParaRPr lang="zh-CN" dirty="0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smtClean="0">
                <a:sym typeface="Arial" charset="0"/>
              </a:rPr>
              <a:t>I/O基本原理</a:t>
            </a:r>
            <a:endParaRPr 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dirty="0" smtClean="0">
                <a:sym typeface="Arial" charset="0"/>
              </a:rPr>
              <a:t>在最底层，所有的输入/输出都是字节形式的。</a:t>
            </a:r>
          </a:p>
          <a:p>
            <a:r>
              <a:rPr lang="zh-CN" dirty="0" smtClean="0">
                <a:sym typeface="Arial" charset="0"/>
              </a:rPr>
              <a:t>基于字符的流只为处理字符提供方便有效的方法。</a:t>
            </a:r>
          </a:p>
          <a:p>
            <a:r>
              <a:rPr lang="zh-CN" dirty="0" smtClean="0">
                <a:sym typeface="Arial" charset="0"/>
              </a:rPr>
              <a:t>还有一种流的分类方式是从逻辑上划分，分为：节点流和过滤器。</a:t>
            </a:r>
            <a:endParaRPr lang="en-US" altLang="zh-CN" dirty="0" smtClean="0">
              <a:sym typeface="Arial" charset="0"/>
            </a:endParaRPr>
          </a:p>
          <a:p>
            <a:r>
              <a:rPr lang="zh-CN" altLang="en-US" dirty="0" smtClean="0">
                <a:sym typeface="Arial" charset="0"/>
              </a:rPr>
              <a:t>节点流</a:t>
            </a:r>
            <a:r>
              <a:rPr lang="en-US" altLang="zh-CN" dirty="0" smtClean="0">
                <a:sym typeface="Arial" charset="0"/>
              </a:rPr>
              <a:t>(node stream)</a:t>
            </a:r>
            <a:r>
              <a:rPr lang="zh-CN" altLang="en-US" dirty="0" smtClean="0">
                <a:sym typeface="Arial" charset="0"/>
              </a:rPr>
              <a:t>是指直接从指定的位置（如磁盘文件或内存区域）读或</a:t>
            </a:r>
            <a:r>
              <a:rPr lang="zh-CN" altLang="en-US" smtClean="0">
                <a:sym typeface="Arial" charset="0"/>
              </a:rPr>
              <a:t>写。</a:t>
            </a:r>
            <a:endParaRPr lang="zh-CN" altLang="en-US" dirty="0" smtClean="0">
              <a:sym typeface="Arial" charset="0"/>
            </a:endParaRPr>
          </a:p>
          <a:p>
            <a:r>
              <a:rPr lang="zh-CN" altLang="en-US" dirty="0" smtClean="0">
                <a:sym typeface="Arial" charset="0"/>
              </a:rPr>
              <a:t>过滤器</a:t>
            </a:r>
            <a:r>
              <a:rPr lang="en-US" altLang="zh-CN" dirty="0" smtClean="0">
                <a:sym typeface="Arial" charset="0"/>
              </a:rPr>
              <a:t>(filters)</a:t>
            </a:r>
            <a:r>
              <a:rPr lang="zh-CN" altLang="en-US" dirty="0" smtClean="0">
                <a:sym typeface="Arial" charset="0"/>
              </a:rPr>
              <a:t>输入流往往是以其它输入流作为它的输入源，经过过滤或处理后再以新的输入流的形式提供给用户，过滤器输出流的原理也类似。</a:t>
            </a:r>
          </a:p>
          <a:p>
            <a:endParaRPr lang="zh-CN" dirty="0">
              <a:sym typeface="Arial" charset="0"/>
            </a:endParaRP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smtClean="0">
                <a:sym typeface="Arial" charset="0"/>
              </a:rPr>
              <a:t>I/O基本原理</a:t>
            </a:r>
            <a:endParaRPr lang="zh-CN">
              <a:sym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smtClean="0">
                <a:sym typeface="Arial" charset="0"/>
              </a:rPr>
              <a:t>操作系统的文件管理是向应用程序提供的最基本服务之一。管理任意复杂的分层目录系统结构和几乎任意长度的文件。</a:t>
            </a:r>
          </a:p>
          <a:p>
            <a:r>
              <a:rPr lang="zh-CN" smtClean="0">
                <a:sym typeface="Arial" charset="0"/>
              </a:rPr>
              <a:t>虽然这些操作系统已经具备了强大的功能，但它们互不兼容，给用户编程留下了相当大的困难。</a:t>
            </a:r>
          </a:p>
          <a:p>
            <a:r>
              <a:rPr lang="zh-CN" smtClean="0">
                <a:sym typeface="Arial" charset="0"/>
              </a:rPr>
              <a:t>Java为消除这种不兼容提供了很好的解决方案。</a:t>
            </a:r>
            <a:endParaRPr lang="en-US" altLang="zh-CN" smtClean="0">
              <a:sym typeface="Arial" charset="0"/>
            </a:endParaRPr>
          </a:p>
          <a:p>
            <a:endParaRPr lang="en-US" altLang="zh-CN" smtClean="0">
              <a:sym typeface="Arial" charset="0"/>
            </a:endParaRPr>
          </a:p>
          <a:p>
            <a:r>
              <a:rPr lang="zh-CN" altLang="en-US" smtClean="0">
                <a:sym typeface="Arial" charset="0"/>
              </a:rPr>
              <a:t>类</a:t>
            </a:r>
            <a:r>
              <a:rPr lang="en-US" altLang="zh-CN" smtClean="0">
                <a:sym typeface="Arial" charset="0"/>
              </a:rPr>
              <a:t>File</a:t>
            </a:r>
            <a:r>
              <a:rPr lang="zh-CN" altLang="en-US" smtClean="0">
                <a:sym typeface="Arial" charset="0"/>
              </a:rPr>
              <a:t>提供了一种与机器无关的方式来描述一个文件对象的属性。</a:t>
            </a:r>
          </a:p>
          <a:p>
            <a:r>
              <a:rPr lang="zh-CN" altLang="en-US" smtClean="0">
                <a:sym typeface="Arial" charset="0"/>
              </a:rPr>
              <a:t>类</a:t>
            </a:r>
            <a:r>
              <a:rPr lang="en-US" altLang="zh-CN" smtClean="0">
                <a:sym typeface="Arial" charset="0"/>
              </a:rPr>
              <a:t>File</a:t>
            </a:r>
            <a:r>
              <a:rPr lang="zh-CN" altLang="en-US" smtClean="0">
                <a:sym typeface="Arial" charset="0"/>
              </a:rPr>
              <a:t>能够处理由本地文件系统维护的具体文件，并提供独立于平台的文件处理方法。</a:t>
            </a:r>
          </a:p>
          <a:p>
            <a:endParaRPr lang="zh-CN" dirty="0">
              <a:sym typeface="Arial" charset="0"/>
            </a:endParaRP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smtClean="0">
                <a:sym typeface="Arial" charset="0"/>
              </a:rPr>
              <a:t>文件及文件I/O</a:t>
            </a:r>
            <a:endParaRPr lang="zh-CN">
              <a:sym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908</TotalTime>
  <Pages>0</Pages>
  <Words>5034</Words>
  <Characters>0</Characters>
  <Application>Microsoft Office PowerPoint</Application>
  <DocSecurity>0</DocSecurity>
  <PresentationFormat>宽屏</PresentationFormat>
  <Lines>0</Lines>
  <Paragraphs>525</Paragraphs>
  <Slides>52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3" baseType="lpstr">
      <vt:lpstr>ＭＳ Ｐゴシック</vt:lpstr>
      <vt:lpstr>黑体</vt:lpstr>
      <vt:lpstr>宋体</vt:lpstr>
      <vt:lpstr>Arial</vt:lpstr>
      <vt:lpstr>Calibri</vt:lpstr>
      <vt:lpstr>Courier New</vt:lpstr>
      <vt:lpstr>Verdana</vt:lpstr>
      <vt:lpstr>Wingdings</vt:lpstr>
      <vt:lpstr>Wingdings 2</vt:lpstr>
      <vt:lpstr>Wingdings 3</vt:lpstr>
      <vt:lpstr>Theme</vt:lpstr>
      <vt:lpstr>第一部分 面向对象程序设计Java</vt:lpstr>
      <vt:lpstr>第9章 输入输出流</vt:lpstr>
      <vt:lpstr>输入输出流</vt:lpstr>
      <vt:lpstr>I/O基本原理</vt:lpstr>
      <vt:lpstr>I/O基本原理</vt:lpstr>
      <vt:lpstr>I/O基本原理</vt:lpstr>
      <vt:lpstr>I/O基本原理</vt:lpstr>
      <vt:lpstr>I/O基本原理</vt:lpstr>
      <vt:lpstr>文件及文件I/O</vt:lpstr>
      <vt:lpstr>文件及文件I/O</vt:lpstr>
      <vt:lpstr>文件及文件I/O</vt:lpstr>
      <vt:lpstr>文件及文件I/O</vt:lpstr>
      <vt:lpstr>文件及文件I/O-RandomAccessFile类</vt:lpstr>
      <vt:lpstr>文件及文件I/O</vt:lpstr>
      <vt:lpstr>文件及文件I/O</vt:lpstr>
      <vt:lpstr>字节流和字符流</vt:lpstr>
      <vt:lpstr>字节流和字符流</vt:lpstr>
      <vt:lpstr>字节流和字符流</vt:lpstr>
      <vt:lpstr>字节流和字符流</vt:lpstr>
      <vt:lpstr>字节流和字符流</vt:lpstr>
      <vt:lpstr>字节流和字符流</vt:lpstr>
      <vt:lpstr>字节流和字符流</vt:lpstr>
      <vt:lpstr>字节流和字符流</vt:lpstr>
      <vt:lpstr>字节流和字符流</vt:lpstr>
      <vt:lpstr>字节流和字符流</vt:lpstr>
      <vt:lpstr>字节流和字符流</vt:lpstr>
      <vt:lpstr>字节流和字符流</vt:lpstr>
      <vt:lpstr>PowerPoint 演示文稿</vt:lpstr>
      <vt:lpstr>字节流和字符流</vt:lpstr>
      <vt:lpstr>字节流和字符流</vt:lpstr>
      <vt:lpstr>字节流和字符流</vt:lpstr>
      <vt:lpstr>字节流和字符流</vt:lpstr>
      <vt:lpstr>字节流和字符流</vt:lpstr>
      <vt:lpstr>字节流和字符流示例</vt:lpstr>
      <vt:lpstr>字节流和字符流示例</vt:lpstr>
      <vt:lpstr>字节流和字符流示例</vt:lpstr>
      <vt:lpstr>字节流和字符流示例</vt:lpstr>
      <vt:lpstr>管道输入输出流类</vt:lpstr>
      <vt:lpstr>管道输入输出流类示例</vt:lpstr>
      <vt:lpstr>管道输入输出流类示例</vt:lpstr>
      <vt:lpstr>管道输入输出流类示例</vt:lpstr>
      <vt:lpstr>管道输入输出流类示例</vt:lpstr>
      <vt:lpstr>管道输入输出流类示例</vt:lpstr>
      <vt:lpstr>对象序列化处理</vt:lpstr>
      <vt:lpstr>对象序列化处理</vt:lpstr>
      <vt:lpstr>示例</vt:lpstr>
      <vt:lpstr>实例的序列化</vt:lpstr>
      <vt:lpstr>从文件读入实例</vt:lpstr>
      <vt:lpstr>思考题</vt:lpstr>
      <vt:lpstr>作业1</vt:lpstr>
      <vt:lpstr>作业2</vt:lpstr>
      <vt:lpstr>课外作业</vt:lpstr>
    </vt:vector>
  </TitlesOfParts>
  <Manager/>
  <Company>Guilddesign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Sung Ha, Park</dc:creator>
  <cp:keywords/>
  <dc:description/>
  <cp:lastModifiedBy>Xu Felix</cp:lastModifiedBy>
  <cp:revision>116</cp:revision>
  <cp:lastPrinted>1899-12-30T00:00:00Z</cp:lastPrinted>
  <dcterms:created xsi:type="dcterms:W3CDTF">2004-07-21T02:43:03Z</dcterms:created>
  <dcterms:modified xsi:type="dcterms:W3CDTF">2024-10-17T03:22:42Z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2052-6.5.0.1966</vt:lpwstr>
  </property>
</Properties>
</file>