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0"/>
  </p:notesMasterIdLst>
  <p:sldIdLst>
    <p:sldId id="256" r:id="rId2"/>
    <p:sldId id="774" r:id="rId3"/>
    <p:sldId id="790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801" r:id="rId12"/>
    <p:sldId id="804" r:id="rId13"/>
    <p:sldId id="805" r:id="rId14"/>
    <p:sldId id="806" r:id="rId15"/>
    <p:sldId id="807" r:id="rId16"/>
    <p:sldId id="808" r:id="rId17"/>
    <p:sldId id="809" r:id="rId18"/>
    <p:sldId id="810" r:id="rId19"/>
    <p:sldId id="811" r:id="rId20"/>
    <p:sldId id="813" r:id="rId21"/>
    <p:sldId id="829" r:id="rId22"/>
    <p:sldId id="830" r:id="rId23"/>
    <p:sldId id="831" r:id="rId24"/>
    <p:sldId id="817" r:id="rId25"/>
    <p:sldId id="818" r:id="rId26"/>
    <p:sldId id="819" r:id="rId27"/>
    <p:sldId id="820" r:id="rId28"/>
    <p:sldId id="822" r:id="rId29"/>
    <p:sldId id="824" r:id="rId30"/>
    <p:sldId id="825" r:id="rId31"/>
    <p:sldId id="827" r:id="rId32"/>
    <p:sldId id="828" r:id="rId33"/>
    <p:sldId id="832" r:id="rId34"/>
    <p:sldId id="835" r:id="rId35"/>
    <p:sldId id="836" r:id="rId36"/>
    <p:sldId id="837" r:id="rId37"/>
    <p:sldId id="838" r:id="rId38"/>
    <p:sldId id="839" r:id="rId39"/>
    <p:sldId id="840" r:id="rId40"/>
    <p:sldId id="841" r:id="rId41"/>
    <p:sldId id="842" r:id="rId42"/>
    <p:sldId id="843" r:id="rId43"/>
    <p:sldId id="844" r:id="rId44"/>
    <p:sldId id="845" r:id="rId45"/>
    <p:sldId id="846" r:id="rId46"/>
    <p:sldId id="847" r:id="rId47"/>
    <p:sldId id="848" r:id="rId48"/>
    <p:sldId id="849" r:id="rId49"/>
    <p:sldId id="850" r:id="rId50"/>
    <p:sldId id="851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60" r:id="rId5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3399"/>
    <a:srgbClr val="336699"/>
    <a:srgbClr val="3366CC"/>
    <a:srgbClr val="0066CC"/>
    <a:srgbClr val="33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9"/>
    <p:restoredTop sz="67995" autoAdjust="0"/>
  </p:normalViewPr>
  <p:slideViewPr>
    <p:cSldViewPr>
      <p:cViewPr varScale="1">
        <p:scale>
          <a:sx n="107" d="100"/>
          <a:sy n="107" d="100"/>
        </p:scale>
        <p:origin x="612" y="108"/>
      </p:cViewPr>
      <p:guideLst>
        <p:guide orient="horz" pos="2160"/>
        <p:guide pos="3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C5770-2DC6-4791-8CD0-48A180C86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95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25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2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9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5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AE9DF-0729-4925-9F42-E300F27954E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7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DF07C1D-919A-43C7-8441-1531B589B72D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2CC843-6262-46A2-992A-F8B95ABD080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FB2C-7B37-40F3-B2D9-41DB35C0E468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86B72-6910-4AA6-9732-7AB56978AEBF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1093-0D8F-426C-A63D-ABED4D5CB3EA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4AAC-1A5D-4984-84F9-0C46CA45079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B474-87D4-4EF2-BFAB-48F086F90B46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965A-43D2-46A2-8D08-178D8EF4A2E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ADFC-C9F5-4626-A317-6B520185FE37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6826-C409-43F3-A1F9-4061BA14266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17C-581C-4AEB-88C5-4B62597E2FC9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146B-FDF3-4F11-9DB9-7A571253B2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BFB-00B2-4BEC-A643-52F8D18BE5BB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4FFA-6EFE-4E9A-B32F-00259FC405A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AC3-963B-4B55-8AEA-6E54E6E5531C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81BB-3505-4AE1-92A8-10CFFB5D9C6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6163C8F3-749A-45AC-9038-5FB55E88B451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CFEF-A8CD-46C8-9440-656AB0F615D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19594-9E80-40B3-B240-26AA8477DBDF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0ECC3E-E1B1-4237-9869-CE1CA4B72F9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078891-A1CB-4D76-B88C-B176B8205D46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AD5B78-918F-4A3C-93F5-4D108D29D63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/>
              <a:t>面向对象程序设计Java</a:t>
            </a:r>
            <a:endParaRPr lang="zh-CN" dirty="0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介绍：</a:t>
            </a:r>
            <a:r>
              <a:rPr lang="en-US" altLang="zh-CN" dirty="0"/>
              <a:t>Frame</a:t>
            </a:r>
            <a:r>
              <a:rPr lang="zh-CN" altLang="en-US" dirty="0"/>
              <a:t>是一个带有边框、标题栏、菜单的图形容器。</a:t>
            </a:r>
          </a:p>
          <a:p>
            <a:r>
              <a:rPr lang="zh-CN" altLang="en-US" dirty="0"/>
              <a:t>构造方法：</a:t>
            </a:r>
          </a:p>
          <a:p>
            <a:pPr lvl="1"/>
            <a:r>
              <a:rPr lang="en-US" altLang="zh-CN" dirty="0"/>
              <a:t>Frame()	</a:t>
            </a:r>
            <a:r>
              <a:rPr lang="zh-CN" altLang="en-US" dirty="0"/>
              <a:t>创建一个空白框架</a:t>
            </a:r>
          </a:p>
          <a:p>
            <a:pPr lvl="1"/>
            <a:r>
              <a:rPr lang="en-US" altLang="zh-CN" dirty="0"/>
              <a:t>Frame(String s)  </a:t>
            </a:r>
            <a:r>
              <a:rPr lang="zh-CN" altLang="en-US" dirty="0"/>
              <a:t>创建一个使用 </a:t>
            </a:r>
            <a:r>
              <a:rPr lang="en-US" altLang="zh-CN" dirty="0"/>
              <a:t>s </a:t>
            </a:r>
            <a:r>
              <a:rPr lang="zh-CN" altLang="en-US" dirty="0"/>
              <a:t>做标题的框架。</a:t>
            </a:r>
          </a:p>
          <a:p>
            <a:r>
              <a:rPr lang="en-US" altLang="zh-CN" dirty="0"/>
              <a:t>Frame</a:t>
            </a:r>
            <a:r>
              <a:rPr lang="zh-CN" altLang="en-US" dirty="0"/>
              <a:t>类常用的方法：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setIconImage</a:t>
            </a:r>
            <a:r>
              <a:rPr lang="en-US" altLang="zh-CN" dirty="0"/>
              <a:t>(Image image)</a:t>
            </a:r>
            <a:r>
              <a:rPr lang="zh-CN" altLang="en-US" dirty="0"/>
              <a:t>：设置窗体显示的图标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setMenuBar</a:t>
            </a:r>
            <a:r>
              <a:rPr lang="en-US" altLang="zh-CN" dirty="0"/>
              <a:t>(</a:t>
            </a:r>
            <a:r>
              <a:rPr lang="en-US" altLang="zh-CN" dirty="0" err="1"/>
              <a:t>MenuBar</a:t>
            </a:r>
            <a:r>
              <a:rPr lang="en-US" altLang="zh-CN" dirty="0"/>
              <a:t> </a:t>
            </a:r>
            <a:r>
              <a:rPr lang="en-US" altLang="zh-CN" dirty="0" err="1"/>
              <a:t>menubar</a:t>
            </a:r>
            <a:r>
              <a:rPr lang="en-US" altLang="zh-CN" dirty="0"/>
              <a:t>)</a:t>
            </a:r>
            <a:r>
              <a:rPr lang="zh-CN" altLang="en-US" dirty="0"/>
              <a:t>：加载窗体使用的菜单对象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setLayout</a:t>
            </a:r>
            <a:r>
              <a:rPr lang="en-US" altLang="zh-CN" dirty="0"/>
              <a:t>(</a:t>
            </a:r>
            <a:r>
              <a:rPr lang="en-US" altLang="zh-CN" dirty="0" err="1"/>
              <a:t>LayoutManager</a:t>
            </a:r>
            <a:r>
              <a:rPr lang="en-US" altLang="zh-CN" dirty="0"/>
              <a:t> manager)</a:t>
            </a:r>
            <a:r>
              <a:rPr lang="zh-CN" altLang="en-US" dirty="0"/>
              <a:t>：设置窗体使用的布局管理器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 </a:t>
            </a:r>
            <a:r>
              <a:rPr lang="zh-CN" altLang="en-US" dirty="0"/>
              <a:t>窗体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 l="42953" t="41798" r="33798" b="38133"/>
          <a:stretch>
            <a:fillRect/>
          </a:stretch>
        </p:blipFill>
        <p:spPr bwMode="auto">
          <a:xfrm>
            <a:off x="9746456" y="1066862"/>
            <a:ext cx="3671887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面板是一个简单的容器类。一个面板提供装载其它组件的空间，包括装载其它的面板。面板的默认布局控制器是</a:t>
            </a:r>
            <a:r>
              <a:rPr lang="en-US" altLang="zh-CN" dirty="0" err="1"/>
              <a:t>FlowLayout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Panel</a:t>
            </a:r>
            <a:r>
              <a:rPr lang="zh-CN" altLang="en-US" dirty="0"/>
              <a:t>主要构造器和方法：</a:t>
            </a:r>
          </a:p>
          <a:p>
            <a:pPr lvl="1"/>
            <a:r>
              <a:rPr lang="en-US" altLang="zh-CN" dirty="0"/>
              <a:t>public Panel()</a:t>
            </a:r>
            <a:r>
              <a:rPr lang="zh-CN" altLang="en-US" dirty="0"/>
              <a:t>：创建一个默认布局管理器的面板。</a:t>
            </a:r>
          </a:p>
          <a:p>
            <a:pPr lvl="1"/>
            <a:r>
              <a:rPr lang="en-US" altLang="zh-CN" dirty="0"/>
              <a:t>public Panel(</a:t>
            </a:r>
            <a:r>
              <a:rPr lang="en-US" altLang="zh-CN" dirty="0" err="1"/>
              <a:t>LayoutManager</a:t>
            </a:r>
            <a:r>
              <a:rPr lang="en-US" altLang="zh-CN" dirty="0"/>
              <a:t> layout)</a:t>
            </a:r>
            <a:r>
              <a:rPr lang="zh-CN" altLang="en-US" dirty="0"/>
              <a:t>：创建一个指定布局管理器的面板，</a:t>
            </a:r>
            <a:r>
              <a:rPr lang="en-US" altLang="zh-CN" dirty="0" err="1"/>
              <a:t>LayoutManager</a:t>
            </a:r>
            <a:r>
              <a:rPr lang="en-US" altLang="zh-CN" dirty="0"/>
              <a:t> layout</a:t>
            </a:r>
            <a:r>
              <a:rPr lang="zh-CN" altLang="en-US" dirty="0"/>
              <a:t>为指定的布局管理器。</a:t>
            </a:r>
          </a:p>
          <a:p>
            <a:pPr lvl="1"/>
            <a:r>
              <a:rPr lang="en-US" altLang="zh-CN" dirty="0"/>
              <a:t>public Component add(Component comp)</a:t>
            </a:r>
            <a:r>
              <a:rPr lang="zh-CN" altLang="en-US" dirty="0"/>
              <a:t>：在当前面板中添加一个组件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Panel  </a:t>
            </a:r>
            <a:r>
              <a:rPr lang="zh-CN" altLang="en-US" dirty="0"/>
              <a:t>面板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在实际编程中，我们每设计一个窗体，都要往其中添加若干组件。为了管理好这些组件的布局，我们就需要使用布局管理器。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在布局管理上采用了容器和布局管理分离的方案。</a:t>
            </a:r>
          </a:p>
          <a:p>
            <a:r>
              <a:rPr lang="zh-CN" altLang="en-US" dirty="0"/>
              <a:t>容器只管将其组件放入其中（使用</a:t>
            </a:r>
            <a:r>
              <a:rPr lang="en-US" altLang="zh-CN" dirty="0"/>
              <a:t>add()</a:t>
            </a:r>
            <a:r>
              <a:rPr lang="zh-CN" altLang="en-US" dirty="0"/>
              <a:t>方法）。</a:t>
            </a:r>
          </a:p>
          <a:p>
            <a:r>
              <a:rPr lang="zh-CN" altLang="en-US" dirty="0"/>
              <a:t>如何放置组件的布局管理交给专门的布局管理器类（</a:t>
            </a:r>
            <a:r>
              <a:rPr lang="en-US" altLang="zh-CN" dirty="0" err="1"/>
              <a:t>LayoutManager</a:t>
            </a:r>
            <a:r>
              <a:rPr lang="zh-CN" altLang="en-US" dirty="0"/>
              <a:t>）来完成：</a:t>
            </a:r>
          </a:p>
          <a:p>
            <a:r>
              <a:rPr lang="en-US" altLang="zh-CN" dirty="0" err="1"/>
              <a:t>setLayout</a:t>
            </a:r>
            <a:r>
              <a:rPr lang="en-US" altLang="zh-CN" dirty="0"/>
              <a:t>(new </a:t>
            </a:r>
            <a:r>
              <a:rPr lang="zh-CN" altLang="en-US" dirty="0"/>
              <a:t>布局设计方式</a:t>
            </a:r>
            <a:r>
              <a:rPr lang="en-US" altLang="zh-CN" dirty="0"/>
              <a:t>());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布局管理器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java.awt</a:t>
            </a:r>
            <a:r>
              <a:rPr lang="zh-CN" altLang="en-US" sz="3200" dirty="0"/>
              <a:t>包中的布局类：</a:t>
            </a:r>
          </a:p>
          <a:p>
            <a:pPr lvl="1"/>
            <a:r>
              <a:rPr lang="en-US" altLang="zh-CN" sz="2800" dirty="0" err="1"/>
              <a:t>FlowLayout</a:t>
            </a:r>
            <a:endParaRPr lang="en-US" altLang="zh-CN" sz="2800" dirty="0"/>
          </a:p>
          <a:p>
            <a:pPr lvl="2"/>
            <a:r>
              <a:rPr lang="zh-CN" altLang="en-US" sz="2800" dirty="0"/>
              <a:t>将组件按从左到右而后从上到下的顺序依次排列，一行不能放完则折到下一行继续放置。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流式布局设计方式</a:t>
            </a:r>
          </a:p>
        </p:txBody>
      </p:sp>
      <p:pic>
        <p:nvPicPr>
          <p:cNvPr id="71684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0239" y="3644901"/>
            <a:ext cx="3241675" cy="1177925"/>
          </a:xfrm>
          <a:prstGeom prst="rect">
            <a:avLst/>
          </a:prstGeom>
          <a:noFill/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4113" y="3789363"/>
            <a:ext cx="1560512" cy="2087562"/>
          </a:xfrm>
          <a:prstGeom prst="rect">
            <a:avLst/>
          </a:prstGeom>
          <a:noFill/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6139" y="5013325"/>
            <a:ext cx="3095625" cy="1277938"/>
          </a:xfrm>
          <a:prstGeom prst="rect">
            <a:avLst/>
          </a:prstGeom>
          <a:noFill/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72488" y="4581526"/>
            <a:ext cx="1676400" cy="15525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构造器定义：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align);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FlowLayout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align,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FlowLayout</a:t>
            </a:r>
            <a:r>
              <a:rPr lang="zh-CN" altLang="en-US" dirty="0"/>
              <a:t>类定义有三个对齐常量：</a:t>
            </a:r>
          </a:p>
          <a:p>
            <a:pPr lvl="1"/>
            <a:r>
              <a:rPr lang="en-US" altLang="zh-CN" dirty="0"/>
              <a:t>LEFT</a:t>
            </a:r>
            <a:r>
              <a:rPr lang="zh-CN" altLang="en-US" dirty="0"/>
              <a:t>表示部件从左至右顺序放置，</a:t>
            </a:r>
          </a:p>
          <a:p>
            <a:pPr lvl="1"/>
            <a:r>
              <a:rPr lang="en-US" altLang="zh-CN" dirty="0"/>
              <a:t>CENTER</a:t>
            </a:r>
            <a:r>
              <a:rPr lang="zh-CN" altLang="en-US" dirty="0"/>
              <a:t>表示部件从中间开始放置，</a:t>
            </a:r>
          </a:p>
          <a:p>
            <a:pPr lvl="1"/>
            <a:r>
              <a:rPr lang="en-US" altLang="zh-CN" dirty="0"/>
              <a:t>RIGHT</a:t>
            </a:r>
            <a:r>
              <a:rPr lang="zh-CN" altLang="en-US" dirty="0"/>
              <a:t>表示部件从右至左放置。</a:t>
            </a:r>
          </a:p>
          <a:p>
            <a:r>
              <a:rPr lang="zh-CN" altLang="en-US" dirty="0"/>
              <a:t>缺省的对齐参数是</a:t>
            </a:r>
            <a:r>
              <a:rPr lang="en-US" altLang="zh-CN" dirty="0"/>
              <a:t>CENTER</a:t>
            </a:r>
            <a:r>
              <a:rPr lang="zh-CN" altLang="en-US" dirty="0"/>
              <a:t>。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FlowLayout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324850" y="6491208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FlowLayoutTest.java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java.awt</a:t>
            </a:r>
            <a:r>
              <a:rPr lang="zh-CN" altLang="en-US" dirty="0"/>
              <a:t>包中的布局类：</a:t>
            </a:r>
          </a:p>
          <a:p>
            <a:pPr lvl="1"/>
            <a:r>
              <a:rPr lang="en-US" altLang="zh-CN" dirty="0" err="1"/>
              <a:t>BorderLayout</a:t>
            </a:r>
            <a:endParaRPr lang="en-US" altLang="zh-CN" dirty="0"/>
          </a:p>
          <a:p>
            <a:pPr lvl="2"/>
            <a:r>
              <a:rPr lang="zh-CN" altLang="en-US" dirty="0"/>
              <a:t>将组件按东、南、西、北、中五个区域放置，每个方向最多只能放置一个组件。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</a:p>
        </p:txBody>
      </p:sp>
      <p:pic>
        <p:nvPicPr>
          <p:cNvPr id="73732" name="Picture 4" descr="未命名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3114" y="3284538"/>
            <a:ext cx="5254625" cy="31686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  <a:p>
            <a:pPr lvl="1"/>
            <a:r>
              <a:rPr lang="en-US" altLang="zh-CN" dirty="0" err="1"/>
              <a:t>BorderLayout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//</a:t>
            </a:r>
            <a:r>
              <a:rPr lang="zh-CN" altLang="en-US" dirty="0"/>
              <a:t>各组件纵、横间距为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 err="1"/>
              <a:t>BorderLayout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//</a:t>
            </a:r>
            <a:r>
              <a:rPr lang="en-US" altLang="zh-CN" dirty="0" err="1"/>
              <a:t>hgap</a:t>
            </a:r>
            <a:r>
              <a:rPr lang="zh-CN" altLang="en-US" dirty="0"/>
              <a:t>横间距，</a:t>
            </a:r>
            <a:r>
              <a:rPr lang="en-US" altLang="zh-CN" dirty="0" err="1"/>
              <a:t>vgap</a:t>
            </a:r>
            <a:r>
              <a:rPr lang="zh-CN" altLang="en-US" dirty="0"/>
              <a:t>纵间距，象素为单位</a:t>
            </a:r>
          </a:p>
          <a:p>
            <a:r>
              <a:rPr lang="en-US" altLang="zh-CN" dirty="0"/>
              <a:t>add (</a:t>
            </a:r>
            <a:r>
              <a:rPr lang="zh-CN" altLang="en-US" dirty="0"/>
              <a:t>组件</a:t>
            </a:r>
            <a:r>
              <a:rPr lang="en-US" altLang="zh-CN" dirty="0"/>
              <a:t>,</a:t>
            </a:r>
            <a:r>
              <a:rPr lang="zh-CN" altLang="en-US" dirty="0"/>
              <a:t>位置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位置可取值：</a:t>
            </a:r>
          </a:p>
          <a:p>
            <a:pPr lvl="1"/>
            <a:r>
              <a:rPr lang="en-US" altLang="zh-CN" dirty="0" err="1"/>
              <a:t>BorderLayout.NORTH</a:t>
            </a:r>
            <a:r>
              <a:rPr lang="en-US" altLang="zh-CN" dirty="0"/>
              <a:t>[WEST,CENTER,EAST,SOUTH]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BorderLayout</a:t>
            </a:r>
            <a:r>
              <a:rPr lang="zh-CN" altLang="en-US"/>
              <a:t>（边框布局）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7315200" y="6491288"/>
            <a:ext cx="248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BorderLayoutTest.java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CardLayout</a:t>
            </a:r>
            <a:r>
              <a:rPr lang="en-US" altLang="zh-CN" dirty="0"/>
              <a:t> </a:t>
            </a:r>
            <a:r>
              <a:rPr lang="zh-CN" altLang="en-US" dirty="0"/>
              <a:t>的容器可以容纳多个组件，但同一时刻容器只能从这些组件中选出一个来显示，这个被显示的组件将占据所有的容器空间。 </a:t>
            </a:r>
          </a:p>
          <a:p>
            <a:r>
              <a:rPr lang="en-US" altLang="zh-CN" dirty="0"/>
              <a:t>add(</a:t>
            </a:r>
            <a:r>
              <a:rPr lang="zh-CN" altLang="en-US" dirty="0"/>
              <a:t>组件名称</a:t>
            </a:r>
            <a:r>
              <a:rPr lang="en-US" altLang="zh-CN" dirty="0"/>
              <a:t>, </a:t>
            </a:r>
            <a:r>
              <a:rPr lang="zh-CN" altLang="en-US" dirty="0"/>
              <a:t>组件 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CardLayout</a:t>
            </a:r>
            <a:r>
              <a:rPr lang="zh-CN" altLang="en-US" dirty="0"/>
              <a:t>的方法：</a:t>
            </a:r>
          </a:p>
          <a:p>
            <a:pPr lvl="1"/>
            <a:r>
              <a:rPr lang="en-US" altLang="zh-CN" dirty="0"/>
              <a:t>Show(</a:t>
            </a:r>
            <a:r>
              <a:rPr lang="zh-CN" altLang="en-US" dirty="0"/>
              <a:t>容器名</a:t>
            </a:r>
            <a:r>
              <a:rPr lang="en-US" altLang="zh-CN" dirty="0"/>
              <a:t>con,</a:t>
            </a:r>
            <a:r>
              <a:rPr lang="zh-CN" altLang="en-US" dirty="0"/>
              <a:t>组件名</a:t>
            </a:r>
            <a:r>
              <a:rPr lang="en-US" altLang="zh-CN" dirty="0"/>
              <a:t>s)</a:t>
            </a:r>
          </a:p>
          <a:p>
            <a:pPr lvl="1"/>
            <a:r>
              <a:rPr lang="en-US" altLang="zh-CN" dirty="0"/>
              <a:t>first(con)</a:t>
            </a:r>
            <a:r>
              <a:rPr lang="zh-CN" altLang="en-US" dirty="0"/>
              <a:t>，</a:t>
            </a:r>
            <a:r>
              <a:rPr lang="en-US" altLang="zh-CN" dirty="0"/>
              <a:t>last(con)</a:t>
            </a:r>
            <a:r>
              <a:rPr lang="zh-CN" altLang="en-US" dirty="0"/>
              <a:t>，</a:t>
            </a:r>
            <a:r>
              <a:rPr lang="en-US" altLang="zh-CN" dirty="0"/>
              <a:t>next(con)</a:t>
            </a:r>
            <a:r>
              <a:rPr lang="zh-CN" altLang="en-US" dirty="0"/>
              <a:t>，</a:t>
            </a:r>
            <a:r>
              <a:rPr lang="en-US" altLang="zh-CN" dirty="0"/>
              <a:t>previous(con)</a:t>
            </a:r>
            <a:r>
              <a:rPr lang="zh-CN" altLang="en-US" dirty="0"/>
              <a:t>和</a:t>
            </a:r>
            <a:r>
              <a:rPr lang="en-US" altLang="zh-CN" dirty="0"/>
              <a:t>show(</a:t>
            </a:r>
            <a:r>
              <a:rPr lang="en-US" altLang="zh-CN" dirty="0" err="1"/>
              <a:t>con,s</a:t>
            </a:r>
            <a:r>
              <a:rPr lang="en-US" altLang="zh-CN" dirty="0"/>
              <a:t>)</a:t>
            </a:r>
            <a:r>
              <a:rPr lang="zh-CN" altLang="en-US" dirty="0"/>
              <a:t>方法均可使卡 片成为可见的。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CardLayout</a:t>
            </a:r>
            <a:r>
              <a:rPr lang="zh-CN" altLang="en-US"/>
              <a:t>（卡片布局）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8305756" y="6491288"/>
            <a:ext cx="235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CardLayoutTest.java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卡片布局设计方式</a:t>
            </a: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976" y="1844676"/>
            <a:ext cx="3527425" cy="33829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的布局策略是把容器划分成若干行乘若干列的网格区域，组件就位于这些划分出来的小格中。</a:t>
            </a:r>
            <a:r>
              <a:rPr lang="en-US" altLang="zh-CN" dirty="0" err="1"/>
              <a:t>GridLayout</a:t>
            </a:r>
            <a:r>
              <a:rPr lang="zh-CN" altLang="en-US" dirty="0"/>
              <a:t>比较灵活，划分多少网格由程序自由控制，而且组件定位也比较精确。</a:t>
            </a:r>
          </a:p>
          <a:p>
            <a:r>
              <a:rPr lang="zh-CN" altLang="en-US" dirty="0"/>
              <a:t>由于</a:t>
            </a:r>
            <a:r>
              <a:rPr lang="en-US" altLang="zh-CN" dirty="0" err="1"/>
              <a:t>GridLayout</a:t>
            </a:r>
            <a:r>
              <a:rPr lang="zh-CN" altLang="en-US" dirty="0"/>
              <a:t>布局中每个网格都是相同大小并且强制组件与网格的大小相同，使得容器中的每个组件也都是相同的大小，显得很不自然。为了克服这个缺点，你可以使用容器嵌套策略。 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（网格布局）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itchFamily="2" charset="-122"/>
              </a:rPr>
              <a:t>第十一章 </a:t>
            </a:r>
            <a:r>
              <a:rPr lang="zh-CN" altLang="zh-CN" sz="4400" dirty="0" smtClean="0">
                <a:ea typeface="宋体" pitchFamily="2" charset="-122"/>
              </a:rPr>
              <a:t>GUI</a:t>
            </a:r>
            <a:r>
              <a:rPr lang="zh-CN" altLang="en-US" sz="4400" dirty="0">
                <a:ea typeface="宋体" pitchFamily="2" charset="-122"/>
              </a:rPr>
              <a:t>编程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3335337" y="2057401"/>
            <a:ext cx="788988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944938" y="2667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295775" y="2100263"/>
            <a:ext cx="376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图形用户界面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538538" y="2155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1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3335337" y="2819400"/>
            <a:ext cx="788988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3944938" y="3429000"/>
            <a:ext cx="4970463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276725" y="2862263"/>
            <a:ext cx="4011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容器和组件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538538" y="29178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2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3335337" y="3603626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944937" y="42132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4295775" y="3646488"/>
            <a:ext cx="3001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布局管理器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532187" y="3702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3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3335337" y="4365625"/>
            <a:ext cx="762000" cy="666750"/>
            <a:chOff x="0" y="0"/>
            <a:chExt cx="1549" cy="1351"/>
          </a:xfrm>
        </p:grpSpPr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AutoShape 34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AutoShape 35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3944937" y="505142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4276725" y="4429126"/>
            <a:ext cx="302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zh-CN" sz="2800" b="1">
                <a:sym typeface="Arial" charset="0"/>
              </a:rPr>
              <a:t>AWT</a:t>
            </a:r>
            <a:r>
              <a:rPr lang="zh-CN" altLang="en-US" sz="2800" b="1">
                <a:ea typeface="宋体" pitchFamily="2" charset="-122"/>
                <a:sym typeface="Arial" charset="0"/>
              </a:rPr>
              <a:t>组件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3532187" y="446405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4</a:t>
            </a: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3335337" y="5146675"/>
            <a:ext cx="762000" cy="666750"/>
            <a:chOff x="0" y="0"/>
            <a:chExt cx="1549" cy="1351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AutoShape 4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AutoShape 5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3944937" y="57562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4276725" y="5189538"/>
            <a:ext cx="32496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菜单设计</a:t>
            </a:r>
          </a:p>
        </p:txBody>
      </p:sp>
      <p:sp>
        <p:nvSpPr>
          <p:cNvPr id="11317" name="Text Box 53"/>
          <p:cNvSpPr txBox="1">
            <a:spLocks noChangeArrowheads="1"/>
          </p:cNvSpPr>
          <p:nvPr/>
        </p:nvSpPr>
        <p:spPr bwMode="auto">
          <a:xfrm>
            <a:off x="3532187" y="52451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ea typeface="宋体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  <a:p>
            <a:pPr lvl="1"/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n);</a:t>
            </a:r>
          </a:p>
          <a:p>
            <a:pPr lvl="1"/>
            <a:r>
              <a:rPr lang="en-US" altLang="zh-CN" dirty="0"/>
              <a:t>//m</a:t>
            </a:r>
            <a:r>
              <a:rPr lang="zh-CN" altLang="en-US" dirty="0"/>
              <a:t>行数，</a:t>
            </a:r>
            <a:r>
              <a:rPr lang="en-US" altLang="zh-CN" dirty="0"/>
              <a:t>n</a:t>
            </a:r>
            <a:r>
              <a:rPr lang="zh-CN" altLang="en-US" dirty="0"/>
              <a:t>列数</a:t>
            </a:r>
          </a:p>
          <a:p>
            <a:pPr lvl="1"/>
            <a:r>
              <a:rPr lang="en-US" altLang="zh-CN" dirty="0" err="1"/>
              <a:t>GridLayout</a:t>
            </a:r>
            <a:r>
              <a:rPr lang="en-US" altLang="zh-CN" dirty="0"/>
              <a:t> </a:t>
            </a:r>
            <a:r>
              <a:rPr lang="en-US" altLang="zh-CN" dirty="0" err="1"/>
              <a:t>m,int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add ()</a:t>
            </a:r>
            <a:r>
              <a:rPr lang="zh-CN" altLang="en-US" dirty="0"/>
              <a:t>方法按顺序加入组件。</a:t>
            </a:r>
          </a:p>
          <a:p>
            <a:pPr lvl="1"/>
            <a:r>
              <a:rPr lang="zh-CN" altLang="en-US" dirty="0"/>
              <a:t>若希望某个网格为空，可以为它加入一个空标签。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add(new Label());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GridLayout</a:t>
            </a:r>
            <a:r>
              <a:rPr lang="zh-CN" altLang="en-US"/>
              <a:t>（网格布局）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8654930" y="6491288"/>
            <a:ext cx="201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GridBagTest.java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987930" y="6491288"/>
            <a:ext cx="2292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GridLayoutTest.java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41672" y="76288"/>
            <a:ext cx="8229600" cy="1143000"/>
          </a:xfrm>
        </p:spPr>
        <p:txBody>
          <a:bodyPr/>
          <a:lstStyle/>
          <a:p>
            <a:r>
              <a:rPr lang="en-US" altLang="zh-CN" b="0" dirty="0" err="1">
                <a:effectLst/>
              </a:rPr>
              <a:t>FlowLayout</a:t>
            </a:r>
            <a:r>
              <a:rPr lang="zh-CN" altLang="en-US" b="0" dirty="0">
                <a:effectLst/>
              </a:rPr>
              <a:t>布局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36976" y="914466"/>
            <a:ext cx="62482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ExGui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ExGui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6A3E3E"/>
                </a:solidFill>
                <a:latin typeface="Consolas" panose="020B0609020204030204" pitchFamily="49" charset="0"/>
              </a:rPr>
              <a:t>that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ExGui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that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.go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324594" y="76207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go()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Frame(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"GUI example"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FlowLayout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设置布局管理器为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FlowLayout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"Press 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按钮上显示字符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"Press Me"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"Don't Press Me"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b2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紧凑排列，即让窗口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小到刚刚能够包容住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b1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b2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两个按钮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86" y="4648169"/>
            <a:ext cx="1761490" cy="6089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147" y="4985963"/>
            <a:ext cx="1790476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ffectLst/>
              </a:rPr>
              <a:t>BorderLayout</a:t>
            </a:r>
            <a:r>
              <a:rPr lang="en-US" altLang="zh-CN" b="0" dirty="0">
                <a:effectLst/>
              </a:rPr>
              <a:t> 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03598" y="1143060"/>
            <a:ext cx="65530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ButtonDir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Frame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Frame(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BorderLayout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"North"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"South"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"East"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"West"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"West"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"Center"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(200, 200);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74" y="3886188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>
                <a:effectLst/>
              </a:rPr>
              <a:t>GridLayout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33704" y="1295457"/>
            <a:ext cx="472427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java.awt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ButtonGrid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Frame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Frame(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.setLayout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GridLayout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(3, 2));</a:t>
            </a:r>
          </a:p>
          <a:p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容器平均分成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行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列共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6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添加到第一行的第一格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添加到第一行的下一格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"3"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添加到第二行的第一格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添加到第二行的下一格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"5"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添加到第三行的第一格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"6"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添加到第三行的下一格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(200, 200);</a:t>
            </a:r>
          </a:p>
          <a:p>
            <a:r>
              <a:rPr lang="en-US" altLang="zh-CN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172" y="152486"/>
            <a:ext cx="3990476" cy="19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85" y="2590822"/>
            <a:ext cx="2742857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AWT </a:t>
            </a:r>
            <a:r>
              <a:rPr lang="zh-CN" altLang="en-US" sz="2800" dirty="0"/>
              <a:t>部件是指 </a:t>
            </a:r>
            <a:r>
              <a:rPr lang="en-US" altLang="zh-CN" sz="2800" dirty="0"/>
              <a:t>Component </a:t>
            </a:r>
            <a:r>
              <a:rPr lang="zh-CN" altLang="en-US" sz="2800" dirty="0"/>
              <a:t>子类生成的对象</a:t>
            </a:r>
            <a:r>
              <a:rPr lang="en-US" altLang="zh-CN" sz="2800" dirty="0"/>
              <a:t>,</a:t>
            </a:r>
            <a:r>
              <a:rPr lang="zh-CN" altLang="en-US" sz="2800" dirty="0"/>
              <a:t>是设计 </a:t>
            </a:r>
            <a:r>
              <a:rPr lang="en-US" altLang="zh-CN" sz="2800" dirty="0"/>
              <a:t>GUI </a:t>
            </a:r>
            <a:r>
              <a:rPr lang="zh-CN" altLang="en-US" sz="2800" dirty="0"/>
              <a:t>程序的基本元素。 </a:t>
            </a:r>
          </a:p>
          <a:p>
            <a:r>
              <a:rPr lang="zh-CN" altLang="en-US" dirty="0"/>
              <a:t>方法涉及到事件注册、组件移动和尺寸、位置设置、图形和风格相关、布局管理和容 器绘制、父子组件获取、状态设置及判断、图象处理、组件对等、菜单等相关的方法。 </a:t>
            </a:r>
          </a:p>
          <a:p>
            <a:r>
              <a:rPr lang="zh-CN" altLang="en-US" dirty="0"/>
              <a:t>学习</a:t>
            </a:r>
            <a:r>
              <a:rPr lang="en-US" altLang="zh-CN" dirty="0"/>
              <a:t>Button, Label, Checkbox, Choice, Scrollbar, </a:t>
            </a:r>
            <a:r>
              <a:rPr lang="en-US" altLang="zh-CN" dirty="0" err="1"/>
              <a:t>TextField</a:t>
            </a:r>
            <a:r>
              <a:rPr lang="en-US" altLang="zh-CN" dirty="0"/>
              <a:t>,  </a:t>
            </a:r>
            <a:r>
              <a:rPr lang="en-US" altLang="zh-CN" dirty="0" err="1"/>
              <a:t>TextArea</a:t>
            </a:r>
            <a:r>
              <a:rPr lang="en-US" altLang="zh-CN" dirty="0"/>
              <a:t>, Canvas</a:t>
            </a:r>
            <a:r>
              <a:rPr lang="zh-CN" altLang="en-US" dirty="0"/>
              <a:t>的属性和功能</a:t>
            </a:r>
            <a:endParaRPr lang="en-US" altLang="zh-CN" dirty="0"/>
          </a:p>
          <a:p>
            <a:r>
              <a:rPr lang="zh-CN" altLang="en-US" dirty="0"/>
              <a:t>综合使用容器和组件构造一个程序</a:t>
            </a:r>
            <a:r>
              <a:rPr lang="en-US" altLang="zh-CN" dirty="0"/>
              <a:t>UI</a:t>
            </a:r>
          </a:p>
          <a:p>
            <a:endParaRPr lang="zh-CN" altLang="en-US" dirty="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Button</a:t>
            </a:r>
            <a:r>
              <a:rPr lang="zh-CN" altLang="en-US" dirty="0"/>
              <a:t>按钮是图形界面最常用的一个构件。</a:t>
            </a:r>
          </a:p>
          <a:p>
            <a:r>
              <a:rPr lang="en-US" altLang="zh-CN" dirty="0"/>
              <a:t>Button</a:t>
            </a:r>
            <a:r>
              <a:rPr lang="zh-CN" altLang="en-US" dirty="0"/>
              <a:t>常用的构造器和方法：</a:t>
            </a:r>
          </a:p>
          <a:p>
            <a:pPr lvl="1"/>
            <a:r>
              <a:rPr lang="en-US" altLang="zh-CN" dirty="0"/>
              <a:t>public Button(String </a:t>
            </a:r>
            <a:r>
              <a:rPr lang="en-US" altLang="zh-CN" dirty="0" err="1"/>
              <a:t>lable</a:t>
            </a:r>
            <a:r>
              <a:rPr lang="en-US" altLang="zh-CN" dirty="0"/>
              <a:t>) </a:t>
            </a:r>
            <a:r>
              <a:rPr lang="zh-CN" altLang="en-US" dirty="0"/>
              <a:t>定义指定标签的按钮，</a:t>
            </a:r>
            <a:r>
              <a:rPr lang="en-US" altLang="zh-CN" dirty="0"/>
              <a:t>String label</a:t>
            </a:r>
            <a:r>
              <a:rPr lang="zh-CN" altLang="en-US" dirty="0"/>
              <a:t>为指定标签。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getLabel</a:t>
            </a:r>
            <a:r>
              <a:rPr lang="en-US" altLang="zh-CN" dirty="0"/>
              <a:t>() </a:t>
            </a:r>
            <a:r>
              <a:rPr lang="zh-CN" altLang="en-US" dirty="0"/>
              <a:t>返回按钮的标签。</a:t>
            </a:r>
          </a:p>
          <a:p>
            <a:pPr lvl="1"/>
            <a:r>
              <a:rPr lang="en-US" altLang="zh-CN" dirty="0"/>
              <a:t>public synchronized void </a:t>
            </a:r>
            <a:r>
              <a:rPr lang="en-US" altLang="zh-CN" dirty="0" err="1"/>
              <a:t>setLabel</a:t>
            </a:r>
            <a:r>
              <a:rPr lang="en-US" altLang="zh-CN" dirty="0"/>
              <a:t>(String label) </a:t>
            </a:r>
            <a:r>
              <a:rPr lang="zh-CN" altLang="en-US" dirty="0"/>
              <a:t>设置按钮的标签为</a:t>
            </a:r>
            <a:r>
              <a:rPr lang="en-US" altLang="zh-CN" dirty="0"/>
              <a:t>String </a:t>
            </a:r>
            <a:r>
              <a:rPr lang="en-US" altLang="zh-CN" dirty="0" err="1"/>
              <a:t>lable</a:t>
            </a:r>
            <a:r>
              <a:rPr lang="zh-CN" altLang="en-US" dirty="0"/>
              <a:t>。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  钮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8832850" y="6491288"/>
            <a:ext cx="183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ButtonTest.java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标签是用来显示一段文字或是一个图片，标签无法接收键盘的信息输入，只能作为其它元件的提示。</a:t>
            </a:r>
          </a:p>
          <a:p>
            <a:pPr lvl="1"/>
            <a:r>
              <a:rPr lang="en-US" altLang="zh-CN" dirty="0"/>
              <a:t>public Label() </a:t>
            </a:r>
            <a:r>
              <a:rPr lang="zh-CN" altLang="en-US" dirty="0"/>
              <a:t>构造一个空白的</a:t>
            </a:r>
            <a:r>
              <a:rPr lang="en-US" altLang="zh-CN" dirty="0"/>
              <a:t>Label</a:t>
            </a:r>
            <a:r>
              <a:rPr lang="zh-CN" altLang="en-US" dirty="0"/>
              <a:t>组件。</a:t>
            </a:r>
          </a:p>
          <a:p>
            <a:pPr lvl="1"/>
            <a:r>
              <a:rPr lang="en-US" altLang="zh-CN" dirty="0"/>
              <a:t>public Label(String s, </a:t>
            </a:r>
            <a:r>
              <a:rPr lang="en-US" altLang="zh-CN" dirty="0" err="1"/>
              <a:t>int</a:t>
            </a:r>
            <a:r>
              <a:rPr lang="en-US" altLang="zh-CN" dirty="0"/>
              <a:t> align) 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表示标签显示内容，</a:t>
            </a:r>
            <a:r>
              <a:rPr lang="en-US" altLang="zh-CN" dirty="0"/>
              <a:t>align</a:t>
            </a:r>
            <a:r>
              <a:rPr lang="zh-CN" altLang="en-US" dirty="0"/>
              <a:t>为对齐方式。</a:t>
            </a:r>
          </a:p>
          <a:p>
            <a:pPr lvl="1"/>
            <a:r>
              <a:rPr lang="en-US" altLang="zh-CN" dirty="0"/>
              <a:t>public Label(String text) </a:t>
            </a:r>
            <a:r>
              <a:rPr lang="zh-CN" altLang="en-US" dirty="0"/>
              <a:t>构造一个含有文字的</a:t>
            </a:r>
            <a:r>
              <a:rPr lang="en-US" altLang="zh-CN" dirty="0"/>
              <a:t>Label</a:t>
            </a:r>
            <a:r>
              <a:rPr lang="zh-CN" altLang="en-US" dirty="0"/>
              <a:t>组件，文字的默认排列方式是</a:t>
            </a:r>
            <a:r>
              <a:rPr lang="en-US" altLang="zh-CN" dirty="0" err="1"/>
              <a:t>Label.LEFT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text) </a:t>
            </a:r>
            <a:r>
              <a:rPr lang="zh-CN" altLang="en-US" dirty="0"/>
              <a:t>设置标签的文字。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 ) </a:t>
            </a:r>
            <a:r>
              <a:rPr lang="zh-CN" altLang="en-US" dirty="0"/>
              <a:t>返回标签的文字。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  签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8934450" y="64912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LabelTest.java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中单行文本域使用</a:t>
            </a:r>
            <a:r>
              <a:rPr lang="en-US" altLang="zh-CN" dirty="0" err="1"/>
              <a:t>TextField</a:t>
            </a:r>
            <a:r>
              <a:rPr lang="zh-CN" altLang="en-US" dirty="0"/>
              <a:t>类来描述，提供对单行文本的编辑。</a:t>
            </a:r>
          </a:p>
          <a:p>
            <a:r>
              <a:rPr lang="en-US" altLang="zh-CN" dirty="0" err="1"/>
              <a:t>TextField</a:t>
            </a:r>
            <a:r>
              <a:rPr lang="zh-CN" altLang="en-US" dirty="0"/>
              <a:t>类常用构造器和方法：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() </a:t>
            </a:r>
            <a:r>
              <a:rPr lang="zh-CN" altLang="en-US" dirty="0"/>
              <a:t>构造一个新的单行文本域。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(String text) </a:t>
            </a:r>
            <a:r>
              <a:rPr lang="zh-CN" altLang="en-US" dirty="0"/>
              <a:t>构造一个有初始文字的单行文本域；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TextField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columns) </a:t>
            </a:r>
            <a:r>
              <a:rPr lang="zh-CN" altLang="en-US" dirty="0"/>
              <a:t>构造一个空的单行文本域，指定长度。</a:t>
            </a:r>
          </a:p>
          <a:p>
            <a:pPr lvl="1"/>
            <a:r>
              <a:rPr lang="en-US" altLang="zh-CN" dirty="0"/>
              <a:t>public void </a:t>
            </a:r>
            <a:r>
              <a:rPr lang="en-US" altLang="zh-CN" dirty="0" err="1"/>
              <a:t>setText</a:t>
            </a:r>
            <a:r>
              <a:rPr lang="en-US" altLang="zh-CN" dirty="0"/>
              <a:t>(String s) </a:t>
            </a:r>
            <a:r>
              <a:rPr lang="zh-CN" altLang="en-US" dirty="0"/>
              <a:t>设置输入文本内容。</a:t>
            </a:r>
          </a:p>
          <a:p>
            <a:pPr lvl="1"/>
            <a:r>
              <a:rPr lang="en-US" altLang="zh-CN" dirty="0"/>
              <a:t>public String </a:t>
            </a:r>
            <a:r>
              <a:rPr lang="en-US" altLang="zh-CN" dirty="0" err="1"/>
              <a:t>getText</a:t>
            </a:r>
            <a:r>
              <a:rPr lang="en-US" altLang="zh-CN" dirty="0"/>
              <a:t>( ) </a:t>
            </a:r>
            <a:r>
              <a:rPr lang="zh-CN" altLang="en-US" dirty="0"/>
              <a:t>获取文本显示内容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单行文本域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/>
          <a:srcRect l="32922" t="37024" r="38115" b="46484"/>
          <a:stretch>
            <a:fillRect/>
          </a:stretch>
        </p:blipFill>
        <p:spPr bwMode="auto">
          <a:xfrm>
            <a:off x="4727575" y="3573463"/>
            <a:ext cx="3384550" cy="145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8553450" y="6491288"/>
            <a:ext cx="211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TextFieldTest.java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TextArea</a:t>
            </a:r>
            <a:r>
              <a:rPr lang="zh-CN" altLang="en-US" dirty="0"/>
              <a:t>创建的一个对象又称做一个文本区。用户可以在文本区输入多行的文本。 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多行文本域（文本区）</a:t>
            </a:r>
          </a:p>
        </p:txBody>
      </p:sp>
      <p:pic>
        <p:nvPicPr>
          <p:cNvPr id="93188" name="Picture 4" descr="未命名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81" y="2819417"/>
            <a:ext cx="6264275" cy="3673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例子： </a:t>
            </a:r>
            <a:r>
              <a:rPr lang="en-US" altLang="zh-CN"/>
              <a:t>TextArea</a:t>
            </a:r>
            <a:r>
              <a:rPr lang="zh-CN" altLang="en-US"/>
              <a:t>类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714" y="1447852"/>
            <a:ext cx="8642350" cy="3848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 (Abstract Window Toolkit)</a:t>
            </a:r>
          </a:p>
          <a:p>
            <a:pPr lvl="1"/>
            <a:r>
              <a:rPr lang="zh-CN" altLang="en-US" dirty="0"/>
              <a:t>组件一律是 </a:t>
            </a:r>
            <a:r>
              <a:rPr lang="en-US" altLang="zh-CN" dirty="0"/>
              <a:t>heavyweight</a:t>
            </a:r>
            <a:r>
              <a:rPr lang="zh-CN" altLang="en-US" dirty="0"/>
              <a:t>（重组件）</a:t>
            </a:r>
          </a:p>
          <a:p>
            <a:pPr lvl="1"/>
            <a:r>
              <a:rPr lang="en-US" altLang="zh-CN" dirty="0"/>
              <a:t>AWT</a:t>
            </a:r>
            <a:r>
              <a:rPr lang="zh-CN" altLang="en-US" dirty="0"/>
              <a:t>把显示组件和处理组件事件的工作交给本地组件（同位体）来完成。</a:t>
            </a:r>
          </a:p>
          <a:p>
            <a:r>
              <a:rPr lang="en-US" altLang="zh-CN" dirty="0"/>
              <a:t>Swing</a:t>
            </a:r>
          </a:p>
          <a:p>
            <a:pPr lvl="1"/>
            <a:r>
              <a:rPr lang="zh-CN" altLang="en-US" dirty="0"/>
              <a:t>组件大部分都是 </a:t>
            </a:r>
            <a:r>
              <a:rPr lang="en-US" altLang="zh-CN" dirty="0"/>
              <a:t>lightweight</a:t>
            </a:r>
            <a:r>
              <a:rPr lang="zh-CN" altLang="en-US" dirty="0"/>
              <a:t>（轻组件）</a:t>
            </a:r>
          </a:p>
          <a:p>
            <a:pPr lvl="1"/>
            <a:r>
              <a:rPr lang="zh-CN" altLang="en-US" dirty="0"/>
              <a:t>轻组件没有同位体，把显示组件和处理组件事件的工作交给相应的</a:t>
            </a:r>
            <a:r>
              <a:rPr lang="en-US" altLang="zh-CN" dirty="0"/>
              <a:t>UI</a:t>
            </a:r>
            <a:r>
              <a:rPr lang="zh-CN" altLang="en-US" dirty="0"/>
              <a:t>代表来完成。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图形用户界面基础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菜单是标题栏下面的一行文字部分。菜单是应用程序中最常用的组件。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构建菜单</a:t>
            </a:r>
          </a:p>
          <a:p>
            <a:pPr lvl="1"/>
            <a:r>
              <a:rPr lang="zh-CN" altLang="en-US" dirty="0"/>
              <a:t>         </a:t>
            </a:r>
            <a:r>
              <a:rPr lang="en-US" altLang="zh-CN" dirty="0"/>
              <a:t>Menu f = new Menu("</a:t>
            </a:r>
            <a:r>
              <a:rPr lang="zh-CN" altLang="en-US" dirty="0"/>
              <a:t>文件</a:t>
            </a:r>
            <a:r>
              <a:rPr lang="en-US" altLang="zh-CN" dirty="0"/>
              <a:t>");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菜单事件</a:t>
            </a:r>
          </a:p>
          <a:p>
            <a:pPr lvl="1"/>
            <a:r>
              <a:rPr lang="zh-CN" altLang="en-US" dirty="0"/>
              <a:t>        使用</a:t>
            </a:r>
            <a:r>
              <a:rPr lang="en-US" altLang="zh-CN" dirty="0" err="1"/>
              <a:t>ActiveEvent</a:t>
            </a:r>
            <a:r>
              <a:rPr lang="zh-CN" altLang="en-US" dirty="0"/>
              <a:t>类中的</a:t>
            </a:r>
            <a:r>
              <a:rPr lang="en-US" altLang="zh-CN" dirty="0" err="1"/>
              <a:t>getActionCommand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菜单助记符和快捷键</a:t>
            </a:r>
          </a:p>
          <a:p>
            <a:pPr lvl="1"/>
            <a:r>
              <a:rPr lang="zh-CN" altLang="en-US" dirty="0"/>
              <a:t>        所谓助记符是快速让用户认识菜单，通常使用大写字母表示。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  单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09902" y="1"/>
            <a:ext cx="662928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package xuyi;</a:t>
            </a:r>
          </a:p>
          <a:p>
            <a:r>
              <a:rPr lang="zh-CN" altLang="en-US" sz="1400" dirty="0"/>
              <a:t>/**</a:t>
            </a:r>
          </a:p>
          <a:p>
            <a:r>
              <a:rPr lang="zh-CN" altLang="en-US" sz="1400" dirty="0"/>
              <a:t>   源程序： MyWin.java</a:t>
            </a:r>
          </a:p>
          <a:p>
            <a:r>
              <a:rPr lang="zh-CN" altLang="en-US" sz="1400" dirty="0"/>
              <a:t>*/</a:t>
            </a:r>
          </a:p>
          <a:p>
            <a:r>
              <a:rPr lang="zh-CN" altLang="en-US" sz="1400" dirty="0"/>
              <a:t>import java.awt.*;</a:t>
            </a:r>
          </a:p>
          <a:p>
            <a:r>
              <a:rPr lang="zh-CN" altLang="en-US" sz="1400" dirty="0"/>
              <a:t>import java.awt.event.*;//事件包</a:t>
            </a:r>
          </a:p>
          <a:p>
            <a:endParaRPr lang="zh-CN" altLang="en-US" sz="1400" dirty="0"/>
          </a:p>
          <a:p>
            <a:r>
              <a:rPr lang="zh-CN" altLang="en-US" sz="1400" dirty="0"/>
              <a:t>public class MyWin extends Frame{</a:t>
            </a:r>
          </a:p>
          <a:p>
            <a:r>
              <a:rPr lang="zh-CN" altLang="en-US" sz="1400" dirty="0"/>
              <a:t>	public MyWin(String title){</a:t>
            </a:r>
          </a:p>
          <a:p>
            <a:r>
              <a:rPr lang="zh-CN" altLang="en-US" sz="1400" dirty="0"/>
              <a:t>		super(title);</a:t>
            </a:r>
          </a:p>
          <a:p>
            <a:r>
              <a:rPr lang="zh-CN" altLang="en-US" sz="1400" dirty="0"/>
              <a:t>		addWindowListener(new MywinEvent(this));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Color cl=Color.RED;</a:t>
            </a:r>
          </a:p>
          <a:p>
            <a:r>
              <a:rPr lang="zh-CN" altLang="en-US" sz="1400" dirty="0"/>
              <a:t>	void setMyMenu(){</a:t>
            </a:r>
          </a:p>
          <a:p>
            <a:r>
              <a:rPr lang="zh-CN" altLang="en-US" sz="1400" dirty="0"/>
              <a:t>		MenuBar mb=new MenuBar();</a:t>
            </a:r>
          </a:p>
          <a:p>
            <a:r>
              <a:rPr lang="zh-CN" altLang="en-US" sz="1400" dirty="0"/>
              <a:t>		Menu mn=new Menu("文件");</a:t>
            </a:r>
          </a:p>
          <a:p>
            <a:r>
              <a:rPr lang="zh-CN" altLang="en-US" sz="1400" dirty="0"/>
              <a:t>		MenuItem mi=new MenuItem("退出");</a:t>
            </a:r>
          </a:p>
          <a:p>
            <a:r>
              <a:rPr lang="zh-CN" altLang="en-US" sz="1400" dirty="0"/>
              <a:t>		mn.add(mi);</a:t>
            </a:r>
          </a:p>
          <a:p>
            <a:r>
              <a:rPr lang="zh-CN" altLang="en-US" sz="1400" dirty="0"/>
              <a:t>		mb.add(mn);</a:t>
            </a:r>
          </a:p>
          <a:p>
            <a:r>
              <a:rPr lang="zh-CN" altLang="en-US" sz="1400" dirty="0"/>
              <a:t>		setMenuBar(mb);</a:t>
            </a:r>
          </a:p>
          <a:p>
            <a:r>
              <a:rPr lang="zh-CN" altLang="en-US" sz="1400" dirty="0"/>
              <a:t>		mi.addActionListener(new MyactionEvent(this));</a:t>
            </a:r>
          </a:p>
          <a:p>
            <a:r>
              <a:rPr lang="zh-CN" altLang="en-US" sz="1400" dirty="0"/>
              <a:t>		//注册动作事件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	public static void main(String args[]){</a:t>
            </a:r>
          </a:p>
          <a:p>
            <a:r>
              <a:rPr lang="zh-CN" altLang="en-US" sz="1400" dirty="0"/>
              <a:t>		MyWin mw=new MyWin("事件--演示");</a:t>
            </a:r>
          </a:p>
          <a:p>
            <a:r>
              <a:rPr lang="zh-CN" altLang="en-US" sz="1400" dirty="0"/>
              <a:t>		mw.setMyMenu();</a:t>
            </a:r>
          </a:p>
          <a:p>
            <a:r>
              <a:rPr lang="zh-CN" altLang="en-US" sz="1400" dirty="0"/>
              <a:t>		mw.pack();</a:t>
            </a:r>
          </a:p>
          <a:p>
            <a:r>
              <a:rPr lang="zh-CN" altLang="en-US" sz="1400" dirty="0"/>
              <a:t>		mw.setVisible(true);</a:t>
            </a:r>
          </a:p>
          <a:p>
            <a:r>
              <a:rPr lang="zh-CN" altLang="en-US" sz="1400" dirty="0"/>
              <a:t>	}</a:t>
            </a:r>
          </a:p>
          <a:p>
            <a:r>
              <a:rPr lang="zh-CN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17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14694" y="1371654"/>
            <a:ext cx="6934078" cy="5486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//定义窗口监听程序</a:t>
            </a:r>
          </a:p>
          <a:p>
            <a:r>
              <a:rPr lang="zh-CN" altLang="en-US" sz="1600" dirty="0"/>
              <a:t>//Program MywinEvent.java</a:t>
            </a:r>
          </a:p>
          <a:p>
            <a:r>
              <a:rPr lang="zh-CN" altLang="en-US" sz="1600" dirty="0"/>
              <a:t>class MywinEvent extends WindowAdapter{</a:t>
            </a:r>
          </a:p>
          <a:p>
            <a:r>
              <a:rPr lang="zh-CN" altLang="en-US" sz="1600" dirty="0"/>
              <a:t>	MyWin mywin;</a:t>
            </a:r>
          </a:p>
          <a:p>
            <a:r>
              <a:rPr lang="zh-CN" altLang="en-US" sz="1600" dirty="0"/>
              <a:t>	public MywinEvent(MyWin mywin){</a:t>
            </a:r>
          </a:p>
          <a:p>
            <a:r>
              <a:rPr lang="zh-CN" altLang="en-US" sz="1600" dirty="0"/>
              <a:t>		this.mywin=mywin;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	public void windowClosing(WindowEvent we){</a:t>
            </a:r>
          </a:p>
          <a:p>
            <a:r>
              <a:rPr lang="zh-CN" altLang="en-US" sz="1600" dirty="0"/>
              <a:t>		System.exit(0);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dirty="0"/>
              <a:t>//定义动作监听程序</a:t>
            </a:r>
          </a:p>
          <a:p>
            <a:r>
              <a:rPr lang="zh-CN" altLang="en-US" sz="1600" dirty="0"/>
              <a:t>//Program MyactionEvent.java</a:t>
            </a:r>
          </a:p>
          <a:p>
            <a:r>
              <a:rPr lang="zh-CN" altLang="en-US" sz="1600" dirty="0"/>
              <a:t>class MyactionEvent implements ActionListener{</a:t>
            </a:r>
          </a:p>
          <a:p>
            <a:r>
              <a:rPr lang="zh-CN" altLang="en-US" sz="1600" dirty="0"/>
              <a:t>	MyWin mywin;</a:t>
            </a:r>
          </a:p>
          <a:p>
            <a:r>
              <a:rPr lang="zh-CN" altLang="en-US" sz="1600" dirty="0"/>
              <a:t>	public MyactionEvent(MyWin mywin){</a:t>
            </a:r>
          </a:p>
          <a:p>
            <a:r>
              <a:rPr lang="zh-CN" altLang="en-US" sz="1600" dirty="0"/>
              <a:t>		this.mywin=mywin;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	public void actionPerformed(ActionEvent ae){</a:t>
            </a:r>
          </a:p>
          <a:p>
            <a:r>
              <a:rPr lang="zh-CN" altLang="en-US" sz="1600" dirty="0"/>
              <a:t>		System.exit(0);</a:t>
            </a:r>
          </a:p>
          <a:p>
            <a:r>
              <a:rPr lang="zh-CN" altLang="en-US" sz="1600" dirty="0"/>
              <a:t>	}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583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CD4F1-4B70-D647-AE09-30FF1FDB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3F76-D55D-4277-B0BB-69D97025A248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D2851-8BE2-5A4A-A5D8-40E7FEEF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8D6E-D56B-4685-B17A-53EA781BEFED}" type="slidenum">
              <a:rPr lang="zh-CN" altLang="en-US" smtClean="0"/>
              <a:pPr/>
              <a:t>33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33772F-6B94-4A4F-BA7E-72F710A3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82" y="1066862"/>
            <a:ext cx="5719399" cy="358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第十二章 </a:t>
            </a:r>
            <a:r>
              <a:rPr lang="zh-CN" altLang="zh-CN" dirty="0"/>
              <a:t>AWT</a:t>
            </a:r>
            <a:r>
              <a:rPr lang="zh-CN" altLang="en-US" dirty="0"/>
              <a:t>事件处理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300414" y="1882776"/>
            <a:ext cx="788987" cy="665163"/>
            <a:chOff x="0" y="0"/>
            <a:chExt cx="1549" cy="1351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3300414" y="2622551"/>
            <a:ext cx="788987" cy="665163"/>
            <a:chOff x="0" y="0"/>
            <a:chExt cx="1549" cy="1351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3910013" y="2492375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505201" y="1981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1</a:t>
            </a: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910013" y="3232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260850" y="2665413"/>
            <a:ext cx="2825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委托事件模型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503613" y="2720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2</a:t>
            </a:r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3300414" y="3384550"/>
            <a:ext cx="788987" cy="666750"/>
            <a:chOff x="0" y="0"/>
            <a:chExt cx="1549" cy="1351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3910013" y="3994150"/>
            <a:ext cx="4970462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241800" y="3427413"/>
            <a:ext cx="269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事件类型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503613" y="34829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3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4291014" y="1951038"/>
            <a:ext cx="2262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ea typeface="宋体" pitchFamily="2" charset="-122"/>
                <a:sym typeface="Arial" charset="0"/>
              </a:rPr>
              <a:t>事件定义</a:t>
            </a:r>
          </a:p>
        </p:txBody>
      </p:sp>
      <p:grpSp>
        <p:nvGrpSpPr>
          <p:cNvPr id="11289" name="Group 25"/>
          <p:cNvGrpSpPr>
            <a:grpSpLocks/>
          </p:cNvGrpSpPr>
          <p:nvPr/>
        </p:nvGrpSpPr>
        <p:grpSpPr bwMode="auto">
          <a:xfrm>
            <a:off x="3300413" y="4168776"/>
            <a:ext cx="762000" cy="665163"/>
            <a:chOff x="0" y="0"/>
            <a:chExt cx="1549" cy="1351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90" y="80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910013" y="4778375"/>
            <a:ext cx="4800600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4260850" y="4211638"/>
            <a:ext cx="290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ea typeface="宋体" pitchFamily="2" charset="-122"/>
                <a:sym typeface="Arial" charset="0"/>
              </a:rPr>
              <a:t>事件处理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3497263" y="42672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ea typeface="宋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77399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 </a:t>
            </a:r>
          </a:p>
          <a:p>
            <a:pPr lvl="1"/>
            <a:r>
              <a:rPr lang="zh-CN" altLang="en-US"/>
              <a:t>当用户对</a:t>
            </a:r>
            <a:r>
              <a:rPr lang="en-US" altLang="zh-CN"/>
              <a:t>GUI</a:t>
            </a:r>
            <a:r>
              <a:rPr lang="zh-CN" altLang="en-US"/>
              <a:t>界面进行操作时，就将引发一个事件。</a:t>
            </a:r>
          </a:p>
          <a:p>
            <a:pPr lvl="1"/>
            <a:r>
              <a:rPr lang="zh-CN" altLang="en-US"/>
              <a:t>事件直接来源于用户对</a:t>
            </a:r>
            <a:r>
              <a:rPr lang="en-US" altLang="zh-CN"/>
              <a:t>AWT</a:t>
            </a:r>
            <a:r>
              <a:rPr lang="zh-CN" altLang="en-US"/>
              <a:t>部件的操作，不同的部件将产生不同的事件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  <p:extLst>
      <p:ext uri="{BB962C8B-B14F-4D97-AF65-F5344CB8AC3E}">
        <p14:creationId xmlns:p14="http://schemas.microsoft.com/office/powerpoint/2010/main" val="103021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事件源：产生事件的对象；</a:t>
            </a:r>
          </a:p>
          <a:p>
            <a:r>
              <a:rPr lang="zh-CN" altLang="en-US"/>
              <a:t>事件处理器（监听器）：负责处理事件的方法。</a:t>
            </a:r>
          </a:p>
          <a:p>
            <a:r>
              <a:rPr lang="zh-CN" altLang="en-US"/>
              <a:t>事件对象用于在事件源与事件处理器间传递信息的桥梁。</a:t>
            </a:r>
          </a:p>
          <a:p>
            <a:r>
              <a:rPr lang="zh-CN" altLang="en-US"/>
              <a:t>当事件源产生事件时，通过事件调用监听器相应的事件处理方法。</a:t>
            </a: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  <p:extLst>
      <p:ext uri="{BB962C8B-B14F-4D97-AF65-F5344CB8AC3E}">
        <p14:creationId xmlns:p14="http://schemas.microsoft.com/office/powerpoint/2010/main" val="325569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等级事件模型</a:t>
            </a:r>
            <a:r>
              <a:rPr lang="en-US" altLang="zh-CN"/>
              <a:t>(Hierarchal Event Model) </a:t>
            </a:r>
          </a:p>
          <a:p>
            <a:pPr lvl="1"/>
            <a:r>
              <a:rPr lang="zh-CN" altLang="en-US"/>
              <a:t>事件产生后，首先被传递给相关的部件，如果部件没有处理该事件，则事件被自动传递给部件的上层容器，如果仍然没有被处理，则继续传递给再上一层的容器，直到事件被某一容器处理或达到最外层容器而被丢弃 </a:t>
            </a: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  <p:pic>
        <p:nvPicPr>
          <p:cNvPr id="225284" name="Picture 4" descr="9-1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733862" y="3429001"/>
            <a:ext cx="58674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07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  <a:r>
              <a:rPr lang="en-US" altLang="zh-CN"/>
              <a:t>(Delegation Event Model) </a:t>
            </a:r>
          </a:p>
          <a:p>
            <a:pPr lvl="1"/>
            <a:r>
              <a:rPr lang="zh-CN" altLang="en-US"/>
              <a:t>事件不但被传送给产生事件的部件，而且还传送给所有希望收到事件的其它部件或容器，这些部件或容器已注册为事件处理者，又称这些部件或容器为事件监听者</a:t>
            </a:r>
            <a:r>
              <a:rPr lang="en-US" altLang="zh-CN"/>
              <a:t>(listener)</a:t>
            </a:r>
            <a:r>
              <a:rPr lang="zh-CN" altLang="en-US"/>
              <a:t>。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事件定义</a:t>
            </a:r>
          </a:p>
        </p:txBody>
      </p:sp>
    </p:spTree>
    <p:extLst>
      <p:ext uri="{BB962C8B-B14F-4D97-AF65-F5344CB8AC3E}">
        <p14:creationId xmlns:p14="http://schemas.microsoft.com/office/powerpoint/2010/main" val="15159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委托事件模型包括建立监听器，注册事件</a:t>
            </a:r>
            <a:r>
              <a:rPr lang="zh-CN" altLang="en-US" dirty="0" smtClean="0"/>
              <a:t>源以及进行</a:t>
            </a:r>
            <a:r>
              <a:rPr lang="zh-CN" altLang="en-US" dirty="0"/>
              <a:t>事件处理三个操作</a:t>
            </a:r>
          </a:p>
          <a:p>
            <a:r>
              <a:rPr lang="zh-CN" altLang="en-US" dirty="0"/>
              <a:t>事件源产生一个事件</a:t>
            </a:r>
            <a:r>
              <a:rPr lang="en-US" altLang="zh-CN" dirty="0"/>
              <a:t>,</a:t>
            </a:r>
            <a:r>
              <a:rPr lang="zh-CN" altLang="en-US" dirty="0"/>
              <a:t>并把这个事件发送到一个或多个监听程序</a:t>
            </a:r>
            <a:r>
              <a:rPr lang="en-US" altLang="zh-CN" dirty="0"/>
              <a:t>,</a:t>
            </a:r>
            <a:r>
              <a:rPr lang="zh-CN" altLang="en-US" dirty="0"/>
              <a:t>监听程序只是等待这个事件并处理它</a:t>
            </a:r>
            <a:r>
              <a:rPr lang="en-US" altLang="zh-CN" dirty="0"/>
              <a:t>,</a:t>
            </a:r>
            <a:r>
              <a:rPr lang="zh-CN" altLang="en-US" dirty="0"/>
              <a:t>然后返回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zh-CN" altLang="en-US" dirty="0"/>
              <a:t>监听程序必须注册一个事件源</a:t>
            </a:r>
            <a:r>
              <a:rPr lang="en-US" altLang="zh-CN" dirty="0"/>
              <a:t>,</a:t>
            </a:r>
            <a:r>
              <a:rPr lang="zh-CN" altLang="en-US" dirty="0"/>
              <a:t>才能接收这个事件</a:t>
            </a:r>
            <a:r>
              <a:rPr lang="en-US" altLang="zh-CN" dirty="0"/>
              <a:t>,</a:t>
            </a:r>
            <a:r>
              <a:rPr lang="zh-CN" altLang="en-US" dirty="0"/>
              <a:t>这个过程是自动的</a:t>
            </a:r>
            <a:r>
              <a:rPr lang="en-US" altLang="zh-CN" dirty="0"/>
              <a:t>.</a:t>
            </a:r>
            <a:r>
              <a:rPr lang="zh-CN" altLang="en-US" dirty="0"/>
              <a:t>监听程序必须实现接收和处理这个事件的方法。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委托事件模型</a:t>
            </a:r>
          </a:p>
        </p:txBody>
      </p:sp>
    </p:spTree>
    <p:extLst>
      <p:ext uri="{BB962C8B-B14F-4D97-AF65-F5344CB8AC3E}">
        <p14:creationId xmlns:p14="http://schemas.microsoft.com/office/powerpoint/2010/main" val="3632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/>
              <a:t>GUI</a:t>
            </a:r>
            <a:r>
              <a:rPr lang="zh-CN" altLang="en-US"/>
              <a:t>类</a:t>
            </a:r>
          </a:p>
          <a:p>
            <a:pPr lvl="1"/>
            <a:r>
              <a:rPr lang="en-US" altLang="zh-CN"/>
              <a:t>Component</a:t>
            </a:r>
            <a:r>
              <a:rPr lang="zh-CN" altLang="en-US"/>
              <a:t>的所有子类，布置管理器类。</a:t>
            </a:r>
          </a:p>
          <a:p>
            <a:r>
              <a:rPr lang="zh-CN" altLang="en-US"/>
              <a:t>菜单类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MenuBar</a:t>
            </a:r>
            <a:r>
              <a:rPr lang="zh-CN" altLang="en-US"/>
              <a:t>、</a:t>
            </a:r>
            <a:r>
              <a:rPr lang="en-US" altLang="zh-CN"/>
              <a:t>Menu</a:t>
            </a:r>
            <a:r>
              <a:rPr lang="zh-CN" altLang="en-US"/>
              <a:t>、</a:t>
            </a:r>
            <a:r>
              <a:rPr lang="en-US" altLang="zh-CN"/>
              <a:t>MenuItem</a:t>
            </a:r>
            <a:r>
              <a:rPr lang="zh-CN" altLang="en-US"/>
              <a:t>、</a:t>
            </a:r>
            <a:r>
              <a:rPr lang="en-US" altLang="zh-CN"/>
              <a:t>CheckboxMenuItem</a:t>
            </a:r>
            <a:r>
              <a:rPr lang="zh-CN" altLang="en-US"/>
              <a:t>、</a:t>
            </a:r>
            <a:r>
              <a:rPr lang="en-US" altLang="zh-CN"/>
              <a:t>PopupMenu</a:t>
            </a:r>
            <a:r>
              <a:rPr lang="zh-CN" altLang="en-US"/>
              <a:t>和</a:t>
            </a:r>
            <a:r>
              <a:rPr lang="en-US" altLang="zh-CN"/>
              <a:t>MenuShortcut</a:t>
            </a:r>
            <a:r>
              <a:rPr lang="zh-CN" altLang="en-US"/>
              <a:t>类。</a:t>
            </a:r>
          </a:p>
          <a:p>
            <a:r>
              <a:rPr lang="zh-CN" altLang="en-US"/>
              <a:t>图形类</a:t>
            </a:r>
          </a:p>
          <a:p>
            <a:pPr lvl="1"/>
            <a:r>
              <a:rPr lang="en-US" altLang="zh-CN"/>
              <a:t>Graphices</a:t>
            </a:r>
            <a:r>
              <a:rPr lang="zh-CN" altLang="en-US"/>
              <a:t>，</a:t>
            </a:r>
            <a:r>
              <a:rPr lang="en-US" altLang="zh-CN"/>
              <a:t>Image</a:t>
            </a:r>
            <a:r>
              <a:rPr lang="zh-CN" altLang="en-US"/>
              <a:t>，</a:t>
            </a:r>
            <a:r>
              <a:rPr lang="en-US" altLang="zh-CN"/>
              <a:t>Color</a:t>
            </a:r>
            <a:r>
              <a:rPr lang="zh-CN" altLang="en-US"/>
              <a:t>，</a:t>
            </a:r>
            <a:r>
              <a:rPr lang="en-US" altLang="zh-CN"/>
              <a:t>Font</a:t>
            </a:r>
            <a:r>
              <a:rPr lang="zh-CN" altLang="en-US"/>
              <a:t>，</a:t>
            </a:r>
            <a:r>
              <a:rPr lang="en-US" altLang="zh-CN"/>
              <a:t>FontMetrios</a:t>
            </a:r>
            <a:r>
              <a:rPr lang="zh-CN" altLang="en-US"/>
              <a:t>类。</a:t>
            </a:r>
          </a:p>
          <a:p>
            <a:r>
              <a:rPr lang="zh-CN" altLang="en-US"/>
              <a:t>几何类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Point</a:t>
            </a:r>
            <a:r>
              <a:rPr lang="zh-CN" altLang="en-US"/>
              <a:t>，</a:t>
            </a:r>
            <a:r>
              <a:rPr lang="en-US" altLang="zh-CN"/>
              <a:t>Polygon</a:t>
            </a:r>
            <a:r>
              <a:rPr lang="zh-CN" altLang="en-US"/>
              <a:t>，</a:t>
            </a:r>
            <a:r>
              <a:rPr lang="en-US" altLang="zh-CN"/>
              <a:t>Dimension</a:t>
            </a:r>
            <a:r>
              <a:rPr lang="zh-CN" altLang="en-US"/>
              <a:t>，</a:t>
            </a:r>
            <a:r>
              <a:rPr lang="en-US" altLang="zh-CN"/>
              <a:t>Rectangle</a:t>
            </a:r>
            <a:r>
              <a:rPr lang="zh-CN" altLang="en-US"/>
              <a:t>四个类。</a:t>
            </a:r>
          </a:p>
          <a:p>
            <a:r>
              <a:rPr lang="zh-CN" altLang="en-US"/>
              <a:t>事件类</a:t>
            </a:r>
          </a:p>
          <a:p>
            <a:pPr lvl="1"/>
            <a:r>
              <a:rPr lang="en-US" altLang="zh-CN"/>
              <a:t>AWTEvent</a:t>
            </a:r>
            <a:r>
              <a:rPr lang="zh-CN" altLang="en-US"/>
              <a:t>和</a:t>
            </a:r>
            <a:r>
              <a:rPr lang="en-US" altLang="zh-CN"/>
              <a:t>Event</a:t>
            </a:r>
            <a:r>
              <a:rPr lang="zh-CN" altLang="en-US"/>
              <a:t>类，完成对事件的响应。 </a:t>
            </a:r>
          </a:p>
          <a:p>
            <a:r>
              <a:rPr lang="zh-CN" altLang="en-US"/>
              <a:t>其他类</a:t>
            </a:r>
          </a:p>
          <a:p>
            <a:pPr lvl="1"/>
            <a:r>
              <a:rPr lang="zh-CN" altLang="en-US"/>
              <a:t>包括</a:t>
            </a:r>
            <a:r>
              <a:rPr lang="en-US" altLang="zh-CN"/>
              <a:t>MediaTracker</a:t>
            </a:r>
            <a:r>
              <a:rPr lang="zh-CN" altLang="en-US"/>
              <a:t>，</a:t>
            </a:r>
            <a:r>
              <a:rPr lang="en-US" altLang="zh-CN"/>
              <a:t>Toolkit</a:t>
            </a:r>
            <a:r>
              <a:rPr lang="zh-CN" altLang="en-US"/>
              <a:t>等。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AWT</a:t>
            </a:r>
            <a:r>
              <a:rPr lang="zh-CN" altLang="en-US"/>
              <a:t>包功能分组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定义了</a:t>
            </a:r>
            <a:r>
              <a:rPr lang="en-US" altLang="zh-CN"/>
              <a:t>AWTEvent</a:t>
            </a:r>
            <a:r>
              <a:rPr lang="zh-CN" altLang="en-US"/>
              <a:t>类，它是</a:t>
            </a:r>
            <a:r>
              <a:rPr lang="en-US" altLang="zh-CN"/>
              <a:t>AWT</a:t>
            </a:r>
            <a:r>
              <a:rPr lang="zh-CN" altLang="en-US"/>
              <a:t>中所有事件的根类 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事件类型 </a:t>
            </a:r>
          </a:p>
        </p:txBody>
      </p:sp>
      <p:pic>
        <p:nvPicPr>
          <p:cNvPr id="230404" name="Picture 4" descr="9-2"/>
          <p:cNvPicPr>
            <a:picLocks noChangeAspect="1" noChangeArrowheads="1"/>
          </p:cNvPicPr>
          <p:nvPr/>
        </p:nvPicPr>
        <p:blipFill>
          <a:blip r:embed="rId2"/>
          <a:srcRect t="33846"/>
          <a:stretch>
            <a:fillRect/>
          </a:stretch>
        </p:blipFill>
        <p:spPr bwMode="auto">
          <a:xfrm>
            <a:off x="2057400" y="2667000"/>
            <a:ext cx="746760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93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addActionListener(ActionListener)</a:t>
            </a:r>
          </a:p>
          <a:p>
            <a:r>
              <a:rPr lang="en-US" altLang="zh-CN"/>
              <a:t>public void actionPerformed(ActionEvent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TextField</a:t>
            </a:r>
          </a:p>
          <a:p>
            <a:r>
              <a:rPr lang="en-US" altLang="zh-CN"/>
              <a:t>Button</a:t>
            </a:r>
          </a:p>
          <a:p>
            <a:r>
              <a:rPr lang="en-US" altLang="zh-CN"/>
              <a:t>MenuItem</a:t>
            </a:r>
            <a:endParaRPr lang="en-US" altLang="zh-CN" dirty="0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ActionEvent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36860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addTextListener(TextListener)</a:t>
            </a:r>
          </a:p>
          <a:p>
            <a:r>
              <a:rPr lang="en-US" altLang="zh-CN"/>
              <a:t>public void textValueChanged(TextEvent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TextArea</a:t>
            </a: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TextEvent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88981929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addItemListener(ItemListener)</a:t>
            </a:r>
          </a:p>
          <a:p>
            <a:r>
              <a:rPr lang="en-US" altLang="zh-CN"/>
              <a:t>public void ItemStateChanged (ItemEvent e)</a:t>
            </a:r>
          </a:p>
          <a:p>
            <a:r>
              <a:rPr lang="zh-CN" altLang="en-US"/>
              <a:t>相关组件：</a:t>
            </a:r>
          </a:p>
          <a:p>
            <a:r>
              <a:rPr lang="en-US" altLang="zh-CN"/>
              <a:t>Checkbox              //</a:t>
            </a:r>
            <a:r>
              <a:rPr lang="zh-CN" altLang="en-US"/>
              <a:t>选择框</a:t>
            </a:r>
          </a:p>
          <a:p>
            <a:r>
              <a:rPr lang="en-US" altLang="zh-CN"/>
              <a:t>CheckboxGroup   //</a:t>
            </a:r>
            <a:r>
              <a:rPr lang="zh-CN" altLang="en-US"/>
              <a:t>多选一选择框</a:t>
            </a:r>
          </a:p>
          <a:p>
            <a:r>
              <a:rPr lang="en-US" altLang="zh-CN"/>
              <a:t>Choice                   //</a:t>
            </a:r>
            <a:r>
              <a:rPr lang="zh-CN" altLang="en-US"/>
              <a:t>下拉列表</a:t>
            </a:r>
          </a:p>
          <a:p>
            <a:r>
              <a:rPr lang="en-US" altLang="zh-CN"/>
              <a:t>List                        //</a:t>
            </a:r>
            <a:r>
              <a:rPr lang="zh-CN" altLang="en-US"/>
              <a:t>滚动列表</a:t>
            </a: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ItemEvent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78758612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Frame</a:t>
            </a:r>
            <a:r>
              <a:rPr lang="zh-CN" altLang="en-US"/>
              <a:t>是</a:t>
            </a:r>
            <a:r>
              <a:rPr lang="en-US" altLang="zh-CN"/>
              <a:t>Window</a:t>
            </a:r>
            <a:r>
              <a:rPr lang="zh-CN" altLang="en-US"/>
              <a:t>的子类，凡是 </a:t>
            </a:r>
            <a:r>
              <a:rPr lang="en-US" altLang="zh-CN"/>
              <a:t>Window</a:t>
            </a:r>
            <a:r>
              <a:rPr lang="zh-CN" altLang="en-US"/>
              <a:t>子类创建的对象都可以发生</a:t>
            </a:r>
            <a:r>
              <a:rPr lang="en-US" altLang="zh-CN"/>
              <a:t>WindowEvent</a:t>
            </a:r>
            <a:r>
              <a:rPr lang="zh-CN" altLang="en-US"/>
              <a:t>类型事件，即窗口事件。</a:t>
            </a:r>
          </a:p>
          <a:p>
            <a:r>
              <a:rPr lang="zh-CN" altLang="en-US"/>
              <a:t>当一个</a:t>
            </a:r>
            <a:r>
              <a:rPr lang="en-US" altLang="zh-CN"/>
              <a:t>Frame</a:t>
            </a:r>
            <a:r>
              <a:rPr lang="zh-CN" altLang="en-US"/>
              <a:t>窗口被激活、撤销激活、打开、关闭、最小化或撤销最小化，就会引发窗口事件，获得监视器的方法如下：</a:t>
            </a:r>
          </a:p>
          <a:p>
            <a:r>
              <a:rPr lang="en-US" altLang="zh-CN"/>
              <a:t>public void addWindowListener(WindowListener)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窗口事件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3070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windowActivated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当窗口从非激活状态到激活时，窗口的监视器调用该方法。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windowDeactivated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当窗口激活状态到非激活状态时，窗口的监视器调用该方法。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windowClosing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当窗口正在被关闭时，窗口的监视器调用该方法。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windowClosed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当窗口关闭后，窗口的监视器调用该方法。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当窗口图标化时，窗口的监视器调用该方法。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windowDeiconified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当窗口撤消图标化时，窗口的监视器调用该方法。</a:t>
            </a:r>
          </a:p>
          <a:p>
            <a:r>
              <a:rPr lang="en-US" altLang="zh-CN" dirty="0"/>
              <a:t>public void </a:t>
            </a:r>
            <a:r>
              <a:rPr lang="en-US" altLang="zh-CN" dirty="0" err="1"/>
              <a:t>windowOpened</a:t>
            </a:r>
            <a:r>
              <a:rPr lang="en-US" altLang="zh-CN" dirty="0"/>
              <a:t>(</a:t>
            </a:r>
            <a:r>
              <a:rPr lang="en-US" altLang="zh-CN" dirty="0" err="1"/>
              <a:t>WindowEvent</a:t>
            </a:r>
            <a:r>
              <a:rPr lang="en-US" altLang="zh-CN" dirty="0"/>
              <a:t> e)  </a:t>
            </a:r>
            <a:r>
              <a:rPr lang="zh-CN" altLang="en-US" dirty="0"/>
              <a:t>当窗口打开时，窗口的监视器调用该方法。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WindowListener</a:t>
            </a:r>
            <a:r>
              <a:rPr lang="zh-CN" altLang="en-US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17648625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981308" y="381080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监听器示例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4305"/>
          <a:stretch/>
        </p:blipFill>
        <p:spPr>
          <a:xfrm>
            <a:off x="2351584" y="1075546"/>
            <a:ext cx="7706712" cy="54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7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1447922" y="533476"/>
            <a:ext cx="9144000" cy="295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上例中通过注册事件监听器实现窗口关闭，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ListenerClose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WindowListener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接口后需要定义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个方法，而程序中只需要重写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windowClosing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一个方法，这种方式显然不是很好，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事件适配器类，事件适配器是监听器接口的空实现，即事件适配器实现了监听器接口，并为该接口里的每个方法都提供了实现，但方法体内没有任何代码，这是一种空实现。所有包含多个方法的监听器接口都有一个对应的适配器，但只包含一个方法的监听器接口没有对应的适配器，如表所示。</a:t>
            </a:r>
          </a:p>
        </p:txBody>
      </p:sp>
      <p:sp>
        <p:nvSpPr>
          <p:cNvPr id="4" name="矩形 3"/>
          <p:cNvSpPr/>
          <p:nvPr/>
        </p:nvSpPr>
        <p:spPr>
          <a:xfrm>
            <a:off x="1752714" y="22868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8153"/>
          <a:stretch/>
        </p:blipFill>
        <p:spPr>
          <a:xfrm>
            <a:off x="2057506" y="3581396"/>
            <a:ext cx="6235303" cy="23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3167063" y="388939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适配器示例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7576" y="926606"/>
            <a:ext cx="9144000" cy="1295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accent6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上表中列举了监听器接口和对应的时间适配器，接下来应用适配器解决上例代码冗余问题，如例所示。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6657"/>
          <a:stretch/>
        </p:blipFill>
        <p:spPr>
          <a:xfrm>
            <a:off x="2279576" y="2362229"/>
            <a:ext cx="7831784" cy="3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public void </a:t>
            </a:r>
            <a:r>
              <a:rPr lang="en-US" altLang="zh-CN" dirty="0" err="1"/>
              <a:t>addMouseListener</a:t>
            </a:r>
            <a:r>
              <a:rPr lang="en-US" altLang="zh-CN" dirty="0"/>
              <a:t>(</a:t>
            </a:r>
            <a:r>
              <a:rPr lang="en-US" altLang="zh-CN" dirty="0" err="1"/>
              <a:t>MouseListener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MouseListener</a:t>
            </a:r>
            <a:r>
              <a:rPr lang="zh-CN" altLang="en-US" dirty="0"/>
              <a:t>接口：</a:t>
            </a:r>
          </a:p>
          <a:p>
            <a:pPr lvl="1"/>
            <a:r>
              <a:rPr lang="en-US" altLang="zh-CN" dirty="0" err="1"/>
              <a:t>mousePressed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按下鼠标</a:t>
            </a:r>
          </a:p>
          <a:p>
            <a:pPr lvl="1"/>
            <a:r>
              <a:rPr lang="en-US" altLang="zh-CN" dirty="0" err="1"/>
              <a:t>mouseReleased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释放鼠标</a:t>
            </a:r>
          </a:p>
          <a:p>
            <a:pPr lvl="1"/>
            <a:r>
              <a:rPr lang="en-US" altLang="zh-CN" dirty="0" err="1"/>
              <a:t>mouseEntered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鼠标进入容器</a:t>
            </a:r>
          </a:p>
          <a:p>
            <a:pPr lvl="1"/>
            <a:r>
              <a:rPr lang="en-US" altLang="zh-CN" dirty="0" err="1"/>
              <a:t>mouseExited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鼠标离开容器</a:t>
            </a:r>
          </a:p>
          <a:p>
            <a:pPr lvl="1"/>
            <a:r>
              <a:rPr lang="en-US" altLang="zh-CN" dirty="0" err="1"/>
              <a:t>mouseClicked</a:t>
            </a:r>
            <a:r>
              <a:rPr lang="en-US" altLang="zh-CN" dirty="0"/>
              <a:t>(</a:t>
            </a:r>
            <a:r>
              <a:rPr lang="en-US" altLang="zh-CN" dirty="0" err="1"/>
              <a:t>MouseEvent</a:t>
            </a:r>
            <a:r>
              <a:rPr lang="en-US" altLang="zh-CN" dirty="0"/>
              <a:t> e)//</a:t>
            </a:r>
            <a:r>
              <a:rPr lang="zh-CN" altLang="en-US" dirty="0"/>
              <a:t>单击鼠标</a:t>
            </a: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MouseEvent</a:t>
            </a:r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133487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容器</a:t>
            </a:r>
          </a:p>
          <a:p>
            <a:pPr lvl="1"/>
            <a:r>
              <a:rPr lang="zh-CN" altLang="en-US"/>
              <a:t>容器是用来组织其他界面成分和元素的单元。</a:t>
            </a:r>
          </a:p>
          <a:p>
            <a:pPr lvl="1"/>
            <a:r>
              <a:rPr lang="en-US" altLang="zh-CN"/>
              <a:t>Container</a:t>
            </a:r>
            <a:r>
              <a:rPr lang="zh-CN" altLang="en-US"/>
              <a:t>的直接或间接子类创建的对象称为容器。</a:t>
            </a:r>
          </a:p>
          <a:p>
            <a:r>
              <a:rPr lang="zh-CN" altLang="en-US"/>
              <a:t>控制组件</a:t>
            </a:r>
          </a:p>
          <a:p>
            <a:pPr lvl="1"/>
            <a:r>
              <a:rPr lang="zh-CN" altLang="en-US"/>
              <a:t>与容器不同，控制组件是图形用户界面的最小单位之一，它里面一般不再包含其他的成分。</a:t>
            </a:r>
          </a:p>
          <a:p>
            <a:r>
              <a:rPr lang="zh-CN" altLang="en-US"/>
              <a:t>用户自定义成分  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图形用户界面的构成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addMouseMotionListener(MouseListener)</a:t>
            </a:r>
          </a:p>
          <a:p>
            <a:r>
              <a:rPr lang="en-US" altLang="zh-CN"/>
              <a:t>MouseMotionListener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mouseDragged(MouseEvent e)</a:t>
            </a:r>
          </a:p>
          <a:p>
            <a:r>
              <a:rPr lang="en-US" altLang="zh-CN"/>
              <a:t>//</a:t>
            </a:r>
            <a:r>
              <a:rPr lang="zh-CN" altLang="en-US"/>
              <a:t>负责鼠标拖动事件</a:t>
            </a:r>
          </a:p>
          <a:p>
            <a:r>
              <a:rPr lang="en-US" altLang="zh-CN"/>
              <a:t>mouseMoved(MouseEvent e)</a:t>
            </a:r>
          </a:p>
          <a:p>
            <a:r>
              <a:rPr lang="en-US" altLang="zh-CN"/>
              <a:t>//</a:t>
            </a:r>
            <a:r>
              <a:rPr lang="zh-CN" altLang="en-US"/>
              <a:t>负责鼠标移动事件</a:t>
            </a:r>
          </a:p>
          <a:p>
            <a:endParaRPr lang="zh-CN" alt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MouseEvent</a:t>
            </a:r>
            <a:r>
              <a:rPr lang="zh-CN" altLang="en-US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231685237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public void addKeyListener(KeyListener)</a:t>
            </a:r>
          </a:p>
          <a:p>
            <a:r>
              <a:rPr lang="en-US" altLang="zh-CN"/>
              <a:t>KeyListener</a:t>
            </a:r>
            <a:r>
              <a:rPr lang="zh-CN" altLang="en-US"/>
              <a:t>接口：</a:t>
            </a:r>
          </a:p>
          <a:p>
            <a:r>
              <a:rPr lang="en-US" altLang="zh-CN"/>
              <a:t>keyPressed(KeyEvent e)//</a:t>
            </a:r>
            <a:r>
              <a:rPr lang="zh-CN" altLang="en-US"/>
              <a:t>按下键盘</a:t>
            </a:r>
          </a:p>
          <a:p>
            <a:r>
              <a:rPr lang="en-US" altLang="zh-CN"/>
              <a:t>mouseReleased(KeyEvent e)//</a:t>
            </a:r>
            <a:r>
              <a:rPr lang="zh-CN" altLang="en-US"/>
              <a:t>释放键盘</a:t>
            </a:r>
          </a:p>
          <a:p>
            <a:r>
              <a:rPr lang="en-US" altLang="zh-CN"/>
              <a:t>mouseTyped(KeyEvent e)//</a:t>
            </a:r>
            <a:r>
              <a:rPr lang="zh-CN" altLang="en-US"/>
              <a:t>按下并释放键盘</a:t>
            </a: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KeyEvent</a:t>
            </a:r>
            <a:r>
              <a:rPr lang="zh-CN" altLang="en-US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10686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86100" y="304883"/>
            <a:ext cx="7315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java.awt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java.awt.event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.*;//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事件包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javax.swing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.*;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extends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JFrame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(String title)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super(title);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addWindowListener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WindowAdapter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algn="just">
              <a:spcAft>
                <a:spcPts val="0"/>
              </a:spcAft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windowClosing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we){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System.exit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});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注册窗口监听程序，匿名类处理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51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28912" y="228684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JButton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jbt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Color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cl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setMyMenu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JMenuBar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文件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JMenuItem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退出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setJMenuBar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jmb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jmi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注册动作事件，内部类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mywin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1209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05110" y="609675"/>
            <a:ext cx="63244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setMybutton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Container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super.getContentPane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单击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(cl);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ct.add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BorderLayout.CENTER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jbt.addMouseListener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(this));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</a:t>
            </a:r>
            <a:r>
              <a:rPr lang="zh-CN" altLang="zh-CN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鼠标</a:t>
            </a:r>
            <a:r>
              <a:rPr lang="zh-CN" altLang="zh-CN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</a:t>
            </a:r>
            <a:r>
              <a:rPr lang="zh-CN" altLang="en-US" kern="10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，普通外部类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static void main(String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[])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mw = new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mw.setMyMenu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mw.setMybutton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mw.pack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mw.setVisible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(true);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78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33704" y="685872"/>
            <a:ext cx="815318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定义鼠标监听程序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 MymouseEvent.java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implements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MouseListener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this.mywin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mouseClicked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me.getSource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==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if 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mywin.jbt.getBackground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!=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Color.BLUE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Color.BLUE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mywin.repaint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 else {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mywin.jbt.setBackground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Color.RED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mywin.repaint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65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38496" y="838268"/>
            <a:ext cx="5943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mouseEntered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mouseExited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mousePressed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mouseReleased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MouseEvent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me) {	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16" y="3352802"/>
            <a:ext cx="1295238" cy="8761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68" y="3429000"/>
            <a:ext cx="1295238" cy="8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14" y="3581396"/>
            <a:ext cx="1295238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35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本两章考试</a:t>
            </a:r>
            <a:r>
              <a:rPr lang="zh-CN" altLang="en-US" dirty="0" smtClean="0"/>
              <a:t>不要求，故会另外出一次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复习作业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B83A-0B1E-44DE-90AD-0E93A463CBB5}" type="datetime3">
              <a:rPr lang="zh-CN" altLang="en-US" smtClean="0"/>
              <a:pPr/>
              <a:t>2024年10月22日星期二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8D4F-43D7-4F57-B2D3-96D2DA0ECC2C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887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End…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80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程序的基础：</a:t>
            </a:r>
          </a:p>
          <a:p>
            <a:pPr lvl="1"/>
            <a:r>
              <a:rPr lang="zh-CN" altLang="en-US"/>
              <a:t>布置管理器、容器和部件是设计</a:t>
            </a:r>
            <a:r>
              <a:rPr lang="en-US" altLang="zh-CN"/>
              <a:t>GUI</a:t>
            </a:r>
            <a:r>
              <a:rPr lang="zh-CN" altLang="en-US"/>
              <a:t>程序的基础。</a:t>
            </a:r>
          </a:p>
          <a:p>
            <a:r>
              <a:rPr lang="zh-CN" altLang="en-US"/>
              <a:t>几乎所有的</a:t>
            </a:r>
            <a:r>
              <a:rPr lang="en-US" altLang="zh-CN"/>
              <a:t>GUI</a:t>
            </a:r>
            <a:r>
              <a:rPr lang="zh-CN" altLang="en-US"/>
              <a:t>程序编写步骤：</a:t>
            </a:r>
          </a:p>
          <a:p>
            <a:pPr lvl="1"/>
            <a:r>
              <a:rPr lang="zh-CN" altLang="en-US"/>
              <a:t>选择容器。</a:t>
            </a:r>
          </a:p>
          <a:p>
            <a:pPr lvl="1"/>
            <a:r>
              <a:rPr lang="zh-CN" altLang="en-US"/>
              <a:t>为容器选择一种布置管理器。</a:t>
            </a:r>
          </a:p>
          <a:p>
            <a:pPr lvl="1"/>
            <a:r>
              <a:rPr lang="zh-CN" altLang="en-US"/>
              <a:t>将部件加入到容器中。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GUI</a:t>
            </a:r>
            <a:r>
              <a:rPr lang="zh-CN" altLang="en-US"/>
              <a:t>程序的编写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java.awt</a:t>
            </a:r>
            <a:r>
              <a:rPr lang="zh-CN" altLang="en-US"/>
              <a:t>包中一部分类的层次关系</a:t>
            </a:r>
          </a:p>
        </p:txBody>
      </p:sp>
      <p:pic>
        <p:nvPicPr>
          <p:cNvPr id="61442" name="Picture 2" descr="未命名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1700214"/>
            <a:ext cx="8280400" cy="44465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容器的主要作用和特点有：</a:t>
            </a:r>
          </a:p>
          <a:p>
            <a:pPr lvl="1"/>
            <a:r>
              <a:rPr lang="zh-CN" altLang="en-US" dirty="0"/>
              <a:t>容器有一定的范围。</a:t>
            </a:r>
          </a:p>
          <a:p>
            <a:pPr lvl="1"/>
            <a:r>
              <a:rPr lang="zh-CN" altLang="en-US" dirty="0"/>
              <a:t>容器有一定的位置。（这个位置可以是屏幕四角的绝对位置，也可以是相对于其他容器边框的相对位置）</a:t>
            </a:r>
          </a:p>
          <a:p>
            <a:pPr lvl="1"/>
            <a:r>
              <a:rPr lang="zh-CN" altLang="en-US" dirty="0"/>
              <a:t>容器中可以包含其他的许多界面元素。（当容器被打开显示时</a:t>
            </a:r>
            <a:r>
              <a:rPr lang="en-US" altLang="zh-CN" dirty="0"/>
              <a:t>,</a:t>
            </a:r>
            <a:r>
              <a:rPr lang="zh-CN" altLang="en-US" dirty="0"/>
              <a:t>它上面的元素也显示出来，当容器被关闭和隐藏时</a:t>
            </a:r>
            <a:r>
              <a:rPr lang="en-US" altLang="zh-CN" dirty="0"/>
              <a:t>,</a:t>
            </a:r>
            <a:r>
              <a:rPr lang="zh-CN" altLang="en-US" dirty="0"/>
              <a:t>它所包含的元素也一起被隐藏。）</a:t>
            </a:r>
          </a:p>
          <a:p>
            <a:pPr lvl="1"/>
            <a:r>
              <a:rPr lang="zh-CN" altLang="en-US" dirty="0"/>
              <a:t>容器可以按一定的规则来物理地安排它所包含的元素（如这些元素的相对位置关系、它们的的前后排列关系等。）</a:t>
            </a:r>
          </a:p>
          <a:p>
            <a:pPr lvl="1"/>
            <a:r>
              <a:rPr lang="zh-CN" altLang="en-US" dirty="0"/>
              <a:t>容器可能被包含在其他容器之中。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容器（</a:t>
            </a:r>
            <a:r>
              <a:rPr lang="en-US" altLang="zh-CN"/>
              <a:t>Container </a:t>
            </a:r>
            <a:r>
              <a:rPr lang="zh-CN" altLang="en-US"/>
              <a:t>）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9025429" y="6491208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err="1">
                <a:ea typeface="宋体" pitchFamily="2" charset="-122"/>
              </a:rPr>
              <a:t>Example.java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AWT</a:t>
            </a:r>
            <a:r>
              <a:rPr lang="zh-CN" altLang="en-US" dirty="0"/>
              <a:t>中的容器</a:t>
            </a:r>
          </a:p>
          <a:p>
            <a:endParaRPr lang="zh-CN" altLang="en-US" dirty="0"/>
          </a:p>
          <a:p>
            <a:pPr lvl="1"/>
            <a:r>
              <a:rPr lang="en-US" altLang="zh-CN" dirty="0"/>
              <a:t>Window</a:t>
            </a:r>
          </a:p>
          <a:p>
            <a:pPr lvl="1"/>
            <a:r>
              <a:rPr lang="en-US" altLang="zh-CN" dirty="0"/>
              <a:t>Frame</a:t>
            </a:r>
            <a:endParaRPr lang="zh-CN" altLang="en-US" dirty="0"/>
          </a:p>
          <a:p>
            <a:pPr lvl="1"/>
            <a:r>
              <a:rPr lang="en-US" altLang="zh-CN" dirty="0"/>
              <a:t>Dialog</a:t>
            </a:r>
          </a:p>
          <a:p>
            <a:pPr lvl="1"/>
            <a:r>
              <a:rPr lang="en-US" altLang="zh-CN" dirty="0"/>
              <a:t>Panel</a:t>
            </a:r>
          </a:p>
          <a:p>
            <a:pPr lvl="1"/>
            <a:r>
              <a:rPr lang="en-US" altLang="zh-CN" dirty="0"/>
              <a:t>Applet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容器（</a:t>
            </a:r>
            <a:r>
              <a:rPr lang="en-US" altLang="zh-CN"/>
              <a:t>Container 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1195</TotalTime>
  <Pages>0</Pages>
  <Words>3511</Words>
  <Characters>0</Characters>
  <Application>Microsoft Office PowerPoint</Application>
  <DocSecurity>0</DocSecurity>
  <PresentationFormat>宽屏</PresentationFormat>
  <Lines>0</Lines>
  <Paragraphs>484</Paragraphs>
  <Slides>58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等线</vt:lpstr>
      <vt:lpstr>黑体</vt:lpstr>
      <vt:lpstr>宋体</vt:lpstr>
      <vt:lpstr>微软雅黑</vt:lpstr>
      <vt:lpstr>Arial</vt:lpstr>
      <vt:lpstr>Consolas</vt:lpstr>
      <vt:lpstr>Lucida Sans Unicode</vt:lpstr>
      <vt:lpstr>Times New Roman</vt:lpstr>
      <vt:lpstr>Verdana</vt:lpstr>
      <vt:lpstr>Wingdings 2</vt:lpstr>
      <vt:lpstr>Wingdings 3</vt:lpstr>
      <vt:lpstr>聚合</vt:lpstr>
      <vt:lpstr>第一部分 面向对象程序设计Java</vt:lpstr>
      <vt:lpstr>第十一章 GUI编程</vt:lpstr>
      <vt:lpstr>Java图形用户界面基础</vt:lpstr>
      <vt:lpstr>Java AWT包功能分组</vt:lpstr>
      <vt:lpstr>图形用户界面的构成</vt:lpstr>
      <vt:lpstr>GUI程序的编写</vt:lpstr>
      <vt:lpstr>java.awt包中一部分类的层次关系</vt:lpstr>
      <vt:lpstr>容器（Container ）</vt:lpstr>
      <vt:lpstr>容器（Container ）</vt:lpstr>
      <vt:lpstr>Frame  窗体</vt:lpstr>
      <vt:lpstr>Panel  面板</vt:lpstr>
      <vt:lpstr>布局管理器</vt:lpstr>
      <vt:lpstr>流式布局设计方式</vt:lpstr>
      <vt:lpstr>FlowLayout</vt:lpstr>
      <vt:lpstr>BorderLayout</vt:lpstr>
      <vt:lpstr>BorderLayout（边框布局）</vt:lpstr>
      <vt:lpstr>CardLayout（卡片布局）</vt:lpstr>
      <vt:lpstr>卡片布局设计方式</vt:lpstr>
      <vt:lpstr>GridLayout（网格布局）</vt:lpstr>
      <vt:lpstr>GridLayout（网格布局）</vt:lpstr>
      <vt:lpstr>FlowLayout布局</vt:lpstr>
      <vt:lpstr>BorderLayout </vt:lpstr>
      <vt:lpstr>GridLayout</vt:lpstr>
      <vt:lpstr>组件</vt:lpstr>
      <vt:lpstr>按  钮</vt:lpstr>
      <vt:lpstr>标  签</vt:lpstr>
      <vt:lpstr>单行文本域</vt:lpstr>
      <vt:lpstr>多行文本域（文本区）</vt:lpstr>
      <vt:lpstr>例子： TextArea类</vt:lpstr>
      <vt:lpstr>菜  单</vt:lpstr>
      <vt:lpstr>PowerPoint 演示文稿</vt:lpstr>
      <vt:lpstr>PowerPoint 演示文稿</vt:lpstr>
      <vt:lpstr>PowerPoint 演示文稿</vt:lpstr>
      <vt:lpstr>第十二章 AWT事件处理</vt:lpstr>
      <vt:lpstr>事件定义</vt:lpstr>
      <vt:lpstr>事件定义</vt:lpstr>
      <vt:lpstr>事件定义</vt:lpstr>
      <vt:lpstr>事件定义</vt:lpstr>
      <vt:lpstr>委托事件模型</vt:lpstr>
      <vt:lpstr>事件类型 </vt:lpstr>
      <vt:lpstr>ActionEvent事件</vt:lpstr>
      <vt:lpstr>TextEvent事件</vt:lpstr>
      <vt:lpstr>ItemEvent事件</vt:lpstr>
      <vt:lpstr>窗口事件</vt:lpstr>
      <vt:lpstr>WindowListener接口</vt:lpstr>
      <vt:lpstr>PowerPoint 演示文稿</vt:lpstr>
      <vt:lpstr>PowerPoint 演示文稿</vt:lpstr>
      <vt:lpstr>PowerPoint 演示文稿</vt:lpstr>
      <vt:lpstr>MouseEvent事件</vt:lpstr>
      <vt:lpstr>MouseEvent事件</vt:lpstr>
      <vt:lpstr>KeyEvent事件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The End…</vt:lpstr>
    </vt:vector>
  </TitlesOfParts>
  <Company>Guilddesign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 Ha, Park</dc:creator>
  <cp:lastModifiedBy>Xu Felix</cp:lastModifiedBy>
  <cp:revision>100</cp:revision>
  <cp:lastPrinted>1899-12-30T00:00:00Z</cp:lastPrinted>
  <dcterms:created xsi:type="dcterms:W3CDTF">2004-07-21T02:43:03Z</dcterms:created>
  <dcterms:modified xsi:type="dcterms:W3CDTF">2024-10-22T02:34:25Z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2052-6.5.0.1966</vt:lpwstr>
  </property>
</Properties>
</file>