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257" r:id="rId3"/>
    <p:sldId id="270" r:id="rId4"/>
    <p:sldId id="287" r:id="rId5"/>
    <p:sldId id="288" r:id="rId6"/>
    <p:sldId id="290" r:id="rId7"/>
    <p:sldId id="291" r:id="rId8"/>
    <p:sldId id="289" r:id="rId9"/>
    <p:sldId id="292" r:id="rId10"/>
    <p:sldId id="302" r:id="rId11"/>
    <p:sldId id="303" r:id="rId12"/>
    <p:sldId id="304" r:id="rId13"/>
    <p:sldId id="306" r:id="rId14"/>
    <p:sldId id="305" r:id="rId15"/>
    <p:sldId id="307" r:id="rId16"/>
    <p:sldId id="301" r:id="rId17"/>
    <p:sldId id="268" r:id="rId18"/>
    <p:sldId id="261" r:id="rId19"/>
    <p:sldId id="262" r:id="rId20"/>
    <p:sldId id="263" r:id="rId21"/>
    <p:sldId id="264" r:id="rId22"/>
    <p:sldId id="265" r:id="rId23"/>
    <p:sldId id="266" r:id="rId24"/>
    <p:sldId id="267" r:id="rId25"/>
    <p:sldId id="293" r:id="rId26"/>
    <p:sldId id="294" r:id="rId27"/>
    <p:sldId id="295" r:id="rId28"/>
    <p:sldId id="296" r:id="rId29"/>
    <p:sldId id="297" r:id="rId30"/>
    <p:sldId id="298" r:id="rId31"/>
    <p:sldId id="299" r:id="rId32"/>
    <p:sldId id="300"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667" autoAdjust="0"/>
  </p:normalViewPr>
  <p:slideViewPr>
    <p:cSldViewPr>
      <p:cViewPr>
        <p:scale>
          <a:sx n="75" d="100"/>
          <a:sy n="75" d="100"/>
        </p:scale>
        <p:origin x="-1338" y="78"/>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2820" y="-11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98C249-27E7-4253-B7B6-97F255822BCE}" type="datetimeFigureOut">
              <a:rPr lang="en-US" smtClean="0"/>
              <a:pPr/>
              <a:t>9/17/2012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43D794B-468E-4906-9865-1FE4F412E70B}"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2ED4C2-514F-4C65-B815-34523E5B4D9F}" type="datetimeFigureOut">
              <a:rPr lang="en-US" smtClean="0"/>
              <a:pPr/>
              <a:t>9/17/2012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00F809-0C4F-424D-8D7F-3D7FB01797F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Unix/Cloud Basics/IGV installation</a:t>
            </a:r>
            <a:endParaRPr lang="en-US" dirty="0"/>
          </a:p>
        </p:txBody>
      </p:sp>
      <p:sp>
        <p:nvSpPr>
          <p:cNvPr id="4" name="Slide Number Placeholder 3"/>
          <p:cNvSpPr>
            <a:spLocks noGrp="1"/>
          </p:cNvSpPr>
          <p:nvPr>
            <p:ph type="sldNum" sz="quarter" idx="10"/>
          </p:nvPr>
        </p:nvSpPr>
        <p:spPr/>
        <p:txBody>
          <a:bodyPr/>
          <a:lstStyle/>
          <a:p>
            <a:fld id="{C300F809-0C4F-424D-8D7F-3D7FB01797F1}"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8303D86F-89DB-4842-A96D-DA74A7CBF231}" type="slidenum">
              <a:rPr lang="en-US"/>
              <a:pPr/>
              <a:t>23</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BA969264-8A5B-4080-A790-7DA5B9C5FF68}" type="slidenum">
              <a:rPr lang="en-US"/>
              <a:pPr/>
              <a:t>24</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300F809-0C4F-424D-8D7F-3D7FB01797F1}" type="slidenum">
              <a:rPr lang="en-US" smtClean="0"/>
              <a:pPr/>
              <a:t>26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sz="quarter" idx="5"/>
          </p:nvPr>
        </p:nvSpPr>
        <p:spPr/>
        <p:txBody>
          <a:bodyPr/>
          <a:lstStyle/>
          <a:p>
            <a:fld id="{C21B5847-AEE8-4C96-B7BD-69BA8CE05FC6}" type="slidenum">
              <a:rPr lang="en-GB"/>
              <a:pPr/>
              <a:t>29</a:t>
            </a:fld>
            <a:endParaRPr lang="en-GB"/>
          </a:p>
        </p:txBody>
      </p:sp>
      <p:sp>
        <p:nvSpPr>
          <p:cNvPr id="33795" name="Text Box 1"/>
          <p:cNvSpPr>
            <a:spLocks noGrp="1" noRot="1" noChangeAspect="1" noChangeArrowheads="1"/>
          </p:cNvSpPr>
          <p:nvPr>
            <p:ph type="sldImg"/>
          </p:nvPr>
        </p:nvSpPr>
        <p:spPr>
          <a:xfrm>
            <a:off x="1258888" y="720725"/>
            <a:ext cx="4800600" cy="3600450"/>
          </a:xfrm>
          <a:solidFill>
            <a:srgbClr val="FFFFFF"/>
          </a:solidFill>
          <a:ln/>
        </p:spPr>
      </p:sp>
      <p:sp>
        <p:nvSpPr>
          <p:cNvPr id="33796" name="Text Box 2"/>
          <p:cNvSpPr>
            <a:spLocks noGrp="1" noChangeArrowheads="1"/>
          </p:cNvSpPr>
          <p:nvPr>
            <p:ph type="body" idx="1"/>
          </p:nvPr>
        </p:nvSpPr>
        <p:spPr>
          <a:xfrm>
            <a:off x="974725" y="4560888"/>
            <a:ext cx="5365750" cy="4230687"/>
          </a:xfrm>
          <a:noFill/>
          <a:ln/>
        </p:spPr>
        <p:txBody>
          <a:bodyPr wrap="none" anchor="ct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ea typeface="ＭＳ Ｐゴシック" pitchFamily="34" charset="-128"/>
              </a:rPr>
              <a:t>In other words, this is a collection/group of integrated and networked hardware, software and Internet infrastructure (called a platform).</a:t>
            </a:r>
          </a:p>
          <a:p>
            <a:r>
              <a:rPr lang="en-US" dirty="0" smtClean="0">
                <a:ea typeface="ＭＳ Ｐゴシック" pitchFamily="34" charset="-128"/>
              </a:rPr>
              <a:t>Using the Internet for communication and transport provides hardware, software and networking services to clients.</a:t>
            </a:r>
          </a:p>
          <a:p>
            <a:r>
              <a:rPr lang="en-US" dirty="0" smtClean="0">
                <a:ea typeface="ＭＳ Ｐゴシック" pitchFamily="34" charset="-128"/>
              </a:rPr>
              <a:t>These platforms hide the complexity and details of the underlying infrastructure from users and applications by providing very simple graphical interface or API (Applications Programming Interface).</a:t>
            </a:r>
          </a:p>
          <a:p>
            <a:endParaRPr lang="en-US" dirty="0"/>
          </a:p>
        </p:txBody>
      </p:sp>
      <p:sp>
        <p:nvSpPr>
          <p:cNvPr id="4" name="Slide Number Placeholder 3"/>
          <p:cNvSpPr>
            <a:spLocks noGrp="1"/>
          </p:cNvSpPr>
          <p:nvPr>
            <p:ph type="sldNum" sz="quarter" idx="10"/>
          </p:nvPr>
        </p:nvSpPr>
        <p:spPr/>
        <p:txBody>
          <a:bodyPr/>
          <a:lstStyle/>
          <a:p>
            <a:fld id="{C300F809-0C4F-424D-8D7F-3D7FB01797F1}"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Problem: Commercial offerings are proprietary and usually not open for cloud systems research and development</a:t>
            </a:r>
          </a:p>
          <a:p>
            <a:endParaRPr lang="en-US" dirty="0"/>
          </a:p>
        </p:txBody>
      </p:sp>
      <p:sp>
        <p:nvSpPr>
          <p:cNvPr id="4" name="Slide Number Placeholder 3"/>
          <p:cNvSpPr>
            <a:spLocks noGrp="1"/>
          </p:cNvSpPr>
          <p:nvPr>
            <p:ph type="sldNum" sz="quarter" idx="10"/>
          </p:nvPr>
        </p:nvSpPr>
        <p:spPr/>
        <p:txBody>
          <a:bodyPr/>
          <a:lstStyle/>
          <a:p>
            <a:fld id="{C300F809-0C4F-424D-8D7F-3D7FB01797F1}"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C378DD55-0927-4E76-926E-9DB296A81C6F}" type="slidenum">
              <a:rPr lang="en-US"/>
              <a:pPr/>
              <a:t>17</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D8E521C8-2842-4807-A404-12C517CCA73F}" type="slidenum">
              <a:rPr lang="en-US"/>
              <a:pPr/>
              <a:t>18</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F2955061-F381-4719-8CC9-5CFB709BB914}" type="slidenum">
              <a:rPr lang="en-US"/>
              <a:pPr/>
              <a:t>19</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3C51E107-E09E-42A2-94B5-F7A9987C8E15}" type="slidenum">
              <a:rPr lang="en-US"/>
              <a:pPr/>
              <a:t>20</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46276050-DD11-4DB8-944A-6F5FC04A0783}" type="slidenum">
              <a:rPr lang="en-US"/>
              <a:pPr/>
              <a:t>21</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B38B6072-1A8D-4788-B14A-F0239D3E4C19}" type="slidenum">
              <a:rPr lang="en-US"/>
              <a:pPr/>
              <a:t>22</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0D5238-06D9-4DB9-B4CA-5B663A623527}" type="datetimeFigureOut">
              <a:rPr lang="en-US" smtClean="0"/>
              <a:pPr/>
              <a:t>9/17/2012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E50BE4-8F68-433F-83CD-F1129A85C86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0D5238-06D9-4DB9-B4CA-5B663A623527}" type="datetimeFigureOut">
              <a:rPr lang="en-US" smtClean="0"/>
              <a:pPr/>
              <a:t>9/17/2012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E50BE4-8F68-433F-83CD-F1129A85C86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0D5238-06D9-4DB9-B4CA-5B663A623527}" type="datetimeFigureOut">
              <a:rPr lang="en-US" smtClean="0"/>
              <a:pPr/>
              <a:t>9/17/2012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E50BE4-8F68-433F-83CD-F1129A85C86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dt" sz="half" idx="10"/>
          </p:nvPr>
        </p:nvSpPr>
        <p:spPr>
          <a:ln/>
        </p:spPr>
        <p:txBody>
          <a:bodyPr/>
          <a:lstStyle>
            <a:lvl1pPr>
              <a:defRPr/>
            </a:lvl1pPr>
          </a:lstStyle>
          <a:p>
            <a:endParaRPr lang="en-US"/>
          </a:p>
        </p:txBody>
      </p:sp>
      <p:sp>
        <p:nvSpPr>
          <p:cNvPr id="6" name="Rectangle 10"/>
          <p:cNvSpPr>
            <a:spLocks noGrp="1" noChangeArrowheads="1"/>
          </p:cNvSpPr>
          <p:nvPr>
            <p:ph type="ftr" sz="quarter" idx="11"/>
          </p:nvPr>
        </p:nvSpPr>
        <p:spPr>
          <a:ln/>
        </p:spPr>
        <p:txBody>
          <a:bodyPr/>
          <a:lstStyle>
            <a:lvl1pPr>
              <a:defRPr/>
            </a:lvl1pPr>
          </a:lstStyle>
          <a:p>
            <a:endParaRPr lang="en-US"/>
          </a:p>
        </p:txBody>
      </p:sp>
      <p:sp>
        <p:nvSpPr>
          <p:cNvPr id="7" name="Rectangle 11"/>
          <p:cNvSpPr>
            <a:spLocks noGrp="1" noChangeArrowheads="1"/>
          </p:cNvSpPr>
          <p:nvPr>
            <p:ph type="sldNum" sz="quarter" idx="12"/>
          </p:nvPr>
        </p:nvSpPr>
        <p:spPr>
          <a:ln/>
        </p:spPr>
        <p:txBody>
          <a:bodyPr/>
          <a:lstStyle>
            <a:lvl1pPr>
              <a:defRPr/>
            </a:lvl1pPr>
          </a:lstStyle>
          <a:p>
            <a:fld id="{48A0A0D1-CC6E-4DEC-9D21-DF5374AF927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0D5238-06D9-4DB9-B4CA-5B663A623527}" type="datetimeFigureOut">
              <a:rPr lang="en-US" smtClean="0"/>
              <a:pPr/>
              <a:t>9/17/2012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E50BE4-8F68-433F-83CD-F1129A85C86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0D5238-06D9-4DB9-B4CA-5B663A623527}" type="datetimeFigureOut">
              <a:rPr lang="en-US" smtClean="0"/>
              <a:pPr/>
              <a:t>9/17/2012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E50BE4-8F68-433F-83CD-F1129A85C86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0D5238-06D9-4DB9-B4CA-5B663A623527}" type="datetimeFigureOut">
              <a:rPr lang="en-US" smtClean="0"/>
              <a:pPr/>
              <a:t>9/17/2012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E50BE4-8F68-433F-83CD-F1129A85C86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0D5238-06D9-4DB9-B4CA-5B663A623527}" type="datetimeFigureOut">
              <a:rPr lang="en-US" smtClean="0"/>
              <a:pPr/>
              <a:t>9/17/2012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E50BE4-8F68-433F-83CD-F1129A85C86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0D5238-06D9-4DB9-B4CA-5B663A623527}" type="datetimeFigureOut">
              <a:rPr lang="en-US" smtClean="0"/>
              <a:pPr/>
              <a:t>9/17/2012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E50BE4-8F68-433F-83CD-F1129A85C86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0D5238-06D9-4DB9-B4CA-5B663A623527}" type="datetimeFigureOut">
              <a:rPr lang="en-US" smtClean="0"/>
              <a:pPr/>
              <a:t>9/17/2012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E50BE4-8F68-433F-83CD-F1129A85C86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0D5238-06D9-4DB9-B4CA-5B663A623527}" type="datetimeFigureOut">
              <a:rPr lang="en-US" smtClean="0"/>
              <a:pPr/>
              <a:t>9/17/2012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E50BE4-8F68-433F-83CD-F1129A85C86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0D5238-06D9-4DB9-B4CA-5B663A623527}" type="datetimeFigureOut">
              <a:rPr lang="en-US" smtClean="0"/>
              <a:pPr/>
              <a:t>9/17/2012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E50BE4-8F68-433F-83CD-F1129A85C86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0D5238-06D9-4DB9-B4CA-5B663A623527}" type="datetimeFigureOut">
              <a:rPr lang="en-US" smtClean="0"/>
              <a:pPr/>
              <a:t>9/17/2012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E50BE4-8F68-433F-83CD-F1129A85C863}" type="slidenum">
              <a:rPr lang="en-US" smtClean="0"/>
              <a:pPr/>
              <a:t>‹#›</a:t>
            </a:fld>
            <a:endParaRPr lang="en-US"/>
          </a:p>
        </p:txBody>
      </p:sp>
      <p:pic>
        <p:nvPicPr>
          <p:cNvPr id="7" name="Picture 8" descr="CCCB_Logo.png"/>
          <p:cNvPicPr>
            <a:picLocks noChangeAspect="1"/>
          </p:cNvPicPr>
          <p:nvPr userDrawn="1"/>
        </p:nvPicPr>
        <p:blipFill>
          <a:blip r:embed="rId14" cstate="print"/>
          <a:srcRect l="16266" t="11668" r="13248" b="15265"/>
          <a:stretch>
            <a:fillRect/>
          </a:stretch>
        </p:blipFill>
        <p:spPr bwMode="auto">
          <a:xfrm>
            <a:off x="0" y="5486400"/>
            <a:ext cx="1869282" cy="1371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chiark.greenend.org.uk/~sgtatham/putty/download.html"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63775"/>
            <a:ext cx="7772400" cy="1470025"/>
          </a:xfrm>
        </p:spPr>
        <p:txBody>
          <a:bodyPr/>
          <a:lstStyle/>
          <a:p>
            <a:r>
              <a:rPr lang="en-US" b="1" dirty="0" smtClean="0"/>
              <a:t>Computing Basics for Bioinformatics on the Cloud</a:t>
            </a: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smtClean="0"/>
              <a:t>Cloud </a:t>
            </a:r>
            <a:r>
              <a:rPr lang="en-US" b="1" dirty="0" smtClean="0"/>
              <a:t>Computing</a:t>
            </a:r>
            <a:r>
              <a:rPr lang="en-US" b="1" dirty="0" smtClean="0"/>
              <a:t>: Logging in</a:t>
            </a:r>
            <a:endParaRPr lang="en-US" dirty="0"/>
          </a:p>
        </p:txBody>
      </p:sp>
      <p:sp>
        <p:nvSpPr>
          <p:cNvPr id="3" name="Content Placeholder 2"/>
          <p:cNvSpPr>
            <a:spLocks noGrp="1"/>
          </p:cNvSpPr>
          <p:nvPr>
            <p:ph idx="1"/>
          </p:nvPr>
        </p:nvSpPr>
        <p:spPr>
          <a:xfrm>
            <a:off x="457200" y="1219201"/>
            <a:ext cx="8229600" cy="762000"/>
          </a:xfrm>
        </p:spPr>
        <p:txBody>
          <a:bodyPr/>
          <a:lstStyle/>
          <a:p>
            <a:pPr algn="ctr">
              <a:buNone/>
            </a:pPr>
            <a:r>
              <a:rPr lang="en-US" dirty="0" smtClean="0"/>
              <a:t>Now you are on THE Cloud…</a:t>
            </a:r>
            <a:endParaRPr lang="en-US" dirty="0"/>
          </a:p>
        </p:txBody>
      </p:sp>
      <p:pic>
        <p:nvPicPr>
          <p:cNvPr id="66562" name="Picture 2"/>
          <p:cNvPicPr>
            <a:picLocks noChangeAspect="1" noChangeArrowheads="1"/>
          </p:cNvPicPr>
          <p:nvPr/>
        </p:nvPicPr>
        <p:blipFill>
          <a:blip r:embed="rId2" cstate="print"/>
          <a:stretch>
            <a:fillRect/>
          </a:stretch>
        </p:blipFill>
        <p:spPr bwMode="auto">
          <a:xfrm>
            <a:off x="1463040" y="2057400"/>
            <a:ext cx="6429375" cy="4038600"/>
          </a:xfrm>
          <a:prstGeom prst="rect">
            <a:avLst/>
          </a:prstGeom>
          <a:noFill/>
          <a:ln w="9525">
            <a:noFill/>
            <a:miter lim="800000"/>
            <a:headEnd/>
            <a:tailEnd/>
          </a:ln>
        </p:spPr>
      </p:pic>
      <p:grpSp>
        <p:nvGrpSpPr>
          <p:cNvPr id="9" name="Group 8"/>
          <p:cNvGrpSpPr/>
          <p:nvPr/>
        </p:nvGrpSpPr>
        <p:grpSpPr>
          <a:xfrm>
            <a:off x="3200400" y="1676401"/>
            <a:ext cx="3352800" cy="761998"/>
            <a:chOff x="5867400" y="5791201"/>
            <a:chExt cx="3352800" cy="759766"/>
          </a:xfrm>
        </p:grpSpPr>
        <p:cxnSp>
          <p:nvCxnSpPr>
            <p:cNvPr id="10" name="Straight Arrow Connector 9"/>
            <p:cNvCxnSpPr>
              <a:stCxn id="11" idx="1"/>
            </p:cNvCxnSpPr>
            <p:nvPr/>
          </p:nvCxnSpPr>
          <p:spPr>
            <a:xfrm flipH="1">
              <a:off x="5867400" y="6021357"/>
              <a:ext cx="990600" cy="529610"/>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858000" y="5791201"/>
              <a:ext cx="2362200" cy="460313"/>
            </a:xfrm>
            <a:prstGeom prst="rect">
              <a:avLst/>
            </a:prstGeom>
            <a:solidFill>
              <a:schemeClr val="bg1"/>
            </a:solidFill>
            <a:ln>
              <a:solidFill>
                <a:srgbClr val="FF0000"/>
              </a:solidFill>
            </a:ln>
          </p:spPr>
          <p:txBody>
            <a:bodyPr wrap="square" rtlCol="0">
              <a:spAutoFit/>
            </a:bodyPr>
            <a:lstStyle/>
            <a:p>
              <a:pPr algn="ctr"/>
              <a:r>
                <a:rPr lang="en-US" sz="2400" dirty="0" smtClean="0"/>
                <a:t>UID: student01</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smtClean="0"/>
              <a:t>Cloud Computing: Logging in</a:t>
            </a:r>
            <a:endParaRPr lang="en-US" dirty="0"/>
          </a:p>
        </p:txBody>
      </p:sp>
      <p:sp>
        <p:nvSpPr>
          <p:cNvPr id="3" name="Content Placeholder 2"/>
          <p:cNvSpPr>
            <a:spLocks noGrp="1"/>
          </p:cNvSpPr>
          <p:nvPr>
            <p:ph idx="1"/>
          </p:nvPr>
        </p:nvSpPr>
        <p:spPr>
          <a:xfrm>
            <a:off x="457200" y="1219201"/>
            <a:ext cx="8229600" cy="762000"/>
          </a:xfrm>
        </p:spPr>
        <p:txBody>
          <a:bodyPr/>
          <a:lstStyle/>
          <a:p>
            <a:pPr algn="ctr">
              <a:buNone/>
            </a:pPr>
            <a:r>
              <a:rPr lang="en-US" dirty="0" smtClean="0"/>
              <a:t>Now you are on THE Cloud…</a:t>
            </a:r>
            <a:endParaRPr lang="en-US" dirty="0"/>
          </a:p>
        </p:txBody>
      </p:sp>
      <p:pic>
        <p:nvPicPr>
          <p:cNvPr id="67586" name="Picture 2"/>
          <p:cNvPicPr>
            <a:picLocks noChangeAspect="1" noChangeArrowheads="1"/>
          </p:cNvPicPr>
          <p:nvPr/>
        </p:nvPicPr>
        <p:blipFill>
          <a:blip r:embed="rId2" cstate="print"/>
          <a:stretch>
            <a:fillRect/>
          </a:stretch>
        </p:blipFill>
        <p:spPr bwMode="auto">
          <a:xfrm>
            <a:off x="1463040" y="2057400"/>
            <a:ext cx="6429375" cy="4038600"/>
          </a:xfrm>
          <a:prstGeom prst="rect">
            <a:avLst/>
          </a:prstGeom>
          <a:noFill/>
          <a:ln w="9525">
            <a:noFill/>
            <a:miter lim="800000"/>
            <a:headEnd/>
            <a:tailEnd/>
          </a:ln>
        </p:spPr>
      </p:pic>
      <p:cxnSp>
        <p:nvCxnSpPr>
          <p:cNvPr id="7" name="Straight Arrow Connector 6"/>
          <p:cNvCxnSpPr>
            <a:stCxn id="8" idx="1"/>
          </p:cNvCxnSpPr>
          <p:nvPr/>
        </p:nvCxnSpPr>
        <p:spPr>
          <a:xfrm flipH="1" flipV="1">
            <a:off x="2590800" y="2819401"/>
            <a:ext cx="838200" cy="383232"/>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429000" y="2971800"/>
            <a:ext cx="3048000" cy="461665"/>
          </a:xfrm>
          <a:prstGeom prst="rect">
            <a:avLst/>
          </a:prstGeom>
          <a:solidFill>
            <a:schemeClr val="bg1"/>
          </a:solidFill>
          <a:ln>
            <a:solidFill>
              <a:srgbClr val="FF0000"/>
            </a:solidFill>
          </a:ln>
        </p:spPr>
        <p:txBody>
          <a:bodyPr wrap="square" rtlCol="0">
            <a:spAutoFit/>
          </a:bodyPr>
          <a:lstStyle/>
          <a:p>
            <a:pPr algn="ctr"/>
            <a:r>
              <a:rPr lang="en-US" sz="2400" dirty="0" err="1" smtClean="0"/>
              <a:t>Pwd</a:t>
            </a:r>
            <a:r>
              <a:rPr lang="en-US" sz="2400" dirty="0" smtClean="0"/>
              <a:t>: Foo123qaz</a:t>
            </a:r>
          </a:p>
        </p:txBody>
      </p:sp>
      <p:grpSp>
        <p:nvGrpSpPr>
          <p:cNvPr id="9" name="Group 8"/>
          <p:cNvGrpSpPr/>
          <p:nvPr/>
        </p:nvGrpSpPr>
        <p:grpSpPr>
          <a:xfrm>
            <a:off x="3200400" y="1676401"/>
            <a:ext cx="3352800" cy="761998"/>
            <a:chOff x="5867400" y="5791201"/>
            <a:chExt cx="3352800" cy="759766"/>
          </a:xfrm>
        </p:grpSpPr>
        <p:cxnSp>
          <p:nvCxnSpPr>
            <p:cNvPr id="10" name="Straight Arrow Connector 9"/>
            <p:cNvCxnSpPr>
              <a:stCxn id="11" idx="1"/>
            </p:cNvCxnSpPr>
            <p:nvPr/>
          </p:nvCxnSpPr>
          <p:spPr>
            <a:xfrm flipH="1">
              <a:off x="5867400" y="6021357"/>
              <a:ext cx="990600" cy="529610"/>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858000" y="5791201"/>
              <a:ext cx="2362200" cy="460313"/>
            </a:xfrm>
            <a:prstGeom prst="rect">
              <a:avLst/>
            </a:prstGeom>
            <a:solidFill>
              <a:schemeClr val="bg1"/>
            </a:solidFill>
            <a:ln>
              <a:solidFill>
                <a:srgbClr val="FF0000"/>
              </a:solidFill>
            </a:ln>
          </p:spPr>
          <p:txBody>
            <a:bodyPr wrap="square" rtlCol="0">
              <a:spAutoFit/>
            </a:bodyPr>
            <a:lstStyle/>
            <a:p>
              <a:pPr algn="ctr"/>
              <a:r>
                <a:rPr lang="en-US" sz="2400" dirty="0" smtClean="0"/>
                <a:t>UID: student01</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smtClean="0"/>
              <a:t>Cloud Computing: Logging in</a:t>
            </a:r>
            <a:endParaRPr lang="en-US" dirty="0"/>
          </a:p>
        </p:txBody>
      </p:sp>
      <p:sp>
        <p:nvSpPr>
          <p:cNvPr id="3" name="Content Placeholder 2"/>
          <p:cNvSpPr>
            <a:spLocks noGrp="1"/>
          </p:cNvSpPr>
          <p:nvPr>
            <p:ph idx="1"/>
          </p:nvPr>
        </p:nvSpPr>
        <p:spPr>
          <a:xfrm>
            <a:off x="457200" y="1219201"/>
            <a:ext cx="8229600" cy="762000"/>
          </a:xfrm>
        </p:spPr>
        <p:txBody>
          <a:bodyPr/>
          <a:lstStyle/>
          <a:p>
            <a:pPr algn="ctr">
              <a:buNone/>
            </a:pPr>
            <a:r>
              <a:rPr lang="en-US" dirty="0" smtClean="0"/>
              <a:t>Now you are on THE Cloud…</a:t>
            </a:r>
            <a:endParaRPr lang="en-US" dirty="0"/>
          </a:p>
        </p:txBody>
      </p:sp>
      <p:pic>
        <p:nvPicPr>
          <p:cNvPr id="68610" name="Picture 2"/>
          <p:cNvPicPr>
            <a:picLocks noChangeAspect="1" noChangeArrowheads="1"/>
          </p:cNvPicPr>
          <p:nvPr/>
        </p:nvPicPr>
        <p:blipFill>
          <a:blip r:embed="rId2" cstate="print"/>
          <a:srcRect/>
          <a:stretch>
            <a:fillRect/>
          </a:stretch>
        </p:blipFill>
        <p:spPr bwMode="auto">
          <a:xfrm>
            <a:off x="1463040" y="2057400"/>
            <a:ext cx="6429375" cy="4038600"/>
          </a:xfrm>
          <a:prstGeom prst="rect">
            <a:avLst/>
          </a:prstGeom>
          <a:noFill/>
          <a:ln w="9525">
            <a:noFill/>
            <a:miter lim="800000"/>
            <a:headEnd/>
            <a:tailEnd/>
          </a:ln>
        </p:spPr>
      </p:pic>
      <p:sp>
        <p:nvSpPr>
          <p:cNvPr id="6" name="Text Box 8"/>
          <p:cNvSpPr txBox="1">
            <a:spLocks noChangeArrowheads="1"/>
          </p:cNvSpPr>
          <p:nvPr/>
        </p:nvSpPr>
        <p:spPr bwMode="auto">
          <a:xfrm>
            <a:off x="5181600" y="3048000"/>
            <a:ext cx="1504950" cy="366713"/>
          </a:xfrm>
          <a:prstGeom prst="rect">
            <a:avLst/>
          </a:prstGeom>
          <a:solidFill>
            <a:schemeClr val="bg1"/>
          </a:solidFill>
          <a:ln w="9525">
            <a:solidFill>
              <a:srgbClr val="FF0000"/>
            </a:solidFill>
            <a:miter lim="800000"/>
            <a:headEnd/>
            <a:tailEnd/>
          </a:ln>
        </p:spPr>
        <p:txBody>
          <a:bodyPr wrap="none">
            <a:spAutoFit/>
          </a:bodyPr>
          <a:lstStyle/>
          <a:p>
            <a:r>
              <a:rPr lang="en-US" dirty="0"/>
              <a:t>The “prompt”</a:t>
            </a:r>
          </a:p>
        </p:txBody>
      </p:sp>
      <p:sp>
        <p:nvSpPr>
          <p:cNvPr id="10" name="Text Box 19"/>
          <p:cNvSpPr txBox="1">
            <a:spLocks noChangeArrowheads="1"/>
          </p:cNvSpPr>
          <p:nvPr/>
        </p:nvSpPr>
        <p:spPr bwMode="auto">
          <a:xfrm>
            <a:off x="2819400" y="3962400"/>
            <a:ext cx="3105150" cy="366713"/>
          </a:xfrm>
          <a:prstGeom prst="rect">
            <a:avLst/>
          </a:prstGeom>
          <a:solidFill>
            <a:schemeClr val="bg1"/>
          </a:solidFill>
          <a:ln w="9525">
            <a:solidFill>
              <a:srgbClr val="FF0000"/>
            </a:solidFill>
            <a:miter lim="800000"/>
            <a:headEnd/>
            <a:tailEnd/>
          </a:ln>
        </p:spPr>
        <p:txBody>
          <a:bodyPr wrap="none">
            <a:spAutoFit/>
          </a:bodyPr>
          <a:lstStyle/>
          <a:p>
            <a:r>
              <a:rPr lang="en-US" dirty="0"/>
              <a:t>The current directory (“path”)</a:t>
            </a:r>
          </a:p>
        </p:txBody>
      </p:sp>
      <p:sp>
        <p:nvSpPr>
          <p:cNvPr id="11" name="Text Box 20"/>
          <p:cNvSpPr txBox="1">
            <a:spLocks noChangeArrowheads="1"/>
          </p:cNvSpPr>
          <p:nvPr/>
        </p:nvSpPr>
        <p:spPr bwMode="auto">
          <a:xfrm>
            <a:off x="1981200" y="4495800"/>
            <a:ext cx="1073150" cy="366713"/>
          </a:xfrm>
          <a:prstGeom prst="rect">
            <a:avLst/>
          </a:prstGeom>
          <a:solidFill>
            <a:schemeClr val="bg1"/>
          </a:solidFill>
          <a:ln w="9525">
            <a:solidFill>
              <a:srgbClr val="FF0000"/>
            </a:solidFill>
            <a:miter lim="800000"/>
            <a:headEnd/>
            <a:tailEnd/>
          </a:ln>
        </p:spPr>
        <p:txBody>
          <a:bodyPr wrap="none">
            <a:spAutoFit/>
          </a:bodyPr>
          <a:lstStyle/>
          <a:p>
            <a:r>
              <a:rPr lang="en-US" dirty="0"/>
              <a:t>The host</a:t>
            </a:r>
          </a:p>
        </p:txBody>
      </p:sp>
      <p:cxnSp>
        <p:nvCxnSpPr>
          <p:cNvPr id="12" name="Straight Arrow Connector 11"/>
          <p:cNvCxnSpPr>
            <a:stCxn id="6" idx="1"/>
          </p:cNvCxnSpPr>
          <p:nvPr/>
        </p:nvCxnSpPr>
        <p:spPr>
          <a:xfrm flipH="1" flipV="1">
            <a:off x="3657600" y="3048000"/>
            <a:ext cx="1524000" cy="183357"/>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0"/>
          </p:cNvCxnSpPr>
          <p:nvPr/>
        </p:nvCxnSpPr>
        <p:spPr>
          <a:xfrm flipH="1" flipV="1">
            <a:off x="3276600" y="3200400"/>
            <a:ext cx="1095375" cy="762000"/>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0"/>
          </p:cNvCxnSpPr>
          <p:nvPr/>
        </p:nvCxnSpPr>
        <p:spPr>
          <a:xfrm flipV="1">
            <a:off x="2517775" y="3276600"/>
            <a:ext cx="73025" cy="1219200"/>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Text Box 20"/>
          <p:cNvSpPr txBox="1">
            <a:spLocks noChangeArrowheads="1"/>
          </p:cNvSpPr>
          <p:nvPr/>
        </p:nvSpPr>
        <p:spPr bwMode="auto">
          <a:xfrm>
            <a:off x="1219200" y="5334000"/>
            <a:ext cx="1073150" cy="366713"/>
          </a:xfrm>
          <a:prstGeom prst="rect">
            <a:avLst/>
          </a:prstGeom>
          <a:solidFill>
            <a:schemeClr val="bg1"/>
          </a:solidFill>
          <a:ln w="9525">
            <a:solidFill>
              <a:srgbClr val="FF0000"/>
            </a:solidFill>
            <a:miter lim="800000"/>
            <a:headEnd/>
            <a:tailEnd/>
          </a:ln>
        </p:spPr>
        <p:txBody>
          <a:bodyPr wrap="square">
            <a:spAutoFit/>
          </a:bodyPr>
          <a:lstStyle/>
          <a:p>
            <a:r>
              <a:rPr lang="en-US" dirty="0"/>
              <a:t>The </a:t>
            </a:r>
            <a:r>
              <a:rPr lang="en-US" dirty="0" smtClean="0"/>
              <a:t>User</a:t>
            </a:r>
            <a:endParaRPr lang="en-US" dirty="0"/>
          </a:p>
        </p:txBody>
      </p:sp>
      <p:cxnSp>
        <p:nvCxnSpPr>
          <p:cNvPr id="27" name="Straight Arrow Connector 26"/>
          <p:cNvCxnSpPr>
            <a:stCxn id="26" idx="0"/>
          </p:cNvCxnSpPr>
          <p:nvPr/>
        </p:nvCxnSpPr>
        <p:spPr>
          <a:xfrm flipV="1">
            <a:off x="1755775" y="3200400"/>
            <a:ext cx="73025" cy="2133600"/>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Cloud Computing</a:t>
            </a:r>
            <a:endParaRPr lang="en-US" dirty="0"/>
          </a:p>
        </p:txBody>
      </p:sp>
      <p:sp>
        <p:nvSpPr>
          <p:cNvPr id="3" name="Content Placeholder 2"/>
          <p:cNvSpPr>
            <a:spLocks noGrp="1"/>
          </p:cNvSpPr>
          <p:nvPr>
            <p:ph idx="1"/>
          </p:nvPr>
        </p:nvSpPr>
        <p:spPr>
          <a:xfrm>
            <a:off x="457200" y="2590800"/>
            <a:ext cx="8229600" cy="1752599"/>
          </a:xfrm>
        </p:spPr>
        <p:txBody>
          <a:bodyPr>
            <a:normAutofit/>
          </a:bodyPr>
          <a:lstStyle/>
          <a:p>
            <a:pPr algn="ctr">
              <a:buNone/>
            </a:pPr>
            <a:r>
              <a:rPr lang="en-US" b="1" dirty="0" smtClean="0"/>
              <a:t>How to navigate around the Cloud</a:t>
            </a:r>
            <a:r>
              <a:rPr lang="en-US" b="1" dirty="0" smtClean="0"/>
              <a:t>?</a:t>
            </a:r>
          </a:p>
          <a:p>
            <a:pPr algn="ctr">
              <a:buNone/>
            </a:pPr>
            <a:r>
              <a:rPr lang="en-US" dirty="0" smtClean="0"/>
              <a:t>(</a:t>
            </a:r>
            <a:r>
              <a:rPr lang="en-US" dirty="0" err="1" smtClean="0"/>
              <a:t>a.k.a</a:t>
            </a:r>
            <a:r>
              <a:rPr lang="en-US" dirty="0" smtClean="0"/>
              <a:t> Linux </a:t>
            </a:r>
            <a:r>
              <a:rPr lang="en-US" dirty="0" smtClean="0"/>
              <a:t>Basics </a:t>
            </a:r>
            <a:r>
              <a:rPr lang="en-US" dirty="0" smtClean="0"/>
              <a: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File System Organization</a:t>
            </a:r>
            <a:endParaRPr lang="en-US" dirty="0"/>
          </a:p>
        </p:txBody>
      </p:sp>
      <p:sp>
        <p:nvSpPr>
          <p:cNvPr id="10" name="Rectangle 9"/>
          <p:cNvSpPr/>
          <p:nvPr/>
        </p:nvSpPr>
        <p:spPr>
          <a:xfrm>
            <a:off x="3581400" y="1447800"/>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1" name="Rectangle 10"/>
          <p:cNvSpPr/>
          <p:nvPr/>
        </p:nvSpPr>
        <p:spPr>
          <a:xfrm>
            <a:off x="1371600" y="2590800"/>
            <a:ext cx="10668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/apps</a:t>
            </a:r>
            <a:endParaRPr lang="en-US" dirty="0"/>
          </a:p>
        </p:txBody>
      </p:sp>
      <p:sp>
        <p:nvSpPr>
          <p:cNvPr id="12" name="Rectangle 11"/>
          <p:cNvSpPr/>
          <p:nvPr/>
        </p:nvSpPr>
        <p:spPr>
          <a:xfrm>
            <a:off x="2819400" y="2590800"/>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/bin</a:t>
            </a:r>
            <a:endParaRPr lang="en-US" dirty="0"/>
          </a:p>
        </p:txBody>
      </p:sp>
      <p:sp>
        <p:nvSpPr>
          <p:cNvPr id="13" name="Rectangle 12"/>
          <p:cNvSpPr/>
          <p:nvPr/>
        </p:nvSpPr>
        <p:spPr>
          <a:xfrm>
            <a:off x="5715000" y="2590800"/>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a:t>
            </a:r>
            <a:endParaRPr lang="en-US" dirty="0"/>
          </a:p>
        </p:txBody>
      </p:sp>
      <p:sp>
        <p:nvSpPr>
          <p:cNvPr id="14" name="Rectangle 13"/>
          <p:cNvSpPr/>
          <p:nvPr/>
        </p:nvSpPr>
        <p:spPr>
          <a:xfrm>
            <a:off x="4114800" y="2590800"/>
            <a:ext cx="11430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/students</a:t>
            </a:r>
            <a:endParaRPr lang="en-US" dirty="0"/>
          </a:p>
        </p:txBody>
      </p:sp>
      <p:sp>
        <p:nvSpPr>
          <p:cNvPr id="15" name="Rectangle 14"/>
          <p:cNvSpPr/>
          <p:nvPr/>
        </p:nvSpPr>
        <p:spPr>
          <a:xfrm>
            <a:off x="6934200" y="2590800"/>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/etc</a:t>
            </a:r>
            <a:endParaRPr lang="en-US" dirty="0"/>
          </a:p>
        </p:txBody>
      </p:sp>
      <p:cxnSp>
        <p:nvCxnSpPr>
          <p:cNvPr id="17" name="Shape 16"/>
          <p:cNvCxnSpPr>
            <a:stCxn id="10" idx="2"/>
            <a:endCxn id="11" idx="0"/>
          </p:cNvCxnSpPr>
          <p:nvPr/>
        </p:nvCxnSpPr>
        <p:spPr>
          <a:xfrm rot="5400000">
            <a:off x="2705100" y="1181100"/>
            <a:ext cx="609600" cy="22098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0" idx="2"/>
            <a:endCxn id="12" idx="0"/>
          </p:cNvCxnSpPr>
          <p:nvPr/>
        </p:nvCxnSpPr>
        <p:spPr>
          <a:xfrm rot="5400000">
            <a:off x="3429000" y="1905000"/>
            <a:ext cx="609600" cy="7620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0" idx="2"/>
            <a:endCxn id="13" idx="0"/>
          </p:cNvCxnSpPr>
          <p:nvPr/>
        </p:nvCxnSpPr>
        <p:spPr>
          <a:xfrm rot="16200000" flipH="1">
            <a:off x="4876800" y="1219200"/>
            <a:ext cx="609600" cy="21336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0" idx="2"/>
            <a:endCxn id="14" idx="0"/>
          </p:cNvCxnSpPr>
          <p:nvPr/>
        </p:nvCxnSpPr>
        <p:spPr>
          <a:xfrm rot="16200000" flipH="1">
            <a:off x="4095750" y="2000250"/>
            <a:ext cx="609600" cy="5715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0" idx="2"/>
            <a:endCxn id="15" idx="0"/>
          </p:cNvCxnSpPr>
          <p:nvPr/>
        </p:nvCxnSpPr>
        <p:spPr>
          <a:xfrm rot="16200000" flipH="1">
            <a:off x="5486400" y="609600"/>
            <a:ext cx="609600" cy="33528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5105400" y="3276600"/>
            <a:ext cx="1143000" cy="2819400"/>
            <a:chOff x="6324600" y="3276600"/>
            <a:chExt cx="1143000" cy="2819400"/>
          </a:xfrm>
        </p:grpSpPr>
        <p:sp>
          <p:nvSpPr>
            <p:cNvPr id="28" name="Rectangle 27"/>
            <p:cNvSpPr/>
            <p:nvPr/>
          </p:nvSpPr>
          <p:spPr>
            <a:xfrm>
              <a:off x="6324600" y="3276600"/>
              <a:ext cx="1143000" cy="304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student01</a:t>
              </a:r>
              <a:endParaRPr lang="en-US" dirty="0"/>
            </a:p>
          </p:txBody>
        </p:sp>
        <p:sp>
          <p:nvSpPr>
            <p:cNvPr id="29" name="Rectangle 28"/>
            <p:cNvSpPr/>
            <p:nvPr/>
          </p:nvSpPr>
          <p:spPr>
            <a:xfrm>
              <a:off x="6324600" y="3657600"/>
              <a:ext cx="1143000" cy="304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student02</a:t>
              </a:r>
              <a:endParaRPr lang="en-US" dirty="0"/>
            </a:p>
          </p:txBody>
        </p:sp>
        <p:sp>
          <p:nvSpPr>
            <p:cNvPr id="30" name="Rectangle 29"/>
            <p:cNvSpPr/>
            <p:nvPr/>
          </p:nvSpPr>
          <p:spPr>
            <a:xfrm>
              <a:off x="6324600" y="4038600"/>
              <a:ext cx="1143000" cy="304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student03</a:t>
              </a:r>
              <a:endParaRPr lang="en-US" dirty="0"/>
            </a:p>
          </p:txBody>
        </p:sp>
        <p:sp>
          <p:nvSpPr>
            <p:cNvPr id="31" name="Rectangle 30"/>
            <p:cNvSpPr/>
            <p:nvPr/>
          </p:nvSpPr>
          <p:spPr>
            <a:xfrm>
              <a:off x="6324600" y="4419600"/>
              <a:ext cx="1143000" cy="304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student04</a:t>
              </a:r>
              <a:endParaRPr lang="en-US" dirty="0"/>
            </a:p>
          </p:txBody>
        </p:sp>
        <p:sp>
          <p:nvSpPr>
            <p:cNvPr id="32" name="Oval 31"/>
            <p:cNvSpPr/>
            <p:nvPr/>
          </p:nvSpPr>
          <p:spPr>
            <a:xfrm>
              <a:off x="6858000" y="4953000"/>
              <a:ext cx="76200" cy="76200"/>
            </a:xfrm>
            <a:prstGeom prst="ellipse">
              <a:avLst/>
            </a:prstGeom>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858000" y="5105400"/>
              <a:ext cx="76200" cy="76200"/>
            </a:xfrm>
            <a:prstGeom prst="ellipse">
              <a:avLst/>
            </a:prstGeom>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6858000" y="5257800"/>
              <a:ext cx="76200" cy="76200"/>
            </a:xfrm>
            <a:prstGeom prst="ellipse">
              <a:avLst/>
            </a:prstGeom>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858000" y="5410200"/>
              <a:ext cx="76200" cy="76200"/>
            </a:xfrm>
            <a:prstGeom prst="ellipse">
              <a:avLst/>
            </a:prstGeom>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324600" y="5791200"/>
              <a:ext cx="1143000" cy="304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student25</a:t>
              </a:r>
              <a:endParaRPr lang="en-US" dirty="0"/>
            </a:p>
          </p:txBody>
        </p:sp>
      </p:grpSp>
      <p:cxnSp>
        <p:nvCxnSpPr>
          <p:cNvPr id="39" name="Shape 38"/>
          <p:cNvCxnSpPr>
            <a:stCxn id="14" idx="2"/>
            <a:endCxn id="28" idx="1"/>
          </p:cNvCxnSpPr>
          <p:nvPr/>
        </p:nvCxnSpPr>
        <p:spPr>
          <a:xfrm rot="16200000" flipH="1">
            <a:off x="4743450" y="3067050"/>
            <a:ext cx="304800" cy="4191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1" name="Shape 40"/>
          <p:cNvCxnSpPr>
            <a:stCxn id="14" idx="2"/>
            <a:endCxn id="29" idx="1"/>
          </p:cNvCxnSpPr>
          <p:nvPr/>
        </p:nvCxnSpPr>
        <p:spPr>
          <a:xfrm rot="16200000" flipH="1">
            <a:off x="4552950" y="3257550"/>
            <a:ext cx="685800" cy="4191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14" idx="2"/>
            <a:endCxn id="37" idx="1"/>
          </p:cNvCxnSpPr>
          <p:nvPr/>
        </p:nvCxnSpPr>
        <p:spPr>
          <a:xfrm rot="16200000" flipH="1">
            <a:off x="3486150" y="4324350"/>
            <a:ext cx="2819400" cy="4191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14" idx="2"/>
            <a:endCxn id="31" idx="1"/>
          </p:cNvCxnSpPr>
          <p:nvPr/>
        </p:nvCxnSpPr>
        <p:spPr>
          <a:xfrm rot="16200000" flipH="1">
            <a:off x="4171950" y="3638550"/>
            <a:ext cx="1447800" cy="4191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14" idx="2"/>
            <a:endCxn id="30" idx="1"/>
          </p:cNvCxnSpPr>
          <p:nvPr/>
        </p:nvCxnSpPr>
        <p:spPr>
          <a:xfrm rot="16200000" flipH="1">
            <a:off x="4362450" y="3448050"/>
            <a:ext cx="1066800" cy="419100"/>
          </a:xfrm>
          <a:prstGeom prst="bentConnector2">
            <a:avLst/>
          </a:prstGeom>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2133600" y="3581400"/>
            <a:ext cx="1600200" cy="2209800"/>
            <a:chOff x="6324600" y="3276600"/>
            <a:chExt cx="1143000" cy="2209800"/>
          </a:xfrm>
        </p:grpSpPr>
        <p:sp>
          <p:nvSpPr>
            <p:cNvPr id="58" name="Rectangle 57"/>
            <p:cNvSpPr/>
            <p:nvPr/>
          </p:nvSpPr>
          <p:spPr>
            <a:xfrm>
              <a:off x="6324600" y="3276600"/>
              <a:ext cx="1143000" cy="304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b</a:t>
              </a:r>
              <a:r>
                <a:rPr lang="en-US" sz="1400" dirty="0" smtClean="0"/>
                <a:t>owtie-0.12.8</a:t>
              </a:r>
              <a:endParaRPr lang="en-US" sz="1400" dirty="0"/>
            </a:p>
          </p:txBody>
        </p:sp>
        <p:sp>
          <p:nvSpPr>
            <p:cNvPr id="59" name="Rectangle 58"/>
            <p:cNvSpPr/>
            <p:nvPr/>
          </p:nvSpPr>
          <p:spPr>
            <a:xfrm>
              <a:off x="6324600" y="3657600"/>
              <a:ext cx="1143000" cy="304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b</a:t>
              </a:r>
              <a:r>
                <a:rPr lang="en-US" sz="1400" dirty="0" smtClean="0"/>
                <a:t>wa-0.6.2</a:t>
              </a:r>
              <a:endParaRPr lang="en-US" sz="1400" dirty="0"/>
            </a:p>
          </p:txBody>
        </p:sp>
        <p:sp>
          <p:nvSpPr>
            <p:cNvPr id="60" name="Rectangle 59"/>
            <p:cNvSpPr/>
            <p:nvPr/>
          </p:nvSpPr>
          <p:spPr>
            <a:xfrm>
              <a:off x="6324600" y="4038600"/>
              <a:ext cx="1143000" cy="304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chr17_reference</a:t>
              </a:r>
              <a:endParaRPr lang="en-US" sz="1400" dirty="0"/>
            </a:p>
          </p:txBody>
        </p:sp>
        <p:sp>
          <p:nvSpPr>
            <p:cNvPr id="61" name="Rectangle 60"/>
            <p:cNvSpPr/>
            <p:nvPr/>
          </p:nvSpPr>
          <p:spPr>
            <a:xfrm>
              <a:off x="6324600" y="4419600"/>
              <a:ext cx="1143000" cy="304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t>
              </a:r>
              <a:r>
                <a:rPr lang="en-US" sz="1400" dirty="0" smtClean="0"/>
                <a:t>ufflinks-2.0.2</a:t>
              </a:r>
              <a:endParaRPr lang="en-US" sz="1400" dirty="0"/>
            </a:p>
          </p:txBody>
        </p:sp>
        <p:sp>
          <p:nvSpPr>
            <p:cNvPr id="62" name="Oval 61"/>
            <p:cNvSpPr/>
            <p:nvPr/>
          </p:nvSpPr>
          <p:spPr>
            <a:xfrm>
              <a:off x="6858000" y="4953000"/>
              <a:ext cx="76200" cy="76200"/>
            </a:xfrm>
            <a:prstGeom prst="ellipse">
              <a:avLst/>
            </a:prstGeom>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6858000" y="5105400"/>
              <a:ext cx="76200" cy="76200"/>
            </a:xfrm>
            <a:prstGeom prst="ellipse">
              <a:avLst/>
            </a:prstGeom>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6858000" y="5257800"/>
              <a:ext cx="76200" cy="76200"/>
            </a:xfrm>
            <a:prstGeom prst="ellipse">
              <a:avLst/>
            </a:prstGeom>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6858000" y="5410200"/>
              <a:ext cx="76200" cy="76200"/>
            </a:xfrm>
            <a:prstGeom prst="ellipse">
              <a:avLst/>
            </a:prstGeom>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7" name="Shape 66"/>
          <p:cNvCxnSpPr>
            <a:stCxn id="11" idx="2"/>
            <a:endCxn id="58" idx="1"/>
          </p:cNvCxnSpPr>
          <p:nvPr/>
        </p:nvCxnSpPr>
        <p:spPr>
          <a:xfrm rot="16200000" flipH="1">
            <a:off x="1714500" y="3314700"/>
            <a:ext cx="609600" cy="2286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8" name="Shape 67"/>
          <p:cNvCxnSpPr>
            <a:stCxn id="11" idx="2"/>
            <a:endCxn id="61" idx="1"/>
          </p:cNvCxnSpPr>
          <p:nvPr/>
        </p:nvCxnSpPr>
        <p:spPr>
          <a:xfrm rot="16200000" flipH="1">
            <a:off x="1143000" y="3886200"/>
            <a:ext cx="1752600" cy="2286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9" name="Elbow Connector 49"/>
          <p:cNvCxnSpPr>
            <a:stCxn id="11" idx="2"/>
            <a:endCxn id="59" idx="1"/>
          </p:cNvCxnSpPr>
          <p:nvPr/>
        </p:nvCxnSpPr>
        <p:spPr>
          <a:xfrm rot="16200000" flipH="1">
            <a:off x="1524000" y="3505200"/>
            <a:ext cx="990600" cy="2286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0" name="Elbow Connector 51"/>
          <p:cNvCxnSpPr>
            <a:stCxn id="11" idx="2"/>
            <a:endCxn id="60" idx="1"/>
          </p:cNvCxnSpPr>
          <p:nvPr/>
        </p:nvCxnSpPr>
        <p:spPr>
          <a:xfrm rot="16200000" flipH="1">
            <a:off x="1333500" y="3695700"/>
            <a:ext cx="1371600" cy="228600"/>
          </a:xfrm>
          <a:prstGeom prst="bentConnector2">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4515" name="Picture 3"/>
          <p:cNvPicPr>
            <a:picLocks noChangeAspect="1" noChangeArrowheads="1"/>
          </p:cNvPicPr>
          <p:nvPr/>
        </p:nvPicPr>
        <p:blipFill>
          <a:blip r:embed="rId2" cstate="print"/>
          <a:srcRect/>
          <a:stretch>
            <a:fillRect/>
          </a:stretch>
        </p:blipFill>
        <p:spPr bwMode="auto">
          <a:xfrm>
            <a:off x="2514600" y="1148464"/>
            <a:ext cx="6426410" cy="523328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smtClean="0"/>
              <a:t>File </a:t>
            </a:r>
            <a:r>
              <a:rPr lang="en-US" dirty="0" smtClean="0"/>
              <a:t>System</a:t>
            </a:r>
          </a:p>
        </p:txBody>
      </p:sp>
      <p:sp>
        <p:nvSpPr>
          <p:cNvPr id="37891" name="Text Box 4"/>
          <p:cNvSpPr txBox="1">
            <a:spLocks noChangeArrowheads="1"/>
          </p:cNvSpPr>
          <p:nvPr/>
        </p:nvSpPr>
        <p:spPr bwMode="auto">
          <a:xfrm>
            <a:off x="5470525" y="5294313"/>
            <a:ext cx="2255838" cy="366712"/>
          </a:xfrm>
          <a:prstGeom prst="rect">
            <a:avLst/>
          </a:prstGeom>
          <a:noFill/>
          <a:ln w="9525">
            <a:noFill/>
            <a:miter lim="800000"/>
            <a:headEnd/>
            <a:tailEnd/>
          </a:ln>
        </p:spPr>
        <p:txBody>
          <a:bodyPr wrap="none">
            <a:spAutoFit/>
          </a:bodyPr>
          <a:lstStyle/>
          <a:p>
            <a:r>
              <a:rPr lang="en-US"/>
              <a:t>/home/john/portfolio/</a:t>
            </a:r>
          </a:p>
        </p:txBody>
      </p:sp>
      <p:sp>
        <p:nvSpPr>
          <p:cNvPr id="37892" name="Text Box 5"/>
          <p:cNvSpPr txBox="1">
            <a:spLocks noChangeArrowheads="1"/>
          </p:cNvSpPr>
          <p:nvPr/>
        </p:nvSpPr>
        <p:spPr bwMode="auto">
          <a:xfrm>
            <a:off x="6765925" y="3998913"/>
            <a:ext cx="1454150" cy="366712"/>
          </a:xfrm>
          <a:prstGeom prst="rect">
            <a:avLst/>
          </a:prstGeom>
          <a:noFill/>
          <a:ln w="9525">
            <a:noFill/>
            <a:miter lim="800000"/>
            <a:headEnd/>
            <a:tailEnd/>
          </a:ln>
        </p:spPr>
        <p:txBody>
          <a:bodyPr wrap="none">
            <a:spAutoFit/>
          </a:bodyPr>
          <a:lstStyle/>
          <a:p>
            <a:r>
              <a:rPr lang="en-US"/>
              <a:t>/home/mary/</a:t>
            </a:r>
          </a:p>
        </p:txBody>
      </p:sp>
      <p:sp>
        <p:nvSpPr>
          <p:cNvPr id="37893" name="Line 6"/>
          <p:cNvSpPr>
            <a:spLocks noChangeShapeType="1"/>
          </p:cNvSpPr>
          <p:nvPr/>
        </p:nvSpPr>
        <p:spPr bwMode="auto">
          <a:xfrm flipV="1">
            <a:off x="6477000" y="5715000"/>
            <a:ext cx="0" cy="457200"/>
          </a:xfrm>
          <a:prstGeom prst="line">
            <a:avLst/>
          </a:prstGeom>
          <a:noFill/>
          <a:ln w="9525">
            <a:solidFill>
              <a:srgbClr val="FF0000"/>
            </a:solidFill>
            <a:round/>
            <a:headEnd/>
            <a:tailEnd type="triangle" w="med" len="med"/>
          </a:ln>
        </p:spPr>
        <p:txBody>
          <a:bodyPr/>
          <a:lstStyle/>
          <a:p>
            <a:endParaRPr lang="en-US"/>
          </a:p>
        </p:txBody>
      </p:sp>
      <p:sp>
        <p:nvSpPr>
          <p:cNvPr id="37894" name="Text Box 7"/>
          <p:cNvSpPr txBox="1">
            <a:spLocks noChangeArrowheads="1"/>
          </p:cNvSpPr>
          <p:nvPr/>
        </p:nvSpPr>
        <p:spPr bwMode="auto">
          <a:xfrm>
            <a:off x="5927725" y="6135688"/>
            <a:ext cx="1420813" cy="457200"/>
          </a:xfrm>
          <a:prstGeom prst="rect">
            <a:avLst/>
          </a:prstGeom>
          <a:noFill/>
          <a:ln w="9525">
            <a:noFill/>
            <a:miter lim="800000"/>
            <a:headEnd/>
            <a:tailEnd/>
          </a:ln>
        </p:spPr>
        <p:txBody>
          <a:bodyPr wrap="none">
            <a:spAutoFit/>
          </a:bodyPr>
          <a:lstStyle/>
          <a:p>
            <a:r>
              <a:rPr lang="en-US" sz="2400">
                <a:solidFill>
                  <a:srgbClr val="FF0000"/>
                </a:solidFill>
              </a:rPr>
              <a:t>The Path</a:t>
            </a:r>
          </a:p>
        </p:txBody>
      </p:sp>
      <p:pic>
        <p:nvPicPr>
          <p:cNvPr id="37895" name="Picture 9" descr="file-system.png                                                000B63D0Root                           C4C26A2C:"/>
          <p:cNvPicPr>
            <a:picLocks noGrp="1" noChangeAspect="1" noChangeArrowheads="1"/>
          </p:cNvPicPr>
          <p:nvPr>
            <p:ph idx="1"/>
          </p:nvPr>
        </p:nvPicPr>
        <p:blipFill>
          <a:blip r:embed="rId3" cstate="print"/>
          <a:srcRect/>
          <a:stretch>
            <a:fillRect/>
          </a:stretch>
        </p:blipFill>
        <p:spPr>
          <a:xfrm>
            <a:off x="1371600" y="2209800"/>
            <a:ext cx="6858000" cy="3486417"/>
          </a:xfrm>
        </p:spPr>
      </p:pic>
      <p:sp>
        <p:nvSpPr>
          <p:cNvPr id="37896" name="Text Box 10"/>
          <p:cNvSpPr txBox="1">
            <a:spLocks noChangeArrowheads="1"/>
          </p:cNvSpPr>
          <p:nvPr/>
        </p:nvSpPr>
        <p:spPr bwMode="auto">
          <a:xfrm>
            <a:off x="6019800" y="1143000"/>
            <a:ext cx="2546350" cy="641350"/>
          </a:xfrm>
          <a:prstGeom prst="rect">
            <a:avLst/>
          </a:prstGeom>
          <a:noFill/>
          <a:ln w="9525">
            <a:noFill/>
            <a:miter lim="800000"/>
            <a:headEnd/>
            <a:tailEnd/>
          </a:ln>
        </p:spPr>
        <p:txBody>
          <a:bodyPr wrap="none">
            <a:spAutoFit/>
          </a:bodyPr>
          <a:lstStyle/>
          <a:p>
            <a:r>
              <a:rPr lang="en-US" dirty="0"/>
              <a:t>NOTE: Unix file names</a:t>
            </a:r>
          </a:p>
          <a:p>
            <a:r>
              <a:rPr lang="en-US" dirty="0"/>
              <a:t>are </a:t>
            </a:r>
            <a:r>
              <a:rPr lang="en-US" b="1" dirty="0">
                <a:solidFill>
                  <a:srgbClr val="FF0000"/>
                </a:solidFill>
              </a:rPr>
              <a:t>CASE SENSITIVE!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smtClean="0"/>
              <a:t>Connecting to a Unix/Linux system</a:t>
            </a:r>
          </a:p>
        </p:txBody>
      </p:sp>
      <p:sp>
        <p:nvSpPr>
          <p:cNvPr id="1028" name="Rectangle 3"/>
          <p:cNvSpPr>
            <a:spLocks noGrp="1" noChangeArrowheads="1"/>
          </p:cNvSpPr>
          <p:nvPr>
            <p:ph type="body" sz="half" idx="1"/>
          </p:nvPr>
        </p:nvSpPr>
        <p:spPr/>
        <p:txBody>
          <a:bodyPr/>
          <a:lstStyle/>
          <a:p>
            <a:pPr eaLnBrk="1" hangingPunct="1"/>
            <a:r>
              <a:rPr lang="en-US" sz="2800" smtClean="0"/>
              <a:t>Open up a terminal:</a:t>
            </a:r>
          </a:p>
        </p:txBody>
      </p:sp>
      <p:graphicFrame>
        <p:nvGraphicFramePr>
          <p:cNvPr id="1026" name="Object 16"/>
          <p:cNvGraphicFramePr>
            <a:graphicFrameLocks noChangeAspect="1"/>
          </p:cNvGraphicFramePr>
          <p:nvPr>
            <p:ph sz="half" idx="2"/>
          </p:nvPr>
        </p:nvGraphicFramePr>
        <p:xfrm>
          <a:off x="838200" y="2286000"/>
          <a:ext cx="7010400" cy="4249738"/>
        </p:xfrm>
        <a:graphic>
          <a:graphicData uri="http://schemas.openxmlformats.org/presentationml/2006/ole">
            <p:oleObj spid="_x0000_s6146" name="Image" r:id="rId4" imgW="10869841" imgH="6590476" progId="">
              <p:embed/>
            </p:oleObj>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smtClean="0"/>
              <a:t>Connecting to a Unix/Linux system</a:t>
            </a:r>
          </a:p>
        </p:txBody>
      </p:sp>
      <p:sp>
        <p:nvSpPr>
          <p:cNvPr id="2052" name="Rectangle 3"/>
          <p:cNvSpPr>
            <a:spLocks noGrp="1" noChangeArrowheads="1"/>
          </p:cNvSpPr>
          <p:nvPr>
            <p:ph type="body" sz="half" idx="1"/>
          </p:nvPr>
        </p:nvSpPr>
        <p:spPr/>
        <p:txBody>
          <a:bodyPr/>
          <a:lstStyle/>
          <a:p>
            <a:pPr eaLnBrk="1" hangingPunct="1"/>
            <a:r>
              <a:rPr lang="en-US" sz="2800" smtClean="0"/>
              <a:t>Open up a terminal:</a:t>
            </a:r>
          </a:p>
        </p:txBody>
      </p:sp>
      <p:graphicFrame>
        <p:nvGraphicFramePr>
          <p:cNvPr id="2050" name="Object 4"/>
          <p:cNvGraphicFramePr>
            <a:graphicFrameLocks noChangeAspect="1"/>
          </p:cNvGraphicFramePr>
          <p:nvPr>
            <p:ph sz="half" idx="2"/>
          </p:nvPr>
        </p:nvGraphicFramePr>
        <p:xfrm>
          <a:off x="838200" y="2286000"/>
          <a:ext cx="7010400" cy="4249738"/>
        </p:xfrm>
        <a:graphic>
          <a:graphicData uri="http://schemas.openxmlformats.org/presentationml/2006/ole">
            <p:oleObj spid="_x0000_s7170" name="Image" r:id="rId4" imgW="10869841" imgH="6590476" progId="">
              <p:embed/>
            </p:oleObj>
          </a:graphicData>
        </a:graphic>
      </p:graphicFrame>
      <p:grpSp>
        <p:nvGrpSpPr>
          <p:cNvPr id="11" name="Group 10"/>
          <p:cNvGrpSpPr/>
          <p:nvPr/>
        </p:nvGrpSpPr>
        <p:grpSpPr>
          <a:xfrm>
            <a:off x="838200" y="2743200"/>
            <a:ext cx="4095750" cy="3109913"/>
            <a:chOff x="838200" y="2743200"/>
            <a:chExt cx="4095750" cy="3109913"/>
          </a:xfrm>
        </p:grpSpPr>
        <p:sp>
          <p:nvSpPr>
            <p:cNvPr id="2053" name="Text Box 8"/>
            <p:cNvSpPr txBox="1">
              <a:spLocks noChangeArrowheads="1"/>
            </p:cNvSpPr>
            <p:nvPr/>
          </p:nvSpPr>
          <p:spPr bwMode="auto">
            <a:xfrm>
              <a:off x="3429000" y="3505200"/>
              <a:ext cx="1504950" cy="366713"/>
            </a:xfrm>
            <a:prstGeom prst="rect">
              <a:avLst/>
            </a:prstGeom>
            <a:noFill/>
            <a:ln w="9525">
              <a:noFill/>
              <a:miter lim="800000"/>
              <a:headEnd/>
              <a:tailEnd/>
            </a:ln>
          </p:spPr>
          <p:txBody>
            <a:bodyPr wrap="none">
              <a:spAutoFit/>
            </a:bodyPr>
            <a:lstStyle/>
            <a:p>
              <a:r>
                <a:rPr lang="en-US"/>
                <a:t>The “prompt”</a:t>
              </a:r>
            </a:p>
          </p:txBody>
        </p:sp>
        <p:sp>
          <p:nvSpPr>
            <p:cNvPr id="2054" name="Line 16"/>
            <p:cNvSpPr>
              <a:spLocks noChangeShapeType="1"/>
            </p:cNvSpPr>
            <p:nvPr/>
          </p:nvSpPr>
          <p:spPr bwMode="auto">
            <a:xfrm flipH="1" flipV="1">
              <a:off x="3581400" y="2743200"/>
              <a:ext cx="762000" cy="762000"/>
            </a:xfrm>
            <a:prstGeom prst="line">
              <a:avLst/>
            </a:prstGeom>
            <a:noFill/>
            <a:ln w="9525">
              <a:solidFill>
                <a:srgbClr val="FF0000"/>
              </a:solidFill>
              <a:round/>
              <a:headEnd/>
              <a:tailEnd type="triangle" w="med" len="med"/>
            </a:ln>
          </p:spPr>
          <p:txBody>
            <a:bodyPr/>
            <a:lstStyle/>
            <a:p>
              <a:endParaRPr lang="en-US"/>
            </a:p>
          </p:txBody>
        </p:sp>
        <p:sp>
          <p:nvSpPr>
            <p:cNvPr id="2055" name="Line 17"/>
            <p:cNvSpPr>
              <a:spLocks noChangeShapeType="1"/>
            </p:cNvSpPr>
            <p:nvPr/>
          </p:nvSpPr>
          <p:spPr bwMode="auto">
            <a:xfrm flipV="1">
              <a:off x="2667000" y="2743200"/>
              <a:ext cx="0" cy="1600200"/>
            </a:xfrm>
            <a:prstGeom prst="line">
              <a:avLst/>
            </a:prstGeom>
            <a:noFill/>
            <a:ln w="9525">
              <a:solidFill>
                <a:srgbClr val="FF0000"/>
              </a:solidFill>
              <a:round/>
              <a:headEnd/>
              <a:tailEnd type="triangle" w="med" len="med"/>
            </a:ln>
          </p:spPr>
          <p:txBody>
            <a:bodyPr/>
            <a:lstStyle/>
            <a:p>
              <a:endParaRPr lang="en-US"/>
            </a:p>
          </p:txBody>
        </p:sp>
        <p:sp>
          <p:nvSpPr>
            <p:cNvPr id="2056" name="Line 18"/>
            <p:cNvSpPr>
              <a:spLocks noChangeShapeType="1"/>
            </p:cNvSpPr>
            <p:nvPr/>
          </p:nvSpPr>
          <p:spPr bwMode="auto">
            <a:xfrm flipV="1">
              <a:off x="1219200" y="2819400"/>
              <a:ext cx="0" cy="2590800"/>
            </a:xfrm>
            <a:prstGeom prst="line">
              <a:avLst/>
            </a:prstGeom>
            <a:noFill/>
            <a:ln w="9525">
              <a:solidFill>
                <a:srgbClr val="FF0000"/>
              </a:solidFill>
              <a:round/>
              <a:headEnd/>
              <a:tailEnd type="triangle" w="med" len="med"/>
            </a:ln>
          </p:spPr>
          <p:txBody>
            <a:bodyPr/>
            <a:lstStyle/>
            <a:p>
              <a:endParaRPr lang="en-US"/>
            </a:p>
          </p:txBody>
        </p:sp>
        <p:sp>
          <p:nvSpPr>
            <p:cNvPr id="2057" name="Text Box 19"/>
            <p:cNvSpPr txBox="1">
              <a:spLocks noChangeArrowheads="1"/>
            </p:cNvSpPr>
            <p:nvPr/>
          </p:nvSpPr>
          <p:spPr bwMode="auto">
            <a:xfrm>
              <a:off x="1828800" y="4419600"/>
              <a:ext cx="3105150" cy="366713"/>
            </a:xfrm>
            <a:prstGeom prst="rect">
              <a:avLst/>
            </a:prstGeom>
            <a:noFill/>
            <a:ln w="9525">
              <a:noFill/>
              <a:miter lim="800000"/>
              <a:headEnd/>
              <a:tailEnd/>
            </a:ln>
          </p:spPr>
          <p:txBody>
            <a:bodyPr wrap="none">
              <a:spAutoFit/>
            </a:bodyPr>
            <a:lstStyle/>
            <a:p>
              <a:r>
                <a:rPr lang="en-US"/>
                <a:t>The current directory (“path”)</a:t>
              </a:r>
            </a:p>
          </p:txBody>
        </p:sp>
        <p:sp>
          <p:nvSpPr>
            <p:cNvPr id="2058" name="Text Box 20"/>
            <p:cNvSpPr txBox="1">
              <a:spLocks noChangeArrowheads="1"/>
            </p:cNvSpPr>
            <p:nvPr/>
          </p:nvSpPr>
          <p:spPr bwMode="auto">
            <a:xfrm>
              <a:off x="838200" y="5486400"/>
              <a:ext cx="1073150" cy="366713"/>
            </a:xfrm>
            <a:prstGeom prst="rect">
              <a:avLst/>
            </a:prstGeom>
            <a:noFill/>
            <a:ln w="9525">
              <a:noFill/>
              <a:miter lim="800000"/>
              <a:headEnd/>
              <a:tailEnd/>
            </a:ln>
          </p:spPr>
          <p:txBody>
            <a:bodyPr wrap="none">
              <a:spAutoFit/>
            </a:bodyPr>
            <a:lstStyle/>
            <a:p>
              <a:r>
                <a:rPr lang="en-US"/>
                <a:t>The host</a:t>
              </a: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b="1" dirty="0" smtClean="0"/>
              <a:t>Overview</a:t>
            </a:r>
            <a:endParaRPr lang="en-US" b="1" dirty="0"/>
          </a:p>
        </p:txBody>
      </p:sp>
      <p:sp>
        <p:nvSpPr>
          <p:cNvPr id="3" name="Content Placeholder 2"/>
          <p:cNvSpPr>
            <a:spLocks noGrp="1"/>
          </p:cNvSpPr>
          <p:nvPr>
            <p:ph idx="1"/>
          </p:nvPr>
        </p:nvSpPr>
        <p:spPr/>
        <p:txBody>
          <a:bodyPr/>
          <a:lstStyle/>
          <a:p>
            <a:r>
              <a:rPr lang="en-US" dirty="0" smtClean="0"/>
              <a:t>Introduction to cloud computing</a:t>
            </a:r>
          </a:p>
          <a:p>
            <a:r>
              <a:rPr lang="en-US" dirty="0" smtClean="0"/>
              <a:t>Get on to the cloud</a:t>
            </a:r>
          </a:p>
          <a:p>
            <a:r>
              <a:rPr lang="en-US" dirty="0" smtClean="0"/>
              <a:t>Get around on the cloud with </a:t>
            </a:r>
            <a:r>
              <a:rPr lang="en-US" dirty="0" err="1" smtClean="0"/>
              <a:t>linux</a:t>
            </a:r>
            <a:endParaRPr lang="en-US" dirty="0" smtClean="0"/>
          </a:p>
          <a:p>
            <a:r>
              <a:rPr lang="en-US" dirty="0" smtClean="0"/>
              <a:t>Free bioinformatics resources on the cloud</a:t>
            </a:r>
            <a:endParaRPr lang="en-US"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What exactly is a “shell”?</a:t>
            </a:r>
          </a:p>
        </p:txBody>
      </p:sp>
      <p:sp>
        <p:nvSpPr>
          <p:cNvPr id="35843" name="Rectangle 3"/>
          <p:cNvSpPr>
            <a:spLocks noGrp="1" noChangeArrowheads="1"/>
          </p:cNvSpPr>
          <p:nvPr>
            <p:ph type="body" idx="1"/>
          </p:nvPr>
        </p:nvSpPr>
        <p:spPr>
          <a:xfrm>
            <a:off x="457200" y="1600200"/>
            <a:ext cx="8229600" cy="5029200"/>
          </a:xfrm>
        </p:spPr>
        <p:txBody>
          <a:bodyPr/>
          <a:lstStyle/>
          <a:p>
            <a:pPr eaLnBrk="1" hangingPunct="1"/>
            <a:r>
              <a:rPr lang="en-US" sz="2800" smtClean="0"/>
              <a:t>After logging in, Linux/Unix starts another program called the </a:t>
            </a:r>
            <a:r>
              <a:rPr lang="en-US" sz="2800" b="1" smtClean="0"/>
              <a:t>shell</a:t>
            </a:r>
            <a:endParaRPr lang="en-US" sz="2800" smtClean="0"/>
          </a:p>
          <a:p>
            <a:pPr eaLnBrk="1" hangingPunct="1"/>
            <a:r>
              <a:rPr lang="en-US" sz="2800" smtClean="0"/>
              <a:t>The shell interprets commands the user types and manages their execution</a:t>
            </a:r>
          </a:p>
          <a:p>
            <a:pPr lvl="2" eaLnBrk="1" hangingPunct="1"/>
            <a:r>
              <a:rPr lang="en-US" sz="2100" smtClean="0"/>
              <a:t>The shell communicates with the internal part of the operating system called the </a:t>
            </a:r>
            <a:r>
              <a:rPr lang="en-US" sz="2100" b="1" smtClean="0"/>
              <a:t>kernel</a:t>
            </a:r>
            <a:endParaRPr lang="en-US" sz="2100" smtClean="0"/>
          </a:p>
          <a:p>
            <a:pPr lvl="2" eaLnBrk="1" hangingPunct="1"/>
            <a:r>
              <a:rPr lang="en-US" sz="2100" smtClean="0"/>
              <a:t>The most popular shells are: tcsh, csh, korn, and bash</a:t>
            </a:r>
          </a:p>
          <a:p>
            <a:pPr lvl="2" eaLnBrk="1" hangingPunct="1"/>
            <a:r>
              <a:rPr lang="en-US" sz="2100" smtClean="0"/>
              <a:t>The differences are most times subtle</a:t>
            </a:r>
          </a:p>
          <a:p>
            <a:pPr lvl="2" eaLnBrk="1" hangingPunct="1"/>
            <a:r>
              <a:rPr lang="en-US" sz="2100" smtClean="0"/>
              <a:t>For this tutorial, we are using bash</a:t>
            </a:r>
          </a:p>
          <a:p>
            <a:pPr lvl="1" eaLnBrk="1" hangingPunct="1"/>
            <a:endParaRPr lang="en-US" sz="2300" smtClean="0"/>
          </a:p>
          <a:p>
            <a:pPr eaLnBrk="1" hangingPunct="1"/>
            <a:r>
              <a:rPr lang="en-US" sz="2800" smtClean="0"/>
              <a:t>Shell commands are</a:t>
            </a:r>
            <a:r>
              <a:rPr lang="en-US" sz="2800" b="1" smtClean="0"/>
              <a:t> </a:t>
            </a:r>
            <a:r>
              <a:rPr lang="en-US" sz="2800" b="1" smtClean="0">
                <a:solidFill>
                  <a:srgbClr val="FF0000"/>
                </a:solidFill>
              </a:rPr>
              <a:t>CASE SENSITIVE!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Help!</a:t>
            </a:r>
          </a:p>
        </p:txBody>
      </p:sp>
      <p:sp>
        <p:nvSpPr>
          <p:cNvPr id="36867" name="Rectangle 3"/>
          <p:cNvSpPr>
            <a:spLocks noGrp="1" noChangeArrowheads="1"/>
          </p:cNvSpPr>
          <p:nvPr>
            <p:ph type="body" idx="1"/>
          </p:nvPr>
        </p:nvSpPr>
        <p:spPr/>
        <p:txBody>
          <a:bodyPr/>
          <a:lstStyle/>
          <a:p>
            <a:pPr eaLnBrk="1" hangingPunct="1"/>
            <a:r>
              <a:rPr lang="en-US" smtClean="0"/>
              <a:t>Whenever you need help with a command type “man” and the command name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en-US" smtClean="0"/>
              <a:t>Help!</a:t>
            </a:r>
          </a:p>
        </p:txBody>
      </p:sp>
      <p:graphicFrame>
        <p:nvGraphicFramePr>
          <p:cNvPr id="3074" name="Object 4"/>
          <p:cNvGraphicFramePr>
            <a:graphicFrameLocks noChangeAspect="1"/>
          </p:cNvGraphicFramePr>
          <p:nvPr>
            <p:ph idx="1"/>
          </p:nvPr>
        </p:nvGraphicFramePr>
        <p:xfrm>
          <a:off x="844550" y="1600200"/>
          <a:ext cx="7453313" cy="4530725"/>
        </p:xfrm>
        <a:graphic>
          <a:graphicData uri="http://schemas.openxmlformats.org/presentationml/2006/ole">
            <p:oleObj spid="_x0000_s8194" name="Image" r:id="rId4" imgW="10882540" imgH="6615873" progId="">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smtClean="0"/>
              <a:t>Help!</a:t>
            </a:r>
          </a:p>
        </p:txBody>
      </p:sp>
      <p:graphicFrame>
        <p:nvGraphicFramePr>
          <p:cNvPr id="4098" name="Object 7"/>
          <p:cNvGraphicFramePr>
            <a:graphicFrameLocks noChangeAspect="1"/>
          </p:cNvGraphicFramePr>
          <p:nvPr>
            <p:ph idx="1"/>
          </p:nvPr>
        </p:nvGraphicFramePr>
        <p:xfrm>
          <a:off x="812800" y="1600200"/>
          <a:ext cx="7516813" cy="4530725"/>
        </p:xfrm>
        <a:graphic>
          <a:graphicData uri="http://schemas.openxmlformats.org/presentationml/2006/ole">
            <p:oleObj spid="_x0000_s9218" name="Image" r:id="rId4" imgW="10869841" imgH="6552381" progId="">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p:txBody>
          <a:bodyPr/>
          <a:lstStyle/>
          <a:p>
            <a:pPr eaLnBrk="1" hangingPunct="1"/>
            <a:r>
              <a:rPr lang="en-US" smtClean="0"/>
              <a:t>Help!</a:t>
            </a:r>
          </a:p>
        </p:txBody>
      </p:sp>
      <p:graphicFrame>
        <p:nvGraphicFramePr>
          <p:cNvPr id="5122" name="Object 4"/>
          <p:cNvGraphicFramePr>
            <a:graphicFrameLocks noChangeAspect="1"/>
          </p:cNvGraphicFramePr>
          <p:nvPr>
            <p:ph idx="1"/>
          </p:nvPr>
        </p:nvGraphicFramePr>
        <p:xfrm>
          <a:off x="815975" y="1600200"/>
          <a:ext cx="7510463" cy="4530725"/>
        </p:xfrm>
        <a:graphic>
          <a:graphicData uri="http://schemas.openxmlformats.org/presentationml/2006/ole">
            <p:oleObj spid="_x0000_s10242" name="Image" r:id="rId4" imgW="10882540" imgH="6565079" progId="">
              <p:embed/>
            </p:oleObj>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GB" smtClean="0">
                <a:ea typeface="ＭＳ Ｐゴシック" pitchFamily="34" charset="-128"/>
              </a:rPr>
              <a:t>Cloud Summary</a:t>
            </a:r>
          </a:p>
        </p:txBody>
      </p:sp>
      <p:sp>
        <p:nvSpPr>
          <p:cNvPr id="21507" name="Content Placeholder 2"/>
          <p:cNvSpPr>
            <a:spLocks noGrp="1"/>
          </p:cNvSpPr>
          <p:nvPr>
            <p:ph idx="1"/>
          </p:nvPr>
        </p:nvSpPr>
        <p:spPr/>
        <p:txBody>
          <a:bodyPr/>
          <a:lstStyle/>
          <a:p>
            <a:r>
              <a:rPr lang="en-GB" sz="2600" smtClean="0">
                <a:ea typeface="ＭＳ Ｐゴシック" pitchFamily="34" charset="-128"/>
              </a:rPr>
              <a:t>Cloud computing is an umbrella term used to refer to Internet based development and services. </a:t>
            </a:r>
          </a:p>
          <a:p>
            <a:r>
              <a:rPr lang="en-GB" sz="2600" smtClean="0">
                <a:ea typeface="ＭＳ Ｐゴシック" pitchFamily="34" charset="-128"/>
              </a:rPr>
              <a:t>A number of characteristics define cloud data, applications services and infrastructure:</a:t>
            </a:r>
          </a:p>
          <a:p>
            <a:pPr lvl="1"/>
            <a:r>
              <a:rPr lang="en-GB" sz="2200" smtClean="0">
                <a:solidFill>
                  <a:srgbClr val="0000FF"/>
                </a:solidFill>
                <a:ea typeface="ＭＳ Ｐゴシック" pitchFamily="34" charset="-128"/>
              </a:rPr>
              <a:t>Remotely hosted: </a:t>
            </a:r>
            <a:r>
              <a:rPr lang="en-GB" sz="2200" smtClean="0">
                <a:ea typeface="ＭＳ Ｐゴシック" pitchFamily="34" charset="-128"/>
              </a:rPr>
              <a:t>Services or data are hosted on remote infrastructure. </a:t>
            </a:r>
          </a:p>
          <a:p>
            <a:pPr lvl="1"/>
            <a:r>
              <a:rPr lang="en-GB" sz="2200" smtClean="0">
                <a:solidFill>
                  <a:srgbClr val="0000FF"/>
                </a:solidFill>
                <a:ea typeface="ＭＳ Ｐゴシック" pitchFamily="34" charset="-128"/>
              </a:rPr>
              <a:t>Ubiquitous:</a:t>
            </a:r>
            <a:r>
              <a:rPr lang="en-GB" sz="2200" smtClean="0">
                <a:ea typeface="ＭＳ Ｐゴシック" pitchFamily="34" charset="-128"/>
              </a:rPr>
              <a:t> Services or data are available from anywhere.</a:t>
            </a:r>
          </a:p>
          <a:p>
            <a:pPr lvl="1"/>
            <a:r>
              <a:rPr lang="en-GB" sz="2200" smtClean="0">
                <a:solidFill>
                  <a:srgbClr val="0000FF"/>
                </a:solidFill>
                <a:ea typeface="ＭＳ Ｐゴシック" pitchFamily="34" charset="-128"/>
              </a:rPr>
              <a:t>Commodified:</a:t>
            </a:r>
            <a:r>
              <a:rPr lang="en-GB" sz="2200" smtClean="0">
                <a:ea typeface="ＭＳ Ｐゴシック" pitchFamily="34" charset="-128"/>
              </a:rPr>
              <a:t> The result is a utility computing model similar to traditional that of traditional utilities, like gas and electricity - you pay for what you would want!</a:t>
            </a:r>
          </a:p>
          <a:p>
            <a:endParaRPr lang="en-GB" smtClean="0">
              <a:ea typeface="ＭＳ Ｐゴシック" pitchFamily="34" charset="-128"/>
            </a:endParaRPr>
          </a:p>
        </p:txBody>
      </p:sp>
      <p:sp>
        <p:nvSpPr>
          <p:cNvPr id="4" name="Date Placeholder 3"/>
          <p:cNvSpPr>
            <a:spLocks noGrp="1"/>
          </p:cNvSpPr>
          <p:nvPr>
            <p:ph type="dt" sz="quarter" idx="10"/>
          </p:nvPr>
        </p:nvSpPr>
        <p:spPr/>
        <p:txBody>
          <a:bodyPr/>
          <a:lstStyle/>
          <a:p>
            <a:r>
              <a:rPr lang="en-GB"/>
              <a:t>19th May, 09</a:t>
            </a:r>
            <a:endParaRPr lang="en-US"/>
          </a:p>
        </p:txBody>
      </p:sp>
      <p:sp>
        <p:nvSpPr>
          <p:cNvPr id="5" name="Footer Placeholder 4"/>
          <p:cNvSpPr>
            <a:spLocks noGrp="1"/>
          </p:cNvSpPr>
          <p:nvPr>
            <p:ph type="ftr" sz="quarter" idx="11"/>
          </p:nvPr>
        </p:nvSpPr>
        <p:spPr/>
        <p:txBody>
          <a:bodyPr/>
          <a:lstStyle/>
          <a:p>
            <a:r>
              <a:rPr lang="en-US"/>
              <a:t>mark.baker@computer.org</a:t>
            </a:r>
            <a:endParaRPr lang="en-GB"/>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el 1"/>
          <p:cNvSpPr>
            <a:spLocks noGrp="1"/>
          </p:cNvSpPr>
          <p:nvPr>
            <p:ph type="title"/>
          </p:nvPr>
        </p:nvSpPr>
        <p:spPr/>
        <p:txBody>
          <a:bodyPr lIns="75749" tIns="37874" rIns="75749" bIns="37874"/>
          <a:lstStyle/>
          <a:p>
            <a:r>
              <a:rPr lang="en-US" smtClean="0">
                <a:ea typeface="ＭＳ Ｐゴシック" pitchFamily="34" charset="-128"/>
              </a:rPr>
              <a:t>Cloud Architecture</a:t>
            </a:r>
          </a:p>
        </p:txBody>
      </p:sp>
      <p:pic>
        <p:nvPicPr>
          <p:cNvPr id="23555" name="Picture 2"/>
          <p:cNvPicPr>
            <a:picLocks noChangeAspect="1" noChangeArrowheads="1"/>
          </p:cNvPicPr>
          <p:nvPr/>
        </p:nvPicPr>
        <p:blipFill>
          <a:blip r:embed="rId3" cstate="print"/>
          <a:srcRect/>
          <a:stretch>
            <a:fillRect/>
          </a:stretch>
        </p:blipFill>
        <p:spPr bwMode="auto">
          <a:xfrm>
            <a:off x="1295400" y="1676400"/>
            <a:ext cx="6361111" cy="4610965"/>
          </a:xfrm>
          <a:prstGeom prst="rect">
            <a:avLst/>
          </a:prstGeom>
          <a:noFill/>
          <a:ln w="12700">
            <a:noFill/>
            <a:miter lim="800000"/>
            <a:headEnd type="none" w="sm" len="sm"/>
            <a:tailEnd type="none" w="sm" len="sm"/>
          </a:ln>
        </p:spPr>
      </p:pic>
      <p:sp>
        <p:nvSpPr>
          <p:cNvPr id="9" name="Footer Placeholder 8"/>
          <p:cNvSpPr>
            <a:spLocks noGrp="1"/>
          </p:cNvSpPr>
          <p:nvPr>
            <p:ph type="ftr" sz="quarter" idx="11"/>
          </p:nvPr>
        </p:nvSpPr>
        <p:spPr/>
        <p:txBody>
          <a:bodyPr/>
          <a:lstStyle/>
          <a:p>
            <a:r>
              <a:rPr lang="en-US"/>
              <a:t>mark.baker@computer.org</a:t>
            </a:r>
            <a:endParaRPr lang="en-GB"/>
          </a:p>
        </p:txBody>
      </p:sp>
    </p:spTree>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mtClean="0">
                <a:ea typeface="ＭＳ Ｐゴシック" pitchFamily="34" charset="-128"/>
              </a:rPr>
              <a:t>Basic Cloud Characteristics</a:t>
            </a:r>
            <a:endParaRPr lang="en-GB" smtClean="0">
              <a:ea typeface="ＭＳ Ｐゴシック" pitchFamily="34" charset="-128"/>
            </a:endParaRPr>
          </a:p>
        </p:txBody>
      </p:sp>
      <p:sp>
        <p:nvSpPr>
          <p:cNvPr id="29699" name="Content Placeholder 2"/>
          <p:cNvSpPr>
            <a:spLocks noGrp="1"/>
          </p:cNvSpPr>
          <p:nvPr>
            <p:ph idx="1"/>
          </p:nvPr>
        </p:nvSpPr>
        <p:spPr>
          <a:xfrm>
            <a:off x="381000" y="1447800"/>
            <a:ext cx="8610600" cy="4876800"/>
          </a:xfrm>
        </p:spPr>
        <p:txBody>
          <a:bodyPr/>
          <a:lstStyle/>
          <a:p>
            <a:r>
              <a:rPr lang="en-US" dirty="0" smtClean="0">
                <a:ea typeface="ＭＳ Ｐゴシック" pitchFamily="34" charset="-128"/>
              </a:rPr>
              <a:t>Cloud are transparent to users and applications, they can be built in multiple ways - branded products, proprietary open source, hardware or software, or just off-the-shelf PCs.</a:t>
            </a:r>
          </a:p>
          <a:p>
            <a:r>
              <a:rPr lang="en-US" dirty="0" smtClean="0">
                <a:ea typeface="ＭＳ Ｐゴシック" pitchFamily="34" charset="-128"/>
              </a:rPr>
              <a:t>In general, they are built on clusters of PC servers and off-the-shelf components plus Open Source software combined with in-house applications and/or system software.</a:t>
            </a:r>
            <a:endParaRPr lang="en-GB" dirty="0" smtClean="0">
              <a:ea typeface="ＭＳ Ｐゴシック" pitchFamily="34" charset="-128"/>
            </a:endParaRPr>
          </a:p>
        </p:txBody>
      </p:sp>
      <p:sp>
        <p:nvSpPr>
          <p:cNvPr id="4" name="Date Placeholder 3"/>
          <p:cNvSpPr>
            <a:spLocks noGrp="1"/>
          </p:cNvSpPr>
          <p:nvPr>
            <p:ph type="dt" sz="quarter" idx="10"/>
          </p:nvPr>
        </p:nvSpPr>
        <p:spPr/>
        <p:txBody>
          <a:bodyPr/>
          <a:lstStyle/>
          <a:p>
            <a:r>
              <a:rPr lang="en-GB"/>
              <a:t>19th May, 09</a:t>
            </a:r>
            <a:endParaRPr lang="en-US"/>
          </a:p>
        </p:txBody>
      </p:sp>
      <p:sp>
        <p:nvSpPr>
          <p:cNvPr id="5" name="Footer Placeholder 4"/>
          <p:cNvSpPr>
            <a:spLocks noGrp="1"/>
          </p:cNvSpPr>
          <p:nvPr>
            <p:ph type="ftr" sz="quarter" idx="11"/>
          </p:nvPr>
        </p:nvSpPr>
        <p:spPr/>
        <p:txBody>
          <a:bodyPr/>
          <a:lstStyle/>
          <a:p>
            <a:r>
              <a:rPr lang="en-US"/>
              <a:t>mark.baker@computer.org</a:t>
            </a:r>
            <a:endParaRPr lang="en-GB"/>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smtClean="0">
                <a:ea typeface="ＭＳ Ｐゴシック" pitchFamily="34" charset="-128"/>
              </a:rPr>
              <a:t>Virtualization</a:t>
            </a:r>
          </a:p>
        </p:txBody>
      </p:sp>
      <p:sp>
        <p:nvSpPr>
          <p:cNvPr id="31747" name="Content Placeholder 2"/>
          <p:cNvSpPr>
            <a:spLocks noGrp="1"/>
          </p:cNvSpPr>
          <p:nvPr>
            <p:ph idx="1"/>
          </p:nvPr>
        </p:nvSpPr>
        <p:spPr/>
        <p:txBody>
          <a:bodyPr>
            <a:normAutofit fontScale="77500" lnSpcReduction="20000"/>
          </a:bodyPr>
          <a:lstStyle/>
          <a:p>
            <a:r>
              <a:rPr lang="en-US" smtClean="0">
                <a:ea typeface="ＭＳ Ｐゴシック" pitchFamily="34" charset="-128"/>
              </a:rPr>
              <a:t>Virtual workspaces: </a:t>
            </a:r>
          </a:p>
          <a:p>
            <a:pPr lvl="1"/>
            <a:r>
              <a:rPr lang="en-US" smtClean="0">
                <a:ea typeface="ＭＳ Ｐゴシック" pitchFamily="34" charset="-128"/>
              </a:rPr>
              <a:t>An abstraction of an execution environment that can be made dynamically available to authorised clients by using well-defined protocols, </a:t>
            </a:r>
          </a:p>
          <a:p>
            <a:pPr lvl="1"/>
            <a:r>
              <a:rPr lang="en-US" smtClean="0">
                <a:ea typeface="ＭＳ Ｐゴシック" pitchFamily="34" charset="-128"/>
              </a:rPr>
              <a:t>Resource quota (e.g. CPU, memory share),</a:t>
            </a:r>
          </a:p>
          <a:p>
            <a:pPr lvl="1"/>
            <a:r>
              <a:rPr lang="en-US" smtClean="0">
                <a:ea typeface="ＭＳ Ｐゴシック" pitchFamily="34" charset="-128"/>
              </a:rPr>
              <a:t>Software configuration (e.g. O/S, provided services). </a:t>
            </a:r>
          </a:p>
          <a:p>
            <a:r>
              <a:rPr lang="en-US" smtClean="0">
                <a:ea typeface="ＭＳ Ｐゴシック" pitchFamily="34" charset="-128"/>
              </a:rPr>
              <a:t>Implement on Virtual Machines (VMs): </a:t>
            </a:r>
          </a:p>
          <a:p>
            <a:pPr lvl="1"/>
            <a:r>
              <a:rPr lang="en-US" smtClean="0">
                <a:ea typeface="ＭＳ Ｐゴシック" pitchFamily="34" charset="-128"/>
              </a:rPr>
              <a:t>Abstraction of a physical host machine,</a:t>
            </a:r>
          </a:p>
          <a:p>
            <a:pPr lvl="1"/>
            <a:r>
              <a:rPr lang="en-US" smtClean="0">
                <a:ea typeface="ＭＳ Ｐゴシック" pitchFamily="34" charset="-128"/>
              </a:rPr>
              <a:t>Hypervisor intercepts and emulates instructions from VMs, and allows management of VMs,</a:t>
            </a:r>
          </a:p>
          <a:p>
            <a:pPr lvl="1"/>
            <a:r>
              <a:rPr lang="en-US" smtClean="0">
                <a:ea typeface="ＭＳ Ｐゴシック" pitchFamily="34" charset="-128"/>
              </a:rPr>
              <a:t>VMWare, Xen, etc.</a:t>
            </a:r>
          </a:p>
          <a:p>
            <a:r>
              <a:rPr lang="en-US" smtClean="0">
                <a:ea typeface="ＭＳ Ｐゴシック" pitchFamily="34" charset="-128"/>
              </a:rPr>
              <a:t>Provide infrastructure API:</a:t>
            </a:r>
          </a:p>
          <a:p>
            <a:pPr lvl="1"/>
            <a:r>
              <a:rPr lang="en-US" smtClean="0">
                <a:ea typeface="ＭＳ Ｐゴシック" pitchFamily="34" charset="-128"/>
              </a:rPr>
              <a:t>Plug-ins to hardware/support structures</a:t>
            </a:r>
          </a:p>
        </p:txBody>
      </p:sp>
      <p:sp>
        <p:nvSpPr>
          <p:cNvPr id="18436" name="Date Placeholder 3"/>
          <p:cNvSpPr>
            <a:spLocks noGrp="1"/>
          </p:cNvSpPr>
          <p:nvPr>
            <p:ph type="dt" sz="quarter" idx="10"/>
          </p:nvPr>
        </p:nvSpPr>
        <p:spPr/>
        <p:txBody>
          <a:bodyPr/>
          <a:lstStyle/>
          <a:p>
            <a:r>
              <a:rPr lang="en-GB"/>
              <a:t>19th May, 09</a:t>
            </a:r>
            <a:endParaRPr lang="en-US"/>
          </a:p>
        </p:txBody>
      </p:sp>
      <p:sp>
        <p:nvSpPr>
          <p:cNvPr id="31749" name="Footer Placeholder 4"/>
          <p:cNvSpPr>
            <a:spLocks noGrp="1"/>
          </p:cNvSpPr>
          <p:nvPr>
            <p:ph type="ftr" sz="quarter" idx="11"/>
          </p:nvPr>
        </p:nvSpPr>
        <p:spPr>
          <a:noFill/>
        </p:spPr>
        <p:txBody>
          <a:bodyPr/>
          <a:lstStyle/>
          <a:p>
            <a:r>
              <a:rPr lang="en-US"/>
              <a:t>mark.baker@computer.org</a:t>
            </a:r>
          </a:p>
        </p:txBody>
      </p:sp>
      <p:grpSp>
        <p:nvGrpSpPr>
          <p:cNvPr id="2" name="Group 23"/>
          <p:cNvGrpSpPr>
            <a:grpSpLocks/>
          </p:cNvGrpSpPr>
          <p:nvPr/>
        </p:nvGrpSpPr>
        <p:grpSpPr bwMode="auto">
          <a:xfrm>
            <a:off x="6553200" y="4419600"/>
            <a:ext cx="1879600" cy="1671638"/>
            <a:chOff x="5638800" y="1676400"/>
            <a:chExt cx="2975327" cy="2615193"/>
          </a:xfrm>
        </p:grpSpPr>
        <p:sp>
          <p:nvSpPr>
            <p:cNvPr id="31751" name="Rounded Rectangle 12"/>
            <p:cNvSpPr>
              <a:spLocks noChangeArrowheads="1"/>
            </p:cNvSpPr>
            <p:nvPr/>
          </p:nvSpPr>
          <p:spPr bwMode="auto">
            <a:xfrm>
              <a:off x="5638800" y="3276600"/>
              <a:ext cx="2895600" cy="457200"/>
            </a:xfrm>
            <a:prstGeom prst="roundRect">
              <a:avLst>
                <a:gd name="adj" fmla="val 16667"/>
              </a:avLst>
            </a:prstGeom>
            <a:solidFill>
              <a:srgbClr val="FFCC99"/>
            </a:solidFill>
            <a:ln w="9525">
              <a:solidFill>
                <a:schemeClr val="bg2"/>
              </a:solidFill>
              <a:round/>
              <a:headEnd/>
              <a:tailEnd/>
            </a:ln>
          </p:spPr>
          <p:txBody>
            <a:bodyPr anchor="ctr"/>
            <a:lstStyle/>
            <a:p>
              <a:pPr algn="ctr"/>
              <a:r>
                <a:rPr lang="en-US" sz="1400">
                  <a:solidFill>
                    <a:schemeClr val="bg2"/>
                  </a:solidFill>
                </a:rPr>
                <a:t>Hardware</a:t>
              </a:r>
            </a:p>
          </p:txBody>
        </p:sp>
        <p:sp>
          <p:nvSpPr>
            <p:cNvPr id="31752" name="Rounded Rectangle 13"/>
            <p:cNvSpPr>
              <a:spLocks noChangeArrowheads="1"/>
            </p:cNvSpPr>
            <p:nvPr/>
          </p:nvSpPr>
          <p:spPr bwMode="auto">
            <a:xfrm>
              <a:off x="5638800" y="2209800"/>
              <a:ext cx="914400" cy="457200"/>
            </a:xfrm>
            <a:prstGeom prst="roundRect">
              <a:avLst>
                <a:gd name="adj" fmla="val 16667"/>
              </a:avLst>
            </a:prstGeom>
            <a:solidFill>
              <a:srgbClr val="CCFF99"/>
            </a:solidFill>
            <a:ln w="9525">
              <a:solidFill>
                <a:schemeClr val="bg2"/>
              </a:solidFill>
              <a:round/>
              <a:headEnd/>
              <a:tailEnd/>
            </a:ln>
          </p:spPr>
          <p:txBody>
            <a:bodyPr anchor="ctr"/>
            <a:lstStyle/>
            <a:p>
              <a:pPr algn="ctr"/>
              <a:r>
                <a:rPr lang="en-US" sz="1400">
                  <a:solidFill>
                    <a:schemeClr val="bg2"/>
                  </a:solidFill>
                </a:rPr>
                <a:t>OS</a:t>
              </a:r>
            </a:p>
          </p:txBody>
        </p:sp>
        <p:sp>
          <p:nvSpPr>
            <p:cNvPr id="31753" name="Rounded Rectangle 14"/>
            <p:cNvSpPr>
              <a:spLocks noChangeArrowheads="1"/>
            </p:cNvSpPr>
            <p:nvPr/>
          </p:nvSpPr>
          <p:spPr bwMode="auto">
            <a:xfrm>
              <a:off x="5638800" y="1676400"/>
              <a:ext cx="914400" cy="457201"/>
            </a:xfrm>
            <a:prstGeom prst="roundRect">
              <a:avLst>
                <a:gd name="adj" fmla="val 16667"/>
              </a:avLst>
            </a:prstGeom>
            <a:solidFill>
              <a:schemeClr val="accent1"/>
            </a:solidFill>
            <a:ln w="9525">
              <a:solidFill>
                <a:schemeClr val="bg2"/>
              </a:solidFill>
              <a:round/>
              <a:headEnd/>
              <a:tailEnd/>
            </a:ln>
          </p:spPr>
          <p:txBody>
            <a:bodyPr anchor="ctr"/>
            <a:lstStyle/>
            <a:p>
              <a:pPr algn="ctr"/>
              <a:r>
                <a:rPr lang="en-US" sz="1400">
                  <a:solidFill>
                    <a:schemeClr val="bg2"/>
                  </a:solidFill>
                </a:rPr>
                <a:t>App</a:t>
              </a:r>
            </a:p>
          </p:txBody>
        </p:sp>
        <p:sp>
          <p:nvSpPr>
            <p:cNvPr id="31754" name="Rounded Rectangle 15"/>
            <p:cNvSpPr>
              <a:spLocks noChangeArrowheads="1"/>
            </p:cNvSpPr>
            <p:nvPr/>
          </p:nvSpPr>
          <p:spPr bwMode="auto">
            <a:xfrm>
              <a:off x="6629400" y="1676400"/>
              <a:ext cx="914400" cy="457200"/>
            </a:xfrm>
            <a:prstGeom prst="roundRect">
              <a:avLst>
                <a:gd name="adj" fmla="val 16667"/>
              </a:avLst>
            </a:prstGeom>
            <a:solidFill>
              <a:schemeClr val="accent1"/>
            </a:solidFill>
            <a:ln w="9525">
              <a:solidFill>
                <a:schemeClr val="bg2"/>
              </a:solidFill>
              <a:round/>
              <a:headEnd/>
              <a:tailEnd/>
            </a:ln>
          </p:spPr>
          <p:txBody>
            <a:bodyPr anchor="ctr"/>
            <a:lstStyle/>
            <a:p>
              <a:pPr algn="ctr"/>
              <a:r>
                <a:rPr lang="en-US" sz="1400">
                  <a:solidFill>
                    <a:schemeClr val="bg2"/>
                  </a:solidFill>
                </a:rPr>
                <a:t>App</a:t>
              </a:r>
            </a:p>
          </p:txBody>
        </p:sp>
        <p:sp>
          <p:nvSpPr>
            <p:cNvPr id="31755" name="Rounded Rectangle 16"/>
            <p:cNvSpPr>
              <a:spLocks noChangeArrowheads="1"/>
            </p:cNvSpPr>
            <p:nvPr/>
          </p:nvSpPr>
          <p:spPr bwMode="auto">
            <a:xfrm>
              <a:off x="7620000" y="1676400"/>
              <a:ext cx="914400" cy="457200"/>
            </a:xfrm>
            <a:prstGeom prst="roundRect">
              <a:avLst>
                <a:gd name="adj" fmla="val 16667"/>
              </a:avLst>
            </a:prstGeom>
            <a:solidFill>
              <a:schemeClr val="accent1"/>
            </a:solidFill>
            <a:ln w="9525">
              <a:solidFill>
                <a:schemeClr val="bg2"/>
              </a:solidFill>
              <a:round/>
              <a:headEnd/>
              <a:tailEnd/>
            </a:ln>
          </p:spPr>
          <p:txBody>
            <a:bodyPr anchor="ctr"/>
            <a:lstStyle/>
            <a:p>
              <a:pPr algn="ctr"/>
              <a:r>
                <a:rPr lang="en-US" sz="1400">
                  <a:solidFill>
                    <a:schemeClr val="bg2"/>
                  </a:solidFill>
                </a:rPr>
                <a:t>App</a:t>
              </a:r>
            </a:p>
          </p:txBody>
        </p:sp>
        <p:sp>
          <p:nvSpPr>
            <p:cNvPr id="31756" name="Rounded Rectangle 17"/>
            <p:cNvSpPr>
              <a:spLocks noChangeArrowheads="1"/>
            </p:cNvSpPr>
            <p:nvPr/>
          </p:nvSpPr>
          <p:spPr bwMode="auto">
            <a:xfrm>
              <a:off x="5638800" y="2743200"/>
              <a:ext cx="2895600" cy="457200"/>
            </a:xfrm>
            <a:prstGeom prst="roundRect">
              <a:avLst>
                <a:gd name="adj" fmla="val 16667"/>
              </a:avLst>
            </a:prstGeom>
            <a:solidFill>
              <a:srgbClr val="CC99FF"/>
            </a:solidFill>
            <a:ln w="9525">
              <a:solidFill>
                <a:schemeClr val="bg2"/>
              </a:solidFill>
              <a:round/>
              <a:headEnd/>
              <a:tailEnd/>
            </a:ln>
          </p:spPr>
          <p:txBody>
            <a:bodyPr anchor="ctr"/>
            <a:lstStyle/>
            <a:p>
              <a:pPr algn="ctr"/>
              <a:r>
                <a:rPr lang="en-US" sz="1400">
                  <a:solidFill>
                    <a:schemeClr val="bg2"/>
                  </a:solidFill>
                </a:rPr>
                <a:t>Hypervisor</a:t>
              </a:r>
            </a:p>
          </p:txBody>
        </p:sp>
        <p:sp>
          <p:nvSpPr>
            <p:cNvPr id="31757" name="Rounded Rectangle 18"/>
            <p:cNvSpPr>
              <a:spLocks noChangeArrowheads="1"/>
            </p:cNvSpPr>
            <p:nvPr/>
          </p:nvSpPr>
          <p:spPr bwMode="auto">
            <a:xfrm>
              <a:off x="6629400" y="2209800"/>
              <a:ext cx="914400" cy="457200"/>
            </a:xfrm>
            <a:prstGeom prst="roundRect">
              <a:avLst>
                <a:gd name="adj" fmla="val 16667"/>
              </a:avLst>
            </a:prstGeom>
            <a:solidFill>
              <a:srgbClr val="CCFF99"/>
            </a:solidFill>
            <a:ln w="9525">
              <a:solidFill>
                <a:schemeClr val="bg2"/>
              </a:solidFill>
              <a:round/>
              <a:headEnd/>
              <a:tailEnd/>
            </a:ln>
          </p:spPr>
          <p:txBody>
            <a:bodyPr anchor="ctr"/>
            <a:lstStyle/>
            <a:p>
              <a:pPr algn="ctr"/>
              <a:r>
                <a:rPr lang="en-US" sz="1400">
                  <a:solidFill>
                    <a:schemeClr val="bg2"/>
                  </a:solidFill>
                </a:rPr>
                <a:t>OS</a:t>
              </a:r>
            </a:p>
          </p:txBody>
        </p:sp>
        <p:sp>
          <p:nvSpPr>
            <p:cNvPr id="31758" name="Rounded Rectangle 19"/>
            <p:cNvSpPr>
              <a:spLocks noChangeArrowheads="1"/>
            </p:cNvSpPr>
            <p:nvPr/>
          </p:nvSpPr>
          <p:spPr bwMode="auto">
            <a:xfrm>
              <a:off x="7620000" y="2209800"/>
              <a:ext cx="914400" cy="457200"/>
            </a:xfrm>
            <a:prstGeom prst="roundRect">
              <a:avLst>
                <a:gd name="adj" fmla="val 16667"/>
              </a:avLst>
            </a:prstGeom>
            <a:solidFill>
              <a:srgbClr val="CCFF99"/>
            </a:solidFill>
            <a:ln w="9525">
              <a:solidFill>
                <a:schemeClr val="bg2"/>
              </a:solidFill>
              <a:round/>
              <a:headEnd/>
              <a:tailEnd/>
            </a:ln>
          </p:spPr>
          <p:txBody>
            <a:bodyPr anchor="ctr"/>
            <a:lstStyle/>
            <a:p>
              <a:pPr algn="ctr"/>
              <a:r>
                <a:rPr lang="en-US" sz="1400">
                  <a:solidFill>
                    <a:schemeClr val="bg2"/>
                  </a:solidFill>
                </a:rPr>
                <a:t>OS</a:t>
              </a:r>
            </a:p>
          </p:txBody>
        </p:sp>
        <p:sp>
          <p:nvSpPr>
            <p:cNvPr id="31759" name="TextBox 21"/>
            <p:cNvSpPr txBox="1">
              <a:spLocks noChangeArrowheads="1"/>
            </p:cNvSpPr>
            <p:nvPr/>
          </p:nvSpPr>
          <p:spPr bwMode="auto">
            <a:xfrm>
              <a:off x="5999309" y="3810001"/>
              <a:ext cx="2614818" cy="481592"/>
            </a:xfrm>
            <a:prstGeom prst="rect">
              <a:avLst/>
            </a:prstGeom>
            <a:noFill/>
            <a:ln w="9525">
              <a:noFill/>
              <a:miter lim="800000"/>
              <a:headEnd/>
              <a:tailEnd/>
            </a:ln>
          </p:spPr>
          <p:txBody>
            <a:bodyPr wrap="none">
              <a:spAutoFit/>
            </a:bodyPr>
            <a:lstStyle/>
            <a:p>
              <a:r>
                <a:rPr lang="en-US" sz="1400"/>
                <a:t>Virtualized Stack</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Grp="1" noChangeArrowheads="1"/>
          </p:cNvSpPr>
          <p:nvPr>
            <p:ph type="title"/>
          </p:nvPr>
        </p:nvSpPr>
        <p:spPr/>
        <p:txBody>
          <a:bodyPr/>
          <a:lstStyle/>
          <a:p>
            <a:r>
              <a:rPr lang="en-GB" smtClean="0">
                <a:ea typeface="ＭＳ Ｐゴシック" pitchFamily="34" charset="-128"/>
              </a:rPr>
              <a:t>Virtual Machines</a:t>
            </a:r>
          </a:p>
        </p:txBody>
      </p:sp>
      <p:sp>
        <p:nvSpPr>
          <p:cNvPr id="32771" name="Rectangle 2"/>
          <p:cNvSpPr>
            <a:spLocks noGrp="1" noChangeArrowheads="1"/>
          </p:cNvSpPr>
          <p:nvPr>
            <p:ph type="body" idx="1"/>
          </p:nvPr>
        </p:nvSpPr>
        <p:spPr/>
        <p:txBody>
          <a:bodyPr/>
          <a:lstStyle/>
          <a:p>
            <a:r>
              <a:rPr lang="en-GB" smtClean="0">
                <a:ea typeface="ＭＳ Ｐゴシック" pitchFamily="34" charset="-128"/>
              </a:rPr>
              <a:t>VM technology allows multiple virtual machines to run on a single physical machine.</a:t>
            </a:r>
          </a:p>
        </p:txBody>
      </p:sp>
      <p:sp>
        <p:nvSpPr>
          <p:cNvPr id="53252" name="Rectangle 3"/>
          <p:cNvSpPr>
            <a:spLocks noChangeArrowheads="1"/>
          </p:cNvSpPr>
          <p:nvPr/>
        </p:nvSpPr>
        <p:spPr bwMode="auto">
          <a:xfrm>
            <a:off x="828675" y="4419600"/>
            <a:ext cx="5029200" cy="381000"/>
          </a:xfrm>
          <a:prstGeom prst="rect">
            <a:avLst/>
          </a:prstGeom>
          <a:solidFill>
            <a:srgbClr val="00CCFF"/>
          </a:solidFill>
          <a:ln w="12600">
            <a:solidFill>
              <a:srgbClr val="000000"/>
            </a:solidFill>
            <a:miter lim="800000"/>
            <a:headEnd/>
            <a:tailEnd/>
          </a:ln>
        </p:spPr>
        <p:txBody>
          <a:bodyPr wrap="none" lIns="90000" tIns="46800" rIns="90000" bIns="46800" anchor="ctr"/>
          <a:lstStyle/>
          <a:p>
            <a:pPr algn="ctr">
              <a:lnSpc>
                <a:spcPct val="102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a:solidFill>
                  <a:srgbClr val="000000"/>
                </a:solidFill>
                <a:cs typeface="Arial" pitchFamily="34" charset="0"/>
              </a:rPr>
              <a:t>Hardware</a:t>
            </a:r>
          </a:p>
        </p:txBody>
      </p:sp>
      <p:sp>
        <p:nvSpPr>
          <p:cNvPr id="53253" name="Rectangle 4"/>
          <p:cNvSpPr>
            <a:spLocks noChangeArrowheads="1"/>
          </p:cNvSpPr>
          <p:nvPr/>
        </p:nvSpPr>
        <p:spPr bwMode="auto">
          <a:xfrm>
            <a:off x="828675" y="3810000"/>
            <a:ext cx="5029200" cy="457200"/>
          </a:xfrm>
          <a:prstGeom prst="rect">
            <a:avLst/>
          </a:prstGeom>
          <a:solidFill>
            <a:srgbClr val="FFFF00"/>
          </a:solidFill>
          <a:ln w="12600">
            <a:solidFill>
              <a:srgbClr val="000000"/>
            </a:solidFill>
            <a:miter lim="800000"/>
            <a:headEnd/>
            <a:tailEnd/>
          </a:ln>
        </p:spPr>
        <p:txBody>
          <a:bodyPr wrap="none" lIns="90000" tIns="46800" rIns="90000" bIns="46800" anchor="ctr"/>
          <a:lstStyle/>
          <a:p>
            <a:pPr algn="ctr">
              <a:lnSpc>
                <a:spcPct val="102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a:solidFill>
                  <a:srgbClr val="000000"/>
                </a:solidFill>
                <a:cs typeface="Arial" pitchFamily="34" charset="0"/>
              </a:rPr>
              <a:t>Virtual Machine Monitor (VMM) / Hypervisor</a:t>
            </a:r>
          </a:p>
        </p:txBody>
      </p:sp>
      <p:sp>
        <p:nvSpPr>
          <p:cNvPr id="53254" name="Rectangle 5"/>
          <p:cNvSpPr>
            <a:spLocks noChangeArrowheads="1"/>
          </p:cNvSpPr>
          <p:nvPr/>
        </p:nvSpPr>
        <p:spPr bwMode="auto">
          <a:xfrm>
            <a:off x="981075" y="2743200"/>
            <a:ext cx="1295400" cy="609600"/>
          </a:xfrm>
          <a:prstGeom prst="rect">
            <a:avLst/>
          </a:prstGeom>
          <a:solidFill>
            <a:srgbClr val="00FF00"/>
          </a:solidFill>
          <a:ln w="12600">
            <a:solidFill>
              <a:srgbClr val="000000"/>
            </a:solidFill>
            <a:miter lim="800000"/>
            <a:headEnd/>
            <a:tailEnd/>
          </a:ln>
        </p:spPr>
        <p:txBody>
          <a:bodyPr wrap="none" lIns="90000" tIns="46800" rIns="90000" bIns="46800" anchor="ctr"/>
          <a:lstStyle/>
          <a:p>
            <a:pPr algn="ctr">
              <a:lnSpc>
                <a:spcPct val="102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400">
                <a:solidFill>
                  <a:srgbClr val="000000"/>
                </a:solidFill>
                <a:cs typeface="Arial" pitchFamily="34" charset="0"/>
              </a:rPr>
              <a:t>Guest OS</a:t>
            </a:r>
          </a:p>
          <a:p>
            <a:pPr algn="ctr">
              <a:lnSpc>
                <a:spcPct val="102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400">
                <a:solidFill>
                  <a:srgbClr val="000000"/>
                </a:solidFill>
                <a:cs typeface="Arial" pitchFamily="34" charset="0"/>
              </a:rPr>
              <a:t>(Linux)</a:t>
            </a:r>
          </a:p>
        </p:txBody>
      </p:sp>
      <p:sp>
        <p:nvSpPr>
          <p:cNvPr id="53255" name="Rectangle 6"/>
          <p:cNvSpPr>
            <a:spLocks noChangeArrowheads="1"/>
          </p:cNvSpPr>
          <p:nvPr/>
        </p:nvSpPr>
        <p:spPr bwMode="auto">
          <a:xfrm>
            <a:off x="2657475" y="2743200"/>
            <a:ext cx="1295400" cy="609600"/>
          </a:xfrm>
          <a:prstGeom prst="rect">
            <a:avLst/>
          </a:prstGeom>
          <a:solidFill>
            <a:srgbClr val="FF00FF"/>
          </a:solidFill>
          <a:ln w="12600">
            <a:solidFill>
              <a:srgbClr val="000000"/>
            </a:solidFill>
            <a:miter lim="800000"/>
            <a:headEnd/>
            <a:tailEnd/>
          </a:ln>
        </p:spPr>
        <p:txBody>
          <a:bodyPr wrap="none" lIns="90000" tIns="46800" rIns="90000" bIns="46800" anchor="ctr"/>
          <a:lstStyle/>
          <a:p>
            <a:pPr algn="ctr">
              <a:lnSpc>
                <a:spcPct val="102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400">
                <a:solidFill>
                  <a:srgbClr val="000000"/>
                </a:solidFill>
                <a:cs typeface="Arial" pitchFamily="34" charset="0"/>
              </a:rPr>
              <a:t>Guest OS</a:t>
            </a:r>
          </a:p>
          <a:p>
            <a:pPr algn="ctr">
              <a:lnSpc>
                <a:spcPct val="102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400">
                <a:solidFill>
                  <a:srgbClr val="000000"/>
                </a:solidFill>
                <a:cs typeface="Arial" pitchFamily="34" charset="0"/>
              </a:rPr>
              <a:t>(NetBSD)</a:t>
            </a:r>
          </a:p>
        </p:txBody>
      </p:sp>
      <p:sp>
        <p:nvSpPr>
          <p:cNvPr id="53256" name="Rectangle 7"/>
          <p:cNvSpPr>
            <a:spLocks noChangeArrowheads="1"/>
          </p:cNvSpPr>
          <p:nvPr/>
        </p:nvSpPr>
        <p:spPr bwMode="auto">
          <a:xfrm>
            <a:off x="4410075" y="2743200"/>
            <a:ext cx="1295400" cy="609600"/>
          </a:xfrm>
          <a:prstGeom prst="rect">
            <a:avLst/>
          </a:prstGeom>
          <a:solidFill>
            <a:srgbClr val="C0C0C0"/>
          </a:solidFill>
          <a:ln w="12600">
            <a:solidFill>
              <a:srgbClr val="000000"/>
            </a:solidFill>
            <a:miter lim="800000"/>
            <a:headEnd/>
            <a:tailEnd/>
          </a:ln>
        </p:spPr>
        <p:txBody>
          <a:bodyPr wrap="none" lIns="90000" tIns="46800" rIns="90000" bIns="46800" anchor="ctr"/>
          <a:lstStyle/>
          <a:p>
            <a:pPr algn="ctr">
              <a:lnSpc>
                <a:spcPct val="102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400">
                <a:solidFill>
                  <a:srgbClr val="000000"/>
                </a:solidFill>
                <a:cs typeface="Arial" pitchFamily="34" charset="0"/>
              </a:rPr>
              <a:t>Guest OS</a:t>
            </a:r>
          </a:p>
          <a:p>
            <a:pPr algn="ctr">
              <a:lnSpc>
                <a:spcPct val="102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400">
                <a:solidFill>
                  <a:srgbClr val="000000"/>
                </a:solidFill>
                <a:cs typeface="Arial" pitchFamily="34" charset="0"/>
              </a:rPr>
              <a:t>(Windows)</a:t>
            </a:r>
          </a:p>
        </p:txBody>
      </p:sp>
      <p:grpSp>
        <p:nvGrpSpPr>
          <p:cNvPr id="2" name="Group 8"/>
          <p:cNvGrpSpPr>
            <a:grpSpLocks/>
          </p:cNvGrpSpPr>
          <p:nvPr/>
        </p:nvGrpSpPr>
        <p:grpSpPr bwMode="auto">
          <a:xfrm>
            <a:off x="904875" y="2362200"/>
            <a:ext cx="1446213" cy="1293813"/>
            <a:chOff x="570" y="1779"/>
            <a:chExt cx="911" cy="815"/>
          </a:xfrm>
        </p:grpSpPr>
        <p:sp>
          <p:nvSpPr>
            <p:cNvPr id="53286" name="Line 9"/>
            <p:cNvSpPr>
              <a:spLocks noChangeShapeType="1"/>
            </p:cNvSpPr>
            <p:nvPr/>
          </p:nvSpPr>
          <p:spPr bwMode="auto">
            <a:xfrm>
              <a:off x="570" y="1779"/>
              <a:ext cx="1" cy="816"/>
            </a:xfrm>
            <a:prstGeom prst="line">
              <a:avLst/>
            </a:prstGeom>
            <a:noFill/>
            <a:ln w="12600">
              <a:solidFill>
                <a:srgbClr val="000000"/>
              </a:solidFill>
              <a:miter lim="800000"/>
              <a:headEnd/>
              <a:tailEnd/>
            </a:ln>
          </p:spPr>
          <p:txBody>
            <a:bodyPr/>
            <a:lstStyle/>
            <a:p>
              <a:pPr>
                <a:defRPr/>
              </a:pPr>
              <a:endParaRPr lang="en-GB">
                <a:latin typeface="+mn-lt"/>
                <a:ea typeface="ＭＳ Ｐゴシック" pitchFamily="-97" charset="-128"/>
                <a:cs typeface="ＭＳ Ｐゴシック" pitchFamily="-97" charset="-128"/>
              </a:endParaRPr>
            </a:p>
          </p:txBody>
        </p:sp>
        <p:sp>
          <p:nvSpPr>
            <p:cNvPr id="53287" name="Line 10"/>
            <p:cNvSpPr>
              <a:spLocks noChangeShapeType="1"/>
            </p:cNvSpPr>
            <p:nvPr/>
          </p:nvSpPr>
          <p:spPr bwMode="auto">
            <a:xfrm>
              <a:off x="1482" y="1779"/>
              <a:ext cx="1" cy="816"/>
            </a:xfrm>
            <a:prstGeom prst="line">
              <a:avLst/>
            </a:prstGeom>
            <a:noFill/>
            <a:ln w="12600">
              <a:solidFill>
                <a:srgbClr val="000000"/>
              </a:solidFill>
              <a:miter lim="800000"/>
              <a:headEnd/>
              <a:tailEnd/>
            </a:ln>
          </p:spPr>
          <p:txBody>
            <a:bodyPr/>
            <a:lstStyle/>
            <a:p>
              <a:pPr>
                <a:defRPr/>
              </a:pPr>
              <a:endParaRPr lang="en-GB">
                <a:latin typeface="+mn-lt"/>
                <a:ea typeface="ＭＳ Ｐゴシック" pitchFamily="-97" charset="-128"/>
                <a:cs typeface="ＭＳ Ｐゴシック" pitchFamily="-97" charset="-128"/>
              </a:endParaRPr>
            </a:p>
          </p:txBody>
        </p:sp>
        <p:sp>
          <p:nvSpPr>
            <p:cNvPr id="53288" name="Line 11"/>
            <p:cNvSpPr>
              <a:spLocks noChangeShapeType="1"/>
            </p:cNvSpPr>
            <p:nvPr/>
          </p:nvSpPr>
          <p:spPr bwMode="auto">
            <a:xfrm>
              <a:off x="570" y="2595"/>
              <a:ext cx="912" cy="1"/>
            </a:xfrm>
            <a:prstGeom prst="line">
              <a:avLst/>
            </a:prstGeom>
            <a:noFill/>
            <a:ln w="12600">
              <a:solidFill>
                <a:srgbClr val="000000"/>
              </a:solidFill>
              <a:miter lim="800000"/>
              <a:headEnd/>
              <a:tailEnd/>
            </a:ln>
          </p:spPr>
          <p:txBody>
            <a:bodyPr/>
            <a:lstStyle/>
            <a:p>
              <a:pPr>
                <a:defRPr/>
              </a:pPr>
              <a:endParaRPr lang="en-GB">
                <a:latin typeface="+mn-lt"/>
                <a:ea typeface="ＭＳ Ｐゴシック" pitchFamily="-97" charset="-128"/>
                <a:cs typeface="ＭＳ Ｐゴシック" pitchFamily="-97" charset="-128"/>
              </a:endParaRPr>
            </a:p>
          </p:txBody>
        </p:sp>
        <p:sp>
          <p:nvSpPr>
            <p:cNvPr id="53289" name="Rectangle 12"/>
            <p:cNvSpPr>
              <a:spLocks noChangeArrowheads="1"/>
            </p:cNvSpPr>
            <p:nvPr/>
          </p:nvSpPr>
          <p:spPr bwMode="auto">
            <a:xfrm>
              <a:off x="570" y="2451"/>
              <a:ext cx="912" cy="144"/>
            </a:xfrm>
            <a:prstGeom prst="rect">
              <a:avLst/>
            </a:prstGeom>
            <a:solidFill>
              <a:srgbClr val="00CCFF">
                <a:alpha val="32156"/>
              </a:srgbClr>
            </a:solidFill>
            <a:ln w="12600">
              <a:solidFill>
                <a:srgbClr val="000000"/>
              </a:solidFill>
              <a:miter lim="800000"/>
              <a:headEnd/>
              <a:tailEnd/>
            </a:ln>
          </p:spPr>
          <p:txBody>
            <a:bodyPr wrap="none" lIns="90000" tIns="46800" rIns="90000" bIns="46800" anchor="ctr"/>
            <a:lstStyle/>
            <a:p>
              <a:pPr algn="ctr">
                <a:lnSpc>
                  <a:spcPct val="102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a:solidFill>
                    <a:srgbClr val="000000"/>
                  </a:solidFill>
                  <a:cs typeface="Arial" pitchFamily="34" charset="0"/>
                </a:rPr>
                <a:t>VM</a:t>
              </a:r>
            </a:p>
          </p:txBody>
        </p:sp>
      </p:grpSp>
      <p:grpSp>
        <p:nvGrpSpPr>
          <p:cNvPr id="3" name="Group 13"/>
          <p:cNvGrpSpPr>
            <a:grpSpLocks/>
          </p:cNvGrpSpPr>
          <p:nvPr/>
        </p:nvGrpSpPr>
        <p:grpSpPr bwMode="auto">
          <a:xfrm>
            <a:off x="2581275" y="2362200"/>
            <a:ext cx="1446213" cy="1293813"/>
            <a:chOff x="1626" y="1779"/>
            <a:chExt cx="911" cy="815"/>
          </a:xfrm>
        </p:grpSpPr>
        <p:sp>
          <p:nvSpPr>
            <p:cNvPr id="53282" name="Line 14"/>
            <p:cNvSpPr>
              <a:spLocks noChangeShapeType="1"/>
            </p:cNvSpPr>
            <p:nvPr/>
          </p:nvSpPr>
          <p:spPr bwMode="auto">
            <a:xfrm>
              <a:off x="1626" y="1779"/>
              <a:ext cx="1" cy="816"/>
            </a:xfrm>
            <a:prstGeom prst="line">
              <a:avLst/>
            </a:prstGeom>
            <a:noFill/>
            <a:ln w="12600">
              <a:solidFill>
                <a:srgbClr val="000000"/>
              </a:solidFill>
              <a:miter lim="800000"/>
              <a:headEnd/>
              <a:tailEnd/>
            </a:ln>
          </p:spPr>
          <p:txBody>
            <a:bodyPr/>
            <a:lstStyle/>
            <a:p>
              <a:pPr>
                <a:defRPr/>
              </a:pPr>
              <a:endParaRPr lang="en-GB">
                <a:latin typeface="+mn-lt"/>
                <a:ea typeface="ＭＳ Ｐゴシック" pitchFamily="-97" charset="-128"/>
                <a:cs typeface="ＭＳ Ｐゴシック" pitchFamily="-97" charset="-128"/>
              </a:endParaRPr>
            </a:p>
          </p:txBody>
        </p:sp>
        <p:sp>
          <p:nvSpPr>
            <p:cNvPr id="53283" name="Line 15"/>
            <p:cNvSpPr>
              <a:spLocks noChangeShapeType="1"/>
            </p:cNvSpPr>
            <p:nvPr/>
          </p:nvSpPr>
          <p:spPr bwMode="auto">
            <a:xfrm>
              <a:off x="2538" y="1779"/>
              <a:ext cx="1" cy="816"/>
            </a:xfrm>
            <a:prstGeom prst="line">
              <a:avLst/>
            </a:prstGeom>
            <a:noFill/>
            <a:ln w="12600">
              <a:solidFill>
                <a:srgbClr val="000000"/>
              </a:solidFill>
              <a:miter lim="800000"/>
              <a:headEnd/>
              <a:tailEnd/>
            </a:ln>
          </p:spPr>
          <p:txBody>
            <a:bodyPr/>
            <a:lstStyle/>
            <a:p>
              <a:pPr>
                <a:defRPr/>
              </a:pPr>
              <a:endParaRPr lang="en-GB">
                <a:latin typeface="+mn-lt"/>
                <a:ea typeface="ＭＳ Ｐゴシック" pitchFamily="-97" charset="-128"/>
                <a:cs typeface="ＭＳ Ｐゴシック" pitchFamily="-97" charset="-128"/>
              </a:endParaRPr>
            </a:p>
          </p:txBody>
        </p:sp>
        <p:sp>
          <p:nvSpPr>
            <p:cNvPr id="53284" name="Line 16"/>
            <p:cNvSpPr>
              <a:spLocks noChangeShapeType="1"/>
            </p:cNvSpPr>
            <p:nvPr/>
          </p:nvSpPr>
          <p:spPr bwMode="auto">
            <a:xfrm>
              <a:off x="1626" y="2595"/>
              <a:ext cx="912" cy="1"/>
            </a:xfrm>
            <a:prstGeom prst="line">
              <a:avLst/>
            </a:prstGeom>
            <a:noFill/>
            <a:ln w="12600">
              <a:solidFill>
                <a:srgbClr val="000000"/>
              </a:solidFill>
              <a:miter lim="800000"/>
              <a:headEnd/>
              <a:tailEnd/>
            </a:ln>
          </p:spPr>
          <p:txBody>
            <a:bodyPr/>
            <a:lstStyle/>
            <a:p>
              <a:pPr>
                <a:defRPr/>
              </a:pPr>
              <a:endParaRPr lang="en-GB">
                <a:latin typeface="+mn-lt"/>
                <a:ea typeface="ＭＳ Ｐゴシック" pitchFamily="-97" charset="-128"/>
                <a:cs typeface="ＭＳ Ｐゴシック" pitchFamily="-97" charset="-128"/>
              </a:endParaRPr>
            </a:p>
          </p:txBody>
        </p:sp>
        <p:sp>
          <p:nvSpPr>
            <p:cNvPr id="53285" name="Rectangle 17"/>
            <p:cNvSpPr>
              <a:spLocks noChangeArrowheads="1"/>
            </p:cNvSpPr>
            <p:nvPr/>
          </p:nvSpPr>
          <p:spPr bwMode="auto">
            <a:xfrm>
              <a:off x="1626" y="2451"/>
              <a:ext cx="912" cy="144"/>
            </a:xfrm>
            <a:prstGeom prst="rect">
              <a:avLst/>
            </a:prstGeom>
            <a:solidFill>
              <a:srgbClr val="00CCFF">
                <a:alpha val="32156"/>
              </a:srgbClr>
            </a:solidFill>
            <a:ln w="12600">
              <a:solidFill>
                <a:srgbClr val="000000"/>
              </a:solidFill>
              <a:miter lim="800000"/>
              <a:headEnd/>
              <a:tailEnd/>
            </a:ln>
          </p:spPr>
          <p:txBody>
            <a:bodyPr wrap="none" lIns="90000" tIns="46800" rIns="90000" bIns="46800" anchor="ctr"/>
            <a:lstStyle/>
            <a:p>
              <a:pPr algn="ctr">
                <a:lnSpc>
                  <a:spcPct val="102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a:solidFill>
                    <a:srgbClr val="000000"/>
                  </a:solidFill>
                  <a:cs typeface="Arial" pitchFamily="34" charset="0"/>
                </a:rPr>
                <a:t>VM</a:t>
              </a:r>
            </a:p>
          </p:txBody>
        </p:sp>
      </p:grpSp>
      <p:grpSp>
        <p:nvGrpSpPr>
          <p:cNvPr id="4" name="Group 18"/>
          <p:cNvGrpSpPr>
            <a:grpSpLocks/>
          </p:cNvGrpSpPr>
          <p:nvPr/>
        </p:nvGrpSpPr>
        <p:grpSpPr bwMode="auto">
          <a:xfrm>
            <a:off x="4333875" y="2362200"/>
            <a:ext cx="1446213" cy="1293813"/>
            <a:chOff x="2730" y="1779"/>
            <a:chExt cx="911" cy="815"/>
          </a:xfrm>
        </p:grpSpPr>
        <p:sp>
          <p:nvSpPr>
            <p:cNvPr id="53278" name="Line 19"/>
            <p:cNvSpPr>
              <a:spLocks noChangeShapeType="1"/>
            </p:cNvSpPr>
            <p:nvPr/>
          </p:nvSpPr>
          <p:spPr bwMode="auto">
            <a:xfrm>
              <a:off x="2730" y="1779"/>
              <a:ext cx="1" cy="816"/>
            </a:xfrm>
            <a:prstGeom prst="line">
              <a:avLst/>
            </a:prstGeom>
            <a:noFill/>
            <a:ln w="12600">
              <a:solidFill>
                <a:srgbClr val="000000"/>
              </a:solidFill>
              <a:miter lim="800000"/>
              <a:headEnd/>
              <a:tailEnd/>
            </a:ln>
          </p:spPr>
          <p:txBody>
            <a:bodyPr/>
            <a:lstStyle/>
            <a:p>
              <a:pPr>
                <a:defRPr/>
              </a:pPr>
              <a:endParaRPr lang="en-GB">
                <a:latin typeface="+mn-lt"/>
                <a:ea typeface="ＭＳ Ｐゴシック" pitchFamily="-97" charset="-128"/>
                <a:cs typeface="ＭＳ Ｐゴシック" pitchFamily="-97" charset="-128"/>
              </a:endParaRPr>
            </a:p>
          </p:txBody>
        </p:sp>
        <p:sp>
          <p:nvSpPr>
            <p:cNvPr id="53279" name="Line 20"/>
            <p:cNvSpPr>
              <a:spLocks noChangeShapeType="1"/>
            </p:cNvSpPr>
            <p:nvPr/>
          </p:nvSpPr>
          <p:spPr bwMode="auto">
            <a:xfrm>
              <a:off x="3642" y="1779"/>
              <a:ext cx="1" cy="816"/>
            </a:xfrm>
            <a:prstGeom prst="line">
              <a:avLst/>
            </a:prstGeom>
            <a:noFill/>
            <a:ln w="12600">
              <a:solidFill>
                <a:srgbClr val="000000"/>
              </a:solidFill>
              <a:miter lim="800000"/>
              <a:headEnd/>
              <a:tailEnd/>
            </a:ln>
          </p:spPr>
          <p:txBody>
            <a:bodyPr/>
            <a:lstStyle/>
            <a:p>
              <a:pPr>
                <a:defRPr/>
              </a:pPr>
              <a:endParaRPr lang="en-GB">
                <a:latin typeface="+mn-lt"/>
                <a:ea typeface="ＭＳ Ｐゴシック" pitchFamily="-97" charset="-128"/>
                <a:cs typeface="ＭＳ Ｐゴシック" pitchFamily="-97" charset="-128"/>
              </a:endParaRPr>
            </a:p>
          </p:txBody>
        </p:sp>
        <p:sp>
          <p:nvSpPr>
            <p:cNvPr id="53280" name="Line 21"/>
            <p:cNvSpPr>
              <a:spLocks noChangeShapeType="1"/>
            </p:cNvSpPr>
            <p:nvPr/>
          </p:nvSpPr>
          <p:spPr bwMode="auto">
            <a:xfrm>
              <a:off x="2730" y="2595"/>
              <a:ext cx="912" cy="1"/>
            </a:xfrm>
            <a:prstGeom prst="line">
              <a:avLst/>
            </a:prstGeom>
            <a:noFill/>
            <a:ln w="12600">
              <a:solidFill>
                <a:srgbClr val="000000"/>
              </a:solidFill>
              <a:miter lim="800000"/>
              <a:headEnd/>
              <a:tailEnd/>
            </a:ln>
          </p:spPr>
          <p:txBody>
            <a:bodyPr/>
            <a:lstStyle/>
            <a:p>
              <a:pPr>
                <a:defRPr/>
              </a:pPr>
              <a:endParaRPr lang="en-GB">
                <a:latin typeface="+mn-lt"/>
                <a:ea typeface="ＭＳ Ｐゴシック" pitchFamily="-97" charset="-128"/>
                <a:cs typeface="ＭＳ Ｐゴシック" pitchFamily="-97" charset="-128"/>
              </a:endParaRPr>
            </a:p>
          </p:txBody>
        </p:sp>
        <p:sp>
          <p:nvSpPr>
            <p:cNvPr id="53281" name="Rectangle 22"/>
            <p:cNvSpPr>
              <a:spLocks noChangeArrowheads="1"/>
            </p:cNvSpPr>
            <p:nvPr/>
          </p:nvSpPr>
          <p:spPr bwMode="auto">
            <a:xfrm>
              <a:off x="2730" y="2451"/>
              <a:ext cx="912" cy="144"/>
            </a:xfrm>
            <a:prstGeom prst="rect">
              <a:avLst/>
            </a:prstGeom>
            <a:solidFill>
              <a:srgbClr val="00CCFF">
                <a:alpha val="32156"/>
              </a:srgbClr>
            </a:solidFill>
            <a:ln w="12600">
              <a:solidFill>
                <a:srgbClr val="000000"/>
              </a:solidFill>
              <a:miter lim="800000"/>
              <a:headEnd/>
              <a:tailEnd/>
            </a:ln>
          </p:spPr>
          <p:txBody>
            <a:bodyPr wrap="none" lIns="90000" tIns="46800" rIns="90000" bIns="46800" anchor="ctr"/>
            <a:lstStyle/>
            <a:p>
              <a:pPr algn="ctr">
                <a:lnSpc>
                  <a:spcPct val="102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a:solidFill>
                    <a:srgbClr val="000000"/>
                  </a:solidFill>
                  <a:cs typeface="Arial" pitchFamily="34" charset="0"/>
                </a:rPr>
                <a:t>VM</a:t>
              </a:r>
            </a:p>
          </p:txBody>
        </p:sp>
      </p:grpSp>
      <p:sp>
        <p:nvSpPr>
          <p:cNvPr id="53260" name="Text Box 23"/>
          <p:cNvSpPr txBox="1">
            <a:spLocks noChangeArrowheads="1"/>
          </p:cNvSpPr>
          <p:nvPr/>
        </p:nvSpPr>
        <p:spPr bwMode="auto">
          <a:xfrm>
            <a:off x="4410075" y="2286000"/>
            <a:ext cx="550863" cy="344488"/>
          </a:xfrm>
          <a:prstGeom prst="rect">
            <a:avLst/>
          </a:prstGeom>
          <a:solidFill>
            <a:srgbClr val="99CCFF"/>
          </a:solidFill>
          <a:ln w="12600">
            <a:solidFill>
              <a:srgbClr val="000000"/>
            </a:solidFill>
            <a:miter lim="800000"/>
            <a:headEnd/>
            <a:tailEnd/>
          </a:ln>
        </p:spPr>
        <p:txBody>
          <a:bodyPr wrap="none" lIns="90000" tIns="46800" rIns="90000" bIns="46800">
            <a:spAutoFit/>
          </a:bodyPr>
          <a:lstStyle/>
          <a:p>
            <a:pPr>
              <a:lnSpc>
                <a:spcPct val="102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a:solidFill>
                  <a:srgbClr val="000000"/>
                </a:solidFill>
                <a:cs typeface="Arial" pitchFamily="34" charset="0"/>
              </a:rPr>
              <a:t>App</a:t>
            </a:r>
          </a:p>
        </p:txBody>
      </p:sp>
      <p:sp>
        <p:nvSpPr>
          <p:cNvPr id="53261" name="Text Box 24"/>
          <p:cNvSpPr txBox="1">
            <a:spLocks noChangeArrowheads="1"/>
          </p:cNvSpPr>
          <p:nvPr/>
        </p:nvSpPr>
        <p:spPr bwMode="auto">
          <a:xfrm>
            <a:off x="1666875" y="2286000"/>
            <a:ext cx="550863" cy="344488"/>
          </a:xfrm>
          <a:prstGeom prst="rect">
            <a:avLst/>
          </a:prstGeom>
          <a:solidFill>
            <a:srgbClr val="FFFF99"/>
          </a:solidFill>
          <a:ln w="12600">
            <a:solidFill>
              <a:srgbClr val="000000"/>
            </a:solidFill>
            <a:miter lim="800000"/>
            <a:headEnd/>
            <a:tailEnd/>
          </a:ln>
        </p:spPr>
        <p:txBody>
          <a:bodyPr wrap="none" lIns="90000" tIns="46800" rIns="90000" bIns="46800">
            <a:spAutoFit/>
          </a:bodyPr>
          <a:lstStyle/>
          <a:p>
            <a:pPr>
              <a:lnSpc>
                <a:spcPct val="102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a:solidFill>
                  <a:srgbClr val="000000"/>
                </a:solidFill>
                <a:cs typeface="Arial" pitchFamily="34" charset="0"/>
              </a:rPr>
              <a:t>App</a:t>
            </a:r>
          </a:p>
        </p:txBody>
      </p:sp>
      <p:sp>
        <p:nvSpPr>
          <p:cNvPr id="53262" name="Text Box 25"/>
          <p:cNvSpPr txBox="1">
            <a:spLocks noChangeArrowheads="1"/>
          </p:cNvSpPr>
          <p:nvPr/>
        </p:nvSpPr>
        <p:spPr bwMode="auto">
          <a:xfrm>
            <a:off x="5095875" y="2286000"/>
            <a:ext cx="550863" cy="344488"/>
          </a:xfrm>
          <a:prstGeom prst="rect">
            <a:avLst/>
          </a:prstGeom>
          <a:solidFill>
            <a:srgbClr val="FF99CC"/>
          </a:solidFill>
          <a:ln w="12600">
            <a:solidFill>
              <a:srgbClr val="000000"/>
            </a:solidFill>
            <a:miter lim="800000"/>
            <a:headEnd/>
            <a:tailEnd/>
          </a:ln>
        </p:spPr>
        <p:txBody>
          <a:bodyPr wrap="none" lIns="90000" tIns="46800" rIns="90000" bIns="46800">
            <a:spAutoFit/>
          </a:bodyPr>
          <a:lstStyle/>
          <a:p>
            <a:pPr>
              <a:lnSpc>
                <a:spcPct val="102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a:solidFill>
                  <a:srgbClr val="000000"/>
                </a:solidFill>
                <a:cs typeface="Arial" pitchFamily="34" charset="0"/>
              </a:rPr>
              <a:t>App</a:t>
            </a:r>
          </a:p>
        </p:txBody>
      </p:sp>
      <p:sp>
        <p:nvSpPr>
          <p:cNvPr id="53263" name="Text Box 26"/>
          <p:cNvSpPr txBox="1">
            <a:spLocks noChangeArrowheads="1"/>
          </p:cNvSpPr>
          <p:nvPr/>
        </p:nvSpPr>
        <p:spPr bwMode="auto">
          <a:xfrm>
            <a:off x="2657475" y="2286000"/>
            <a:ext cx="550863" cy="344488"/>
          </a:xfrm>
          <a:prstGeom prst="rect">
            <a:avLst/>
          </a:prstGeom>
          <a:solidFill>
            <a:srgbClr val="CC99FF"/>
          </a:solidFill>
          <a:ln w="12600">
            <a:solidFill>
              <a:srgbClr val="000000"/>
            </a:solidFill>
            <a:miter lim="800000"/>
            <a:headEnd/>
            <a:tailEnd/>
          </a:ln>
        </p:spPr>
        <p:txBody>
          <a:bodyPr wrap="none" lIns="90000" tIns="46800" rIns="90000" bIns="46800">
            <a:spAutoFit/>
          </a:bodyPr>
          <a:lstStyle/>
          <a:p>
            <a:pPr>
              <a:lnSpc>
                <a:spcPct val="102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a:solidFill>
                  <a:srgbClr val="000000"/>
                </a:solidFill>
                <a:cs typeface="Arial" pitchFamily="34" charset="0"/>
              </a:rPr>
              <a:t>App</a:t>
            </a:r>
          </a:p>
        </p:txBody>
      </p:sp>
      <p:sp>
        <p:nvSpPr>
          <p:cNvPr id="53264" name="Text Box 27"/>
          <p:cNvSpPr txBox="1">
            <a:spLocks noChangeArrowheads="1"/>
          </p:cNvSpPr>
          <p:nvPr/>
        </p:nvSpPr>
        <p:spPr bwMode="auto">
          <a:xfrm>
            <a:off x="981075" y="2286000"/>
            <a:ext cx="550863" cy="344488"/>
          </a:xfrm>
          <a:prstGeom prst="rect">
            <a:avLst/>
          </a:prstGeom>
          <a:solidFill>
            <a:srgbClr val="CCFFCC"/>
          </a:solidFill>
          <a:ln w="12600">
            <a:solidFill>
              <a:srgbClr val="000000"/>
            </a:solidFill>
            <a:miter lim="800000"/>
            <a:headEnd/>
            <a:tailEnd/>
          </a:ln>
        </p:spPr>
        <p:txBody>
          <a:bodyPr wrap="none" lIns="90000" tIns="46800" rIns="90000" bIns="46800">
            <a:spAutoFit/>
          </a:bodyPr>
          <a:lstStyle/>
          <a:p>
            <a:pPr>
              <a:lnSpc>
                <a:spcPct val="102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a:solidFill>
                  <a:srgbClr val="000000"/>
                </a:solidFill>
                <a:cs typeface="Arial" pitchFamily="34" charset="0"/>
              </a:rPr>
              <a:t>App</a:t>
            </a:r>
          </a:p>
        </p:txBody>
      </p:sp>
      <p:sp>
        <p:nvSpPr>
          <p:cNvPr id="53265" name="Text Box 28"/>
          <p:cNvSpPr txBox="1">
            <a:spLocks noChangeArrowheads="1"/>
          </p:cNvSpPr>
          <p:nvPr/>
        </p:nvSpPr>
        <p:spPr bwMode="auto">
          <a:xfrm>
            <a:off x="6689725" y="2503488"/>
            <a:ext cx="752475" cy="460375"/>
          </a:xfrm>
          <a:prstGeom prst="rect">
            <a:avLst/>
          </a:prstGeom>
          <a:noFill/>
          <a:ln w="9525">
            <a:noFill/>
            <a:round/>
            <a:headEnd/>
            <a:tailEnd/>
          </a:ln>
        </p:spPr>
        <p:txBody>
          <a:bodyPr wrap="none" lIns="90000" tIns="45000" rIns="90000" bIns="45000"/>
          <a:lstStyle/>
          <a:p>
            <a:pPr>
              <a:lnSpc>
                <a:spcPct val="9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solidFill>
                  <a:srgbClr val="000000"/>
                </a:solidFill>
                <a:ea typeface="MS Gothic" pitchFamily="49" charset="-128"/>
              </a:rPr>
              <a:t>Xen</a:t>
            </a:r>
          </a:p>
        </p:txBody>
      </p:sp>
      <p:sp>
        <p:nvSpPr>
          <p:cNvPr id="53266" name="Text Box 29"/>
          <p:cNvSpPr txBox="1">
            <a:spLocks noChangeArrowheads="1"/>
          </p:cNvSpPr>
          <p:nvPr/>
        </p:nvSpPr>
        <p:spPr bwMode="auto">
          <a:xfrm>
            <a:off x="6691313" y="3103563"/>
            <a:ext cx="2403475" cy="461962"/>
          </a:xfrm>
          <a:prstGeom prst="rect">
            <a:avLst/>
          </a:prstGeom>
          <a:noFill/>
          <a:ln w="9525">
            <a:noFill/>
            <a:round/>
            <a:headEnd/>
            <a:tailEnd/>
          </a:ln>
        </p:spPr>
        <p:txBody>
          <a:bodyPr lIns="90000" tIns="45000" rIns="90000" bIns="45000"/>
          <a:lstStyle/>
          <a:p>
            <a:pPr>
              <a:lnSpc>
                <a:spcPct val="9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solidFill>
                  <a:srgbClr val="000000"/>
                </a:solidFill>
                <a:ea typeface="MS Gothic" pitchFamily="49" charset="-128"/>
              </a:rPr>
              <a:t>VMWare</a:t>
            </a:r>
          </a:p>
        </p:txBody>
      </p:sp>
      <p:sp>
        <p:nvSpPr>
          <p:cNvPr id="53267" name="Text Box 30"/>
          <p:cNvSpPr txBox="1">
            <a:spLocks noChangeArrowheads="1"/>
          </p:cNvSpPr>
          <p:nvPr/>
        </p:nvSpPr>
        <p:spPr bwMode="auto">
          <a:xfrm>
            <a:off x="6691313" y="3702050"/>
            <a:ext cx="2403475" cy="461963"/>
          </a:xfrm>
          <a:prstGeom prst="rect">
            <a:avLst/>
          </a:prstGeom>
          <a:noFill/>
          <a:ln w="9525">
            <a:noFill/>
            <a:round/>
            <a:headEnd/>
            <a:tailEnd/>
          </a:ln>
        </p:spPr>
        <p:txBody>
          <a:bodyPr lIns="90000" tIns="45000" rIns="90000" bIns="45000"/>
          <a:lstStyle/>
          <a:p>
            <a:pPr>
              <a:lnSpc>
                <a:spcPct val="9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solidFill>
                  <a:srgbClr val="000000"/>
                </a:solidFill>
                <a:ea typeface="MS Gothic" pitchFamily="49" charset="-128"/>
              </a:rPr>
              <a:t>UML</a:t>
            </a:r>
          </a:p>
        </p:txBody>
      </p:sp>
      <p:sp>
        <p:nvSpPr>
          <p:cNvPr id="53268" name="Text Box 31"/>
          <p:cNvSpPr txBox="1">
            <a:spLocks noChangeArrowheads="1"/>
          </p:cNvSpPr>
          <p:nvPr/>
        </p:nvSpPr>
        <p:spPr bwMode="auto">
          <a:xfrm>
            <a:off x="6692900" y="4278313"/>
            <a:ext cx="2403475" cy="461962"/>
          </a:xfrm>
          <a:prstGeom prst="rect">
            <a:avLst/>
          </a:prstGeom>
          <a:noFill/>
          <a:ln w="9525">
            <a:noFill/>
            <a:round/>
            <a:headEnd/>
            <a:tailEnd/>
          </a:ln>
        </p:spPr>
        <p:txBody>
          <a:bodyPr lIns="90000" tIns="45000" rIns="90000" bIns="45000"/>
          <a:lstStyle/>
          <a:p>
            <a:pPr>
              <a:lnSpc>
                <a:spcPct val="9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solidFill>
                  <a:srgbClr val="000000"/>
                </a:solidFill>
                <a:ea typeface="MS Gothic" pitchFamily="49" charset="-128"/>
              </a:rPr>
              <a:t>Denali</a:t>
            </a:r>
          </a:p>
        </p:txBody>
      </p:sp>
      <p:sp>
        <p:nvSpPr>
          <p:cNvPr id="53269" name="Text Box 32"/>
          <p:cNvSpPr txBox="1">
            <a:spLocks noChangeArrowheads="1"/>
          </p:cNvSpPr>
          <p:nvPr/>
        </p:nvSpPr>
        <p:spPr bwMode="auto">
          <a:xfrm>
            <a:off x="6692900" y="4783138"/>
            <a:ext cx="2403475" cy="461962"/>
          </a:xfrm>
          <a:prstGeom prst="rect">
            <a:avLst/>
          </a:prstGeom>
          <a:noFill/>
          <a:ln w="9525">
            <a:noFill/>
            <a:round/>
            <a:headEnd/>
            <a:tailEnd/>
          </a:ln>
        </p:spPr>
        <p:txBody>
          <a:bodyPr lIns="90000" tIns="45000" rIns="90000" bIns="45000"/>
          <a:lstStyle/>
          <a:p>
            <a:pPr>
              <a:lnSpc>
                <a:spcPct val="9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solidFill>
                  <a:srgbClr val="000000"/>
                </a:solidFill>
                <a:ea typeface="MS Gothic" pitchFamily="49" charset="-128"/>
              </a:rPr>
              <a:t>etc.</a:t>
            </a:r>
          </a:p>
        </p:txBody>
      </p:sp>
      <p:cxnSp>
        <p:nvCxnSpPr>
          <p:cNvPr id="32790" name="AutoShape 33"/>
          <p:cNvCxnSpPr>
            <a:cxnSpLocks noChangeShapeType="1"/>
            <a:stCxn id="53253" idx="3"/>
            <a:endCxn id="53265" idx="1"/>
          </p:cNvCxnSpPr>
          <p:nvPr/>
        </p:nvCxnSpPr>
        <p:spPr bwMode="auto">
          <a:xfrm flipV="1">
            <a:off x="5857875" y="2733675"/>
            <a:ext cx="831850" cy="1304925"/>
          </a:xfrm>
          <a:prstGeom prst="straightConnector1">
            <a:avLst/>
          </a:prstGeom>
          <a:noFill/>
          <a:ln w="9525">
            <a:solidFill>
              <a:srgbClr val="000000"/>
            </a:solidFill>
            <a:round/>
            <a:headEnd/>
            <a:tailEnd/>
          </a:ln>
        </p:spPr>
      </p:cxnSp>
      <p:cxnSp>
        <p:nvCxnSpPr>
          <p:cNvPr id="32791" name="AutoShape 34"/>
          <p:cNvCxnSpPr>
            <a:cxnSpLocks noChangeShapeType="1"/>
            <a:stCxn id="53253" idx="3"/>
          </p:cNvCxnSpPr>
          <p:nvPr/>
        </p:nvCxnSpPr>
        <p:spPr bwMode="auto">
          <a:xfrm flipV="1">
            <a:off x="5857875" y="3355975"/>
            <a:ext cx="833438" cy="682625"/>
          </a:xfrm>
          <a:prstGeom prst="straightConnector1">
            <a:avLst/>
          </a:prstGeom>
          <a:noFill/>
          <a:ln w="9525">
            <a:solidFill>
              <a:srgbClr val="000000"/>
            </a:solidFill>
            <a:round/>
            <a:headEnd/>
            <a:tailEnd/>
          </a:ln>
        </p:spPr>
      </p:cxnSp>
      <p:cxnSp>
        <p:nvCxnSpPr>
          <p:cNvPr id="32792" name="AutoShape 35"/>
          <p:cNvCxnSpPr>
            <a:cxnSpLocks noChangeShapeType="1"/>
            <a:stCxn id="53253" idx="3"/>
            <a:endCxn id="53267" idx="1"/>
          </p:cNvCxnSpPr>
          <p:nvPr/>
        </p:nvCxnSpPr>
        <p:spPr bwMode="auto">
          <a:xfrm flipV="1">
            <a:off x="5857875" y="3932238"/>
            <a:ext cx="833438" cy="106362"/>
          </a:xfrm>
          <a:prstGeom prst="straightConnector1">
            <a:avLst/>
          </a:prstGeom>
          <a:noFill/>
          <a:ln w="9525">
            <a:solidFill>
              <a:srgbClr val="000000"/>
            </a:solidFill>
            <a:round/>
            <a:headEnd/>
            <a:tailEnd/>
          </a:ln>
        </p:spPr>
      </p:cxnSp>
      <p:cxnSp>
        <p:nvCxnSpPr>
          <p:cNvPr id="32793" name="AutoShape 36"/>
          <p:cNvCxnSpPr>
            <a:cxnSpLocks noChangeShapeType="1"/>
            <a:stCxn id="53253" idx="3"/>
            <a:endCxn id="53268" idx="1"/>
          </p:cNvCxnSpPr>
          <p:nvPr/>
        </p:nvCxnSpPr>
        <p:spPr bwMode="auto">
          <a:xfrm>
            <a:off x="5857875" y="4038600"/>
            <a:ext cx="835025" cy="469900"/>
          </a:xfrm>
          <a:prstGeom prst="straightConnector1">
            <a:avLst/>
          </a:prstGeom>
          <a:noFill/>
          <a:ln w="9525">
            <a:solidFill>
              <a:srgbClr val="000000"/>
            </a:solidFill>
            <a:round/>
            <a:headEnd/>
            <a:tailEnd/>
          </a:ln>
        </p:spPr>
      </p:cxnSp>
      <p:cxnSp>
        <p:nvCxnSpPr>
          <p:cNvPr id="32794" name="AutoShape 37"/>
          <p:cNvCxnSpPr>
            <a:cxnSpLocks noChangeShapeType="1"/>
            <a:stCxn id="53253" idx="3"/>
            <a:endCxn id="53269" idx="1"/>
          </p:cNvCxnSpPr>
          <p:nvPr/>
        </p:nvCxnSpPr>
        <p:spPr bwMode="auto">
          <a:xfrm>
            <a:off x="5857875" y="4038600"/>
            <a:ext cx="835025" cy="974725"/>
          </a:xfrm>
          <a:prstGeom prst="straightConnector1">
            <a:avLst/>
          </a:prstGeom>
          <a:noFill/>
          <a:ln w="9525">
            <a:solidFill>
              <a:srgbClr val="000000"/>
            </a:solidFill>
            <a:round/>
            <a:headEnd/>
            <a:tailEnd/>
          </a:ln>
        </p:spPr>
      </p:cxnSp>
      <p:sp>
        <p:nvSpPr>
          <p:cNvPr id="53275" name="Text Box 38"/>
          <p:cNvSpPr txBox="1">
            <a:spLocks noChangeArrowheads="1"/>
          </p:cNvSpPr>
          <p:nvPr/>
        </p:nvSpPr>
        <p:spPr bwMode="auto">
          <a:xfrm>
            <a:off x="304800" y="5334000"/>
            <a:ext cx="8839200" cy="614363"/>
          </a:xfrm>
          <a:prstGeom prst="rect">
            <a:avLst/>
          </a:prstGeom>
          <a:noFill/>
          <a:ln w="9525">
            <a:noFill/>
            <a:round/>
            <a:headEnd/>
            <a:tailEnd/>
          </a:ln>
        </p:spPr>
        <p:txBody>
          <a:bodyPr lIns="90000" tIns="45000" rIns="90000" bIns="45000"/>
          <a:lstStyle/>
          <a:p>
            <a:pPr>
              <a:lnSpc>
                <a:spcPct val="9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800" i="1">
                <a:solidFill>
                  <a:srgbClr val="000000"/>
                </a:solidFill>
                <a:ea typeface="MS Gothic" pitchFamily="49" charset="-128"/>
              </a:rPr>
              <a:t>Performance</a:t>
            </a:r>
            <a:r>
              <a:rPr lang="en-GB" sz="1800">
                <a:solidFill>
                  <a:srgbClr val="000000"/>
                </a:solidFill>
                <a:ea typeface="MS Gothic" pitchFamily="49" charset="-128"/>
              </a:rPr>
              <a:t>: Para-virtualization (e.g. Xen) is very close to raw physical performance!</a:t>
            </a:r>
          </a:p>
        </p:txBody>
      </p:sp>
      <p:sp>
        <p:nvSpPr>
          <p:cNvPr id="42" name="Date Placeholder 41"/>
          <p:cNvSpPr>
            <a:spLocks noGrp="1"/>
          </p:cNvSpPr>
          <p:nvPr>
            <p:ph type="dt" sz="quarter" idx="10"/>
          </p:nvPr>
        </p:nvSpPr>
        <p:spPr/>
        <p:txBody>
          <a:bodyPr/>
          <a:lstStyle/>
          <a:p>
            <a:r>
              <a:rPr lang="en-GB"/>
              <a:t>19th May, 09</a:t>
            </a:r>
            <a:endParaRPr lang="en-US"/>
          </a:p>
        </p:txBody>
      </p:sp>
      <p:sp>
        <p:nvSpPr>
          <p:cNvPr id="43" name="Footer Placeholder 42"/>
          <p:cNvSpPr>
            <a:spLocks noGrp="1"/>
          </p:cNvSpPr>
          <p:nvPr>
            <p:ph type="ftr" sz="quarter" idx="11"/>
          </p:nvPr>
        </p:nvSpPr>
        <p:spPr/>
        <p:txBody>
          <a:bodyPr/>
          <a:lstStyle/>
          <a:p>
            <a:r>
              <a:rPr lang="en-US"/>
              <a:t>mark.baker@computer.org</a:t>
            </a:r>
            <a:endParaRPr lang="en-GB"/>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533400" y="-76200"/>
            <a:ext cx="8305800" cy="762000"/>
          </a:xfrm>
        </p:spPr>
        <p:txBody>
          <a:bodyPr/>
          <a:lstStyle/>
          <a:p>
            <a:r>
              <a:rPr lang="en-GB" smtClean="0">
                <a:ea typeface="ＭＳ Ｐゴシック" pitchFamily="34" charset="-128"/>
              </a:rPr>
              <a:t>What is Cloud Computing?</a:t>
            </a:r>
          </a:p>
        </p:txBody>
      </p:sp>
      <p:sp>
        <p:nvSpPr>
          <p:cNvPr id="19459" name="Content Placeholder 2"/>
          <p:cNvSpPr>
            <a:spLocks noGrp="1"/>
          </p:cNvSpPr>
          <p:nvPr>
            <p:ph idx="1"/>
          </p:nvPr>
        </p:nvSpPr>
        <p:spPr>
          <a:xfrm>
            <a:off x="457200" y="2514600"/>
            <a:ext cx="8534400" cy="1676400"/>
          </a:xfrm>
        </p:spPr>
        <p:txBody>
          <a:bodyPr>
            <a:normAutofit/>
          </a:bodyPr>
          <a:lstStyle/>
          <a:p>
            <a:pPr marL="1588" indent="-1588">
              <a:buNone/>
            </a:pPr>
            <a:r>
              <a:rPr lang="en-US" dirty="0" smtClean="0">
                <a:solidFill>
                  <a:srgbClr val="0000FF"/>
                </a:solidFill>
                <a:ea typeface="ＭＳ Ｐゴシック" pitchFamily="34" charset="-128"/>
              </a:rPr>
              <a:t>Cloud Computing </a:t>
            </a:r>
            <a:r>
              <a:rPr lang="en-US" dirty="0" smtClean="0">
                <a:ea typeface="ＭＳ Ｐゴシック" pitchFamily="34" charset="-128"/>
              </a:rPr>
              <a:t>is a general term used to describe a </a:t>
            </a:r>
            <a:r>
              <a:rPr lang="en-US" dirty="0" smtClean="0">
                <a:ea typeface="ＭＳ Ｐゴシック" pitchFamily="34" charset="-128"/>
              </a:rPr>
              <a:t>network </a:t>
            </a:r>
            <a:r>
              <a:rPr lang="en-US" dirty="0" smtClean="0">
                <a:ea typeface="ＭＳ Ｐゴシック" pitchFamily="34" charset="-128"/>
              </a:rPr>
              <a:t>based computing that takes place over the </a:t>
            </a:r>
            <a:r>
              <a:rPr lang="en-US" dirty="0" smtClean="0">
                <a:ea typeface="ＭＳ Ｐゴシック" pitchFamily="34" charset="-128"/>
              </a:rPr>
              <a:t>Internet</a:t>
            </a:r>
            <a:endParaRPr lang="en-US" dirty="0" smtClean="0">
              <a:ea typeface="ＭＳ Ｐゴシック" pitchFamily="34" charset="-128"/>
            </a:endParaRPr>
          </a:p>
        </p:txBody>
      </p:sp>
      <p:sp>
        <p:nvSpPr>
          <p:cNvPr id="4" name="Date Placeholder 3"/>
          <p:cNvSpPr>
            <a:spLocks noGrp="1"/>
          </p:cNvSpPr>
          <p:nvPr>
            <p:ph type="dt" sz="quarter" idx="10"/>
          </p:nvPr>
        </p:nvSpPr>
        <p:spPr/>
        <p:txBody>
          <a:bodyPr/>
          <a:lstStyle/>
          <a:p>
            <a:r>
              <a:rPr lang="en-GB"/>
              <a:t>19th May, 09</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Date Placeholder 3"/>
          <p:cNvSpPr>
            <a:spLocks noGrp="1"/>
          </p:cNvSpPr>
          <p:nvPr>
            <p:ph type="dt" sz="quarter" idx="10"/>
          </p:nvPr>
        </p:nvSpPr>
        <p:spPr/>
        <p:txBody>
          <a:bodyPr/>
          <a:lstStyle/>
          <a:p>
            <a:r>
              <a:rPr lang="en-GB"/>
              <a:t>19th May, 09</a:t>
            </a:r>
            <a:endParaRPr lang="en-US"/>
          </a:p>
        </p:txBody>
      </p:sp>
      <p:sp>
        <p:nvSpPr>
          <p:cNvPr id="34819" name="Rectangle 2"/>
          <p:cNvSpPr>
            <a:spLocks noGrp="1" noChangeArrowheads="1"/>
          </p:cNvSpPr>
          <p:nvPr>
            <p:ph type="title"/>
          </p:nvPr>
        </p:nvSpPr>
        <p:spPr>
          <a:xfrm>
            <a:off x="533400" y="0"/>
            <a:ext cx="8305800" cy="762000"/>
          </a:xfrm>
        </p:spPr>
        <p:txBody>
          <a:bodyPr/>
          <a:lstStyle/>
          <a:p>
            <a:pPr eaLnBrk="1" hangingPunct="1"/>
            <a:r>
              <a:rPr lang="en-US" smtClean="0">
                <a:ea typeface="ＭＳ Ｐゴシック" pitchFamily="34" charset="-128"/>
              </a:rPr>
              <a:t>Virtualization in General</a:t>
            </a:r>
          </a:p>
        </p:txBody>
      </p:sp>
      <p:sp>
        <p:nvSpPr>
          <p:cNvPr id="34820" name="Rectangle 3"/>
          <p:cNvSpPr>
            <a:spLocks noGrp="1" noChangeArrowheads="1"/>
          </p:cNvSpPr>
          <p:nvPr>
            <p:ph type="body" idx="1"/>
          </p:nvPr>
        </p:nvSpPr>
        <p:spPr/>
        <p:txBody>
          <a:bodyPr>
            <a:normAutofit fontScale="85000" lnSpcReduction="20000"/>
          </a:bodyPr>
          <a:lstStyle/>
          <a:p>
            <a:pPr eaLnBrk="1" hangingPunct="1"/>
            <a:r>
              <a:rPr lang="en-US" smtClean="0">
                <a:ea typeface="ＭＳ Ｐゴシック" pitchFamily="34" charset="-128"/>
              </a:rPr>
              <a:t>Advantages of virtual machines:</a:t>
            </a:r>
          </a:p>
          <a:p>
            <a:pPr lvl="1" eaLnBrk="1" hangingPunct="1"/>
            <a:r>
              <a:rPr lang="en-US" smtClean="0">
                <a:ea typeface="ＭＳ Ｐゴシック" pitchFamily="34" charset="-128"/>
              </a:rPr>
              <a:t>Run operating systems where the physical hardware is unavailable,</a:t>
            </a:r>
          </a:p>
          <a:p>
            <a:pPr lvl="1" eaLnBrk="1" hangingPunct="1"/>
            <a:r>
              <a:rPr lang="en-US" smtClean="0">
                <a:ea typeface="ＭＳ Ｐゴシック" pitchFamily="34" charset="-128"/>
              </a:rPr>
              <a:t>Easier to create new machines, backup machines, etc.,</a:t>
            </a:r>
          </a:p>
          <a:p>
            <a:pPr lvl="1" eaLnBrk="1" hangingPunct="1"/>
            <a:r>
              <a:rPr lang="en-US" smtClean="0">
                <a:ea typeface="ＭＳ Ｐゴシック" pitchFamily="34" charset="-128"/>
              </a:rPr>
              <a:t>Software testing using “clean” installs of operating systems and software,</a:t>
            </a:r>
          </a:p>
          <a:p>
            <a:pPr lvl="1" eaLnBrk="1" hangingPunct="1"/>
            <a:r>
              <a:rPr lang="en-US" smtClean="0">
                <a:ea typeface="ＭＳ Ｐゴシック" pitchFamily="34" charset="-128"/>
              </a:rPr>
              <a:t>Emulate more machines than are physically available,</a:t>
            </a:r>
          </a:p>
          <a:p>
            <a:pPr lvl="1" eaLnBrk="1" hangingPunct="1"/>
            <a:r>
              <a:rPr lang="en-US" smtClean="0">
                <a:ea typeface="ＭＳ Ｐゴシック" pitchFamily="34" charset="-128"/>
              </a:rPr>
              <a:t>Timeshare lightly loaded systems on one host,</a:t>
            </a:r>
          </a:p>
          <a:p>
            <a:pPr lvl="1" eaLnBrk="1" hangingPunct="1"/>
            <a:r>
              <a:rPr lang="en-US" smtClean="0">
                <a:ea typeface="ＭＳ Ｐゴシック" pitchFamily="34" charset="-128"/>
              </a:rPr>
              <a:t>Debug problems (suspend and resume the problem machine),</a:t>
            </a:r>
          </a:p>
          <a:p>
            <a:pPr lvl="1" eaLnBrk="1" hangingPunct="1"/>
            <a:r>
              <a:rPr lang="en-US" smtClean="0">
                <a:ea typeface="ＭＳ Ｐゴシック" pitchFamily="34" charset="-128"/>
              </a:rPr>
              <a:t>Easy migration of virtual machines (shutdown needed or not).</a:t>
            </a:r>
          </a:p>
          <a:p>
            <a:pPr lvl="1" eaLnBrk="1" hangingPunct="1"/>
            <a:r>
              <a:rPr lang="en-US" smtClean="0">
                <a:ea typeface="ＭＳ Ｐゴシック" pitchFamily="34" charset="-128"/>
              </a:rPr>
              <a:t>Run legacy systems!</a:t>
            </a:r>
          </a:p>
          <a:p>
            <a:pPr lvl="1" eaLnBrk="1" hangingPunct="1">
              <a:buFontTx/>
              <a:buNone/>
            </a:pPr>
            <a:endParaRPr lang="en-US" smtClean="0">
              <a:ea typeface="ＭＳ Ｐゴシック" pitchFamily="34" charset="-128"/>
            </a:endParaRPr>
          </a:p>
        </p:txBody>
      </p:sp>
      <p:sp>
        <p:nvSpPr>
          <p:cNvPr id="6" name="Footer Placeholder 5"/>
          <p:cNvSpPr>
            <a:spLocks noGrp="1"/>
          </p:cNvSpPr>
          <p:nvPr>
            <p:ph type="ftr" sz="quarter" idx="11"/>
          </p:nvPr>
        </p:nvSpPr>
        <p:spPr/>
        <p:txBody>
          <a:bodyPr/>
          <a:lstStyle/>
          <a:p>
            <a:r>
              <a:rPr lang="en-US"/>
              <a:t>mark.baker@computer.org</a:t>
            </a:r>
            <a:endParaRPr lang="en-GB"/>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mtClean="0">
                <a:ea typeface="ＭＳ Ｐゴシック" pitchFamily="34" charset="-128"/>
              </a:rPr>
              <a:t>What is the purpose and benefits?</a:t>
            </a:r>
            <a:endParaRPr lang="en-GB" smtClean="0">
              <a:ea typeface="ＭＳ Ｐゴシック" pitchFamily="34" charset="-128"/>
            </a:endParaRPr>
          </a:p>
        </p:txBody>
      </p:sp>
      <p:sp>
        <p:nvSpPr>
          <p:cNvPr id="35843" name="Content Placeholder 2"/>
          <p:cNvSpPr>
            <a:spLocks noGrp="1"/>
          </p:cNvSpPr>
          <p:nvPr>
            <p:ph idx="1"/>
          </p:nvPr>
        </p:nvSpPr>
        <p:spPr>
          <a:xfrm>
            <a:off x="685800" y="1524000"/>
            <a:ext cx="8077200" cy="4800600"/>
          </a:xfrm>
        </p:spPr>
        <p:txBody>
          <a:bodyPr>
            <a:normAutofit fontScale="92500" lnSpcReduction="20000"/>
          </a:bodyPr>
          <a:lstStyle/>
          <a:p>
            <a:r>
              <a:rPr lang="en-US" dirty="0" smtClean="0">
                <a:solidFill>
                  <a:srgbClr val="0000FF"/>
                </a:solidFill>
                <a:ea typeface="ＭＳ Ｐゴシック" pitchFamily="34" charset="-128"/>
              </a:rPr>
              <a:t>Cloud computing </a:t>
            </a:r>
            <a:r>
              <a:rPr lang="en-US" dirty="0" smtClean="0">
                <a:ea typeface="ＭＳ Ｐゴシック" pitchFamily="34" charset="-128"/>
              </a:rPr>
              <a:t>enables companies and applications, which are system infrastructure dependent, to be infrastructure-less.</a:t>
            </a:r>
          </a:p>
          <a:p>
            <a:r>
              <a:rPr lang="en-US" dirty="0" smtClean="0">
                <a:ea typeface="ＭＳ Ｐゴシック" pitchFamily="34" charset="-128"/>
              </a:rPr>
              <a:t>By using the Cloud infrastructure on “</a:t>
            </a:r>
            <a:r>
              <a:rPr lang="en-US" dirty="0" smtClean="0">
                <a:solidFill>
                  <a:srgbClr val="0000FF"/>
                </a:solidFill>
                <a:ea typeface="ＭＳ Ｐゴシック" pitchFamily="34" charset="-128"/>
              </a:rPr>
              <a:t>pay as used and on demand</a:t>
            </a:r>
            <a:r>
              <a:rPr lang="en-US" dirty="0" smtClean="0">
                <a:ea typeface="ＭＳ Ｐゴシック" pitchFamily="34" charset="-128"/>
              </a:rPr>
              <a:t>”, all of us can save in capital and operational investment!</a:t>
            </a:r>
          </a:p>
          <a:p>
            <a:r>
              <a:rPr lang="en-US" dirty="0" smtClean="0">
                <a:ea typeface="ＭＳ Ｐゴシック" pitchFamily="34" charset="-128"/>
              </a:rPr>
              <a:t>Clients can:</a:t>
            </a:r>
          </a:p>
          <a:p>
            <a:pPr lvl="1"/>
            <a:r>
              <a:rPr lang="en-US" dirty="0" smtClean="0">
                <a:ea typeface="ＭＳ Ｐゴシック" pitchFamily="34" charset="-128"/>
              </a:rPr>
              <a:t>Put their data on the platform instead of on their own desktop PCs and/or on their own servers.</a:t>
            </a:r>
          </a:p>
          <a:p>
            <a:pPr lvl="1"/>
            <a:r>
              <a:rPr lang="en-US" dirty="0" smtClean="0">
                <a:ea typeface="ＭＳ Ｐゴシック" pitchFamily="34" charset="-128"/>
              </a:rPr>
              <a:t>They can put their applications on the cloud and use the servers within the cloud to do processing and data manipulations etc. </a:t>
            </a:r>
          </a:p>
        </p:txBody>
      </p:sp>
      <p:sp>
        <p:nvSpPr>
          <p:cNvPr id="4" name="Date Placeholder 3"/>
          <p:cNvSpPr>
            <a:spLocks noGrp="1"/>
          </p:cNvSpPr>
          <p:nvPr>
            <p:ph type="dt" sz="quarter" idx="10"/>
          </p:nvPr>
        </p:nvSpPr>
        <p:spPr/>
        <p:txBody>
          <a:bodyPr/>
          <a:lstStyle/>
          <a:p>
            <a:r>
              <a:rPr lang="en-GB"/>
              <a:t>19th May, 09</a:t>
            </a:r>
            <a:endParaRPr lang="en-US"/>
          </a:p>
        </p:txBody>
      </p:sp>
      <p:sp>
        <p:nvSpPr>
          <p:cNvPr id="5" name="Footer Placeholder 4"/>
          <p:cNvSpPr>
            <a:spLocks noGrp="1"/>
          </p:cNvSpPr>
          <p:nvPr>
            <p:ph type="ftr" sz="quarter" idx="11"/>
          </p:nvPr>
        </p:nvSpPr>
        <p:spPr/>
        <p:txBody>
          <a:bodyPr/>
          <a:lstStyle/>
          <a:p>
            <a:r>
              <a:rPr lang="en-US"/>
              <a:t>mark.baker@computer.org</a:t>
            </a:r>
            <a:endParaRPr lang="en-GB"/>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mtClean="0">
                <a:ea typeface="ＭＳ Ｐゴシック" pitchFamily="34" charset="-128"/>
              </a:rPr>
              <a:t>What is the purpose and benefits?</a:t>
            </a:r>
            <a:endParaRPr lang="en-GB" smtClean="0">
              <a:ea typeface="ＭＳ Ｐゴシック" pitchFamily="34" charset="-128"/>
            </a:endParaRPr>
          </a:p>
        </p:txBody>
      </p:sp>
      <p:sp>
        <p:nvSpPr>
          <p:cNvPr id="36867" name="Content Placeholder 2"/>
          <p:cNvSpPr>
            <a:spLocks noGrp="1"/>
          </p:cNvSpPr>
          <p:nvPr>
            <p:ph idx="1"/>
          </p:nvPr>
        </p:nvSpPr>
        <p:spPr>
          <a:xfrm>
            <a:off x="381000" y="838200"/>
            <a:ext cx="8610600" cy="5486400"/>
          </a:xfrm>
        </p:spPr>
        <p:txBody>
          <a:bodyPr/>
          <a:lstStyle/>
          <a:p>
            <a:r>
              <a:rPr lang="en-US" smtClean="0">
                <a:ea typeface="ＭＳ Ｐゴシック" pitchFamily="34" charset="-128"/>
              </a:rPr>
              <a:t>The term </a:t>
            </a:r>
            <a:r>
              <a:rPr lang="en-US" smtClean="0">
                <a:solidFill>
                  <a:srgbClr val="0000FF"/>
                </a:solidFill>
                <a:ea typeface="ＭＳ Ｐゴシック" pitchFamily="34" charset="-128"/>
              </a:rPr>
              <a:t>cloud </a:t>
            </a:r>
            <a:r>
              <a:rPr lang="en-US" smtClean="0">
                <a:ea typeface="ＭＳ Ｐゴシック" pitchFamily="34" charset="-128"/>
              </a:rPr>
              <a:t>is used to describe and to reflect this class of Internet centric computing infrastructure being transparent (users do not need to know what is behind the scenes!), highly scalable (scale up and down as needed), on-demand, pay as needed and as used.</a:t>
            </a:r>
          </a:p>
          <a:p>
            <a:r>
              <a:rPr lang="en-US" smtClean="0">
                <a:ea typeface="ＭＳ Ｐゴシック" pitchFamily="34" charset="-128"/>
              </a:rPr>
              <a:t>After so many years, Cloud Computing is today the a </a:t>
            </a:r>
            <a:r>
              <a:rPr lang="en-US" smtClean="0">
                <a:solidFill>
                  <a:srgbClr val="0000FF"/>
                </a:solidFill>
                <a:ea typeface="ＭＳ Ｐゴシック" pitchFamily="34" charset="-128"/>
              </a:rPr>
              <a:t>network based computing</a:t>
            </a:r>
            <a:r>
              <a:rPr lang="en-US" smtClean="0">
                <a:ea typeface="ＭＳ Ｐゴシック" pitchFamily="34" charset="-128"/>
              </a:rPr>
              <a:t> over Internet.</a:t>
            </a:r>
          </a:p>
        </p:txBody>
      </p:sp>
      <p:sp>
        <p:nvSpPr>
          <p:cNvPr id="4" name="Date Placeholder 3"/>
          <p:cNvSpPr>
            <a:spLocks noGrp="1"/>
          </p:cNvSpPr>
          <p:nvPr>
            <p:ph type="dt" sz="quarter" idx="10"/>
          </p:nvPr>
        </p:nvSpPr>
        <p:spPr/>
        <p:txBody>
          <a:bodyPr/>
          <a:lstStyle/>
          <a:p>
            <a:r>
              <a:rPr lang="en-GB"/>
              <a:t>19th May, 09</a:t>
            </a:r>
            <a:endParaRPr lang="en-US"/>
          </a:p>
        </p:txBody>
      </p:sp>
      <p:sp>
        <p:nvSpPr>
          <p:cNvPr id="5" name="Footer Placeholder 4"/>
          <p:cNvSpPr>
            <a:spLocks noGrp="1"/>
          </p:cNvSpPr>
          <p:nvPr>
            <p:ph type="ftr" sz="quarter" idx="11"/>
          </p:nvPr>
        </p:nvSpPr>
        <p:spPr/>
        <p:txBody>
          <a:bodyPr/>
          <a:lstStyle/>
          <a:p>
            <a:r>
              <a:rPr lang="en-US"/>
              <a:t>mark.baker@computer.org</a:t>
            </a:r>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Cloud Computing Schema</a:t>
            </a:r>
            <a:endParaRPr lang="en-US" dirty="0"/>
          </a:p>
        </p:txBody>
      </p:sp>
      <p:pic>
        <p:nvPicPr>
          <p:cNvPr id="54274" name="Picture 2" descr="C:\Users\Yaoyu\Desktop\course\Laptop.png"/>
          <p:cNvPicPr>
            <a:picLocks noChangeAspect="1" noChangeArrowheads="1"/>
          </p:cNvPicPr>
          <p:nvPr/>
        </p:nvPicPr>
        <p:blipFill>
          <a:blip r:embed="rId2" cstate="print"/>
          <a:srcRect/>
          <a:stretch>
            <a:fillRect/>
          </a:stretch>
        </p:blipFill>
        <p:spPr bwMode="auto">
          <a:xfrm>
            <a:off x="914400" y="3048000"/>
            <a:ext cx="1663647" cy="1143000"/>
          </a:xfrm>
          <a:prstGeom prst="rect">
            <a:avLst/>
          </a:prstGeom>
          <a:noFill/>
        </p:spPr>
      </p:pic>
      <p:pic>
        <p:nvPicPr>
          <p:cNvPr id="6" name="Picture 2" descr="C:\Users\Yaoyu\Desktop\course\Laptop.png"/>
          <p:cNvPicPr>
            <a:picLocks noChangeAspect="1" noChangeArrowheads="1"/>
          </p:cNvPicPr>
          <p:nvPr/>
        </p:nvPicPr>
        <p:blipFill>
          <a:blip r:embed="rId2" cstate="print"/>
          <a:srcRect/>
          <a:stretch>
            <a:fillRect/>
          </a:stretch>
        </p:blipFill>
        <p:spPr bwMode="auto">
          <a:xfrm>
            <a:off x="1752600" y="1524000"/>
            <a:ext cx="1663647" cy="1143000"/>
          </a:xfrm>
          <a:prstGeom prst="rect">
            <a:avLst/>
          </a:prstGeom>
          <a:noFill/>
        </p:spPr>
      </p:pic>
      <p:pic>
        <p:nvPicPr>
          <p:cNvPr id="7" name="Picture 2" descr="C:\Users\Yaoyu\Desktop\course\Laptop.png"/>
          <p:cNvPicPr>
            <a:picLocks noChangeAspect="1" noChangeArrowheads="1"/>
          </p:cNvPicPr>
          <p:nvPr/>
        </p:nvPicPr>
        <p:blipFill>
          <a:blip r:embed="rId2" cstate="print"/>
          <a:srcRect/>
          <a:stretch>
            <a:fillRect/>
          </a:stretch>
        </p:blipFill>
        <p:spPr bwMode="auto">
          <a:xfrm>
            <a:off x="1600200" y="4800600"/>
            <a:ext cx="1663647" cy="11430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274638"/>
            <a:ext cx="8229600" cy="639762"/>
          </a:xfrm>
        </p:spPr>
        <p:txBody>
          <a:bodyPr>
            <a:normAutofit fontScale="90000"/>
          </a:bodyPr>
          <a:lstStyle/>
          <a:p>
            <a:r>
              <a:rPr lang="en-US" dirty="0" smtClean="0">
                <a:ea typeface="ＭＳ Ｐゴシック" pitchFamily="34" charset="-128"/>
              </a:rPr>
              <a:t>Basic Cloud Characteristics</a:t>
            </a:r>
            <a:endParaRPr lang="en-GB" dirty="0" smtClean="0">
              <a:ea typeface="ＭＳ Ｐゴシック" pitchFamily="34" charset="-128"/>
            </a:endParaRPr>
          </a:p>
        </p:txBody>
      </p:sp>
      <p:sp>
        <p:nvSpPr>
          <p:cNvPr id="28675" name="Content Placeholder 2"/>
          <p:cNvSpPr>
            <a:spLocks noGrp="1"/>
          </p:cNvSpPr>
          <p:nvPr>
            <p:ph idx="1"/>
          </p:nvPr>
        </p:nvSpPr>
        <p:spPr>
          <a:xfrm>
            <a:off x="381000" y="1219200"/>
            <a:ext cx="8610600" cy="4495800"/>
          </a:xfrm>
        </p:spPr>
        <p:txBody>
          <a:bodyPr>
            <a:normAutofit fontScale="92500" lnSpcReduction="10000"/>
          </a:bodyPr>
          <a:lstStyle/>
          <a:p>
            <a:r>
              <a:rPr lang="en-US" dirty="0" smtClean="0">
                <a:ea typeface="ＭＳ Ｐゴシック" pitchFamily="34" charset="-128"/>
              </a:rPr>
              <a:t>The “</a:t>
            </a:r>
            <a:r>
              <a:rPr lang="en-US" dirty="0" smtClean="0">
                <a:solidFill>
                  <a:srgbClr val="0000FF"/>
                </a:solidFill>
                <a:ea typeface="ＭＳ Ｐゴシック" pitchFamily="34" charset="-128"/>
              </a:rPr>
              <a:t>no-need-to-know</a:t>
            </a:r>
            <a:r>
              <a:rPr lang="en-US" dirty="0" smtClean="0">
                <a:ea typeface="ＭＳ Ｐゴシック" pitchFamily="34" charset="-128"/>
              </a:rPr>
              <a:t>” in terms of the underlying details of infrastructure, applications interface with the infrastructure via the APIs.</a:t>
            </a:r>
          </a:p>
          <a:p>
            <a:r>
              <a:rPr lang="en-US" dirty="0" smtClean="0">
                <a:ea typeface="ＭＳ Ｐゴシック" pitchFamily="34" charset="-128"/>
              </a:rPr>
              <a:t>The “</a:t>
            </a:r>
            <a:r>
              <a:rPr lang="en-US" dirty="0" smtClean="0">
                <a:solidFill>
                  <a:srgbClr val="0000FF"/>
                </a:solidFill>
                <a:ea typeface="ＭＳ Ｐゴシック" pitchFamily="34" charset="-128"/>
              </a:rPr>
              <a:t>flexibility and elasticity</a:t>
            </a:r>
            <a:r>
              <a:rPr lang="en-US" dirty="0" smtClean="0">
                <a:ea typeface="ＭＳ Ｐゴシック" pitchFamily="34" charset="-128"/>
              </a:rPr>
              <a:t>” allows these systems to scale up and down at will – </a:t>
            </a:r>
            <a:r>
              <a:rPr lang="en-US" dirty="0" err="1" smtClean="0">
                <a:ea typeface="ＭＳ Ｐゴシック" pitchFamily="34" charset="-128"/>
              </a:rPr>
              <a:t>utilising</a:t>
            </a:r>
            <a:r>
              <a:rPr lang="en-US" dirty="0" smtClean="0">
                <a:ea typeface="ＭＳ Ｐゴシック" pitchFamily="34" charset="-128"/>
              </a:rPr>
              <a:t> the resources of all kinds (CPU, storage, server capacity, load balancing, and databases).</a:t>
            </a:r>
          </a:p>
          <a:p>
            <a:r>
              <a:rPr lang="en-US" dirty="0" smtClean="0">
                <a:ea typeface="ＭＳ Ｐゴシック" pitchFamily="34" charset="-128"/>
              </a:rPr>
              <a:t>The “</a:t>
            </a:r>
            <a:r>
              <a:rPr lang="en-US" dirty="0" smtClean="0">
                <a:solidFill>
                  <a:srgbClr val="0000FF"/>
                </a:solidFill>
                <a:ea typeface="ＭＳ Ｐゴシック" pitchFamily="34" charset="-128"/>
              </a:rPr>
              <a:t>pay as much as used and needed</a:t>
            </a:r>
            <a:r>
              <a:rPr lang="en-US" dirty="0" smtClean="0">
                <a:ea typeface="ＭＳ Ｐゴシック" pitchFamily="34" charset="-128"/>
              </a:rPr>
              <a:t>” type of utility computing and the “</a:t>
            </a:r>
            <a:r>
              <a:rPr lang="en-US" dirty="0" smtClean="0">
                <a:solidFill>
                  <a:srgbClr val="0000FF"/>
                </a:solidFill>
                <a:ea typeface="ＭＳ Ｐゴシック" pitchFamily="34" charset="-128"/>
              </a:rPr>
              <a:t>always on!, anywhere and any place</a:t>
            </a:r>
            <a:r>
              <a:rPr lang="en-US" dirty="0" smtClean="0">
                <a:ea typeface="ＭＳ Ｐゴシック" pitchFamily="34" charset="-128"/>
              </a:rPr>
              <a:t>” type of network-based computing.</a:t>
            </a:r>
          </a:p>
          <a:p>
            <a:endParaRPr lang="en-GB" dirty="0" smtClean="0">
              <a:ea typeface="ＭＳ Ｐゴシック" pitchFamily="34" charset="-128"/>
            </a:endParaRPr>
          </a:p>
        </p:txBody>
      </p:sp>
      <p:sp>
        <p:nvSpPr>
          <p:cNvPr id="4" name="Date Placeholder 3"/>
          <p:cNvSpPr>
            <a:spLocks noGrp="1"/>
          </p:cNvSpPr>
          <p:nvPr>
            <p:ph type="dt" sz="quarter" idx="10"/>
          </p:nvPr>
        </p:nvSpPr>
        <p:spPr/>
        <p:txBody>
          <a:bodyPr/>
          <a:lstStyle/>
          <a:p>
            <a:r>
              <a:rPr lang="en-GB"/>
              <a:t>19th May, 09</a:t>
            </a:r>
            <a:endParaRPr lang="en-US"/>
          </a:p>
        </p:txBody>
      </p:sp>
      <p:sp>
        <p:nvSpPr>
          <p:cNvPr id="5" name="Footer Placeholder 4"/>
          <p:cNvSpPr>
            <a:spLocks noGrp="1"/>
          </p:cNvSpPr>
          <p:nvPr>
            <p:ph type="ftr" sz="quarter" idx="11"/>
          </p:nvPr>
        </p:nvSpPr>
        <p:spPr/>
        <p:txBody>
          <a:bodyPr/>
          <a:lstStyle/>
          <a:p>
            <a:r>
              <a:rPr lang="en-US"/>
              <a:t>mark.baker@computer.org</a:t>
            </a:r>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152400"/>
            <a:ext cx="8229600" cy="762000"/>
          </a:xfrm>
        </p:spPr>
        <p:txBody>
          <a:bodyPr>
            <a:normAutofit/>
          </a:bodyPr>
          <a:lstStyle/>
          <a:p>
            <a:r>
              <a:rPr lang="en-US" dirty="0" smtClean="0">
                <a:ea typeface="ＭＳ Ｐゴシック" pitchFamily="34" charset="-128"/>
              </a:rPr>
              <a:t>Some Commercial Cloud Offerings</a:t>
            </a:r>
          </a:p>
        </p:txBody>
      </p:sp>
      <p:pic>
        <p:nvPicPr>
          <p:cNvPr id="39940" name="Picture 5"/>
          <p:cNvPicPr>
            <a:picLocks noChangeAspect="1" noChangeArrowheads="1"/>
          </p:cNvPicPr>
          <p:nvPr/>
        </p:nvPicPr>
        <p:blipFill>
          <a:blip r:embed="rId3" cstate="print"/>
          <a:srcRect/>
          <a:stretch>
            <a:fillRect/>
          </a:stretch>
        </p:blipFill>
        <p:spPr bwMode="auto">
          <a:xfrm>
            <a:off x="5334000" y="2514600"/>
            <a:ext cx="3529012" cy="831850"/>
          </a:xfrm>
          <a:prstGeom prst="rect">
            <a:avLst/>
          </a:prstGeom>
          <a:noFill/>
          <a:ln w="25400">
            <a:noFill/>
            <a:miter lim="800000"/>
            <a:headEnd/>
            <a:tailEnd/>
          </a:ln>
        </p:spPr>
      </p:pic>
      <p:pic>
        <p:nvPicPr>
          <p:cNvPr id="39941" name="Picture 6"/>
          <p:cNvPicPr>
            <a:picLocks noChangeAspect="1"/>
          </p:cNvPicPr>
          <p:nvPr/>
        </p:nvPicPr>
        <p:blipFill>
          <a:blip r:embed="rId4" cstate="print"/>
          <a:srcRect/>
          <a:stretch>
            <a:fillRect/>
          </a:stretch>
        </p:blipFill>
        <p:spPr bwMode="auto">
          <a:xfrm>
            <a:off x="7467600" y="4038600"/>
            <a:ext cx="989012" cy="1557338"/>
          </a:xfrm>
          <a:prstGeom prst="rect">
            <a:avLst/>
          </a:prstGeom>
          <a:noFill/>
          <a:ln w="9525">
            <a:noFill/>
            <a:miter lim="800000"/>
            <a:headEnd/>
            <a:tailEnd/>
          </a:ln>
        </p:spPr>
      </p:pic>
      <p:pic>
        <p:nvPicPr>
          <p:cNvPr id="39942" name="Picture 7"/>
          <p:cNvPicPr>
            <a:picLocks noChangeAspect="1"/>
          </p:cNvPicPr>
          <p:nvPr/>
        </p:nvPicPr>
        <p:blipFill>
          <a:blip r:embed="rId5" cstate="print"/>
          <a:srcRect/>
          <a:stretch>
            <a:fillRect/>
          </a:stretch>
        </p:blipFill>
        <p:spPr bwMode="auto">
          <a:xfrm>
            <a:off x="1600200" y="5029200"/>
            <a:ext cx="1857375" cy="690562"/>
          </a:xfrm>
          <a:prstGeom prst="rect">
            <a:avLst/>
          </a:prstGeom>
          <a:noFill/>
          <a:ln w="9525">
            <a:noFill/>
            <a:miter lim="800000"/>
            <a:headEnd/>
            <a:tailEnd/>
          </a:ln>
        </p:spPr>
      </p:pic>
      <p:pic>
        <p:nvPicPr>
          <p:cNvPr id="39943" name="Picture 9"/>
          <p:cNvPicPr>
            <a:picLocks noChangeAspect="1"/>
          </p:cNvPicPr>
          <p:nvPr/>
        </p:nvPicPr>
        <p:blipFill>
          <a:blip r:embed="rId6" cstate="print"/>
          <a:srcRect/>
          <a:stretch>
            <a:fillRect/>
          </a:stretch>
        </p:blipFill>
        <p:spPr bwMode="auto">
          <a:xfrm>
            <a:off x="4094163" y="3589337"/>
            <a:ext cx="2654300" cy="711200"/>
          </a:xfrm>
          <a:prstGeom prst="rect">
            <a:avLst/>
          </a:prstGeom>
          <a:noFill/>
          <a:ln w="9525">
            <a:noFill/>
            <a:miter lim="800000"/>
            <a:headEnd/>
            <a:tailEnd/>
          </a:ln>
        </p:spPr>
      </p:pic>
      <p:pic>
        <p:nvPicPr>
          <p:cNvPr id="39944" name="Picture 10"/>
          <p:cNvPicPr>
            <a:picLocks noChangeAspect="1"/>
          </p:cNvPicPr>
          <p:nvPr/>
        </p:nvPicPr>
        <p:blipFill>
          <a:blip r:embed="rId7" cstate="print"/>
          <a:srcRect/>
          <a:stretch>
            <a:fillRect/>
          </a:stretch>
        </p:blipFill>
        <p:spPr bwMode="auto">
          <a:xfrm>
            <a:off x="4572000" y="1447800"/>
            <a:ext cx="2695575" cy="598488"/>
          </a:xfrm>
          <a:prstGeom prst="rect">
            <a:avLst/>
          </a:prstGeom>
          <a:noFill/>
          <a:ln w="9525">
            <a:noFill/>
            <a:miter lim="800000"/>
            <a:headEnd/>
            <a:tailEnd/>
          </a:ln>
        </p:spPr>
      </p:pic>
      <p:pic>
        <p:nvPicPr>
          <p:cNvPr id="39945" name="Picture 11"/>
          <p:cNvPicPr>
            <a:picLocks noChangeAspect="1"/>
          </p:cNvPicPr>
          <p:nvPr/>
        </p:nvPicPr>
        <p:blipFill>
          <a:blip r:embed="rId8" cstate="print"/>
          <a:srcRect/>
          <a:stretch>
            <a:fillRect/>
          </a:stretch>
        </p:blipFill>
        <p:spPr bwMode="auto">
          <a:xfrm>
            <a:off x="3886200" y="5181600"/>
            <a:ext cx="1851025" cy="681037"/>
          </a:xfrm>
          <a:prstGeom prst="rect">
            <a:avLst/>
          </a:prstGeom>
          <a:noFill/>
          <a:ln w="9525">
            <a:noFill/>
            <a:miter lim="800000"/>
            <a:headEnd/>
            <a:tailEnd/>
          </a:ln>
        </p:spPr>
      </p:pic>
      <p:pic>
        <p:nvPicPr>
          <p:cNvPr id="39946" name="Picture 12"/>
          <p:cNvPicPr>
            <a:picLocks noChangeAspect="1"/>
          </p:cNvPicPr>
          <p:nvPr/>
        </p:nvPicPr>
        <p:blipFill>
          <a:blip r:embed="rId9" cstate="print"/>
          <a:srcRect/>
          <a:stretch>
            <a:fillRect/>
          </a:stretch>
        </p:blipFill>
        <p:spPr bwMode="auto">
          <a:xfrm>
            <a:off x="598488" y="3600450"/>
            <a:ext cx="1787525" cy="850900"/>
          </a:xfrm>
          <a:prstGeom prst="rect">
            <a:avLst/>
          </a:prstGeom>
          <a:noFill/>
          <a:ln w="9525">
            <a:noFill/>
            <a:miter lim="800000"/>
            <a:headEnd/>
            <a:tailEnd/>
          </a:ln>
        </p:spPr>
      </p:pic>
      <p:pic>
        <p:nvPicPr>
          <p:cNvPr id="39947" name="Picture 11"/>
          <p:cNvPicPr>
            <a:picLocks noChangeAspect="1"/>
          </p:cNvPicPr>
          <p:nvPr/>
        </p:nvPicPr>
        <p:blipFill>
          <a:blip r:embed="rId10" cstate="print"/>
          <a:srcRect/>
          <a:stretch>
            <a:fillRect/>
          </a:stretch>
        </p:blipFill>
        <p:spPr bwMode="auto">
          <a:xfrm>
            <a:off x="2682875" y="3641725"/>
            <a:ext cx="1131888" cy="1152525"/>
          </a:xfrm>
          <a:prstGeom prst="rect">
            <a:avLst/>
          </a:prstGeom>
          <a:noFill/>
          <a:ln w="9525">
            <a:noFill/>
            <a:miter lim="800000"/>
            <a:headEnd/>
            <a:tailEnd/>
          </a:ln>
        </p:spPr>
      </p:pic>
      <p:pic>
        <p:nvPicPr>
          <p:cNvPr id="39948" name="Picture 7"/>
          <p:cNvPicPr>
            <a:picLocks noChangeAspect="1" noChangeArrowheads="1"/>
          </p:cNvPicPr>
          <p:nvPr/>
        </p:nvPicPr>
        <p:blipFill>
          <a:blip r:embed="rId11" cstate="print"/>
          <a:srcRect/>
          <a:stretch>
            <a:fillRect/>
          </a:stretch>
        </p:blipFill>
        <p:spPr bwMode="auto">
          <a:xfrm>
            <a:off x="533400" y="2590800"/>
            <a:ext cx="4338637" cy="571500"/>
          </a:xfrm>
          <a:prstGeom prst="rect">
            <a:avLst/>
          </a:prstGeom>
          <a:noFill/>
          <a:ln w="25400">
            <a:noFill/>
            <a:miter lim="800000"/>
            <a:headEnd/>
            <a:tailEnd/>
          </a:ln>
        </p:spPr>
      </p:pic>
      <p:sp>
        <p:nvSpPr>
          <p:cNvPr id="16" name="Date Placeholder 15"/>
          <p:cNvSpPr>
            <a:spLocks noGrp="1"/>
          </p:cNvSpPr>
          <p:nvPr>
            <p:ph type="dt" sz="quarter" idx="10"/>
          </p:nvPr>
        </p:nvSpPr>
        <p:spPr/>
        <p:txBody>
          <a:bodyPr/>
          <a:lstStyle/>
          <a:p>
            <a:r>
              <a:rPr lang="en-GB"/>
              <a:t>19th May, 09</a:t>
            </a:r>
            <a:endParaRPr lang="en-US"/>
          </a:p>
        </p:txBody>
      </p:sp>
      <p:sp>
        <p:nvSpPr>
          <p:cNvPr id="17" name="Footer Placeholder 16"/>
          <p:cNvSpPr>
            <a:spLocks noGrp="1"/>
          </p:cNvSpPr>
          <p:nvPr>
            <p:ph type="ftr" sz="quarter" idx="11"/>
          </p:nvPr>
        </p:nvSpPr>
        <p:spPr/>
        <p:txBody>
          <a:bodyPr/>
          <a:lstStyle/>
          <a:p>
            <a:r>
              <a:rPr lang="en-US"/>
              <a:t>mark.baker@computer.org</a:t>
            </a:r>
            <a:endParaRPr lang="en-GB"/>
          </a:p>
        </p:txBody>
      </p:sp>
      <p:pic>
        <p:nvPicPr>
          <p:cNvPr id="57348" name="Picture 4" descr="http://www.37cloud.com/wp-content/themes/Lumin/timthumb.php?src=http://www.37cloud.com/wp-content/uploads/logo_aws.jpg&amp;h=328&amp;w=595&amp;zc=1"/>
          <p:cNvPicPr>
            <a:picLocks noChangeAspect="1" noChangeArrowheads="1"/>
          </p:cNvPicPr>
          <p:nvPr/>
        </p:nvPicPr>
        <p:blipFill>
          <a:blip r:embed="rId12" cstate="print"/>
          <a:srcRect/>
          <a:stretch>
            <a:fillRect/>
          </a:stretch>
        </p:blipFill>
        <p:spPr bwMode="auto">
          <a:xfrm>
            <a:off x="838199" y="1219200"/>
            <a:ext cx="1796971" cy="990600"/>
          </a:xfrm>
          <a:prstGeom prst="rect">
            <a:avLst/>
          </a:prstGeom>
          <a:noFill/>
        </p:spPr>
      </p:pic>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600200" y="274638"/>
            <a:ext cx="7086600" cy="1249362"/>
          </a:xfrm>
        </p:spPr>
        <p:txBody>
          <a:bodyPr/>
          <a:lstStyle/>
          <a:p>
            <a:r>
              <a:rPr lang="en-US" b="1" dirty="0" smtClean="0"/>
              <a:t>Amazon Web Services</a:t>
            </a:r>
            <a:endParaRPr lang="en-US" b="1" dirty="0" smtClean="0"/>
          </a:p>
        </p:txBody>
      </p:sp>
      <p:sp>
        <p:nvSpPr>
          <p:cNvPr id="21507" name="Content Placeholder 2"/>
          <p:cNvSpPr>
            <a:spLocks noGrp="1"/>
          </p:cNvSpPr>
          <p:nvPr>
            <p:ph idx="1"/>
          </p:nvPr>
        </p:nvSpPr>
        <p:spPr>
          <a:xfrm>
            <a:off x="1143000" y="1524000"/>
            <a:ext cx="7772400" cy="4953000"/>
          </a:xfrm>
        </p:spPr>
        <p:txBody>
          <a:bodyPr>
            <a:normAutofit/>
          </a:bodyPr>
          <a:lstStyle/>
          <a:p>
            <a:r>
              <a:rPr lang="en-US" dirty="0" smtClean="0"/>
              <a:t>Elastic Compute Cloud (EC2)</a:t>
            </a:r>
          </a:p>
          <a:p>
            <a:pPr lvl="1"/>
            <a:r>
              <a:rPr lang="en-US" dirty="0" smtClean="0"/>
              <a:t>Rent computing resources by the hour</a:t>
            </a:r>
          </a:p>
          <a:p>
            <a:pPr lvl="1"/>
            <a:r>
              <a:rPr lang="en-US" dirty="0" smtClean="0"/>
              <a:t>Basic unit of accounting = instance-hour</a:t>
            </a:r>
          </a:p>
          <a:p>
            <a:pPr lvl="1"/>
            <a:r>
              <a:rPr lang="en-US" dirty="0" smtClean="0"/>
              <a:t>Additional costs for bandwidth</a:t>
            </a:r>
          </a:p>
          <a:p>
            <a:r>
              <a:rPr lang="en-US" dirty="0" smtClean="0"/>
              <a:t>Simple Storage Service (S3)</a:t>
            </a:r>
          </a:p>
          <a:p>
            <a:pPr lvl="1"/>
            <a:r>
              <a:rPr lang="en-US" dirty="0" smtClean="0"/>
              <a:t>Persistent storage</a:t>
            </a:r>
          </a:p>
          <a:p>
            <a:pPr lvl="1"/>
            <a:r>
              <a:rPr lang="en-US" dirty="0" smtClean="0"/>
              <a:t>Charge by the GB/month</a:t>
            </a:r>
          </a:p>
          <a:p>
            <a:pPr lvl="1"/>
            <a:r>
              <a:rPr lang="en-US" dirty="0" smtClean="0"/>
              <a:t>Additional costs for bandwidth</a:t>
            </a:r>
          </a:p>
        </p:txBody>
      </p:sp>
      <p:pic>
        <p:nvPicPr>
          <p:cNvPr id="4" name="Picture 4" descr="http://www.37cloud.com/wp-content/themes/Lumin/timthumb.php?src=http://www.37cloud.com/wp-content/uploads/logo_aws.jpg&amp;h=328&amp;w=595&amp;zc=1"/>
          <p:cNvPicPr>
            <a:picLocks noChangeAspect="1" noChangeArrowheads="1"/>
          </p:cNvPicPr>
          <p:nvPr/>
        </p:nvPicPr>
        <p:blipFill>
          <a:blip r:embed="rId2" cstate="print"/>
          <a:srcRect/>
          <a:stretch>
            <a:fillRect/>
          </a:stretch>
        </p:blipFill>
        <p:spPr bwMode="auto">
          <a:xfrm>
            <a:off x="0" y="228600"/>
            <a:ext cx="2211657" cy="1219200"/>
          </a:xfrm>
          <a:prstGeom prst="rect">
            <a:avLst/>
          </a:prstGeom>
          <a:noFill/>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Cloud Computing</a:t>
            </a:r>
            <a:endParaRPr lang="en-US" b="1" dirty="0"/>
          </a:p>
        </p:txBody>
      </p:sp>
      <p:sp>
        <p:nvSpPr>
          <p:cNvPr id="3" name="Content Placeholder 2"/>
          <p:cNvSpPr>
            <a:spLocks noGrp="1"/>
          </p:cNvSpPr>
          <p:nvPr>
            <p:ph idx="1"/>
          </p:nvPr>
        </p:nvSpPr>
        <p:spPr>
          <a:xfrm>
            <a:off x="457200" y="2819400"/>
            <a:ext cx="8229600" cy="1371601"/>
          </a:xfrm>
        </p:spPr>
        <p:txBody>
          <a:bodyPr>
            <a:normAutofit/>
          </a:bodyPr>
          <a:lstStyle/>
          <a:p>
            <a:pPr algn="ctr">
              <a:buNone/>
            </a:pPr>
            <a:r>
              <a:rPr lang="en-US" sz="3600" b="1" dirty="0" smtClean="0"/>
              <a:t>Quick-start an Amazon EC2 instance</a:t>
            </a:r>
            <a:endParaRPr lang="en-US" sz="36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Cloud Computing: Logging in</a:t>
            </a:r>
            <a:endParaRPr lang="en-US" b="1" dirty="0"/>
          </a:p>
        </p:txBody>
      </p:sp>
      <p:pic>
        <p:nvPicPr>
          <p:cNvPr id="65538" name="Picture 2"/>
          <p:cNvPicPr>
            <a:picLocks noChangeAspect="1" noChangeArrowheads="1"/>
          </p:cNvPicPr>
          <p:nvPr/>
        </p:nvPicPr>
        <p:blipFill>
          <a:blip r:embed="rId2" cstate="print"/>
          <a:srcRect/>
          <a:stretch>
            <a:fillRect/>
          </a:stretch>
        </p:blipFill>
        <p:spPr bwMode="auto">
          <a:xfrm>
            <a:off x="2362199" y="2057400"/>
            <a:ext cx="4517911" cy="4343400"/>
          </a:xfrm>
          <a:prstGeom prst="rect">
            <a:avLst/>
          </a:prstGeom>
          <a:noFill/>
          <a:ln w="9525">
            <a:noFill/>
            <a:miter lim="800000"/>
            <a:headEnd/>
            <a:tailEnd/>
          </a:ln>
        </p:spPr>
      </p:pic>
      <p:sp>
        <p:nvSpPr>
          <p:cNvPr id="8" name="TextBox 7"/>
          <p:cNvSpPr txBox="1"/>
          <p:nvPr/>
        </p:nvSpPr>
        <p:spPr>
          <a:xfrm>
            <a:off x="381000" y="1066801"/>
            <a:ext cx="8763000" cy="738664"/>
          </a:xfrm>
          <a:prstGeom prst="rect">
            <a:avLst/>
          </a:prstGeom>
          <a:noFill/>
        </p:spPr>
        <p:txBody>
          <a:bodyPr wrap="square" rtlCol="0">
            <a:spAutoFit/>
          </a:bodyPr>
          <a:lstStyle/>
          <a:p>
            <a:r>
              <a:rPr lang="en-US" sz="2400" b="1" dirty="0" smtClean="0"/>
              <a:t>For Windows</a:t>
            </a:r>
          </a:p>
          <a:p>
            <a:r>
              <a:rPr lang="en-US" dirty="0" smtClean="0"/>
              <a:t>Download </a:t>
            </a:r>
            <a:r>
              <a:rPr lang="en-US" dirty="0" err="1" smtClean="0"/>
              <a:t>PuTTY</a:t>
            </a:r>
            <a:r>
              <a:rPr lang="en-US" dirty="0" smtClean="0"/>
              <a:t> at:     </a:t>
            </a:r>
            <a:r>
              <a:rPr lang="en-US" sz="1400" dirty="0" smtClean="0">
                <a:hlinkClick r:id="rId3"/>
              </a:rPr>
              <a:t>http</a:t>
            </a:r>
            <a:r>
              <a:rPr lang="en-US" sz="1400" dirty="0" smtClean="0">
                <a:hlinkClick r:id="rId3"/>
              </a:rPr>
              <a:t>://www.chiark.greenend.org.uk/~</a:t>
            </a:r>
            <a:r>
              <a:rPr lang="en-US" sz="1400" dirty="0" smtClean="0">
                <a:hlinkClick r:id="rId3"/>
              </a:rPr>
              <a:t>sgtatham/putty/download.html</a:t>
            </a:r>
            <a:endParaRPr lang="en-US" sz="1400" dirty="0" smtClean="0"/>
          </a:p>
        </p:txBody>
      </p:sp>
      <p:grpSp>
        <p:nvGrpSpPr>
          <p:cNvPr id="15" name="Group 14"/>
          <p:cNvGrpSpPr/>
          <p:nvPr/>
        </p:nvGrpSpPr>
        <p:grpSpPr>
          <a:xfrm>
            <a:off x="304800" y="2286000"/>
            <a:ext cx="3810000" cy="914400"/>
            <a:chOff x="304800" y="2286000"/>
            <a:chExt cx="3810000" cy="914400"/>
          </a:xfrm>
        </p:grpSpPr>
        <p:cxnSp>
          <p:nvCxnSpPr>
            <p:cNvPr id="10" name="Straight Arrow Connector 9"/>
            <p:cNvCxnSpPr>
              <a:stCxn id="13" idx="3"/>
            </p:cNvCxnSpPr>
            <p:nvPr/>
          </p:nvCxnSpPr>
          <p:spPr>
            <a:xfrm>
              <a:off x="2971800" y="2516833"/>
              <a:ext cx="1143000" cy="683567"/>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4800" y="2286000"/>
              <a:ext cx="2667000" cy="461665"/>
            </a:xfrm>
            <a:prstGeom prst="rect">
              <a:avLst/>
            </a:prstGeom>
            <a:solidFill>
              <a:schemeClr val="bg1"/>
            </a:solidFill>
            <a:ln>
              <a:solidFill>
                <a:srgbClr val="FF0000"/>
              </a:solidFill>
            </a:ln>
          </p:spPr>
          <p:txBody>
            <a:bodyPr wrap="square" rtlCol="0">
              <a:spAutoFit/>
            </a:bodyPr>
            <a:lstStyle/>
            <a:p>
              <a:r>
                <a:rPr lang="en-US" sz="2400" dirty="0" smtClean="0"/>
                <a:t>c</a:t>
              </a:r>
              <a:r>
                <a:rPr lang="en-US" sz="2400" dirty="0" smtClean="0"/>
                <a:t>ccbtrain1.no-ip.org</a:t>
              </a:r>
              <a:endParaRPr lang="en-US" sz="2400" dirty="0"/>
            </a:p>
          </p:txBody>
        </p:sp>
      </p:grpSp>
      <p:cxnSp>
        <p:nvCxnSpPr>
          <p:cNvPr id="17" name="Straight Arrow Connector 16"/>
          <p:cNvCxnSpPr>
            <a:stCxn id="18" idx="1"/>
          </p:cNvCxnSpPr>
          <p:nvPr/>
        </p:nvCxnSpPr>
        <p:spPr>
          <a:xfrm flipH="1">
            <a:off x="6248400" y="2516833"/>
            <a:ext cx="838200" cy="607367"/>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086600" y="2286000"/>
            <a:ext cx="533400" cy="461665"/>
          </a:xfrm>
          <a:prstGeom prst="rect">
            <a:avLst/>
          </a:prstGeom>
          <a:solidFill>
            <a:schemeClr val="bg1"/>
          </a:solidFill>
          <a:ln>
            <a:solidFill>
              <a:srgbClr val="FF0000"/>
            </a:solidFill>
          </a:ln>
        </p:spPr>
        <p:txBody>
          <a:bodyPr wrap="square" rtlCol="0">
            <a:spAutoFit/>
          </a:bodyPr>
          <a:lstStyle/>
          <a:p>
            <a:pPr algn="ctr"/>
            <a:r>
              <a:rPr lang="en-US" sz="2400" dirty="0" smtClean="0"/>
              <a:t>22</a:t>
            </a:r>
          </a:p>
        </p:txBody>
      </p:sp>
      <p:grpSp>
        <p:nvGrpSpPr>
          <p:cNvPr id="28" name="Group 27"/>
          <p:cNvGrpSpPr/>
          <p:nvPr/>
        </p:nvGrpSpPr>
        <p:grpSpPr>
          <a:xfrm>
            <a:off x="6400800" y="3581401"/>
            <a:ext cx="2514600" cy="990600"/>
            <a:chOff x="6400800" y="3581400"/>
            <a:chExt cx="2514600" cy="1140767"/>
          </a:xfrm>
        </p:grpSpPr>
        <p:sp>
          <p:nvSpPr>
            <p:cNvPr id="25" name="TextBox 24"/>
            <p:cNvSpPr txBox="1"/>
            <p:nvPr/>
          </p:nvSpPr>
          <p:spPr>
            <a:xfrm>
              <a:off x="7086600" y="3581400"/>
              <a:ext cx="1828800" cy="461665"/>
            </a:xfrm>
            <a:prstGeom prst="rect">
              <a:avLst/>
            </a:prstGeom>
            <a:solidFill>
              <a:schemeClr val="bg1"/>
            </a:solidFill>
            <a:ln>
              <a:solidFill>
                <a:srgbClr val="FF0000"/>
              </a:solidFill>
            </a:ln>
          </p:spPr>
          <p:txBody>
            <a:bodyPr wrap="square" rtlCol="0">
              <a:spAutoFit/>
            </a:bodyPr>
            <a:lstStyle/>
            <a:p>
              <a:pPr algn="ctr"/>
              <a:r>
                <a:rPr lang="en-US" sz="2400" dirty="0" smtClean="0"/>
                <a:t>Save Session</a:t>
              </a:r>
            </a:p>
          </p:txBody>
        </p:sp>
        <p:cxnSp>
          <p:nvCxnSpPr>
            <p:cNvPr id="26" name="Straight Arrow Connector 25"/>
            <p:cNvCxnSpPr>
              <a:stCxn id="25" idx="1"/>
            </p:cNvCxnSpPr>
            <p:nvPr/>
          </p:nvCxnSpPr>
          <p:spPr>
            <a:xfrm flipH="1">
              <a:off x="6400800" y="3812233"/>
              <a:ext cx="685800" cy="909934"/>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5791200" y="5181600"/>
            <a:ext cx="2819400" cy="759767"/>
            <a:chOff x="5791200" y="5181600"/>
            <a:chExt cx="2819400" cy="759767"/>
          </a:xfrm>
        </p:grpSpPr>
        <p:cxnSp>
          <p:nvCxnSpPr>
            <p:cNvPr id="29" name="Straight Arrow Connector 28"/>
            <p:cNvCxnSpPr>
              <a:stCxn id="30" idx="1"/>
            </p:cNvCxnSpPr>
            <p:nvPr/>
          </p:nvCxnSpPr>
          <p:spPr>
            <a:xfrm flipH="1">
              <a:off x="5791200" y="5412433"/>
              <a:ext cx="990600" cy="528934"/>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781800" y="5181600"/>
              <a:ext cx="1828800" cy="461665"/>
            </a:xfrm>
            <a:prstGeom prst="rect">
              <a:avLst/>
            </a:prstGeom>
            <a:solidFill>
              <a:schemeClr val="bg1"/>
            </a:solidFill>
            <a:ln>
              <a:solidFill>
                <a:srgbClr val="FF0000"/>
              </a:solidFill>
            </a:ln>
          </p:spPr>
          <p:txBody>
            <a:bodyPr wrap="square" rtlCol="0">
              <a:spAutoFit/>
            </a:bodyPr>
            <a:lstStyle/>
            <a:p>
              <a:pPr algn="ctr"/>
              <a:r>
                <a:rPr lang="en-US" sz="2400" dirty="0" smtClean="0"/>
                <a:t>Launch!</a:t>
              </a: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572</TotalTime>
  <Words>1184</Words>
  <Application>Microsoft Office PowerPoint</Application>
  <PresentationFormat>On-screen Show (4:3)</PresentationFormat>
  <Paragraphs>202</Paragraphs>
  <Slides>32</Slides>
  <Notes>13</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4" baseType="lpstr">
      <vt:lpstr>Office Theme</vt:lpstr>
      <vt:lpstr>Image</vt:lpstr>
      <vt:lpstr>Computing Basics for Bioinformatics on the Cloud</vt:lpstr>
      <vt:lpstr>Overview</vt:lpstr>
      <vt:lpstr>What is Cloud Computing?</vt:lpstr>
      <vt:lpstr>Cloud Computing Schema</vt:lpstr>
      <vt:lpstr>Basic Cloud Characteristics</vt:lpstr>
      <vt:lpstr>Some Commercial Cloud Offerings</vt:lpstr>
      <vt:lpstr>Amazon Web Services</vt:lpstr>
      <vt:lpstr>Cloud Computing</vt:lpstr>
      <vt:lpstr>Cloud Computing: Logging in</vt:lpstr>
      <vt:lpstr>Cloud Computing: Logging in</vt:lpstr>
      <vt:lpstr>Cloud Computing: Logging in</vt:lpstr>
      <vt:lpstr>Cloud Computing: Logging in</vt:lpstr>
      <vt:lpstr>Cloud Computing</vt:lpstr>
      <vt:lpstr>File System Organization</vt:lpstr>
      <vt:lpstr>Slide 15</vt:lpstr>
      <vt:lpstr>Slide 16</vt:lpstr>
      <vt:lpstr>File System</vt:lpstr>
      <vt:lpstr>Connecting to a Unix/Linux system</vt:lpstr>
      <vt:lpstr>Connecting to a Unix/Linux system</vt:lpstr>
      <vt:lpstr>What exactly is a “shell”?</vt:lpstr>
      <vt:lpstr>Help!</vt:lpstr>
      <vt:lpstr>Help!</vt:lpstr>
      <vt:lpstr>Help!</vt:lpstr>
      <vt:lpstr>Help!</vt:lpstr>
      <vt:lpstr>Cloud Summary</vt:lpstr>
      <vt:lpstr>Cloud Architecture</vt:lpstr>
      <vt:lpstr>Basic Cloud Characteristics</vt:lpstr>
      <vt:lpstr>Virtualization</vt:lpstr>
      <vt:lpstr>Virtual Machines</vt:lpstr>
      <vt:lpstr>Virtualization in General</vt:lpstr>
      <vt:lpstr>What is the purpose and benefits?</vt:lpstr>
      <vt:lpstr>What is the purpose and benefits?</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Computing Basics for Bioinformatics</dc:title>
  <dc:creator>Yaoyu</dc:creator>
  <cp:lastModifiedBy>Yaoyu</cp:lastModifiedBy>
  <cp:revision>15</cp:revision>
  <dcterms:created xsi:type="dcterms:W3CDTF">2012-09-17T02:42:45Z</dcterms:created>
  <dcterms:modified xsi:type="dcterms:W3CDTF">2012-09-17T22:33:08Z</dcterms:modified>
</cp:coreProperties>
</file>