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56" r:id="rId2"/>
    <p:sldId id="357" r:id="rId3"/>
    <p:sldId id="345" r:id="rId4"/>
    <p:sldId id="347" r:id="rId5"/>
    <p:sldId id="270" r:id="rId6"/>
    <p:sldId id="344" r:id="rId7"/>
    <p:sldId id="343" r:id="rId8"/>
    <p:sldId id="341" r:id="rId9"/>
    <p:sldId id="354" r:id="rId10"/>
    <p:sldId id="355" r:id="rId11"/>
    <p:sldId id="346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50" r:id="rId20"/>
    <p:sldId id="352" r:id="rId21"/>
    <p:sldId id="35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1034" autoAdjust="0"/>
  </p:normalViewPr>
  <p:slideViewPr>
    <p:cSldViewPr>
      <p:cViewPr>
        <p:scale>
          <a:sx n="60" d="100"/>
          <a:sy n="60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88B03-CF33-43B2-A0C9-A54DF88D2EC4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</dgm:pt>
    <dgm:pt modelId="{62A1C985-F2C0-48F6-92CF-3E5D4E179280}">
      <dgm:prSet phldrT="[Text]"/>
      <dgm:spPr/>
      <dgm:t>
        <a:bodyPr/>
        <a:lstStyle/>
        <a:p>
          <a:r>
            <a:rPr lang="en-US" dirty="0" smtClean="0"/>
            <a:t>Array</a:t>
          </a:r>
          <a:r>
            <a:rPr lang="en-US" baseline="0" dirty="0" smtClean="0"/>
            <a:t> Experiment</a:t>
          </a:r>
          <a:endParaRPr lang="en-US" dirty="0"/>
        </a:p>
      </dgm:t>
    </dgm:pt>
    <dgm:pt modelId="{FB0000BC-CDA5-43E3-9D20-6E08CDAAAEBF}" type="parTrans" cxnId="{4D8C11A6-F609-4C9A-AAAD-BF9FB9657F4E}">
      <dgm:prSet/>
      <dgm:spPr/>
      <dgm:t>
        <a:bodyPr/>
        <a:lstStyle/>
        <a:p>
          <a:endParaRPr lang="en-US"/>
        </a:p>
      </dgm:t>
    </dgm:pt>
    <dgm:pt modelId="{3AED959A-E091-43E5-852D-CCCF6FE78B64}" type="sibTrans" cxnId="{4D8C11A6-F609-4C9A-AAAD-BF9FB9657F4E}">
      <dgm:prSet/>
      <dgm:spPr/>
      <dgm:t>
        <a:bodyPr/>
        <a:lstStyle/>
        <a:p>
          <a:endParaRPr lang="en-US"/>
        </a:p>
      </dgm:t>
    </dgm:pt>
    <dgm:pt modelId="{4DDDE8D3-46BD-479C-8CA9-9972EBD98D19}">
      <dgm:prSet phldrT="[Text]"/>
      <dgm:spPr/>
      <dgm:t>
        <a:bodyPr/>
        <a:lstStyle/>
        <a:p>
          <a:r>
            <a:rPr lang="en-US" dirty="0" smtClean="0"/>
            <a:t>Output</a:t>
          </a:r>
          <a:r>
            <a:rPr lang="en-US" baseline="0" dirty="0" smtClean="0"/>
            <a:t> Image</a:t>
          </a:r>
          <a:endParaRPr lang="en-US" dirty="0"/>
        </a:p>
      </dgm:t>
    </dgm:pt>
    <dgm:pt modelId="{C1032B77-8276-4BA0-BC49-8E5745643DBA}" type="parTrans" cxnId="{887BC933-A6CA-42EC-9EDA-EC5D0ACAC320}">
      <dgm:prSet/>
      <dgm:spPr/>
      <dgm:t>
        <a:bodyPr/>
        <a:lstStyle/>
        <a:p>
          <a:endParaRPr lang="en-US"/>
        </a:p>
      </dgm:t>
    </dgm:pt>
    <dgm:pt modelId="{EA9A3DD8-CC71-4FE8-B501-C87648C2A120}" type="sibTrans" cxnId="{887BC933-A6CA-42EC-9EDA-EC5D0ACAC320}">
      <dgm:prSet/>
      <dgm:spPr/>
      <dgm:t>
        <a:bodyPr/>
        <a:lstStyle/>
        <a:p>
          <a:endParaRPr lang="en-US"/>
        </a:p>
      </dgm:t>
    </dgm:pt>
    <dgm:pt modelId="{F0634C94-35E6-4F6E-A902-4313103E4485}">
      <dgm:prSet phldrT="[Text]"/>
      <dgm:spPr/>
      <dgm:t>
        <a:bodyPr/>
        <a:lstStyle/>
        <a:p>
          <a:r>
            <a:rPr lang="en-US" dirty="0" smtClean="0"/>
            <a:t>Normalization</a:t>
          </a:r>
          <a:endParaRPr lang="en-US" dirty="0"/>
        </a:p>
      </dgm:t>
    </dgm:pt>
    <dgm:pt modelId="{58651BE1-4E3C-4D1F-B6AC-08FE4254BE37}" type="parTrans" cxnId="{84A8B844-BDCB-4003-8A71-C32DAB994EA0}">
      <dgm:prSet/>
      <dgm:spPr/>
      <dgm:t>
        <a:bodyPr/>
        <a:lstStyle/>
        <a:p>
          <a:endParaRPr lang="en-US"/>
        </a:p>
      </dgm:t>
    </dgm:pt>
    <dgm:pt modelId="{63ED868B-B57E-4A49-BFEC-21DDCD66A593}" type="sibTrans" cxnId="{84A8B844-BDCB-4003-8A71-C32DAB994EA0}">
      <dgm:prSet/>
      <dgm:spPr/>
      <dgm:t>
        <a:bodyPr/>
        <a:lstStyle/>
        <a:p>
          <a:endParaRPr lang="en-US"/>
        </a:p>
      </dgm:t>
    </dgm:pt>
    <dgm:pt modelId="{A20FE1DB-9BE0-4FB8-A962-92A1669B259E}" type="pres">
      <dgm:prSet presAssocID="{0D688B03-CF33-43B2-A0C9-A54DF88D2EC4}" presName="CompostProcess" presStyleCnt="0">
        <dgm:presLayoutVars>
          <dgm:dir/>
          <dgm:resizeHandles val="exact"/>
        </dgm:presLayoutVars>
      </dgm:prSet>
      <dgm:spPr/>
    </dgm:pt>
    <dgm:pt modelId="{2761D59F-3B1E-4325-8524-A3F0FB6E4FDE}" type="pres">
      <dgm:prSet presAssocID="{0D688B03-CF33-43B2-A0C9-A54DF88D2EC4}" presName="arrow" presStyleLbl="bgShp" presStyleIdx="0" presStyleCnt="1" custLinFactNeighborX="-420" custLinFactNeighborY="2174"/>
      <dgm:spPr/>
    </dgm:pt>
    <dgm:pt modelId="{B024DA72-CC84-4DDD-90C2-349CB98FECA1}" type="pres">
      <dgm:prSet presAssocID="{0D688B03-CF33-43B2-A0C9-A54DF88D2EC4}" presName="linearProcess" presStyleCnt="0"/>
      <dgm:spPr/>
    </dgm:pt>
    <dgm:pt modelId="{A230CF2E-70C4-4F29-9C11-5B2BEE865D8F}" type="pres">
      <dgm:prSet presAssocID="{62A1C985-F2C0-48F6-92CF-3E5D4E17928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AB683-D1FF-48E7-AD35-BF311B79650D}" type="pres">
      <dgm:prSet presAssocID="{3AED959A-E091-43E5-852D-CCCF6FE78B64}" presName="sibTrans" presStyleCnt="0"/>
      <dgm:spPr/>
    </dgm:pt>
    <dgm:pt modelId="{32328F85-0454-4D69-A7C8-625F69F0135C}" type="pres">
      <dgm:prSet presAssocID="{4DDDE8D3-46BD-479C-8CA9-9972EBD98D1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A446B-E210-4687-B298-0DE225B99769}" type="pres">
      <dgm:prSet presAssocID="{EA9A3DD8-CC71-4FE8-B501-C87648C2A120}" presName="sibTrans" presStyleCnt="0"/>
      <dgm:spPr/>
    </dgm:pt>
    <dgm:pt modelId="{41136F3D-77C2-45FA-BF7F-AF1D688768D0}" type="pres">
      <dgm:prSet presAssocID="{F0634C94-35E6-4F6E-A902-4313103E448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9B1193-3408-43F8-B061-7B9AC34AB638}" type="presOf" srcId="{0D688B03-CF33-43B2-A0C9-A54DF88D2EC4}" destId="{A20FE1DB-9BE0-4FB8-A962-92A1669B259E}" srcOrd="0" destOrd="0" presId="urn:microsoft.com/office/officeart/2005/8/layout/hProcess9"/>
    <dgm:cxn modelId="{CF056F81-53CD-418F-80CF-0DF8845505C6}" type="presOf" srcId="{62A1C985-F2C0-48F6-92CF-3E5D4E179280}" destId="{A230CF2E-70C4-4F29-9C11-5B2BEE865D8F}" srcOrd="0" destOrd="0" presId="urn:microsoft.com/office/officeart/2005/8/layout/hProcess9"/>
    <dgm:cxn modelId="{887BC933-A6CA-42EC-9EDA-EC5D0ACAC320}" srcId="{0D688B03-CF33-43B2-A0C9-A54DF88D2EC4}" destId="{4DDDE8D3-46BD-479C-8CA9-9972EBD98D19}" srcOrd="1" destOrd="0" parTransId="{C1032B77-8276-4BA0-BC49-8E5745643DBA}" sibTransId="{EA9A3DD8-CC71-4FE8-B501-C87648C2A120}"/>
    <dgm:cxn modelId="{B5E56967-B545-41E1-957E-C4D1E366B5F0}" type="presOf" srcId="{F0634C94-35E6-4F6E-A902-4313103E4485}" destId="{41136F3D-77C2-45FA-BF7F-AF1D688768D0}" srcOrd="0" destOrd="0" presId="urn:microsoft.com/office/officeart/2005/8/layout/hProcess9"/>
    <dgm:cxn modelId="{4D8C11A6-F609-4C9A-AAAD-BF9FB9657F4E}" srcId="{0D688B03-CF33-43B2-A0C9-A54DF88D2EC4}" destId="{62A1C985-F2C0-48F6-92CF-3E5D4E179280}" srcOrd="0" destOrd="0" parTransId="{FB0000BC-CDA5-43E3-9D20-6E08CDAAAEBF}" sibTransId="{3AED959A-E091-43E5-852D-CCCF6FE78B64}"/>
    <dgm:cxn modelId="{84A8B844-BDCB-4003-8A71-C32DAB994EA0}" srcId="{0D688B03-CF33-43B2-A0C9-A54DF88D2EC4}" destId="{F0634C94-35E6-4F6E-A902-4313103E4485}" srcOrd="2" destOrd="0" parTransId="{58651BE1-4E3C-4D1F-B6AC-08FE4254BE37}" sibTransId="{63ED868B-B57E-4A49-BFEC-21DDCD66A593}"/>
    <dgm:cxn modelId="{1F69F603-8B84-4868-BE63-1E8DD83F9E6D}" type="presOf" srcId="{4DDDE8D3-46BD-479C-8CA9-9972EBD98D19}" destId="{32328F85-0454-4D69-A7C8-625F69F0135C}" srcOrd="0" destOrd="0" presId="urn:microsoft.com/office/officeart/2005/8/layout/hProcess9"/>
    <dgm:cxn modelId="{398FA3F9-A3D1-4DEC-978F-6397A15A12FB}" type="presParOf" srcId="{A20FE1DB-9BE0-4FB8-A962-92A1669B259E}" destId="{2761D59F-3B1E-4325-8524-A3F0FB6E4FDE}" srcOrd="0" destOrd="0" presId="urn:microsoft.com/office/officeart/2005/8/layout/hProcess9"/>
    <dgm:cxn modelId="{BCE2427B-7E1C-499D-8C2D-DA30D5B42582}" type="presParOf" srcId="{A20FE1DB-9BE0-4FB8-A962-92A1669B259E}" destId="{B024DA72-CC84-4DDD-90C2-349CB98FECA1}" srcOrd="1" destOrd="0" presId="urn:microsoft.com/office/officeart/2005/8/layout/hProcess9"/>
    <dgm:cxn modelId="{E3E0DD93-DD9B-4375-8B94-3014C3D5F347}" type="presParOf" srcId="{B024DA72-CC84-4DDD-90C2-349CB98FECA1}" destId="{A230CF2E-70C4-4F29-9C11-5B2BEE865D8F}" srcOrd="0" destOrd="0" presId="urn:microsoft.com/office/officeart/2005/8/layout/hProcess9"/>
    <dgm:cxn modelId="{2B164758-AA4D-4406-BDBA-043E023932FD}" type="presParOf" srcId="{B024DA72-CC84-4DDD-90C2-349CB98FECA1}" destId="{543AB683-D1FF-48E7-AD35-BF311B79650D}" srcOrd="1" destOrd="0" presId="urn:microsoft.com/office/officeart/2005/8/layout/hProcess9"/>
    <dgm:cxn modelId="{219A871B-70A5-47A3-A9F2-4680843B9476}" type="presParOf" srcId="{B024DA72-CC84-4DDD-90C2-349CB98FECA1}" destId="{32328F85-0454-4D69-A7C8-625F69F0135C}" srcOrd="2" destOrd="0" presId="urn:microsoft.com/office/officeart/2005/8/layout/hProcess9"/>
    <dgm:cxn modelId="{9D9279DA-B838-4AF9-BD88-E267E1161DBA}" type="presParOf" srcId="{B024DA72-CC84-4DDD-90C2-349CB98FECA1}" destId="{D15A446B-E210-4687-B298-0DE225B99769}" srcOrd="3" destOrd="0" presId="urn:microsoft.com/office/officeart/2005/8/layout/hProcess9"/>
    <dgm:cxn modelId="{4F3EDB85-B27A-4398-AA26-E01DDCB5B02E}" type="presParOf" srcId="{B024DA72-CC84-4DDD-90C2-349CB98FECA1}" destId="{41136F3D-77C2-45FA-BF7F-AF1D688768D0}" srcOrd="4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688B03-CF33-43B2-A0C9-A54DF88D2EC4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</dgm:pt>
    <dgm:pt modelId="{62A1C985-F2C0-48F6-92CF-3E5D4E179280}">
      <dgm:prSet phldrT="[Text]"/>
      <dgm:spPr/>
      <dgm:t>
        <a:bodyPr/>
        <a:lstStyle/>
        <a:p>
          <a:r>
            <a:rPr lang="en-US" dirty="0" smtClean="0"/>
            <a:t>Imaging Processing</a:t>
          </a:r>
          <a:endParaRPr lang="en-US" dirty="0"/>
        </a:p>
      </dgm:t>
    </dgm:pt>
    <dgm:pt modelId="{FB0000BC-CDA5-43E3-9D20-6E08CDAAAEBF}" type="parTrans" cxnId="{4D8C11A6-F609-4C9A-AAAD-BF9FB9657F4E}">
      <dgm:prSet/>
      <dgm:spPr/>
      <dgm:t>
        <a:bodyPr/>
        <a:lstStyle/>
        <a:p>
          <a:endParaRPr lang="en-US"/>
        </a:p>
      </dgm:t>
    </dgm:pt>
    <dgm:pt modelId="{3AED959A-E091-43E5-852D-CCCF6FE78B64}" type="sibTrans" cxnId="{4D8C11A6-F609-4C9A-AAAD-BF9FB9657F4E}">
      <dgm:prSet/>
      <dgm:spPr/>
      <dgm:t>
        <a:bodyPr/>
        <a:lstStyle/>
        <a:p>
          <a:endParaRPr lang="en-US"/>
        </a:p>
      </dgm:t>
    </dgm:pt>
    <dgm:pt modelId="{4DDDE8D3-46BD-479C-8CA9-9972EBD98D19}">
      <dgm:prSet phldrT="[Text]"/>
      <dgm:spPr/>
      <dgm:t>
        <a:bodyPr/>
        <a:lstStyle/>
        <a:p>
          <a:r>
            <a:rPr lang="en-US" dirty="0" smtClean="0"/>
            <a:t>Base calling</a:t>
          </a:r>
          <a:endParaRPr lang="en-US" dirty="0"/>
        </a:p>
      </dgm:t>
    </dgm:pt>
    <dgm:pt modelId="{C1032B77-8276-4BA0-BC49-8E5745643DBA}" type="parTrans" cxnId="{887BC933-A6CA-42EC-9EDA-EC5D0ACAC320}">
      <dgm:prSet/>
      <dgm:spPr/>
      <dgm:t>
        <a:bodyPr/>
        <a:lstStyle/>
        <a:p>
          <a:endParaRPr lang="en-US"/>
        </a:p>
      </dgm:t>
    </dgm:pt>
    <dgm:pt modelId="{EA9A3DD8-CC71-4FE8-B501-C87648C2A120}" type="sibTrans" cxnId="{887BC933-A6CA-42EC-9EDA-EC5D0ACAC320}">
      <dgm:prSet/>
      <dgm:spPr/>
      <dgm:t>
        <a:bodyPr/>
        <a:lstStyle/>
        <a:p>
          <a:endParaRPr lang="en-US"/>
        </a:p>
      </dgm:t>
    </dgm:pt>
    <dgm:pt modelId="{F0634C94-35E6-4F6E-A902-4313103E4485}">
      <dgm:prSet phldrT="[Text]"/>
      <dgm:spPr/>
      <dgm:t>
        <a:bodyPr/>
        <a:lstStyle/>
        <a:p>
          <a:r>
            <a:rPr lang="en-US" dirty="0" smtClean="0"/>
            <a:t>Genome Alignment</a:t>
          </a:r>
          <a:endParaRPr lang="en-US" dirty="0"/>
        </a:p>
      </dgm:t>
    </dgm:pt>
    <dgm:pt modelId="{58651BE1-4E3C-4D1F-B6AC-08FE4254BE37}" type="parTrans" cxnId="{84A8B844-BDCB-4003-8A71-C32DAB994EA0}">
      <dgm:prSet/>
      <dgm:spPr/>
      <dgm:t>
        <a:bodyPr/>
        <a:lstStyle/>
        <a:p>
          <a:endParaRPr lang="en-US"/>
        </a:p>
      </dgm:t>
    </dgm:pt>
    <dgm:pt modelId="{63ED868B-B57E-4A49-BFEC-21DDCD66A593}" type="sibTrans" cxnId="{84A8B844-BDCB-4003-8A71-C32DAB994EA0}">
      <dgm:prSet/>
      <dgm:spPr/>
      <dgm:t>
        <a:bodyPr/>
        <a:lstStyle/>
        <a:p>
          <a:endParaRPr lang="en-US"/>
        </a:p>
      </dgm:t>
    </dgm:pt>
    <dgm:pt modelId="{A20FE1DB-9BE0-4FB8-A962-92A1669B259E}" type="pres">
      <dgm:prSet presAssocID="{0D688B03-CF33-43B2-A0C9-A54DF88D2EC4}" presName="CompostProcess" presStyleCnt="0">
        <dgm:presLayoutVars>
          <dgm:dir/>
          <dgm:resizeHandles val="exact"/>
        </dgm:presLayoutVars>
      </dgm:prSet>
      <dgm:spPr/>
    </dgm:pt>
    <dgm:pt modelId="{2761D59F-3B1E-4325-8524-A3F0FB6E4FDE}" type="pres">
      <dgm:prSet presAssocID="{0D688B03-CF33-43B2-A0C9-A54DF88D2EC4}" presName="arrow" presStyleLbl="bgShp" presStyleIdx="0" presStyleCnt="1" custLinFactNeighborX="-420" custLinFactNeighborY="2174"/>
      <dgm:spPr/>
    </dgm:pt>
    <dgm:pt modelId="{B024DA72-CC84-4DDD-90C2-349CB98FECA1}" type="pres">
      <dgm:prSet presAssocID="{0D688B03-CF33-43B2-A0C9-A54DF88D2EC4}" presName="linearProcess" presStyleCnt="0"/>
      <dgm:spPr/>
    </dgm:pt>
    <dgm:pt modelId="{A230CF2E-70C4-4F29-9C11-5B2BEE865D8F}" type="pres">
      <dgm:prSet presAssocID="{62A1C985-F2C0-48F6-92CF-3E5D4E17928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3AB683-D1FF-48E7-AD35-BF311B79650D}" type="pres">
      <dgm:prSet presAssocID="{3AED959A-E091-43E5-852D-CCCF6FE78B64}" presName="sibTrans" presStyleCnt="0"/>
      <dgm:spPr/>
    </dgm:pt>
    <dgm:pt modelId="{32328F85-0454-4D69-A7C8-625F69F0135C}" type="pres">
      <dgm:prSet presAssocID="{4DDDE8D3-46BD-479C-8CA9-9972EBD98D1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A446B-E210-4687-B298-0DE225B99769}" type="pres">
      <dgm:prSet presAssocID="{EA9A3DD8-CC71-4FE8-B501-C87648C2A120}" presName="sibTrans" presStyleCnt="0"/>
      <dgm:spPr/>
    </dgm:pt>
    <dgm:pt modelId="{41136F3D-77C2-45FA-BF7F-AF1D688768D0}" type="pres">
      <dgm:prSet presAssocID="{F0634C94-35E6-4F6E-A902-4313103E448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5FF6F-2A8B-4A2E-93B5-EEF8937F23A1}" type="presOf" srcId="{0D688B03-CF33-43B2-A0C9-A54DF88D2EC4}" destId="{A20FE1DB-9BE0-4FB8-A962-92A1669B259E}" srcOrd="0" destOrd="0" presId="urn:microsoft.com/office/officeart/2005/8/layout/hProcess9"/>
    <dgm:cxn modelId="{3BAD9F7C-49F5-463D-8482-027936A214FE}" type="presOf" srcId="{F0634C94-35E6-4F6E-A902-4313103E4485}" destId="{41136F3D-77C2-45FA-BF7F-AF1D688768D0}" srcOrd="0" destOrd="0" presId="urn:microsoft.com/office/officeart/2005/8/layout/hProcess9"/>
    <dgm:cxn modelId="{887BC933-A6CA-42EC-9EDA-EC5D0ACAC320}" srcId="{0D688B03-CF33-43B2-A0C9-A54DF88D2EC4}" destId="{4DDDE8D3-46BD-479C-8CA9-9972EBD98D19}" srcOrd="1" destOrd="0" parTransId="{C1032B77-8276-4BA0-BC49-8E5745643DBA}" sibTransId="{EA9A3DD8-CC71-4FE8-B501-C87648C2A120}"/>
    <dgm:cxn modelId="{0263D310-D276-44AD-B8D7-F2278239C4A9}" type="presOf" srcId="{4DDDE8D3-46BD-479C-8CA9-9972EBD98D19}" destId="{32328F85-0454-4D69-A7C8-625F69F0135C}" srcOrd="0" destOrd="0" presId="urn:microsoft.com/office/officeart/2005/8/layout/hProcess9"/>
    <dgm:cxn modelId="{4D8C11A6-F609-4C9A-AAAD-BF9FB9657F4E}" srcId="{0D688B03-CF33-43B2-A0C9-A54DF88D2EC4}" destId="{62A1C985-F2C0-48F6-92CF-3E5D4E179280}" srcOrd="0" destOrd="0" parTransId="{FB0000BC-CDA5-43E3-9D20-6E08CDAAAEBF}" sibTransId="{3AED959A-E091-43E5-852D-CCCF6FE78B64}"/>
    <dgm:cxn modelId="{84A8B844-BDCB-4003-8A71-C32DAB994EA0}" srcId="{0D688B03-CF33-43B2-A0C9-A54DF88D2EC4}" destId="{F0634C94-35E6-4F6E-A902-4313103E4485}" srcOrd="2" destOrd="0" parTransId="{58651BE1-4E3C-4D1F-B6AC-08FE4254BE37}" sibTransId="{63ED868B-B57E-4A49-BFEC-21DDCD66A593}"/>
    <dgm:cxn modelId="{FE839C19-A0A2-47B0-88DA-2636D97BB0B7}" type="presOf" srcId="{62A1C985-F2C0-48F6-92CF-3E5D4E179280}" destId="{A230CF2E-70C4-4F29-9C11-5B2BEE865D8F}" srcOrd="0" destOrd="0" presId="urn:microsoft.com/office/officeart/2005/8/layout/hProcess9"/>
    <dgm:cxn modelId="{AA4EC604-2B64-4FF5-A0B7-E142091A8648}" type="presParOf" srcId="{A20FE1DB-9BE0-4FB8-A962-92A1669B259E}" destId="{2761D59F-3B1E-4325-8524-A3F0FB6E4FDE}" srcOrd="0" destOrd="0" presId="urn:microsoft.com/office/officeart/2005/8/layout/hProcess9"/>
    <dgm:cxn modelId="{21B478FB-7F03-4978-A286-07B73B1EC023}" type="presParOf" srcId="{A20FE1DB-9BE0-4FB8-A962-92A1669B259E}" destId="{B024DA72-CC84-4DDD-90C2-349CB98FECA1}" srcOrd="1" destOrd="0" presId="urn:microsoft.com/office/officeart/2005/8/layout/hProcess9"/>
    <dgm:cxn modelId="{85D1FB1E-96CF-486C-B1FD-14072797CF12}" type="presParOf" srcId="{B024DA72-CC84-4DDD-90C2-349CB98FECA1}" destId="{A230CF2E-70C4-4F29-9C11-5B2BEE865D8F}" srcOrd="0" destOrd="0" presId="urn:microsoft.com/office/officeart/2005/8/layout/hProcess9"/>
    <dgm:cxn modelId="{39E6EECF-C580-436B-93E8-C6CD5558F675}" type="presParOf" srcId="{B024DA72-CC84-4DDD-90C2-349CB98FECA1}" destId="{543AB683-D1FF-48E7-AD35-BF311B79650D}" srcOrd="1" destOrd="0" presId="urn:microsoft.com/office/officeart/2005/8/layout/hProcess9"/>
    <dgm:cxn modelId="{897D93B4-1DAF-425D-9269-150CF85F2EA7}" type="presParOf" srcId="{B024DA72-CC84-4DDD-90C2-349CB98FECA1}" destId="{32328F85-0454-4D69-A7C8-625F69F0135C}" srcOrd="2" destOrd="0" presId="urn:microsoft.com/office/officeart/2005/8/layout/hProcess9"/>
    <dgm:cxn modelId="{719280A4-4114-4145-A5D9-913CFAC871CD}" type="presParOf" srcId="{B024DA72-CC84-4DDD-90C2-349CB98FECA1}" destId="{D15A446B-E210-4687-B298-0DE225B99769}" srcOrd="3" destOrd="0" presId="urn:microsoft.com/office/officeart/2005/8/layout/hProcess9"/>
    <dgm:cxn modelId="{567600F5-9EE8-4835-B495-86BF4569C8B6}" type="presParOf" srcId="{B024DA72-CC84-4DDD-90C2-349CB98FECA1}" destId="{41136F3D-77C2-45FA-BF7F-AF1D688768D0}" srcOrd="4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C249-27E7-4253-B7B6-97F255822BCE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794B-468E-4906-9865-1FE4F412E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D4C2-514F-4C65-B815-34523E5B4D9F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F809-0C4F-424D-8D7F-3D7FB0179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Cartegni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Chew,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Krainer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Listening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nonsense: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exonic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muta8ons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Reviews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Gene/cs3,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285–298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0F809-0C4F-424D-8D7F-3D7FB01797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50"/>
            <a:r>
              <a:rPr lang="en-US" dirty="0" smtClean="0"/>
              <a:t>ROC curve analysis. Black: tiling array. Red: RNA-</a:t>
            </a:r>
            <a:r>
              <a:rPr lang="en-US" dirty="0" err="1" smtClean="0"/>
              <a:t>Seq</a:t>
            </a:r>
            <a:r>
              <a:rPr lang="en-US" dirty="0" smtClean="0"/>
              <a:t> with all 32 million reads. It is evident that the RNA-</a:t>
            </a:r>
            <a:r>
              <a:rPr lang="en-US" dirty="0" err="1" smtClean="0"/>
              <a:t>Seq</a:t>
            </a:r>
            <a:r>
              <a:rPr lang="en-US" dirty="0" smtClean="0"/>
              <a:t> substantially outperforms the tiling array with consistently higher sensitivity at lower FPR. Remaining curves are for RNA-</a:t>
            </a:r>
            <a:r>
              <a:rPr lang="en-US" dirty="0" err="1" smtClean="0"/>
              <a:t>Seq</a:t>
            </a:r>
            <a:r>
              <a:rPr lang="en-US" dirty="0" smtClean="0"/>
              <a:t> with only a subset of reads utilized. At an FPR = 0.05, just 4 million reads (blue) are required to attain the same sensitivity as two tiling array replicates.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54C-3F68-455C-9673-5C40FE5EC18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FF54C-3F68-455C-9673-5C40FE5EC18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5238-06D9-4DB9-B4CA-5B663A623527}" type="datetimeFigureOut">
              <a:rPr lang="en-US" smtClean="0"/>
              <a:pPr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0BE4-8F68-433F-83CD-F1129A85C8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CCCB_Logo.png"/>
          <p:cNvPicPr>
            <a:picLocks noChangeAspect="1"/>
          </p:cNvPicPr>
          <p:nvPr userDrawn="1"/>
        </p:nvPicPr>
        <p:blipFill>
          <a:blip r:embed="rId13" cstate="print"/>
          <a:srcRect l="16266" t="11668" r="13248" b="15265"/>
          <a:stretch>
            <a:fillRect/>
          </a:stretch>
        </p:blipFill>
        <p:spPr bwMode="auto">
          <a:xfrm>
            <a:off x="0" y="5486400"/>
            <a:ext cx="186928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2" descr="DFCI_new_only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05800" y="6008539"/>
            <a:ext cx="838200" cy="84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itg.med.harvard.edu/" TargetMode="External"/><Relationship Id="rId2" Type="http://schemas.openxmlformats.org/officeDocument/2006/relationships/hyperlink" Target="http://rc.partner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4.dfci.harvard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Basics for Genomic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28,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Generation Pipeline-Microarray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143000" y="1371600"/>
          <a:ext cx="64008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7021" y="3505200"/>
            <a:ext cx="172617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29200" y="4038600"/>
            <a:ext cx="41148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Fastq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latin typeface="+mj-l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@SRR001666.1 071112_SLXA-EAS1_s_7:5:1:817:345 length=36 GGGTGATGGCCGCTGCCGATGGCGTCAAATCCCACC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Data Analysis- Individual Sample Data is huge</a:t>
            </a:r>
            <a:endParaRPr lang="en-US" sz="3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1" y="1592898"/>
          <a:ext cx="6324599" cy="1074102"/>
        </p:xfrm>
        <a:graphic>
          <a:graphicData uri="http://schemas.openxmlformats.org/drawingml/2006/table">
            <a:tbl>
              <a:tblPr/>
              <a:tblGrid>
                <a:gridCol w="1313616"/>
                <a:gridCol w="1789233"/>
                <a:gridCol w="1885488"/>
                <a:gridCol w="1336262"/>
              </a:tblGrid>
              <a:tr h="3106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Exome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aCGH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Transcriptome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6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Micoarray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~115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~13-40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~60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4454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HiSeq Run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~67.5-135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~33.75-67.5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~13.5-20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1" y="1143000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 human sample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9201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20 human sample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1" y="3264932"/>
          <a:ext cx="6324599" cy="990600"/>
        </p:xfrm>
        <a:graphic>
          <a:graphicData uri="http://schemas.openxmlformats.org/drawingml/2006/table">
            <a:tbl>
              <a:tblPr/>
              <a:tblGrid>
                <a:gridCol w="1313615"/>
                <a:gridCol w="1789234"/>
                <a:gridCol w="1885488"/>
                <a:gridCol w="1336262"/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Platform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Exome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aCGH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Transcriptome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ChIP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Micoarray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~2 Gb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~260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~1.2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HiSeq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~1350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~680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~270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19600" y="4876800"/>
          <a:ext cx="4038600" cy="1257300"/>
        </p:xfrm>
        <a:graphic>
          <a:graphicData uri="http://schemas.openxmlformats.org/drawingml/2006/table">
            <a:tbl>
              <a:tblPr/>
              <a:tblGrid>
                <a:gridCol w="1966406"/>
                <a:gridCol w="2072194"/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$2,799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2.6GHz, quad-core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 GB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Storage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768 GB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0114" name="Picture 2" descr="http://images.apple.com/macbook-pro/specs-retina/images/display_mbp_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1" y="4800601"/>
            <a:ext cx="2286000" cy="13799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057400" y="6172200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MacBook</a:t>
            </a:r>
            <a:r>
              <a:rPr lang="en-US" b="1" dirty="0" smtClean="0"/>
              <a:t> Pro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1905000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and tiling arrays</a:t>
            </a:r>
            <a:endParaRPr lang="en-US" dirty="0"/>
          </a:p>
        </p:txBody>
      </p:sp>
      <p:pic>
        <p:nvPicPr>
          <p:cNvPr id="11266" name="Picture 2" descr="http://www.biomedcentral.com/content/figures/1471-2164-11-383-5-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16722"/>
            <a:ext cx="5867400" cy="5412678"/>
          </a:xfrm>
          <a:prstGeom prst="rect">
            <a:avLst/>
          </a:prstGeom>
          <a:noFill/>
        </p:spPr>
      </p:pic>
      <p:grpSp>
        <p:nvGrpSpPr>
          <p:cNvPr id="2" name="Group 7"/>
          <p:cNvGrpSpPr/>
          <p:nvPr/>
        </p:nvGrpSpPr>
        <p:grpSpPr>
          <a:xfrm>
            <a:off x="5181600" y="2743200"/>
            <a:ext cx="2209800" cy="369332"/>
            <a:chOff x="5181600" y="2743200"/>
            <a:chExt cx="2209800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6019800" y="2743200"/>
              <a:ext cx="1371600" cy="369332"/>
            </a:xfrm>
            <a:prstGeom prst="rect">
              <a:avLst/>
            </a:prstGeom>
            <a:noFill/>
            <a:ln>
              <a:solidFill>
                <a:srgbClr val="2004E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Tiling Array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rot="10800000">
              <a:off x="5181600" y="2819400"/>
              <a:ext cx="838200" cy="108466"/>
            </a:xfrm>
            <a:prstGeom prst="straightConnector1">
              <a:avLst/>
            </a:prstGeom>
            <a:ln w="25400">
              <a:solidFill>
                <a:srgbClr val="2004EC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V="1">
            <a:off x="2133600" y="2133600"/>
            <a:ext cx="5334000" cy="7620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24245" y="1759803"/>
            <a:ext cx="1148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Microarray </a:t>
            </a:r>
          </a:p>
          <a:p>
            <a:r>
              <a:rPr lang="en-US" sz="1600" dirty="0" smtClean="0"/>
              <a:t>Maximum </a:t>
            </a:r>
          </a:p>
          <a:p>
            <a:r>
              <a:rPr lang="en-US" sz="1600" dirty="0" smtClean="0"/>
              <a:t>Sensitivity</a:t>
            </a:r>
            <a:endParaRPr lang="en-US" sz="1600" dirty="0"/>
          </a:p>
        </p:txBody>
      </p:sp>
      <p:grpSp>
        <p:nvGrpSpPr>
          <p:cNvPr id="3" name="Group 17"/>
          <p:cNvGrpSpPr/>
          <p:nvPr/>
        </p:nvGrpSpPr>
        <p:grpSpPr>
          <a:xfrm>
            <a:off x="2133600" y="1371600"/>
            <a:ext cx="2286000" cy="685800"/>
            <a:chOff x="2895600" y="2590800"/>
            <a:chExt cx="1765738" cy="554182"/>
          </a:xfrm>
        </p:grpSpPr>
        <p:sp>
          <p:nvSpPr>
            <p:cNvPr id="19" name="TextBox 18"/>
            <p:cNvSpPr txBox="1"/>
            <p:nvPr/>
          </p:nvSpPr>
          <p:spPr>
            <a:xfrm>
              <a:off x="2895600" y="2590800"/>
              <a:ext cx="1567543" cy="335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2004E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RNASeq</a:t>
              </a:r>
              <a:r>
                <a:rPr lang="en-US" b="1" dirty="0" smtClean="0"/>
                <a:t> 11-plex</a:t>
              </a:r>
              <a:endParaRPr lang="en-US" b="1" dirty="0"/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4463143" y="2758678"/>
              <a:ext cx="198195" cy="386304"/>
            </a:xfrm>
            <a:prstGeom prst="straightConnector1">
              <a:avLst/>
            </a:prstGeom>
            <a:ln w="25400">
              <a:solidFill>
                <a:srgbClr val="2004EC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5"/>
          <p:cNvGrpSpPr/>
          <p:nvPr/>
        </p:nvGrpSpPr>
        <p:grpSpPr>
          <a:xfrm>
            <a:off x="4572000" y="1143000"/>
            <a:ext cx="2286000" cy="762000"/>
            <a:chOff x="2895600" y="2590800"/>
            <a:chExt cx="1828800" cy="762000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2590800"/>
              <a:ext cx="13716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2004E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RNASeq</a:t>
              </a:r>
              <a:r>
                <a:rPr lang="en-US" b="1" dirty="0" smtClean="0"/>
                <a:t> 6-plex</a:t>
              </a:r>
              <a:endParaRPr lang="en-US" b="1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4267200" y="2775466"/>
              <a:ext cx="457200" cy="577334"/>
            </a:xfrm>
            <a:prstGeom prst="straightConnector1">
              <a:avLst/>
            </a:prstGeom>
            <a:ln w="25400">
              <a:solidFill>
                <a:srgbClr val="2004EC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6248400" y="6553200"/>
            <a:ext cx="2164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Agarwal</a:t>
            </a:r>
            <a:r>
              <a:rPr lang="en-US" sz="1200" dirty="0" smtClean="0"/>
              <a:t>, BMC Genomics (2010)</a:t>
            </a:r>
            <a:endParaRPr lang="en-US" sz="1200" dirty="0"/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304800" y="228600"/>
            <a:ext cx="8458200" cy="762000"/>
          </a:xfrm>
          <a:prstGeom prst="rect">
            <a:avLst/>
          </a:prstGeom>
        </p:spPr>
        <p:txBody>
          <a:bodyPr vert="horz" lIns="91440" rIns="45720" rtlCol="0" anchor="ctr">
            <a:normAutofit fontScale="6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Comparison of 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transcriptome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 profile from RNA-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Seq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 and tiling arrays using 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qPCR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 as gold standard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04800" y="381000"/>
            <a:ext cx="8458200" cy="609600"/>
          </a:xfrm>
          <a:prstGeom prst="rect">
            <a:avLst/>
          </a:prstGeom>
        </p:spPr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Microarray and 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RNASeq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 Comparison</a:t>
            </a:r>
            <a:endParaRPr lang="en-US" sz="4000" b="1" dirty="0" smtClean="0">
              <a:solidFill>
                <a:schemeClr val="accent1">
                  <a:satMod val="1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457200" y="3048000"/>
            <a:ext cx="8458200" cy="609600"/>
          </a:xfrm>
          <a:prstGeom prst="rect">
            <a:avLst/>
          </a:prstGeom>
        </p:spPr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Microarray is cheaper?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04800" y="381000"/>
            <a:ext cx="8458200" cy="609600"/>
          </a:xfrm>
          <a:prstGeom prst="rect">
            <a:avLst/>
          </a:prstGeom>
        </p:spPr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RNASeq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v.s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. Microarray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Cost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447800"/>
          <a:ext cx="8077200" cy="1981200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336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 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Microarray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Illumina HiSeq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per Chip/Lane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$670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$4,010.00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plex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$2,097.50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4-plex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$1,141.25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6-plex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$822.50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2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8-plex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$663.13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17"/>
          <p:cNvGrpSpPr/>
          <p:nvPr/>
        </p:nvGrpSpPr>
        <p:grpSpPr>
          <a:xfrm>
            <a:off x="2362200" y="3505200"/>
            <a:ext cx="4572000" cy="3169159"/>
            <a:chOff x="2209800" y="3657600"/>
            <a:chExt cx="4572000" cy="3169159"/>
          </a:xfrm>
        </p:grpSpPr>
        <p:grpSp>
          <p:nvGrpSpPr>
            <p:cNvPr id="8" name="Group 11"/>
            <p:cNvGrpSpPr/>
            <p:nvPr/>
          </p:nvGrpSpPr>
          <p:grpSpPr>
            <a:xfrm>
              <a:off x="2209800" y="3733800"/>
              <a:ext cx="4572000" cy="3092959"/>
              <a:chOff x="2209800" y="3733800"/>
              <a:chExt cx="4572000" cy="3092959"/>
            </a:xfrm>
          </p:grpSpPr>
          <p:pic>
            <p:nvPicPr>
              <p:cNvPr id="4" name="Picture 2" descr="http://www.biomedcentral.com/content/figures/1471-2164-11-383-5-l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09800" y="3733800"/>
                <a:ext cx="3352800" cy="3092959"/>
              </a:xfrm>
              <a:prstGeom prst="rect">
                <a:avLst/>
              </a:prstGeom>
              <a:noFill/>
            </p:spPr>
          </p:pic>
          <p:grpSp>
            <p:nvGrpSpPr>
              <p:cNvPr id="9" name="Group 4"/>
              <p:cNvGrpSpPr/>
              <p:nvPr/>
            </p:nvGrpSpPr>
            <p:grpSpPr>
              <a:xfrm>
                <a:off x="5410201" y="3810000"/>
                <a:ext cx="1371599" cy="369332"/>
                <a:chOff x="2569028" y="1508266"/>
                <a:chExt cx="1175656" cy="74956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2960913" y="1508266"/>
                  <a:ext cx="783771" cy="74956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2004EC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6-plex</a:t>
                  </a:r>
                  <a:endParaRPr lang="en-US" b="1" dirty="0"/>
                </a:p>
              </p:txBody>
            </p:sp>
            <p:cxnSp>
              <p:nvCxnSpPr>
                <p:cNvPr id="7" name="Straight Arrow Connector 6"/>
                <p:cNvCxnSpPr>
                  <a:stCxn id="6" idx="1"/>
                </p:cNvCxnSpPr>
                <p:nvPr/>
              </p:nvCxnSpPr>
              <p:spPr>
                <a:xfrm rot="10800000" flipV="1">
                  <a:off x="2569028" y="1883046"/>
                  <a:ext cx="391886" cy="243812"/>
                </a:xfrm>
                <a:prstGeom prst="straightConnector1">
                  <a:avLst/>
                </a:prstGeom>
                <a:ln w="25400">
                  <a:solidFill>
                    <a:srgbClr val="2004EC"/>
                  </a:solidFill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TextBox 12"/>
            <p:cNvSpPr txBox="1"/>
            <p:nvPr/>
          </p:nvSpPr>
          <p:spPr>
            <a:xfrm>
              <a:off x="2667000" y="3657600"/>
              <a:ext cx="9144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2004E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11-plex</a:t>
              </a:r>
              <a:endParaRPr lang="en-US" b="1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3581400" y="3842266"/>
              <a:ext cx="228600" cy="348734"/>
            </a:xfrm>
            <a:prstGeom prst="straightConnector1">
              <a:avLst/>
            </a:prstGeom>
            <a:ln w="25400">
              <a:solidFill>
                <a:srgbClr val="2004EC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04800" y="381000"/>
            <a:ext cx="8458200" cy="609600"/>
          </a:xfrm>
          <a:prstGeom prst="rect">
            <a:avLst/>
          </a:prstGeom>
        </p:spPr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RNASeq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v.s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. Microarray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Cost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219200"/>
          <a:ext cx="8077200" cy="1981200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336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 Sample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Microarray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Illumina HiSeq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per Chip/Lane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$670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$4,010.00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 plex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$2,097.50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4-plex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$1,141.25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6-plex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$822.50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3270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8-plex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$663.13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76600"/>
            <a:ext cx="4953001" cy="3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04800" y="381000"/>
            <a:ext cx="8458200" cy="609600"/>
          </a:xfrm>
          <a:prstGeom prst="rect">
            <a:avLst/>
          </a:prstGeom>
        </p:spPr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Microarray and 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RNASeq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 Comparison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457200" y="3048000"/>
            <a:ext cx="8458200" cy="609600"/>
          </a:xfrm>
          <a:prstGeom prst="rect">
            <a:avLst/>
          </a:prstGeom>
        </p:spPr>
        <p:txBody>
          <a:bodyPr vert="horz" lIns="91440" rIns="45720" rtlCol="0" anchor="ctr">
            <a:normAutofit fontScale="900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RNASeq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is cheaper?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304800" y="381000"/>
            <a:ext cx="8458200" cy="609600"/>
          </a:xfrm>
          <a:prstGeom prst="rect">
            <a:avLst/>
          </a:prstGeom>
        </p:spPr>
        <p:txBody>
          <a:bodyPr vert="horz" lIns="91440" rIns="45720" rtlCol="0" anchor="ctr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Microarray 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v.s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4000" b="1" dirty="0" err="1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RNASeq</a:t>
            </a:r>
            <a:r>
              <a:rPr lang="en-US" sz="4000" b="1" dirty="0" smtClean="0">
                <a:solidFill>
                  <a:schemeClr val="accent1">
                    <a:satMod val="150000"/>
                  </a:schemeClr>
                </a:solidFill>
                <a:latin typeface="Arial" pitchFamily="34" charset="0"/>
                <a:cs typeface="Arial" pitchFamily="34" charset="0"/>
              </a:rPr>
              <a:t>: Big Data Challenge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9" y="1143000"/>
          <a:ext cx="8686802" cy="1945035"/>
        </p:xfrm>
        <a:graphic>
          <a:graphicData uri="http://schemas.openxmlformats.org/drawingml/2006/table">
            <a:tbl>
              <a:tblPr/>
              <a:tblGrid>
                <a:gridCol w="1630983"/>
                <a:gridCol w="1659224"/>
                <a:gridCol w="1562728"/>
                <a:gridCol w="1772193"/>
                <a:gridCol w="2061674"/>
              </a:tblGrid>
              <a:tr h="681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 Per Sample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to download 1 Sample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to download 100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samples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Cost to Store on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the Cloud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 Month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RNASeq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30-65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 Hr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 days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$270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229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Microarray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30MB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 second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 minutes</a:t>
                      </a: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976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9766">
                <a:tc gridSpan="5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959" marR="4959" marT="49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Graphic of the growth of GenBank 1982-2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743200"/>
            <a:ext cx="3657600" cy="375195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410200" y="6581001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http://www.ncbi.nlm.nih.gov/genbank/statistics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Bioinformatics will become the single largest cost in sequencing</a:t>
            </a:r>
            <a:endParaRPr lang="en-US" sz="32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25996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6473414"/>
            <a:ext cx="2514600" cy="38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915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Genomics Data analysis is a job for computer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luster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5800" y="1143000"/>
            <a:ext cx="7416800" cy="159067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Group of independent systems that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as a single system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Appear to users as a single system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are managed as a single system’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Clusters are “virtual servers”</a:t>
            </a:r>
          </a:p>
        </p:txBody>
      </p:sp>
      <p:grpSp>
        <p:nvGrpSpPr>
          <p:cNvPr id="10" name="Group 145"/>
          <p:cNvGrpSpPr>
            <a:grpSpLocks/>
          </p:cNvGrpSpPr>
          <p:nvPr/>
        </p:nvGrpSpPr>
        <p:grpSpPr bwMode="auto">
          <a:xfrm>
            <a:off x="1149350" y="3429000"/>
            <a:ext cx="6470650" cy="2813050"/>
            <a:chOff x="724" y="2160"/>
            <a:chExt cx="4076" cy="17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724" y="2160"/>
              <a:ext cx="4076" cy="1772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646" y="2695"/>
              <a:ext cx="0" cy="2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1541" y="2841"/>
              <a:ext cx="2189" cy="981"/>
            </a:xfrm>
            <a:prstGeom prst="ellipse">
              <a:avLst/>
            </a:prstGeom>
            <a:solidFill>
              <a:srgbClr val="FAB9CD"/>
            </a:solidFill>
            <a:ln w="76200">
              <a:solidFill>
                <a:srgbClr val="B9395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2067" y="3479"/>
              <a:ext cx="101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268" y="2689"/>
              <a:ext cx="277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657" y="3240"/>
              <a:ext cx="0" cy="23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34"/>
            <p:cNvGrpSpPr>
              <a:grpSpLocks/>
            </p:cNvGrpSpPr>
            <p:nvPr/>
          </p:nvGrpSpPr>
          <p:grpSpPr bwMode="auto">
            <a:xfrm>
              <a:off x="1906" y="3154"/>
              <a:ext cx="368" cy="437"/>
              <a:chOff x="1928" y="3258"/>
              <a:chExt cx="420" cy="459"/>
            </a:xfrm>
          </p:grpSpPr>
          <p:sp>
            <p:nvSpPr>
              <p:cNvPr id="118" name="Rectangle 10"/>
              <p:cNvSpPr>
                <a:spLocks noChangeArrowheads="1"/>
              </p:cNvSpPr>
              <p:nvPr/>
            </p:nvSpPr>
            <p:spPr bwMode="auto">
              <a:xfrm>
                <a:off x="1930" y="3346"/>
                <a:ext cx="416" cy="371"/>
              </a:xfrm>
              <a:prstGeom prst="rect">
                <a:avLst/>
              </a:prstGeom>
              <a:solidFill>
                <a:srgbClr val="777FEE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Rectangle 11"/>
              <p:cNvSpPr>
                <a:spLocks noChangeArrowheads="1"/>
              </p:cNvSpPr>
              <p:nvPr/>
            </p:nvSpPr>
            <p:spPr bwMode="auto">
              <a:xfrm>
                <a:off x="2139" y="3443"/>
                <a:ext cx="166" cy="252"/>
              </a:xfrm>
              <a:prstGeom prst="rect">
                <a:avLst/>
              </a:prstGeom>
              <a:solidFill>
                <a:srgbClr val="CEC7A6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Rectangle 12"/>
              <p:cNvSpPr>
                <a:spLocks noChangeArrowheads="1"/>
              </p:cNvSpPr>
              <p:nvPr/>
            </p:nvSpPr>
            <p:spPr bwMode="auto">
              <a:xfrm>
                <a:off x="2139" y="3378"/>
                <a:ext cx="166" cy="50"/>
              </a:xfrm>
              <a:prstGeom prst="rect">
                <a:avLst/>
              </a:prstGeom>
              <a:solidFill>
                <a:srgbClr val="CEC7A6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13"/>
              <p:cNvSpPr>
                <a:spLocks noChangeArrowheads="1"/>
              </p:cNvSpPr>
              <p:nvPr/>
            </p:nvSpPr>
            <p:spPr bwMode="auto">
              <a:xfrm>
                <a:off x="1928" y="3318"/>
                <a:ext cx="420" cy="31"/>
              </a:xfrm>
              <a:prstGeom prst="rect">
                <a:avLst/>
              </a:prstGeom>
              <a:solidFill>
                <a:srgbClr val="09077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1928" y="3258"/>
                <a:ext cx="420" cy="58"/>
              </a:xfrm>
              <a:custGeom>
                <a:avLst/>
                <a:gdLst/>
                <a:ahLst/>
                <a:cxnLst>
                  <a:cxn ang="0">
                    <a:pos x="419" y="57"/>
                  </a:cxn>
                  <a:cxn ang="0">
                    <a:pos x="293" y="0"/>
                  </a:cxn>
                  <a:cxn ang="0">
                    <a:pos x="104" y="0"/>
                  </a:cxn>
                  <a:cxn ang="0">
                    <a:pos x="0" y="57"/>
                  </a:cxn>
                </a:cxnLst>
                <a:rect l="0" t="0" r="r" b="b"/>
                <a:pathLst>
                  <a:path w="420" h="58">
                    <a:moveTo>
                      <a:pt x="419" y="57"/>
                    </a:moveTo>
                    <a:lnTo>
                      <a:pt x="293" y="0"/>
                    </a:lnTo>
                    <a:lnTo>
                      <a:pt x="104" y="0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777FEE"/>
              </a:solidFill>
              <a:ln w="12700" cap="rnd" cmpd="sng">
                <a:solidFill>
                  <a:srgbClr val="090778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5"/>
              <p:cNvSpPr>
                <a:spLocks noChangeArrowheads="1"/>
              </p:cNvSpPr>
              <p:nvPr/>
            </p:nvSpPr>
            <p:spPr bwMode="auto">
              <a:xfrm>
                <a:off x="2155" y="3391"/>
                <a:ext cx="26" cy="21"/>
              </a:xfrm>
              <a:prstGeom prst="rect">
                <a:avLst/>
              </a:prstGeom>
              <a:solidFill>
                <a:srgbClr val="090778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Line 16"/>
              <p:cNvSpPr>
                <a:spLocks noChangeShapeType="1"/>
              </p:cNvSpPr>
              <p:nvPr/>
            </p:nvSpPr>
            <p:spPr bwMode="auto">
              <a:xfrm>
                <a:off x="2142" y="3473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17"/>
              <p:cNvSpPr>
                <a:spLocks noChangeShapeType="1"/>
              </p:cNvSpPr>
              <p:nvPr/>
            </p:nvSpPr>
            <p:spPr bwMode="auto">
              <a:xfrm>
                <a:off x="2142" y="3504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18"/>
              <p:cNvSpPr>
                <a:spLocks noChangeShapeType="1"/>
              </p:cNvSpPr>
              <p:nvPr/>
            </p:nvSpPr>
            <p:spPr bwMode="auto">
              <a:xfrm>
                <a:off x="2142" y="3536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9"/>
              <p:cNvSpPr>
                <a:spLocks noChangeShapeType="1"/>
              </p:cNvSpPr>
              <p:nvPr/>
            </p:nvSpPr>
            <p:spPr bwMode="auto">
              <a:xfrm>
                <a:off x="2142" y="3568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20"/>
              <p:cNvSpPr>
                <a:spLocks noChangeShapeType="1"/>
              </p:cNvSpPr>
              <p:nvPr/>
            </p:nvSpPr>
            <p:spPr bwMode="auto">
              <a:xfrm>
                <a:off x="2142" y="3601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21"/>
              <p:cNvSpPr>
                <a:spLocks noChangeShapeType="1"/>
              </p:cNvSpPr>
              <p:nvPr/>
            </p:nvSpPr>
            <p:spPr bwMode="auto">
              <a:xfrm>
                <a:off x="2142" y="3634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22"/>
              <p:cNvSpPr>
                <a:spLocks noChangeShapeType="1"/>
              </p:cNvSpPr>
              <p:nvPr/>
            </p:nvSpPr>
            <p:spPr bwMode="auto">
              <a:xfrm>
                <a:off x="2142" y="3666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23"/>
              <p:cNvSpPr>
                <a:spLocks noChangeShapeType="1"/>
              </p:cNvSpPr>
              <p:nvPr/>
            </p:nvSpPr>
            <p:spPr bwMode="auto">
              <a:xfrm>
                <a:off x="2267" y="3401"/>
                <a:ext cx="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24"/>
              <p:cNvSpPr>
                <a:spLocks noChangeShapeType="1"/>
              </p:cNvSpPr>
              <p:nvPr/>
            </p:nvSpPr>
            <p:spPr bwMode="auto">
              <a:xfrm>
                <a:off x="2237" y="3401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25"/>
              <p:cNvSpPr>
                <a:spLocks noChangeShapeType="1"/>
              </p:cNvSpPr>
              <p:nvPr/>
            </p:nvSpPr>
            <p:spPr bwMode="auto">
              <a:xfrm>
                <a:off x="2154" y="3459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26"/>
              <p:cNvSpPr>
                <a:spLocks noChangeShapeType="1"/>
              </p:cNvSpPr>
              <p:nvPr/>
            </p:nvSpPr>
            <p:spPr bwMode="auto">
              <a:xfrm>
                <a:off x="2204" y="3401"/>
                <a:ext cx="1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27"/>
              <p:cNvSpPr>
                <a:spLocks noChangeShapeType="1"/>
              </p:cNvSpPr>
              <p:nvPr/>
            </p:nvSpPr>
            <p:spPr bwMode="auto">
              <a:xfrm>
                <a:off x="2154" y="3489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28"/>
              <p:cNvSpPr>
                <a:spLocks noChangeShapeType="1"/>
              </p:cNvSpPr>
              <p:nvPr/>
            </p:nvSpPr>
            <p:spPr bwMode="auto">
              <a:xfrm>
                <a:off x="2154" y="3518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29"/>
              <p:cNvSpPr>
                <a:spLocks noChangeShapeType="1"/>
              </p:cNvSpPr>
              <p:nvPr/>
            </p:nvSpPr>
            <p:spPr bwMode="auto">
              <a:xfrm>
                <a:off x="2154" y="3583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30"/>
              <p:cNvSpPr>
                <a:spLocks noChangeShapeType="1"/>
              </p:cNvSpPr>
              <p:nvPr/>
            </p:nvSpPr>
            <p:spPr bwMode="auto">
              <a:xfrm>
                <a:off x="2154" y="3553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1"/>
              <p:cNvSpPr>
                <a:spLocks noChangeShapeType="1"/>
              </p:cNvSpPr>
              <p:nvPr/>
            </p:nvSpPr>
            <p:spPr bwMode="auto">
              <a:xfrm>
                <a:off x="2154" y="3649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32"/>
              <p:cNvSpPr>
                <a:spLocks noChangeShapeType="1"/>
              </p:cNvSpPr>
              <p:nvPr/>
            </p:nvSpPr>
            <p:spPr bwMode="auto">
              <a:xfrm>
                <a:off x="2154" y="3681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33"/>
              <p:cNvSpPr>
                <a:spLocks noChangeShapeType="1"/>
              </p:cNvSpPr>
              <p:nvPr/>
            </p:nvSpPr>
            <p:spPr bwMode="auto">
              <a:xfrm>
                <a:off x="2154" y="3618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59"/>
            <p:cNvGrpSpPr>
              <a:grpSpLocks/>
            </p:cNvGrpSpPr>
            <p:nvPr/>
          </p:nvGrpSpPr>
          <p:grpSpPr bwMode="auto">
            <a:xfrm>
              <a:off x="3043" y="3154"/>
              <a:ext cx="368" cy="437"/>
              <a:chOff x="3224" y="3258"/>
              <a:chExt cx="420" cy="459"/>
            </a:xfrm>
          </p:grpSpPr>
          <p:sp>
            <p:nvSpPr>
              <p:cNvPr id="94" name="Rectangle 35"/>
              <p:cNvSpPr>
                <a:spLocks noChangeArrowheads="1"/>
              </p:cNvSpPr>
              <p:nvPr/>
            </p:nvSpPr>
            <p:spPr bwMode="auto">
              <a:xfrm>
                <a:off x="3226" y="3346"/>
                <a:ext cx="416" cy="371"/>
              </a:xfrm>
              <a:prstGeom prst="rect">
                <a:avLst/>
              </a:prstGeom>
              <a:solidFill>
                <a:srgbClr val="777FEE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36"/>
              <p:cNvSpPr>
                <a:spLocks noChangeArrowheads="1"/>
              </p:cNvSpPr>
              <p:nvPr/>
            </p:nvSpPr>
            <p:spPr bwMode="auto">
              <a:xfrm>
                <a:off x="3435" y="3443"/>
                <a:ext cx="166" cy="252"/>
              </a:xfrm>
              <a:prstGeom prst="rect">
                <a:avLst/>
              </a:prstGeom>
              <a:solidFill>
                <a:srgbClr val="CEC7A6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37"/>
              <p:cNvSpPr>
                <a:spLocks noChangeArrowheads="1"/>
              </p:cNvSpPr>
              <p:nvPr/>
            </p:nvSpPr>
            <p:spPr bwMode="auto">
              <a:xfrm>
                <a:off x="3435" y="3378"/>
                <a:ext cx="166" cy="50"/>
              </a:xfrm>
              <a:prstGeom prst="rect">
                <a:avLst/>
              </a:prstGeom>
              <a:solidFill>
                <a:srgbClr val="CEC7A6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38"/>
              <p:cNvSpPr>
                <a:spLocks noChangeArrowheads="1"/>
              </p:cNvSpPr>
              <p:nvPr/>
            </p:nvSpPr>
            <p:spPr bwMode="auto">
              <a:xfrm>
                <a:off x="3224" y="3318"/>
                <a:ext cx="420" cy="31"/>
              </a:xfrm>
              <a:prstGeom prst="rect">
                <a:avLst/>
              </a:prstGeom>
              <a:solidFill>
                <a:srgbClr val="09077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39"/>
              <p:cNvSpPr>
                <a:spLocks/>
              </p:cNvSpPr>
              <p:nvPr/>
            </p:nvSpPr>
            <p:spPr bwMode="auto">
              <a:xfrm>
                <a:off x="3224" y="3258"/>
                <a:ext cx="420" cy="58"/>
              </a:xfrm>
              <a:custGeom>
                <a:avLst/>
                <a:gdLst/>
                <a:ahLst/>
                <a:cxnLst>
                  <a:cxn ang="0">
                    <a:pos x="419" y="57"/>
                  </a:cxn>
                  <a:cxn ang="0">
                    <a:pos x="293" y="0"/>
                  </a:cxn>
                  <a:cxn ang="0">
                    <a:pos x="104" y="0"/>
                  </a:cxn>
                  <a:cxn ang="0">
                    <a:pos x="0" y="57"/>
                  </a:cxn>
                </a:cxnLst>
                <a:rect l="0" t="0" r="r" b="b"/>
                <a:pathLst>
                  <a:path w="420" h="58">
                    <a:moveTo>
                      <a:pt x="419" y="57"/>
                    </a:moveTo>
                    <a:lnTo>
                      <a:pt x="293" y="0"/>
                    </a:lnTo>
                    <a:lnTo>
                      <a:pt x="104" y="0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777FEE"/>
              </a:solidFill>
              <a:ln w="12700" cap="rnd" cmpd="sng">
                <a:solidFill>
                  <a:srgbClr val="090778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451" y="3391"/>
                <a:ext cx="26" cy="21"/>
              </a:xfrm>
              <a:prstGeom prst="rect">
                <a:avLst/>
              </a:prstGeom>
              <a:solidFill>
                <a:srgbClr val="090778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41"/>
              <p:cNvSpPr>
                <a:spLocks noChangeShapeType="1"/>
              </p:cNvSpPr>
              <p:nvPr/>
            </p:nvSpPr>
            <p:spPr bwMode="auto">
              <a:xfrm>
                <a:off x="3438" y="3473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42"/>
              <p:cNvSpPr>
                <a:spLocks noChangeShapeType="1"/>
              </p:cNvSpPr>
              <p:nvPr/>
            </p:nvSpPr>
            <p:spPr bwMode="auto">
              <a:xfrm>
                <a:off x="3438" y="3504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43"/>
              <p:cNvSpPr>
                <a:spLocks noChangeShapeType="1"/>
              </p:cNvSpPr>
              <p:nvPr/>
            </p:nvSpPr>
            <p:spPr bwMode="auto">
              <a:xfrm>
                <a:off x="3438" y="3536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44"/>
              <p:cNvSpPr>
                <a:spLocks noChangeShapeType="1"/>
              </p:cNvSpPr>
              <p:nvPr/>
            </p:nvSpPr>
            <p:spPr bwMode="auto">
              <a:xfrm>
                <a:off x="3438" y="3568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45"/>
              <p:cNvSpPr>
                <a:spLocks noChangeShapeType="1"/>
              </p:cNvSpPr>
              <p:nvPr/>
            </p:nvSpPr>
            <p:spPr bwMode="auto">
              <a:xfrm>
                <a:off x="3438" y="3601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46"/>
              <p:cNvSpPr>
                <a:spLocks noChangeShapeType="1"/>
              </p:cNvSpPr>
              <p:nvPr/>
            </p:nvSpPr>
            <p:spPr bwMode="auto">
              <a:xfrm>
                <a:off x="3438" y="3634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47"/>
              <p:cNvSpPr>
                <a:spLocks noChangeShapeType="1"/>
              </p:cNvSpPr>
              <p:nvPr/>
            </p:nvSpPr>
            <p:spPr bwMode="auto">
              <a:xfrm>
                <a:off x="3438" y="3666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8"/>
              <p:cNvSpPr>
                <a:spLocks noChangeShapeType="1"/>
              </p:cNvSpPr>
              <p:nvPr/>
            </p:nvSpPr>
            <p:spPr bwMode="auto">
              <a:xfrm>
                <a:off x="3563" y="3401"/>
                <a:ext cx="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49"/>
              <p:cNvSpPr>
                <a:spLocks noChangeShapeType="1"/>
              </p:cNvSpPr>
              <p:nvPr/>
            </p:nvSpPr>
            <p:spPr bwMode="auto">
              <a:xfrm>
                <a:off x="3533" y="3401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50"/>
              <p:cNvSpPr>
                <a:spLocks noChangeShapeType="1"/>
              </p:cNvSpPr>
              <p:nvPr/>
            </p:nvSpPr>
            <p:spPr bwMode="auto">
              <a:xfrm>
                <a:off x="3450" y="3459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51"/>
              <p:cNvSpPr>
                <a:spLocks noChangeShapeType="1"/>
              </p:cNvSpPr>
              <p:nvPr/>
            </p:nvSpPr>
            <p:spPr bwMode="auto">
              <a:xfrm>
                <a:off x="3500" y="3401"/>
                <a:ext cx="1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52"/>
              <p:cNvSpPr>
                <a:spLocks noChangeShapeType="1"/>
              </p:cNvSpPr>
              <p:nvPr/>
            </p:nvSpPr>
            <p:spPr bwMode="auto">
              <a:xfrm>
                <a:off x="3450" y="3489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53"/>
              <p:cNvSpPr>
                <a:spLocks noChangeShapeType="1"/>
              </p:cNvSpPr>
              <p:nvPr/>
            </p:nvSpPr>
            <p:spPr bwMode="auto">
              <a:xfrm>
                <a:off x="3450" y="3518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54"/>
              <p:cNvSpPr>
                <a:spLocks noChangeShapeType="1"/>
              </p:cNvSpPr>
              <p:nvPr/>
            </p:nvSpPr>
            <p:spPr bwMode="auto">
              <a:xfrm>
                <a:off x="3450" y="3583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55"/>
              <p:cNvSpPr>
                <a:spLocks noChangeShapeType="1"/>
              </p:cNvSpPr>
              <p:nvPr/>
            </p:nvSpPr>
            <p:spPr bwMode="auto">
              <a:xfrm>
                <a:off x="3450" y="3553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56"/>
              <p:cNvSpPr>
                <a:spLocks noChangeShapeType="1"/>
              </p:cNvSpPr>
              <p:nvPr/>
            </p:nvSpPr>
            <p:spPr bwMode="auto">
              <a:xfrm>
                <a:off x="3450" y="3649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57"/>
              <p:cNvSpPr>
                <a:spLocks noChangeShapeType="1"/>
              </p:cNvSpPr>
              <p:nvPr/>
            </p:nvSpPr>
            <p:spPr bwMode="auto">
              <a:xfrm>
                <a:off x="3450" y="3681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58"/>
              <p:cNvSpPr>
                <a:spLocks noChangeShapeType="1"/>
              </p:cNvSpPr>
              <p:nvPr/>
            </p:nvSpPr>
            <p:spPr bwMode="auto">
              <a:xfrm>
                <a:off x="3450" y="3618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84"/>
            <p:cNvGrpSpPr>
              <a:grpSpLocks/>
            </p:cNvGrpSpPr>
            <p:nvPr/>
          </p:nvGrpSpPr>
          <p:grpSpPr bwMode="auto">
            <a:xfrm>
              <a:off x="2453" y="2927"/>
              <a:ext cx="369" cy="437"/>
              <a:chOff x="2552" y="3019"/>
              <a:chExt cx="420" cy="459"/>
            </a:xfrm>
          </p:grpSpPr>
          <p:sp>
            <p:nvSpPr>
              <p:cNvPr id="70" name="Rectangle 60"/>
              <p:cNvSpPr>
                <a:spLocks noChangeArrowheads="1"/>
              </p:cNvSpPr>
              <p:nvPr/>
            </p:nvSpPr>
            <p:spPr bwMode="auto">
              <a:xfrm>
                <a:off x="2554" y="3107"/>
                <a:ext cx="416" cy="371"/>
              </a:xfrm>
              <a:prstGeom prst="rect">
                <a:avLst/>
              </a:prstGeom>
              <a:solidFill>
                <a:srgbClr val="777FEE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61"/>
              <p:cNvSpPr>
                <a:spLocks noChangeArrowheads="1"/>
              </p:cNvSpPr>
              <p:nvPr/>
            </p:nvSpPr>
            <p:spPr bwMode="auto">
              <a:xfrm>
                <a:off x="2763" y="3203"/>
                <a:ext cx="166" cy="252"/>
              </a:xfrm>
              <a:prstGeom prst="rect">
                <a:avLst/>
              </a:prstGeom>
              <a:solidFill>
                <a:srgbClr val="CEC7A6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2"/>
              <p:cNvSpPr>
                <a:spLocks noChangeArrowheads="1"/>
              </p:cNvSpPr>
              <p:nvPr/>
            </p:nvSpPr>
            <p:spPr bwMode="auto">
              <a:xfrm>
                <a:off x="2763" y="3138"/>
                <a:ext cx="166" cy="50"/>
              </a:xfrm>
              <a:prstGeom prst="rect">
                <a:avLst/>
              </a:prstGeom>
              <a:solidFill>
                <a:srgbClr val="CEC7A6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3"/>
              <p:cNvSpPr>
                <a:spLocks noChangeArrowheads="1"/>
              </p:cNvSpPr>
              <p:nvPr/>
            </p:nvSpPr>
            <p:spPr bwMode="auto">
              <a:xfrm>
                <a:off x="2552" y="3080"/>
                <a:ext cx="420" cy="30"/>
              </a:xfrm>
              <a:prstGeom prst="rect">
                <a:avLst/>
              </a:prstGeom>
              <a:solidFill>
                <a:srgbClr val="09077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64"/>
              <p:cNvSpPr>
                <a:spLocks/>
              </p:cNvSpPr>
              <p:nvPr/>
            </p:nvSpPr>
            <p:spPr bwMode="auto">
              <a:xfrm>
                <a:off x="2552" y="3019"/>
                <a:ext cx="420" cy="59"/>
              </a:xfrm>
              <a:custGeom>
                <a:avLst/>
                <a:gdLst/>
                <a:ahLst/>
                <a:cxnLst>
                  <a:cxn ang="0">
                    <a:pos x="419" y="58"/>
                  </a:cxn>
                  <a:cxn ang="0">
                    <a:pos x="293" y="0"/>
                  </a:cxn>
                  <a:cxn ang="0">
                    <a:pos x="104" y="0"/>
                  </a:cxn>
                  <a:cxn ang="0">
                    <a:pos x="0" y="58"/>
                  </a:cxn>
                </a:cxnLst>
                <a:rect l="0" t="0" r="r" b="b"/>
                <a:pathLst>
                  <a:path w="420" h="59">
                    <a:moveTo>
                      <a:pt x="419" y="58"/>
                    </a:moveTo>
                    <a:lnTo>
                      <a:pt x="293" y="0"/>
                    </a:lnTo>
                    <a:lnTo>
                      <a:pt x="104" y="0"/>
                    </a:lnTo>
                    <a:lnTo>
                      <a:pt x="0" y="58"/>
                    </a:lnTo>
                  </a:path>
                </a:pathLst>
              </a:custGeom>
              <a:solidFill>
                <a:srgbClr val="777FEE"/>
              </a:solidFill>
              <a:ln w="12700" cap="rnd" cmpd="sng">
                <a:solidFill>
                  <a:srgbClr val="090778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65"/>
              <p:cNvSpPr>
                <a:spLocks noChangeArrowheads="1"/>
              </p:cNvSpPr>
              <p:nvPr/>
            </p:nvSpPr>
            <p:spPr bwMode="auto">
              <a:xfrm>
                <a:off x="2779" y="3152"/>
                <a:ext cx="26" cy="21"/>
              </a:xfrm>
              <a:prstGeom prst="rect">
                <a:avLst/>
              </a:prstGeom>
              <a:solidFill>
                <a:srgbClr val="090778"/>
              </a:solidFill>
              <a:ln w="12700">
                <a:solidFill>
                  <a:srgbClr val="09077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>
                <a:off x="2766" y="3233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67"/>
              <p:cNvSpPr>
                <a:spLocks noChangeShapeType="1"/>
              </p:cNvSpPr>
              <p:nvPr/>
            </p:nvSpPr>
            <p:spPr bwMode="auto">
              <a:xfrm>
                <a:off x="2766" y="3264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68"/>
              <p:cNvSpPr>
                <a:spLocks noChangeShapeType="1"/>
              </p:cNvSpPr>
              <p:nvPr/>
            </p:nvSpPr>
            <p:spPr bwMode="auto">
              <a:xfrm>
                <a:off x="2766" y="3296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69"/>
              <p:cNvSpPr>
                <a:spLocks noChangeShapeType="1"/>
              </p:cNvSpPr>
              <p:nvPr/>
            </p:nvSpPr>
            <p:spPr bwMode="auto">
              <a:xfrm>
                <a:off x="2766" y="3328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70"/>
              <p:cNvSpPr>
                <a:spLocks noChangeShapeType="1"/>
              </p:cNvSpPr>
              <p:nvPr/>
            </p:nvSpPr>
            <p:spPr bwMode="auto">
              <a:xfrm>
                <a:off x="2766" y="3362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71"/>
              <p:cNvSpPr>
                <a:spLocks noChangeShapeType="1"/>
              </p:cNvSpPr>
              <p:nvPr/>
            </p:nvSpPr>
            <p:spPr bwMode="auto">
              <a:xfrm>
                <a:off x="2766" y="3394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72"/>
              <p:cNvSpPr>
                <a:spLocks noChangeShapeType="1"/>
              </p:cNvSpPr>
              <p:nvPr/>
            </p:nvSpPr>
            <p:spPr bwMode="auto">
              <a:xfrm>
                <a:off x="2766" y="3426"/>
                <a:ext cx="165" cy="0"/>
              </a:xfrm>
              <a:prstGeom prst="line">
                <a:avLst/>
              </a:prstGeom>
              <a:noFill/>
              <a:ln w="12700">
                <a:solidFill>
                  <a:srgbClr val="090778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73"/>
              <p:cNvSpPr>
                <a:spLocks noChangeShapeType="1"/>
              </p:cNvSpPr>
              <p:nvPr/>
            </p:nvSpPr>
            <p:spPr bwMode="auto">
              <a:xfrm>
                <a:off x="2891" y="3162"/>
                <a:ext cx="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4"/>
              <p:cNvSpPr>
                <a:spLocks noChangeShapeType="1"/>
              </p:cNvSpPr>
              <p:nvPr/>
            </p:nvSpPr>
            <p:spPr bwMode="auto">
              <a:xfrm>
                <a:off x="2861" y="3162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75"/>
              <p:cNvSpPr>
                <a:spLocks noChangeShapeType="1"/>
              </p:cNvSpPr>
              <p:nvPr/>
            </p:nvSpPr>
            <p:spPr bwMode="auto">
              <a:xfrm>
                <a:off x="2778" y="3220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76"/>
              <p:cNvSpPr>
                <a:spLocks noChangeShapeType="1"/>
              </p:cNvSpPr>
              <p:nvPr/>
            </p:nvSpPr>
            <p:spPr bwMode="auto">
              <a:xfrm>
                <a:off x="2828" y="3162"/>
                <a:ext cx="1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77"/>
              <p:cNvSpPr>
                <a:spLocks noChangeShapeType="1"/>
              </p:cNvSpPr>
              <p:nvPr/>
            </p:nvSpPr>
            <p:spPr bwMode="auto">
              <a:xfrm>
                <a:off x="2778" y="3250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78"/>
              <p:cNvSpPr>
                <a:spLocks noChangeShapeType="1"/>
              </p:cNvSpPr>
              <p:nvPr/>
            </p:nvSpPr>
            <p:spPr bwMode="auto">
              <a:xfrm>
                <a:off x="2778" y="3278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79"/>
              <p:cNvSpPr>
                <a:spLocks noChangeShapeType="1"/>
              </p:cNvSpPr>
              <p:nvPr/>
            </p:nvSpPr>
            <p:spPr bwMode="auto">
              <a:xfrm>
                <a:off x="2778" y="3345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80"/>
              <p:cNvSpPr>
                <a:spLocks noChangeShapeType="1"/>
              </p:cNvSpPr>
              <p:nvPr/>
            </p:nvSpPr>
            <p:spPr bwMode="auto">
              <a:xfrm>
                <a:off x="2778" y="3315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81"/>
              <p:cNvSpPr>
                <a:spLocks noChangeShapeType="1"/>
              </p:cNvSpPr>
              <p:nvPr/>
            </p:nvSpPr>
            <p:spPr bwMode="auto">
              <a:xfrm>
                <a:off x="2778" y="3411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82"/>
              <p:cNvSpPr>
                <a:spLocks noChangeShapeType="1"/>
              </p:cNvSpPr>
              <p:nvPr/>
            </p:nvSpPr>
            <p:spPr bwMode="auto">
              <a:xfrm>
                <a:off x="2778" y="3443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83"/>
              <p:cNvSpPr>
                <a:spLocks noChangeShapeType="1"/>
              </p:cNvSpPr>
              <p:nvPr/>
            </p:nvSpPr>
            <p:spPr bwMode="auto">
              <a:xfrm>
                <a:off x="2778" y="3380"/>
                <a:ext cx="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94"/>
            <p:cNvGrpSpPr>
              <a:grpSpLocks/>
            </p:cNvGrpSpPr>
            <p:nvPr/>
          </p:nvGrpSpPr>
          <p:grpSpPr bwMode="auto">
            <a:xfrm>
              <a:off x="1722" y="2251"/>
              <a:ext cx="428" cy="439"/>
              <a:chOff x="1506" y="2308"/>
              <a:chExt cx="428" cy="461"/>
            </a:xfrm>
          </p:grpSpPr>
          <p:sp>
            <p:nvSpPr>
              <p:cNvPr id="61" name="Freeform 85"/>
              <p:cNvSpPr>
                <a:spLocks/>
              </p:cNvSpPr>
              <p:nvPr/>
            </p:nvSpPr>
            <p:spPr bwMode="auto">
              <a:xfrm>
                <a:off x="1703" y="2644"/>
                <a:ext cx="1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4"/>
                  </a:cxn>
                </a:cxnLst>
                <a:rect l="0" t="0" r="r" b="b"/>
                <a:pathLst>
                  <a:path w="1" h="125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93"/>
              <p:cNvGrpSpPr>
                <a:grpSpLocks/>
              </p:cNvGrpSpPr>
              <p:nvPr/>
            </p:nvGrpSpPr>
            <p:grpSpPr bwMode="auto">
              <a:xfrm>
                <a:off x="1506" y="2308"/>
                <a:ext cx="428" cy="321"/>
                <a:chOff x="1506" y="2308"/>
                <a:chExt cx="428" cy="321"/>
              </a:xfrm>
            </p:grpSpPr>
            <p:sp>
              <p:nvSpPr>
                <p:cNvPr id="63" name="Rectangle 86"/>
                <p:cNvSpPr>
                  <a:spLocks noChangeArrowheads="1"/>
                </p:cNvSpPr>
                <p:nvPr/>
              </p:nvSpPr>
              <p:spPr bwMode="auto">
                <a:xfrm>
                  <a:off x="1523" y="2308"/>
                  <a:ext cx="392" cy="215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Rectangle 87"/>
                <p:cNvSpPr>
                  <a:spLocks noChangeArrowheads="1"/>
                </p:cNvSpPr>
                <p:nvPr/>
              </p:nvSpPr>
              <p:spPr bwMode="auto">
                <a:xfrm>
                  <a:off x="1555" y="2328"/>
                  <a:ext cx="327" cy="162"/>
                </a:xfrm>
                <a:prstGeom prst="rect">
                  <a:avLst/>
                </a:prstGeom>
                <a:solidFill>
                  <a:srgbClr val="DDF7FB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88"/>
                <p:cNvSpPr>
                  <a:spLocks/>
                </p:cNvSpPr>
                <p:nvPr/>
              </p:nvSpPr>
              <p:spPr bwMode="auto">
                <a:xfrm>
                  <a:off x="1554" y="2523"/>
                  <a:ext cx="331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0" y="0"/>
                    </a:cxn>
                    <a:cxn ang="0">
                      <a:pos x="267" y="21"/>
                    </a:cxn>
                    <a:cxn ang="0">
                      <a:pos x="62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1" h="22">
                      <a:moveTo>
                        <a:pt x="0" y="0"/>
                      </a:moveTo>
                      <a:lnTo>
                        <a:pt x="330" y="0"/>
                      </a:lnTo>
                      <a:lnTo>
                        <a:pt x="267" y="21"/>
                      </a:lnTo>
                      <a:lnTo>
                        <a:pt x="62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3C8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Rectangle 89"/>
                <p:cNvSpPr>
                  <a:spLocks noChangeArrowheads="1"/>
                </p:cNvSpPr>
                <p:nvPr/>
              </p:nvSpPr>
              <p:spPr bwMode="auto">
                <a:xfrm>
                  <a:off x="1506" y="2549"/>
                  <a:ext cx="428" cy="80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Rectangle 90" descr="25%"/>
                <p:cNvSpPr>
                  <a:spLocks noChangeArrowheads="1"/>
                </p:cNvSpPr>
                <p:nvPr/>
              </p:nvSpPr>
              <p:spPr bwMode="auto">
                <a:xfrm>
                  <a:off x="1783" y="2574"/>
                  <a:ext cx="135" cy="34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91"/>
                <p:cNvSpPr>
                  <a:spLocks noChangeShapeType="1"/>
                </p:cNvSpPr>
                <p:nvPr/>
              </p:nvSpPr>
              <p:spPr bwMode="auto">
                <a:xfrm>
                  <a:off x="1533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92"/>
                <p:cNvSpPr>
                  <a:spLocks noChangeShapeType="1"/>
                </p:cNvSpPr>
                <p:nvPr/>
              </p:nvSpPr>
              <p:spPr bwMode="auto">
                <a:xfrm>
                  <a:off x="1596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" name="Group 104"/>
            <p:cNvGrpSpPr>
              <a:grpSpLocks/>
            </p:cNvGrpSpPr>
            <p:nvPr/>
          </p:nvGrpSpPr>
          <p:grpSpPr bwMode="auto">
            <a:xfrm>
              <a:off x="2251" y="2251"/>
              <a:ext cx="428" cy="439"/>
              <a:chOff x="2034" y="2308"/>
              <a:chExt cx="428" cy="461"/>
            </a:xfrm>
          </p:grpSpPr>
          <p:sp>
            <p:nvSpPr>
              <p:cNvPr id="52" name="Freeform 95"/>
              <p:cNvSpPr>
                <a:spLocks/>
              </p:cNvSpPr>
              <p:nvPr/>
            </p:nvSpPr>
            <p:spPr bwMode="auto">
              <a:xfrm>
                <a:off x="2231" y="2644"/>
                <a:ext cx="1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4"/>
                  </a:cxn>
                </a:cxnLst>
                <a:rect l="0" t="0" r="r" b="b"/>
                <a:pathLst>
                  <a:path w="1" h="125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3" name="Group 103"/>
              <p:cNvGrpSpPr>
                <a:grpSpLocks/>
              </p:cNvGrpSpPr>
              <p:nvPr/>
            </p:nvGrpSpPr>
            <p:grpSpPr bwMode="auto">
              <a:xfrm>
                <a:off x="2034" y="2308"/>
                <a:ext cx="428" cy="321"/>
                <a:chOff x="2034" y="2308"/>
                <a:chExt cx="428" cy="321"/>
              </a:xfrm>
            </p:grpSpPr>
            <p:sp>
              <p:nvSpPr>
                <p:cNvPr id="54" name="Rectangle 96"/>
                <p:cNvSpPr>
                  <a:spLocks noChangeArrowheads="1"/>
                </p:cNvSpPr>
                <p:nvPr/>
              </p:nvSpPr>
              <p:spPr bwMode="auto">
                <a:xfrm>
                  <a:off x="2051" y="2308"/>
                  <a:ext cx="392" cy="215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97"/>
                <p:cNvSpPr>
                  <a:spLocks noChangeArrowheads="1"/>
                </p:cNvSpPr>
                <p:nvPr/>
              </p:nvSpPr>
              <p:spPr bwMode="auto">
                <a:xfrm>
                  <a:off x="2083" y="2328"/>
                  <a:ext cx="327" cy="162"/>
                </a:xfrm>
                <a:prstGeom prst="rect">
                  <a:avLst/>
                </a:prstGeom>
                <a:solidFill>
                  <a:srgbClr val="DDF7FB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98"/>
                <p:cNvSpPr>
                  <a:spLocks/>
                </p:cNvSpPr>
                <p:nvPr/>
              </p:nvSpPr>
              <p:spPr bwMode="auto">
                <a:xfrm>
                  <a:off x="2082" y="2523"/>
                  <a:ext cx="331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0" y="0"/>
                    </a:cxn>
                    <a:cxn ang="0">
                      <a:pos x="267" y="21"/>
                    </a:cxn>
                    <a:cxn ang="0">
                      <a:pos x="62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1" h="22">
                      <a:moveTo>
                        <a:pt x="0" y="0"/>
                      </a:moveTo>
                      <a:lnTo>
                        <a:pt x="330" y="0"/>
                      </a:lnTo>
                      <a:lnTo>
                        <a:pt x="267" y="21"/>
                      </a:lnTo>
                      <a:lnTo>
                        <a:pt x="62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3C8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Rectangle 99"/>
                <p:cNvSpPr>
                  <a:spLocks noChangeArrowheads="1"/>
                </p:cNvSpPr>
                <p:nvPr/>
              </p:nvSpPr>
              <p:spPr bwMode="auto">
                <a:xfrm>
                  <a:off x="2034" y="2549"/>
                  <a:ext cx="428" cy="80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Rectangle 100" descr="25%"/>
                <p:cNvSpPr>
                  <a:spLocks noChangeArrowheads="1"/>
                </p:cNvSpPr>
                <p:nvPr/>
              </p:nvSpPr>
              <p:spPr bwMode="auto">
                <a:xfrm>
                  <a:off x="2311" y="2574"/>
                  <a:ext cx="135" cy="34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1"/>
                <p:cNvSpPr>
                  <a:spLocks noChangeShapeType="1"/>
                </p:cNvSpPr>
                <p:nvPr/>
              </p:nvSpPr>
              <p:spPr bwMode="auto">
                <a:xfrm>
                  <a:off x="2061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102"/>
                <p:cNvSpPr>
                  <a:spLocks noChangeShapeType="1"/>
                </p:cNvSpPr>
                <p:nvPr/>
              </p:nvSpPr>
              <p:spPr bwMode="auto">
                <a:xfrm>
                  <a:off x="2124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114"/>
            <p:cNvGrpSpPr>
              <a:grpSpLocks/>
            </p:cNvGrpSpPr>
            <p:nvPr/>
          </p:nvGrpSpPr>
          <p:grpSpPr bwMode="auto">
            <a:xfrm>
              <a:off x="2779" y="2251"/>
              <a:ext cx="428" cy="439"/>
              <a:chOff x="2562" y="2308"/>
              <a:chExt cx="428" cy="461"/>
            </a:xfrm>
          </p:grpSpPr>
          <p:sp>
            <p:nvSpPr>
              <p:cNvPr id="43" name="Freeform 105"/>
              <p:cNvSpPr>
                <a:spLocks/>
              </p:cNvSpPr>
              <p:nvPr/>
            </p:nvSpPr>
            <p:spPr bwMode="auto">
              <a:xfrm>
                <a:off x="2759" y="2644"/>
                <a:ext cx="1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4"/>
                  </a:cxn>
                </a:cxnLst>
                <a:rect l="0" t="0" r="r" b="b"/>
                <a:pathLst>
                  <a:path w="1" h="125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" name="Group 113"/>
              <p:cNvGrpSpPr>
                <a:grpSpLocks/>
              </p:cNvGrpSpPr>
              <p:nvPr/>
            </p:nvGrpSpPr>
            <p:grpSpPr bwMode="auto">
              <a:xfrm>
                <a:off x="2562" y="2308"/>
                <a:ext cx="428" cy="321"/>
                <a:chOff x="2562" y="2308"/>
                <a:chExt cx="428" cy="321"/>
              </a:xfrm>
            </p:grpSpPr>
            <p:sp>
              <p:nvSpPr>
                <p:cNvPr id="45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79" y="2308"/>
                  <a:ext cx="392" cy="215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107"/>
                <p:cNvSpPr>
                  <a:spLocks noChangeArrowheads="1"/>
                </p:cNvSpPr>
                <p:nvPr/>
              </p:nvSpPr>
              <p:spPr bwMode="auto">
                <a:xfrm>
                  <a:off x="2611" y="2328"/>
                  <a:ext cx="327" cy="162"/>
                </a:xfrm>
                <a:prstGeom prst="rect">
                  <a:avLst/>
                </a:prstGeom>
                <a:solidFill>
                  <a:srgbClr val="DDF7FB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08"/>
                <p:cNvSpPr>
                  <a:spLocks/>
                </p:cNvSpPr>
                <p:nvPr/>
              </p:nvSpPr>
              <p:spPr bwMode="auto">
                <a:xfrm>
                  <a:off x="2610" y="2523"/>
                  <a:ext cx="331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0" y="0"/>
                    </a:cxn>
                    <a:cxn ang="0">
                      <a:pos x="267" y="21"/>
                    </a:cxn>
                    <a:cxn ang="0">
                      <a:pos x="62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1" h="22">
                      <a:moveTo>
                        <a:pt x="0" y="0"/>
                      </a:moveTo>
                      <a:lnTo>
                        <a:pt x="330" y="0"/>
                      </a:lnTo>
                      <a:lnTo>
                        <a:pt x="267" y="21"/>
                      </a:lnTo>
                      <a:lnTo>
                        <a:pt x="62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3C8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Rectangle 109"/>
                <p:cNvSpPr>
                  <a:spLocks noChangeArrowheads="1"/>
                </p:cNvSpPr>
                <p:nvPr/>
              </p:nvSpPr>
              <p:spPr bwMode="auto">
                <a:xfrm>
                  <a:off x="2562" y="2549"/>
                  <a:ext cx="428" cy="80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Rectangle 110" descr="25%"/>
                <p:cNvSpPr>
                  <a:spLocks noChangeArrowheads="1"/>
                </p:cNvSpPr>
                <p:nvPr/>
              </p:nvSpPr>
              <p:spPr bwMode="auto">
                <a:xfrm>
                  <a:off x="2839" y="2574"/>
                  <a:ext cx="135" cy="34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11"/>
                <p:cNvSpPr>
                  <a:spLocks noChangeShapeType="1"/>
                </p:cNvSpPr>
                <p:nvPr/>
              </p:nvSpPr>
              <p:spPr bwMode="auto">
                <a:xfrm>
                  <a:off x="2589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12"/>
                <p:cNvSpPr>
                  <a:spLocks noChangeShapeType="1"/>
                </p:cNvSpPr>
                <p:nvPr/>
              </p:nvSpPr>
              <p:spPr bwMode="auto">
                <a:xfrm>
                  <a:off x="2652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124"/>
            <p:cNvGrpSpPr>
              <a:grpSpLocks/>
            </p:cNvGrpSpPr>
            <p:nvPr/>
          </p:nvGrpSpPr>
          <p:grpSpPr bwMode="auto">
            <a:xfrm>
              <a:off x="3308" y="2251"/>
              <a:ext cx="428" cy="439"/>
              <a:chOff x="3090" y="2308"/>
              <a:chExt cx="428" cy="461"/>
            </a:xfrm>
          </p:grpSpPr>
          <p:sp>
            <p:nvSpPr>
              <p:cNvPr id="34" name="Freeform 115"/>
              <p:cNvSpPr>
                <a:spLocks/>
              </p:cNvSpPr>
              <p:nvPr/>
            </p:nvSpPr>
            <p:spPr bwMode="auto">
              <a:xfrm>
                <a:off x="3287" y="2644"/>
                <a:ext cx="1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4"/>
                  </a:cxn>
                </a:cxnLst>
                <a:rect l="0" t="0" r="r" b="b"/>
                <a:pathLst>
                  <a:path w="1" h="125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" name="Group 123"/>
              <p:cNvGrpSpPr>
                <a:grpSpLocks/>
              </p:cNvGrpSpPr>
              <p:nvPr/>
            </p:nvGrpSpPr>
            <p:grpSpPr bwMode="auto">
              <a:xfrm>
                <a:off x="3090" y="2308"/>
                <a:ext cx="428" cy="321"/>
                <a:chOff x="3090" y="2308"/>
                <a:chExt cx="428" cy="321"/>
              </a:xfrm>
            </p:grpSpPr>
            <p:sp>
              <p:nvSpPr>
                <p:cNvPr id="3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07" y="2308"/>
                  <a:ext cx="392" cy="215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Rectangle 117"/>
                <p:cNvSpPr>
                  <a:spLocks noChangeArrowheads="1"/>
                </p:cNvSpPr>
                <p:nvPr/>
              </p:nvSpPr>
              <p:spPr bwMode="auto">
                <a:xfrm>
                  <a:off x="3139" y="2328"/>
                  <a:ext cx="327" cy="162"/>
                </a:xfrm>
                <a:prstGeom prst="rect">
                  <a:avLst/>
                </a:prstGeom>
                <a:solidFill>
                  <a:srgbClr val="DDF7FB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Freeform 118"/>
                <p:cNvSpPr>
                  <a:spLocks/>
                </p:cNvSpPr>
                <p:nvPr/>
              </p:nvSpPr>
              <p:spPr bwMode="auto">
                <a:xfrm>
                  <a:off x="3138" y="2523"/>
                  <a:ext cx="331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0" y="0"/>
                    </a:cxn>
                    <a:cxn ang="0">
                      <a:pos x="267" y="21"/>
                    </a:cxn>
                    <a:cxn ang="0">
                      <a:pos x="62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1" h="22">
                      <a:moveTo>
                        <a:pt x="0" y="0"/>
                      </a:moveTo>
                      <a:lnTo>
                        <a:pt x="330" y="0"/>
                      </a:lnTo>
                      <a:lnTo>
                        <a:pt x="267" y="21"/>
                      </a:lnTo>
                      <a:lnTo>
                        <a:pt x="62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3C8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Rectangle 119"/>
                <p:cNvSpPr>
                  <a:spLocks noChangeArrowheads="1"/>
                </p:cNvSpPr>
                <p:nvPr/>
              </p:nvSpPr>
              <p:spPr bwMode="auto">
                <a:xfrm>
                  <a:off x="3090" y="2549"/>
                  <a:ext cx="428" cy="80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120" descr="25%"/>
                <p:cNvSpPr>
                  <a:spLocks noChangeArrowheads="1"/>
                </p:cNvSpPr>
                <p:nvPr/>
              </p:nvSpPr>
              <p:spPr bwMode="auto">
                <a:xfrm>
                  <a:off x="3367" y="2574"/>
                  <a:ext cx="135" cy="34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21"/>
                <p:cNvSpPr>
                  <a:spLocks noChangeShapeType="1"/>
                </p:cNvSpPr>
                <p:nvPr/>
              </p:nvSpPr>
              <p:spPr bwMode="auto">
                <a:xfrm>
                  <a:off x="3117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122"/>
                <p:cNvSpPr>
                  <a:spLocks noChangeShapeType="1"/>
                </p:cNvSpPr>
                <p:nvPr/>
              </p:nvSpPr>
              <p:spPr bwMode="auto">
                <a:xfrm>
                  <a:off x="3180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134"/>
            <p:cNvGrpSpPr>
              <a:grpSpLocks/>
            </p:cNvGrpSpPr>
            <p:nvPr/>
          </p:nvGrpSpPr>
          <p:grpSpPr bwMode="auto">
            <a:xfrm>
              <a:off x="3836" y="2251"/>
              <a:ext cx="428" cy="439"/>
              <a:chOff x="3618" y="2308"/>
              <a:chExt cx="428" cy="461"/>
            </a:xfrm>
          </p:grpSpPr>
          <p:sp>
            <p:nvSpPr>
              <p:cNvPr id="25" name="Freeform 125"/>
              <p:cNvSpPr>
                <a:spLocks/>
              </p:cNvSpPr>
              <p:nvPr/>
            </p:nvSpPr>
            <p:spPr bwMode="auto">
              <a:xfrm>
                <a:off x="3815" y="2644"/>
                <a:ext cx="1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4"/>
                  </a:cxn>
                </a:cxnLst>
                <a:rect l="0" t="0" r="r" b="b"/>
                <a:pathLst>
                  <a:path w="1" h="125">
                    <a:moveTo>
                      <a:pt x="0" y="0"/>
                    </a:moveTo>
                    <a:lnTo>
                      <a:pt x="0" y="12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stealth" w="med" len="med"/>
                <a:tailEnd type="stealth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" name="Group 133"/>
              <p:cNvGrpSpPr>
                <a:grpSpLocks/>
              </p:cNvGrpSpPr>
              <p:nvPr/>
            </p:nvGrpSpPr>
            <p:grpSpPr bwMode="auto">
              <a:xfrm>
                <a:off x="3618" y="2308"/>
                <a:ext cx="428" cy="321"/>
                <a:chOff x="3618" y="2308"/>
                <a:chExt cx="428" cy="321"/>
              </a:xfrm>
            </p:grpSpPr>
            <p:sp>
              <p:nvSpPr>
                <p:cNvPr id="2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635" y="2308"/>
                  <a:ext cx="392" cy="215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67" y="2328"/>
                  <a:ext cx="327" cy="162"/>
                </a:xfrm>
                <a:prstGeom prst="rect">
                  <a:avLst/>
                </a:prstGeom>
                <a:solidFill>
                  <a:srgbClr val="DDF7FB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Freeform 128"/>
                <p:cNvSpPr>
                  <a:spLocks/>
                </p:cNvSpPr>
                <p:nvPr/>
              </p:nvSpPr>
              <p:spPr bwMode="auto">
                <a:xfrm>
                  <a:off x="3666" y="2523"/>
                  <a:ext cx="331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0" y="0"/>
                    </a:cxn>
                    <a:cxn ang="0">
                      <a:pos x="267" y="21"/>
                    </a:cxn>
                    <a:cxn ang="0">
                      <a:pos x="62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1" h="22">
                      <a:moveTo>
                        <a:pt x="0" y="0"/>
                      </a:moveTo>
                      <a:lnTo>
                        <a:pt x="330" y="0"/>
                      </a:lnTo>
                      <a:lnTo>
                        <a:pt x="267" y="21"/>
                      </a:lnTo>
                      <a:lnTo>
                        <a:pt x="62" y="2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3C8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Rectangle 129"/>
                <p:cNvSpPr>
                  <a:spLocks noChangeArrowheads="1"/>
                </p:cNvSpPr>
                <p:nvPr/>
              </p:nvSpPr>
              <p:spPr bwMode="auto">
                <a:xfrm>
                  <a:off x="3618" y="2549"/>
                  <a:ext cx="428" cy="80"/>
                </a:xfrm>
                <a:prstGeom prst="rect">
                  <a:avLst/>
                </a:prstGeom>
                <a:solidFill>
                  <a:srgbClr val="D3C8C0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130" descr="25%"/>
                <p:cNvSpPr>
                  <a:spLocks noChangeArrowheads="1"/>
                </p:cNvSpPr>
                <p:nvPr/>
              </p:nvSpPr>
              <p:spPr bwMode="auto">
                <a:xfrm>
                  <a:off x="3895" y="2574"/>
                  <a:ext cx="135" cy="34"/>
                </a:xfrm>
                <a:prstGeom prst="rect">
                  <a:avLst/>
                </a:prstGeom>
                <a:pattFill prst="pct25">
                  <a:fgClr>
                    <a:srgbClr val="FFFF00"/>
                  </a:fgClr>
                  <a:bgClr>
                    <a:srgbClr val="FFFFFF"/>
                  </a:bgClr>
                </a:patt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31"/>
                <p:cNvSpPr>
                  <a:spLocks noChangeShapeType="1"/>
                </p:cNvSpPr>
                <p:nvPr/>
              </p:nvSpPr>
              <p:spPr bwMode="auto">
                <a:xfrm>
                  <a:off x="3645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132"/>
                <p:cNvSpPr>
                  <a:spLocks noChangeShapeType="1"/>
                </p:cNvSpPr>
                <p:nvPr/>
              </p:nvSpPr>
              <p:spPr bwMode="auto">
                <a:xfrm>
                  <a:off x="3708" y="2593"/>
                  <a:ext cx="39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1242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9:00:00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9:30:00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Registration and Overview</a:t>
                      </a:r>
                      <a:endParaRPr lang="en-US" dirty="0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9:30:00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10:30:00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Genomic Data Files</a:t>
                      </a:r>
                      <a:endParaRPr lang="en-US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10:30:00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11:30:00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Unix Basics 1 - Server and commands</a:t>
                      </a:r>
                      <a:endParaRPr lang="en-US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11:30:00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12:30:00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Unix Basics-2 – Shell scripting</a:t>
                      </a:r>
                      <a:endParaRPr lang="en-US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12:30:00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13:30:00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Lunch</a:t>
                      </a:r>
                      <a:endParaRPr lang="en-US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13:30:00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14:45:00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R basics</a:t>
                      </a:r>
                      <a:endParaRPr lang="en-US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14:45:00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15:00:00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Break</a:t>
                      </a:r>
                      <a:endParaRPr lang="en-US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15:00:00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16:30:00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R visualization and example</a:t>
                      </a:r>
                      <a:endParaRPr lang="en-US"/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16:30:00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17:00:00</a:t>
                      </a:r>
                      <a:endParaRPr lang="en-US"/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NGS applications</a:t>
                      </a:r>
                      <a:endParaRPr lang="en-US" dirty="0"/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4038600"/>
            <a:ext cx="67056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chemeClr val="accent2"/>
                </a:solidFill>
              </a:rPr>
              <a:t>The cluster is a stack of </a:t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200" b="1" dirty="0" smtClean="0">
                <a:solidFill>
                  <a:schemeClr val="accent2"/>
                </a:solidFill>
              </a:rPr>
              <a:t>“rack mount” servers</a:t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200" b="1" dirty="0" smtClean="0">
                <a:solidFill>
                  <a:schemeClr val="accent2"/>
                </a:solidFill>
              </a:rPr>
              <a:t>a bit like pizza boxes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916488" y="1936750"/>
            <a:ext cx="3971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Arial" pitchFamily="34" charset="0"/>
            </a:endParaRPr>
          </a:p>
        </p:txBody>
      </p:sp>
      <p:pic>
        <p:nvPicPr>
          <p:cNvPr id="20484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31115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057400"/>
            <a:ext cx="2667000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Cluster Resources on Longwood Campus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Partners Research Computing</a:t>
            </a:r>
          </a:p>
          <a:p>
            <a:pPr lvl="1"/>
            <a:r>
              <a:rPr lang="en-US" dirty="0" smtClean="0">
                <a:hlinkClick r:id="rId2"/>
              </a:rPr>
              <a:t>http://rc.partners.org</a:t>
            </a:r>
            <a:endParaRPr lang="en-US" dirty="0"/>
          </a:p>
          <a:p>
            <a:r>
              <a:rPr lang="en-US" dirty="0" smtClean="0"/>
              <a:t>Research IT Group of HMS</a:t>
            </a:r>
          </a:p>
          <a:p>
            <a:pPr lvl="1"/>
            <a:r>
              <a:rPr lang="en-US" dirty="0" smtClean="0">
                <a:hlinkClick r:id="rId3"/>
              </a:rPr>
              <a:t>http://ritg.med.harvard.edu/</a:t>
            </a:r>
            <a:endParaRPr lang="en-US" dirty="0" smtClean="0"/>
          </a:p>
          <a:p>
            <a:r>
              <a:rPr lang="en-US" dirty="0" smtClean="0"/>
              <a:t>Research Computing at DFCI</a:t>
            </a:r>
          </a:p>
          <a:p>
            <a:pPr lvl="1"/>
            <a:r>
              <a:rPr lang="en-US" dirty="0" smtClean="0">
                <a:hlinkClick r:id="rId4"/>
              </a:rPr>
              <a:t>http://research4.dfci.harvard.edu/</a:t>
            </a:r>
            <a:endParaRPr lang="en-US" dirty="0" smtClean="0"/>
          </a:p>
          <a:p>
            <a:r>
              <a:rPr lang="en-US" dirty="0" smtClean="0"/>
              <a:t>Amazon Cloud Computing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 Dogma of Molecular Biology</a:t>
            </a:r>
            <a:endParaRPr lang="en-US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324134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676400"/>
            <a:ext cx="4724400" cy="343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733800" y="6488668"/>
            <a:ext cx="45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Cartegni</a:t>
            </a:r>
            <a:r>
              <a:rPr lang="en-US" dirty="0" smtClean="0"/>
              <a:t> et al, Nature Reviews Genetics, (2002)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initial questions do we want to answer using genomic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Which genes are expressed?</a:t>
            </a:r>
          </a:p>
          <a:p>
            <a:r>
              <a:rPr lang="en-US" dirty="0" smtClean="0"/>
              <a:t>Which genes are differentially expressed among the groups?</a:t>
            </a:r>
          </a:p>
          <a:p>
            <a:r>
              <a:rPr lang="en-US" dirty="0" smtClean="0"/>
              <a:t>Do my favorite genes/pathways become up/down-regulated?</a:t>
            </a:r>
          </a:p>
          <a:p>
            <a:r>
              <a:rPr lang="en-US" dirty="0" smtClean="0"/>
              <a:t>Can we detect RNA </a:t>
            </a:r>
            <a:r>
              <a:rPr lang="en-US" dirty="0" err="1" smtClean="0"/>
              <a:t>isoforms</a:t>
            </a:r>
            <a:r>
              <a:rPr lang="en-US" dirty="0" smtClean="0"/>
              <a:t>? Novel ones?</a:t>
            </a:r>
          </a:p>
          <a:p>
            <a:r>
              <a:rPr lang="en-US" dirty="0" smtClean="0"/>
              <a:t>What are the genomic regions with copy number variations?</a:t>
            </a:r>
          </a:p>
          <a:p>
            <a:r>
              <a:rPr lang="en-US" dirty="0" smtClean="0"/>
              <a:t>Can we detect structural variants? SNPs, insertions, deletions, RNA-editing?</a:t>
            </a:r>
          </a:p>
          <a:p>
            <a:r>
              <a:rPr lang="en-US" dirty="0" smtClean="0"/>
              <a:t>What are the TF binding sites?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a typeface="ＭＳ Ｐゴシック" pitchFamily="34" charset="-128"/>
              </a:rPr>
              <a:t>Genomics Research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0" y="966212"/>
            <a:ext cx="8873859" cy="5205988"/>
            <a:chOff x="0" y="966212"/>
            <a:chExt cx="8873859" cy="5205988"/>
          </a:xfrm>
        </p:grpSpPr>
        <p:pic>
          <p:nvPicPr>
            <p:cNvPr id="522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966212"/>
              <a:ext cx="133948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 descr="leuk_40_dist_3_dir_edge_lit_pri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86600" y="2795012"/>
              <a:ext cx="1787259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231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86600" y="4623812"/>
              <a:ext cx="1320800" cy="130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2233" name="Picture 9" descr="http://www.brainfacts.org/~/media/Brainfacts/Article%20Multimedia/Across%20the%20Lifespan/Diet%20and%20Exercise/Obese%20Mouse%20and%20Normal%20Mouse.ashx?w=648&amp;h=37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1042412"/>
              <a:ext cx="3026290" cy="1727976"/>
            </a:xfrm>
            <a:prstGeom prst="rect">
              <a:avLst/>
            </a:prstGeom>
            <a:noFill/>
          </p:spPr>
        </p:pic>
        <p:pic>
          <p:nvPicPr>
            <p:cNvPr id="15" name="Picture 11" descr="http://www.nature.com/modpathol/journal/v19/n12/images/3800707f1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4800" y="3176012"/>
              <a:ext cx="2514600" cy="2996188"/>
            </a:xfrm>
            <a:prstGeom prst="rect">
              <a:avLst/>
            </a:prstGeom>
            <a:noFill/>
          </p:spPr>
        </p:pic>
        <p:pic>
          <p:nvPicPr>
            <p:cNvPr id="52237" name="Picture 13" descr="http://sara.molbiol.ox.ac.uk/userweb/kclark/scanner3k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33800" y="1752600"/>
              <a:ext cx="2259606" cy="1473200"/>
            </a:xfrm>
            <a:prstGeom prst="rect">
              <a:avLst/>
            </a:prstGeom>
            <a:noFill/>
          </p:spPr>
        </p:pic>
        <p:pic>
          <p:nvPicPr>
            <p:cNvPr id="52238" name="Picture 1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038600" y="4000500"/>
              <a:ext cx="1926835" cy="179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Right Arrow 17"/>
            <p:cNvSpPr/>
            <p:nvPr/>
          </p:nvSpPr>
          <p:spPr>
            <a:xfrm>
              <a:off x="2971800" y="3099812"/>
              <a:ext cx="685800" cy="129540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096000" y="3099812"/>
              <a:ext cx="685800" cy="129540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19983" y="571500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NGS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124200"/>
              <a:ext cx="1207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Microarray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465460" y="1"/>
            <a:ext cx="8206383" cy="6095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itchFamily="18" charset="0"/>
                <a:cs typeface="Cambria" pitchFamily="18" charset="0"/>
                <a:sym typeface="Cambria" pitchFamily="18" charset="0"/>
              </a:rPr>
              <a:t>Next-Generation Sequencing Workflow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868680"/>
            <a:ext cx="9144000" cy="4922520"/>
            <a:chOff x="0" y="868680"/>
            <a:chExt cx="9144000" cy="4922520"/>
          </a:xfrm>
        </p:grpSpPr>
        <p:sp>
          <p:nvSpPr>
            <p:cNvPr id="5" name="Rectangle 4"/>
            <p:cNvSpPr/>
            <p:nvPr/>
          </p:nvSpPr>
          <p:spPr>
            <a:xfrm>
              <a:off x="0" y="868680"/>
              <a:ext cx="9144000" cy="49225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515" y="1013460"/>
              <a:ext cx="8443885" cy="46329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914400"/>
            <a:ext cx="9144000" cy="5486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465460" y="250031"/>
            <a:ext cx="8206383" cy="491133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>
            <a:outerShdw dist="12699" dir="54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itchFamily="18" charset="0"/>
                <a:cs typeface="Cambria" pitchFamily="18" charset="0"/>
                <a:sym typeface="Cambria" pitchFamily="18" charset="0"/>
              </a:rPr>
              <a:t>Applications of Next-Generation Sequencing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000" y="990600"/>
            <a:ext cx="8077200" cy="5378648"/>
            <a:chOff x="1017984" y="1312664"/>
            <a:chExt cx="7100218" cy="4446984"/>
          </a:xfrm>
        </p:grpSpPr>
        <p:pic>
          <p:nvPicPr>
            <p:cNvPr id="21505" name="Picture 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7984" y="1312664"/>
              <a:ext cx="7100218" cy="44469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1507" name="AutoShape 3"/>
            <p:cNvSpPr>
              <a:spLocks/>
            </p:cNvSpPr>
            <p:nvPr/>
          </p:nvSpPr>
          <p:spPr bwMode="auto">
            <a:xfrm>
              <a:off x="1080492" y="1348383"/>
              <a:ext cx="2482453" cy="1035844"/>
            </a:xfrm>
            <a:prstGeom prst="roundRect">
              <a:avLst>
                <a:gd name="adj" fmla="val 12931"/>
              </a:avLst>
            </a:prstGeom>
            <a:noFill/>
            <a:ln w="25400">
              <a:solidFill>
                <a:srgbClr val="FF05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08" name="AutoShape 4"/>
            <p:cNvSpPr>
              <a:spLocks/>
            </p:cNvSpPr>
            <p:nvPr/>
          </p:nvSpPr>
          <p:spPr bwMode="auto">
            <a:xfrm>
              <a:off x="1187649" y="2625328"/>
              <a:ext cx="2250281" cy="857250"/>
            </a:xfrm>
            <a:prstGeom prst="roundRect">
              <a:avLst>
                <a:gd name="adj" fmla="val 15625"/>
              </a:avLst>
            </a:prstGeom>
            <a:noFill/>
            <a:ln w="25400">
              <a:solidFill>
                <a:srgbClr val="FF05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09" name="AutoShape 5"/>
            <p:cNvSpPr>
              <a:spLocks/>
            </p:cNvSpPr>
            <p:nvPr/>
          </p:nvSpPr>
          <p:spPr bwMode="auto">
            <a:xfrm>
              <a:off x="1384102" y="3839766"/>
              <a:ext cx="1875234" cy="919758"/>
            </a:xfrm>
            <a:prstGeom prst="roundRect">
              <a:avLst>
                <a:gd name="adj" fmla="val 14560"/>
              </a:avLst>
            </a:prstGeom>
            <a:noFill/>
            <a:ln w="25400">
              <a:solidFill>
                <a:srgbClr val="FF05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0" name="AutoShape 6"/>
            <p:cNvSpPr>
              <a:spLocks/>
            </p:cNvSpPr>
            <p:nvPr/>
          </p:nvSpPr>
          <p:spPr bwMode="auto">
            <a:xfrm>
              <a:off x="6000750" y="1348383"/>
              <a:ext cx="2062758" cy="928688"/>
            </a:xfrm>
            <a:prstGeom prst="roundRect">
              <a:avLst>
                <a:gd name="adj" fmla="val 14421"/>
              </a:avLst>
            </a:prstGeom>
            <a:noFill/>
            <a:ln w="25400">
              <a:solidFill>
                <a:srgbClr val="FF05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1" name="AutoShape 7"/>
            <p:cNvSpPr>
              <a:spLocks/>
            </p:cNvSpPr>
            <p:nvPr/>
          </p:nvSpPr>
          <p:spPr bwMode="auto">
            <a:xfrm>
              <a:off x="6000750" y="2625328"/>
              <a:ext cx="2062758" cy="848320"/>
            </a:xfrm>
            <a:prstGeom prst="roundRect">
              <a:avLst>
                <a:gd name="adj" fmla="val 15787"/>
              </a:avLst>
            </a:prstGeom>
            <a:noFill/>
            <a:ln w="25400">
              <a:solidFill>
                <a:srgbClr val="FF05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2" name="AutoShape 8"/>
            <p:cNvSpPr>
              <a:spLocks/>
            </p:cNvSpPr>
            <p:nvPr/>
          </p:nvSpPr>
          <p:spPr bwMode="auto">
            <a:xfrm>
              <a:off x="6116836" y="3839766"/>
              <a:ext cx="1821656" cy="857250"/>
            </a:xfrm>
            <a:prstGeom prst="roundRect">
              <a:avLst>
                <a:gd name="adj" fmla="val 15625"/>
              </a:avLst>
            </a:prstGeom>
            <a:noFill/>
            <a:ln w="25400">
              <a:solidFill>
                <a:srgbClr val="FF05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3" name="AutoShape 9"/>
            <p:cNvSpPr>
              <a:spLocks/>
            </p:cNvSpPr>
            <p:nvPr/>
          </p:nvSpPr>
          <p:spPr bwMode="auto">
            <a:xfrm>
              <a:off x="3321844" y="4777383"/>
              <a:ext cx="2803922" cy="910828"/>
            </a:xfrm>
            <a:prstGeom prst="roundRect">
              <a:avLst>
                <a:gd name="adj" fmla="val 14704"/>
              </a:avLst>
            </a:prstGeom>
            <a:noFill/>
            <a:ln w="25400">
              <a:solidFill>
                <a:srgbClr val="FF05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5334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a typeface="ＭＳ Ｐゴシック" pitchFamily="34" charset="-128"/>
              </a:rPr>
              <a:t>Microarray Experiment Flow</a:t>
            </a:r>
          </a:p>
        </p:txBody>
      </p:sp>
      <p:pic>
        <p:nvPicPr>
          <p:cNvPr id="52228" name="Picture 4" descr="http://bme240.eng.uci.edu/students/08s/jentel/image/MicroArray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209" y="990600"/>
            <a:ext cx="8206991" cy="4876800"/>
          </a:xfrm>
          <a:prstGeom prst="rect">
            <a:avLst/>
          </a:prstGeom>
          <a:noFill/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5562600"/>
            <a:ext cx="99154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>
            <a:off x="7467203" y="5333603"/>
            <a:ext cx="457994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 Pipeline-NGS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143000" y="1371600"/>
          <a:ext cx="64008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17021" y="3505200"/>
            <a:ext cx="172617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657600" y="3505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CEL file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641</Words>
  <Application>Microsoft Office PowerPoint</Application>
  <PresentationFormat>On-screen Show (4:3)</PresentationFormat>
  <Paragraphs>218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Computing Basics for Genomic Analysis </vt:lpstr>
      <vt:lpstr>Schedule</vt:lpstr>
      <vt:lpstr>Central Dogma of Molecular Biology</vt:lpstr>
      <vt:lpstr>What initial questions do we want to answer using genomic data?</vt:lpstr>
      <vt:lpstr>Genomics Research</vt:lpstr>
      <vt:lpstr>Slide 6</vt:lpstr>
      <vt:lpstr>Slide 7</vt:lpstr>
      <vt:lpstr>Microarray Experiment Flow</vt:lpstr>
      <vt:lpstr>Data Generation Pipeline-NGS</vt:lpstr>
      <vt:lpstr>Data Generation Pipeline-Microarray</vt:lpstr>
      <vt:lpstr>Data Analysis- Individual Sample Data is huge</vt:lpstr>
      <vt:lpstr>Slide 12</vt:lpstr>
      <vt:lpstr>Slide 13</vt:lpstr>
      <vt:lpstr>Slide 14</vt:lpstr>
      <vt:lpstr>Slide 15</vt:lpstr>
      <vt:lpstr>Slide 16</vt:lpstr>
      <vt:lpstr>Slide 17</vt:lpstr>
      <vt:lpstr>Bioinformatics will become the single largest cost in sequencing</vt:lpstr>
      <vt:lpstr>Slide 19</vt:lpstr>
      <vt:lpstr>The cluster is a stack of  “rack mount” servers a bit like pizza boxes</vt:lpstr>
      <vt:lpstr>Cluster Resources on Longwood Campus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Basics for Bioinformatics</dc:title>
  <dc:creator>Yaoyu</dc:creator>
  <cp:lastModifiedBy>Yaoyu</cp:lastModifiedBy>
  <cp:revision>95</cp:revision>
  <dcterms:created xsi:type="dcterms:W3CDTF">2012-09-17T02:42:45Z</dcterms:created>
  <dcterms:modified xsi:type="dcterms:W3CDTF">2013-06-17T01:45:12Z</dcterms:modified>
</cp:coreProperties>
</file>