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341" r:id="rId5"/>
    <p:sldId id="343" r:id="rId6"/>
    <p:sldId id="342" r:id="rId7"/>
    <p:sldId id="344" r:id="rId8"/>
    <p:sldId id="346" r:id="rId9"/>
    <p:sldId id="347" r:id="rId10"/>
    <p:sldId id="348" r:id="rId11"/>
    <p:sldId id="349" r:id="rId12"/>
    <p:sldId id="351" r:id="rId13"/>
    <p:sldId id="350" r:id="rId14"/>
    <p:sldId id="358" r:id="rId15"/>
    <p:sldId id="353" r:id="rId16"/>
    <p:sldId id="354" r:id="rId17"/>
    <p:sldId id="357" r:id="rId18"/>
    <p:sldId id="356" r:id="rId19"/>
    <p:sldId id="355" r:id="rId20"/>
    <p:sldId id="359" r:id="rId21"/>
    <p:sldId id="360" r:id="rId22"/>
    <p:sldId id="361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594" autoAdjust="0"/>
  </p:normalViewPr>
  <p:slideViewPr>
    <p:cSldViewPr>
      <p:cViewPr>
        <p:scale>
          <a:sx n="60" d="100"/>
          <a:sy n="60" d="100"/>
        </p:scale>
        <p:origin x="-183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C249-27E7-4253-B7B6-97F255822BCE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794B-468E-4906-9865-1FE4F412E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D4C2-514F-4C65-B815-34523E5B4D9F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F809-0C4F-424D-8D7F-3D7FB0179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Unix/Cloud Basics/IGV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CCCB_Logo.png"/>
          <p:cNvPicPr>
            <a:picLocks noChangeAspect="1"/>
          </p:cNvPicPr>
          <p:nvPr userDrawn="1"/>
        </p:nvPicPr>
        <p:blipFill>
          <a:blip r:embed="rId13" cstate="print"/>
          <a:srcRect l="16266" t="11668" r="13248" b="15265"/>
          <a:stretch>
            <a:fillRect/>
          </a:stretch>
        </p:blipFill>
        <p:spPr bwMode="auto">
          <a:xfrm>
            <a:off x="0" y="5486400"/>
            <a:ext cx="18692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" descr="DFCI_new_only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008539"/>
            <a:ext cx="838200" cy="84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conductor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Computing Basics for Bioinformatics in 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Yaoyu Wang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type : Matrix</a:t>
            </a:r>
          </a:p>
          <a:p>
            <a:r>
              <a:rPr lang="en-US" dirty="0" smtClean="0"/>
              <a:t>A set of vectors with </a:t>
            </a:r>
            <a:r>
              <a:rPr lang="en-US" b="1" dirty="0" smtClean="0"/>
              <a:t>the same length </a:t>
            </a:r>
            <a:r>
              <a:rPr lang="en-US" dirty="0" smtClean="0"/>
              <a:t>and same scalar data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42900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Example: A 2x2 matrix</a:t>
            </a:r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mdat</a:t>
            </a:r>
            <a:r>
              <a:rPr lang="en-US" sz="2400" dirty="0" smtClean="0"/>
              <a:t> =matrix(c(52,2,77, 11), </a:t>
            </a:r>
            <a:r>
              <a:rPr lang="en-US" sz="2400" dirty="0" err="1" smtClean="0"/>
              <a:t>nrow</a:t>
            </a:r>
            <a:r>
              <a:rPr lang="en-US" sz="2400" dirty="0" smtClean="0"/>
              <a:t> = 2, </a:t>
            </a:r>
            <a:r>
              <a:rPr lang="en-US" sz="2400" dirty="0" err="1" smtClean="0"/>
              <a:t>ncol</a:t>
            </a:r>
            <a:r>
              <a:rPr lang="en-US" sz="2400" dirty="0" smtClean="0"/>
              <a:t>=2, </a:t>
            </a:r>
            <a:r>
              <a:rPr lang="en-US" sz="2400" dirty="0" err="1" smtClean="0"/>
              <a:t>byrow</a:t>
            </a:r>
            <a:r>
              <a:rPr lang="en-US" sz="2400" dirty="0" smtClean="0"/>
              <a:t>=TRUE)</a:t>
            </a:r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mdat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648200"/>
          <a:ext cx="2895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/>
                <a:gridCol w="965200"/>
                <a:gridCol w="965200"/>
              </a:tblGrid>
              <a:tr h="40640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[,1]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[,2]</a:t>
                      </a:r>
                      <a:endParaRPr lang="en-US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[1,]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[2,]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: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that contains a </a:t>
            </a:r>
            <a:r>
              <a:rPr lang="en-US" sz="3200" b="1" i="1" dirty="0" smtClean="0"/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other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3200400"/>
            <a:ext cx="762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00200" y="3581400"/>
            <a:ext cx="609600" cy="1981200"/>
            <a:chOff x="2514600" y="3505200"/>
            <a:chExt cx="685800" cy="1981200"/>
          </a:xfrm>
        </p:grpSpPr>
        <p:sp>
          <p:nvSpPr>
            <p:cNvPr id="9" name="Rectangle 8"/>
            <p:cNvSpPr/>
            <p:nvPr/>
          </p:nvSpPr>
          <p:spPr>
            <a:xfrm>
              <a:off x="2514600" y="3505200"/>
              <a:ext cx="6858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4267200"/>
              <a:ext cx="6858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5029200"/>
              <a:ext cx="685800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3581400"/>
            <a:ext cx="1600200" cy="1981200"/>
            <a:chOff x="2514600" y="3505200"/>
            <a:chExt cx="685800" cy="19812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2514600" y="35052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4600" y="42672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Matrix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4600" y="5029200"/>
              <a:ext cx="6858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99339" y="3657600"/>
            <a:ext cx="48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6423" y="44196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”B”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9339" y="5193268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“C”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3"/>
            <a:endCxn id="14" idx="1"/>
          </p:cNvCxnSpPr>
          <p:nvPr/>
        </p:nvCxnSpPr>
        <p:spPr>
          <a:xfrm flipV="1">
            <a:off x="2186845" y="3810000"/>
            <a:ext cx="632555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5" idx="1"/>
          </p:cNvCxnSpPr>
          <p:nvPr/>
        </p:nvCxnSpPr>
        <p:spPr>
          <a:xfrm flipV="1">
            <a:off x="2188484" y="4572000"/>
            <a:ext cx="630916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16" idx="1"/>
          </p:cNvCxnSpPr>
          <p:nvPr/>
        </p:nvCxnSpPr>
        <p:spPr>
          <a:xfrm flipV="1">
            <a:off x="2209800" y="5334000"/>
            <a:ext cx="609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31242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A=5</a:t>
            </a:r>
          </a:p>
          <a:p>
            <a:r>
              <a:rPr lang="en-US" sz="2400" dirty="0" smtClean="0"/>
              <a:t>B=c(1,2,3,4)</a:t>
            </a:r>
          </a:p>
          <a:p>
            <a:r>
              <a:rPr lang="en-US" sz="2400" dirty="0" smtClean="0"/>
              <a:t>C=list()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mylist</a:t>
            </a:r>
            <a:r>
              <a:rPr lang="en-US" sz="2400" dirty="0" smtClean="0"/>
              <a:t>=list(A,B,C,D=“test”)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mylist</a:t>
            </a:r>
            <a:r>
              <a:rPr lang="en-US" sz="2400" dirty="0" smtClean="0"/>
              <a:t>[[1]]  # equal  5</a:t>
            </a:r>
          </a:p>
          <a:p>
            <a:r>
              <a:rPr lang="en-US" sz="2400" dirty="0" err="1" smtClean="0"/>
              <a:t>mylist</a:t>
            </a:r>
            <a:r>
              <a:rPr lang="en-US" sz="2400" dirty="0" smtClean="0"/>
              <a:t>[“A”] # equal 5 as well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67000" y="1371600"/>
            <a:ext cx="3352800" cy="1981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 of vectors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1447800"/>
            <a:ext cx="2819400" cy="1828800"/>
            <a:chOff x="3124200" y="1600200"/>
            <a:chExt cx="2819400" cy="1828800"/>
          </a:xfrm>
        </p:grpSpPr>
        <p:sp>
          <p:nvSpPr>
            <p:cNvPr id="4" name="Oval 3"/>
            <p:cNvSpPr/>
            <p:nvPr/>
          </p:nvSpPr>
          <p:spPr>
            <a:xfrm>
              <a:off x="3124200" y="1600200"/>
              <a:ext cx="1828800" cy="1828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14800" y="1600200"/>
              <a:ext cx="1828800" cy="182880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29000" y="2133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133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886200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&gt;  </a:t>
            </a:r>
            <a:r>
              <a:rPr lang="en-US" sz="3200" dirty="0" err="1" smtClean="0"/>
              <a:t>xy</a:t>
            </a:r>
            <a:r>
              <a:rPr lang="en-US" sz="3200" dirty="0" smtClean="0"/>
              <a:t>=union(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xy_inter</a:t>
            </a:r>
            <a:r>
              <a:rPr lang="en-US" sz="3200" dirty="0" smtClean="0"/>
              <a:t> = intersect(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x_diff_y</a:t>
            </a:r>
            <a:r>
              <a:rPr lang="en-US" sz="3200" dirty="0" smtClean="0"/>
              <a:t>= </a:t>
            </a:r>
            <a:r>
              <a:rPr lang="en-US" sz="3200" dirty="0" err="1" smtClean="0"/>
              <a:t>setdiff</a:t>
            </a:r>
            <a:r>
              <a:rPr lang="en-US" sz="3200" dirty="0" smtClean="0"/>
              <a:t>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x_in_y</a:t>
            </a:r>
            <a:r>
              <a:rPr lang="en-US" sz="3200" dirty="0" smtClean="0"/>
              <a:t> = </a:t>
            </a:r>
            <a:r>
              <a:rPr lang="en-US" sz="3200" dirty="0" err="1" smtClean="0"/>
              <a:t>is.element</a:t>
            </a:r>
            <a:r>
              <a:rPr lang="en-US" sz="3200" dirty="0" smtClean="0"/>
              <a:t>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x_in_y</a:t>
            </a:r>
            <a:r>
              <a:rPr lang="en-US" sz="3200" dirty="0" smtClean="0"/>
              <a:t> = x[x %in% y]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</a:rPr>
              <a:t> There are many contributed packages that can be used to extend R basic function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</a:rPr>
              <a:t> These libraries are created and maintained by the authors.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is an open source and open development software project for the analysis and comprehension of genomic data.</a:t>
            </a:r>
          </a:p>
          <a:p>
            <a:r>
              <a:rPr lang="en-US" dirty="0" smtClean="0">
                <a:hlinkClick r:id="rId2"/>
              </a:rPr>
              <a:t>http://www.bioconductor.org</a:t>
            </a:r>
            <a:endParaRPr lang="en-US" dirty="0" smtClean="0"/>
          </a:p>
          <a:p>
            <a:r>
              <a:rPr lang="en-US" dirty="0" smtClean="0"/>
              <a:t>Download &gt; Software &gt; Installation Instructions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		source("http://bioconductor.org/biocLite.R")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biocLite</a:t>
            </a:r>
            <a:r>
              <a:rPr lang="en-US" sz="2800" dirty="0" smtClean="0"/>
              <a:t>()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Visualization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Boxplot</a:t>
            </a:r>
            <a:endParaRPr lang="en-US" dirty="0" smtClean="0"/>
          </a:p>
          <a:p>
            <a:r>
              <a:rPr lang="en-US" dirty="0" err="1" smtClean="0"/>
              <a:t>Scatterplots</a:t>
            </a:r>
            <a:endParaRPr lang="en-US" dirty="0" smtClean="0"/>
          </a:p>
          <a:p>
            <a:r>
              <a:rPr lang="en-US" dirty="0" smtClean="0"/>
              <a:t>Histogram</a:t>
            </a:r>
          </a:p>
          <a:p>
            <a:r>
              <a:rPr lang="en-US" dirty="0" err="1" smtClean="0"/>
              <a:t>Heatmap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source("http://bioconductor.org/biocLite.R</a:t>
            </a:r>
            <a:r>
              <a:rPr lang="en-US" dirty="0" smtClean="0"/>
              <a:t>")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biocLite</a:t>
            </a:r>
            <a:r>
              <a:rPr lang="en-US" dirty="0" smtClean="0"/>
              <a:t>("</a:t>
            </a:r>
            <a:r>
              <a:rPr lang="en-US" dirty="0" err="1" smtClean="0"/>
              <a:t>gplots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(want to see what’s in </a:t>
            </a:r>
            <a:r>
              <a:rPr lang="en-US" dirty="0" err="1" smtClean="0"/>
              <a:t>gplots</a:t>
            </a:r>
            <a:r>
              <a:rPr lang="en-US" dirty="0" smtClean="0"/>
              <a:t>?  </a:t>
            </a:r>
            <a:r>
              <a:rPr lang="en-US" dirty="0" smtClean="0"/>
              <a:t>Do  </a:t>
            </a:r>
            <a:r>
              <a:rPr lang="en-US" dirty="0" smtClean="0"/>
              <a:t>&gt; </a:t>
            </a:r>
            <a:r>
              <a:rPr lang="en-US" dirty="0" err="1" smtClean="0"/>
              <a:t>ls</a:t>
            </a:r>
            <a:r>
              <a:rPr lang="en-US" dirty="0" smtClean="0"/>
              <a:t>("</a:t>
            </a:r>
            <a:r>
              <a:rPr lang="en-US" dirty="0" err="1" smtClean="0"/>
              <a:t>package:gplots</a:t>
            </a:r>
            <a:r>
              <a:rPr lang="en-US" dirty="0" smtClean="0"/>
              <a:t>")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31241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boxplot</a:t>
            </a:r>
            <a:r>
              <a:rPr lang="en-US" sz="2000" dirty="0" smtClean="0"/>
              <a:t>(join.dat)</a:t>
            </a:r>
          </a:p>
          <a:p>
            <a:pPr>
              <a:buNone/>
            </a:pPr>
            <a:r>
              <a:rPr lang="en-US" sz="2000" dirty="0" err="1" smtClean="0"/>
              <a:t>boxplot</a:t>
            </a:r>
            <a:r>
              <a:rPr lang="en-US" sz="2000" dirty="0" smtClean="0"/>
              <a:t>(join.dat, </a:t>
            </a:r>
            <a:r>
              <a:rPr lang="en-US" sz="2000" dirty="0" err="1" smtClean="0"/>
              <a:t>las</a:t>
            </a:r>
            <a:r>
              <a:rPr lang="en-US" sz="2000" dirty="0" smtClean="0"/>
              <a:t>=2)</a:t>
            </a:r>
          </a:p>
          <a:p>
            <a:pPr>
              <a:buNone/>
            </a:pPr>
            <a:r>
              <a:rPr lang="en-US" sz="2000" dirty="0" err="1" smtClean="0"/>
              <a:t>boxplot</a:t>
            </a:r>
            <a:r>
              <a:rPr lang="en-US" sz="2000" dirty="0" smtClean="0"/>
              <a:t>(join.dat, </a:t>
            </a:r>
            <a:r>
              <a:rPr lang="en-US" sz="2000" dirty="0" err="1" smtClean="0"/>
              <a:t>las</a:t>
            </a:r>
            <a:r>
              <a:rPr lang="en-US" sz="2000" dirty="0" smtClean="0"/>
              <a:t>=2, </a:t>
            </a:r>
            <a:r>
              <a:rPr lang="en-US" sz="2000" dirty="0" err="1" smtClean="0"/>
              <a:t>cex.axis</a:t>
            </a:r>
            <a:r>
              <a:rPr lang="en-US" sz="2000" dirty="0" smtClean="0"/>
              <a:t>=0.8)</a:t>
            </a:r>
          </a:p>
          <a:p>
            <a:pPr>
              <a:buNone/>
            </a:pPr>
            <a:r>
              <a:rPr lang="en-US" sz="2000" dirty="0" err="1" smtClean="0"/>
              <a:t>boxplot</a:t>
            </a:r>
            <a:r>
              <a:rPr lang="en-US" sz="2000" dirty="0" smtClean="0"/>
              <a:t>(join.dat, </a:t>
            </a:r>
            <a:r>
              <a:rPr lang="en-US" sz="2000" dirty="0" err="1" smtClean="0"/>
              <a:t>las</a:t>
            </a:r>
            <a:r>
              <a:rPr lang="en-US" sz="2000" dirty="0" smtClean="0"/>
              <a:t>=2, </a:t>
            </a:r>
            <a:r>
              <a:rPr lang="en-US" sz="2000" dirty="0" err="1" smtClean="0"/>
              <a:t>cex.axis</a:t>
            </a:r>
            <a:r>
              <a:rPr lang="en-US" sz="2000" dirty="0" smtClean="0"/>
              <a:t>=0.7, </a:t>
            </a:r>
            <a:r>
              <a:rPr lang="en-US" sz="2000" dirty="0" err="1" smtClean="0"/>
              <a:t>col</a:t>
            </a:r>
            <a:r>
              <a:rPr lang="en-US" sz="2000" dirty="0" smtClean="0"/>
              <a:t>=c("</a:t>
            </a:r>
            <a:r>
              <a:rPr lang="en-US" sz="2000" dirty="0" smtClean="0"/>
              <a:t>red, “blue”"))</a:t>
            </a:r>
            <a:endParaRPr lang="en-US" sz="2000" dirty="0"/>
          </a:p>
        </p:txBody>
      </p:sp>
      <p:pic>
        <p:nvPicPr>
          <p:cNvPr id="1026" name="Picture 2" descr="C:\Users\Yaoyu\Desktop\ComputingBasics\box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05200"/>
            <a:ext cx="31242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</a:t>
            </a:r>
            <a:r>
              <a:rPr lang="en-US" dirty="0" smtClean="0"/>
              <a:t>p</a:t>
            </a:r>
            <a:r>
              <a:rPr lang="en-US" dirty="0" smtClean="0"/>
              <a:t>lot with connecting lines</a:t>
            </a:r>
            <a:endParaRPr lang="en-US" dirty="0"/>
          </a:p>
        </p:txBody>
      </p:sp>
      <p:pic>
        <p:nvPicPr>
          <p:cNvPr id="2050" name="Picture 2" descr="C:\Users\Yaoyu\Desktop\ComputingBasics\scatter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2800"/>
            <a:ext cx="3505200" cy="35052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77724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plot(join.dat[,1], join.dat[,4], </a:t>
            </a:r>
            <a:r>
              <a:rPr lang="en-US" sz="2000" dirty="0" err="1" smtClean="0"/>
              <a:t>xlab</a:t>
            </a:r>
            <a:r>
              <a:rPr lang="en-US" sz="2000" dirty="0" smtClean="0"/>
              <a:t>="I am X-lab", </a:t>
            </a:r>
            <a:r>
              <a:rPr lang="en-US" sz="2000" dirty="0" err="1" smtClean="0"/>
              <a:t>ylab</a:t>
            </a:r>
            <a:r>
              <a:rPr lang="en-US" sz="2000" dirty="0" smtClean="0"/>
              <a:t>="I am Y-lab")</a:t>
            </a:r>
          </a:p>
          <a:p>
            <a:pPr>
              <a:buNone/>
            </a:pPr>
            <a:r>
              <a:rPr lang="en-US" sz="2000" dirty="0" smtClean="0"/>
              <a:t>points(join.dat[,3], join.dat[,4])</a:t>
            </a:r>
          </a:p>
          <a:p>
            <a:pPr>
              <a:buNone/>
            </a:pPr>
            <a:r>
              <a:rPr lang="en-US" sz="2000" dirty="0" smtClean="0"/>
              <a:t>points(join.dat[,3], join.dat[,4], </a:t>
            </a:r>
            <a:r>
              <a:rPr lang="en-US" sz="2000" dirty="0" err="1" smtClean="0"/>
              <a:t>col</a:t>
            </a:r>
            <a:r>
              <a:rPr lang="en-US" sz="2000" dirty="0" smtClean="0"/>
              <a:t>="red", </a:t>
            </a:r>
            <a:r>
              <a:rPr lang="en-US" sz="2000" dirty="0" err="1" smtClean="0"/>
              <a:t>pch</a:t>
            </a:r>
            <a:r>
              <a:rPr lang="en-US" sz="2000" dirty="0" smtClean="0"/>
              <a:t>=16)</a:t>
            </a:r>
          </a:p>
          <a:p>
            <a:pPr>
              <a:buNone/>
            </a:pPr>
            <a:r>
              <a:rPr lang="en-US" sz="2000" dirty="0" smtClean="0"/>
              <a:t>lines(join.dat[,3], join.dat[,4], </a:t>
            </a:r>
            <a:r>
              <a:rPr lang="en-US" sz="2000" dirty="0" err="1" smtClean="0"/>
              <a:t>col</a:t>
            </a:r>
            <a:r>
              <a:rPr lang="en-US" sz="2000" dirty="0" smtClean="0"/>
              <a:t>="red", </a:t>
            </a:r>
            <a:r>
              <a:rPr lang="en-US" sz="2000" dirty="0" err="1" smtClean="0"/>
              <a:t>pch</a:t>
            </a:r>
            <a:r>
              <a:rPr lang="en-US" sz="2000" dirty="0" smtClean="0"/>
              <a:t>=16)</a:t>
            </a:r>
          </a:p>
          <a:p>
            <a:pPr>
              <a:buNone/>
            </a:pPr>
            <a:r>
              <a:rPr lang="en-US" sz="2000" dirty="0" smtClean="0"/>
              <a:t>lines(join.dat[,3], join.dat[,4], </a:t>
            </a:r>
            <a:r>
              <a:rPr lang="en-US" sz="2000" dirty="0" err="1" smtClean="0"/>
              <a:t>col</a:t>
            </a:r>
            <a:r>
              <a:rPr lang="en-US" sz="2000" dirty="0" smtClean="0"/>
              <a:t>="blue", </a:t>
            </a:r>
            <a:r>
              <a:rPr lang="en-US" sz="2000" dirty="0" err="1" smtClean="0"/>
              <a:t>pch</a:t>
            </a:r>
            <a:r>
              <a:rPr lang="en-US" sz="2000" dirty="0" smtClean="0"/>
              <a:t>=16, </a:t>
            </a:r>
            <a:r>
              <a:rPr lang="en-US" sz="2000" dirty="0" err="1" smtClean="0"/>
              <a:t>lty</a:t>
            </a:r>
            <a:r>
              <a:rPr lang="en-US" sz="2000" dirty="0" smtClean="0"/>
              <a:t>="dashed")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histogram of all the probes intensity</a:t>
            </a:r>
            <a:endParaRPr lang="en-US" dirty="0"/>
          </a:p>
        </p:txBody>
      </p:sp>
      <p:pic>
        <p:nvPicPr>
          <p:cNvPr id="5122" name="Picture 2" descr="C:\Users\Yaoyu\Desktop\ComputingBasics\histo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362200"/>
            <a:ext cx="3079750" cy="30797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3581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join.dat=</a:t>
            </a:r>
            <a:r>
              <a:rPr lang="en-US" dirty="0" err="1" smtClean="0"/>
              <a:t>as.matrix</a:t>
            </a:r>
            <a:r>
              <a:rPr lang="en-US" dirty="0" smtClean="0"/>
              <a:t>(join.dat)</a:t>
            </a:r>
            <a:endParaRPr lang="en-US" dirty="0" smtClean="0"/>
          </a:p>
          <a:p>
            <a:r>
              <a:rPr lang="en-US" dirty="0" err="1" smtClean="0"/>
              <a:t>hist</a:t>
            </a:r>
            <a:r>
              <a:rPr lang="en-US" dirty="0" smtClean="0"/>
              <a:t>(join.dat)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(join.dat</a:t>
            </a:r>
            <a:r>
              <a:rPr lang="en-US" dirty="0" smtClean="0"/>
              <a:t>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(10,"grey", "black</a:t>
            </a:r>
            <a:r>
              <a:rPr lang="en-US" dirty="0" smtClean="0"/>
              <a:t>"))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 Together</a:t>
            </a:r>
            <a:endParaRPr lang="en-US" dirty="0"/>
          </a:p>
        </p:txBody>
      </p:sp>
      <p:pic>
        <p:nvPicPr>
          <p:cNvPr id="4098" name="Picture 2" descr="C:\Users\Yaoyu\Desktop\ComputingBasics\join.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743200"/>
            <a:ext cx="3886200" cy="3886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14478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=c(2,2))</a:t>
            </a:r>
          </a:p>
          <a:p>
            <a:r>
              <a:rPr lang="en-US" dirty="0" smtClean="0"/>
              <a:t>plot(join.dat[,1], join.dat[,4], </a:t>
            </a:r>
            <a:r>
              <a:rPr lang="en-US" dirty="0" err="1" smtClean="0"/>
              <a:t>xlab</a:t>
            </a:r>
            <a:r>
              <a:rPr lang="en-US" dirty="0" smtClean="0"/>
              <a:t>="I am X-lab", </a:t>
            </a:r>
            <a:r>
              <a:rPr lang="en-US" dirty="0" err="1" smtClean="0"/>
              <a:t>ylab</a:t>
            </a:r>
            <a:r>
              <a:rPr lang="en-US" dirty="0" smtClean="0"/>
              <a:t>="I am Y-lab")</a:t>
            </a:r>
          </a:p>
          <a:p>
            <a:r>
              <a:rPr lang="en-US" dirty="0" err="1" smtClean="0"/>
              <a:t>boxplot</a:t>
            </a:r>
            <a:r>
              <a:rPr lang="en-US" dirty="0" smtClean="0"/>
              <a:t>(join.dat, </a:t>
            </a:r>
            <a:r>
              <a:rPr lang="en-US" dirty="0" err="1" smtClean="0"/>
              <a:t>las</a:t>
            </a:r>
            <a:r>
              <a:rPr lang="en-US" dirty="0" smtClean="0"/>
              <a:t>=2, </a:t>
            </a:r>
            <a:r>
              <a:rPr lang="en-US" dirty="0" err="1" smtClean="0"/>
              <a:t>cex.axis</a:t>
            </a:r>
            <a:r>
              <a:rPr lang="en-US" dirty="0" smtClean="0"/>
              <a:t>=0.7, </a:t>
            </a:r>
            <a:r>
              <a:rPr lang="en-US" dirty="0" err="1" smtClean="0"/>
              <a:t>col</a:t>
            </a:r>
            <a:r>
              <a:rPr lang="en-US" dirty="0" smtClean="0"/>
              <a:t>=c("red", "blue"))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(join.dat,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(10,"grey", "black"))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3074" name="Picture 2" descr="C:\Users\Yaoyu\Desktop\ComputingBasics\heat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200400"/>
            <a:ext cx="3657600" cy="3657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2954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(join.dat) </a:t>
            </a:r>
            <a:endParaRPr lang="en-US" dirty="0" smtClean="0"/>
          </a:p>
          <a:p>
            <a:r>
              <a:rPr lang="en-US" dirty="0" err="1" smtClean="0"/>
              <a:t>heatmap</a:t>
            </a:r>
            <a:r>
              <a:rPr lang="en-US" dirty="0" smtClean="0"/>
              <a:t>(join.dat</a:t>
            </a:r>
            <a:r>
              <a:rPr lang="en-US" dirty="0" smtClean="0"/>
              <a:t>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(100, "blue", "white", "yellow"))            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(join.dat,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(100, "blue", "white", "yellow"), margin=c(10,10))</a:t>
            </a:r>
          </a:p>
          <a:p>
            <a:r>
              <a:rPr lang="en-US" dirty="0" smtClean="0"/>
              <a:t>          </a:t>
            </a:r>
            <a:endParaRPr lang="en-US" dirty="0" smtClean="0"/>
          </a:p>
          <a:p>
            <a:r>
              <a:rPr lang="en-US" dirty="0" err="1" smtClean="0"/>
              <a:t>heatmap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in.data</a:t>
            </a:r>
            <a:r>
              <a:rPr lang="en-US" dirty="0" smtClean="0"/>
              <a:t>[1:50,]),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(100, "blue", "white", "yellow"), margin=c(10,10))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</a:p>
          <a:p>
            <a:r>
              <a:rPr lang="en-US" dirty="0" smtClean="0"/>
              <a:t>Basic IO and data type </a:t>
            </a:r>
          </a:p>
          <a:p>
            <a:r>
              <a:rPr lang="en-US" dirty="0" smtClean="0"/>
              <a:t>Data type manipulation</a:t>
            </a:r>
          </a:p>
          <a:p>
            <a:r>
              <a:rPr lang="en-US" smtClean="0"/>
              <a:t>Set operation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Hierachical</a:t>
            </a:r>
            <a:r>
              <a:rPr lang="en-US" dirty="0" smtClean="0"/>
              <a:t> Cluster Tree</a:t>
            </a:r>
            <a:endParaRPr lang="en-US" dirty="0"/>
          </a:p>
        </p:txBody>
      </p:sp>
      <p:pic>
        <p:nvPicPr>
          <p:cNvPr id="6146" name="Picture 2" descr="C:\Users\Yaoyu\Desktop\ComputingBasics\hclu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419600" cy="4419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2362200"/>
            <a:ext cx="373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dist(join.dat) </a:t>
            </a:r>
            <a:endParaRPr lang="en-US" sz="2000" dirty="0" smtClean="0"/>
          </a:p>
          <a:p>
            <a:r>
              <a:rPr lang="en-US" sz="2000" dirty="0" smtClean="0"/>
              <a:t>t(join.dat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tree=dist(t(join.dat))</a:t>
            </a:r>
          </a:p>
          <a:p>
            <a:r>
              <a:rPr lang="en-US" sz="2000" dirty="0" err="1" smtClean="0"/>
              <a:t>hclust</a:t>
            </a:r>
            <a:r>
              <a:rPr lang="en-US" sz="2000" dirty="0" smtClean="0"/>
              <a:t>(tree)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Let’s generate </a:t>
            </a:r>
            <a:r>
              <a:rPr lang="en-US" dirty="0" err="1" smtClean="0"/>
              <a:t>boxplots</a:t>
            </a:r>
            <a:r>
              <a:rPr lang="en-US" dirty="0" smtClean="0"/>
              <a:t> and figures for the expression patterns of all the </a:t>
            </a:r>
            <a:r>
              <a:rPr lang="en-US" b="1" dirty="0" smtClean="0"/>
              <a:t>cell cycle </a:t>
            </a:r>
            <a:r>
              <a:rPr lang="en-US" dirty="0" smtClean="0"/>
              <a:t>genes located on </a:t>
            </a:r>
            <a:r>
              <a:rPr lang="en-US" b="1" dirty="0" smtClean="0"/>
              <a:t>chr17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probe/Gene name file is 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/apps/</a:t>
            </a:r>
            <a:r>
              <a:rPr lang="en-US" dirty="0" err="1" smtClean="0"/>
              <a:t>ComputingBasics</a:t>
            </a:r>
            <a:r>
              <a:rPr lang="en-US" dirty="0" smtClean="0"/>
              <a:t>/cellcycle.chr17.txt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to get you start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72084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# set target </a:t>
            </a:r>
            <a:r>
              <a:rPr lang="en-US" sz="2000" dirty="0" smtClean="0"/>
              <a:t>file and read in</a:t>
            </a:r>
            <a:endParaRPr lang="en-US" sz="2000" dirty="0" smtClean="0"/>
          </a:p>
          <a:p>
            <a:r>
              <a:rPr lang="en-US" sz="2000" dirty="0" err="1" smtClean="0"/>
              <a:t>gexp.file</a:t>
            </a:r>
            <a:r>
              <a:rPr lang="en-US" sz="2000" dirty="0" smtClean="0"/>
              <a:t>="C:\\Users\\</a:t>
            </a:r>
            <a:r>
              <a:rPr lang="en-US" sz="2000" dirty="0" err="1" smtClean="0"/>
              <a:t>Yaoyu</a:t>
            </a:r>
            <a:r>
              <a:rPr lang="en-US" sz="2000" dirty="0" smtClean="0"/>
              <a:t>\\Desktop\\</a:t>
            </a:r>
            <a:r>
              <a:rPr lang="en-US" sz="2000" dirty="0" err="1" smtClean="0"/>
              <a:t>ComputingBasics</a:t>
            </a:r>
            <a:r>
              <a:rPr lang="en-US" sz="2000" dirty="0" smtClean="0"/>
              <a:t>\\</a:t>
            </a:r>
            <a:r>
              <a:rPr lang="en-US" sz="2000" dirty="0" err="1" smtClean="0"/>
              <a:t>example.rma.cll.txt</a:t>
            </a:r>
            <a:r>
              <a:rPr lang="en-US" sz="2000" dirty="0" smtClean="0"/>
              <a:t>"</a:t>
            </a:r>
          </a:p>
          <a:p>
            <a:r>
              <a:rPr lang="en-US" sz="2000" dirty="0" err="1" smtClean="0"/>
              <a:t>gexp</a:t>
            </a:r>
            <a:r>
              <a:rPr lang="en-US" sz="2000" dirty="0" smtClean="0"/>
              <a:t>=</a:t>
            </a:r>
            <a:r>
              <a:rPr lang="en-US" sz="2000" dirty="0" err="1" smtClean="0"/>
              <a:t>read.table</a:t>
            </a:r>
            <a:r>
              <a:rPr lang="en-US" sz="2000" dirty="0" smtClean="0"/>
              <a:t>(</a:t>
            </a:r>
            <a:r>
              <a:rPr lang="en-US" sz="2000" dirty="0" err="1" smtClean="0"/>
              <a:t>gexp.file</a:t>
            </a:r>
            <a:r>
              <a:rPr lang="en-US" sz="2000" dirty="0" smtClean="0"/>
              <a:t>, header=TRUE, sep="\t")</a:t>
            </a:r>
          </a:p>
          <a:p>
            <a:endParaRPr lang="en-US" sz="2000" dirty="0" smtClean="0"/>
          </a:p>
          <a:p>
            <a:r>
              <a:rPr lang="en-US" sz="2000" dirty="0" smtClean="0"/>
              <a:t># set probe file and read in</a:t>
            </a:r>
            <a:endParaRPr lang="en-US" sz="2000" dirty="0" smtClean="0"/>
          </a:p>
          <a:p>
            <a:r>
              <a:rPr lang="en-US" sz="2000" dirty="0" err="1" smtClean="0"/>
              <a:t>probe.file</a:t>
            </a:r>
            <a:r>
              <a:rPr lang="en-US" sz="2000" dirty="0" smtClean="0"/>
              <a:t>="C:\\Users\\</a:t>
            </a:r>
            <a:r>
              <a:rPr lang="en-US" sz="2000" dirty="0" err="1" smtClean="0"/>
              <a:t>Yaoyu</a:t>
            </a:r>
            <a:r>
              <a:rPr lang="en-US" sz="2000" dirty="0" smtClean="0"/>
              <a:t>\\Desktop\\</a:t>
            </a:r>
            <a:r>
              <a:rPr lang="en-US" sz="2000" dirty="0" err="1" smtClean="0"/>
              <a:t>ComputingBasics</a:t>
            </a:r>
            <a:r>
              <a:rPr lang="en-US" sz="2000" dirty="0" smtClean="0"/>
              <a:t>\\cellcycle.chr17.txt"</a:t>
            </a:r>
          </a:p>
          <a:p>
            <a:r>
              <a:rPr lang="en-US" sz="2000" dirty="0" smtClean="0"/>
              <a:t>probe=</a:t>
            </a:r>
            <a:r>
              <a:rPr lang="en-US" sz="2000" dirty="0" err="1" smtClean="0"/>
              <a:t>read.table</a:t>
            </a:r>
            <a:r>
              <a:rPr lang="en-US" sz="2000" dirty="0" smtClean="0"/>
              <a:t>(</a:t>
            </a:r>
            <a:r>
              <a:rPr lang="en-US" sz="2000" dirty="0" err="1" smtClean="0"/>
              <a:t>probe.file</a:t>
            </a:r>
            <a:r>
              <a:rPr lang="en-US" sz="2000" dirty="0" smtClean="0"/>
              <a:t>, header=TRUE, sep="\t")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889844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Extract Target Probes from the gene expression matrix</a:t>
            </a:r>
            <a:endParaRPr lang="en-US" b="1" dirty="0" smtClean="0"/>
          </a:p>
          <a:p>
            <a:r>
              <a:rPr lang="en-US" dirty="0" err="1" smtClean="0"/>
              <a:t>cgexp</a:t>
            </a:r>
            <a:r>
              <a:rPr lang="en-US" dirty="0" smtClean="0"/>
              <a:t>=</a:t>
            </a:r>
            <a:r>
              <a:rPr lang="en-US" dirty="0" err="1" smtClean="0"/>
              <a:t>gexp</a:t>
            </a:r>
            <a:r>
              <a:rPr lang="en-US" dirty="0" smtClean="0"/>
              <a:t>[</a:t>
            </a:r>
            <a:r>
              <a:rPr lang="en-US" dirty="0" err="1" smtClean="0"/>
              <a:t>rownames</a:t>
            </a:r>
            <a:r>
              <a:rPr lang="en-US" dirty="0" smtClean="0"/>
              <a:t>(</a:t>
            </a:r>
            <a:r>
              <a:rPr lang="en-US" dirty="0" err="1" smtClean="0"/>
              <a:t>gexp</a:t>
            </a:r>
            <a:r>
              <a:rPr lang="en-US" dirty="0" smtClean="0"/>
              <a:t>) %in% probe[,1</a:t>
            </a:r>
            <a:r>
              <a:rPr lang="en-US" dirty="0" smtClean="0"/>
              <a:t>],]</a:t>
            </a:r>
          </a:p>
          <a:p>
            <a:endParaRPr lang="en-US" dirty="0" smtClean="0"/>
          </a:p>
          <a:p>
            <a:r>
              <a:rPr lang="en-US" dirty="0" err="1" smtClean="0"/>
              <a:t>png</a:t>
            </a:r>
            <a:r>
              <a:rPr lang="en-US" dirty="0" smtClean="0"/>
              <a:t>(file="boxplot.png")</a:t>
            </a:r>
          </a:p>
          <a:p>
            <a:r>
              <a:rPr lang="en-US" dirty="0" err="1" smtClean="0"/>
              <a:t>boxplot</a:t>
            </a:r>
            <a:r>
              <a:rPr lang="en-US" dirty="0" smtClean="0"/>
              <a:t>(</a:t>
            </a:r>
            <a:r>
              <a:rPr lang="en-US" dirty="0" err="1" smtClean="0"/>
              <a:t>cgexp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=2, </a:t>
            </a:r>
            <a:r>
              <a:rPr lang="en-US" dirty="0" err="1" smtClean="0"/>
              <a:t>cex.axis</a:t>
            </a:r>
            <a:r>
              <a:rPr lang="en-US" dirty="0" smtClean="0"/>
              <a:t>=0.7, </a:t>
            </a:r>
            <a:r>
              <a:rPr lang="en-US" dirty="0" err="1" smtClean="0"/>
              <a:t>col</a:t>
            </a:r>
            <a:r>
              <a:rPr lang="en-US" dirty="0" smtClean="0"/>
              <a:t>=c("red", "blue"))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cgexp</a:t>
            </a:r>
            <a:r>
              <a:rPr lang="en-US" dirty="0" smtClean="0"/>
              <a:t>=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cgexp</a:t>
            </a:r>
            <a:r>
              <a:rPr lang="en-US" dirty="0" smtClean="0"/>
              <a:t>)   # we can change the data type</a:t>
            </a:r>
          </a:p>
          <a:p>
            <a:endParaRPr lang="en-US" dirty="0" smtClean="0"/>
          </a:p>
          <a:p>
            <a:r>
              <a:rPr lang="en-US" dirty="0" err="1" smtClean="0"/>
              <a:t>png</a:t>
            </a:r>
            <a:r>
              <a:rPr lang="en-US" dirty="0" smtClean="0"/>
              <a:t>(file</a:t>
            </a:r>
            <a:r>
              <a:rPr lang="en-US" dirty="0" smtClean="0"/>
              <a:t>="hist.png")</a:t>
            </a:r>
          </a:p>
          <a:p>
            <a:r>
              <a:rPr lang="en-US" dirty="0" smtClean="0"/>
              <a:t>hist.info=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cgexp</a:t>
            </a:r>
            <a:r>
              <a:rPr lang="en-US" dirty="0" smtClean="0"/>
              <a:t>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(10,"grey", "black"))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b="1" dirty="0" smtClean="0"/>
              <a:t>#</a:t>
            </a:r>
            <a:r>
              <a:rPr lang="en-US" b="1" dirty="0" err="1" smtClean="0"/>
              <a:t>Heatmap</a:t>
            </a:r>
            <a:endParaRPr lang="en-US" b="1" dirty="0" smtClean="0"/>
          </a:p>
          <a:p>
            <a:r>
              <a:rPr lang="en-US" dirty="0" err="1" smtClean="0"/>
              <a:t>png</a:t>
            </a:r>
            <a:r>
              <a:rPr lang="en-US" dirty="0" smtClean="0"/>
              <a:t>("heatmap.png")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(</a:t>
            </a:r>
            <a:r>
              <a:rPr lang="en-US" dirty="0" err="1" smtClean="0"/>
              <a:t>cgexp</a:t>
            </a:r>
            <a:r>
              <a:rPr lang="en-US" dirty="0" smtClean="0"/>
              <a:t>, </a:t>
            </a:r>
            <a:r>
              <a:rPr lang="en-US" dirty="0" err="1" smtClean="0"/>
              <a:t>col</a:t>
            </a:r>
            <a:r>
              <a:rPr lang="en-US" dirty="0" smtClean="0"/>
              <a:t>=</a:t>
            </a:r>
            <a:r>
              <a:rPr lang="en-US" dirty="0" err="1" smtClean="0"/>
              <a:t>colorpanel</a:t>
            </a:r>
            <a:r>
              <a:rPr lang="en-US" dirty="0" smtClean="0"/>
              <a:t>(100, "blue", "white", "yellow"), margin=c(10,10))          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Programs for statistical analysis</a:t>
            </a:r>
          </a:p>
          <a:p>
            <a:pPr>
              <a:buNone/>
            </a:pPr>
            <a:r>
              <a:rPr lang="en-US" dirty="0" smtClean="0"/>
              <a:t>	- SAS, SPSS, STATA, …</a:t>
            </a:r>
          </a:p>
          <a:p>
            <a:pPr>
              <a:buNone/>
            </a:pPr>
            <a:r>
              <a:rPr lang="en-US" dirty="0" smtClean="0"/>
              <a:t>• Programming Language</a:t>
            </a:r>
          </a:p>
          <a:p>
            <a:pPr>
              <a:buNone/>
            </a:pPr>
            <a:r>
              <a:rPr lang="en-US" dirty="0" smtClean="0"/>
              <a:t>	- Assembly, FORTRAN, COBOL-&gt;B, C, S -&gt; C++, JAVA</a:t>
            </a:r>
          </a:p>
          <a:p>
            <a:pPr>
              <a:buNone/>
            </a:pPr>
            <a:r>
              <a:rPr lang="en-US" dirty="0" smtClean="0"/>
              <a:t>	- S = statistical programming language</a:t>
            </a:r>
          </a:p>
          <a:p>
            <a:pPr>
              <a:buNone/>
            </a:pPr>
            <a:r>
              <a:rPr lang="en-US" dirty="0" smtClean="0"/>
              <a:t>		developed by Bell Labs in the late 70s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Evoluation</a:t>
            </a:r>
            <a:r>
              <a:rPr lang="en-US" dirty="0" smtClean="0"/>
              <a:t> of S</a:t>
            </a:r>
          </a:p>
          <a:p>
            <a:pPr>
              <a:buNone/>
            </a:pPr>
            <a:r>
              <a:rPr lang="en-US" dirty="0" smtClean="0"/>
              <a:t>	– S-Plus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smtClean="0"/>
              <a:t>R : Free &amp; open source implementation of S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b="1" dirty="0" smtClean="0"/>
              <a:t>We can use R for Free!!.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• slow / fast</a:t>
            </a:r>
          </a:p>
          <a:p>
            <a:pPr>
              <a:buNone/>
            </a:pPr>
            <a:r>
              <a:rPr lang="en-US" dirty="0" smtClean="0"/>
              <a:t>– Interpreted language : R, BASIC</a:t>
            </a:r>
          </a:p>
          <a:p>
            <a:pPr>
              <a:buNone/>
            </a:pPr>
            <a:r>
              <a:rPr lang="en-US" dirty="0" smtClean="0"/>
              <a:t>– Compiled language : C, FORTRAN</a:t>
            </a:r>
          </a:p>
          <a:p>
            <a:pPr>
              <a:buNone/>
            </a:pPr>
            <a:r>
              <a:rPr lang="en-US" dirty="0" smtClean="0"/>
              <a:t>• easy</a:t>
            </a:r>
          </a:p>
          <a:p>
            <a:pPr>
              <a:buNone/>
            </a:pPr>
            <a:r>
              <a:rPr lang="en-US" dirty="0" smtClean="0"/>
              <a:t>– Great help manual</a:t>
            </a:r>
          </a:p>
          <a:p>
            <a:pPr>
              <a:buNone/>
            </a:pPr>
            <a:r>
              <a:rPr lang="en-US" dirty="0" smtClean="0"/>
              <a:t>– Many web resource..(https://stat.ethz.ch/mailman/listinfo/r-help )</a:t>
            </a:r>
          </a:p>
          <a:p>
            <a:pPr>
              <a:buNone/>
            </a:pPr>
            <a:r>
              <a:rPr lang="en-US" dirty="0" smtClean="0"/>
              <a:t>• Extensible</a:t>
            </a:r>
          </a:p>
          <a:p>
            <a:pPr>
              <a:buNone/>
            </a:pPr>
            <a:r>
              <a:rPr lang="en-US" dirty="0" smtClean="0"/>
              <a:t>– Cross-platform: can run anywhere</a:t>
            </a:r>
          </a:p>
          <a:p>
            <a:pPr>
              <a:buNone/>
            </a:pPr>
            <a:r>
              <a:rPr lang="en-US" dirty="0" smtClean="0"/>
              <a:t>• lots of libraries</a:t>
            </a:r>
          </a:p>
          <a:p>
            <a:pPr>
              <a:buNone/>
            </a:pPr>
            <a:r>
              <a:rPr lang="en-US" dirty="0" smtClean="0"/>
              <a:t>• Can </a:t>
            </a:r>
            <a:r>
              <a:rPr lang="en-US" dirty="0" err="1" smtClean="0"/>
              <a:t>execture</a:t>
            </a:r>
            <a:r>
              <a:rPr lang="en-US" dirty="0" smtClean="0"/>
              <a:t> C, Fortran through Dynamic Link Library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CRAN &amp; </a:t>
            </a:r>
            <a:r>
              <a:rPr lang="en-US" b="1" dirty="0" err="1" smtClean="0"/>
              <a:t>Bioconductor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Basic of R</a:t>
            </a:r>
          </a:p>
          <a:p>
            <a:pPr>
              <a:buNone/>
            </a:pPr>
            <a:r>
              <a:rPr lang="en-US" dirty="0" smtClean="0"/>
              <a:t>	• R</a:t>
            </a:r>
          </a:p>
          <a:p>
            <a:pPr>
              <a:buNone/>
            </a:pPr>
            <a:r>
              <a:rPr lang="en-US" dirty="0" smtClean="0"/>
              <a:t>		– Basic programming</a:t>
            </a:r>
          </a:p>
          <a:p>
            <a:pPr>
              <a:buNone/>
            </a:pPr>
            <a:r>
              <a:rPr lang="en-US" dirty="0" smtClean="0"/>
              <a:t>		– Using packages</a:t>
            </a:r>
          </a:p>
          <a:p>
            <a:pPr>
              <a:buNone/>
            </a:pPr>
            <a:r>
              <a:rPr lang="en-US" dirty="0" smtClean="0"/>
              <a:t>• stats</a:t>
            </a:r>
          </a:p>
          <a:p>
            <a:pPr>
              <a:buNone/>
            </a:pPr>
            <a:r>
              <a:rPr lang="en-US" dirty="0" smtClean="0"/>
              <a:t>• Good reference</a:t>
            </a:r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http://www.r-project.org/</a:t>
            </a:r>
            <a:endParaRPr lang="en-US" dirty="0" smtClean="0"/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What is R?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Programs for statistical analysis</a:t>
            </a:r>
          </a:p>
          <a:p>
            <a:pPr>
              <a:buNone/>
            </a:pPr>
            <a:r>
              <a:rPr lang="en-US" dirty="0" smtClean="0"/>
              <a:t>	- SAS, SPSS, STATA, …</a:t>
            </a:r>
          </a:p>
          <a:p>
            <a:pPr>
              <a:buNone/>
            </a:pPr>
            <a:r>
              <a:rPr lang="en-US" dirty="0" smtClean="0"/>
              <a:t>• Programming Language</a:t>
            </a:r>
          </a:p>
          <a:p>
            <a:pPr>
              <a:buNone/>
            </a:pPr>
            <a:r>
              <a:rPr lang="en-US" dirty="0" smtClean="0"/>
              <a:t>	- Assembly, FORTRAN, COBOL-&gt;B, C, S -&gt; C++, JAVA</a:t>
            </a:r>
          </a:p>
          <a:p>
            <a:pPr>
              <a:buNone/>
            </a:pPr>
            <a:r>
              <a:rPr lang="en-US" dirty="0" smtClean="0"/>
              <a:t>	- S = statistical programming language</a:t>
            </a:r>
          </a:p>
          <a:p>
            <a:pPr>
              <a:buNone/>
            </a:pPr>
            <a:r>
              <a:rPr lang="en-US" dirty="0" smtClean="0"/>
              <a:t>		developed by Bell Labs in the late 70s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Evoluation</a:t>
            </a:r>
            <a:r>
              <a:rPr lang="en-US" dirty="0" smtClean="0"/>
              <a:t> of S</a:t>
            </a:r>
          </a:p>
          <a:p>
            <a:pPr>
              <a:buNone/>
            </a:pPr>
            <a:r>
              <a:rPr lang="en-US" dirty="0" smtClean="0"/>
              <a:t>	– S-Plus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b="1" dirty="0" smtClean="0"/>
              <a:t>R : Free &amp; open source implementation of S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b="1" dirty="0" smtClean="0"/>
              <a:t>We can use R for Free!!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677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Factor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Data type : Scalar</a:t>
            </a:r>
          </a:p>
          <a:p>
            <a:pPr lvl="1">
              <a:buFontTx/>
              <a:buChar char="-"/>
            </a:pPr>
            <a:r>
              <a:rPr lang="en-US" dirty="0" smtClean="0"/>
              <a:t>A single variable of numeric, character, and logical type</a:t>
            </a:r>
          </a:p>
          <a:p>
            <a:pPr lvl="1">
              <a:buNone/>
            </a:pPr>
            <a:r>
              <a:rPr lang="en-US" i="1" dirty="0" smtClean="0"/>
              <a:t>	e.g.   a=10    </a:t>
            </a:r>
            <a:r>
              <a:rPr lang="en-US" dirty="0" smtClean="0"/>
              <a:t>a variable </a:t>
            </a:r>
            <a:r>
              <a:rPr lang="en-US" i="1" dirty="0" smtClean="0"/>
              <a:t>a </a:t>
            </a:r>
            <a:r>
              <a:rPr lang="en-US" dirty="0" smtClean="0"/>
              <a:t> with value 10</a:t>
            </a:r>
          </a:p>
          <a:p>
            <a:pPr>
              <a:buNone/>
            </a:pPr>
            <a:r>
              <a:rPr lang="en-US" dirty="0" smtClean="0"/>
              <a:t>Data type : Vector</a:t>
            </a:r>
          </a:p>
          <a:p>
            <a:pPr lvl="1"/>
            <a:r>
              <a:rPr lang="en-US" dirty="0" smtClean="0"/>
              <a:t>Statistical data = a set of (random) variables</a:t>
            </a:r>
          </a:p>
          <a:p>
            <a:pPr lvl="1"/>
            <a:r>
              <a:rPr lang="en-US" dirty="0" smtClean="0"/>
              <a:t>It can uniformly contain numeric, character, and logical values</a:t>
            </a:r>
          </a:p>
          <a:p>
            <a:pPr lvl="1">
              <a:buNone/>
            </a:pPr>
            <a:r>
              <a:rPr lang="en-US" i="1" dirty="0" smtClean="0"/>
              <a:t>	e.g.  a=c(1,2,3,4)  or a=c(“a”, “b”, “</a:t>
            </a:r>
            <a:r>
              <a:rPr lang="en-US" i="1" dirty="0" err="1" smtClean="0"/>
              <a:t>c”,”d</a:t>
            </a:r>
            <a:r>
              <a:rPr lang="en-US" i="1" dirty="0" smtClean="0"/>
              <a:t>”)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1061</Words>
  <Application>Microsoft Office PowerPoint</Application>
  <PresentationFormat>On-screen Show (4:3)</PresentationFormat>
  <Paragraphs>210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Computing Basics for Bioinformatics in R</vt:lpstr>
      <vt:lpstr>Overview</vt:lpstr>
      <vt:lpstr>What is R?</vt:lpstr>
      <vt:lpstr>What is R?</vt:lpstr>
      <vt:lpstr>What is R?</vt:lpstr>
      <vt:lpstr>What is R?</vt:lpstr>
      <vt:lpstr>Starting R</vt:lpstr>
      <vt:lpstr>Basic Data types</vt:lpstr>
      <vt:lpstr>Basic Data types</vt:lpstr>
      <vt:lpstr>Basic Data types</vt:lpstr>
      <vt:lpstr>Basic Data types</vt:lpstr>
      <vt:lpstr>Set operation of vectors</vt:lpstr>
      <vt:lpstr>R Packages and Bioconductor</vt:lpstr>
      <vt:lpstr>Basic Visualization for R</vt:lpstr>
      <vt:lpstr>Generate Boxplot</vt:lpstr>
      <vt:lpstr>Scatter plot with connecting lines</vt:lpstr>
      <vt:lpstr>A histogram of all the probes intensity</vt:lpstr>
      <vt:lpstr>Multiple Plots Together</vt:lpstr>
      <vt:lpstr>Heatmap</vt:lpstr>
      <vt:lpstr>Hierachical Cluster Tree</vt:lpstr>
      <vt:lpstr>Exercise</vt:lpstr>
      <vt:lpstr>Just to get you start </vt:lpstr>
      <vt:lpstr>Slide 23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Basics for Bioinformatics</dc:title>
  <dc:creator>Yaoyu</dc:creator>
  <cp:lastModifiedBy>Yaoyu</cp:lastModifiedBy>
  <cp:revision>121</cp:revision>
  <dcterms:created xsi:type="dcterms:W3CDTF">2012-09-17T02:42:45Z</dcterms:created>
  <dcterms:modified xsi:type="dcterms:W3CDTF">2013-01-28T18:13:36Z</dcterms:modified>
</cp:coreProperties>
</file>