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D569-4B7E-40AD-8787-A91C90915BF3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2C49-C6A3-4DEF-93E0-E181E2D3A3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Boxplots – Groupings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838200"/>
            <a:ext cx="52959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Boxplots - Groupings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838200" y="621665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boxplot(wg.m$wg, wg.f$wg, main='Weight Gain (lbs)', ylab='Weight Gain', names = c('Male','Female'))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2959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 Groupings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it by shift</a:t>
            </a:r>
          </a:p>
          <a:p>
            <a:pPr lvl="1"/>
            <a:r>
              <a:rPr lang="en-US" sz="2000">
                <a:latin typeface="Courier New" pitchFamily="49" charset="0"/>
              </a:rPr>
              <a:t>wg.7a &lt;- D[D$Shift=="7am",]</a:t>
            </a:r>
          </a:p>
          <a:p>
            <a:pPr lvl="1"/>
            <a:r>
              <a:rPr lang="en-US" sz="2000">
                <a:latin typeface="Courier New" pitchFamily="49" charset="0"/>
              </a:rPr>
              <a:t>wg.8a &lt;- D[D$Shift=="8am",]</a:t>
            </a:r>
          </a:p>
          <a:p>
            <a:pPr lvl="1"/>
            <a:r>
              <a:rPr lang="en-US" sz="2000">
                <a:latin typeface="Courier New" pitchFamily="49" charset="0"/>
              </a:rPr>
              <a:t>wg.9a &lt;- D[D$Shift=="9am",]</a:t>
            </a:r>
          </a:p>
          <a:p>
            <a:pPr lvl="1"/>
            <a:r>
              <a:rPr lang="en-US" sz="2000">
                <a:latin typeface="Courier New" pitchFamily="49" charset="0"/>
              </a:rPr>
              <a:t>wg.10a &lt;- D[D$Shift=="10am",]</a:t>
            </a:r>
          </a:p>
          <a:p>
            <a:pPr lvl="1"/>
            <a:r>
              <a:rPr lang="en-US" sz="2000">
                <a:latin typeface="Courier New" pitchFamily="49" charset="0"/>
              </a:rPr>
              <a:t>wg.11a &lt;- D[D$Shift=="11am",]</a:t>
            </a:r>
          </a:p>
          <a:p>
            <a:pPr lvl="1"/>
            <a:r>
              <a:rPr lang="en-US" sz="2000">
                <a:latin typeface="Courier New" pitchFamily="49" charset="0"/>
              </a:rPr>
              <a:t>wg.12p &lt;- D[D$Shift=="12pm",]</a:t>
            </a:r>
          </a:p>
          <a:p>
            <a:pPr lvl="1"/>
            <a:r>
              <a:rPr lang="en-US" sz="2000">
                <a:latin typeface="Courier New" pitchFamily="49" charset="0"/>
              </a:rPr>
              <a:t>boxplot(wg.7a$wg, wg.8a$wg, wg.9a$wg, wg.10a$wg, wg.11a$wg, wg.12p$wg,  main='Weight Gain', ylab='Weight Gain (lbs)', xlab='Shift', names = c('7am','8am','9am','10am','11am','12pm'))</a:t>
            </a:r>
          </a:p>
          <a:p>
            <a:pPr lvl="1"/>
            <a:endParaRPr lang="en-US" sz="2000">
              <a:latin typeface="Courier New" pitchFamily="49" charset="0"/>
            </a:endParaRPr>
          </a:p>
          <a:p>
            <a:pPr lvl="1"/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Boxplots Groupings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76300"/>
            <a:ext cx="5257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have two variables and we wish to see the relationship between them.</a:t>
            </a:r>
          </a:p>
          <a:p>
            <a:r>
              <a:rPr lang="en-US"/>
              <a:t>A scatter plot works very well.</a:t>
            </a:r>
          </a:p>
          <a:p>
            <a:r>
              <a:rPr lang="en-US"/>
              <a:t>R code:  </a:t>
            </a:r>
          </a:p>
          <a:p>
            <a:pPr lvl="1"/>
            <a:r>
              <a:rPr lang="en-US" sz="2000">
                <a:latin typeface="Courier New" pitchFamily="49" charset="0"/>
              </a:rPr>
              <a:t>plot(x,y)</a:t>
            </a:r>
          </a:p>
          <a:p>
            <a:r>
              <a:rPr lang="en-US"/>
              <a:t>Example</a:t>
            </a:r>
          </a:p>
          <a:p>
            <a:pPr lvl="1"/>
            <a:r>
              <a:rPr lang="en-US" sz="2000">
                <a:latin typeface="Courier New" pitchFamily="49" charset="0"/>
              </a:rPr>
              <a:t>plot(D$metmin,D$wg)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5181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51054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143000" y="6216650"/>
            <a:ext cx="7693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plot(D$metmin,D$wg,main='Met Minutes vs. Weight Gain', </a:t>
            </a:r>
          </a:p>
          <a:p>
            <a:r>
              <a:rPr lang="en-US">
                <a:latin typeface="Courier New" pitchFamily="49" charset="0"/>
              </a:rPr>
              <a:t>xlab='Mets (min)',ylab='Weight Gain (lbs)')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4953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62000" y="6078538"/>
            <a:ext cx="7696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plot(D$metmin,D$wg,main='Met Minutes vs. Weight Gain',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xlab='Mets (min)',ylab='Weight Gain (lbs)',</a:t>
            </a:r>
            <a:r>
              <a:rPr lang="en-US" b="1" u="sng">
                <a:solidFill>
                  <a:srgbClr val="FF0000"/>
                </a:solidFill>
                <a:latin typeface="Courier New" pitchFamily="49" charset="0"/>
              </a:rPr>
              <a:t>pch=2</a:t>
            </a:r>
            <a:r>
              <a:rPr lang="en-US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Plots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data comes through time.</a:t>
            </a:r>
          </a:p>
          <a:p>
            <a:r>
              <a:rPr lang="en-US"/>
              <a:t>Consider Dell stock</a:t>
            </a:r>
          </a:p>
          <a:p>
            <a:pPr lvl="1"/>
            <a:r>
              <a:rPr lang="en-US" sz="2000">
                <a:latin typeface="Courier New" pitchFamily="49" charset="0"/>
              </a:rPr>
              <a:t>D2 &lt;- read.csv("H:\\Dell.csv",header=TRUE)</a:t>
            </a:r>
          </a:p>
          <a:p>
            <a:pPr lvl="1"/>
            <a:r>
              <a:rPr lang="en-US" sz="2000">
                <a:latin typeface="Courier New" pitchFamily="49" charset="0"/>
              </a:rPr>
              <a:t>t1 &lt;- 1:nrow(D2)</a:t>
            </a:r>
          </a:p>
          <a:p>
            <a:pPr lvl="1"/>
            <a:r>
              <a:rPr lang="en-US" sz="2000">
                <a:latin typeface="Courier New" pitchFamily="49" charset="0"/>
              </a:rPr>
              <a:t>plot(t1,D2$DELL)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Plots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51054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Histogram</a:t>
            </a:r>
          </a:p>
          <a:p>
            <a:pPr lvl="1"/>
            <a:r>
              <a:rPr lang="en-US" sz="2000">
                <a:latin typeface="Courier New" pitchFamily="49" charset="0"/>
              </a:rPr>
              <a:t>hist(D$wg)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05000"/>
            <a:ext cx="424180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Plots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124200" y="6345238"/>
            <a:ext cx="359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plot(t1,D2$DELL,type="l")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Plots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04800" y="6248400"/>
            <a:ext cx="7966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plot(t1,D2$DELL,type="l",main='Dell Closing Stock Price',</a:t>
            </a:r>
          </a:p>
          <a:p>
            <a:r>
              <a:rPr lang="en-US">
                <a:latin typeface="Courier New" pitchFamily="49" charset="0"/>
              </a:rPr>
              <a:t>xlab='Time',ylab='Price $'))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Overlaying Plots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we have more than one variable measured against the same predictor (X).</a:t>
            </a:r>
          </a:p>
          <a:p>
            <a:pPr lvl="1"/>
            <a:r>
              <a:rPr lang="en-US" sz="2000">
                <a:latin typeface="Courier New" pitchFamily="49" charset="0"/>
              </a:rPr>
              <a:t>plot(t1,D2$DELL,type="l",main='Dell Closing Stock Price',xlab='Time',ylab='Price $'))</a:t>
            </a:r>
          </a:p>
          <a:p>
            <a:pPr lvl="1"/>
            <a:r>
              <a:rPr lang="en-US" sz="2000">
                <a:latin typeface="Courier New" pitchFamily="49" charset="0"/>
              </a:rPr>
              <a:t>lines(t1,D2$Intel)</a:t>
            </a:r>
          </a:p>
          <a:p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Overlaying Graphs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11388" y="1068388"/>
            <a:ext cx="5064125" cy="5054600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Overlaying Graphs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76600" y="6202363"/>
            <a:ext cx="387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lines(t1,D2$Intel,</a:t>
            </a:r>
            <a:r>
              <a:rPr lang="en-US" sz="2000" b="1" u="sng">
                <a:solidFill>
                  <a:srgbClr val="FF0000"/>
                </a:solidFill>
                <a:latin typeface="Courier New" pitchFamily="49" charset="0"/>
              </a:rPr>
              <a:t>lty=2</a:t>
            </a:r>
            <a:r>
              <a:rPr lang="en-US" sz="240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Overlaying Graphs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Legend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a legend is a bit tricky in R.  </a:t>
            </a:r>
          </a:p>
          <a:p>
            <a:r>
              <a:rPr lang="en-US"/>
              <a:t>Syntax</a:t>
            </a:r>
          </a:p>
          <a:p>
            <a:r>
              <a:rPr lang="en-US" sz="2400">
                <a:latin typeface="Courier New" pitchFamily="49" charset="0"/>
              </a:rPr>
              <a:t>legend(   x,   y,   names,   line types)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3657600"/>
            <a:ext cx="137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X </a:t>
            </a:r>
          </a:p>
          <a:p>
            <a:pPr algn="ctr">
              <a:spcBef>
                <a:spcPct val="50000"/>
              </a:spcBef>
            </a:pPr>
            <a:r>
              <a:rPr lang="en-US"/>
              <a:t>coordinate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514600" y="4267200"/>
            <a:ext cx="1371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Y</a:t>
            </a:r>
          </a:p>
          <a:p>
            <a:pPr algn="ctr">
              <a:spcBef>
                <a:spcPct val="50000"/>
              </a:spcBef>
            </a:pPr>
            <a:r>
              <a:rPr lang="en-US"/>
              <a:t>coordinate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22098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V="1">
            <a:off x="3200400" y="3276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267200" y="4267200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Names of series in column format</a:t>
            </a: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V="1">
            <a:off x="4800600" y="3200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477000" y="41910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Corresponding line types</a:t>
            </a:r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V="1">
            <a:off x="70866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Legend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828800" y="6248400"/>
            <a:ext cx="591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legend(60,45,c('Intel','Dell'),lty=c(1,2))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Paneling Graphics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want more than one graphic on a panel.</a:t>
            </a:r>
          </a:p>
          <a:p>
            <a:r>
              <a:rPr lang="en-US"/>
              <a:t>We can partition the graphics panel to give us a framework in which to panel our plots.</a:t>
            </a:r>
          </a:p>
          <a:p>
            <a:r>
              <a:rPr lang="en-US" sz="2400">
                <a:latin typeface="Courier New" pitchFamily="49" charset="0"/>
              </a:rPr>
              <a:t>par(mfrow = c( nrow, ncol))</a:t>
            </a:r>
          </a:p>
          <a:p>
            <a:endParaRPr lang="en-US" sz="2400">
              <a:latin typeface="Courier New" pitchFamily="49" charset="0"/>
            </a:endParaRPr>
          </a:p>
          <a:p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Number of rows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724400" y="44958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Number of columns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V="1">
            <a:off x="3810000" y="4038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 flipV="1">
            <a:off x="5334000" y="4038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Paneling Graphics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Consider the following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par(mfrow=c(2,2))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hist(D$wg, main='Histogram',xlab='Weight Gain', ylab ='Frequency', col=heat.colors(14))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boxplot(wg.7a$wg, wg.8a$wg, wg.9a$wg, wg.10a$wg, wg.11a$wg, wg.12p$wg,  main='Weight Gain', ylab='Weight Gain (lbs)',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xlab='Shift', names = c('7am','8am','9am','10am','11am','12pm'))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plot(D$metmin,D$wg,main='Met Minutes vs. Weight Gain', xlab='Mets (min)',ylab='Weight Gain (lbs)',pch=2)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plot(t1,D2$Intel,type="l",main='Closing Stock    Prices',xlab='Time',ylab='Price $')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pitchFamily="49" charset="0"/>
              </a:rPr>
              <a:t>lines(t1,D2$DELL,lty=2)</a:t>
            </a:r>
          </a:p>
          <a:p>
            <a:pPr>
              <a:lnSpc>
                <a:spcPct val="80000"/>
              </a:lnSpc>
            </a:pP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30725"/>
          </a:xfrm>
        </p:spPr>
        <p:txBody>
          <a:bodyPr/>
          <a:lstStyle/>
          <a:p>
            <a:r>
              <a:rPr lang="en-US"/>
              <a:t>Add a title…</a:t>
            </a:r>
          </a:p>
          <a:p>
            <a:pPr lvl="1"/>
            <a:r>
              <a:rPr lang="en-US"/>
              <a:t>The “main” statement will give the plot an overall heading.</a:t>
            </a:r>
          </a:p>
          <a:p>
            <a:pPr lvl="1"/>
            <a:r>
              <a:rPr lang="en-US" sz="2000">
                <a:latin typeface="Courier New" pitchFamily="49" charset="0"/>
              </a:rPr>
              <a:t>hist(D$wg , main=‘Weight Gain’)</a:t>
            </a:r>
          </a:p>
          <a:p>
            <a:pPr lvl="1"/>
            <a:endParaRPr lang="en-US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05000"/>
            <a:ext cx="424815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Paneling Graphics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388" y="1068388"/>
            <a:ext cx="50831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- Excel</a:t>
            </a: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>
            <p:ph idx="1"/>
          </p:nvPr>
        </p:nvGraphicFramePr>
        <p:xfrm>
          <a:off x="381000" y="1077913"/>
          <a:ext cx="8534400" cy="5176837"/>
        </p:xfrm>
        <a:graphic>
          <a:graphicData uri="http://schemas.openxmlformats.org/presentationml/2006/ole">
            <p:oleObj spid="_x0000_s1026" name="Chart" r:id="rId3" imgW="7991368" imgH="4848271" progId="Excel.Chart.8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- R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1875" y="1600200"/>
            <a:ext cx="4538663" cy="4530725"/>
          </a:xfrm>
          <a:noFill/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 R code and files can be found at:</a:t>
            </a:r>
          </a:p>
          <a:p>
            <a:r>
              <a:rPr lang="en-US" dirty="0">
                <a:hlinkClick r:id="rId2"/>
              </a:rPr>
              <a:t>http://www.cran.r-project.org/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r>
              <a:rPr lang="en-US"/>
              <a:t>Adding axis labels…</a:t>
            </a:r>
          </a:p>
          <a:p>
            <a:r>
              <a:rPr lang="en-US"/>
              <a:t>Use “xlab” and “ylab” to label the X and Y axes, respectively.</a:t>
            </a:r>
          </a:p>
          <a:p>
            <a:r>
              <a:rPr lang="en-US" sz="2000">
                <a:latin typeface="Courier New" pitchFamily="49" charset="0"/>
              </a:rPr>
              <a:t>hist(D$wg , main=‘Weight Gain’,xlab=‘Weight Gain’, ylab =‘Frequency’)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05000"/>
            <a:ext cx="42418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30725"/>
          </a:xfrm>
        </p:spPr>
        <p:txBody>
          <a:bodyPr/>
          <a:lstStyle/>
          <a:p>
            <a:r>
              <a:rPr lang="en-US" sz="2600"/>
              <a:t>Changing colors…</a:t>
            </a:r>
          </a:p>
          <a:p>
            <a:r>
              <a:rPr lang="en-US" sz="2600"/>
              <a:t>Use the col statement.</a:t>
            </a:r>
          </a:p>
          <a:p>
            <a:pPr lvl="1"/>
            <a:r>
              <a:rPr lang="en-US" sz="2200"/>
              <a:t>?colors will give you help on the colors.</a:t>
            </a:r>
          </a:p>
          <a:p>
            <a:pPr lvl="1"/>
            <a:r>
              <a:rPr lang="en-US" sz="2200"/>
              <a:t>Common colors may simply put in using the name.</a:t>
            </a:r>
          </a:p>
          <a:p>
            <a:pPr lvl="1"/>
            <a:r>
              <a:rPr lang="en-US" sz="1800">
                <a:latin typeface="Courier New" pitchFamily="49" charset="0"/>
              </a:rPr>
              <a:t>hist(D$wg, main=“Weight Gain”,xlab=“Weight Gain”, ylab =“Frequency”, col=“blue”)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05000"/>
            <a:ext cx="42418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Graphics – Colors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26511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26511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810000"/>
            <a:ext cx="26511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810000"/>
            <a:ext cx="26511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4530725"/>
          </a:xfrm>
        </p:spPr>
        <p:txBody>
          <a:bodyPr/>
          <a:lstStyle/>
          <a:p>
            <a:r>
              <a:rPr lang="en-US"/>
              <a:t>Box Plots</a:t>
            </a:r>
          </a:p>
          <a:p>
            <a:r>
              <a:rPr lang="en-US" sz="1800">
                <a:latin typeface="Courier New" pitchFamily="49" charset="0"/>
              </a:rPr>
              <a:t>boxplot(D$wg)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05000"/>
            <a:ext cx="42418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r>
              <a:rPr lang="en-US"/>
              <a:t>Change it!</a:t>
            </a:r>
          </a:p>
          <a:p>
            <a:r>
              <a:rPr lang="en-US" sz="2000">
                <a:latin typeface="Courier New" pitchFamily="49" charset="0"/>
              </a:rPr>
              <a:t>boxplot(D$wg,main='Weight Gain',ylab='Weight Gain (lbs)')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05000"/>
            <a:ext cx="42418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Box-Plots - Groupings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want several box plots side by side to be able to compare them.</a:t>
            </a:r>
          </a:p>
          <a:p>
            <a:r>
              <a:rPr lang="en-US"/>
              <a:t>First Subset the Data into separate variables.</a:t>
            </a:r>
          </a:p>
          <a:p>
            <a:pPr lvl="1"/>
            <a:r>
              <a:rPr lang="en-US" sz="2000">
                <a:latin typeface="Courier New" pitchFamily="49" charset="0"/>
              </a:rPr>
              <a:t>wg.m &lt;- D[D$Gender=="M",]</a:t>
            </a:r>
          </a:p>
          <a:p>
            <a:pPr lvl="1"/>
            <a:r>
              <a:rPr lang="en-US" sz="2000">
                <a:latin typeface="Courier New" pitchFamily="49" charset="0"/>
              </a:rPr>
              <a:t>wg.f &lt;- D[D$Gender=="F",]</a:t>
            </a:r>
          </a:p>
          <a:p>
            <a:r>
              <a:rPr lang="en-US"/>
              <a:t>Then Create the box plot.</a:t>
            </a:r>
          </a:p>
          <a:p>
            <a:pPr lvl="1"/>
            <a:r>
              <a:rPr lang="en-US" sz="2000">
                <a:latin typeface="Courier New" pitchFamily="49" charset="0"/>
              </a:rPr>
              <a:t>boxplot(wg.m$wg,wg.f$wg)</a:t>
            </a:r>
          </a:p>
          <a:p>
            <a:endParaRPr lang="en-US" sz="2000">
              <a:latin typeface="Courier New" pitchFamily="49" charset="0"/>
            </a:endParaRP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728</Words>
  <Application>Microsoft Office PowerPoint</Application>
  <PresentationFormat>On-screen Show (4:3)</PresentationFormat>
  <Paragraphs>114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Microsoft Office Excel Chart</vt:lpstr>
      <vt:lpstr>Slide 1</vt:lpstr>
      <vt:lpstr>Basic Graphics</vt:lpstr>
      <vt:lpstr>Basic Graphics</vt:lpstr>
      <vt:lpstr>Basic Graphics</vt:lpstr>
      <vt:lpstr>Basic Graphics</vt:lpstr>
      <vt:lpstr>Basic Graphics – Colors</vt:lpstr>
      <vt:lpstr>Basic Plots</vt:lpstr>
      <vt:lpstr>Boxplots</vt:lpstr>
      <vt:lpstr>Box-Plots - Groupings</vt:lpstr>
      <vt:lpstr>Boxplots – Groupings</vt:lpstr>
      <vt:lpstr>Boxplots - Groupings</vt:lpstr>
      <vt:lpstr>Boxplot Groupings</vt:lpstr>
      <vt:lpstr>Boxplots Groupings</vt:lpstr>
      <vt:lpstr>Scatter Plots</vt:lpstr>
      <vt:lpstr>Scatterplots</vt:lpstr>
      <vt:lpstr>Scatterplots</vt:lpstr>
      <vt:lpstr>Scatterplots</vt:lpstr>
      <vt:lpstr>Line Plots</vt:lpstr>
      <vt:lpstr>Line Plots</vt:lpstr>
      <vt:lpstr>Line Plots</vt:lpstr>
      <vt:lpstr>Line Plots</vt:lpstr>
      <vt:lpstr>Overlaying Plots</vt:lpstr>
      <vt:lpstr>Overlaying Graphs</vt:lpstr>
      <vt:lpstr>Overlaying Graphs</vt:lpstr>
      <vt:lpstr>Overlaying Graphs</vt:lpstr>
      <vt:lpstr>Adding a Legend</vt:lpstr>
      <vt:lpstr>Adding a Legend</vt:lpstr>
      <vt:lpstr>Paneling Graphics</vt:lpstr>
      <vt:lpstr>Paneling Graphics</vt:lpstr>
      <vt:lpstr>Paneling Graphics</vt:lpstr>
      <vt:lpstr>Quality - Excel</vt:lpstr>
      <vt:lpstr>Quality - R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Yaoyu</dc:creator>
  <cp:lastModifiedBy>Yaoyu</cp:lastModifiedBy>
  <cp:revision>2</cp:revision>
  <dcterms:created xsi:type="dcterms:W3CDTF">2013-01-23T05:18:32Z</dcterms:created>
  <dcterms:modified xsi:type="dcterms:W3CDTF">2013-01-23T05:20:28Z</dcterms:modified>
</cp:coreProperties>
</file>