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70" r:id="rId4"/>
    <p:sldId id="287" r:id="rId5"/>
    <p:sldId id="288" r:id="rId6"/>
    <p:sldId id="290" r:id="rId7"/>
    <p:sldId id="291" r:id="rId8"/>
    <p:sldId id="289" r:id="rId9"/>
    <p:sldId id="337" r:id="rId10"/>
    <p:sldId id="339" r:id="rId11"/>
    <p:sldId id="292" r:id="rId12"/>
    <p:sldId id="340" r:id="rId13"/>
    <p:sldId id="338" r:id="rId14"/>
    <p:sldId id="302" r:id="rId15"/>
    <p:sldId id="303" r:id="rId16"/>
    <p:sldId id="304" r:id="rId17"/>
    <p:sldId id="306" r:id="rId18"/>
    <p:sldId id="309" r:id="rId19"/>
    <p:sldId id="305" r:id="rId20"/>
    <p:sldId id="307" r:id="rId21"/>
    <p:sldId id="310" r:id="rId22"/>
    <p:sldId id="311" r:id="rId23"/>
    <p:sldId id="312" r:id="rId24"/>
    <p:sldId id="313" r:id="rId25"/>
    <p:sldId id="315" r:id="rId26"/>
    <p:sldId id="314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0" r:id="rId41"/>
    <p:sldId id="329" r:id="rId42"/>
    <p:sldId id="331" r:id="rId43"/>
    <p:sldId id="301" r:id="rId44"/>
    <p:sldId id="332" r:id="rId45"/>
    <p:sldId id="333" r:id="rId46"/>
    <p:sldId id="342" r:id="rId47"/>
    <p:sldId id="334" r:id="rId48"/>
    <p:sldId id="34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594" autoAdjust="0"/>
  </p:normalViewPr>
  <p:slideViewPr>
    <p:cSldViewPr>
      <p:cViewPr>
        <p:scale>
          <a:sx n="60" d="100"/>
          <a:sy n="60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C249-27E7-4253-B7B6-97F255822BCE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794B-468E-4906-9865-1FE4F412E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D4C2-514F-4C65-B815-34523E5B4D9F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F809-0C4F-424D-8D7F-3D7FB0179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Unix/Cloud Basics/IGV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In other words, this is a collection/group of integrated and networked hardware, software and Internet infrastructure (called a platform).</a:t>
            </a:r>
          </a:p>
          <a:p>
            <a:r>
              <a:rPr lang="en-US" dirty="0" smtClean="0">
                <a:ea typeface="ＭＳ Ｐゴシック" pitchFamily="34" charset="-128"/>
              </a:rPr>
              <a:t>Using the Internet for communication and transport provides hardware, software and networking services to clients.</a:t>
            </a:r>
          </a:p>
          <a:p>
            <a:r>
              <a:rPr lang="en-US" dirty="0" smtClean="0">
                <a:ea typeface="ＭＳ Ｐゴシック" pitchFamily="34" charset="-128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Problem: Commercial offerings are proprietary and usually not open for cloud systems research and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1E107-E09E-42A2-94B5-F7A9987C8E15}" type="slidenum">
              <a:rPr lang="en-US"/>
              <a:pPr/>
              <a:t>18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5238-06D9-4DB9-B4CA-5B663A623527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CCCB_Logo.png"/>
          <p:cNvPicPr>
            <a:picLocks noChangeAspect="1"/>
          </p:cNvPicPr>
          <p:nvPr userDrawn="1"/>
        </p:nvPicPr>
        <p:blipFill>
          <a:blip r:embed="rId13" cstate="print"/>
          <a:srcRect l="16266" t="11668" r="13248" b="15265"/>
          <a:stretch>
            <a:fillRect/>
          </a:stretch>
        </p:blipFill>
        <p:spPr bwMode="auto">
          <a:xfrm>
            <a:off x="0" y="5486400"/>
            <a:ext cx="186928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" descr="DFCI_new_only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008539"/>
            <a:ext cx="838200" cy="84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utty-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ilezilla-project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Computing Basics for Bioinformatics on the Cloud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Session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Yaoyu Wang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Cloud Computing: Start the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5344286" cy="46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352800" y="1295400"/>
            <a:ext cx="251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http://aws.amazon.com/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Cloud Computing: Logging in</a:t>
            </a:r>
            <a:endParaRPr lang="en-US" b="1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2057400"/>
            <a:ext cx="451791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066801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Windows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PuTTY</a:t>
            </a:r>
            <a:r>
              <a:rPr lang="en-US" dirty="0" smtClean="0"/>
              <a:t> at:  </a:t>
            </a:r>
            <a:r>
              <a:rPr lang="en-US" b="1" dirty="0" smtClean="0">
                <a:hlinkClick r:id="rId3"/>
              </a:rPr>
              <a:t>http://tinyurl.com/putty-d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2286000"/>
            <a:ext cx="3810000" cy="914400"/>
            <a:chOff x="304800" y="2286000"/>
            <a:chExt cx="3810000" cy="914400"/>
          </a:xfrm>
        </p:grpSpPr>
        <p:cxnSp>
          <p:nvCxnSpPr>
            <p:cNvPr id="10" name="Straight Arrow Connector 9"/>
            <p:cNvCxnSpPr>
              <a:stCxn id="13" idx="3"/>
            </p:cNvCxnSpPr>
            <p:nvPr/>
          </p:nvCxnSpPr>
          <p:spPr>
            <a:xfrm>
              <a:off x="2971800" y="2516833"/>
              <a:ext cx="1143000" cy="68356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4800" y="2286000"/>
              <a:ext cx="2667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cccbtrain1.no-ip.org</a:t>
              </a:r>
              <a:endParaRPr lang="en-US" sz="2400" dirty="0"/>
            </a:p>
          </p:txBody>
        </p:sp>
      </p:grp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6248400" y="2516833"/>
            <a:ext cx="838200" cy="6073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2286000"/>
            <a:ext cx="533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400800" y="3581401"/>
            <a:ext cx="2514600" cy="990600"/>
            <a:chOff x="6400800" y="3581400"/>
            <a:chExt cx="2514600" cy="1140767"/>
          </a:xfrm>
        </p:grpSpPr>
        <p:sp>
          <p:nvSpPr>
            <p:cNvPr id="25" name="TextBox 24"/>
            <p:cNvSpPr txBox="1"/>
            <p:nvPr/>
          </p:nvSpPr>
          <p:spPr>
            <a:xfrm>
              <a:off x="7086600" y="35814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Save Session</a:t>
              </a:r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>
              <a:off x="6400800" y="3812233"/>
              <a:ext cx="685800" cy="90993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791200" y="5181600"/>
            <a:ext cx="2819400" cy="759767"/>
            <a:chOff x="5791200" y="5181600"/>
            <a:chExt cx="2819400" cy="759767"/>
          </a:xfrm>
        </p:grpSpPr>
        <p:cxnSp>
          <p:nvCxnSpPr>
            <p:cNvPr id="29" name="Straight Arrow Connector 28"/>
            <p:cNvCxnSpPr>
              <a:stCxn id="30" idx="1"/>
            </p:cNvCxnSpPr>
            <p:nvPr/>
          </p:nvCxnSpPr>
          <p:spPr>
            <a:xfrm flipH="1">
              <a:off x="5791200" y="5412433"/>
              <a:ext cx="990600" cy="52893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81800" y="5181600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Launch!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Mac</a:t>
            </a:r>
          </a:p>
          <a:p>
            <a:r>
              <a:rPr lang="en-US" sz="2400" dirty="0" smtClean="0"/>
              <a:t>You already have the necessary program pre-installed</a:t>
            </a:r>
          </a:p>
        </p:txBody>
      </p:sp>
      <p:sp>
        <p:nvSpPr>
          <p:cNvPr id="2050" name="AutoShape 2" descr="imap://yewang@imap.dfci.harvard.edu:993/fetch%3EUID%3E.INBOX%3E12693?part=1.2&amp;filename=Screen%20Shot%202012-09-24%20at%2010.25.37%20AM.jpg"/>
          <p:cNvSpPr>
            <a:spLocks noChangeAspect="1" noChangeArrowheads="1"/>
          </p:cNvSpPr>
          <p:nvPr/>
        </p:nvSpPr>
        <p:spPr bwMode="auto">
          <a:xfrm>
            <a:off x="155575" y="-2057400"/>
            <a:ext cx="6858000" cy="428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p://yewang@imap.dfci.harvard.edu:993/fetch%3EUID%3E.INBOX%3E12693?part=1.2&amp;filename=Screen%20Shot%202012-09-24%20at%2010.25.37%20AM.jpg"/>
          <p:cNvSpPr>
            <a:spLocks noChangeAspect="1" noChangeArrowheads="1"/>
          </p:cNvSpPr>
          <p:nvPr/>
        </p:nvSpPr>
        <p:spPr bwMode="auto">
          <a:xfrm>
            <a:off x="155575" y="-2057400"/>
            <a:ext cx="6858000" cy="428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Yaoyu\Desktop\Screen Shot 2012-09-24 at 10.25.37 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1200"/>
            <a:ext cx="7711442" cy="481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1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Mac</a:t>
            </a:r>
          </a:p>
          <a:p>
            <a:r>
              <a:rPr lang="en-US" sz="2400" dirty="0" smtClean="0"/>
              <a:t>You already have the necessary program pre-installed</a:t>
            </a:r>
          </a:p>
        </p:txBody>
      </p:sp>
      <p:pic>
        <p:nvPicPr>
          <p:cNvPr id="3073" name="Picture 1" descr="C:\Users\Yaoyu\Desktop\Screen Shot 2012-09-24 at 10.27.12 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2" cy="49530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rot="10800000">
            <a:off x="2971800" y="2667004"/>
            <a:ext cx="1219200" cy="147062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352800"/>
            <a:ext cx="44958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ssh</a:t>
            </a:r>
            <a:r>
              <a:rPr lang="en-US" sz="3200" dirty="0" smtClean="0"/>
              <a:t> </a:t>
            </a:r>
            <a:r>
              <a:rPr lang="en-US" sz="3200" dirty="0" smtClean="0"/>
              <a:t>student#@cccbtrain1.no-ip.org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Now you are on THE Cloud…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63040" y="20574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3200400" y="1676401"/>
            <a:ext cx="3352800" cy="761998"/>
            <a:chOff x="5867400" y="5791201"/>
            <a:chExt cx="3352800" cy="759766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5867400" y="6021357"/>
              <a:ext cx="990600" cy="52961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5791201"/>
              <a:ext cx="2362200" cy="4603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UID: student01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Now you are on THE Cloud…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63040" y="20574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 flipV="1">
            <a:off x="2590800" y="2819401"/>
            <a:ext cx="838200" cy="38323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2971800"/>
            <a:ext cx="3048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Pwd</a:t>
            </a:r>
            <a:r>
              <a:rPr lang="en-US" sz="2400" dirty="0" smtClean="0"/>
              <a:t>: Foo123qaz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00400" y="1676401"/>
            <a:ext cx="3352800" cy="761998"/>
            <a:chOff x="5867400" y="5791201"/>
            <a:chExt cx="3352800" cy="759766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5867400" y="6021357"/>
              <a:ext cx="990600" cy="52961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5791201"/>
              <a:ext cx="2362200" cy="4603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UID: student01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Cloud Computing: 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Now you are on THE Cloud…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0574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181600" y="3048000"/>
            <a:ext cx="15049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“prompt”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819400" y="3962400"/>
            <a:ext cx="31051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current directory (“path”)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981200" y="4495800"/>
            <a:ext cx="10731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host</a:t>
            </a:r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3657600" y="3048000"/>
            <a:ext cx="1524000" cy="18335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</p:cNvCxnSpPr>
          <p:nvPr/>
        </p:nvCxnSpPr>
        <p:spPr>
          <a:xfrm flipH="1" flipV="1">
            <a:off x="3276600" y="3200400"/>
            <a:ext cx="1095375" cy="762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</p:cNvCxnSpPr>
          <p:nvPr/>
        </p:nvCxnSpPr>
        <p:spPr>
          <a:xfrm flipV="1">
            <a:off x="2517775" y="3276600"/>
            <a:ext cx="73025" cy="1219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219200" y="5334000"/>
            <a:ext cx="1073150" cy="366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1755775" y="3200400"/>
            <a:ext cx="73025" cy="2133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752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How to navigate around the Cloud?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Linux Basics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exactly is a “shell”?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After logging in, Linux/Unix starts another program called the </a:t>
            </a:r>
            <a:r>
              <a:rPr lang="en-US" sz="2800" b="1" dirty="0" smtClean="0"/>
              <a:t>shell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The shell interprets commands the user types and manages their execution</a:t>
            </a:r>
          </a:p>
          <a:p>
            <a:pPr lvl="2" eaLnBrk="1" hangingPunct="1"/>
            <a:r>
              <a:rPr lang="en-US" sz="2100" dirty="0" smtClean="0"/>
              <a:t>The shell communicates with the internal part of the operating system called the </a:t>
            </a:r>
            <a:r>
              <a:rPr lang="en-US" sz="2100" b="1" dirty="0" smtClean="0"/>
              <a:t>kernel</a:t>
            </a:r>
            <a:endParaRPr lang="en-US" sz="2100" dirty="0" smtClean="0"/>
          </a:p>
          <a:p>
            <a:pPr lvl="2" eaLnBrk="1" hangingPunct="1"/>
            <a:r>
              <a:rPr lang="en-US" sz="2100" dirty="0" smtClean="0"/>
              <a:t>The most popular shells are: </a:t>
            </a:r>
            <a:r>
              <a:rPr lang="en-US" sz="2100" dirty="0" err="1" smtClean="0"/>
              <a:t>tcsh</a:t>
            </a:r>
            <a:r>
              <a:rPr lang="en-US" sz="2100" dirty="0" smtClean="0"/>
              <a:t>, </a:t>
            </a:r>
            <a:r>
              <a:rPr lang="en-US" sz="2100" dirty="0" err="1" smtClean="0"/>
              <a:t>csh</a:t>
            </a:r>
            <a:r>
              <a:rPr lang="en-US" sz="2100" dirty="0" smtClean="0"/>
              <a:t>, </a:t>
            </a:r>
            <a:r>
              <a:rPr lang="en-US" sz="2100" dirty="0" err="1" smtClean="0"/>
              <a:t>korn</a:t>
            </a:r>
            <a:r>
              <a:rPr lang="en-US" sz="2100" dirty="0" smtClean="0"/>
              <a:t>, and bash</a:t>
            </a:r>
          </a:p>
          <a:p>
            <a:pPr lvl="2" eaLnBrk="1" hangingPunct="1"/>
            <a:r>
              <a:rPr lang="en-US" sz="2100" dirty="0" smtClean="0"/>
              <a:t>The differences are most times subtle</a:t>
            </a:r>
          </a:p>
          <a:p>
            <a:pPr lvl="2" eaLnBrk="1" hangingPunct="1"/>
            <a:r>
              <a:rPr lang="en-US" sz="2100" dirty="0" smtClean="0"/>
              <a:t>For this tutorial, we are using bash</a:t>
            </a:r>
            <a:endParaRPr lang="en-US" sz="2300" dirty="0" smtClean="0"/>
          </a:p>
          <a:p>
            <a:pPr eaLnBrk="1" hangingPunct="1"/>
            <a:r>
              <a:rPr lang="en-US" sz="2800" dirty="0" smtClean="0"/>
              <a:t>Shell commands are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CASE SENSITIVE!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File System Organization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1447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590800"/>
            <a:ext cx="1066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/apps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/bin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5000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2590800"/>
            <a:ext cx="11430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/students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/etc</a:t>
            </a:r>
            <a:endParaRPr lang="en-US" dirty="0"/>
          </a:p>
        </p:txBody>
      </p:sp>
      <p:cxnSp>
        <p:nvCxnSpPr>
          <p:cNvPr id="17" name="Shape 16"/>
          <p:cNvCxnSpPr>
            <a:stCxn id="10" idx="2"/>
            <a:endCxn id="11" idx="0"/>
          </p:cNvCxnSpPr>
          <p:nvPr/>
        </p:nvCxnSpPr>
        <p:spPr>
          <a:xfrm rot="5400000">
            <a:off x="2705100" y="1181100"/>
            <a:ext cx="609600" cy="2209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5400000">
            <a:off x="3429000" y="1905000"/>
            <a:ext cx="609600" cy="76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2"/>
            <a:endCxn id="13" idx="0"/>
          </p:cNvCxnSpPr>
          <p:nvPr/>
        </p:nvCxnSpPr>
        <p:spPr>
          <a:xfrm rot="16200000" flipH="1">
            <a:off x="4876800" y="1219200"/>
            <a:ext cx="609600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2"/>
            <a:endCxn id="14" idx="0"/>
          </p:cNvCxnSpPr>
          <p:nvPr/>
        </p:nvCxnSpPr>
        <p:spPr>
          <a:xfrm rot="16200000" flipH="1">
            <a:off x="4095750" y="2000250"/>
            <a:ext cx="609600" cy="571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15" idx="0"/>
          </p:cNvCxnSpPr>
          <p:nvPr/>
        </p:nvCxnSpPr>
        <p:spPr>
          <a:xfrm rot="16200000" flipH="1">
            <a:off x="5486400" y="609600"/>
            <a:ext cx="609600" cy="3352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105400" y="3276600"/>
            <a:ext cx="1143000" cy="2819400"/>
            <a:chOff x="6324600" y="3276600"/>
            <a:chExt cx="1143000" cy="2819400"/>
          </a:xfrm>
        </p:grpSpPr>
        <p:sp>
          <p:nvSpPr>
            <p:cNvPr id="28" name="Rectangle 27"/>
            <p:cNvSpPr/>
            <p:nvPr/>
          </p:nvSpPr>
          <p:spPr>
            <a:xfrm>
              <a:off x="6324600" y="3276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24600" y="3657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24600" y="4038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24600" y="4419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student04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858000" y="49530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858000" y="51054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58000" y="52578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58000" y="54102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7912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student25</a:t>
              </a:r>
              <a:endParaRPr lang="en-US" dirty="0"/>
            </a:p>
          </p:txBody>
        </p:sp>
      </p:grpSp>
      <p:cxnSp>
        <p:nvCxnSpPr>
          <p:cNvPr id="39" name="Shape 38"/>
          <p:cNvCxnSpPr>
            <a:stCxn id="14" idx="2"/>
            <a:endCxn id="28" idx="1"/>
          </p:cNvCxnSpPr>
          <p:nvPr/>
        </p:nvCxnSpPr>
        <p:spPr>
          <a:xfrm rot="16200000" flipH="1">
            <a:off x="4743450" y="3067050"/>
            <a:ext cx="304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4" idx="2"/>
            <a:endCxn id="29" idx="1"/>
          </p:cNvCxnSpPr>
          <p:nvPr/>
        </p:nvCxnSpPr>
        <p:spPr>
          <a:xfrm rot="16200000" flipH="1">
            <a:off x="4552950" y="3257550"/>
            <a:ext cx="685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" idx="2"/>
            <a:endCxn id="37" idx="1"/>
          </p:cNvCxnSpPr>
          <p:nvPr/>
        </p:nvCxnSpPr>
        <p:spPr>
          <a:xfrm rot="16200000" flipH="1">
            <a:off x="3486150" y="4324350"/>
            <a:ext cx="28194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31" idx="1"/>
          </p:cNvCxnSpPr>
          <p:nvPr/>
        </p:nvCxnSpPr>
        <p:spPr>
          <a:xfrm rot="16200000" flipH="1">
            <a:off x="4171950" y="3638550"/>
            <a:ext cx="1447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2"/>
            <a:endCxn id="30" idx="1"/>
          </p:cNvCxnSpPr>
          <p:nvPr/>
        </p:nvCxnSpPr>
        <p:spPr>
          <a:xfrm rot="16200000" flipH="1">
            <a:off x="4362450" y="3448050"/>
            <a:ext cx="1066800" cy="419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133600" y="3581400"/>
            <a:ext cx="1600200" cy="2209800"/>
            <a:chOff x="6324600" y="3276600"/>
            <a:chExt cx="1143000" cy="2209800"/>
          </a:xfrm>
        </p:grpSpPr>
        <p:sp>
          <p:nvSpPr>
            <p:cNvPr id="58" name="Rectangle 57"/>
            <p:cNvSpPr/>
            <p:nvPr/>
          </p:nvSpPr>
          <p:spPr>
            <a:xfrm>
              <a:off x="6324600" y="3276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bowtie-0.12.8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24600" y="3657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bwa-0.6.2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24600" y="4038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chr17_reference</a:t>
              </a:r>
              <a:endParaRPr lang="en-US" sz="1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24600" y="4419600"/>
              <a:ext cx="11430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cufflinks-2.0.2</a:t>
              </a:r>
              <a:endParaRPr lang="en-US" sz="14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858000" y="49530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858000" y="51054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858000" y="52578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858000" y="5410200"/>
              <a:ext cx="76200" cy="76200"/>
            </a:xfrm>
            <a:prstGeom prst="ellips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hape 66"/>
          <p:cNvCxnSpPr>
            <a:stCxn id="11" idx="2"/>
            <a:endCxn id="58" idx="1"/>
          </p:cNvCxnSpPr>
          <p:nvPr/>
        </p:nvCxnSpPr>
        <p:spPr>
          <a:xfrm rot="16200000" flipH="1">
            <a:off x="1714500" y="3314700"/>
            <a:ext cx="609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11" idx="2"/>
            <a:endCxn id="61" idx="1"/>
          </p:cNvCxnSpPr>
          <p:nvPr/>
        </p:nvCxnSpPr>
        <p:spPr>
          <a:xfrm rot="16200000" flipH="1">
            <a:off x="1143000" y="3886200"/>
            <a:ext cx="1752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9"/>
          <p:cNvCxnSpPr>
            <a:stCxn id="11" idx="2"/>
            <a:endCxn id="59" idx="1"/>
          </p:cNvCxnSpPr>
          <p:nvPr/>
        </p:nvCxnSpPr>
        <p:spPr>
          <a:xfrm rot="16200000" flipH="1">
            <a:off x="1524000" y="3505200"/>
            <a:ext cx="990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1"/>
          <p:cNvCxnSpPr>
            <a:stCxn id="11" idx="2"/>
            <a:endCxn id="60" idx="1"/>
          </p:cNvCxnSpPr>
          <p:nvPr/>
        </p:nvCxnSpPr>
        <p:spPr>
          <a:xfrm rot="16200000" flipH="1">
            <a:off x="1333500" y="3695700"/>
            <a:ext cx="1371600" cy="228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6324600" y="3352800"/>
            <a:ext cx="3048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477000" y="4278868"/>
            <a:ext cx="265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Path: /students/student01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cloud computing</a:t>
            </a:r>
          </a:p>
          <a:p>
            <a:r>
              <a:rPr lang="en-US" dirty="0" smtClean="0"/>
              <a:t>Get on to the cloud</a:t>
            </a:r>
          </a:p>
          <a:p>
            <a:r>
              <a:rPr lang="en-US" dirty="0" smtClean="0"/>
              <a:t>Get around on the cloud with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Free bioinformatics resources on the cloud</a:t>
            </a:r>
          </a:p>
          <a:p>
            <a:endParaRPr lang="en-US" dirty="0" smtClean="0"/>
          </a:p>
          <a:p>
            <a:r>
              <a:rPr lang="en-US" dirty="0" smtClean="0"/>
              <a:t>Download slide at: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http://tinyurl.com/cccbtrain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46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pwd</a:t>
            </a:r>
            <a:r>
              <a:rPr lang="en-US" b="1" dirty="0" smtClean="0"/>
              <a:t> - print name of current/working directory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5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ls</a:t>
            </a:r>
            <a:r>
              <a:rPr lang="en-US" b="1" dirty="0" smtClean="0"/>
              <a:t> - list directory contents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9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ls</a:t>
            </a:r>
            <a:r>
              <a:rPr lang="en-US" b="1" dirty="0" smtClean="0"/>
              <a:t> –l  use a long listing format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32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– quick file viewer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Commands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37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– allows for simple text searching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37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– allows for simple text searching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5715000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mkdir</a:t>
            </a:r>
            <a:r>
              <a:rPr lang="en-US" b="1" dirty="0" smtClean="0"/>
              <a:t> – make directories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05000" y="5715000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mkdir</a:t>
            </a:r>
            <a:r>
              <a:rPr lang="en-US" b="1" dirty="0" smtClean="0"/>
              <a:t> – make directories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05800" cy="762000"/>
          </a:xfrm>
        </p:spPr>
        <p:txBody>
          <a:bodyPr/>
          <a:lstStyle/>
          <a:p>
            <a:r>
              <a:rPr lang="en-GB" smtClean="0">
                <a:ea typeface="ＭＳ Ｐゴシック" pitchFamily="34" charset="-128"/>
              </a:rPr>
              <a:t>What is Cloud Computing?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534400" cy="1676400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Cloud Computing </a:t>
            </a:r>
            <a:r>
              <a:rPr lang="en-US" dirty="0" smtClean="0">
                <a:ea typeface="ＭＳ Ｐゴシック" pitchFamily="34" charset="-128"/>
              </a:rPr>
              <a:t>is a general term used to describe a network based computing that takes place over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C:\Users\Yaoyu\Desktop\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914400"/>
            <a:ext cx="3657600" cy="6099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Overly Simplistic Cloud Computing Schema</a:t>
            </a:r>
            <a:endParaRPr lang="en-US" sz="3200" b="1" dirty="0"/>
          </a:p>
        </p:txBody>
      </p:sp>
      <p:pic>
        <p:nvPicPr>
          <p:cNvPr id="54274" name="Picture 2" descr="C:\Users\Yaoyu\Desktop\course\Lap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0"/>
            <a:ext cx="1663647" cy="1143000"/>
          </a:xfrm>
          <a:prstGeom prst="rect">
            <a:avLst/>
          </a:prstGeom>
          <a:noFill/>
        </p:spPr>
      </p:pic>
      <p:pic>
        <p:nvPicPr>
          <p:cNvPr id="6" name="Picture 2" descr="C:\Users\Yaoyu\Desktop\course\Lap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1663647" cy="1143000"/>
          </a:xfrm>
          <a:prstGeom prst="rect">
            <a:avLst/>
          </a:prstGeom>
          <a:noFill/>
        </p:spPr>
      </p:pic>
      <p:pic>
        <p:nvPicPr>
          <p:cNvPr id="7" name="Picture 2" descr="C:\Users\Yaoyu\Desktop\course\Lap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800600"/>
            <a:ext cx="1663647" cy="1143000"/>
          </a:xfrm>
          <a:prstGeom prst="rect">
            <a:avLst/>
          </a:prstGeom>
          <a:noFill/>
        </p:spPr>
      </p:pic>
      <p:pic>
        <p:nvPicPr>
          <p:cNvPr id="8" name="Picture 9" descr="http://1.bp.blogspot.com/-tG--KMF325E/Thkp2cGbnII/AAAAAAAAA2E/TsAM6GtUzEE/s320/discover_ibm_03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676400"/>
            <a:ext cx="1508817" cy="1295400"/>
          </a:xfrm>
          <a:prstGeom prst="rect">
            <a:avLst/>
          </a:prstGeom>
          <a:noFill/>
        </p:spPr>
      </p:pic>
      <p:pic>
        <p:nvPicPr>
          <p:cNvPr id="9" name="Picture 9" descr="http://1.bp.blogspot.com/-tG--KMF325E/Thkp2cGbnII/AAAAAAAAA2E/TsAM6GtUzEE/s320/discover_ibm_03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048000"/>
            <a:ext cx="1508817" cy="1295400"/>
          </a:xfrm>
          <a:prstGeom prst="rect">
            <a:avLst/>
          </a:prstGeom>
          <a:noFill/>
        </p:spPr>
      </p:pic>
      <p:pic>
        <p:nvPicPr>
          <p:cNvPr id="10" name="Picture 9" descr="http://1.bp.blogspot.com/-tG--KMF325E/Thkp2cGbnII/AAAAAAAAA2E/TsAM6GtUzEE/s320/discover_ibm_03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572000"/>
            <a:ext cx="1508817" cy="1295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276600" y="3048000"/>
            <a:ext cx="20574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Internet</a:t>
            </a:r>
            <a:endParaRPr lang="en-US" b="1" dirty="0"/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1828800" y="2667000"/>
            <a:ext cx="14478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4274" idx="3"/>
            <a:endCxn id="11" idx="1"/>
          </p:cNvCxnSpPr>
          <p:nvPr/>
        </p:nvCxnSpPr>
        <p:spPr>
          <a:xfrm>
            <a:off x="2197047" y="3619500"/>
            <a:ext cx="1079553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1" idx="1"/>
          </p:cNvCxnSpPr>
          <p:nvPr/>
        </p:nvCxnSpPr>
        <p:spPr>
          <a:xfrm flipV="1">
            <a:off x="1898624" y="3771900"/>
            <a:ext cx="1377976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Linux Command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1409700"/>
            <a:ext cx="6429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7525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How to get files up and down the Cloud?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How to get files up and down the Cloud?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478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FileZilla</a:t>
            </a:r>
            <a:r>
              <a:rPr lang="en-US" dirty="0" smtClean="0"/>
              <a:t> at:  </a:t>
            </a:r>
            <a:r>
              <a:rPr lang="en-US" dirty="0" smtClean="0">
                <a:hlinkClick r:id="rId2"/>
              </a:rPr>
              <a:t>http://filezilla-project.org/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600200"/>
            <a:ext cx="791062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Transfer with </a:t>
            </a:r>
            <a:r>
              <a:rPr lang="en-US" b="1" dirty="0" err="1" smtClean="0"/>
              <a:t>FileZilla</a:t>
            </a:r>
            <a:endParaRPr lang="en-US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799" y="1219200"/>
            <a:ext cx="6553201" cy="536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1790700" y="1147465"/>
            <a:ext cx="419100" cy="7575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85800"/>
            <a:ext cx="35814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sftp://cccbtrain1.no-ip.org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2438400"/>
            <a:ext cx="1524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student01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657600" y="2057400"/>
            <a:ext cx="685800" cy="611833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1066800"/>
            <a:ext cx="2286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Foo123qaz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4953000" y="1297633"/>
            <a:ext cx="533400" cy="6073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895600"/>
            <a:ext cx="1905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Remote path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019800" y="3126433"/>
            <a:ext cx="533400" cy="5311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0" y="3810000"/>
            <a:ext cx="2286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Remote dir/files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5257800" y="4040833"/>
            <a:ext cx="1219200" cy="5311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2819400"/>
            <a:ext cx="2286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</a:t>
            </a:r>
            <a:r>
              <a:rPr lang="en-US" sz="2400" dirty="0"/>
              <a:t> </a:t>
            </a:r>
            <a:r>
              <a:rPr lang="en-US" sz="2400" dirty="0" smtClean="0"/>
              <a:t>path</a:t>
            </a:r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1600200" y="3281065"/>
            <a:ext cx="381000" cy="6051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Transfer with </a:t>
            </a:r>
            <a:r>
              <a:rPr lang="en-US" b="1" dirty="0" err="1" smtClean="0"/>
              <a:t>FileZilla</a:t>
            </a:r>
            <a:endParaRPr lang="en-US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752" y="1216152"/>
            <a:ext cx="6546342" cy="535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096000" y="2362200"/>
            <a:ext cx="25146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FASTA transferred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4876800" y="2593033"/>
            <a:ext cx="1219200" cy="4549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GB" sz="2600" dirty="0" smtClean="0">
                <a:solidFill>
                  <a:srgbClr val="0000FF"/>
                </a:solidFill>
                <a:ea typeface="ＭＳ Ｐゴシック" pitchFamily="34" charset="-128"/>
              </a:rPr>
              <a:t>Could Computing </a:t>
            </a:r>
            <a:r>
              <a:rPr lang="en-GB" sz="2600" dirty="0" smtClean="0">
                <a:ea typeface="ＭＳ Ｐゴシック" pitchFamily="34" charset="-128"/>
              </a:rPr>
              <a:t>are remotely hosted computational resources and ubiquitous accessible by internet</a:t>
            </a:r>
          </a:p>
          <a:p>
            <a:r>
              <a:rPr lang="en-US" sz="2600" dirty="0" smtClean="0"/>
              <a:t>Amazon Web Service (AWS) and Elastic Compute Cloud (EC2)  provides cloud computing service and storage by demand</a:t>
            </a:r>
          </a:p>
          <a:p>
            <a:r>
              <a:rPr lang="en-US" sz="2600" dirty="0" smtClean="0"/>
              <a:t>Linux-based Cloud servers can be accessed through SSH (Secure </a:t>
            </a:r>
            <a:r>
              <a:rPr lang="en-US" sz="2600" dirty="0" err="1" smtClean="0"/>
              <a:t>SHell</a:t>
            </a:r>
            <a:r>
              <a:rPr lang="en-US" sz="2600" dirty="0" smtClean="0"/>
              <a:t>) by </a:t>
            </a:r>
            <a:r>
              <a:rPr lang="en-US" sz="2600" u="sng" dirty="0" err="1" smtClean="0"/>
              <a:t>PuTTy</a:t>
            </a:r>
            <a:endParaRPr lang="en-US" sz="2600" u="sng" dirty="0" smtClean="0"/>
          </a:p>
          <a:p>
            <a:r>
              <a:rPr lang="en-US" sz="2600" dirty="0" smtClean="0"/>
              <a:t>Files can be transferred up and down the Cloud Server by SFTP using programs such as </a:t>
            </a:r>
            <a:r>
              <a:rPr lang="en-US" sz="2600" u="sng" dirty="0" err="1" smtClean="0"/>
              <a:t>FileZilla</a:t>
            </a:r>
            <a:endParaRPr lang="en-US" sz="2600" u="sng" dirty="0" smtClean="0"/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R at:</a:t>
            </a:r>
            <a:br>
              <a:rPr lang="en-US" dirty="0" smtClean="0"/>
            </a:br>
            <a:r>
              <a:rPr lang="en-US" dirty="0" smtClean="0"/>
              <a:t> /apps/R-installation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Basic Cloud Characteristics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flexibility and elasticity</a:t>
            </a:r>
            <a:r>
              <a:rPr lang="en-US" dirty="0" smtClean="0">
                <a:ea typeface="ＭＳ Ｐゴシック" pitchFamily="34" charset="-128"/>
              </a:rPr>
              <a:t>” allows these systems to scale up and down at will – </a:t>
            </a:r>
            <a:r>
              <a:rPr lang="en-US" dirty="0" err="1" smtClean="0">
                <a:ea typeface="ＭＳ Ｐゴシック" pitchFamily="34" charset="-128"/>
              </a:rPr>
              <a:t>utilising</a:t>
            </a:r>
            <a:r>
              <a:rPr lang="en-US" dirty="0" smtClean="0">
                <a:ea typeface="ＭＳ Ｐゴシック" pitchFamily="34" charset="-128"/>
              </a:rPr>
              <a:t> the resources of all kinds (CPU, storage, server capacity, load balancing, and databases).</a:t>
            </a:r>
          </a:p>
          <a:p>
            <a:r>
              <a:rPr lang="en-US" dirty="0" smtClean="0">
                <a:ea typeface="ＭＳ Ｐゴシック" pitchFamily="34" charset="-128"/>
              </a:rPr>
              <a:t>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pay as much as used and needed</a:t>
            </a:r>
            <a:r>
              <a:rPr lang="en-US" dirty="0" smtClean="0">
                <a:ea typeface="ＭＳ Ｐゴシック" pitchFamily="34" charset="-128"/>
              </a:rPr>
              <a:t>” type of utility computing and 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always on!, anywhere and any place</a:t>
            </a:r>
            <a:r>
              <a:rPr lang="en-US" dirty="0" smtClean="0">
                <a:ea typeface="ＭＳ Ｐゴシック" pitchFamily="34" charset="-128"/>
              </a:rPr>
              <a:t>” type of network-based computing.</a:t>
            </a:r>
          </a:p>
          <a:p>
            <a:r>
              <a:rPr lang="en-US" dirty="0" smtClean="0">
                <a:ea typeface="ＭＳ Ｐゴシック" pitchFamily="34" charset="-128"/>
              </a:rPr>
              <a:t>The “</a:t>
            </a:r>
            <a:r>
              <a:rPr lang="en-US" dirty="0" smtClean="0">
                <a:solidFill>
                  <a:srgbClr val="0000FF"/>
                </a:solidFill>
                <a:ea typeface="ＭＳ Ｐゴシック" pitchFamily="34" charset="-128"/>
              </a:rPr>
              <a:t>no-need-to-know</a:t>
            </a:r>
            <a:r>
              <a:rPr lang="en-US" dirty="0" smtClean="0">
                <a:ea typeface="ＭＳ Ｐゴシック" pitchFamily="34" charset="-128"/>
              </a:rPr>
              <a:t>” in terms of the underlying details of infrastructure, applications interface with the infrastructure via the APIs.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GB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Some Commercial Cloud Offerings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14600"/>
            <a:ext cx="3529012" cy="831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4038600"/>
            <a:ext cx="98901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5029200"/>
            <a:ext cx="18573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9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94163" y="3589337"/>
            <a:ext cx="26543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447800"/>
            <a:ext cx="2695575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1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5181600"/>
            <a:ext cx="18510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8488" y="3600450"/>
            <a:ext cx="1787525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11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82875" y="3641725"/>
            <a:ext cx="11318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" y="2590800"/>
            <a:ext cx="4338637" cy="571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7348" name="Picture 4" descr="http://www.37cloud.com/wp-content/themes/Lumin/timthumb.php?src=http://www.37cloud.com/wp-content/uploads/logo_aws.jpg&amp;h=328&amp;w=595&amp;zc=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199" y="1219200"/>
            <a:ext cx="1796971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249362"/>
          </a:xfrm>
        </p:spPr>
        <p:txBody>
          <a:bodyPr/>
          <a:lstStyle/>
          <a:p>
            <a:r>
              <a:rPr lang="en-US" b="1" dirty="0" smtClean="0"/>
              <a:t>Amazon Web Services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Elastic Compute Cloud (EC2)</a:t>
            </a:r>
          </a:p>
          <a:p>
            <a:pPr lvl="1"/>
            <a:r>
              <a:rPr lang="en-US" dirty="0" smtClean="0"/>
              <a:t>Rent computing resources by the hour</a:t>
            </a:r>
          </a:p>
          <a:p>
            <a:pPr lvl="1"/>
            <a:r>
              <a:rPr lang="en-US" dirty="0" smtClean="0"/>
              <a:t>Basic unit of accounting = instance-hour</a:t>
            </a:r>
          </a:p>
          <a:p>
            <a:pPr lvl="1"/>
            <a:r>
              <a:rPr lang="en-US" dirty="0" smtClean="0"/>
              <a:t>Additional costs for bandwidth</a:t>
            </a:r>
          </a:p>
          <a:p>
            <a:r>
              <a:rPr lang="en-US" dirty="0" smtClean="0"/>
              <a:t>Elastic Block Storage (EBS)</a:t>
            </a:r>
          </a:p>
          <a:p>
            <a:pPr lvl="1"/>
            <a:r>
              <a:rPr lang="en-US" dirty="0" smtClean="0"/>
              <a:t>Persistent storage</a:t>
            </a:r>
          </a:p>
          <a:p>
            <a:pPr lvl="1"/>
            <a:r>
              <a:rPr lang="en-US" dirty="0" smtClean="0"/>
              <a:t>Charge by provision block</a:t>
            </a:r>
          </a:p>
          <a:p>
            <a:pPr lvl="1"/>
            <a:r>
              <a:rPr lang="en-US" dirty="0" smtClean="0"/>
              <a:t>Additional costs for bandwidth</a:t>
            </a:r>
          </a:p>
        </p:txBody>
      </p:sp>
      <p:pic>
        <p:nvPicPr>
          <p:cNvPr id="4" name="Picture 4" descr="http://www.37cloud.com/wp-content/themes/Lumin/timthumb.php?src=http://www.37cloud.com/wp-content/uploads/logo_aws.jpg&amp;h=328&amp;w=595&amp;zc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2211657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3716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/>
              <a:t>Quick-start an Amazon EC2 instance…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175">
              <a:buNone/>
            </a:pPr>
            <a:r>
              <a:rPr lang="en-US" dirty="0" smtClean="0"/>
              <a:t>Running a server on Amazon Web Service (AWS) requires you to go through the following steps: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your account on Amazon (if you do not already have one) and setup your credentials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Amazon EC2 API Tools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Instantiate your </a:t>
            </a:r>
            <a:r>
              <a:rPr lang="en-US" b="1" u="sng" dirty="0" smtClean="0"/>
              <a:t>image</a:t>
            </a:r>
            <a:r>
              <a:rPr lang="en-US" u="sng" dirty="0" smtClean="0"/>
              <a:t> </a:t>
            </a:r>
            <a:r>
              <a:rPr lang="en-US" dirty="0" smtClean="0"/>
              <a:t>(i.e. your account)</a:t>
            </a:r>
          </a:p>
          <a:p>
            <a:pPr marL="514350" indent="-514350">
              <a:buAutoNum type="arabicPeriod"/>
            </a:pPr>
            <a:r>
              <a:rPr lang="en-US" dirty="0" smtClean="0"/>
              <a:t>Configure your </a:t>
            </a:r>
            <a:r>
              <a:rPr lang="en-US" b="1" u="sng" dirty="0" smtClean="0"/>
              <a:t>instance </a:t>
            </a:r>
            <a:r>
              <a:rPr lang="en-US" dirty="0" smtClean="0"/>
              <a:t>(i.e. your virtual machine)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845</Words>
  <Application>Microsoft Office PowerPoint</Application>
  <PresentationFormat>On-screen Show (4:3)</PresentationFormat>
  <Paragraphs>153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Computing Basics for Bioinformatics on the Cloud</vt:lpstr>
      <vt:lpstr>Overview</vt:lpstr>
      <vt:lpstr>What is Cloud Computing?</vt:lpstr>
      <vt:lpstr>Overly Simplistic Cloud Computing Schema</vt:lpstr>
      <vt:lpstr>Basic Cloud Characteristics</vt:lpstr>
      <vt:lpstr>Some Commercial Cloud Offerings</vt:lpstr>
      <vt:lpstr>Amazon Web Services</vt:lpstr>
      <vt:lpstr>Cloud Computing</vt:lpstr>
      <vt:lpstr>Cloud Computing</vt:lpstr>
      <vt:lpstr>Cloud Computing: Start the Machine</vt:lpstr>
      <vt:lpstr>Cloud Computing: Logging in</vt:lpstr>
      <vt:lpstr>Cloud Computing: Logging in</vt:lpstr>
      <vt:lpstr>Cloud Computing: Logging in</vt:lpstr>
      <vt:lpstr>Cloud Computing: Logging in</vt:lpstr>
      <vt:lpstr>Cloud Computing: Logging in</vt:lpstr>
      <vt:lpstr>Cloud Computing: Logging in</vt:lpstr>
      <vt:lpstr>Cloud Computing</vt:lpstr>
      <vt:lpstr>What exactly is a “shell”?</vt:lpstr>
      <vt:lpstr>File System Organization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Commands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Basic Linux Command</vt:lpstr>
      <vt:lpstr>Cloud Computing</vt:lpstr>
      <vt:lpstr>How to get files up and down the Cloud?</vt:lpstr>
      <vt:lpstr>File Transfer with FileZilla</vt:lpstr>
      <vt:lpstr>File Transfer with FileZilla</vt:lpstr>
      <vt:lpstr>Slides</vt:lpstr>
      <vt:lpstr>Session Summary</vt:lpstr>
      <vt:lpstr>Download R at:  /apps/R-installation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Basics for Bioinformatics</dc:title>
  <dc:creator>Yaoyu</dc:creator>
  <cp:lastModifiedBy>Yaoyu</cp:lastModifiedBy>
  <cp:revision>50</cp:revision>
  <dcterms:created xsi:type="dcterms:W3CDTF">2012-09-17T02:42:45Z</dcterms:created>
  <dcterms:modified xsi:type="dcterms:W3CDTF">2013-01-28T15:56:18Z</dcterms:modified>
</cp:coreProperties>
</file>