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1026" r:id="rId2"/>
    <p:sldId id="1048" r:id="rId3"/>
    <p:sldId id="1055" r:id="rId4"/>
    <p:sldId id="1062" r:id="rId5"/>
    <p:sldId id="1073" r:id="rId6"/>
    <p:sldId id="1076" r:id="rId7"/>
    <p:sldId id="1077" r:id="rId8"/>
    <p:sldId id="1074" r:id="rId9"/>
    <p:sldId id="1065" r:id="rId10"/>
    <p:sldId id="1071" r:id="rId11"/>
    <p:sldId id="1070" r:id="rId12"/>
    <p:sldId id="1075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D2235"/>
    <a:srgbClr val="10253F"/>
    <a:srgbClr val="1AD480"/>
    <a:srgbClr val="FFFFFF"/>
    <a:srgbClr val="F2F2F2"/>
    <a:srgbClr val="CC3300"/>
    <a:srgbClr val="C00000"/>
    <a:srgbClr val="FF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1897" autoAdjust="0"/>
  </p:normalViewPr>
  <p:slideViewPr>
    <p:cSldViewPr>
      <p:cViewPr varScale="1">
        <p:scale>
          <a:sx n="114" d="100"/>
          <a:sy n="114" d="100"/>
        </p:scale>
        <p:origin x="158" y="8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D84C6-6B5D-4323-ABE7-C9C326090662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5BA7-A731-40B2-83E0-8B2A97C6E1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1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0CEB-24DC-4DBD-B170-8B622F2F74CA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1099-ADC1-4FC9-922F-E0ED7D5A74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1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zhaosiwen@jd.com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B7F27A2-A29F-45FA-9BDA-E8908033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WORK\ppt培训\1c9b65f5b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460"/>
          <a:stretch/>
        </p:blipFill>
        <p:spPr bwMode="auto">
          <a:xfrm>
            <a:off x="-90264" y="0"/>
            <a:ext cx="932452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六边形 5"/>
          <p:cNvSpPr/>
          <p:nvPr userDrawn="1"/>
        </p:nvSpPr>
        <p:spPr>
          <a:xfrm>
            <a:off x="-108520" y="1"/>
            <a:ext cx="6373666" cy="5181598"/>
          </a:xfrm>
          <a:custGeom>
            <a:avLst/>
            <a:gdLst>
              <a:gd name="connsiteX0" fmla="*/ 0 w 7669066"/>
              <a:gd name="connsiteY0" fmla="*/ 2590800 h 5181600"/>
              <a:gd name="connsiteX1" fmla="*/ 1295400 w 7669066"/>
              <a:gd name="connsiteY1" fmla="*/ 1 h 5181600"/>
              <a:gd name="connsiteX2" fmla="*/ 6373666 w 7669066"/>
              <a:gd name="connsiteY2" fmla="*/ 1 h 5181600"/>
              <a:gd name="connsiteX3" fmla="*/ 7669066 w 7669066"/>
              <a:gd name="connsiteY3" fmla="*/ 2590800 h 5181600"/>
              <a:gd name="connsiteX4" fmla="*/ 6373666 w 7669066"/>
              <a:gd name="connsiteY4" fmla="*/ 5181599 h 5181600"/>
              <a:gd name="connsiteX5" fmla="*/ 1295400 w 7669066"/>
              <a:gd name="connsiteY5" fmla="*/ 5181599 h 5181600"/>
              <a:gd name="connsiteX6" fmla="*/ 0 w 7669066"/>
              <a:gd name="connsiteY6" fmla="*/ 2590800 h 5181600"/>
              <a:gd name="connsiteX0" fmla="*/ 10886 w 6373666"/>
              <a:gd name="connsiteY0" fmla="*/ 2561770 h 5181598"/>
              <a:gd name="connsiteX1" fmla="*/ 0 w 6373666"/>
              <a:gd name="connsiteY1" fmla="*/ 0 h 5181598"/>
              <a:gd name="connsiteX2" fmla="*/ 5078266 w 6373666"/>
              <a:gd name="connsiteY2" fmla="*/ 0 h 5181598"/>
              <a:gd name="connsiteX3" fmla="*/ 6373666 w 6373666"/>
              <a:gd name="connsiteY3" fmla="*/ 2590799 h 5181598"/>
              <a:gd name="connsiteX4" fmla="*/ 5078266 w 6373666"/>
              <a:gd name="connsiteY4" fmla="*/ 5181598 h 5181598"/>
              <a:gd name="connsiteX5" fmla="*/ 0 w 6373666"/>
              <a:gd name="connsiteY5" fmla="*/ 5181598 h 5181598"/>
              <a:gd name="connsiteX6" fmla="*/ 10886 w 6373666"/>
              <a:gd name="connsiteY6" fmla="*/ 2561770 h 518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73666" h="5181598">
                <a:moveTo>
                  <a:pt x="10886" y="2561770"/>
                </a:moveTo>
                <a:cubicBezTo>
                  <a:pt x="7257" y="1707847"/>
                  <a:pt x="3629" y="853923"/>
                  <a:pt x="0" y="0"/>
                </a:cubicBezTo>
                <a:lnTo>
                  <a:pt x="5078266" y="0"/>
                </a:lnTo>
                <a:lnTo>
                  <a:pt x="6373666" y="2590799"/>
                </a:lnTo>
                <a:lnTo>
                  <a:pt x="5078266" y="5181598"/>
                </a:lnTo>
                <a:lnTo>
                  <a:pt x="0" y="5181598"/>
                </a:lnTo>
                <a:cubicBezTo>
                  <a:pt x="3629" y="4308322"/>
                  <a:pt x="7257" y="3435046"/>
                  <a:pt x="10886" y="25617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zhaosiwen@jd.com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3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WORK\ppt培训\1c9b65f5b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38" t="-1" b="15460"/>
          <a:stretch/>
        </p:blipFill>
        <p:spPr bwMode="auto">
          <a:xfrm>
            <a:off x="1" y="0"/>
            <a:ext cx="43559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zhaosiwen@jd.com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8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WORK\ppt培训\1c9b65f5b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551" b="282"/>
          <a:stretch/>
        </p:blipFill>
        <p:spPr bwMode="auto">
          <a:xfrm>
            <a:off x="0" y="-38099"/>
            <a:ext cx="9324528" cy="51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zhaosiwen@jd.com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zhaosiwen@jd.com</a:t>
            </a:r>
            <a:endParaRPr lang="zh-CN" altLang="en-US"/>
          </a:p>
        </p:txBody>
      </p:sp>
      <p:sp>
        <p:nvSpPr>
          <p:cNvPr id="3" name="页脚占位符 2"/>
          <p:cNvSpPr txBox="1">
            <a:spLocks/>
          </p:cNvSpPr>
          <p:nvPr userDrawn="1"/>
        </p:nvSpPr>
        <p:spPr>
          <a:xfrm>
            <a:off x="3276600" y="49196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zhaosiwen@jd.com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7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0"/>
            <a:ext cx="4351412" cy="5143500"/>
          </a:xfrm>
          <a:prstGeom prst="rect">
            <a:avLst/>
          </a:prstGeom>
        </p:spPr>
      </p:pic>
      <p:sp>
        <p:nvSpPr>
          <p:cNvPr id="3" name="等腰三角形 2"/>
          <p:cNvSpPr/>
          <p:nvPr userDrawn="1"/>
        </p:nvSpPr>
        <p:spPr>
          <a:xfrm>
            <a:off x="4128880" y="-42531"/>
            <a:ext cx="1738312" cy="5207295"/>
          </a:xfrm>
          <a:custGeom>
            <a:avLst/>
            <a:gdLst>
              <a:gd name="connsiteX0" fmla="*/ 0 w 2376264"/>
              <a:gd name="connsiteY0" fmla="*/ 5143500 h 5143500"/>
              <a:gd name="connsiteX1" fmla="*/ 1188132 w 2376264"/>
              <a:gd name="connsiteY1" fmla="*/ 0 h 5143500"/>
              <a:gd name="connsiteX2" fmla="*/ 2376264 w 2376264"/>
              <a:gd name="connsiteY2" fmla="*/ 5143500 h 5143500"/>
              <a:gd name="connsiteX3" fmla="*/ 0 w 2376264"/>
              <a:gd name="connsiteY3" fmla="*/ 5143500 h 5143500"/>
              <a:gd name="connsiteX0" fmla="*/ 0 w 2376264"/>
              <a:gd name="connsiteY0" fmla="*/ 5207295 h 5207295"/>
              <a:gd name="connsiteX1" fmla="*/ 1634699 w 2376264"/>
              <a:gd name="connsiteY1" fmla="*/ 0 h 5207295"/>
              <a:gd name="connsiteX2" fmla="*/ 2376264 w 2376264"/>
              <a:gd name="connsiteY2" fmla="*/ 5207295 h 5207295"/>
              <a:gd name="connsiteX3" fmla="*/ 0 w 2376264"/>
              <a:gd name="connsiteY3" fmla="*/ 5207295 h 5207295"/>
              <a:gd name="connsiteX0" fmla="*/ 0 w 2663344"/>
              <a:gd name="connsiteY0" fmla="*/ 5207295 h 5228560"/>
              <a:gd name="connsiteX1" fmla="*/ 1634699 w 2663344"/>
              <a:gd name="connsiteY1" fmla="*/ 0 h 5228560"/>
              <a:gd name="connsiteX2" fmla="*/ 2663344 w 2663344"/>
              <a:gd name="connsiteY2" fmla="*/ 5228560 h 5228560"/>
              <a:gd name="connsiteX3" fmla="*/ 0 w 2663344"/>
              <a:gd name="connsiteY3" fmla="*/ 5207295 h 5228560"/>
              <a:gd name="connsiteX0" fmla="*/ 0 w 2663344"/>
              <a:gd name="connsiteY0" fmla="*/ 4781993 h 4803258"/>
              <a:gd name="connsiteX1" fmla="*/ 1485843 w 2663344"/>
              <a:gd name="connsiteY1" fmla="*/ 0 h 4803258"/>
              <a:gd name="connsiteX2" fmla="*/ 2663344 w 2663344"/>
              <a:gd name="connsiteY2" fmla="*/ 4803258 h 4803258"/>
              <a:gd name="connsiteX3" fmla="*/ 0 w 2663344"/>
              <a:gd name="connsiteY3" fmla="*/ 4781993 h 4803258"/>
              <a:gd name="connsiteX0" fmla="*/ 0 w 2663344"/>
              <a:gd name="connsiteY0" fmla="*/ 5186030 h 5207295"/>
              <a:gd name="connsiteX1" fmla="*/ 1719759 w 2663344"/>
              <a:gd name="connsiteY1" fmla="*/ 0 h 5207295"/>
              <a:gd name="connsiteX2" fmla="*/ 2663344 w 2663344"/>
              <a:gd name="connsiteY2" fmla="*/ 5207295 h 5207295"/>
              <a:gd name="connsiteX3" fmla="*/ 0 w 2663344"/>
              <a:gd name="connsiteY3" fmla="*/ 5186030 h 5207295"/>
              <a:gd name="connsiteX0" fmla="*/ 0 w 2812200"/>
              <a:gd name="connsiteY0" fmla="*/ 5217928 h 5217928"/>
              <a:gd name="connsiteX1" fmla="*/ 1868615 w 2812200"/>
              <a:gd name="connsiteY1" fmla="*/ 0 h 5217928"/>
              <a:gd name="connsiteX2" fmla="*/ 2812200 w 2812200"/>
              <a:gd name="connsiteY2" fmla="*/ 5207295 h 5217928"/>
              <a:gd name="connsiteX3" fmla="*/ 0 w 2812200"/>
              <a:gd name="connsiteY3" fmla="*/ 5217928 h 5217928"/>
              <a:gd name="connsiteX0" fmla="*/ 0 w 1738312"/>
              <a:gd name="connsiteY0" fmla="*/ 5154132 h 5207295"/>
              <a:gd name="connsiteX1" fmla="*/ 794727 w 1738312"/>
              <a:gd name="connsiteY1" fmla="*/ 0 h 5207295"/>
              <a:gd name="connsiteX2" fmla="*/ 1738312 w 1738312"/>
              <a:gd name="connsiteY2" fmla="*/ 5207295 h 5207295"/>
              <a:gd name="connsiteX3" fmla="*/ 0 w 1738312"/>
              <a:gd name="connsiteY3" fmla="*/ 5154132 h 520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312" h="5207295">
                <a:moveTo>
                  <a:pt x="0" y="5154132"/>
                </a:moveTo>
                <a:lnTo>
                  <a:pt x="794727" y="0"/>
                </a:lnTo>
                <a:lnTo>
                  <a:pt x="1738312" y="5207295"/>
                </a:lnTo>
                <a:lnTo>
                  <a:pt x="0" y="51541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0D2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79891" y="179938"/>
            <a:ext cx="259661" cy="285049"/>
            <a:chOff x="3364049" y="1149174"/>
            <a:chExt cx="259661" cy="285049"/>
          </a:xfrm>
          <a:solidFill>
            <a:srgbClr val="0D2235"/>
          </a:solidFill>
        </p:grpSpPr>
        <p:sp>
          <p:nvSpPr>
            <p:cNvPr id="7" name="椭圆 6"/>
            <p:cNvSpPr/>
            <p:nvPr/>
          </p:nvSpPr>
          <p:spPr>
            <a:xfrm>
              <a:off x="3364049" y="1255038"/>
              <a:ext cx="179185" cy="179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3551710" y="114917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zhaosiwen@jd.com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691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zhaosiwen@jd.com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55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07" r:id="rId2"/>
    <p:sldLayoutId id="2147483710" r:id="rId3"/>
    <p:sldLayoutId id="2147483708" r:id="rId4"/>
    <p:sldLayoutId id="2147483709" r:id="rId5"/>
    <p:sldLayoutId id="2147483711" r:id="rId6"/>
    <p:sldLayoutId id="2147483704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71950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ADA65EA-6D13-4413-806F-E3515EBCEAA4}"/>
              </a:ext>
            </a:extLst>
          </p:cNvPr>
          <p:cNvSpPr/>
          <p:nvPr/>
        </p:nvSpPr>
        <p:spPr>
          <a:xfrm>
            <a:off x="1043608" y="1779662"/>
            <a:ext cx="56886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</a:t>
            </a:r>
            <a:r>
              <a:rPr lang="fr-FR" altLang="zh-CN" sz="4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Laravel</a:t>
            </a:r>
            <a:endParaRPr lang="fr-FR" altLang="zh-CN" b="1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fr-FR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fr-FR" altLang="zh-CN" b="1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fr-FR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</a:t>
            </a:r>
            <a:endParaRPr lang="fr-FR" altLang="zh-CN" b="1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5630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71950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6F76A5-2BF4-4B1A-86A1-84A98667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057840"/>
            <a:ext cx="65" cy="276999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601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71950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5111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71950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474A1AB-3049-4D91-A6C8-EC30E4999833}"/>
              </a:ext>
            </a:extLst>
          </p:cNvPr>
          <p:cNvSpPr/>
          <p:nvPr/>
        </p:nvSpPr>
        <p:spPr>
          <a:xfrm>
            <a:off x="2411760" y="2104479"/>
            <a:ext cx="393222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D2235"/>
              </a:buClr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Merci pour voter attention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2700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71950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H_SubTitle_1">
            <a:extLst>
              <a:ext uri="{FF2B5EF4-FFF2-40B4-BE49-F238E27FC236}">
                <a16:creationId xmlns:a16="http://schemas.microsoft.com/office/drawing/2014/main" id="{5592E89B-28F2-49DD-87BC-11661DB06AE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7624" y="699542"/>
            <a:ext cx="794050" cy="859783"/>
          </a:xfrm>
          <a:custGeom>
            <a:avLst/>
            <a:gdLst>
              <a:gd name="connsiteX0" fmla="*/ 452761 w 905522"/>
              <a:gd name="connsiteY0" fmla="*/ 0 h 968365"/>
              <a:gd name="connsiteX1" fmla="*/ 905522 w 905522"/>
              <a:gd name="connsiteY1" fmla="*/ 226381 h 968365"/>
              <a:gd name="connsiteX2" fmla="*/ 905522 w 905522"/>
              <a:gd name="connsiteY2" fmla="*/ 741985 h 968365"/>
              <a:gd name="connsiteX3" fmla="*/ 452761 w 905522"/>
              <a:gd name="connsiteY3" fmla="*/ 968365 h 968365"/>
              <a:gd name="connsiteX4" fmla="*/ 0 w 905522"/>
              <a:gd name="connsiteY4" fmla="*/ 741985 h 968365"/>
              <a:gd name="connsiteX5" fmla="*/ 0 w 905522"/>
              <a:gd name="connsiteY5" fmla="*/ 226381 h 96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522" h="968365">
                <a:moveTo>
                  <a:pt x="452761" y="0"/>
                </a:moveTo>
                <a:lnTo>
                  <a:pt x="905522" y="226381"/>
                </a:lnTo>
                <a:lnTo>
                  <a:pt x="905522" y="741985"/>
                </a:lnTo>
                <a:lnTo>
                  <a:pt x="452761" y="968365"/>
                </a:lnTo>
                <a:lnTo>
                  <a:pt x="0" y="741985"/>
                </a:lnTo>
                <a:lnTo>
                  <a:pt x="0" y="226381"/>
                </a:lnTo>
                <a:close/>
              </a:path>
            </a:pathLst>
          </a:custGeom>
          <a:solidFill>
            <a:srgbClr val="4F5A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3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MH_SubTitle_3">
            <a:extLst>
              <a:ext uri="{FF2B5EF4-FFF2-40B4-BE49-F238E27FC236}">
                <a16:creationId xmlns:a16="http://schemas.microsoft.com/office/drawing/2014/main" id="{124C627D-EA6F-4A13-86BF-F87DD1A3109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87623" y="1995686"/>
            <a:ext cx="794051" cy="859783"/>
          </a:xfrm>
          <a:custGeom>
            <a:avLst/>
            <a:gdLst>
              <a:gd name="connsiteX0" fmla="*/ 452761 w 905522"/>
              <a:gd name="connsiteY0" fmla="*/ 0 h 968365"/>
              <a:gd name="connsiteX1" fmla="*/ 905522 w 905522"/>
              <a:gd name="connsiteY1" fmla="*/ 226381 h 968365"/>
              <a:gd name="connsiteX2" fmla="*/ 905522 w 905522"/>
              <a:gd name="connsiteY2" fmla="*/ 741985 h 968365"/>
              <a:gd name="connsiteX3" fmla="*/ 452761 w 905522"/>
              <a:gd name="connsiteY3" fmla="*/ 968365 h 968365"/>
              <a:gd name="connsiteX4" fmla="*/ 0 w 905522"/>
              <a:gd name="connsiteY4" fmla="*/ 741985 h 968365"/>
              <a:gd name="connsiteX5" fmla="*/ 0 w 905522"/>
              <a:gd name="connsiteY5" fmla="*/ 226381 h 96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522" h="968365">
                <a:moveTo>
                  <a:pt x="452761" y="0"/>
                </a:moveTo>
                <a:lnTo>
                  <a:pt x="905522" y="226381"/>
                </a:lnTo>
                <a:lnTo>
                  <a:pt x="905522" y="741985"/>
                </a:lnTo>
                <a:lnTo>
                  <a:pt x="452761" y="968365"/>
                </a:lnTo>
                <a:lnTo>
                  <a:pt x="0" y="741985"/>
                </a:lnTo>
                <a:lnTo>
                  <a:pt x="0" y="226381"/>
                </a:lnTo>
                <a:close/>
              </a:path>
            </a:pathLst>
          </a:custGeom>
          <a:solidFill>
            <a:srgbClr val="4F5A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altLang="zh-CN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3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MH_SubTitle_5">
            <a:extLst>
              <a:ext uri="{FF2B5EF4-FFF2-40B4-BE49-F238E27FC236}">
                <a16:creationId xmlns:a16="http://schemas.microsoft.com/office/drawing/2014/main" id="{F8D6862B-2999-4CB5-8905-A77CAF0384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87624" y="3291828"/>
            <a:ext cx="794050" cy="859783"/>
          </a:xfrm>
          <a:custGeom>
            <a:avLst/>
            <a:gdLst>
              <a:gd name="connsiteX0" fmla="*/ 452761 w 905522"/>
              <a:gd name="connsiteY0" fmla="*/ 0 h 968365"/>
              <a:gd name="connsiteX1" fmla="*/ 905522 w 905522"/>
              <a:gd name="connsiteY1" fmla="*/ 226381 h 968365"/>
              <a:gd name="connsiteX2" fmla="*/ 905522 w 905522"/>
              <a:gd name="connsiteY2" fmla="*/ 741985 h 968365"/>
              <a:gd name="connsiteX3" fmla="*/ 452761 w 905522"/>
              <a:gd name="connsiteY3" fmla="*/ 968365 h 968365"/>
              <a:gd name="connsiteX4" fmla="*/ 0 w 905522"/>
              <a:gd name="connsiteY4" fmla="*/ 741985 h 968365"/>
              <a:gd name="connsiteX5" fmla="*/ 0 w 905522"/>
              <a:gd name="connsiteY5" fmla="*/ 226381 h 96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522" h="968365">
                <a:moveTo>
                  <a:pt x="452761" y="0"/>
                </a:moveTo>
                <a:lnTo>
                  <a:pt x="905522" y="226381"/>
                </a:lnTo>
                <a:lnTo>
                  <a:pt x="905522" y="741985"/>
                </a:lnTo>
                <a:lnTo>
                  <a:pt x="452761" y="968365"/>
                </a:lnTo>
                <a:lnTo>
                  <a:pt x="0" y="741985"/>
                </a:lnTo>
                <a:lnTo>
                  <a:pt x="0" y="226381"/>
                </a:lnTo>
                <a:close/>
              </a:path>
            </a:pathLst>
          </a:custGeom>
          <a:solidFill>
            <a:srgbClr val="4F5A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altLang="zh-CN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3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EDCE99-C7CA-4E01-AFAF-2A5B86E4DE35}"/>
              </a:ext>
            </a:extLst>
          </p:cNvPr>
          <p:cNvSpPr/>
          <p:nvPr/>
        </p:nvSpPr>
        <p:spPr>
          <a:xfrm>
            <a:off x="2411760" y="918285"/>
            <a:ext cx="5040560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D2235"/>
              </a:buClr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fr-FR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hat is Laravel </a:t>
            </a:r>
            <a:r>
              <a:rPr lang="zh-CN" alt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ED8191-AFA2-4443-A3EB-B712911FD399}"/>
              </a:ext>
            </a:extLst>
          </p:cNvPr>
          <p:cNvSpPr/>
          <p:nvPr/>
        </p:nvSpPr>
        <p:spPr>
          <a:xfrm>
            <a:off x="2411760" y="3381948"/>
            <a:ext cx="253524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D2235"/>
              </a:buClr>
            </a:pPr>
            <a:r>
              <a:rPr lang="fr-FR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progress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74A1AB-3049-4D91-A6C8-EC30E4999833}"/>
              </a:ext>
            </a:extLst>
          </p:cNvPr>
          <p:cNvSpPr/>
          <p:nvPr/>
        </p:nvSpPr>
        <p:spPr>
          <a:xfrm>
            <a:off x="2411760" y="2104479"/>
            <a:ext cx="3932220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D2235"/>
              </a:buClr>
            </a:pPr>
            <a:r>
              <a:rPr lang="en-US" altLang="zh-CN" sz="1600" b="1" dirty="0"/>
              <a:t>F</a:t>
            </a:r>
            <a:r>
              <a:rPr lang="fr-FR" altLang="zh-CN" sz="1600" b="1" dirty="0"/>
              <a:t>eatures &amp; Advantages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2683782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390509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54F1A1-5E98-471A-B95C-CCFA143D9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86" y="483518"/>
            <a:ext cx="3631812" cy="21552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02C256-4FDB-4B7F-9DAC-0931F55B7F40}"/>
              </a:ext>
            </a:extLst>
          </p:cNvPr>
          <p:cNvSpPr/>
          <p:nvPr/>
        </p:nvSpPr>
        <p:spPr>
          <a:xfrm>
            <a:off x="773971" y="1653142"/>
            <a:ext cx="4396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q_serif"/>
              </a:rPr>
              <a:t>Laravel is a web application framework (</a:t>
            </a:r>
            <a:r>
              <a:rPr lang="fr-FR" altLang="zh-CN" dirty="0">
                <a:solidFill>
                  <a:srgbClr val="333333"/>
                </a:solidFill>
                <a:latin typeface="q_serif"/>
              </a:rPr>
              <a:t>PHP)</a:t>
            </a:r>
          </a:p>
          <a:p>
            <a:r>
              <a:rPr lang="en-US" dirty="0">
                <a:solidFill>
                  <a:srgbClr val="333333"/>
                </a:solidFill>
                <a:latin typeface="q_serif"/>
              </a:rPr>
              <a:t>with expressive, elegant syntax.</a:t>
            </a:r>
            <a:endParaRPr lang="fr-FR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4DD8F0-DFD9-4DDA-B40B-AD6199720778}"/>
              </a:ext>
            </a:extLst>
          </p:cNvPr>
          <p:cNvSpPr/>
          <p:nvPr/>
        </p:nvSpPr>
        <p:spPr>
          <a:xfrm>
            <a:off x="751467" y="2931790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q_serif"/>
              </a:rPr>
              <a:t>This will provide the advantage of having a Web Application that is developer friendly and code that is maintainable.</a:t>
            </a:r>
          </a:p>
          <a:p>
            <a:endParaRPr lang="en-US" dirty="0">
              <a:solidFill>
                <a:srgbClr val="333333"/>
              </a:solidFill>
              <a:latin typeface="q_serif"/>
            </a:endParaRPr>
          </a:p>
        </p:txBody>
      </p:sp>
    </p:spTree>
    <p:extLst>
      <p:ext uri="{BB962C8B-B14F-4D97-AF65-F5344CB8AC3E}">
        <p14:creationId xmlns:p14="http://schemas.microsoft.com/office/powerpoint/2010/main" val="3954897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71950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24D191A-0E76-4763-B0C1-98EE361A0540}"/>
              </a:ext>
            </a:extLst>
          </p:cNvPr>
          <p:cNvSpPr txBox="1"/>
          <p:nvPr/>
        </p:nvSpPr>
        <p:spPr>
          <a:xfrm>
            <a:off x="611560" y="339503"/>
            <a:ext cx="52565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D2235"/>
              </a:buClr>
            </a:pPr>
            <a:r>
              <a:rPr lang="en-US" altLang="zh-CN" b="1" dirty="0"/>
              <a:t>F</a:t>
            </a:r>
            <a:r>
              <a:rPr lang="fr-FR" altLang="zh-CN" b="1" dirty="0"/>
              <a:t>eatures </a:t>
            </a:r>
            <a:endParaRPr lang="en-US" altLang="zh-CN" b="1" dirty="0"/>
          </a:p>
          <a:p>
            <a:endParaRPr lang="fr-FR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C57C61-18F1-4613-A346-09E894547358}"/>
              </a:ext>
            </a:extLst>
          </p:cNvPr>
          <p:cNvSpPr/>
          <p:nvPr/>
        </p:nvSpPr>
        <p:spPr>
          <a:xfrm>
            <a:off x="611560" y="1347614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q_serif"/>
              </a:rPr>
              <a:t>Laravel PHP Framework offers many features such as:</a:t>
            </a:r>
          </a:p>
          <a:p>
            <a:endParaRPr lang="fr-FR" dirty="0">
              <a:solidFill>
                <a:srgbClr val="333333"/>
              </a:solidFill>
              <a:latin typeface="q_serif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333333"/>
                </a:solidFill>
                <a:latin typeface="q_serif"/>
              </a:rPr>
              <a:t>MVC                                    Model /Controller /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333333"/>
                </a:solidFill>
                <a:latin typeface="q_serif"/>
              </a:rPr>
              <a:t>RESTful Routing                 Route =&gt; Supprimer, ajouter, modifier...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333333"/>
                </a:solidFill>
                <a:latin typeface="q_serif"/>
              </a:rPr>
              <a:t>The   Eloquent ORM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333333"/>
                </a:solidFill>
                <a:latin typeface="q_serif"/>
              </a:rPr>
              <a:t>Data  Migrations ...etc      </a:t>
            </a:r>
          </a:p>
          <a:p>
            <a:endParaRPr lang="fr-FR" b="0" i="0" dirty="0">
              <a:solidFill>
                <a:srgbClr val="333333"/>
              </a:solidFill>
              <a:effectLst/>
              <a:latin typeface="q_serif"/>
            </a:endParaRPr>
          </a:p>
        </p:txBody>
      </p:sp>
    </p:spTree>
    <p:extLst>
      <p:ext uri="{BB962C8B-B14F-4D97-AF65-F5344CB8AC3E}">
        <p14:creationId xmlns:p14="http://schemas.microsoft.com/office/powerpoint/2010/main" val="5605283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71950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laravel mvc&quot;">
            <a:extLst>
              <a:ext uri="{FF2B5EF4-FFF2-40B4-BE49-F238E27FC236}">
                <a16:creationId xmlns:a16="http://schemas.microsoft.com/office/drawing/2014/main" id="{F7FF951C-6166-4627-9C00-E2297242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2890"/>
            <a:ext cx="7360191" cy="461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533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71950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7C24F7-15AF-47FE-ADA4-EC1A18AF9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4100"/>
            <a:ext cx="6279424" cy="17375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E6EA65-8F36-4631-8733-18CB5C55E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57"/>
          <a:stretch/>
        </p:blipFill>
        <p:spPr>
          <a:xfrm>
            <a:off x="323528" y="1563638"/>
            <a:ext cx="4968552" cy="25148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B2143D-8E5F-468B-9461-EC815F20C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493" y="1699740"/>
            <a:ext cx="2937837" cy="30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93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71950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CBE9293-A41D-4301-A6AA-99E1037D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1470"/>
            <a:ext cx="6741393" cy="31327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69E7BA-F42C-47BD-8B51-B0E74BB1E81E}"/>
              </a:ext>
            </a:extLst>
          </p:cNvPr>
          <p:cNvSpPr txBox="1"/>
          <p:nvPr/>
        </p:nvSpPr>
        <p:spPr>
          <a:xfrm>
            <a:off x="1403648" y="350785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Migrate data from Laravel to Mysql or other databases by</a:t>
            </a:r>
          </a:p>
          <a:p>
            <a:endParaRPr lang="fr-FR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7D8068-77BB-450D-AE8E-7F43CA96B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952035"/>
            <a:ext cx="3703641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332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71950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C29F0F-19CA-4EBF-A44A-BA296F72C779}"/>
              </a:ext>
            </a:extLst>
          </p:cNvPr>
          <p:cNvSpPr txBox="1"/>
          <p:nvPr/>
        </p:nvSpPr>
        <p:spPr>
          <a:xfrm>
            <a:off x="611560" y="339503"/>
            <a:ext cx="51845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D2235"/>
              </a:buClr>
            </a:pPr>
            <a:r>
              <a:rPr lang="fr-FR" altLang="zh-CN" b="1" dirty="0"/>
              <a:t>Advantages</a:t>
            </a:r>
            <a:endParaRPr lang="en-US" altLang="zh-CN" b="1" dirty="0"/>
          </a:p>
          <a:p>
            <a:endParaRPr lang="fr-FR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B70848-A502-486A-B4DE-61A00DE0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822968"/>
            <a:ext cx="6904318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137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Résultat de recherche d'images pour &quot;efrei&quot;">
            <a:extLst>
              <a:ext uri="{FF2B5EF4-FFF2-40B4-BE49-F238E27FC236}">
                <a16:creationId xmlns:a16="http://schemas.microsoft.com/office/drawing/2014/main" id="{9C2CFF06-4755-4A8B-A3B1-AE5ACCB4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71950"/>
            <a:ext cx="1152128" cy="41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24D191A-0E76-4763-B0C1-98EE361A0540}"/>
              </a:ext>
            </a:extLst>
          </p:cNvPr>
          <p:cNvSpPr txBox="1"/>
          <p:nvPr/>
        </p:nvSpPr>
        <p:spPr>
          <a:xfrm>
            <a:off x="611560" y="339503"/>
            <a:ext cx="52565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D2235"/>
              </a:buClr>
            </a:pPr>
            <a:r>
              <a:rPr lang="fr-FR" altLang="zh-CN" dirty="0"/>
              <a:t>Visualization and insights  (ggplot2)</a:t>
            </a: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9643326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135031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135031"/>
  <p:tag name="MH_LIBRARY" val="GRAPHIC"/>
  <p:tag name="MH_TYPE" val="SubTitle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9135031"/>
  <p:tag name="MH_LIBRARY" val="GRAPHIC"/>
  <p:tag name="MH_TYPE" val="SubTitle"/>
  <p:tag name="MH_ORDER" val="5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49230</TotalTime>
  <Words>107</Words>
  <Application>Microsoft Office PowerPoint</Application>
  <PresentationFormat>全屏显示(16:9)</PresentationFormat>
  <Paragraphs>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Microsoft Yahei</vt:lpstr>
      <vt:lpstr>q_serif</vt:lpstr>
      <vt:lpstr>宋体</vt:lpstr>
      <vt:lpstr>微软雅黑</vt:lpstr>
      <vt:lpstr>Arial</vt:lpstr>
      <vt:lpstr>Calibri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360buy.com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代丽</dc:creator>
  <cp:lastModifiedBy>Zeliang YAO</cp:lastModifiedBy>
  <cp:revision>2375</cp:revision>
  <dcterms:created xsi:type="dcterms:W3CDTF">2011-09-12T15:09:00Z</dcterms:created>
  <dcterms:modified xsi:type="dcterms:W3CDTF">2018-04-15T19:40:08Z</dcterms:modified>
</cp:coreProperties>
</file>