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257" r:id="rId4"/>
    <p:sldId id="258" r:id="rId5"/>
    <p:sldId id="259" r:id="rId6"/>
    <p:sldId id="260" r:id="rId7"/>
    <p:sldId id="261" r:id="rId8"/>
    <p:sldId id="262" r:id="rId9"/>
    <p:sldId id="263" r:id="rId10"/>
    <p:sldId id="264" r:id="rId11"/>
    <p:sldId id="265" r:id="rId12"/>
    <p:sldId id="297" r:id="rId13"/>
    <p:sldId id="266" r:id="rId14"/>
    <p:sldId id="267" r:id="rId15"/>
    <p:sldId id="298" r:id="rId16"/>
    <p:sldId id="268" r:id="rId17"/>
    <p:sldId id="269" r:id="rId18"/>
    <p:sldId id="270" r:id="rId19"/>
    <p:sldId id="271" r:id="rId20"/>
    <p:sldId id="272" r:id="rId21"/>
    <p:sldId id="273" r:id="rId22"/>
    <p:sldId id="299" r:id="rId23"/>
    <p:sldId id="274" r:id="rId24"/>
    <p:sldId id="275" r:id="rId25"/>
    <p:sldId id="276" r:id="rId26"/>
    <p:sldId id="277" r:id="rId27"/>
    <p:sldId id="278" r:id="rId28"/>
    <p:sldId id="279" r:id="rId29"/>
    <p:sldId id="280" r:id="rId30"/>
    <p:sldId id="284" r:id="rId31"/>
    <p:sldId id="281" r:id="rId32"/>
    <p:sldId id="282" r:id="rId33"/>
    <p:sldId id="283"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0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2" name="组合 59"/>
          <p:cNvGrpSpPr/>
          <p:nvPr/>
        </p:nvGrpSpPr>
        <p:grpSpPr>
          <a:xfrm>
            <a:off x="-9525" y="0"/>
            <a:ext cx="9153525" cy="6858000"/>
            <a:chOff x="-9525" y="0"/>
            <a:chExt cx="9153525" cy="6858000"/>
          </a:xfrm>
        </p:grpSpPr>
        <p:pic>
          <p:nvPicPr>
            <p:cNvPr id="14" name="图片 13"/>
            <p:cNvPicPr>
              <a:picLocks noChangeAspect="1"/>
            </p:cNvPicPr>
            <p:nvPr userDrawn="1"/>
          </p:nvPicPr>
          <p:blipFill rotWithShape="1">
            <a:blip r:embed="rId2">
              <a:extLst>
                <a:ext uri="{28A0092B-C50C-407E-A947-70E740481C1C}">
                  <a14:useLocalDpi xmlns="" xmlns:a14="http://schemas.microsoft.com/office/drawing/2010/main" val="0"/>
                </a:ext>
              </a:extLst>
            </a:blip>
            <a:srcRect l="11667"/>
            <a:stretch/>
          </p:blipFill>
          <p:spPr>
            <a:xfrm>
              <a:off x="-9525" y="0"/>
              <a:ext cx="8077200" cy="6858000"/>
            </a:xfrm>
            <a:prstGeom prst="rect">
              <a:avLst/>
            </a:prstGeom>
          </p:spPr>
        </p:pic>
        <p:sp>
          <p:nvSpPr>
            <p:cNvPr id="16" name="矩形 15"/>
            <p:cNvSpPr/>
            <p:nvPr userDrawn="1"/>
          </p:nvSpPr>
          <p:spPr>
            <a:xfrm>
              <a:off x="7981950" y="0"/>
              <a:ext cx="1162050" cy="6858000"/>
            </a:xfrm>
            <a:prstGeom prst="rect">
              <a:avLst/>
            </a:prstGeom>
            <a:solidFill>
              <a:srgbClr val="F8F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3" name="KSO_CT2"/>
          <p:cNvSpPr>
            <a:spLocks noGrp="1"/>
          </p:cNvSpPr>
          <p:nvPr>
            <p:ph type="subTitle" idx="1" hasCustomPrompt="1"/>
          </p:nvPr>
        </p:nvSpPr>
        <p:spPr>
          <a:xfrm>
            <a:off x="3800474" y="3676571"/>
            <a:ext cx="4619625" cy="375928"/>
          </a:xfrm>
          <a:noFill/>
        </p:spPr>
        <p:txBody>
          <a:bodyPr>
            <a:noAutofit/>
          </a:bodyPr>
          <a:lstStyle>
            <a:lvl1pPr marL="0" indent="0" algn="r">
              <a:buNone/>
              <a:defRPr sz="16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3800474" y="2247900"/>
            <a:ext cx="4619625" cy="1334925"/>
          </a:xfrm>
        </p:spPr>
        <p:txBody>
          <a:bodyPr anchor="b">
            <a:noAutofit/>
          </a:bodyPr>
          <a:lstStyle>
            <a:lvl1pPr algn="r">
              <a:lnSpc>
                <a:spcPct val="100000"/>
              </a:lnSpc>
              <a:defRPr sz="32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spTree>
    <p:extLst>
      <p:ext uri="{BB962C8B-B14F-4D97-AF65-F5344CB8AC3E}">
        <p14:creationId xmlns="" xmlns:p14="http://schemas.microsoft.com/office/powerpoint/2010/main" val="343731110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6882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2"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15362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2">
                    <a:lumMod val="75000"/>
                  </a:schemeClr>
                </a:solidFill>
              </a:defRPr>
            </a:lvl1pPr>
            <a:lvl2pPr>
              <a:defRPr sz="16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12773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7" y="2108201"/>
            <a:ext cx="5995988"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0"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696892598"/>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2"/>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0" y="1244602"/>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707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2"/>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824577"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39582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4732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48977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2"/>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0"/>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3" y="213360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2654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pPr/>
              <a:t>2016/7/20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97060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9"/>
          <p:cNvGrpSpPr/>
          <p:nvPr/>
        </p:nvGrpSpPr>
        <p:grpSpPr>
          <a:xfrm>
            <a:off x="-1" y="-394"/>
            <a:ext cx="9144001" cy="6858394"/>
            <a:chOff x="-1" y="-394"/>
            <a:chExt cx="9144001" cy="6858394"/>
          </a:xfrm>
        </p:grpSpPr>
        <p:pic>
          <p:nvPicPr>
            <p:cNvPr id="18" name="图片 17"/>
            <p:cNvPicPr>
              <a:picLocks noChangeAspect="1"/>
            </p:cNvPicPr>
            <p:nvPr userDrawn="1"/>
          </p:nvPicPr>
          <p:blipFill rotWithShape="1">
            <a:blip r:embed="rId13">
              <a:extLst>
                <a:ext uri="{28A0092B-C50C-407E-A947-70E740481C1C}">
                  <a14:useLocalDpi xmlns="" xmlns:a14="http://schemas.microsoft.com/office/drawing/2010/main" val="0"/>
                </a:ext>
              </a:extLst>
            </a:blip>
            <a:srcRect l="4375"/>
            <a:stretch/>
          </p:blipFill>
          <p:spPr>
            <a:xfrm>
              <a:off x="-1" y="-394"/>
              <a:ext cx="8756111" cy="6858393"/>
            </a:xfrm>
            <a:prstGeom prst="rect">
              <a:avLst/>
            </a:prstGeom>
          </p:spPr>
        </p:pic>
        <p:sp>
          <p:nvSpPr>
            <p:cNvPr id="19" name="矩形 18"/>
            <p:cNvSpPr/>
            <p:nvPr userDrawn="1"/>
          </p:nvSpPr>
          <p:spPr>
            <a:xfrm>
              <a:off x="8663519" y="-394"/>
              <a:ext cx="480481" cy="6858394"/>
            </a:xfrm>
            <a:prstGeom prst="rect">
              <a:avLst/>
            </a:prstGeom>
            <a:solidFill>
              <a:srgbClr val="F8F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KSO_FD"/>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pPr/>
              <a:t>2016/7/20</a:t>
            </a:fld>
            <a:endParaRPr lang="zh-CN" altLang="en-US"/>
          </a:p>
        </p:txBody>
      </p:sp>
      <p:sp>
        <p:nvSpPr>
          <p:cNvPr id="5" name="KSO_FT"/>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pPr/>
              <a:t>‹#›</a:t>
            </a:fld>
            <a:endParaRPr lang="zh-CN" altLang="en-US"/>
          </a:p>
        </p:txBody>
      </p:sp>
      <p:sp>
        <p:nvSpPr>
          <p:cNvPr id="3" name="KSO_BC1"/>
          <p:cNvSpPr>
            <a:spLocks noGrp="1"/>
          </p:cNvSpPr>
          <p:nvPr>
            <p:ph type="body" idx="1"/>
          </p:nvPr>
        </p:nvSpPr>
        <p:spPr>
          <a:xfrm>
            <a:off x="552450" y="1133474"/>
            <a:ext cx="8215844" cy="510014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552451" y="213918"/>
            <a:ext cx="8215844"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 xmlns:p14="http://schemas.microsoft.com/office/powerpoint/2010/main" val="3253545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50000"/>
        <a:buFont typeface="Wingdings 2" panose="05020102010507070707" pitchFamily="18" charset="2"/>
        <a:buChar char=""/>
        <a:defRPr lang="zh-CN" altLang="en-US" sz="2400" kern="1200" baseline="0" dirty="0" smtClean="0">
          <a:solidFill>
            <a:schemeClr val="accent2">
              <a:lumMod val="75000"/>
            </a:schemeClr>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dirty="0"/>
          </a:p>
        </p:txBody>
      </p:sp>
      <p:sp>
        <p:nvSpPr>
          <p:cNvPr id="2" name="标题 1"/>
          <p:cNvSpPr>
            <a:spLocks noGrp="1"/>
          </p:cNvSpPr>
          <p:nvPr>
            <p:ph type="title"/>
          </p:nvPr>
        </p:nvSpPr>
        <p:spPr/>
        <p:txBody>
          <a:bodyPr/>
          <a:lstStyle/>
          <a:p>
            <a:r>
              <a:rPr lang="en-US" altLang="zh-CN" sz="3600" dirty="0" smtClean="0"/>
              <a:t>MIMIC</a:t>
            </a:r>
            <a:r>
              <a:rPr lang="zh-CN" altLang="en-US" sz="3600" dirty="0" smtClean="0"/>
              <a:t>数据库简单介绍</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15844" cy="796011"/>
          </a:xfrm>
        </p:spPr>
        <p:txBody>
          <a:bodyPr>
            <a:normAutofit fontScale="90000"/>
          </a:bodyPr>
          <a:lstStyle/>
          <a:p>
            <a:r>
              <a:rPr lang="en-US" altLang="zh-CN" dirty="0" smtClean="0"/>
              <a:t>CHARTEVENTS </a:t>
            </a:r>
            <a:r>
              <a:rPr lang="zh-CN" altLang="en-US" dirty="0" smtClean="0"/>
              <a:t>观察测量</a:t>
            </a:r>
            <a:r>
              <a:rPr lang="zh-CN" altLang="en-US" dirty="0" smtClean="0"/>
              <a:t>数据（包括实验室检查）</a:t>
            </a:r>
            <a:r>
              <a:rPr lang="en-US" altLang="zh-CN" dirty="0" smtClean="0"/>
              <a:t/>
            </a:r>
            <a:br>
              <a:rPr lang="en-US" altLang="zh-CN" dirty="0" smtClean="0"/>
            </a:br>
            <a:r>
              <a:rPr lang="en-US" altLang="zh-CN" dirty="0" smtClean="0"/>
              <a:t/>
            </a:r>
            <a:br>
              <a:rPr lang="en-US" altLang="zh-CN" dirty="0" smtClean="0"/>
            </a:br>
            <a:r>
              <a:rPr lang="en-US" altLang="zh-CN" dirty="0" smtClean="0"/>
              <a:t>MIMIC</a:t>
            </a:r>
            <a:r>
              <a:rPr lang="zh-CN" altLang="en-US" dirty="0" smtClean="0"/>
              <a:t>的</a:t>
            </a:r>
            <a:r>
              <a:rPr lang="en-US" altLang="zh-CN" dirty="0" smtClean="0"/>
              <a:t>ICU</a:t>
            </a:r>
            <a:r>
              <a:rPr lang="zh-CN" altLang="en-US" dirty="0" smtClean="0"/>
              <a:t>监护系统分为</a:t>
            </a:r>
            <a:r>
              <a:rPr lang="en-US" altLang="zh-CN" dirty="0" err="1" smtClean="0"/>
              <a:t>CareVue</a:t>
            </a:r>
            <a:r>
              <a:rPr lang="zh-CN" altLang="en-US" dirty="0" smtClean="0"/>
              <a:t>（</a:t>
            </a:r>
            <a:r>
              <a:rPr lang="en-US" altLang="zh-CN" dirty="0" smtClean="0"/>
              <a:t>CV</a:t>
            </a:r>
            <a:r>
              <a:rPr lang="zh-CN" altLang="en-US" dirty="0" smtClean="0"/>
              <a:t>）和</a:t>
            </a:r>
            <a:r>
              <a:rPr lang="en-US" altLang="zh-CN" dirty="0" err="1" smtClean="0"/>
              <a:t>Metavision</a:t>
            </a:r>
            <a:r>
              <a:rPr lang="zh-CN" altLang="en-US" dirty="0" smtClean="0"/>
              <a:t>（</a:t>
            </a:r>
            <a:r>
              <a:rPr lang="en-US" altLang="zh-CN" dirty="0" smtClean="0"/>
              <a:t>MV</a:t>
            </a:r>
            <a:r>
              <a:rPr lang="zh-CN" altLang="en-US" dirty="0" smtClean="0"/>
              <a:t>）两种，前者是</a:t>
            </a:r>
            <a:r>
              <a:rPr lang="en-US" altLang="zh-CN" dirty="0" smtClean="0"/>
              <a:t>08</a:t>
            </a:r>
            <a:r>
              <a:rPr lang="zh-CN" altLang="en-US" dirty="0" smtClean="0"/>
              <a:t>年以前的</a:t>
            </a:r>
            <a:endParaRPr lang="zh-CN" alt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85720" y="2214554"/>
            <a:ext cx="8858280"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CPTEVENTS  </a:t>
            </a:r>
            <a:r>
              <a:rPr lang="zh-CN" altLang="en-US" dirty="0" smtClean="0"/>
              <a:t>收费账单相关的表格</a:t>
            </a:r>
            <a:endParaRPr lang="zh-CN" altLang="en-US" dirty="0"/>
          </a:p>
        </p:txBody>
      </p:sp>
      <p:sp>
        <p:nvSpPr>
          <p:cNvPr id="4" name="内容占位符 3"/>
          <p:cNvSpPr>
            <a:spLocks noGrp="1"/>
          </p:cNvSpPr>
          <p:nvPr>
            <p:ph idx="1"/>
          </p:nvPr>
        </p:nvSpPr>
        <p:spPr/>
        <p:txBody>
          <a:bodyPr/>
          <a:lstStyle/>
          <a:p>
            <a:r>
              <a:rPr dirty="0" smtClean="0"/>
              <a:t>美国医疗体制的一大特点是管理非常严格。比如医生为病人提供诊治服务，医生做的每一件事都有一个五位数字的代码，叫做“当前诊治专用码”（</a:t>
            </a:r>
            <a:r>
              <a:rPr lang="en-US" altLang="zh-CN" dirty="0" smtClean="0"/>
              <a:t>Current Procedural Terminology, </a:t>
            </a:r>
            <a:r>
              <a:rPr dirty="0" smtClean="0"/>
              <a:t>简称</a:t>
            </a:r>
            <a:r>
              <a:rPr lang="en-US" altLang="zh-CN" dirty="0" smtClean="0"/>
              <a:t>CPT Code)</a:t>
            </a:r>
            <a:r>
              <a:rPr dirty="0" smtClean="0"/>
              <a:t>，由全美医学会负责制定，每年增订公布。医生按代码收费，所有付费机构或个人都按照代码付费。医生用什么代码都要有病历和诊断依据为凭证，接受医师协会监督和政府的审计。</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srcRect/>
          <a:stretch>
            <a:fillRect/>
          </a:stretch>
        </p:blipFill>
        <p:spPr bwMode="auto">
          <a:xfrm>
            <a:off x="0" y="1643050"/>
            <a:ext cx="8929718" cy="3143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D_CPT</a:t>
            </a:r>
            <a:endParaRPr lang="zh-CN" altLang="en-US" dirty="0"/>
          </a:p>
        </p:txBody>
      </p:sp>
      <p:pic>
        <p:nvPicPr>
          <p:cNvPr id="7170" name="Picture 2"/>
          <p:cNvPicPr>
            <a:picLocks noGrp="1" noChangeAspect="1" noChangeArrowheads="1"/>
          </p:cNvPicPr>
          <p:nvPr>
            <p:ph idx="1"/>
          </p:nvPr>
        </p:nvPicPr>
        <p:blipFill>
          <a:blip r:embed="rId2"/>
          <a:srcRect/>
          <a:stretch>
            <a:fillRect/>
          </a:stretch>
        </p:blipFill>
        <p:spPr bwMode="auto">
          <a:xfrm>
            <a:off x="0" y="1214422"/>
            <a:ext cx="9144000" cy="235745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285852" y="4214818"/>
            <a:ext cx="4929222"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D_ICD_DIAGNOSIS</a:t>
            </a:r>
            <a:endParaRPr lang="zh-CN" altLang="en-US" dirty="0"/>
          </a:p>
        </p:txBody>
      </p:sp>
      <p:sp>
        <p:nvSpPr>
          <p:cNvPr id="4" name="内容占位符 3"/>
          <p:cNvSpPr>
            <a:spLocks noGrp="1"/>
          </p:cNvSpPr>
          <p:nvPr>
            <p:ph idx="1"/>
          </p:nvPr>
        </p:nvSpPr>
        <p:spPr/>
        <p:txBody>
          <a:bodyPr>
            <a:normAutofit fontScale="92500" lnSpcReduction="10000"/>
          </a:bodyPr>
          <a:lstStyle/>
          <a:p>
            <a:r>
              <a:rPr dirty="0" smtClean="0"/>
              <a:t>    国际疾病分类</a:t>
            </a:r>
            <a:r>
              <a:rPr lang="en-US" altLang="zh-CN" dirty="0" smtClean="0"/>
              <a:t>(International Classification of Diseases</a:t>
            </a:r>
            <a:r>
              <a:rPr dirty="0" smtClean="0"/>
              <a:t>，</a:t>
            </a:r>
            <a:r>
              <a:rPr lang="en-US" altLang="zh-CN" dirty="0" smtClean="0"/>
              <a:t>ICD)</a:t>
            </a:r>
            <a:r>
              <a:rPr dirty="0" smtClean="0"/>
              <a:t>。是根据疾病的某些特征，按照规则将疾病分门别类，并用编码的方法来表示的系统。目前最新版本为</a:t>
            </a:r>
            <a:r>
              <a:rPr lang="en-US" altLang="zh-CN" dirty="0" smtClean="0"/>
              <a:t>ICD-10</a:t>
            </a:r>
            <a:r>
              <a:rPr dirty="0" smtClean="0"/>
              <a:t>。</a:t>
            </a:r>
            <a:r>
              <a:rPr lang="en-US" altLang="zh-CN" dirty="0" smtClean="0"/>
              <a:t>MIMIC</a:t>
            </a:r>
            <a:r>
              <a:rPr dirty="0" smtClean="0"/>
              <a:t>数据库现在用的是</a:t>
            </a:r>
            <a:r>
              <a:rPr lang="en-US" altLang="zh-CN" dirty="0" smtClean="0"/>
              <a:t>ICD-9</a:t>
            </a:r>
            <a:r>
              <a:rPr dirty="0" smtClean="0"/>
              <a:t>版本。</a:t>
            </a:r>
            <a:endParaRPr lang="en-US" dirty="0" smtClean="0"/>
          </a:p>
          <a:p>
            <a:r>
              <a:rPr dirty="0" smtClean="0"/>
              <a:t>我国自</a:t>
            </a:r>
            <a:r>
              <a:rPr lang="en-US" altLang="zh-CN" dirty="0" smtClean="0"/>
              <a:t>1981</a:t>
            </a:r>
            <a:r>
              <a:rPr dirty="0" smtClean="0"/>
              <a:t>年成立世界卫生组织疾病分类合作中心以来即开始了推广应用国际疾病分类第九次修订本（</a:t>
            </a:r>
            <a:r>
              <a:rPr lang="en-US" altLang="zh-CN" dirty="0" smtClean="0"/>
              <a:t>ICD-9</a:t>
            </a:r>
            <a:r>
              <a:rPr dirty="0" smtClean="0"/>
              <a:t>）的工作，并于</a:t>
            </a:r>
            <a:r>
              <a:rPr lang="en-US" altLang="zh-CN" dirty="0" smtClean="0"/>
              <a:t>1987</a:t>
            </a:r>
            <a:r>
              <a:rPr dirty="0" smtClean="0"/>
              <a:t>年正式使用</a:t>
            </a:r>
            <a:r>
              <a:rPr lang="en-US" altLang="zh-CN" dirty="0" smtClean="0"/>
              <a:t>ICD-9</a:t>
            </a:r>
            <a:r>
              <a:rPr dirty="0" smtClean="0"/>
              <a:t>进行疾病和死亡原因的统计分类。</a:t>
            </a:r>
            <a:r>
              <a:rPr lang="en-US" altLang="zh-CN" dirty="0" smtClean="0"/>
              <a:t>1993</a:t>
            </a:r>
            <a:r>
              <a:rPr dirty="0" smtClean="0"/>
              <a:t>年</a:t>
            </a:r>
            <a:r>
              <a:rPr lang="en-US" altLang="zh-CN" dirty="0" smtClean="0"/>
              <a:t>5</a:t>
            </a:r>
            <a:r>
              <a:rPr dirty="0" smtClean="0"/>
              <a:t>月，国际技术监督局发布了等效采用</a:t>
            </a:r>
            <a:r>
              <a:rPr lang="en-US" altLang="zh-CN" dirty="0" smtClean="0"/>
              <a:t>ICD-9</a:t>
            </a:r>
            <a:r>
              <a:rPr dirty="0" smtClean="0"/>
              <a:t>编制“疾病分类与代码”。</a:t>
            </a:r>
            <a:endParaRPr lang="en-US" dirty="0" smtClean="0"/>
          </a:p>
          <a:p>
            <a:r>
              <a:rPr lang="en-US" altLang="zh-CN" dirty="0" smtClean="0"/>
              <a:t>    ICD</a:t>
            </a:r>
            <a:r>
              <a:rPr dirty="0" smtClean="0"/>
              <a:t>编码包括疾病诊断编码</a:t>
            </a:r>
            <a:r>
              <a:rPr lang="en-US" dirty="0" smtClean="0"/>
              <a:t>,</a:t>
            </a:r>
            <a:r>
              <a:rPr dirty="0" smtClean="0"/>
              <a:t>手术和操作编码两种。</a:t>
            </a:r>
            <a:endParaRPr lang="en-US" dirty="0" smtClean="0"/>
          </a:p>
          <a:p>
            <a:r>
              <a:rPr lang="en-US" dirty="0" smtClean="0"/>
              <a:t>   </a:t>
            </a:r>
            <a:r>
              <a:rPr lang="en-US" altLang="zh-CN" dirty="0" smtClean="0"/>
              <a:t>ICD</a:t>
            </a:r>
            <a:r>
              <a:rPr dirty="0" smtClean="0"/>
              <a:t>分类编码方法：类目、亚目、细目，如细目</a:t>
            </a:r>
            <a:r>
              <a:rPr lang="en-US" altLang="zh-CN" dirty="0" smtClean="0"/>
              <a:t>S82.01</a:t>
            </a:r>
            <a:r>
              <a:rPr dirty="0" smtClean="0"/>
              <a:t>表示髌骨开放性骨折。</a:t>
            </a:r>
            <a:endParaRPr lang="en-US" dirty="0" smtClean="0"/>
          </a:p>
          <a:p>
            <a:r>
              <a:rPr lang="en-US" dirty="0" smtClean="0"/>
              <a:t>    </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srcRect/>
          <a:stretch>
            <a:fillRect/>
          </a:stretch>
        </p:blipFill>
        <p:spPr bwMode="auto">
          <a:xfrm>
            <a:off x="357158" y="1571612"/>
            <a:ext cx="8786842"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D_ICD_PROCEDURES  ICD</a:t>
            </a:r>
            <a:r>
              <a:rPr lang="zh-CN" altLang="en-US" dirty="0" smtClean="0"/>
              <a:t>手术与操作编码</a:t>
            </a:r>
            <a:endParaRPr lang="zh-CN" alt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14282" y="1571612"/>
            <a:ext cx="8929718"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D_ITEMS  </a:t>
            </a:r>
            <a:r>
              <a:rPr lang="zh-CN" altLang="en-US" dirty="0" smtClean="0"/>
              <a:t>定义</a:t>
            </a:r>
            <a:r>
              <a:rPr lang="en-US" altLang="zh-CN" dirty="0" smtClean="0"/>
              <a:t>ITEMID</a:t>
            </a:r>
            <a:endParaRPr lang="zh-CN" altLang="en-US" dirty="0"/>
          </a:p>
        </p:txBody>
      </p:sp>
      <p:pic>
        <p:nvPicPr>
          <p:cNvPr id="10242" name="Picture 2"/>
          <p:cNvPicPr>
            <a:picLocks noGrp="1" noChangeAspect="1" noChangeArrowheads="1"/>
          </p:cNvPicPr>
          <p:nvPr>
            <p:ph idx="1"/>
          </p:nvPr>
        </p:nvPicPr>
        <p:blipFill>
          <a:blip r:embed="rId2"/>
          <a:srcRect/>
          <a:stretch>
            <a:fillRect/>
          </a:stretch>
        </p:blipFill>
        <p:spPr>
          <a:xfrm>
            <a:off x="285720" y="857232"/>
            <a:ext cx="8858280" cy="1930999"/>
          </a:xfrm>
        </p:spPr>
      </p:pic>
      <p:pic>
        <p:nvPicPr>
          <p:cNvPr id="10243" name="Picture 3"/>
          <p:cNvPicPr>
            <a:picLocks noChangeAspect="1" noChangeArrowheads="1"/>
          </p:cNvPicPr>
          <p:nvPr/>
        </p:nvPicPr>
        <p:blipFill>
          <a:blip r:embed="rId3"/>
          <a:srcRect/>
          <a:stretch>
            <a:fillRect/>
          </a:stretch>
        </p:blipFill>
        <p:spPr bwMode="auto">
          <a:xfrm>
            <a:off x="0" y="3000372"/>
            <a:ext cx="8715404" cy="15525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0" y="4857760"/>
            <a:ext cx="914400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D_LABEVENTS  </a:t>
            </a:r>
            <a:r>
              <a:rPr lang="zh-CN" altLang="en-US" dirty="0" smtClean="0"/>
              <a:t>定义</a:t>
            </a:r>
            <a:r>
              <a:rPr lang="en-US" altLang="zh-CN" dirty="0" smtClean="0"/>
              <a:t>LABITEMID</a:t>
            </a:r>
            <a:endParaRPr lang="zh-CN" alt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714348" y="1500174"/>
            <a:ext cx="7572428"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DATETIMEEVENTS  </a:t>
            </a:r>
            <a:r>
              <a:rPr lang="zh-CN" altLang="en-US" dirty="0" smtClean="0"/>
              <a:t>日期时间表格</a:t>
            </a:r>
            <a:endParaRPr lang="zh-CN" alt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357158" y="1643050"/>
            <a:ext cx="8643998"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MIMIC</a:t>
            </a:r>
            <a:r>
              <a:rPr dirty="0" smtClean="0"/>
              <a:t>背景介绍</a:t>
            </a:r>
            <a:endParaRPr lang="en-US" dirty="0" smtClean="0"/>
          </a:p>
          <a:p>
            <a:endParaRPr lang="en-US" altLang="zh-CN" dirty="0" smtClean="0"/>
          </a:p>
          <a:p>
            <a:r>
              <a:rPr lang="en-US" altLang="zh-CN" dirty="0" smtClean="0"/>
              <a:t>MIMIC-III</a:t>
            </a:r>
            <a:r>
              <a:rPr dirty="0" smtClean="0"/>
              <a:t>表格内容</a:t>
            </a:r>
            <a:endParaRPr lang="en-US" dirty="0" smtClean="0"/>
          </a:p>
          <a:p>
            <a:endParaRPr lang="en-US" altLang="zh-CN" dirty="0" smtClean="0"/>
          </a:p>
          <a:p>
            <a:r>
              <a:rPr lang="en-US" altLang="zh-CN" dirty="0" smtClean="0"/>
              <a:t>MIMIC</a:t>
            </a:r>
            <a:r>
              <a:rPr dirty="0" smtClean="0"/>
              <a:t>相关研究</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DIAGNOSIS_ICD  ICD</a:t>
            </a:r>
            <a:r>
              <a:rPr lang="zh-CN" altLang="en-US" dirty="0" smtClean="0"/>
              <a:t>诊断表格</a:t>
            </a:r>
            <a:endParaRPr lang="zh-CN" altLang="en-US" dirty="0"/>
          </a:p>
        </p:txBody>
      </p:sp>
      <p:pic>
        <p:nvPicPr>
          <p:cNvPr id="29698" name="Picture 2"/>
          <p:cNvPicPr>
            <a:picLocks noGrp="1" noChangeAspect="1" noChangeArrowheads="1"/>
          </p:cNvPicPr>
          <p:nvPr>
            <p:ph idx="1"/>
          </p:nvPr>
        </p:nvPicPr>
        <p:blipFill>
          <a:blip r:embed="rId2"/>
          <a:srcRect/>
          <a:stretch>
            <a:fillRect/>
          </a:stretch>
        </p:blipFill>
        <p:spPr bwMode="auto">
          <a:xfrm>
            <a:off x="1071538" y="1428736"/>
            <a:ext cx="6643734"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DRGCODES </a:t>
            </a:r>
            <a:endParaRPr lang="zh-CN" altLang="en-US" dirty="0"/>
          </a:p>
        </p:txBody>
      </p:sp>
      <p:sp>
        <p:nvSpPr>
          <p:cNvPr id="5" name="内容占位符 4"/>
          <p:cNvSpPr>
            <a:spLocks noGrp="1"/>
          </p:cNvSpPr>
          <p:nvPr>
            <p:ph idx="1"/>
          </p:nvPr>
        </p:nvSpPr>
        <p:spPr/>
        <p:txBody>
          <a:bodyPr/>
          <a:lstStyle/>
          <a:p>
            <a:r>
              <a:rPr lang="en-US" altLang="zh-CN" dirty="0" smtClean="0"/>
              <a:t>DRG</a:t>
            </a:r>
            <a:r>
              <a:rPr dirty="0" smtClean="0"/>
              <a:t>中文译为疾病诊断相关分组（</a:t>
            </a:r>
            <a:r>
              <a:rPr lang="en-US" altLang="zh-CN" dirty="0" smtClean="0"/>
              <a:t>Diagnosis Related Groups</a:t>
            </a:r>
            <a:r>
              <a:rPr dirty="0" smtClean="0"/>
              <a:t>，简称</a:t>
            </a:r>
            <a:r>
              <a:rPr lang="en-US" altLang="zh-CN" dirty="0" smtClean="0"/>
              <a:t>DRG</a:t>
            </a:r>
            <a:r>
              <a:rPr dirty="0" smtClean="0"/>
              <a:t>），是上世纪</a:t>
            </a:r>
            <a:r>
              <a:rPr lang="en-US" altLang="zh-CN" dirty="0" smtClean="0"/>
              <a:t>70</a:t>
            </a:r>
            <a:r>
              <a:rPr dirty="0" smtClean="0"/>
              <a:t>年代美国学者研发的一种管理工具，是一种新型的病例分类法</a:t>
            </a:r>
            <a:r>
              <a:rPr lang="en-US" altLang="zh-CN" dirty="0" smtClean="0"/>
              <a:t>,</a:t>
            </a:r>
            <a:r>
              <a:rPr dirty="0" smtClean="0"/>
              <a:t>是当代世界医院管理研究的热门话题。</a:t>
            </a:r>
            <a:r>
              <a:rPr lang="en-US" altLang="zh-CN" dirty="0" smtClean="0"/>
              <a:t>DRG</a:t>
            </a:r>
            <a:r>
              <a:rPr dirty="0" smtClean="0"/>
              <a:t>是以医疗资源消耗强度为分组轴心而发展起来的一种病例组合模型。主要应用于短期住院医疗服务绩效评价及医保付费管理，目前在德国、法国等世界上很多国家广泛应用。</a:t>
            </a:r>
            <a:endParaRPr lang="en-US" baseline="30000" dirty="0" smtClean="0"/>
          </a:p>
          <a:p>
            <a:r>
              <a:rPr dirty="0" smtClean="0"/>
              <a:t>即按疾病诊断相关分组付费。所谓按疾病诊断相关分组付费，即先参考患者的年龄、疾病诊断等多个因素，将疾病分入若干诊断组；然后，医院与保险机构通过谈判合理确定各疾病诊断组的付费标准，保险机构按此协定的标准向医院支付费用。</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srcRect/>
          <a:stretch>
            <a:fillRect/>
          </a:stretch>
        </p:blipFill>
        <p:spPr bwMode="auto">
          <a:xfrm>
            <a:off x="428596" y="1214422"/>
            <a:ext cx="8358246" cy="150019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0" y="3357562"/>
            <a:ext cx="9144000" cy="1895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ICUSTAYS ICU</a:t>
            </a:r>
            <a:r>
              <a:rPr lang="zh-CN" altLang="en-US" dirty="0" smtClean="0"/>
              <a:t>住院信息，衍生于</a:t>
            </a:r>
            <a:r>
              <a:rPr lang="en-US" altLang="zh-CN" dirty="0" smtClean="0"/>
              <a:t>TRANSFERS</a:t>
            </a:r>
            <a:endParaRPr lang="zh-CN" alt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0" y="1928802"/>
            <a:ext cx="9144000"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INPUTEVENTS_CV  </a:t>
            </a:r>
            <a:r>
              <a:rPr lang="zh-CN" altLang="en-US" dirty="0" smtClean="0"/>
              <a:t>液体入量（</a:t>
            </a:r>
            <a:r>
              <a:rPr lang="en-US" altLang="zh-CN" dirty="0" err="1" smtClean="0"/>
              <a:t>CareVue</a:t>
            </a:r>
            <a:r>
              <a:rPr lang="zh-CN" altLang="en-US" dirty="0" smtClean="0"/>
              <a:t>监护）</a:t>
            </a:r>
            <a:endParaRPr lang="zh-CN" alt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285720" y="1428736"/>
            <a:ext cx="8572560" cy="1991333"/>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285720" y="3929066"/>
            <a:ext cx="8439150" cy="155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INPUTEVENTS_MV </a:t>
            </a:r>
            <a:r>
              <a:rPr lang="zh-CN" altLang="en-US" dirty="0" smtClean="0"/>
              <a:t>液体入量（</a:t>
            </a:r>
            <a:r>
              <a:rPr lang="en-US" altLang="zh-CN" dirty="0" err="1" smtClean="0"/>
              <a:t>Metavision</a:t>
            </a:r>
            <a:r>
              <a:rPr lang="zh-CN" altLang="en-US" dirty="0" smtClean="0"/>
              <a:t>）</a:t>
            </a:r>
            <a:endParaRPr lang="zh-CN" alt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285720" y="857232"/>
            <a:ext cx="8858280" cy="1928826"/>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0" y="2857496"/>
            <a:ext cx="9144000" cy="1724025"/>
          </a:xfrm>
          <a:prstGeom prst="rect">
            <a:avLst/>
          </a:prstGeom>
          <a:noFill/>
          <a:ln w="9525">
            <a:noFill/>
            <a:miter lim="800000"/>
            <a:headEnd/>
            <a:tailEnd/>
          </a:ln>
          <a:effectLst/>
        </p:spPr>
      </p:pic>
      <p:pic>
        <p:nvPicPr>
          <p:cNvPr id="33796" name="Picture 4"/>
          <p:cNvPicPr>
            <a:picLocks noChangeAspect="1" noChangeArrowheads="1"/>
          </p:cNvPicPr>
          <p:nvPr/>
        </p:nvPicPr>
        <p:blipFill>
          <a:blip r:embed="rId4"/>
          <a:srcRect/>
          <a:stretch>
            <a:fillRect/>
          </a:stretch>
        </p:blipFill>
        <p:spPr bwMode="auto">
          <a:xfrm>
            <a:off x="0" y="4714884"/>
            <a:ext cx="914400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LABEVENTS </a:t>
            </a:r>
            <a:r>
              <a:rPr lang="zh-CN" altLang="en-US" dirty="0" smtClean="0"/>
              <a:t>实验室检验结果</a:t>
            </a:r>
            <a:endParaRPr lang="zh-CN" altLang="en-US" dirty="0"/>
          </a:p>
        </p:txBody>
      </p:sp>
      <p:pic>
        <p:nvPicPr>
          <p:cNvPr id="34818" name="Picture 2"/>
          <p:cNvPicPr>
            <a:picLocks noGrp="1" noChangeAspect="1" noChangeArrowheads="1"/>
          </p:cNvPicPr>
          <p:nvPr>
            <p:ph idx="1"/>
          </p:nvPr>
        </p:nvPicPr>
        <p:blipFill>
          <a:blip r:embed="rId2"/>
          <a:srcRect/>
          <a:stretch>
            <a:fillRect/>
          </a:stretch>
        </p:blipFill>
        <p:spPr bwMode="auto">
          <a:xfrm>
            <a:off x="428596" y="1643050"/>
            <a:ext cx="7929618"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MICROBIOLOGYEVENTS </a:t>
            </a:r>
            <a:r>
              <a:rPr lang="zh-CN" altLang="en-US" dirty="0" smtClean="0"/>
              <a:t>微生物学检查</a:t>
            </a:r>
            <a:endParaRPr lang="zh-CN" alt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285720" y="1357298"/>
            <a:ext cx="8429684" cy="2357454"/>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0" y="3857628"/>
            <a:ext cx="9144000" cy="2238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NOTEEVENTS  </a:t>
            </a:r>
            <a:r>
              <a:rPr lang="zh-CN" altLang="en-US" dirty="0" smtClean="0"/>
              <a:t>文书记录表格（包括护理文书，医生记录，超声等影像学文字结果，出院记录等）</a:t>
            </a:r>
            <a:endParaRPr lang="zh-CN" alt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0" y="1643050"/>
            <a:ext cx="9144000"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OUTPUTEVENTS  </a:t>
            </a:r>
            <a:r>
              <a:rPr lang="zh-CN" altLang="en-US" dirty="0" smtClean="0"/>
              <a:t>液体出量（无</a:t>
            </a:r>
            <a:r>
              <a:rPr lang="en-US" altLang="zh-CN" dirty="0" smtClean="0"/>
              <a:t>MV</a:t>
            </a:r>
            <a:r>
              <a:rPr lang="zh-CN" altLang="en-US" dirty="0" smtClean="0"/>
              <a:t>和</a:t>
            </a:r>
            <a:r>
              <a:rPr lang="en-US" altLang="zh-CN" dirty="0" smtClean="0"/>
              <a:t>CV</a:t>
            </a:r>
            <a:r>
              <a:rPr lang="zh-CN" altLang="en-US" dirty="0" smtClean="0"/>
              <a:t>的区分）</a:t>
            </a:r>
            <a:endParaRPr lang="zh-CN" altLang="en-US" dirty="0"/>
          </a:p>
        </p:txBody>
      </p:sp>
      <p:pic>
        <p:nvPicPr>
          <p:cNvPr id="37890" name="Picture 2"/>
          <p:cNvPicPr>
            <a:picLocks noGrp="1" noChangeAspect="1" noChangeArrowheads="1"/>
          </p:cNvPicPr>
          <p:nvPr>
            <p:ph idx="1"/>
          </p:nvPr>
        </p:nvPicPr>
        <p:blipFill>
          <a:blip r:embed="rId2"/>
          <a:srcRect/>
          <a:stretch>
            <a:fillRect/>
          </a:stretch>
        </p:blipFill>
        <p:spPr bwMode="auto">
          <a:xfrm>
            <a:off x="214282" y="1571612"/>
            <a:ext cx="8715436"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背景介绍</a:t>
            </a:r>
            <a:endParaRPr lang="zh-CN" altLang="en-US" dirty="0"/>
          </a:p>
        </p:txBody>
      </p:sp>
      <p:sp>
        <p:nvSpPr>
          <p:cNvPr id="3" name="内容占位符 2"/>
          <p:cNvSpPr>
            <a:spLocks noGrp="1"/>
          </p:cNvSpPr>
          <p:nvPr>
            <p:ph idx="1"/>
          </p:nvPr>
        </p:nvSpPr>
        <p:spPr/>
        <p:txBody>
          <a:bodyPr/>
          <a:lstStyle/>
          <a:p>
            <a:r>
              <a:rPr lang="en-US" dirty="0" smtClean="0"/>
              <a:t>MIMIC</a:t>
            </a:r>
            <a:r>
              <a:rPr dirty="0" smtClean="0"/>
              <a:t>数据库是一个对公众免费开放的重症监护病人数据库，由美国麻省理工学院计算生理学实验室以及贝斯以色列迪康医学中心</a:t>
            </a:r>
            <a:r>
              <a:rPr lang="en-US" dirty="0" smtClean="0"/>
              <a:t>(BIDMC)</a:t>
            </a:r>
            <a:r>
              <a:rPr dirty="0" smtClean="0"/>
              <a:t>和飞利浦医疗共同构建，该数据库经过多个学科</a:t>
            </a:r>
            <a:r>
              <a:rPr lang="en-US" dirty="0" smtClean="0"/>
              <a:t>10</a:t>
            </a:r>
            <a:r>
              <a:rPr dirty="0" smtClean="0"/>
              <a:t>多年的建设，目前已经被成功应用于</a:t>
            </a:r>
            <a:r>
              <a:rPr lang="en-US" dirty="0" smtClean="0"/>
              <a:t>ICU</a:t>
            </a:r>
            <a:r>
              <a:rPr dirty="0" smtClean="0"/>
              <a:t>临床数据挖掘的多个研究领域。</a:t>
            </a:r>
          </a:p>
          <a:p>
            <a:r>
              <a:rPr lang="en-US" dirty="0" smtClean="0"/>
              <a:t>MIMIC-III (</a:t>
            </a:r>
            <a:r>
              <a:rPr lang="en-US" b="1" dirty="0" smtClean="0"/>
              <a:t>M</a:t>
            </a:r>
            <a:r>
              <a:rPr lang="en-US" dirty="0" smtClean="0"/>
              <a:t>edical </a:t>
            </a:r>
            <a:r>
              <a:rPr lang="en-US" b="1" dirty="0" smtClean="0"/>
              <a:t>I</a:t>
            </a:r>
            <a:r>
              <a:rPr lang="en-US" dirty="0" smtClean="0"/>
              <a:t>nformation </a:t>
            </a:r>
            <a:r>
              <a:rPr lang="en-US" b="1" dirty="0" smtClean="0"/>
              <a:t>M</a:t>
            </a:r>
            <a:r>
              <a:rPr lang="en-US" dirty="0" smtClean="0"/>
              <a:t>art for </a:t>
            </a:r>
            <a:r>
              <a:rPr lang="en-US" b="1" dirty="0" smtClean="0"/>
              <a:t>I</a:t>
            </a:r>
            <a:r>
              <a:rPr lang="en-US" dirty="0" smtClean="0"/>
              <a:t>ntensive </a:t>
            </a:r>
            <a:r>
              <a:rPr lang="en-US" b="1" dirty="0" smtClean="0"/>
              <a:t>C</a:t>
            </a:r>
            <a:r>
              <a:rPr lang="en-US" dirty="0" smtClean="0"/>
              <a:t>are III)V1.3</a:t>
            </a:r>
            <a:r>
              <a:rPr dirty="0" smtClean="0"/>
              <a:t>，收集了</a:t>
            </a:r>
            <a:r>
              <a:rPr lang="en-US" dirty="0" smtClean="0"/>
              <a:t>2001</a:t>
            </a:r>
            <a:r>
              <a:rPr dirty="0" smtClean="0"/>
              <a:t>至</a:t>
            </a:r>
            <a:r>
              <a:rPr lang="en-US" dirty="0" smtClean="0"/>
              <a:t>2012</a:t>
            </a:r>
            <a:r>
              <a:rPr dirty="0" smtClean="0"/>
              <a:t>年间来自</a:t>
            </a:r>
            <a:r>
              <a:rPr lang="en-US" dirty="0" smtClean="0"/>
              <a:t>BIDMC</a:t>
            </a:r>
            <a:r>
              <a:rPr dirty="0" smtClean="0"/>
              <a:t>医学中心的的</a:t>
            </a:r>
            <a:r>
              <a:rPr lang="en-US" dirty="0" smtClean="0"/>
              <a:t>ICU</a:t>
            </a:r>
            <a:r>
              <a:rPr dirty="0" smtClean="0"/>
              <a:t>病人数据，包括</a:t>
            </a:r>
            <a:r>
              <a:rPr lang="en-US" altLang="zh-CN" dirty="0" smtClean="0"/>
              <a:t>38645</a:t>
            </a:r>
            <a:r>
              <a:rPr dirty="0" smtClean="0"/>
              <a:t>个成人和</a:t>
            </a:r>
            <a:r>
              <a:rPr lang="en-US" altLang="zh-CN" dirty="0" smtClean="0"/>
              <a:t>7875</a:t>
            </a:r>
            <a:r>
              <a:rPr dirty="0" smtClean="0"/>
              <a:t>个新生儿数据。其</a:t>
            </a:r>
            <a:r>
              <a:rPr lang="en-US" dirty="0" smtClean="0"/>
              <a:t>ICU</a:t>
            </a:r>
            <a:r>
              <a:rPr dirty="0" smtClean="0"/>
              <a:t>类型包括内科</a:t>
            </a:r>
            <a:r>
              <a:rPr lang="en-US" dirty="0" smtClean="0"/>
              <a:t>MICU</a:t>
            </a:r>
            <a:r>
              <a:rPr dirty="0" smtClean="0"/>
              <a:t>，外科</a:t>
            </a:r>
            <a:r>
              <a:rPr lang="en-US" dirty="0" smtClean="0"/>
              <a:t>SICU</a:t>
            </a:r>
            <a:r>
              <a:rPr dirty="0" smtClean="0"/>
              <a:t>，心内科</a:t>
            </a:r>
            <a:r>
              <a:rPr lang="en-US" dirty="0" smtClean="0"/>
              <a:t>CCU</a:t>
            </a:r>
            <a:r>
              <a:rPr dirty="0" smtClean="0"/>
              <a:t>，心脏外科</a:t>
            </a:r>
            <a:r>
              <a:rPr lang="en-US" dirty="0" smtClean="0"/>
              <a:t>CSRU</a:t>
            </a:r>
            <a:r>
              <a:rPr dirty="0" smtClean="0"/>
              <a:t>和新生儿</a:t>
            </a:r>
            <a:r>
              <a:rPr lang="en-US" dirty="0" smtClean="0"/>
              <a:t>NICU</a:t>
            </a:r>
            <a:r>
              <a:rPr dirty="0" smtClean="0"/>
              <a:t>等。</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PATIENTS </a:t>
            </a:r>
            <a:r>
              <a:rPr lang="zh-CN" altLang="en-US" dirty="0" smtClean="0"/>
              <a:t>病人信息（终身不变的一些信息）</a:t>
            </a:r>
            <a:endParaRPr lang="zh-CN" altLang="en-US" dirty="0"/>
          </a:p>
        </p:txBody>
      </p:sp>
      <p:pic>
        <p:nvPicPr>
          <p:cNvPr id="40962" name="Picture 2"/>
          <p:cNvPicPr>
            <a:picLocks noGrp="1" noChangeAspect="1" noChangeArrowheads="1"/>
          </p:cNvPicPr>
          <p:nvPr>
            <p:ph idx="1"/>
          </p:nvPr>
        </p:nvPicPr>
        <p:blipFill>
          <a:blip r:embed="rId2"/>
          <a:srcRect/>
          <a:stretch>
            <a:fillRect/>
          </a:stretch>
        </p:blipFill>
        <p:spPr bwMode="auto">
          <a:xfrm>
            <a:off x="857224" y="1500174"/>
            <a:ext cx="7633477" cy="29492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PRESCRIPTIONS </a:t>
            </a:r>
            <a:r>
              <a:rPr lang="zh-CN" altLang="en-US" dirty="0" smtClean="0"/>
              <a:t>用药信息</a:t>
            </a:r>
            <a:endParaRPr lang="zh-CN" alt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285720" y="1285860"/>
            <a:ext cx="8501122" cy="2000264"/>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0" y="3857628"/>
            <a:ext cx="914400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PROCEDUREEVENTS_MV</a:t>
            </a:r>
            <a:endParaRPr lang="zh-CN" altLang="en-US" dirty="0"/>
          </a:p>
        </p:txBody>
      </p:sp>
      <p:pic>
        <p:nvPicPr>
          <p:cNvPr id="39938" name="Picture 2"/>
          <p:cNvPicPr>
            <a:picLocks noGrp="1" noChangeAspect="1" noChangeArrowheads="1"/>
          </p:cNvPicPr>
          <p:nvPr>
            <p:ph idx="1"/>
          </p:nvPr>
        </p:nvPicPr>
        <p:blipFill>
          <a:blip r:embed="rId2"/>
          <a:srcRect/>
          <a:stretch>
            <a:fillRect/>
          </a:stretch>
        </p:blipFill>
        <p:spPr bwMode="auto">
          <a:xfrm>
            <a:off x="285720" y="1000108"/>
            <a:ext cx="8501122" cy="1785950"/>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0" y="3000372"/>
            <a:ext cx="9144000" cy="1724025"/>
          </a:xfrm>
          <a:prstGeom prst="rect">
            <a:avLst/>
          </a:prstGeom>
          <a:noFill/>
          <a:ln w="9525">
            <a:noFill/>
            <a:miter lim="800000"/>
            <a:headEnd/>
            <a:tailEnd/>
          </a:ln>
          <a:effectLst/>
        </p:spPr>
      </p:pic>
      <p:pic>
        <p:nvPicPr>
          <p:cNvPr id="39940" name="Picture 4"/>
          <p:cNvPicPr>
            <a:picLocks noChangeAspect="1" noChangeArrowheads="1"/>
          </p:cNvPicPr>
          <p:nvPr/>
        </p:nvPicPr>
        <p:blipFill>
          <a:blip r:embed="rId4"/>
          <a:srcRect/>
          <a:stretch>
            <a:fillRect/>
          </a:stretch>
        </p:blipFill>
        <p:spPr bwMode="auto">
          <a:xfrm>
            <a:off x="857224" y="4643446"/>
            <a:ext cx="3105150" cy="22145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PROCEDURES_ICD  ICD</a:t>
            </a:r>
            <a:r>
              <a:rPr lang="zh-CN" altLang="en-US" dirty="0" smtClean="0"/>
              <a:t>手术与操作代码</a:t>
            </a:r>
            <a:endParaRPr lang="zh-CN" altLang="en-US" dirty="0"/>
          </a:p>
        </p:txBody>
      </p:sp>
      <p:pic>
        <p:nvPicPr>
          <p:cNvPr id="41986" name="Picture 2"/>
          <p:cNvPicPr>
            <a:picLocks noGrp="1" noChangeAspect="1" noChangeArrowheads="1"/>
          </p:cNvPicPr>
          <p:nvPr>
            <p:ph idx="1"/>
          </p:nvPr>
        </p:nvPicPr>
        <p:blipFill>
          <a:blip r:embed="rId2"/>
          <a:srcRect/>
          <a:stretch>
            <a:fillRect/>
          </a:stretch>
        </p:blipFill>
        <p:spPr bwMode="auto">
          <a:xfrm>
            <a:off x="2143108" y="1714488"/>
            <a:ext cx="5715040" cy="3000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SERVICES  </a:t>
            </a:r>
            <a:r>
              <a:rPr lang="zh-CN" altLang="en-US" dirty="0" smtClean="0"/>
              <a:t>服务系统</a:t>
            </a:r>
            <a:endParaRPr lang="zh-CN" altLang="en-US" dirty="0"/>
          </a:p>
        </p:txBody>
      </p:sp>
      <p:pic>
        <p:nvPicPr>
          <p:cNvPr id="43010" name="Picture 2"/>
          <p:cNvPicPr>
            <a:picLocks noGrp="1" noChangeAspect="1" noChangeArrowheads="1"/>
          </p:cNvPicPr>
          <p:nvPr>
            <p:ph idx="1"/>
          </p:nvPr>
        </p:nvPicPr>
        <p:blipFill>
          <a:blip r:embed="rId2"/>
          <a:srcRect/>
          <a:stretch>
            <a:fillRect/>
          </a:stretch>
        </p:blipFill>
        <p:spPr bwMode="auto">
          <a:xfrm>
            <a:off x="1500166" y="1643050"/>
            <a:ext cx="6286544"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TRANSFERS </a:t>
            </a:r>
            <a:r>
              <a:rPr lang="zh-CN" altLang="en-US" dirty="0" smtClean="0"/>
              <a:t>病人住院期间额实际位置信息</a:t>
            </a:r>
            <a:endParaRPr lang="zh-CN" altLang="en-US" dirty="0"/>
          </a:p>
        </p:txBody>
      </p:sp>
      <p:pic>
        <p:nvPicPr>
          <p:cNvPr id="44034" name="Picture 2"/>
          <p:cNvPicPr>
            <a:picLocks noGrp="1" noChangeAspect="1" noChangeArrowheads="1"/>
          </p:cNvPicPr>
          <p:nvPr>
            <p:ph idx="1"/>
          </p:nvPr>
        </p:nvPicPr>
        <p:blipFill>
          <a:blip r:embed="rId2"/>
          <a:srcRect/>
          <a:stretch>
            <a:fillRect/>
          </a:stretch>
        </p:blipFill>
        <p:spPr bwMode="auto">
          <a:xfrm>
            <a:off x="571472" y="1928802"/>
            <a:ext cx="8215313"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MIMIC</a:t>
            </a:r>
            <a:r>
              <a:rPr lang="zh-CN" altLang="en-US" dirty="0" smtClean="0"/>
              <a:t>数据库的研究成果</a:t>
            </a:r>
            <a:endParaRPr lang="zh-CN" altLang="en-US" dirty="0"/>
          </a:p>
        </p:txBody>
      </p:sp>
      <p:sp>
        <p:nvSpPr>
          <p:cNvPr id="3" name="内容占位符 2"/>
          <p:cNvSpPr>
            <a:spLocks noGrp="1"/>
          </p:cNvSpPr>
          <p:nvPr>
            <p:ph idx="1"/>
          </p:nvPr>
        </p:nvSpPr>
        <p:spPr/>
        <p:txBody>
          <a:bodyPr/>
          <a:lstStyle/>
          <a:p>
            <a:r>
              <a:rPr lang="en-US" dirty="0" smtClean="0"/>
              <a:t>MIMIC</a:t>
            </a:r>
            <a:r>
              <a:rPr dirty="0" smtClean="0"/>
              <a:t>数据库的使用需要申请授权，拿到授权之后可以下载数据库存储文件及搭建本地数据库，然后根据需要来查询，提取相关数据进行使用。</a:t>
            </a:r>
          </a:p>
          <a:p>
            <a:r>
              <a:rPr dirty="0" smtClean="0"/>
              <a:t>目前国内基于</a:t>
            </a:r>
            <a:r>
              <a:rPr lang="en-US" dirty="0" smtClean="0"/>
              <a:t>MIMIC—II</a:t>
            </a:r>
            <a:r>
              <a:rPr dirty="0" smtClean="0"/>
              <a:t>临床数据库已经开展了大量的研究工作，国内的研究大多是基于</a:t>
            </a:r>
            <a:r>
              <a:rPr lang="en-US" dirty="0" smtClean="0"/>
              <a:t>MIMIC</a:t>
            </a:r>
            <a:r>
              <a:rPr dirty="0" smtClean="0"/>
              <a:t>生理波形数据库进行的。</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中文文献</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smtClean="0"/>
              <a:t>    11</a:t>
            </a:r>
            <a:r>
              <a:rPr dirty="0" smtClean="0"/>
              <a:t>年山东大学的孟祥平等采用麻省理工学院</a:t>
            </a:r>
            <a:r>
              <a:rPr lang="en-US" dirty="0" smtClean="0"/>
              <a:t>MIMIC</a:t>
            </a:r>
            <a:r>
              <a:rPr dirty="0" smtClean="0"/>
              <a:t>数据库，通过心电和光电容积脉搏渡计算得到脉搏波传播时间</a:t>
            </a:r>
            <a:r>
              <a:rPr lang="en-US" dirty="0" smtClean="0"/>
              <a:t>PTT</a:t>
            </a:r>
            <a:r>
              <a:rPr dirty="0" smtClean="0"/>
              <a:t>，通过有创动脉血压获得平均动脉压，使用线性回归方法分段求得脉搏波传播时间和平均动脉压之间的线性方程，应用该方程结合脉搏波传播时间计算动脉血压，并与实际血压比较评价算法的效果。结果表明，通过脉搏波传播时间计算动脉血压是可行的。                                                           </a:t>
            </a:r>
            <a:r>
              <a:rPr lang="en-US" dirty="0" smtClean="0"/>
              <a:t>15</a:t>
            </a:r>
            <a:r>
              <a:rPr dirty="0" smtClean="0"/>
              <a:t>年中国医科大学生物医学工程系的王帅等人利用</a:t>
            </a:r>
            <a:r>
              <a:rPr lang="en-US" dirty="0" err="1" smtClean="0"/>
              <a:t>Madab</a:t>
            </a:r>
            <a:r>
              <a:rPr dirty="0" smtClean="0"/>
              <a:t>软件分析</a:t>
            </a:r>
            <a:r>
              <a:rPr lang="en-US" dirty="0" smtClean="0"/>
              <a:t>mimic</a:t>
            </a:r>
            <a:r>
              <a:rPr dirty="0" smtClean="0"/>
              <a:t>数据库随机</a:t>
            </a:r>
            <a:r>
              <a:rPr lang="en-US" dirty="0" smtClean="0"/>
              <a:t>5</a:t>
            </a:r>
            <a:r>
              <a:rPr dirty="0" smtClean="0"/>
              <a:t>个患者连续一个小时数据进行分析，研究连续有收缩压同</a:t>
            </a:r>
            <a:r>
              <a:rPr lang="en-US" dirty="0" smtClean="0"/>
              <a:t>PTT</a:t>
            </a:r>
            <a:r>
              <a:rPr dirty="0" smtClean="0"/>
              <a:t>（脉搏传导时间）的关系。经过数据的分析，认为</a:t>
            </a:r>
            <a:r>
              <a:rPr lang="en-US" dirty="0" smtClean="0"/>
              <a:t>PTT</a:t>
            </a:r>
            <a:r>
              <a:rPr dirty="0" smtClean="0"/>
              <a:t>和收缩压有很好的线性相关性，可以作为血压测量的一种方法。并提出利用均值优化法可以增加测量的准确度，选择脉搏波波谷作为特征点的</a:t>
            </a:r>
            <a:r>
              <a:rPr lang="en-US" dirty="0" smtClean="0"/>
              <a:t>PTT</a:t>
            </a:r>
            <a:r>
              <a:rPr dirty="0" smtClean="0"/>
              <a:t>和收缩压有更好的相关性。除此之外，还有几篇学位论文是相似的研究，这里没有列出来。</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dirty="0" smtClean="0"/>
              <a:t>08</a:t>
            </a:r>
            <a:r>
              <a:rPr dirty="0" smtClean="0"/>
              <a:t>年山大的李东为对危重病人生命体征信号质量评估与分析，利用</a:t>
            </a:r>
            <a:r>
              <a:rPr lang="en-US" dirty="0" smtClean="0"/>
              <a:t>mimic</a:t>
            </a:r>
            <a:r>
              <a:rPr dirty="0" smtClean="0"/>
              <a:t>数据库的质量连续监护数据作为标准信号集，总计</a:t>
            </a:r>
            <a:r>
              <a:rPr lang="en-US" dirty="0" smtClean="0"/>
              <a:t>6084</a:t>
            </a:r>
            <a:r>
              <a:rPr dirty="0" smtClean="0"/>
              <a:t>小时的连续高质量的同步多导联</a:t>
            </a:r>
            <a:r>
              <a:rPr lang="en-US" dirty="0" smtClean="0"/>
              <a:t>ECG</a:t>
            </a:r>
            <a:r>
              <a:rPr dirty="0" smtClean="0"/>
              <a:t>和</a:t>
            </a:r>
            <a:r>
              <a:rPr lang="en-US" dirty="0" smtClean="0"/>
              <a:t>ABP</a:t>
            </a:r>
            <a:r>
              <a:rPr dirty="0" smtClean="0"/>
              <a:t>波形数据，对标准信号集添加不同类型和强度的心电和动脉血压干扰，建立了心电和血压评价数据集。同时基于</a:t>
            </a:r>
            <a:r>
              <a:rPr lang="en-US" dirty="0" smtClean="0"/>
              <a:t>MIMIC II</a:t>
            </a:r>
            <a:r>
              <a:rPr dirty="0" smtClean="0"/>
              <a:t>数据库中的监护仪报警数据建立了错误报警抑制评价数据集，对八种心率估计算法和三种动脉血压估计算法进行了抗干扰效果评价。</a:t>
            </a:r>
            <a:endParaRPr lang="en-US" dirty="0" smtClean="0"/>
          </a:p>
          <a:p>
            <a:r>
              <a:rPr dirty="0" smtClean="0"/>
              <a:t>同年，山大的庞兴梅同时对心电和动脉血压两源信号进行数据融合，抑制监护仪心律失常的错误报警，提高监护系统的报警准确率和灵敏度。其研究表明</a:t>
            </a:r>
            <a:r>
              <a:rPr lang="en-US" dirty="0" err="1" smtClean="0"/>
              <a:t>PhysioNet</a:t>
            </a:r>
            <a:r>
              <a:rPr dirty="0" smtClean="0"/>
              <a:t>是分析人体复杂生理信号的重要的数据资源和研究开发平台，我们将其应用开发，对抑制监护仪错误报警算法的性能进行了整体评价，取得了较好的效果。</a:t>
            </a:r>
          </a:p>
          <a:p>
            <a:endParaRPr dirty="0" smtClean="0"/>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11</a:t>
            </a:r>
            <a:r>
              <a:rPr dirty="0" smtClean="0"/>
              <a:t>年，北交大的郑斐在其硕士论文中研究了时间序列相似性度量方法及其在生理信息挖掘中的应用，同样也是利用</a:t>
            </a:r>
            <a:r>
              <a:rPr lang="en-US" dirty="0" smtClean="0"/>
              <a:t>mimic</a:t>
            </a:r>
            <a:r>
              <a:rPr dirty="0" smtClean="0"/>
              <a:t>生理信息数据库中的血流动力学参数为指标预测</a:t>
            </a:r>
            <a:r>
              <a:rPr lang="en-US" dirty="0" smtClean="0"/>
              <a:t>ICU</a:t>
            </a:r>
            <a:r>
              <a:rPr dirty="0" smtClean="0"/>
              <a:t>病人的生理状态稳定性，探索时间序列挖掘技术应用于</a:t>
            </a:r>
            <a:r>
              <a:rPr lang="en-US" dirty="0" smtClean="0"/>
              <a:t>ICU</a:t>
            </a:r>
            <a:r>
              <a:rPr dirty="0" smtClean="0"/>
              <a:t>智能监护的可能性。</a:t>
            </a:r>
          </a:p>
          <a:p>
            <a:r>
              <a:rPr lang="en-US" dirty="0" smtClean="0"/>
              <a:t>15</a:t>
            </a:r>
            <a:r>
              <a:rPr dirty="0" smtClean="0"/>
              <a:t>年解放军总医院的王剑等人基于</a:t>
            </a:r>
            <a:r>
              <a:rPr lang="en-US" dirty="0" smtClean="0"/>
              <a:t>MIMIC-Ill</a:t>
            </a:r>
            <a:r>
              <a:rPr dirty="0" smtClean="0"/>
              <a:t>临床数据库．简单介绍了</a:t>
            </a:r>
            <a:r>
              <a:rPr lang="en-US" dirty="0" smtClean="0"/>
              <a:t>MIMIC</a:t>
            </a:r>
            <a:r>
              <a:rPr dirty="0" smtClean="0"/>
              <a:t>数据库的结构及功能，开展了</a:t>
            </a:r>
            <a:r>
              <a:rPr lang="en-US" dirty="0" smtClean="0"/>
              <a:t>ICU</a:t>
            </a:r>
            <a:r>
              <a:rPr dirty="0" smtClean="0"/>
              <a:t>脓毒血症病人血压和心率的昼夜节律性研究。该研究发现了脓毒血症患者死亡组和存活组在生理参数昼夜节律性上的显著性差异．解决了使用关系型数据库</a:t>
            </a:r>
            <a:r>
              <a:rPr lang="en-US" dirty="0" err="1" smtClean="0"/>
              <a:t>MlMlC</a:t>
            </a:r>
            <a:r>
              <a:rPr lang="en-US" dirty="0" smtClean="0"/>
              <a:t>-¨</a:t>
            </a:r>
            <a:r>
              <a:rPr dirty="0" smtClean="0"/>
              <a:t>开展生理参数昼夜节律性研究的很多技术问题。</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MIMIC-III</a:t>
            </a:r>
            <a:r>
              <a:rPr dirty="0" smtClean="0"/>
              <a:t>：</a:t>
            </a:r>
            <a:r>
              <a:rPr lang="en-US" dirty="0" smtClean="0"/>
              <a:t>2015</a:t>
            </a:r>
            <a:r>
              <a:rPr dirty="0" smtClean="0"/>
              <a:t>年</a:t>
            </a:r>
            <a:r>
              <a:rPr lang="en-US" dirty="0" smtClean="0"/>
              <a:t>12</a:t>
            </a:r>
            <a:r>
              <a:rPr dirty="0" smtClean="0"/>
              <a:t>月发布，该数据库包含临床数据库</a:t>
            </a:r>
            <a:r>
              <a:rPr lang="en-US" dirty="0" smtClean="0"/>
              <a:t>(clinical database)</a:t>
            </a:r>
            <a:r>
              <a:rPr dirty="0" smtClean="0"/>
              <a:t>和生理波形数据库</a:t>
            </a:r>
            <a:r>
              <a:rPr lang="en-US" dirty="0" smtClean="0"/>
              <a:t>(physiological waveform database)</a:t>
            </a:r>
            <a:r>
              <a:rPr dirty="0" smtClean="0"/>
              <a:t>两大部分</a:t>
            </a:r>
            <a:r>
              <a:rPr dirty="0" smtClean="0"/>
              <a:t>。</a:t>
            </a:r>
            <a:endParaRPr lang="en-US" dirty="0" smtClean="0"/>
          </a:p>
          <a:p>
            <a:r>
              <a:rPr dirty="0" smtClean="0"/>
              <a:t>其中临床数据库目前已经收集了超过</a:t>
            </a:r>
            <a:r>
              <a:rPr lang="en-US" dirty="0" smtClean="0"/>
              <a:t>4</a:t>
            </a:r>
            <a:r>
              <a:rPr dirty="0" smtClean="0"/>
              <a:t>万例</a:t>
            </a:r>
            <a:r>
              <a:rPr lang="en-US" dirty="0" smtClean="0"/>
              <a:t>ICU</a:t>
            </a:r>
            <a:r>
              <a:rPr dirty="0" smtClean="0"/>
              <a:t>病人的临床信息，包括病人人口统计特征、检验检查结果、基本体征记录、输液和医疗干预记录、护理记录、影像学检查结果以及出院记录等，每个记录都有详细的时间信息</a:t>
            </a:r>
            <a:r>
              <a:rPr dirty="0" smtClean="0"/>
              <a:t>；</a:t>
            </a:r>
            <a:endParaRPr lang="en-US" dirty="0" smtClean="0"/>
          </a:p>
          <a:p>
            <a:r>
              <a:rPr dirty="0" smtClean="0"/>
              <a:t>生理波形数据库记录了来自飞利浦床旁监护仪的高分辨率波形数据如心电</a:t>
            </a:r>
            <a:r>
              <a:rPr dirty="0" smtClean="0"/>
              <a:t>、血压、脉搏波以及其他生理参数如呼吸、血氧、中心静脉压等。所有这些数据资源经过严格的去除身份信息处理。</a:t>
            </a:r>
            <a:r>
              <a:rPr lang="en-US" dirty="0" smtClean="0"/>
              <a:t/>
            </a:r>
            <a:br>
              <a:rPr lang="en-US" dirty="0" smtClean="0"/>
            </a:b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英文文献</a:t>
            </a:r>
            <a:endParaRPr lang="zh-CN" altLang="en-US" dirty="0"/>
          </a:p>
        </p:txBody>
      </p:sp>
      <p:sp>
        <p:nvSpPr>
          <p:cNvPr id="3" name="内容占位符 2"/>
          <p:cNvSpPr>
            <a:spLocks noGrp="1"/>
          </p:cNvSpPr>
          <p:nvPr>
            <p:ph idx="1"/>
          </p:nvPr>
        </p:nvSpPr>
        <p:spPr/>
        <p:txBody>
          <a:bodyPr>
            <a:normAutofit fontScale="92500" lnSpcReduction="10000"/>
          </a:bodyPr>
          <a:lstStyle/>
          <a:p>
            <a:r>
              <a:rPr dirty="0" smtClean="0"/>
              <a:t>国外的研究相对比较多，而且不止仅限于生理信息数据库的挖掘，更多的是利用临床信息库来研究一些临床上有争议或未经临床试验证实的问题。</a:t>
            </a:r>
          </a:p>
          <a:p>
            <a:r>
              <a:rPr dirty="0" smtClean="0"/>
              <a:t>一般步骤是，首先临床医生提出一个有争议或者是有价值的课题，如脓毒症患者退热治疗对死亡率的影响。然后，确定该课题所需要的控制变量及相关混杂变量，从</a:t>
            </a:r>
            <a:r>
              <a:rPr lang="en-US" dirty="0" err="1" smtClean="0"/>
              <a:t>MIMIc</a:t>
            </a:r>
            <a:r>
              <a:rPr dirty="0" smtClean="0"/>
              <a:t>数据库中用</a:t>
            </a:r>
            <a:r>
              <a:rPr lang="en-US" dirty="0" smtClean="0"/>
              <a:t>SQL</a:t>
            </a:r>
            <a:r>
              <a:rPr dirty="0" smtClean="0"/>
              <a:t>语言查询并按照制定好的纳入和排除标准对病人进行筛选，之后提取出所有有关的数据。最后，进行相关数据的分组，统计建模，得出结果，并对数据及结果进行分析。</a:t>
            </a:r>
          </a:p>
          <a:p>
            <a:r>
              <a:rPr dirty="0" smtClean="0"/>
              <a:t>目前研究范围包括</a:t>
            </a:r>
            <a:r>
              <a:rPr lang="en-US" dirty="0" smtClean="0"/>
              <a:t>ICU</a:t>
            </a:r>
            <a:r>
              <a:rPr dirty="0" smtClean="0"/>
              <a:t>病人的流行病学如年龄，死亡率，疾病种类等分布特征，血压测量方法的比较，相关疾病变量的关联如镁缺乏与乳酸浓度的关系，疾病预后预测因子的分析以及治疗方法（药物或者输液等）的评价。</a:t>
            </a: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dirty="0" smtClean="0"/>
              <a:t>11</a:t>
            </a:r>
            <a:r>
              <a:rPr dirty="0" smtClean="0"/>
              <a:t>年</a:t>
            </a:r>
            <a:r>
              <a:rPr lang="en-US" dirty="0" smtClean="0"/>
              <a:t>Anthony</a:t>
            </a:r>
            <a:r>
              <a:rPr dirty="0" smtClean="0"/>
              <a:t>等人研制出了</a:t>
            </a:r>
            <a:r>
              <a:rPr lang="en-US" dirty="0" smtClean="0"/>
              <a:t>ICU</a:t>
            </a:r>
            <a:r>
              <a:rPr dirty="0" smtClean="0"/>
              <a:t>中急性肾损伤</a:t>
            </a:r>
            <a:r>
              <a:rPr lang="en-US" dirty="0" smtClean="0"/>
              <a:t>AKI</a:t>
            </a:r>
            <a:r>
              <a:rPr dirty="0" smtClean="0"/>
              <a:t>病人的死亡率预测模型，利用简化的急性生理评分</a:t>
            </a:r>
            <a:r>
              <a:rPr lang="en-US" dirty="0" smtClean="0"/>
              <a:t>SAPS</a:t>
            </a:r>
            <a:r>
              <a:rPr dirty="0" smtClean="0"/>
              <a:t>制作了多元回归模型，表明了个体化的模型相比传统的疾病严重性评分系统，可能会提供更精确的死亡率预测，这可能是利用临床数据库进行个体化概率建模的第一步。同年，</a:t>
            </a:r>
            <a:r>
              <a:rPr lang="en-US" dirty="0" err="1" smtClean="0"/>
              <a:t>Mandelbaum</a:t>
            </a:r>
            <a:r>
              <a:rPr dirty="0" smtClean="0"/>
              <a:t>等对</a:t>
            </a:r>
            <a:r>
              <a:rPr lang="en-US" dirty="0" smtClean="0"/>
              <a:t>AKI</a:t>
            </a:r>
            <a:r>
              <a:rPr dirty="0" smtClean="0"/>
              <a:t>病人进行的回顾性队列研究表明，超过一半的</a:t>
            </a:r>
            <a:r>
              <a:rPr lang="en-US" dirty="0" smtClean="0"/>
              <a:t>ICU</a:t>
            </a:r>
            <a:r>
              <a:rPr dirty="0" smtClean="0"/>
              <a:t>病人会发展成为</a:t>
            </a:r>
            <a:r>
              <a:rPr lang="en-US" dirty="0" smtClean="0"/>
              <a:t>AKI</a:t>
            </a:r>
            <a:r>
              <a:rPr dirty="0" smtClean="0"/>
              <a:t>，除了</a:t>
            </a:r>
            <a:r>
              <a:rPr lang="en-US" dirty="0" smtClean="0"/>
              <a:t>AKI1~2</a:t>
            </a:r>
            <a:r>
              <a:rPr dirty="0" smtClean="0"/>
              <a:t>期，其余的</a:t>
            </a:r>
            <a:r>
              <a:rPr lang="en-US" dirty="0" smtClean="0"/>
              <a:t>AKI</a:t>
            </a:r>
            <a:r>
              <a:rPr dirty="0" smtClean="0"/>
              <a:t>状态均会增加死亡率，而相对于血肌酐值，病人的尿量对死亡率的预测更有价值。</a:t>
            </a:r>
          </a:p>
          <a:p>
            <a:r>
              <a:rPr lang="en-US" dirty="0" smtClean="0"/>
              <a:t>12</a:t>
            </a:r>
            <a:r>
              <a:rPr dirty="0" smtClean="0"/>
              <a:t>年</a:t>
            </a:r>
            <a:r>
              <a:rPr lang="en-US" dirty="0" smtClean="0"/>
              <a:t>Fuchs</a:t>
            </a:r>
            <a:r>
              <a:rPr dirty="0" smtClean="0"/>
              <a:t>等利用</a:t>
            </a:r>
            <a:r>
              <a:rPr lang="en-US" dirty="0" smtClean="0"/>
              <a:t>MIMIC-II</a:t>
            </a:r>
            <a:r>
              <a:rPr dirty="0" smtClean="0"/>
              <a:t>临床数据库分析了</a:t>
            </a:r>
            <a:r>
              <a:rPr lang="en-US" dirty="0" smtClean="0"/>
              <a:t>ICU</a:t>
            </a:r>
            <a:r>
              <a:rPr dirty="0" smtClean="0"/>
              <a:t>老年病人的特征，发现年龄大于</a:t>
            </a:r>
            <a:r>
              <a:rPr lang="en-US" dirty="0" smtClean="0"/>
              <a:t>65</a:t>
            </a:r>
            <a:r>
              <a:rPr dirty="0" smtClean="0"/>
              <a:t>岁的病人占</a:t>
            </a:r>
            <a:r>
              <a:rPr lang="en-US" dirty="0" smtClean="0"/>
              <a:t>ICU</a:t>
            </a:r>
            <a:r>
              <a:rPr dirty="0" smtClean="0"/>
              <a:t>总病人数量的</a:t>
            </a:r>
            <a:r>
              <a:rPr lang="en-US" dirty="0" smtClean="0"/>
              <a:t>45.7%</a:t>
            </a:r>
            <a:r>
              <a:rPr dirty="0" smtClean="0"/>
              <a:t>，不同年龄段的病人，其并存疾病也不相同，对于</a:t>
            </a:r>
            <a:r>
              <a:rPr lang="en-US" dirty="0" smtClean="0"/>
              <a:t>&gt;65</a:t>
            </a:r>
            <a:r>
              <a:rPr dirty="0" smtClean="0"/>
              <a:t>岁的病人，随着年龄的增加，心衰，心律不齐，心脏瓣膜病的患病率增加，</a:t>
            </a:r>
            <a:r>
              <a:rPr lang="en-US" dirty="0" smtClean="0"/>
              <a:t>28d</a:t>
            </a:r>
            <a:r>
              <a:rPr dirty="0" smtClean="0"/>
              <a:t>死亡率和</a:t>
            </a:r>
            <a:r>
              <a:rPr lang="en-US" dirty="0" smtClean="0"/>
              <a:t>1</a:t>
            </a:r>
            <a:r>
              <a:rPr dirty="0" smtClean="0"/>
              <a:t>年死亡率也随之增加，而肝衰竭，</a:t>
            </a:r>
            <a:r>
              <a:rPr lang="en-US" dirty="0" smtClean="0"/>
              <a:t>COPD</a:t>
            </a:r>
            <a:r>
              <a:rPr dirty="0" smtClean="0"/>
              <a:t>，糖尿病的患病率下降。高龄，尤其是</a:t>
            </a:r>
            <a:r>
              <a:rPr lang="en-US" dirty="0" smtClean="0"/>
              <a:t>&gt;75</a:t>
            </a:r>
            <a:r>
              <a:rPr dirty="0" smtClean="0"/>
              <a:t>周岁，应该作为</a:t>
            </a:r>
            <a:r>
              <a:rPr lang="en-US" dirty="0" smtClean="0"/>
              <a:t>ICU</a:t>
            </a:r>
            <a:r>
              <a:rPr dirty="0" smtClean="0"/>
              <a:t>病人死亡率的独立危险因素。</a:t>
            </a: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13</a:t>
            </a:r>
            <a:r>
              <a:rPr dirty="0" smtClean="0"/>
              <a:t>年，</a:t>
            </a:r>
            <a:r>
              <a:rPr lang="en-US" dirty="0" smtClean="0"/>
              <a:t>Lehman</a:t>
            </a:r>
            <a:r>
              <a:rPr dirty="0" smtClean="0"/>
              <a:t>等为了研究侵入性和无创性血压测量的差异，比较</a:t>
            </a:r>
            <a:r>
              <a:rPr lang="en-US" dirty="0" err="1" smtClean="0"/>
              <a:t>leICU</a:t>
            </a:r>
            <a:r>
              <a:rPr dirty="0" smtClean="0"/>
              <a:t>病人发生</a:t>
            </a:r>
            <a:r>
              <a:rPr lang="en-US" dirty="0" smtClean="0"/>
              <a:t>AKI</a:t>
            </a:r>
            <a:r>
              <a:rPr dirty="0" smtClean="0"/>
              <a:t>的概率和死亡率，结果显示，侵入性的</a:t>
            </a:r>
            <a:r>
              <a:rPr lang="en-US" dirty="0" smtClean="0"/>
              <a:t>SBP</a:t>
            </a:r>
            <a:r>
              <a:rPr dirty="0" smtClean="0"/>
              <a:t>比无创性的</a:t>
            </a:r>
            <a:r>
              <a:rPr lang="en-US" dirty="0" smtClean="0"/>
              <a:t>SBP</a:t>
            </a:r>
            <a:r>
              <a:rPr dirty="0" smtClean="0"/>
              <a:t>具有更高地反映低血压的价值，而平均动脉压</a:t>
            </a:r>
            <a:r>
              <a:rPr lang="en-US" dirty="0" smtClean="0"/>
              <a:t>MAP</a:t>
            </a:r>
            <a:r>
              <a:rPr dirty="0" smtClean="0"/>
              <a:t>具有较高地一致性，这表明，在</a:t>
            </a:r>
            <a:r>
              <a:rPr lang="en-US" dirty="0" smtClean="0"/>
              <a:t>ICU</a:t>
            </a:r>
            <a:r>
              <a:rPr dirty="0" smtClean="0"/>
              <a:t>监测中，</a:t>
            </a:r>
            <a:r>
              <a:rPr lang="en-US" dirty="0" smtClean="0"/>
              <a:t>MAP</a:t>
            </a:r>
            <a:r>
              <a:rPr dirty="0" smtClean="0"/>
              <a:t>比</a:t>
            </a:r>
            <a:r>
              <a:rPr lang="en-US" dirty="0" smtClean="0"/>
              <a:t>SBP</a:t>
            </a:r>
            <a:r>
              <a:rPr dirty="0" smtClean="0"/>
              <a:t>在指导治疗方面有更高的价值。</a:t>
            </a:r>
          </a:p>
          <a:p>
            <a:r>
              <a:rPr dirty="0" smtClean="0"/>
              <a:t>同年，</a:t>
            </a:r>
            <a:r>
              <a:rPr lang="en-US" dirty="0" err="1" smtClean="0"/>
              <a:t>Danziger</a:t>
            </a:r>
            <a:r>
              <a:rPr dirty="0" smtClean="0"/>
              <a:t>等研究了</a:t>
            </a:r>
            <a:r>
              <a:rPr lang="en-US" dirty="0" smtClean="0"/>
              <a:t>MIMIC</a:t>
            </a:r>
            <a:r>
              <a:rPr dirty="0" smtClean="0"/>
              <a:t>数据库中</a:t>
            </a:r>
            <a:r>
              <a:rPr lang="en-US" dirty="0" smtClean="0"/>
              <a:t>11490</a:t>
            </a:r>
            <a:r>
              <a:rPr dirty="0" smtClean="0"/>
              <a:t>个病人的血浆镁浓度和发生低镁血症的可能性，其中</a:t>
            </a:r>
            <a:r>
              <a:rPr lang="en-US" dirty="0" smtClean="0"/>
              <a:t>2632</a:t>
            </a:r>
            <a:r>
              <a:rPr dirty="0" smtClean="0"/>
              <a:t>个病人曾经服用质子泵抑制剂（</a:t>
            </a:r>
            <a:r>
              <a:rPr lang="en-US" dirty="0" smtClean="0"/>
              <a:t>PPI</a:t>
            </a:r>
            <a:r>
              <a:rPr dirty="0" smtClean="0"/>
              <a:t>），</a:t>
            </a:r>
            <a:r>
              <a:rPr lang="en-US" dirty="0" smtClean="0"/>
              <a:t>657</a:t>
            </a:r>
            <a:r>
              <a:rPr dirty="0" smtClean="0"/>
              <a:t>个服用过</a:t>
            </a:r>
            <a:r>
              <a:rPr lang="en-US" dirty="0" smtClean="0"/>
              <a:t>2RA</a:t>
            </a:r>
            <a:r>
              <a:rPr dirty="0" smtClean="0"/>
              <a:t>，发现在使用过利尿剂的病人中，</a:t>
            </a:r>
            <a:r>
              <a:rPr lang="en-US" dirty="0" smtClean="0"/>
              <a:t>PPI</a:t>
            </a:r>
            <a:r>
              <a:rPr dirty="0" smtClean="0"/>
              <a:t>会降低血浆镁浓度，增加低镁血症的风险（</a:t>
            </a:r>
            <a:r>
              <a:rPr lang="en-US" dirty="0" smtClean="0"/>
              <a:t>OR</a:t>
            </a:r>
            <a:r>
              <a:rPr dirty="0" smtClean="0"/>
              <a:t>，</a:t>
            </a:r>
            <a:r>
              <a:rPr lang="en-US" dirty="0" smtClean="0"/>
              <a:t>1.54</a:t>
            </a:r>
            <a:r>
              <a:rPr dirty="0" smtClean="0"/>
              <a:t>），</a:t>
            </a:r>
            <a:r>
              <a:rPr lang="en-US" dirty="0" smtClean="0"/>
              <a:t>H2RA</a:t>
            </a:r>
            <a:r>
              <a:rPr dirty="0" smtClean="0"/>
              <a:t>无影响，而在未使用过利尿剂的病人中，</a:t>
            </a:r>
            <a:r>
              <a:rPr lang="en-US" dirty="0" smtClean="0"/>
              <a:t>PPI</a:t>
            </a:r>
            <a:r>
              <a:rPr dirty="0" smtClean="0"/>
              <a:t>和</a:t>
            </a:r>
            <a:r>
              <a:rPr lang="en-US" dirty="0" smtClean="0"/>
              <a:t>H2RA</a:t>
            </a:r>
            <a:r>
              <a:rPr dirty="0" smtClean="0"/>
              <a:t>则没有降低病人血浆镁浓度，因此建议对持续服用</a:t>
            </a:r>
            <a:r>
              <a:rPr lang="en-US" dirty="0" smtClean="0"/>
              <a:t>PPI</a:t>
            </a:r>
            <a:r>
              <a:rPr dirty="0" smtClean="0"/>
              <a:t>的</a:t>
            </a:r>
            <a:r>
              <a:rPr lang="en-US" dirty="0" smtClean="0"/>
              <a:t>ICU</a:t>
            </a:r>
            <a:r>
              <a:rPr dirty="0" smtClean="0"/>
              <a:t>病人监测血浆镁的浓度。</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dirty="0" err="1" smtClean="0"/>
              <a:t>Mayaud</a:t>
            </a:r>
            <a:r>
              <a:rPr dirty="0" smtClean="0"/>
              <a:t>等开发了一种预测脓毒症和低血压病人死亡率的新算法，提取了</a:t>
            </a:r>
            <a:r>
              <a:rPr lang="en-US" dirty="0" smtClean="0"/>
              <a:t>MIMIC-II</a:t>
            </a:r>
            <a:r>
              <a:rPr dirty="0" smtClean="0"/>
              <a:t>中</a:t>
            </a:r>
            <a:r>
              <a:rPr lang="en-US" dirty="0" smtClean="0"/>
              <a:t>189</a:t>
            </a:r>
            <a:r>
              <a:rPr dirty="0" smtClean="0"/>
              <a:t>个相关变量，包括低血压发生前后的生理学变量，实验室检查结果，治疗等，利用训练集的遗传算法确定了其中</a:t>
            </a:r>
            <a:r>
              <a:rPr lang="en-US" dirty="0" smtClean="0"/>
              <a:t>30</a:t>
            </a:r>
            <a:r>
              <a:rPr dirty="0" smtClean="0"/>
              <a:t>个预测因子，最终发现包含动态变量的新算法比急性生理和慢性健康状况评分系统具有更好的辨别力和校度。</a:t>
            </a:r>
          </a:p>
          <a:p>
            <a:r>
              <a:rPr lang="en-US" dirty="0" smtClean="0"/>
              <a:t> </a:t>
            </a:r>
            <a:r>
              <a:rPr dirty="0" smtClean="0"/>
              <a:t>普通肝素是</a:t>
            </a:r>
            <a:r>
              <a:rPr lang="en-US" dirty="0" smtClean="0"/>
              <a:t>ICU</a:t>
            </a:r>
            <a:r>
              <a:rPr dirty="0" smtClean="0"/>
              <a:t>病人常用的静脉内抗凝药物，目前其剂量的确定只去决定于病人的体重。</a:t>
            </a:r>
            <a:r>
              <a:rPr lang="en-US" dirty="0" smtClean="0"/>
              <a:t>14</a:t>
            </a:r>
            <a:r>
              <a:rPr dirty="0" smtClean="0"/>
              <a:t>年，</a:t>
            </a:r>
            <a:r>
              <a:rPr lang="en-US" dirty="0" smtClean="0"/>
              <a:t>Mohammad</a:t>
            </a:r>
            <a:r>
              <a:rPr dirty="0" smtClean="0"/>
              <a:t>等从</a:t>
            </a:r>
            <a:r>
              <a:rPr lang="en-US" dirty="0" smtClean="0"/>
              <a:t>MIMIC-II</a:t>
            </a:r>
            <a:r>
              <a:rPr dirty="0" smtClean="0"/>
              <a:t>中提取了</a:t>
            </a:r>
            <a:r>
              <a:rPr lang="en-US" dirty="0" smtClean="0"/>
              <a:t>1511</a:t>
            </a:r>
            <a:r>
              <a:rPr dirty="0" smtClean="0"/>
              <a:t>个肝素治疗的病人，创建了两个多元回归模型来比较病人的部分凝血酶原活化时间</a:t>
            </a:r>
            <a:r>
              <a:rPr lang="en-US" dirty="0" err="1" smtClean="0"/>
              <a:t>aPTT</a:t>
            </a:r>
            <a:r>
              <a:rPr dirty="0" smtClean="0"/>
              <a:t>，结果显示，包含年龄，性别，肝素剂量，种族，</a:t>
            </a:r>
            <a:r>
              <a:rPr lang="en-US" dirty="0" smtClean="0"/>
              <a:t>ICU</a:t>
            </a:r>
            <a:r>
              <a:rPr dirty="0" smtClean="0"/>
              <a:t>类型或</a:t>
            </a:r>
            <a:r>
              <a:rPr lang="en-US" dirty="0" smtClean="0"/>
              <a:t>SOFA</a:t>
            </a:r>
            <a:r>
              <a:rPr dirty="0" smtClean="0"/>
              <a:t>评分的模型提高了疾病预后分类，当然，这还需要大型临床试验去证实。</a:t>
            </a:r>
          </a:p>
          <a:p>
            <a:r>
              <a:rPr dirty="0" smtClean="0"/>
              <a:t>。</a:t>
            </a: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dirty="0" smtClean="0"/>
              <a:t> 同年，</a:t>
            </a:r>
            <a:r>
              <a:rPr lang="en-US" altLang="zh-CN" dirty="0" smtClean="0"/>
              <a:t>Leo</a:t>
            </a:r>
            <a:r>
              <a:rPr dirty="0" smtClean="0"/>
              <a:t>等对</a:t>
            </a:r>
            <a:r>
              <a:rPr lang="en-US" altLang="zh-CN" dirty="0" smtClean="0"/>
              <a:t>MIMIC-II</a:t>
            </a:r>
            <a:r>
              <a:rPr dirty="0" smtClean="0"/>
              <a:t>中</a:t>
            </a:r>
            <a:r>
              <a:rPr lang="en-US" altLang="zh-CN" dirty="0" smtClean="0"/>
              <a:t>10521</a:t>
            </a:r>
            <a:r>
              <a:rPr dirty="0" smtClean="0"/>
              <a:t>个病人进行的现况研究显示，</a:t>
            </a:r>
            <a:r>
              <a:rPr lang="en-US" altLang="zh-CN" dirty="0" smtClean="0"/>
              <a:t>ICU</a:t>
            </a:r>
            <a:r>
              <a:rPr dirty="0" smtClean="0"/>
              <a:t>病人血浆镁浓度每升高</a:t>
            </a:r>
            <a:r>
              <a:rPr lang="en-US" altLang="zh-CN" dirty="0" smtClean="0"/>
              <a:t>1mg/dl</a:t>
            </a:r>
            <a:r>
              <a:rPr dirty="0" smtClean="0"/>
              <a:t>，其收缩压</a:t>
            </a:r>
            <a:r>
              <a:rPr lang="en-US" altLang="zh-CN" dirty="0" smtClean="0"/>
              <a:t>SBP</a:t>
            </a:r>
            <a:r>
              <a:rPr dirty="0" smtClean="0"/>
              <a:t>就下降</a:t>
            </a:r>
            <a:r>
              <a:rPr lang="en-US" altLang="zh-CN" dirty="0" smtClean="0"/>
              <a:t>4.3mmHg(P&lt;0.001,95%CI,3.1~5.5)</a:t>
            </a:r>
            <a:r>
              <a:rPr dirty="0" smtClean="0"/>
              <a:t>，高镁血症的病人在入住</a:t>
            </a:r>
            <a:r>
              <a:rPr lang="en-US" altLang="zh-CN" dirty="0" smtClean="0"/>
              <a:t>ICU</a:t>
            </a:r>
            <a:r>
              <a:rPr dirty="0" smtClean="0"/>
              <a:t>前</a:t>
            </a:r>
            <a:r>
              <a:rPr lang="en-US" altLang="zh-CN" dirty="0" smtClean="0"/>
              <a:t>24h</a:t>
            </a:r>
            <a:r>
              <a:rPr dirty="0" smtClean="0"/>
              <a:t>内接受血管活性药物治疗的可能性增加了</a:t>
            </a:r>
            <a:r>
              <a:rPr lang="en-US" altLang="zh-CN" dirty="0" smtClean="0"/>
              <a:t>2.48</a:t>
            </a:r>
            <a:r>
              <a:rPr dirty="0" smtClean="0"/>
              <a:t>倍（</a:t>
            </a:r>
            <a:r>
              <a:rPr lang="en-US" altLang="zh-CN" dirty="0" smtClean="0"/>
              <a:t>P&lt;0.001,95%CI,2.06~3.0</a:t>
            </a:r>
            <a:r>
              <a:rPr dirty="0" smtClean="0"/>
              <a:t>）</a:t>
            </a:r>
            <a:r>
              <a:rPr lang="en-US" altLang="zh-CN" dirty="0" smtClean="0"/>
              <a:t>,</a:t>
            </a:r>
            <a:r>
              <a:rPr dirty="0" smtClean="0"/>
              <a:t>表明了镁浓度的管理在血压控制中的重要生理作用。</a:t>
            </a:r>
            <a:endParaRPr lang="en-US" dirty="0" smtClean="0"/>
          </a:p>
          <a:p>
            <a:r>
              <a:rPr dirty="0" smtClean="0"/>
              <a:t> 今年，</a:t>
            </a:r>
            <a:r>
              <a:rPr lang="en-US" dirty="0" err="1" smtClean="0"/>
              <a:t>Moskowitz</a:t>
            </a:r>
            <a:r>
              <a:rPr dirty="0" smtClean="0"/>
              <a:t>等人为了研究入住</a:t>
            </a:r>
            <a:r>
              <a:rPr lang="en-US" dirty="0" smtClean="0"/>
              <a:t>ICU</a:t>
            </a:r>
            <a:r>
              <a:rPr dirty="0" smtClean="0"/>
              <a:t>时病人的血浆镁浓度与乳酸酸中毒之间的关系，抽取了</a:t>
            </a:r>
            <a:r>
              <a:rPr lang="en-US" dirty="0" smtClean="0"/>
              <a:t>MIMIC</a:t>
            </a:r>
            <a:r>
              <a:rPr dirty="0" smtClean="0"/>
              <a:t>数据库中</a:t>
            </a:r>
            <a:r>
              <a:rPr lang="en-US" dirty="0" smtClean="0"/>
              <a:t>8922</a:t>
            </a:r>
            <a:r>
              <a:rPr dirty="0" smtClean="0"/>
              <a:t>个符合标准的病人，并用年龄，性别，种族和</a:t>
            </a:r>
            <a:r>
              <a:rPr lang="en-US" dirty="0" smtClean="0"/>
              <a:t>SAPS</a:t>
            </a:r>
            <a:r>
              <a:rPr dirty="0" smtClean="0"/>
              <a:t>做了调整模型，以及用血肌酐，</a:t>
            </a:r>
            <a:r>
              <a:rPr lang="en-US" dirty="0" smtClean="0"/>
              <a:t>ICU</a:t>
            </a:r>
            <a:r>
              <a:rPr dirty="0" smtClean="0"/>
              <a:t>类型，血压等做了二次调整模型，发现了镁缺乏与乳酸酸中毒具有一定的相关性，而低镁血症是危重症病人的一个可校正的危险因素。</a:t>
            </a:r>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dirty="0" smtClean="0"/>
              <a:t>综上所述，在“大数据”背景下，针对“医疗大数据”开展数据挖掘研究正逐渐成为热点研究领域。电子病例和医院信息系统的发展使医疗数据的提取、组织和再利用成为可能，医生和研究人员在一定程度上可以通过信息检索获得诊疗过程中的基本数据，用于科研和临床决策支持。</a:t>
            </a:r>
            <a:r>
              <a:rPr lang="en-US" dirty="0" smtClean="0"/>
              <a:t>MIMIC</a:t>
            </a:r>
            <a:r>
              <a:rPr dirty="0" smtClean="0"/>
              <a:t>数据库对于临床工作人员及统计分析人员，软件算法开发人员来说，都是一个十分有价值的数据挖掘平台。</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MIMIC</a:t>
            </a:r>
            <a:r>
              <a:rPr dirty="0" smtClean="0"/>
              <a:t>临床数据库是一个关系型数据库，数据库中的原始数据以表格</a:t>
            </a:r>
            <a:r>
              <a:rPr lang="en-US" dirty="0" err="1" smtClean="0"/>
              <a:t>csv</a:t>
            </a:r>
            <a:r>
              <a:rPr dirty="0" smtClean="0"/>
              <a:t>文件的形式存储，基本上是通过个人、医院和</a:t>
            </a:r>
            <a:r>
              <a:rPr lang="en-US" dirty="0" smtClean="0"/>
              <a:t>ICU</a:t>
            </a:r>
            <a:r>
              <a:rPr dirty="0" smtClean="0"/>
              <a:t>住院的</a:t>
            </a:r>
            <a:r>
              <a:rPr lang="en-US" dirty="0" smtClean="0"/>
              <a:t>ID</a:t>
            </a:r>
            <a:r>
              <a:rPr dirty="0" smtClean="0"/>
              <a:t>号关联组织起来的。当使用</a:t>
            </a:r>
            <a:r>
              <a:rPr lang="en-US" dirty="0" smtClean="0"/>
              <a:t>MIMIC</a:t>
            </a:r>
            <a:r>
              <a:rPr dirty="0" smtClean="0"/>
              <a:t>数据库时，需要结构化查询语句</a:t>
            </a:r>
            <a:r>
              <a:rPr lang="en-US" dirty="0" smtClean="0"/>
              <a:t>(structure query language</a:t>
            </a:r>
            <a:r>
              <a:rPr dirty="0" smtClean="0"/>
              <a:t>：</a:t>
            </a:r>
            <a:r>
              <a:rPr lang="en-US" dirty="0" smtClean="0"/>
              <a:t>SQL)</a:t>
            </a:r>
            <a:r>
              <a:rPr dirty="0" smtClean="0"/>
              <a:t>对数据库进行操作。</a:t>
            </a:r>
            <a:endParaRPr lang="en-US" dirty="0" smtClean="0"/>
          </a:p>
          <a:p>
            <a:r>
              <a:rPr lang="en-US" dirty="0" err="1" smtClean="0"/>
              <a:t>MimicIII</a:t>
            </a:r>
            <a:r>
              <a:rPr dirty="0" smtClean="0"/>
              <a:t>的数据存储由</a:t>
            </a:r>
            <a:r>
              <a:rPr lang="en-US" dirty="0" smtClean="0"/>
              <a:t>26</a:t>
            </a:r>
            <a:r>
              <a:rPr dirty="0" smtClean="0"/>
              <a:t>个</a:t>
            </a:r>
            <a:r>
              <a:rPr lang="en-US" dirty="0" smtClean="0"/>
              <a:t>CSV</a:t>
            </a:r>
            <a:r>
              <a:rPr dirty="0" smtClean="0"/>
              <a:t>表格文件组成，简单来说，</a:t>
            </a:r>
            <a:r>
              <a:rPr lang="en-US" dirty="0" smtClean="0"/>
              <a:t>ADMISSIONS; PATIENTS;ICUSTAYS; SERVICES</a:t>
            </a:r>
            <a:r>
              <a:rPr dirty="0" smtClean="0"/>
              <a:t>和</a:t>
            </a:r>
            <a:r>
              <a:rPr lang="en-US" dirty="0" smtClean="0"/>
              <a:t>TRANSFERS</a:t>
            </a:r>
            <a:r>
              <a:rPr dirty="0" smtClean="0"/>
              <a:t>，这五个表格是定义和追踪病人的，</a:t>
            </a:r>
            <a:r>
              <a:rPr lang="en-US" dirty="0" smtClean="0"/>
              <a:t>D_CPT; D_ICD_DIAGNOSES;D_ICD_PROCEDURES;D_ITE</a:t>
            </a:r>
            <a:r>
              <a:rPr dirty="0" smtClean="0"/>
              <a:t>和</a:t>
            </a:r>
            <a:r>
              <a:rPr lang="en-US" dirty="0" smtClean="0"/>
              <a:t>D_LABITEMS</a:t>
            </a:r>
            <a:r>
              <a:rPr dirty="0" smtClean="0"/>
              <a:t>五个表格是交叉定位代码的词典，其余的表格是病人住院期间的各种信息，包括生理信息测量，监护者的观察记录和账单信息等。</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descr="C:\Users\wangzhenzhen\Desktop\Roadmap.png"/>
          <p:cNvPicPr>
            <a:picLocks noGrp="1" noChangeAspect="1" noChangeArrowheads="1"/>
          </p:cNvPicPr>
          <p:nvPr>
            <p:ph idx="1"/>
          </p:nvPr>
        </p:nvPicPr>
        <p:blipFill>
          <a:blip r:embed="rId2"/>
          <a:srcRect/>
          <a:stretch>
            <a:fillRect/>
          </a:stretch>
        </p:blipFill>
        <p:spPr bwMode="auto">
          <a:xfrm>
            <a:off x="1142976" y="785794"/>
            <a:ext cx="2428892" cy="5286412"/>
          </a:xfrm>
          <a:prstGeom prst="rect">
            <a:avLst/>
          </a:prstGeom>
          <a:noFill/>
        </p:spPr>
      </p:pic>
      <p:pic>
        <p:nvPicPr>
          <p:cNvPr id="1027" name="Picture 3" descr="C:\Users\wangzhenzhen\Desktop\Roadmap.png2.png"/>
          <p:cNvPicPr>
            <a:picLocks noChangeAspect="1" noChangeArrowheads="1"/>
          </p:cNvPicPr>
          <p:nvPr/>
        </p:nvPicPr>
        <p:blipFill>
          <a:blip r:embed="rId3"/>
          <a:srcRect/>
          <a:stretch>
            <a:fillRect/>
          </a:stretch>
        </p:blipFill>
        <p:spPr bwMode="auto">
          <a:xfrm>
            <a:off x="4500562" y="357166"/>
            <a:ext cx="2786082" cy="585791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ADMMISSIONS </a:t>
            </a:r>
            <a:r>
              <a:rPr lang="zh-CN" altLang="en-US" dirty="0" smtClean="0"/>
              <a:t>入院信息</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14282" y="785794"/>
            <a:ext cx="8786874" cy="292895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42844" y="4143380"/>
            <a:ext cx="9001156" cy="2252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CALLOUT ICU</a:t>
            </a:r>
            <a:r>
              <a:rPr lang="zh-CN" altLang="en-US" dirty="0" smtClean="0"/>
              <a:t>出科信息</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14282" y="1071546"/>
            <a:ext cx="8929718" cy="200026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0" y="3143248"/>
            <a:ext cx="9144000" cy="13811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0" y="4500570"/>
            <a:ext cx="9144000" cy="23574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CAREGIVERS  </a:t>
            </a:r>
            <a:r>
              <a:rPr lang="zh-CN" altLang="en-US" dirty="0" smtClean="0"/>
              <a:t>看护人信息</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643042" y="1357298"/>
            <a:ext cx="4429156"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585">
      <a:dk1>
        <a:srgbClr val="4D4D4D"/>
      </a:dk1>
      <a:lt1>
        <a:sysClr val="window" lastClr="FFFFFF"/>
      </a:lt1>
      <a:dk2>
        <a:srgbClr val="4D4D4D"/>
      </a:dk2>
      <a:lt2>
        <a:srgbClr val="FFFFFF"/>
      </a:lt2>
      <a:accent1>
        <a:srgbClr val="869D59"/>
      </a:accent1>
      <a:accent2>
        <a:srgbClr val="B4B75C"/>
      </a:accent2>
      <a:accent3>
        <a:srgbClr val="6E9671"/>
      </a:accent3>
      <a:accent4>
        <a:srgbClr val="236B5F"/>
      </a:accent4>
      <a:accent5>
        <a:srgbClr val="C00000"/>
      </a:accent5>
      <a:accent6>
        <a:srgbClr val="FFC000"/>
      </a:accent6>
      <a:hlink>
        <a:srgbClr val="0070C0"/>
      </a:hlink>
      <a:folHlink>
        <a:srgbClr val="7F7F7F"/>
      </a:folHlink>
    </a:clrScheme>
    <a:fontScheme name="自定义 12">
      <a:majorFont>
        <a:latin typeface="Tempus Sans ITC"/>
        <a:ea typeface="幼圆"/>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A000120150601A10PPBG</Template>
  <TotalTime>187</TotalTime>
  <Words>1025</Words>
  <PresentationFormat>全屏显示(4:3)</PresentationFormat>
  <Paragraphs>72</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A000120140530A99PPBG</vt:lpstr>
      <vt:lpstr>MIMIC数据库简单介绍</vt:lpstr>
      <vt:lpstr>目录</vt:lpstr>
      <vt:lpstr>背景介绍</vt:lpstr>
      <vt:lpstr>幻灯片 4</vt:lpstr>
      <vt:lpstr>幻灯片 5</vt:lpstr>
      <vt:lpstr>幻灯片 6</vt:lpstr>
      <vt:lpstr>ADMMISSIONS 入院信息</vt:lpstr>
      <vt:lpstr>CALLOUT ICU出科信息</vt:lpstr>
      <vt:lpstr>CAREGIVERS  看护人信息</vt:lpstr>
      <vt:lpstr>CHARTEVENTS 观察测量数据（包括实验室检查）  MIMIC的ICU监护系统分为CareVue（CV）和Metavision（MV）两种，前者是08年以前的</vt:lpstr>
      <vt:lpstr>CPTEVENTS  收费账单相关的表格</vt:lpstr>
      <vt:lpstr>幻灯片 12</vt:lpstr>
      <vt:lpstr>D_CPT</vt:lpstr>
      <vt:lpstr>D_ICD_DIAGNOSIS</vt:lpstr>
      <vt:lpstr>幻灯片 15</vt:lpstr>
      <vt:lpstr>D_ICD_PROCEDURES  ICD手术与操作编码</vt:lpstr>
      <vt:lpstr>D_ITEMS  定义ITEMID</vt:lpstr>
      <vt:lpstr>D_LABEVENTS  定义LABITEMID</vt:lpstr>
      <vt:lpstr>DATETIMEEVENTS  日期时间表格</vt:lpstr>
      <vt:lpstr>DIAGNOSIS_ICD  ICD诊断表格</vt:lpstr>
      <vt:lpstr>DRGCODES </vt:lpstr>
      <vt:lpstr>幻灯片 22</vt:lpstr>
      <vt:lpstr>ICUSTAYS ICU住院信息，衍生于TRANSFERS</vt:lpstr>
      <vt:lpstr>INPUTEVENTS_CV  液体入量（CareVue监护）</vt:lpstr>
      <vt:lpstr>INPUTEVENTS_MV 液体入量（Metavision）</vt:lpstr>
      <vt:lpstr>LABEVENTS 实验室检验结果</vt:lpstr>
      <vt:lpstr>MICROBIOLOGYEVENTS 微生物学检查</vt:lpstr>
      <vt:lpstr>NOTEEVENTS  文书记录表格（包括护理文书，医生记录，超声等影像学文字结果，出院记录等）</vt:lpstr>
      <vt:lpstr>OUTPUTEVENTS  液体出量（无MV和CV的区分）</vt:lpstr>
      <vt:lpstr>PATIENTS 病人信息（终身不变的一些信息）</vt:lpstr>
      <vt:lpstr>PRESCRIPTIONS 用药信息</vt:lpstr>
      <vt:lpstr>PROCEDUREEVENTS_MV</vt:lpstr>
      <vt:lpstr>PROCEDURES_ICD  ICD手术与操作代码</vt:lpstr>
      <vt:lpstr>SERVICES  服务系统</vt:lpstr>
      <vt:lpstr>TRANSFERS 病人住院期间额实际位置信息</vt:lpstr>
      <vt:lpstr>基于MIMIC数据库的研究成果</vt:lpstr>
      <vt:lpstr>中文文献</vt:lpstr>
      <vt:lpstr>幻灯片 38</vt:lpstr>
      <vt:lpstr>幻灯片 39</vt:lpstr>
      <vt:lpstr>英文文献</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MIMIC数据库简单介绍</dc:title>
  <dc:creator>wangzhenzhen</dc:creator>
  <cp:lastModifiedBy>wangzhenzhen</cp:lastModifiedBy>
  <cp:revision>23</cp:revision>
  <dcterms:created xsi:type="dcterms:W3CDTF">2016-07-18T05:33:11Z</dcterms:created>
  <dcterms:modified xsi:type="dcterms:W3CDTF">2016-07-20T12:21:44Z</dcterms:modified>
</cp:coreProperties>
</file>