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Inconsolata-bold.fntdata"/><Relationship Id="rId25" Type="http://schemas.openxmlformats.org/officeDocument/2006/relationships/slide" Target="slides/slide20.xml"/><Relationship Id="rId47" Type="http://schemas.openxmlformats.org/officeDocument/2006/relationships/font" Target="fonts/Inconsolat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af867eb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af867eb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eaf867eb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eaf867eb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d688a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d688a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eaf867eb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eaf867eb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eaf867e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eaf867e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d3486c27a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d3486c27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ed688a2b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ed688a2b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ed688a2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ed688a2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f44ee0a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cf44ee0a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ed688a2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ed688a2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af867e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af867e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f5f4ad95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f5f4ad95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ed688a2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ced688a2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f44ee0a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f44ee0a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24e19e11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24e19e11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486c27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486c27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cd1c59d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cd1c59d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d1c59dd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cd1c59dd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d1c59dd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d1c59dd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cd1c59dd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cd1c59dd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d1c59dd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d1c59dd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6989d984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6989d984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d24e19e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d24e19e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cd1c59dd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cd1c59dd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d06989d984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d06989d984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3486c27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d3486c27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24e19e1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24e19e1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2b3326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2b3326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d82cd825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d82cd825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d2b3326fb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d2b3326fb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d2b3326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d2b3326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d3486c27a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d3486c27a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6989d98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6989d98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d3486c27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d3486c27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d2b3326f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d2b3326f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af867e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af867e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eaf867eb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eaf867eb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af867eb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eaf867eb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af867eb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eaf867eb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015561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015561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presentation/d/1ikwS2Ps-KLXFofuS5VAs6Bn14q4LBEaxMjPfLj61UZ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s.dartmouth.edu/~doug/components.txt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usenix.org/legacy/event/osdi00/full_papers/reid/reid.pdf" TargetMode="External"/><Relationship Id="rId6" Type="http://schemas.openxmlformats.org/officeDocument/2006/relationships/hyperlink" Target="https://fuchsia.dev/fuchsia-src/concepts/components/v2/introduction" TargetMode="External"/><Relationship Id="rId7" Type="http://schemas.openxmlformats.org/officeDocument/2006/relationships/hyperlink" Target="https://fuchsia.dev/fuchsia-src/concepts/components/v2/introduction" TargetMode="External"/><Relationship Id="rId8" Type="http://schemas.openxmlformats.org/officeDocument/2006/relationships/hyperlink" Target="https://fuchsia.dev/fuchsia-src/concepts/components/v2/component_manifests#manifests-and-declaration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l.acm.org/doi/book/10.5555/51522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l.acm.org/doi/book/10.5555/55066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ascc.dev/docs/concepts/actors/" TargetMode="External"/><Relationship Id="rId4" Type="http://schemas.openxmlformats.org/officeDocument/2006/relationships/hyperlink" Target="https://sdk.dfinity.org/docs/language-guide/actors-async.html" TargetMode="External"/><Relationship Id="rId5" Type="http://schemas.openxmlformats.org/officeDocument/2006/relationships/hyperlink" Target="https://lunatic.solutions/" TargetMode="External"/><Relationship Id="rId6" Type="http://schemas.openxmlformats.org/officeDocument/2006/relationships/hyperlink" Target="https://wasmcloud.dev/reference/host-runtime/actors/" TargetMode="External"/><Relationship Id="rId7" Type="http://schemas.openxmlformats.org/officeDocument/2006/relationships/hyperlink" Target="https://github.com/AbstractMachinesLab/la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acks.mozilla.org/2018/10/webassemblys-post-mvp-future/" TargetMode="External"/><Relationship Id="rId4" Type="http://schemas.openxmlformats.org/officeDocument/2006/relationships/hyperlink" Target="https://bytecodealliance.org/articles/announcing-the-bytecode-alliance" TargetMode="External"/><Relationship Id="rId5" Type="http://schemas.openxmlformats.org/officeDocument/2006/relationships/hyperlink" Target="https://bytecodealliance.org/articles/announcing-the-bytecode-alliance" TargetMode="External"/><Relationship Id="rId6" Type="http://schemas.openxmlformats.org/officeDocument/2006/relationships/hyperlink" Target="https://www.fastly.com/blog/announcing-lucet-fastly-native-webassembly-compiler-runtime" TargetMode="External"/><Relationship Id="rId7" Type="http://schemas.openxmlformats.org/officeDocument/2006/relationships/hyperlink" Target="https://shopify.engineering/shopify-webassembl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WebAssembly/esm-integration" TargetMode="External"/><Relationship Id="rId4" Type="http://schemas.openxmlformats.org/officeDocument/2006/relationships/hyperlink" Target="https://github.com/domenic/get-originals" TargetMode="External"/><Relationship Id="rId5" Type="http://schemas.openxmlformats.org/officeDocument/2006/relationships/hyperlink" Target="https://sunfishcode.github.io/typed-main-wasi-presentation/chapter_1.html" TargetMode="External"/><Relationship Id="rId6" Type="http://schemas.openxmlformats.org/officeDocument/2006/relationships/hyperlink" Target="https://plsyssec.github.io/rlbox_sandboxing_api/sphinx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google.com/presentation/d/1ikwS2Ps-KLXFofuS5VAs6Bn14q4LBEaxMjPfLj61UZ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WebAssembly/interface-types/pull/132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hacks.mozilla.org/2016/10/webassembly-browser-preview/" TargetMode="External"/><Relationship Id="rId4" Type="http://schemas.openxmlformats.org/officeDocument/2006/relationships/hyperlink" Target="https://docs.google.com/presentation/d/1ikwS2Ps-KLXFofuS5VAs6Bn14q4LBEaxMjPfLj61UZE" TargetMode="External"/><Relationship Id="rId5" Type="http://schemas.openxmlformats.org/officeDocument/2006/relationships/hyperlink" Target="https://github.com/WebAssembly/interface-types/pull/132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WebAssembly/meetings/blob/master/main/2020/CG-06-09.md" TargetMode="External"/><Relationship Id="rId4" Type="http://schemas.openxmlformats.org/officeDocument/2006/relationships/hyperlink" Target="https://docs.google.com/presentation/d/1u8uP1WsjULNAFoDFqGCbjaxXx5k08Jf8uFE1H9nDbaU" TargetMode="External"/><Relationship Id="rId9" Type="http://schemas.openxmlformats.org/officeDocument/2006/relationships/hyperlink" Target="https://github.com/WebAssembly/design/issues/1402" TargetMode="External"/><Relationship Id="rId5" Type="http://schemas.openxmlformats.org/officeDocument/2006/relationships/hyperlink" Target="https://github.com/WebAssembly/module-linking/blob/master/proposals/module-linking/Explainer.md" TargetMode="External"/><Relationship Id="rId6" Type="http://schemas.openxmlformats.org/officeDocument/2006/relationships/hyperlink" Target="https://github.com/bytecodealliance/wasmtime/tree/main/tests/misc_testsuite/module-linking" TargetMode="External"/><Relationship Id="rId7" Type="http://schemas.openxmlformats.org/officeDocument/2006/relationships/hyperlink" Target="https://github.com/WebAssembly/meetings/blob/master/main/2021/CG-03-02.md" TargetMode="External"/><Relationship Id="rId8" Type="http://schemas.openxmlformats.org/officeDocument/2006/relationships/hyperlink" Target="https://docs.google.com/presentation/d/1uq3uFkmXHRjP5V56wKlmxMH_gveYcigc8DIXYyGpWE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Scoping and Layering the Module Linking and Interface Types proposals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1325"/>
            <a:ext cx="85206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WebAssembly CG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32"/>
              <a:t>April 27th, 2021</a:t>
            </a:r>
            <a:endParaRPr sz="19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Module Linking look like as a new layer?</a:t>
            </a:r>
            <a:endParaRPr/>
          </a:p>
        </p:txBody>
      </p:sp>
      <p:sp>
        <p:nvSpPr>
          <p:cNvPr id="237" name="Google Shape;237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an implementation POV:</a:t>
            </a:r>
            <a:endParaRPr/>
          </a:p>
        </p:txBody>
      </p:sp>
      <p:grpSp>
        <p:nvGrpSpPr>
          <p:cNvPr id="238" name="Google Shape;238;p22"/>
          <p:cNvGrpSpPr/>
          <p:nvPr/>
        </p:nvGrpSpPr>
        <p:grpSpPr>
          <a:xfrm>
            <a:off x="2135918" y="4605421"/>
            <a:ext cx="1998600" cy="426318"/>
            <a:chOff x="2135918" y="4605421"/>
            <a:chExt cx="1998600" cy="426318"/>
          </a:xfrm>
        </p:grpSpPr>
        <p:sp>
          <p:nvSpPr>
            <p:cNvPr id="239" name="Google Shape;239;p22"/>
            <p:cNvSpPr/>
            <p:nvPr/>
          </p:nvSpPr>
          <p:spPr>
            <a:xfrm>
              <a:off x="2135918" y="4690339"/>
              <a:ext cx="862500" cy="3414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0000"/>
                  </a:solidFill>
                </a:rPr>
                <a:t>engine</a:t>
              </a:r>
              <a:endParaRPr>
                <a:solidFill>
                  <a:srgbClr val="660000"/>
                </a:solidFill>
              </a:endParaRPr>
            </a:p>
          </p:txBody>
        </p:sp>
        <p:cxnSp>
          <p:nvCxnSpPr>
            <p:cNvPr id="240" name="Google Shape;240;p22"/>
            <p:cNvCxnSpPr>
              <a:stCxn id="239" idx="3"/>
            </p:cNvCxnSpPr>
            <p:nvPr/>
          </p:nvCxnSpPr>
          <p:spPr>
            <a:xfrm>
              <a:off x="2998418" y="4861039"/>
              <a:ext cx="1136100" cy="0"/>
            </a:xfrm>
            <a:prstGeom prst="straightConnector1">
              <a:avLst/>
            </a:prstGeom>
            <a:noFill/>
            <a:ln cap="flat" cmpd="sng" w="9525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22"/>
            <p:cNvSpPr txBox="1"/>
            <p:nvPr/>
          </p:nvSpPr>
          <p:spPr>
            <a:xfrm>
              <a:off x="3096332" y="4605421"/>
              <a:ext cx="86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0000"/>
                  </a:solidFill>
                </a:rPr>
                <a:t>implements</a:t>
              </a:r>
              <a:endParaRPr sz="1000">
                <a:solidFill>
                  <a:srgbClr val="660000"/>
                </a:solidFill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2135925" y="3919621"/>
            <a:ext cx="1928093" cy="425071"/>
            <a:chOff x="2135925" y="3919621"/>
            <a:chExt cx="1928093" cy="425071"/>
          </a:xfrm>
        </p:grpSpPr>
        <p:sp>
          <p:nvSpPr>
            <p:cNvPr id="243" name="Google Shape;243;p22"/>
            <p:cNvSpPr/>
            <p:nvPr/>
          </p:nvSpPr>
          <p:spPr>
            <a:xfrm>
              <a:off x="2135925" y="4003292"/>
              <a:ext cx="862500" cy="3414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66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660000"/>
                  </a:solidFill>
                </a:rPr>
                <a:t>linker</a:t>
              </a:r>
              <a:endParaRPr sz="1300">
                <a:solidFill>
                  <a:srgbClr val="660000"/>
                </a:solidFill>
              </a:endParaRPr>
            </a:p>
          </p:txBody>
        </p:sp>
        <p:cxnSp>
          <p:nvCxnSpPr>
            <p:cNvPr id="244" name="Google Shape;244;p22"/>
            <p:cNvCxnSpPr/>
            <p:nvPr/>
          </p:nvCxnSpPr>
          <p:spPr>
            <a:xfrm>
              <a:off x="2998418" y="4173182"/>
              <a:ext cx="1065600" cy="0"/>
            </a:xfrm>
            <a:prstGeom prst="straightConnector1">
              <a:avLst/>
            </a:prstGeom>
            <a:noFill/>
            <a:ln cap="flat" cmpd="sng" w="9525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" name="Google Shape;245;p22"/>
            <p:cNvSpPr txBox="1"/>
            <p:nvPr/>
          </p:nvSpPr>
          <p:spPr>
            <a:xfrm>
              <a:off x="3096332" y="3919621"/>
              <a:ext cx="86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0000"/>
                  </a:solidFill>
                </a:rPr>
                <a:t>implements</a:t>
              </a:r>
              <a:endParaRPr sz="1000">
                <a:solidFill>
                  <a:srgbClr val="660000"/>
                </a:solidFill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2509875" y="4330396"/>
            <a:ext cx="862500" cy="359897"/>
            <a:chOff x="2509875" y="4330396"/>
            <a:chExt cx="862500" cy="359897"/>
          </a:xfrm>
        </p:grpSpPr>
        <p:cxnSp>
          <p:nvCxnSpPr>
            <p:cNvPr id="247" name="Google Shape;247;p22"/>
            <p:cNvCxnSpPr>
              <a:stCxn id="243" idx="2"/>
              <a:endCxn id="239" idx="0"/>
            </p:cNvCxnSpPr>
            <p:nvPr/>
          </p:nvCxnSpPr>
          <p:spPr>
            <a:xfrm>
              <a:off x="2567175" y="4344692"/>
              <a:ext cx="0" cy="345600"/>
            </a:xfrm>
            <a:prstGeom prst="straightConnector1">
              <a:avLst/>
            </a:prstGeom>
            <a:noFill/>
            <a:ln cap="flat" cmpd="sng" w="9525">
              <a:solidFill>
                <a:srgbClr val="66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8" name="Google Shape;248;p22"/>
            <p:cNvSpPr txBox="1"/>
            <p:nvPr/>
          </p:nvSpPr>
          <p:spPr>
            <a:xfrm>
              <a:off x="2509875" y="4330396"/>
              <a:ext cx="862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0000"/>
                  </a:solidFill>
                </a:rPr>
                <a:t>in-terms-of</a:t>
              </a:r>
              <a:endParaRPr sz="1000">
                <a:solidFill>
                  <a:srgbClr val="660000"/>
                </a:solidFill>
              </a:endParaRPr>
            </a:p>
          </p:txBody>
        </p:sp>
      </p:grpSp>
      <p:sp>
        <p:nvSpPr>
          <p:cNvPr id="249" name="Google Shape;249;p22"/>
          <p:cNvSpPr/>
          <p:nvPr/>
        </p:nvSpPr>
        <p:spPr>
          <a:xfrm>
            <a:off x="4121438" y="4678750"/>
            <a:ext cx="752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4083748" y="3337350"/>
            <a:ext cx="824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API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4025848" y="2717650"/>
            <a:ext cx="9399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</a:t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4066238" y="3957050"/>
            <a:ext cx="862500" cy="443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Module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Linking</a:t>
            </a:r>
            <a:endParaRPr sz="1300"/>
          </a:p>
        </p:txBody>
      </p:sp>
      <p:cxnSp>
        <p:nvCxnSpPr>
          <p:cNvPr id="253" name="Google Shape;253;p22"/>
          <p:cNvCxnSpPr>
            <a:stCxn id="250" idx="2"/>
            <a:endCxn id="252" idx="0"/>
          </p:cNvCxnSpPr>
          <p:nvPr/>
        </p:nvCxnSpPr>
        <p:spPr>
          <a:xfrm>
            <a:off x="4495798" y="3678750"/>
            <a:ext cx="1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2"/>
          <p:cNvCxnSpPr>
            <a:stCxn id="251" idx="2"/>
            <a:endCxn id="250" idx="0"/>
          </p:cNvCxnSpPr>
          <p:nvPr/>
        </p:nvCxnSpPr>
        <p:spPr>
          <a:xfrm>
            <a:off x="4495798" y="30590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2"/>
          <p:cNvCxnSpPr>
            <a:stCxn id="252" idx="2"/>
            <a:endCxn id="249" idx="0"/>
          </p:cNvCxnSpPr>
          <p:nvPr/>
        </p:nvCxnSpPr>
        <p:spPr>
          <a:xfrm>
            <a:off x="4497488" y="44004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2"/>
          <p:cNvSpPr/>
          <p:nvPr/>
        </p:nvSpPr>
        <p:spPr>
          <a:xfrm>
            <a:off x="4193657" y="19745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257" name="Google Shape;257;p22"/>
          <p:cNvSpPr/>
          <p:nvPr/>
        </p:nvSpPr>
        <p:spPr>
          <a:xfrm>
            <a:off x="4117457" y="20507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258" name="Google Shape;258;p22"/>
          <p:cNvSpPr/>
          <p:nvPr/>
        </p:nvSpPr>
        <p:spPr>
          <a:xfrm>
            <a:off x="4041257" y="21269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cxnSp>
        <p:nvCxnSpPr>
          <p:cNvPr id="259" name="Google Shape;259;p22"/>
          <p:cNvCxnSpPr>
            <a:stCxn id="258" idx="2"/>
            <a:endCxn id="251" idx="0"/>
          </p:cNvCxnSpPr>
          <p:nvPr/>
        </p:nvCxnSpPr>
        <p:spPr>
          <a:xfrm>
            <a:off x="4495457" y="2468313"/>
            <a:ext cx="3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0" name="Google Shape;260;p22"/>
          <p:cNvGrpSpPr/>
          <p:nvPr/>
        </p:nvGrpSpPr>
        <p:grpSpPr>
          <a:xfrm>
            <a:off x="2826932" y="2563688"/>
            <a:ext cx="1060800" cy="493800"/>
            <a:chOff x="2903132" y="2944688"/>
            <a:chExt cx="1060800" cy="493800"/>
          </a:xfrm>
        </p:grpSpPr>
        <p:sp>
          <p:nvSpPr>
            <p:cNvPr id="261" name="Google Shape;261;p22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</p:grpSp>
      <p:cxnSp>
        <p:nvCxnSpPr>
          <p:cNvPr id="264" name="Google Shape;264;p22"/>
          <p:cNvCxnSpPr/>
          <p:nvPr/>
        </p:nvCxnSpPr>
        <p:spPr>
          <a:xfrm>
            <a:off x="3811800" y="3060650"/>
            <a:ext cx="2952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5" name="Google Shape;265;p22"/>
          <p:cNvGrpSpPr/>
          <p:nvPr/>
        </p:nvGrpSpPr>
        <p:grpSpPr>
          <a:xfrm>
            <a:off x="2835626" y="3184950"/>
            <a:ext cx="1060800" cy="493800"/>
            <a:chOff x="2911826" y="3184950"/>
            <a:chExt cx="1060800" cy="493800"/>
          </a:xfrm>
        </p:grpSpPr>
        <p:sp>
          <p:nvSpPr>
            <p:cNvPr id="266" name="Google Shape;266;p22"/>
            <p:cNvSpPr/>
            <p:nvPr/>
          </p:nvSpPr>
          <p:spPr>
            <a:xfrm>
              <a:off x="2911826" y="31849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988026" y="32611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3064226" y="33373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other language APIs</a:t>
              </a:r>
              <a:endParaRPr sz="800"/>
            </a:p>
          </p:txBody>
        </p:sp>
      </p:grpSp>
      <p:cxnSp>
        <p:nvCxnSpPr>
          <p:cNvPr id="269" name="Google Shape;269;p22"/>
          <p:cNvCxnSpPr/>
          <p:nvPr/>
        </p:nvCxnSpPr>
        <p:spPr>
          <a:xfrm>
            <a:off x="3823375" y="3679725"/>
            <a:ext cx="2835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70" name="Google Shape;270;p22"/>
          <p:cNvGrpSpPr/>
          <p:nvPr/>
        </p:nvGrpSpPr>
        <p:grpSpPr>
          <a:xfrm>
            <a:off x="1607732" y="2563688"/>
            <a:ext cx="1060800" cy="493800"/>
            <a:chOff x="2903132" y="2944688"/>
            <a:chExt cx="1060800" cy="493800"/>
          </a:xfrm>
        </p:grpSpPr>
        <p:sp>
          <p:nvSpPr>
            <p:cNvPr id="271" name="Google Shape;271;p22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native</a:t>
              </a:r>
              <a:r>
                <a:rPr lang="en" sz="800"/>
                <a:t> language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runtimes</a:t>
              </a:r>
              <a:endParaRPr sz="800"/>
            </a:p>
          </p:txBody>
        </p:sp>
      </p:grpSp>
      <p:cxnSp>
        <p:nvCxnSpPr>
          <p:cNvPr id="274" name="Google Shape;274;p22"/>
          <p:cNvCxnSpPr/>
          <p:nvPr/>
        </p:nvCxnSpPr>
        <p:spPr>
          <a:xfrm>
            <a:off x="2677800" y="3066425"/>
            <a:ext cx="1620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275" name="Google Shape;275;p22"/>
          <p:cNvGrpSpPr/>
          <p:nvPr/>
        </p:nvGrpSpPr>
        <p:grpSpPr>
          <a:xfrm>
            <a:off x="4867450" y="3184938"/>
            <a:ext cx="1241257" cy="782063"/>
            <a:chOff x="4867450" y="3184938"/>
            <a:chExt cx="1241257" cy="782063"/>
          </a:xfrm>
        </p:grpSpPr>
        <p:grpSp>
          <p:nvGrpSpPr>
            <p:cNvPr id="276" name="Google Shape;276;p22"/>
            <p:cNvGrpSpPr/>
            <p:nvPr/>
          </p:nvGrpSpPr>
          <p:grpSpPr>
            <a:xfrm>
              <a:off x="5047907" y="3184938"/>
              <a:ext cx="1060800" cy="493800"/>
              <a:chOff x="6161982" y="3184938"/>
              <a:chExt cx="1060800" cy="493800"/>
            </a:xfrm>
          </p:grpSpPr>
          <p:sp>
            <p:nvSpPr>
              <p:cNvPr id="277" name="Google Shape;277;p22"/>
              <p:cNvSpPr/>
              <p:nvPr/>
            </p:nvSpPr>
            <p:spPr>
              <a:xfrm>
                <a:off x="6314382" y="31849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6238182" y="32611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79" name="Google Shape;279;p22"/>
              <p:cNvSpPr/>
              <p:nvPr/>
            </p:nvSpPr>
            <p:spPr>
              <a:xfrm>
                <a:off x="6161982" y="33373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native wasm hosts</a:t>
                </a:r>
                <a:endParaRPr sz="1000"/>
              </a:p>
            </p:txBody>
          </p:sp>
        </p:grpSp>
        <p:cxnSp>
          <p:nvCxnSpPr>
            <p:cNvPr id="280" name="Google Shape;280;p22"/>
            <p:cNvCxnSpPr/>
            <p:nvPr/>
          </p:nvCxnSpPr>
          <p:spPr>
            <a:xfrm flipH="1">
              <a:off x="4867450" y="3678700"/>
              <a:ext cx="2532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Interface Types?</a:t>
            </a:r>
            <a:endParaRPr/>
          </a:p>
        </p:txBody>
      </p:sp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311700" y="1152475"/>
            <a:ext cx="88323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Already</a:t>
            </a:r>
            <a:r>
              <a:rPr lang="en"/>
              <a:t> proposed as a layer above core wasm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now </a:t>
            </a:r>
            <a:r>
              <a:rPr i="1" lang="en"/>
              <a:t>two</a:t>
            </a:r>
            <a:r>
              <a:rPr lang="en"/>
              <a:t> layers above core wasm?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Interface Types </a:t>
            </a:r>
            <a:r>
              <a:rPr i="1" lang="en"/>
              <a:t>already</a:t>
            </a:r>
            <a:r>
              <a:rPr lang="en"/>
              <a:t> copies all the linking concepts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link core modules’ imports/exports to adapter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specify how core state is encapsulated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Thus: Interface Types is more like a </a:t>
            </a:r>
            <a:r>
              <a:rPr i="1" lang="en"/>
              <a:t>feature proposal</a:t>
            </a:r>
            <a:r>
              <a:rPr lang="en"/>
              <a:t>, extending Module Linking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way that Reference Types extended core wasm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see hosts that</a:t>
            </a:r>
            <a:r>
              <a:rPr lang="en"/>
              <a:t> do support ML but not IT, IT could</a:t>
            </a:r>
            <a:r>
              <a:rPr lang="en"/>
              <a:t> be an optional feature (like GC/SIMD)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Interface Types?</a:t>
            </a:r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436174" y="2398934"/>
            <a:ext cx="8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(module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(import “libc” “malloc” (func (param i32) (result i32)))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…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(func (export “run”) (param i32 i32) (result i32 i32) …)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of: </a:t>
            </a:r>
            <a:r>
              <a:rPr lang="en">
                <a:solidFill>
                  <a:srgbClr val="000000"/>
                </a:solidFill>
              </a:rPr>
              <a:t>Core</a:t>
            </a:r>
            <a:r>
              <a:rPr lang="en"/>
              <a:t> + (</a:t>
            </a:r>
            <a:r>
              <a:rPr lang="en">
                <a:solidFill>
                  <a:srgbClr val="0000FF"/>
                </a:solidFill>
              </a:rPr>
              <a:t>Module Linking</a:t>
            </a:r>
            <a:r>
              <a:rPr lang="en"/>
              <a:t> + </a:t>
            </a:r>
            <a:r>
              <a:rPr lang="en">
                <a:solidFill>
                  <a:srgbClr val="38761D"/>
                </a:solidFill>
              </a:rPr>
              <a:t>Interface Types</a:t>
            </a:r>
            <a:r>
              <a:rPr lang="en"/>
              <a:t>):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431680" y="1733300"/>
            <a:ext cx="8198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adapter module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(import “libc” (module $LIBC …))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$libc (instantiate $LIBC))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$core (instantiate $CORE (import “libc” “malloc” (func $libc “malloc"))))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433923" y="3665206"/>
            <a:ext cx="8198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(adapter_func (export “run”) (param string) (result string)</a:t>
            </a:r>
            <a:endParaRPr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  … lower param</a:t>
            </a:r>
            <a:endParaRPr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  call (func $core “run”)</a:t>
            </a:r>
            <a:endParaRPr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  … lift result</a:t>
            </a:r>
            <a:endParaRPr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would ML+IT look like as a new layer?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4836864" y="4280446"/>
            <a:ext cx="4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MVP + reference-types + bulk-mem + ...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4913072" y="3594650"/>
            <a:ext cx="29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module linking </a:t>
            </a:r>
            <a:r>
              <a:rPr i="1" lang="en"/>
              <a:t>+ interface types</a:t>
            </a:r>
            <a:endParaRPr i="1"/>
          </a:p>
        </p:txBody>
      </p:sp>
      <p:sp>
        <p:nvSpPr>
          <p:cNvPr id="304" name="Google Shape;304;p25"/>
          <p:cNvSpPr txBox="1"/>
          <p:nvPr/>
        </p:nvSpPr>
        <p:spPr>
          <a:xfrm>
            <a:off x="7597432" y="3594650"/>
            <a:ext cx="13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+ w</a:t>
            </a:r>
            <a:r>
              <a:rPr i="1" lang="en"/>
              <a:t>hat else ??</a:t>
            </a:r>
            <a:endParaRPr i="1"/>
          </a:p>
        </p:txBody>
      </p:sp>
      <p:sp>
        <p:nvSpPr>
          <p:cNvPr id="305" name="Google Shape;305;p25"/>
          <p:cNvSpPr txBox="1"/>
          <p:nvPr/>
        </p:nvSpPr>
        <p:spPr>
          <a:xfrm>
            <a:off x="10575" y="3582468"/>
            <a:ext cx="37365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</a:t>
            </a:r>
            <a:r>
              <a:rPr i="1" lang="en"/>
              <a:t>every</a:t>
            </a:r>
            <a:r>
              <a:rPr lang="en"/>
              <a:t> new idea that “doesn’t belong in core” belong in Module Linking?</a:t>
            </a:r>
            <a:br>
              <a:rPr lang="en"/>
            </a:b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i="1" lang="en"/>
              <a:t>doesn’t</a:t>
            </a:r>
            <a:r>
              <a:rPr lang="en"/>
              <a:t> belong in Module Linking?</a:t>
            </a:r>
            <a:br>
              <a:rPr lang="en"/>
            </a:b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going to go poorly if we don’t carefully define a </a:t>
            </a:r>
            <a:r>
              <a:rPr i="1" lang="en"/>
              <a:t>scope</a:t>
            </a:r>
            <a:r>
              <a:rPr lang="en"/>
              <a:t> for </a:t>
            </a:r>
            <a:r>
              <a:rPr lang="en">
                <a:solidFill>
                  <a:schemeClr val="dk1"/>
                </a:solidFill>
              </a:rPr>
              <a:t>Module Linking.</a:t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4121438" y="4297750"/>
            <a:ext cx="752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4083748" y="2956350"/>
            <a:ext cx="824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API</a:t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4025848" y="2336650"/>
            <a:ext cx="9399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</a:t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4066238" y="3576050"/>
            <a:ext cx="862500" cy="443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Module</a:t>
            </a:r>
            <a:br>
              <a:rPr lang="en" sz="1300"/>
            </a:br>
            <a:r>
              <a:rPr lang="en" sz="1300"/>
              <a:t>Linking</a:t>
            </a:r>
            <a:endParaRPr sz="1300"/>
          </a:p>
        </p:txBody>
      </p:sp>
      <p:cxnSp>
        <p:nvCxnSpPr>
          <p:cNvPr id="310" name="Google Shape;310;p25"/>
          <p:cNvCxnSpPr>
            <a:stCxn id="307" idx="2"/>
            <a:endCxn id="309" idx="0"/>
          </p:cNvCxnSpPr>
          <p:nvPr/>
        </p:nvCxnSpPr>
        <p:spPr>
          <a:xfrm>
            <a:off x="4495798" y="3297750"/>
            <a:ext cx="1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5"/>
          <p:cNvCxnSpPr>
            <a:stCxn id="308" idx="2"/>
            <a:endCxn id="307" idx="0"/>
          </p:cNvCxnSpPr>
          <p:nvPr/>
        </p:nvCxnSpPr>
        <p:spPr>
          <a:xfrm>
            <a:off x="4495798" y="26780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5"/>
          <p:cNvCxnSpPr>
            <a:stCxn id="309" idx="2"/>
            <a:endCxn id="306" idx="0"/>
          </p:cNvCxnSpPr>
          <p:nvPr/>
        </p:nvCxnSpPr>
        <p:spPr>
          <a:xfrm>
            <a:off x="4497488" y="40194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5"/>
          <p:cNvSpPr/>
          <p:nvPr/>
        </p:nvSpPr>
        <p:spPr>
          <a:xfrm>
            <a:off x="4193657" y="15935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314" name="Google Shape;314;p25"/>
          <p:cNvSpPr/>
          <p:nvPr/>
        </p:nvSpPr>
        <p:spPr>
          <a:xfrm>
            <a:off x="4117457" y="16697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315" name="Google Shape;315;p25"/>
          <p:cNvSpPr/>
          <p:nvPr/>
        </p:nvSpPr>
        <p:spPr>
          <a:xfrm>
            <a:off x="4041257" y="17459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cxnSp>
        <p:nvCxnSpPr>
          <p:cNvPr id="316" name="Google Shape;316;p25"/>
          <p:cNvCxnSpPr>
            <a:stCxn id="315" idx="2"/>
            <a:endCxn id="308" idx="0"/>
          </p:cNvCxnSpPr>
          <p:nvPr/>
        </p:nvCxnSpPr>
        <p:spPr>
          <a:xfrm>
            <a:off x="4495457" y="2087313"/>
            <a:ext cx="3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7" name="Google Shape;317;p25"/>
          <p:cNvGrpSpPr/>
          <p:nvPr/>
        </p:nvGrpSpPr>
        <p:grpSpPr>
          <a:xfrm>
            <a:off x="2826932" y="2182688"/>
            <a:ext cx="1060800" cy="493800"/>
            <a:chOff x="2903132" y="2944688"/>
            <a:chExt cx="1060800" cy="493800"/>
          </a:xfrm>
        </p:grpSpPr>
        <p:sp>
          <p:nvSpPr>
            <p:cNvPr id="318" name="Google Shape;318;p25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</p:grpSp>
      <p:cxnSp>
        <p:nvCxnSpPr>
          <p:cNvPr id="321" name="Google Shape;321;p25"/>
          <p:cNvCxnSpPr/>
          <p:nvPr/>
        </p:nvCxnSpPr>
        <p:spPr>
          <a:xfrm>
            <a:off x="3811800" y="2679650"/>
            <a:ext cx="2952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2" name="Google Shape;322;p25"/>
          <p:cNvGrpSpPr/>
          <p:nvPr/>
        </p:nvGrpSpPr>
        <p:grpSpPr>
          <a:xfrm>
            <a:off x="2835626" y="2803950"/>
            <a:ext cx="1060800" cy="493800"/>
            <a:chOff x="2911826" y="3184950"/>
            <a:chExt cx="1060800" cy="493800"/>
          </a:xfrm>
        </p:grpSpPr>
        <p:sp>
          <p:nvSpPr>
            <p:cNvPr id="323" name="Google Shape;323;p25"/>
            <p:cNvSpPr/>
            <p:nvPr/>
          </p:nvSpPr>
          <p:spPr>
            <a:xfrm>
              <a:off x="2911826" y="31849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988026" y="32611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064226" y="33373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other language APIs</a:t>
              </a:r>
              <a:endParaRPr sz="800"/>
            </a:p>
          </p:txBody>
        </p:sp>
      </p:grpSp>
      <p:cxnSp>
        <p:nvCxnSpPr>
          <p:cNvPr id="326" name="Google Shape;326;p25"/>
          <p:cNvCxnSpPr/>
          <p:nvPr/>
        </p:nvCxnSpPr>
        <p:spPr>
          <a:xfrm>
            <a:off x="3823375" y="3298725"/>
            <a:ext cx="2835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327" name="Google Shape;327;p25"/>
          <p:cNvGrpSpPr/>
          <p:nvPr/>
        </p:nvGrpSpPr>
        <p:grpSpPr>
          <a:xfrm>
            <a:off x="1607732" y="2182688"/>
            <a:ext cx="1060800" cy="493800"/>
            <a:chOff x="2903132" y="2944688"/>
            <a:chExt cx="1060800" cy="493800"/>
          </a:xfrm>
        </p:grpSpPr>
        <p:sp>
          <p:nvSpPr>
            <p:cNvPr id="328" name="Google Shape;328;p25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native</a:t>
              </a:r>
              <a:r>
                <a:rPr lang="en" sz="800"/>
                <a:t> language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runtimes</a:t>
              </a:r>
              <a:endParaRPr sz="800"/>
            </a:p>
          </p:txBody>
        </p:sp>
      </p:grpSp>
      <p:cxnSp>
        <p:nvCxnSpPr>
          <p:cNvPr id="331" name="Google Shape;331;p25"/>
          <p:cNvCxnSpPr/>
          <p:nvPr/>
        </p:nvCxnSpPr>
        <p:spPr>
          <a:xfrm>
            <a:off x="2677800" y="2685425"/>
            <a:ext cx="1620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332" name="Google Shape;332;p25"/>
          <p:cNvGrpSpPr/>
          <p:nvPr/>
        </p:nvGrpSpPr>
        <p:grpSpPr>
          <a:xfrm>
            <a:off x="4867450" y="2803938"/>
            <a:ext cx="1241257" cy="782063"/>
            <a:chOff x="4867450" y="3184938"/>
            <a:chExt cx="1241257" cy="782063"/>
          </a:xfrm>
        </p:grpSpPr>
        <p:grpSp>
          <p:nvGrpSpPr>
            <p:cNvPr id="333" name="Google Shape;333;p25"/>
            <p:cNvGrpSpPr/>
            <p:nvPr/>
          </p:nvGrpSpPr>
          <p:grpSpPr>
            <a:xfrm>
              <a:off x="5047907" y="3184938"/>
              <a:ext cx="1060800" cy="493800"/>
              <a:chOff x="6161982" y="3184938"/>
              <a:chExt cx="1060800" cy="493800"/>
            </a:xfrm>
          </p:grpSpPr>
          <p:sp>
            <p:nvSpPr>
              <p:cNvPr id="334" name="Google Shape;334;p25"/>
              <p:cNvSpPr/>
              <p:nvPr/>
            </p:nvSpPr>
            <p:spPr>
              <a:xfrm>
                <a:off x="6314382" y="31849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6238182" y="32611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6161982" y="33373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native wasm hosts</a:t>
                </a:r>
                <a:endParaRPr sz="1000"/>
              </a:p>
            </p:txBody>
          </p:sp>
        </p:grpSp>
        <p:cxnSp>
          <p:nvCxnSpPr>
            <p:cNvPr id="337" name="Google Shape;337;p25"/>
            <p:cNvCxnSpPr/>
            <p:nvPr/>
          </p:nvCxnSpPr>
          <p:spPr>
            <a:xfrm flipH="1">
              <a:off x="4867450" y="3678700"/>
              <a:ext cx="2532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6900" y="-12175"/>
            <a:ext cx="53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of linking dynamism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345175" y="2251725"/>
            <a:ext cx="8368200" cy="290100"/>
          </a:xfrm>
          <a:prstGeom prst="rect">
            <a:avLst/>
          </a:prstGeom>
          <a:gradFill>
            <a:gsLst>
              <a:gs pos="0">
                <a:srgbClr val="0000FF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26"/>
          <p:cNvGrpSpPr/>
          <p:nvPr/>
        </p:nvGrpSpPr>
        <p:grpSpPr>
          <a:xfrm>
            <a:off x="-56574" y="1528625"/>
            <a:ext cx="853800" cy="699175"/>
            <a:chOff x="-64350" y="1681025"/>
            <a:chExt cx="853800" cy="699175"/>
          </a:xfrm>
        </p:grpSpPr>
        <p:sp>
          <p:nvSpPr>
            <p:cNvPr id="345" name="Google Shape;345;p26"/>
            <p:cNvSpPr txBox="1"/>
            <p:nvPr/>
          </p:nvSpPr>
          <p:spPr>
            <a:xfrm>
              <a:off x="-64350" y="1681025"/>
              <a:ext cx="853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Module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Linking</a:t>
              </a:r>
              <a:endParaRPr/>
            </a:p>
          </p:txBody>
        </p:sp>
        <p:cxnSp>
          <p:nvCxnSpPr>
            <p:cNvPr id="346" name="Google Shape;346;p26"/>
            <p:cNvCxnSpPr/>
            <p:nvPr/>
          </p:nvCxnSpPr>
          <p:spPr>
            <a:xfrm>
              <a:off x="345775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7" name="Google Shape;347;p26"/>
          <p:cNvGrpSpPr/>
          <p:nvPr/>
        </p:nvGrpSpPr>
        <p:grpSpPr>
          <a:xfrm>
            <a:off x="852178" y="602104"/>
            <a:ext cx="1837200" cy="1625696"/>
            <a:chOff x="699778" y="754504"/>
            <a:chExt cx="1837200" cy="1625696"/>
          </a:xfrm>
        </p:grpSpPr>
        <p:sp>
          <p:nvSpPr>
            <p:cNvPr id="348" name="Google Shape;348;p26"/>
            <p:cNvSpPr txBox="1"/>
            <p:nvPr/>
          </p:nvSpPr>
          <p:spPr>
            <a:xfrm>
              <a:off x="699778" y="754504"/>
              <a:ext cx="18372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(component $C …)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instantiate $C : 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im*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</a:t>
              </a:r>
              <a:r>
                <a:rPr lang="en" sz="1100" u="sng">
                  <a:solidFill>
                    <a:schemeClr val="hlink"/>
                  </a:solidFill>
                  <a:latin typeface="Inconsolata"/>
                  <a:ea typeface="Inconsolata"/>
                  <a:cs typeface="Inconsolata"/>
                  <a:sym typeface="Inconsolata"/>
                  <a:hlinkClick r:id="rId3"/>
                </a:rPr>
                <a:t>handle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$C)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c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all_export $C $ex :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 (handle $C) 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args* ] → [ results* 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349" name="Google Shape;349;p26"/>
            <p:cNvCxnSpPr/>
            <p:nvPr/>
          </p:nvCxnSpPr>
          <p:spPr>
            <a:xfrm>
              <a:off x="1611588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0" name="Google Shape;350;p26"/>
          <p:cNvGrpSpPr/>
          <p:nvPr/>
        </p:nvGrpSpPr>
        <p:grpSpPr>
          <a:xfrm>
            <a:off x="2572125" y="452719"/>
            <a:ext cx="2099400" cy="1775081"/>
            <a:chOff x="2419725" y="605119"/>
            <a:chExt cx="2099400" cy="1775081"/>
          </a:xfrm>
        </p:grpSpPr>
        <p:sp>
          <p:nvSpPr>
            <p:cNvPr id="351" name="Google Shape;351;p26"/>
            <p:cNvSpPr txBox="1"/>
            <p:nvPr/>
          </p:nvSpPr>
          <p:spPr>
            <a:xfrm>
              <a:off x="2419725" y="605119"/>
              <a:ext cx="2099400" cy="17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(module $M …)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i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nstantiate $M : 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im* 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(instanceof $M))]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c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all_export $M $ex :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 (ref (instanceof $M))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args*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[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results* 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352" name="Google Shape;352;p26"/>
            <p:cNvCxnSpPr/>
            <p:nvPr/>
          </p:nvCxnSpPr>
          <p:spPr>
            <a:xfrm>
              <a:off x="3460112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6"/>
          <p:cNvGrpSpPr/>
          <p:nvPr/>
        </p:nvGrpSpPr>
        <p:grpSpPr>
          <a:xfrm>
            <a:off x="4546647" y="117936"/>
            <a:ext cx="2267700" cy="2109864"/>
            <a:chOff x="4394247" y="270336"/>
            <a:chExt cx="2267700" cy="2109864"/>
          </a:xfrm>
        </p:grpSpPr>
        <p:sp>
          <p:nvSpPr>
            <p:cNvPr id="354" name="Google Shape;354;p26"/>
            <p:cNvSpPr txBox="1"/>
            <p:nvPr/>
          </p:nvSpPr>
          <p:spPr>
            <a:xfrm>
              <a:off x="4394247" y="270336"/>
              <a:ext cx="2267700" cy="20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(module $M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…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)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ref.module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$M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instantiate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: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(ref (module $MT)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)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im*]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(instance IT))]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instance.get_export $IT $ex :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(instance $IT))]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(func FT))]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355" name="Google Shape;355;p26"/>
            <p:cNvCxnSpPr/>
            <p:nvPr/>
          </p:nvCxnSpPr>
          <p:spPr>
            <a:xfrm>
              <a:off x="5524087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" name="Google Shape;356;p26"/>
          <p:cNvGrpSpPr/>
          <p:nvPr/>
        </p:nvGrpSpPr>
        <p:grpSpPr>
          <a:xfrm>
            <a:off x="6317250" y="1124618"/>
            <a:ext cx="2099400" cy="1103182"/>
            <a:chOff x="6622050" y="1277018"/>
            <a:chExt cx="2099400" cy="1103182"/>
          </a:xfrm>
        </p:grpSpPr>
        <p:sp>
          <p:nvSpPr>
            <p:cNvPr id="357" name="Google Shape;357;p26"/>
            <p:cNvSpPr txBox="1"/>
            <p:nvPr/>
          </p:nvSpPr>
          <p:spPr>
            <a:xfrm>
              <a:off x="6622050" y="1277018"/>
              <a:ext cx="2099400" cy="9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…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c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ompile $MT : 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[i32 i32]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module $MT)]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358" name="Google Shape;358;p26"/>
            <p:cNvCxnSpPr/>
            <p:nvPr/>
          </p:nvCxnSpPr>
          <p:spPr>
            <a:xfrm>
              <a:off x="7667550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9" name="Google Shape;359;p26"/>
          <p:cNvGrpSpPr/>
          <p:nvPr/>
        </p:nvGrpSpPr>
        <p:grpSpPr>
          <a:xfrm>
            <a:off x="8196083" y="1513769"/>
            <a:ext cx="1032299" cy="713965"/>
            <a:chOff x="8490932" y="2017971"/>
            <a:chExt cx="851100" cy="362217"/>
          </a:xfrm>
        </p:grpSpPr>
        <p:sp>
          <p:nvSpPr>
            <p:cNvPr id="360" name="Google Shape;360;p26"/>
            <p:cNvSpPr txBox="1"/>
            <p:nvPr/>
          </p:nvSpPr>
          <p:spPr>
            <a:xfrm>
              <a:off x="8490932" y="2017971"/>
              <a:ext cx="8511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Full JIT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support</a:t>
              </a:r>
              <a:endParaRPr/>
            </a:p>
          </p:txBody>
        </p:sp>
        <p:cxnSp>
          <p:nvCxnSpPr>
            <p:cNvPr id="361" name="Google Shape;361;p26"/>
            <p:cNvCxnSpPr/>
            <p:nvPr/>
          </p:nvCxnSpPr>
          <p:spPr>
            <a:xfrm>
              <a:off x="8916937" y="2284488"/>
              <a:ext cx="0" cy="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2" name="Google Shape;362;p26"/>
          <p:cNvSpPr txBox="1"/>
          <p:nvPr/>
        </p:nvSpPr>
        <p:spPr>
          <a:xfrm>
            <a:off x="24877" y="2514603"/>
            <a:ext cx="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existing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concepts</a:t>
            </a:r>
            <a:endParaRPr sz="1000"/>
          </a:p>
        </p:txBody>
      </p:sp>
      <p:sp>
        <p:nvSpPr>
          <p:cNvPr id="363" name="Google Shape;363;p26"/>
          <p:cNvSpPr txBox="1"/>
          <p:nvPr/>
        </p:nvSpPr>
        <p:spPr>
          <a:xfrm>
            <a:off x="-51325" y="2895600"/>
            <a:ext cx="8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JIT</a:t>
            </a:r>
            <a:endParaRPr sz="1000"/>
          </a:p>
        </p:txBody>
      </p:sp>
      <p:sp>
        <p:nvSpPr>
          <p:cNvPr id="364" name="Google Shape;364;p26"/>
          <p:cNvSpPr txBox="1"/>
          <p:nvPr/>
        </p:nvSpPr>
        <p:spPr>
          <a:xfrm>
            <a:off x="24877" y="3124203"/>
            <a:ext cx="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linkage</a:t>
            </a:r>
            <a:endParaRPr sz="1000"/>
          </a:p>
        </p:txBody>
      </p:sp>
      <p:sp>
        <p:nvSpPr>
          <p:cNvPr id="365" name="Google Shape;365;p26"/>
          <p:cNvSpPr txBox="1"/>
          <p:nvPr/>
        </p:nvSpPr>
        <p:spPr>
          <a:xfrm>
            <a:off x="24877" y="3505203"/>
            <a:ext cx="71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GC</a:t>
            </a:r>
            <a:endParaRPr sz="1000"/>
          </a:p>
        </p:txBody>
      </p:sp>
      <p:sp>
        <p:nvSpPr>
          <p:cNvPr id="366" name="Google Shape;366;p26"/>
          <p:cNvSpPr txBox="1"/>
          <p:nvPr/>
        </p:nvSpPr>
        <p:spPr>
          <a:xfrm>
            <a:off x="24877" y="3718252"/>
            <a:ext cx="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lifecycle</a:t>
            </a:r>
            <a:endParaRPr sz="1000"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235500" y="4169329"/>
            <a:ext cx="86013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an either/or situation: wasm could offer all of these (in different {GC,JIT} profiles)</a:t>
            </a:r>
            <a:endParaRPr sz="1700"/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But we can’t simply provide the most powerful one: we lose the useful invariants</a:t>
            </a:r>
            <a:endParaRPr sz="1700"/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Which of these belong in Module Linking?  All?  Some?</a:t>
            </a:r>
            <a:endParaRPr sz="1700"/>
          </a:p>
        </p:txBody>
      </p:sp>
      <p:grpSp>
        <p:nvGrpSpPr>
          <p:cNvPr id="368" name="Google Shape;368;p26"/>
          <p:cNvGrpSpPr/>
          <p:nvPr/>
        </p:nvGrpSpPr>
        <p:grpSpPr>
          <a:xfrm>
            <a:off x="1340846" y="2513681"/>
            <a:ext cx="853800" cy="1696249"/>
            <a:chOff x="1259550" y="2293778"/>
            <a:chExt cx="853800" cy="1696249"/>
          </a:xfrm>
        </p:grpSpPr>
        <p:sp>
          <p:nvSpPr>
            <p:cNvPr id="369" name="Google Shape;369;p26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370" name="Google Shape;370;p26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JIT</a:t>
              </a:r>
              <a:endParaRPr sz="1000"/>
            </a:p>
          </p:txBody>
        </p:sp>
        <p:sp>
          <p:nvSpPr>
            <p:cNvPr id="371" name="Google Shape;371;p26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static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linkage</a:t>
              </a:r>
              <a:endParaRPr sz="1000"/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GC</a:t>
              </a:r>
              <a:endParaRPr sz="1000"/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374" name="Google Shape;374;p26"/>
          <p:cNvGrpSpPr/>
          <p:nvPr/>
        </p:nvGrpSpPr>
        <p:grpSpPr>
          <a:xfrm>
            <a:off x="3187004" y="2513681"/>
            <a:ext cx="853800" cy="1696249"/>
            <a:chOff x="1259550" y="2293778"/>
            <a:chExt cx="853800" cy="1696249"/>
          </a:xfrm>
        </p:grpSpPr>
        <p:sp>
          <p:nvSpPr>
            <p:cNvPr id="375" name="Google Shape;375;p26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376" name="Google Shape;376;p26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JIT</a:t>
              </a:r>
              <a:endParaRPr sz="1000"/>
            </a:p>
          </p:txBody>
        </p:sp>
        <p:sp>
          <p:nvSpPr>
            <p:cNvPr id="377" name="Google Shape;377;p26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static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linkage</a:t>
              </a:r>
              <a:endParaRPr sz="1000"/>
            </a:p>
          </p:txBody>
        </p:sp>
        <p:sp>
          <p:nvSpPr>
            <p:cNvPr id="378" name="Google Shape;378;p26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5255975" y="2513681"/>
            <a:ext cx="853800" cy="1696249"/>
            <a:chOff x="1259550" y="2293778"/>
            <a:chExt cx="853800" cy="1696249"/>
          </a:xfrm>
        </p:grpSpPr>
        <p:sp>
          <p:nvSpPr>
            <p:cNvPr id="381" name="Google Shape;381;p26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382" name="Google Shape;382;p26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JIT</a:t>
              </a:r>
              <a:endParaRPr sz="1000"/>
            </a:p>
          </p:txBody>
        </p:sp>
        <p:sp>
          <p:nvSpPr>
            <p:cNvPr id="383" name="Google Shape;383;p26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linkage</a:t>
              </a:r>
              <a:endParaRPr sz="1000" strike="sngStrike"/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386" name="Google Shape;386;p26"/>
          <p:cNvGrpSpPr/>
          <p:nvPr/>
        </p:nvGrpSpPr>
        <p:grpSpPr>
          <a:xfrm>
            <a:off x="6938161" y="2513681"/>
            <a:ext cx="853800" cy="1696249"/>
            <a:chOff x="1259550" y="2293778"/>
            <a:chExt cx="853800" cy="1696249"/>
          </a:xfrm>
        </p:grpSpPr>
        <p:sp>
          <p:nvSpPr>
            <p:cNvPr id="387" name="Google Shape;387;p26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JIT</a:t>
              </a:r>
              <a:endParaRPr sz="1000" strike="sngStrike"/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linkage</a:t>
              </a:r>
              <a:endParaRPr sz="1000" strike="sngStrike"/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8292404" y="2513681"/>
            <a:ext cx="853800" cy="1696249"/>
            <a:chOff x="1259550" y="2293778"/>
            <a:chExt cx="853800" cy="1696249"/>
          </a:xfrm>
        </p:grpSpPr>
        <p:sp>
          <p:nvSpPr>
            <p:cNvPr id="393" name="Google Shape;393;p26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existing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concepts</a:t>
              </a:r>
              <a:endParaRPr sz="1000" strike="sngStrike"/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JIT</a:t>
              </a:r>
              <a:endParaRPr sz="1000" strike="sngStrike"/>
            </a:p>
          </p:txBody>
        </p:sp>
        <p:sp>
          <p:nvSpPr>
            <p:cNvPr id="395" name="Google Shape;395;p26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linkage</a:t>
              </a:r>
              <a:endParaRPr sz="1000" strike="sngStrike"/>
            </a:p>
          </p:txBody>
        </p:sp>
        <p:sp>
          <p:nvSpPr>
            <p:cNvPr id="396" name="Google Shape;396;p26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397" name="Google Shape;397;p26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sp>
        <p:nvSpPr>
          <p:cNvPr id="398" name="Google Shape;398;p26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04" name="Google Shape;40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Background context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Why we want to factor Module Linking out of core wasm into a layered spec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What a layered spec could look like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Why we need think carefully about the scope of this new layered spec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Proposed use cases and requirements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Proposed next steps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Discussion + Polls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/>
          <p:nvPr/>
        </p:nvSpPr>
        <p:spPr>
          <a:xfrm>
            <a:off x="4040525" y="3582775"/>
            <a:ext cx="908400" cy="493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Module</a:t>
            </a:r>
            <a:br>
              <a:rPr lang="en" sz="1300"/>
            </a:br>
            <a:r>
              <a:rPr lang="en" sz="1300"/>
              <a:t>Linking</a:t>
            </a:r>
            <a:endParaRPr sz="1300"/>
          </a:p>
        </p:txBody>
      </p:sp>
      <p:sp>
        <p:nvSpPr>
          <p:cNvPr id="410" name="Google Shape;4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scope of Module Linking?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4836864" y="4280446"/>
            <a:ext cx="4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MVP + reference-types + bulk-mem + ...</a:t>
            </a:r>
            <a:endParaRPr/>
          </a:p>
        </p:txBody>
      </p:sp>
      <p:sp>
        <p:nvSpPr>
          <p:cNvPr id="412" name="Google Shape;412;p28"/>
          <p:cNvSpPr txBox="1"/>
          <p:nvPr/>
        </p:nvSpPr>
        <p:spPr>
          <a:xfrm>
            <a:off x="4913072" y="3594650"/>
            <a:ext cx="29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module linking + interface types</a:t>
            </a:r>
            <a:endParaRPr/>
          </a:p>
        </p:txBody>
      </p:sp>
      <p:sp>
        <p:nvSpPr>
          <p:cNvPr id="413" name="Google Shape;413;p28"/>
          <p:cNvSpPr txBox="1"/>
          <p:nvPr/>
        </p:nvSpPr>
        <p:spPr>
          <a:xfrm>
            <a:off x="7597432" y="3594650"/>
            <a:ext cx="13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i="1" lang="en"/>
              <a:t>...</a:t>
            </a:r>
            <a:endParaRPr i="1"/>
          </a:p>
        </p:txBody>
      </p:sp>
      <p:sp>
        <p:nvSpPr>
          <p:cNvPr id="414" name="Google Shape;414;p28"/>
          <p:cNvSpPr/>
          <p:nvPr/>
        </p:nvSpPr>
        <p:spPr>
          <a:xfrm>
            <a:off x="4121438" y="4297750"/>
            <a:ext cx="752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4083748" y="2956350"/>
            <a:ext cx="824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API</a:t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4025848" y="2336650"/>
            <a:ext cx="9399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</a:t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4043400" y="3579528"/>
            <a:ext cx="908400" cy="493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Lightweight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Component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Model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8" name="Google Shape;418;p28"/>
          <p:cNvCxnSpPr>
            <a:stCxn id="415" idx="2"/>
            <a:endCxn id="417" idx="0"/>
          </p:cNvCxnSpPr>
          <p:nvPr/>
        </p:nvCxnSpPr>
        <p:spPr>
          <a:xfrm>
            <a:off x="4495798" y="3297750"/>
            <a:ext cx="18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8"/>
          <p:cNvCxnSpPr>
            <a:stCxn id="416" idx="2"/>
            <a:endCxn id="415" idx="0"/>
          </p:cNvCxnSpPr>
          <p:nvPr/>
        </p:nvCxnSpPr>
        <p:spPr>
          <a:xfrm>
            <a:off x="4495798" y="26780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8"/>
          <p:cNvCxnSpPr>
            <a:stCxn id="417" idx="2"/>
            <a:endCxn id="414" idx="0"/>
          </p:cNvCxnSpPr>
          <p:nvPr/>
        </p:nvCxnSpPr>
        <p:spPr>
          <a:xfrm>
            <a:off x="4497600" y="4073328"/>
            <a:ext cx="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8"/>
          <p:cNvSpPr/>
          <p:nvPr/>
        </p:nvSpPr>
        <p:spPr>
          <a:xfrm>
            <a:off x="4193657" y="15935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422" name="Google Shape;422;p28"/>
          <p:cNvSpPr/>
          <p:nvPr/>
        </p:nvSpPr>
        <p:spPr>
          <a:xfrm>
            <a:off x="4117457" y="16697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423" name="Google Shape;423;p28"/>
          <p:cNvSpPr/>
          <p:nvPr/>
        </p:nvSpPr>
        <p:spPr>
          <a:xfrm>
            <a:off x="4041257" y="17459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cxnSp>
        <p:nvCxnSpPr>
          <p:cNvPr id="424" name="Google Shape;424;p28"/>
          <p:cNvCxnSpPr>
            <a:stCxn id="423" idx="2"/>
            <a:endCxn id="416" idx="0"/>
          </p:cNvCxnSpPr>
          <p:nvPr/>
        </p:nvCxnSpPr>
        <p:spPr>
          <a:xfrm>
            <a:off x="4495457" y="2087313"/>
            <a:ext cx="3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5" name="Google Shape;425;p28"/>
          <p:cNvGrpSpPr/>
          <p:nvPr/>
        </p:nvGrpSpPr>
        <p:grpSpPr>
          <a:xfrm>
            <a:off x="2826932" y="2182688"/>
            <a:ext cx="1060800" cy="493800"/>
            <a:chOff x="2903132" y="2944688"/>
            <a:chExt cx="1060800" cy="493800"/>
          </a:xfrm>
        </p:grpSpPr>
        <p:sp>
          <p:nvSpPr>
            <p:cNvPr id="426" name="Google Shape;426;p28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</p:grpSp>
      <p:cxnSp>
        <p:nvCxnSpPr>
          <p:cNvPr id="429" name="Google Shape;429;p28"/>
          <p:cNvCxnSpPr/>
          <p:nvPr/>
        </p:nvCxnSpPr>
        <p:spPr>
          <a:xfrm>
            <a:off x="3811800" y="2679650"/>
            <a:ext cx="2952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0" name="Google Shape;430;p28"/>
          <p:cNvGrpSpPr/>
          <p:nvPr/>
        </p:nvGrpSpPr>
        <p:grpSpPr>
          <a:xfrm>
            <a:off x="2835626" y="2803950"/>
            <a:ext cx="1060800" cy="493800"/>
            <a:chOff x="2911826" y="3184950"/>
            <a:chExt cx="1060800" cy="493800"/>
          </a:xfrm>
        </p:grpSpPr>
        <p:sp>
          <p:nvSpPr>
            <p:cNvPr id="431" name="Google Shape;431;p28"/>
            <p:cNvSpPr/>
            <p:nvPr/>
          </p:nvSpPr>
          <p:spPr>
            <a:xfrm>
              <a:off x="2911826" y="31849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2988026" y="32611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3064226" y="3337350"/>
              <a:ext cx="9084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other language APIs</a:t>
              </a:r>
              <a:endParaRPr sz="800"/>
            </a:p>
          </p:txBody>
        </p:sp>
      </p:grpSp>
      <p:cxnSp>
        <p:nvCxnSpPr>
          <p:cNvPr id="434" name="Google Shape;434;p28"/>
          <p:cNvCxnSpPr/>
          <p:nvPr/>
        </p:nvCxnSpPr>
        <p:spPr>
          <a:xfrm>
            <a:off x="3823375" y="3298725"/>
            <a:ext cx="2835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435" name="Google Shape;435;p28"/>
          <p:cNvGrpSpPr/>
          <p:nvPr/>
        </p:nvGrpSpPr>
        <p:grpSpPr>
          <a:xfrm>
            <a:off x="1607732" y="2182688"/>
            <a:ext cx="1060800" cy="493800"/>
            <a:chOff x="2903132" y="2944688"/>
            <a:chExt cx="1060800" cy="493800"/>
          </a:xfrm>
        </p:grpSpPr>
        <p:sp>
          <p:nvSpPr>
            <p:cNvPr id="436" name="Google Shape;436;p28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other language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runtimes</a:t>
              </a:r>
              <a:endParaRPr sz="800"/>
            </a:p>
          </p:txBody>
        </p:sp>
      </p:grpSp>
      <p:cxnSp>
        <p:nvCxnSpPr>
          <p:cNvPr id="439" name="Google Shape;439;p28"/>
          <p:cNvCxnSpPr/>
          <p:nvPr/>
        </p:nvCxnSpPr>
        <p:spPr>
          <a:xfrm>
            <a:off x="2677800" y="2685425"/>
            <a:ext cx="162000" cy="1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440" name="Google Shape;440;p28"/>
          <p:cNvGrpSpPr/>
          <p:nvPr/>
        </p:nvGrpSpPr>
        <p:grpSpPr>
          <a:xfrm>
            <a:off x="4867450" y="2803938"/>
            <a:ext cx="1241257" cy="782063"/>
            <a:chOff x="4867450" y="3184938"/>
            <a:chExt cx="1241257" cy="782063"/>
          </a:xfrm>
        </p:grpSpPr>
        <p:grpSp>
          <p:nvGrpSpPr>
            <p:cNvPr id="441" name="Google Shape;441;p28"/>
            <p:cNvGrpSpPr/>
            <p:nvPr/>
          </p:nvGrpSpPr>
          <p:grpSpPr>
            <a:xfrm>
              <a:off x="5047907" y="3184938"/>
              <a:ext cx="1060800" cy="493800"/>
              <a:chOff x="6161982" y="3184938"/>
              <a:chExt cx="1060800" cy="493800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6314382" y="31849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6238182" y="32611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6161982" y="33373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native wasm hosts</a:t>
                </a:r>
                <a:endParaRPr sz="1000"/>
              </a:p>
            </p:txBody>
          </p:sp>
        </p:grpSp>
        <p:cxnSp>
          <p:nvCxnSpPr>
            <p:cNvPr id="445" name="Google Shape;445;p28"/>
            <p:cNvCxnSpPr/>
            <p:nvPr/>
          </p:nvCxnSpPr>
          <p:spPr>
            <a:xfrm flipH="1">
              <a:off x="4867450" y="3678700"/>
              <a:ext cx="2532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</a:t>
            </a:r>
            <a:r>
              <a:rPr i="1" lang="en"/>
              <a:t>component</a:t>
            </a:r>
            <a:r>
              <a:rPr lang="en"/>
              <a:t>?</a:t>
            </a:r>
            <a:endParaRPr/>
          </a:p>
        </p:txBody>
      </p:sp>
      <p:sp>
        <p:nvSpPr>
          <p:cNvPr id="451" name="Google Shape;451;p29"/>
          <p:cNvSpPr txBox="1"/>
          <p:nvPr>
            <p:ph idx="1" type="body"/>
          </p:nvPr>
        </p:nvSpPr>
        <p:spPr>
          <a:xfrm>
            <a:off x="311700" y="1152475"/>
            <a:ext cx="88323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“Component” usually makes people think of COM / CORBA / EJB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and react in horror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 term is </a:t>
            </a:r>
            <a:r>
              <a:rPr i="1" lang="en"/>
              <a:t>much</a:t>
            </a:r>
            <a:r>
              <a:rPr lang="en"/>
              <a:t> older: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1968 Presentation: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Mass Produced Software Components</a:t>
            </a:r>
            <a:r>
              <a:rPr lang="en"/>
              <a:t>, Douglas McIlroy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“Software components” as the software analogue of existing “hardware components”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 fact: the notch in the wasm logo is also meant to evoke an IC</a:t>
            </a:r>
            <a:endParaRPr/>
          </a:p>
        </p:txBody>
      </p:sp>
      <p:pic>
        <p:nvPicPr>
          <p:cNvPr id="452" name="Google Shape;4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321" y="2578832"/>
            <a:ext cx="315975" cy="3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9"/>
          <p:cNvSpPr txBox="1"/>
          <p:nvPr/>
        </p:nvSpPr>
        <p:spPr>
          <a:xfrm>
            <a:off x="310586" y="2760557"/>
            <a:ext cx="8788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Many incarnations of “components” over time in academia/industry: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The COM/CORBA/EJB trio occupy a particularly dynamic point on the spectrum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Always virtual dispatch at component boundaries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Components linked through global shared mutable registry of components and instances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More-recent examples that are more static (like Module Linking):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Knit</a:t>
            </a:r>
            <a:r>
              <a:rPr lang="en">
                <a:solidFill>
                  <a:schemeClr val="dk2"/>
                </a:solidFill>
              </a:rPr>
              <a:t>: built for OSKit, third try after ELF+ld (too limited) and COM (too dynamic)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Fuchsia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Components</a:t>
            </a:r>
            <a:r>
              <a:rPr lang="en">
                <a:solidFill>
                  <a:schemeClr val="dk2"/>
                </a:solidFill>
              </a:rPr>
              <a:t>: dynamic “typing”, but static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 manifest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</a:t>
            </a:r>
            <a:r>
              <a:rPr i="1" lang="en"/>
              <a:t>component</a:t>
            </a:r>
            <a:r>
              <a:rPr lang="en"/>
              <a:t>?</a:t>
            </a:r>
            <a:endParaRPr/>
          </a:p>
        </p:txBody>
      </p:sp>
      <p:sp>
        <p:nvSpPr>
          <p:cNvPr id="459" name="Google Shape;459;p30"/>
          <p:cNvSpPr txBox="1"/>
          <p:nvPr>
            <p:ph idx="1" type="body"/>
          </p:nvPr>
        </p:nvSpPr>
        <p:spPr>
          <a:xfrm>
            <a:off x="311700" y="1152475"/>
            <a:ext cx="88323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definitions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See, e.g., the 14 definitions in Chapter 11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Szyperski 2002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themes: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compilation and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explicit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Black-box (often cross-language)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composition by independent parties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isn’t a wasm module already a component?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compilation and deployment</a:t>
            </a:r>
            <a:r>
              <a:rPr lang="en"/>
              <a:t>: ✓ (multiple .wasms, same program)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explicit dependencies: ✓ (almost uniquely so!)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Black-box reuse: not if memory is shared / not cross-language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composition by independent parties: not from within wasm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an adapter </a:t>
            </a:r>
            <a:r>
              <a:rPr lang="en"/>
              <a:t>module </a:t>
            </a:r>
            <a:r>
              <a:rPr i="1" lang="en"/>
              <a:t>can</a:t>
            </a:r>
            <a:r>
              <a:rPr lang="en"/>
              <a:t> be a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Module Linking for external composition + Interface Types for black-box reuse ✓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note: adapter modules allow </a:t>
            </a:r>
            <a:r>
              <a:rPr i="1" lang="en"/>
              <a:t>both</a:t>
            </a:r>
            <a:r>
              <a:rPr lang="en"/>
              <a:t> Interface Types and core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“component” would refer to a restricted </a:t>
            </a:r>
            <a:r>
              <a:rPr i="1" lang="en"/>
              <a:t>subset</a:t>
            </a:r>
            <a:r>
              <a:rPr lang="en"/>
              <a:t> of adapter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 and adapter modules could be used for non-component purposes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component </a:t>
            </a:r>
            <a:r>
              <a:rPr i="1" lang="en"/>
              <a:t>model</a:t>
            </a:r>
            <a:r>
              <a:rPr lang="en"/>
              <a:t>?</a:t>
            </a:r>
            <a:endParaRPr/>
          </a:p>
        </p:txBody>
      </p:sp>
      <p:sp>
        <p:nvSpPr>
          <p:cNvPr id="465" name="Google Shape;465;p31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</a:t>
            </a:r>
            <a:r>
              <a:rPr i="1" lang="en"/>
              <a:t>specification</a:t>
            </a:r>
            <a:r>
              <a:rPr lang="en"/>
              <a:t> that toolchains can target and runtimes can 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(Module Linking + Interface Types) could be (the start of) a component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low-level POV, a component model is basically an ABI</a:t>
            </a:r>
            <a:r>
              <a:rPr lang="en"/>
              <a:t> (like ELF)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j</a:t>
            </a:r>
            <a:r>
              <a:rPr lang="en"/>
              <a:t>ust higher-level and with greater scope</a:t>
            </a:r>
            <a:r>
              <a:rPr lang="en"/>
              <a:t> due to cross-language-composition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the toolchain could emit an adapter module binary for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-target wasm32-wasi-component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 XML/JSON manifests, zips or directory structures; </a:t>
            </a:r>
            <a:r>
              <a:rPr b="1" lang="en" sz="1200"/>
              <a:t>just a single </a:t>
            </a: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.wasm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Cross-language/toolchain composition raises tricky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all components </a:t>
            </a:r>
            <a:r>
              <a:rPr lang="en"/>
              <a:t>share a single linear memory</a:t>
            </a:r>
            <a:r>
              <a:rPr lang="en"/>
              <a:t> or other forms of state?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no: how do they pass complex values between components?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 global namespace of components and/or component instances?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no: then how are components linked so that they can communicate?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all modules instantiated using the same global import map?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no: how are the imports determined?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all modules instantiated exactly once?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no: how and when are instances created and what is their lifecycle?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 global event loop shared by all components 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If no: how does a component perform an asynchronous call to another component’s export?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</a:t>
            </a:r>
            <a:r>
              <a:rPr lang="en"/>
              <a:t> use cases and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next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which include carving out an MVP that could reach Stage 3 / Developer Preview this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+ Polls: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the general proposed direction sound good?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we proceed with the proposed next steps?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component </a:t>
            </a:r>
            <a:r>
              <a:rPr i="1" lang="en"/>
              <a:t>model</a:t>
            </a:r>
            <a:r>
              <a:rPr lang="en"/>
              <a:t>?</a:t>
            </a:r>
            <a:endParaRPr/>
          </a:p>
        </p:txBody>
      </p:sp>
      <p:sp>
        <p:nvSpPr>
          <p:cNvPr id="471" name="Google Shape;471;p32"/>
          <p:cNvSpPr txBox="1"/>
          <p:nvPr>
            <p:ph idx="1" type="body"/>
          </p:nvPr>
        </p:nvSpPr>
        <p:spPr>
          <a:xfrm>
            <a:off x="311700" y="1152475"/>
            <a:ext cx="88323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can’t sidestep these questions by exposing more low-level primitives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just kicks the can down the road to some </a:t>
            </a:r>
            <a:r>
              <a:rPr i="1" lang="en"/>
              <a:t>other</a:t>
            </a:r>
            <a:r>
              <a:rPr lang="en"/>
              <a:t> spec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component model needs enough meat on the bones to address whole composition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forces a component model to have some “opinions” on the answers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performance vs. robust composition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shared-nothing vs. shared-everything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dynamic expressivity vs. structural invariants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the “spectrum of linking dynamism” earlier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Ideally, the “opinions” are strictly derived from a target set of </a:t>
            </a:r>
            <a:r>
              <a:rPr i="1" lang="en"/>
              <a:t>use cases</a:t>
            </a:r>
            <a:r>
              <a:rPr lang="en"/>
              <a:t> and </a:t>
            </a:r>
            <a:r>
              <a:rPr i="1" lang="en"/>
              <a:t>requirements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the answers won’t be “universal” in the way we want from core wasm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Layering</a:t>
            </a:r>
            <a:r>
              <a:rPr lang="en"/>
              <a:t> is what makes this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layered specs can capture distinct sets of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E.g.: network protocol layering (IP ← {TCP, UDP, …})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</a:t>
            </a:r>
            <a:r>
              <a:rPr i="1" lang="en"/>
              <a:t>lightweight</a:t>
            </a:r>
            <a:r>
              <a:rPr lang="en"/>
              <a:t> component model?</a:t>
            </a:r>
            <a:endParaRPr/>
          </a:p>
        </p:txBody>
      </p:sp>
      <p:sp>
        <p:nvSpPr>
          <p:cNvPr id="477" name="Google Shape;477;p33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COM* / CORBA / EJB are pretty </a:t>
            </a:r>
            <a:r>
              <a:rPr i="1" lang="en"/>
              <a:t>heavyweight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define a </a:t>
            </a:r>
            <a:r>
              <a:rPr i="1" lang="en"/>
              <a:t>lot</a:t>
            </a:r>
            <a:r>
              <a:rPr lang="en"/>
              <a:t> more than a “composable, reusable, distributable unit of code”: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ompound document elements, GUI “controls”</a:t>
            </a:r>
            <a:r>
              <a:rPr lang="en"/>
              <a:t> (OLE, ActiveX)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mplicit distributed programming with transactions</a:t>
            </a:r>
            <a:r>
              <a:rPr lang="en"/>
              <a:t> etc (DCOM, COM+, CORBA)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services (discovery</a:t>
            </a:r>
            <a:r>
              <a:rPr lang="en"/>
              <a:t>, </a:t>
            </a:r>
            <a:r>
              <a:rPr lang="en"/>
              <a:t>events, persistence, pooling, caching,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“lightweight” component model would: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distributed computing wholly out of scope (prob</a:t>
            </a:r>
            <a:r>
              <a:rPr lang="en"/>
              <a:t>lems to be solved at a higher layer)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define every component to have its own thread of control, inbox, etc (like core wasm today)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bake any “services” into the component model (this is the domain of WASI)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can a lightweight component model actually be valuable without these?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Pure COM</a:t>
            </a:r>
            <a:r>
              <a:rPr lang="en"/>
              <a:t> (without OLE, ActiveX, DCOM, COM+) is actually pretty lightweight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use of the heavier-weight features has decreased, pure COM is going strong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So, “yes”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/>
          <p:nvPr/>
        </p:nvSpPr>
        <p:spPr>
          <a:xfrm>
            <a:off x="345175" y="1489725"/>
            <a:ext cx="8487000" cy="290100"/>
          </a:xfrm>
          <a:prstGeom prst="rect">
            <a:avLst/>
          </a:prstGeom>
          <a:gradFill>
            <a:gsLst>
              <a:gs pos="0">
                <a:srgbClr val="0000FF"/>
              </a:gs>
              <a:gs pos="100000">
                <a:srgbClr val="CC0000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3" name="Google Shape;483;p34"/>
          <p:cNvCxnSpPr/>
          <p:nvPr/>
        </p:nvCxnSpPr>
        <p:spPr>
          <a:xfrm>
            <a:off x="334350" y="1272074"/>
            <a:ext cx="0" cy="110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4"/>
          <p:cNvCxnSpPr/>
          <p:nvPr/>
        </p:nvCxnSpPr>
        <p:spPr>
          <a:xfrm>
            <a:off x="8846979" y="1272074"/>
            <a:ext cx="0" cy="110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4"/>
          <p:cNvCxnSpPr/>
          <p:nvPr/>
        </p:nvCxnSpPr>
        <p:spPr>
          <a:xfrm>
            <a:off x="6009436" y="1272074"/>
            <a:ext cx="0" cy="110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4"/>
          <p:cNvCxnSpPr/>
          <p:nvPr/>
        </p:nvCxnSpPr>
        <p:spPr>
          <a:xfrm>
            <a:off x="3171893" y="1272074"/>
            <a:ext cx="0" cy="1104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7" name="Google Shape;487;p34"/>
          <p:cNvGrpSpPr/>
          <p:nvPr/>
        </p:nvGrpSpPr>
        <p:grpSpPr>
          <a:xfrm>
            <a:off x="367150" y="1738600"/>
            <a:ext cx="8687075" cy="415500"/>
            <a:chOff x="367150" y="1738600"/>
            <a:chExt cx="8687075" cy="415500"/>
          </a:xfrm>
        </p:grpSpPr>
        <p:sp>
          <p:nvSpPr>
            <p:cNvPr id="488" name="Google Shape;488;p34"/>
            <p:cNvSpPr txBox="1"/>
            <p:nvPr/>
          </p:nvSpPr>
          <p:spPr>
            <a:xfrm>
              <a:off x="367150" y="1738600"/>
              <a:ext cx="2837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Language-specific units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4"/>
            <p:cNvSpPr txBox="1"/>
            <p:nvPr/>
          </p:nvSpPr>
          <p:spPr>
            <a:xfrm>
              <a:off x="3220800" y="1738600"/>
              <a:ext cx="2744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Lightweight c</a:t>
              </a:r>
              <a:r>
                <a:rPr lang="en" sz="1500"/>
                <a:t>omponents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4"/>
            <p:cNvSpPr txBox="1"/>
            <p:nvPr/>
          </p:nvSpPr>
          <p:spPr>
            <a:xfrm>
              <a:off x="6049725" y="1738600"/>
              <a:ext cx="3004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Host-specific units</a:t>
              </a:r>
              <a:endParaRPr sz="1100"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4"/>
          <p:cNvSpPr txBox="1"/>
          <p:nvPr/>
        </p:nvSpPr>
        <p:spPr>
          <a:xfrm>
            <a:off x="5015846" y="916675"/>
            <a:ext cx="10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subsystems</a:t>
            </a:r>
            <a:endParaRPr sz="1200"/>
          </a:p>
        </p:txBody>
      </p:sp>
      <p:sp>
        <p:nvSpPr>
          <p:cNvPr id="492" name="Google Shape;492;p34"/>
          <p:cNvSpPr txBox="1"/>
          <p:nvPr/>
        </p:nvSpPr>
        <p:spPr>
          <a:xfrm>
            <a:off x="4312928" y="916675"/>
            <a:ext cx="9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engines</a:t>
            </a:r>
            <a:endParaRPr sz="1200"/>
          </a:p>
        </p:txBody>
      </p:sp>
      <p:sp>
        <p:nvSpPr>
          <p:cNvPr id="493" name="Google Shape;493;p34"/>
          <p:cNvSpPr txBox="1"/>
          <p:nvPr/>
        </p:nvSpPr>
        <p:spPr>
          <a:xfrm>
            <a:off x="3196955" y="916675"/>
            <a:ext cx="10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transformers</a:t>
            </a:r>
            <a:endParaRPr sz="1200"/>
          </a:p>
        </p:txBody>
      </p:sp>
      <p:grpSp>
        <p:nvGrpSpPr>
          <p:cNvPr id="494" name="Google Shape;494;p34"/>
          <p:cNvGrpSpPr/>
          <p:nvPr/>
        </p:nvGrpSpPr>
        <p:grpSpPr>
          <a:xfrm>
            <a:off x="218275" y="774375"/>
            <a:ext cx="1741802" cy="492600"/>
            <a:chOff x="218275" y="774375"/>
            <a:chExt cx="1741802" cy="492600"/>
          </a:xfrm>
        </p:grpSpPr>
        <p:sp>
          <p:nvSpPr>
            <p:cNvPr id="495" name="Google Shape;495;p34"/>
            <p:cNvSpPr txBox="1"/>
            <p:nvPr/>
          </p:nvSpPr>
          <p:spPr>
            <a:xfrm>
              <a:off x="988077" y="774375"/>
              <a:ext cx="972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.a / .so</a:t>
              </a:r>
              <a:br>
                <a:rPr lang="en" sz="1000"/>
              </a:br>
              <a:r>
                <a:rPr lang="en" sz="1000"/>
                <a:t>libraries</a:t>
              </a:r>
              <a:endParaRPr sz="1000"/>
            </a:p>
          </p:txBody>
        </p:sp>
        <p:sp>
          <p:nvSpPr>
            <p:cNvPr id="496" name="Google Shape;496;p34"/>
            <p:cNvSpPr txBox="1"/>
            <p:nvPr/>
          </p:nvSpPr>
          <p:spPr>
            <a:xfrm>
              <a:off x="218275" y="928275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ESMs</a:t>
              </a:r>
              <a:endParaRPr sz="1000"/>
            </a:p>
          </p:txBody>
        </p:sp>
        <p:sp>
          <p:nvSpPr>
            <p:cNvPr id="497" name="Google Shape;497;p34"/>
            <p:cNvSpPr txBox="1"/>
            <p:nvPr/>
          </p:nvSpPr>
          <p:spPr>
            <a:xfrm>
              <a:off x="674998" y="928275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crates</a:t>
              </a:r>
              <a:endParaRPr sz="1000"/>
            </a:p>
          </p:txBody>
        </p:sp>
      </p:grpSp>
      <p:sp>
        <p:nvSpPr>
          <p:cNvPr id="498" name="Google Shape;498;p34"/>
          <p:cNvSpPr txBox="1"/>
          <p:nvPr/>
        </p:nvSpPr>
        <p:spPr>
          <a:xfrm>
            <a:off x="1691825" y="772875"/>
            <a:ext cx="7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language actors</a:t>
            </a:r>
            <a:endParaRPr sz="1000"/>
          </a:p>
        </p:txBody>
      </p:sp>
      <p:sp>
        <p:nvSpPr>
          <p:cNvPr id="499" name="Google Shape;499;p34"/>
          <p:cNvSpPr txBox="1"/>
          <p:nvPr/>
        </p:nvSpPr>
        <p:spPr>
          <a:xfrm>
            <a:off x="2316413" y="772875"/>
            <a:ext cx="9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lightweight frameworks</a:t>
            </a:r>
            <a:endParaRPr sz="1000"/>
          </a:p>
        </p:txBody>
      </p:sp>
      <p:grpSp>
        <p:nvGrpSpPr>
          <p:cNvPr id="500" name="Google Shape;500;p34"/>
          <p:cNvGrpSpPr/>
          <p:nvPr/>
        </p:nvGrpSpPr>
        <p:grpSpPr>
          <a:xfrm>
            <a:off x="357750" y="1190725"/>
            <a:ext cx="2829969" cy="338701"/>
            <a:chOff x="357750" y="1190725"/>
            <a:chExt cx="2829969" cy="338701"/>
          </a:xfrm>
        </p:grpSpPr>
        <p:sp>
          <p:nvSpPr>
            <p:cNvPr id="501" name="Google Shape;501;p34"/>
            <p:cNvSpPr txBox="1"/>
            <p:nvPr/>
          </p:nvSpPr>
          <p:spPr>
            <a:xfrm>
              <a:off x="357750" y="1190725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left-pad</a:t>
              </a:r>
              <a:endParaRPr sz="1000"/>
            </a:p>
          </p:txBody>
        </p:sp>
        <p:sp>
          <p:nvSpPr>
            <p:cNvPr id="502" name="Google Shape;502;p34"/>
            <p:cNvSpPr txBox="1"/>
            <p:nvPr/>
          </p:nvSpPr>
          <p:spPr>
            <a:xfrm>
              <a:off x="1416519" y="1190726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libc</a:t>
              </a:r>
              <a:endParaRPr sz="1000"/>
            </a:p>
          </p:txBody>
        </p:sp>
        <p:sp>
          <p:nvSpPr>
            <p:cNvPr id="503" name="Google Shape;503;p34"/>
            <p:cNvSpPr txBox="1"/>
            <p:nvPr/>
          </p:nvSpPr>
          <p:spPr>
            <a:xfrm>
              <a:off x="1949919" y="1190726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Boost</a:t>
              </a:r>
              <a:endParaRPr sz="1000"/>
            </a:p>
          </p:txBody>
        </p:sp>
        <p:sp>
          <p:nvSpPr>
            <p:cNvPr id="504" name="Google Shape;504;p34"/>
            <p:cNvSpPr txBox="1"/>
            <p:nvPr/>
          </p:nvSpPr>
          <p:spPr>
            <a:xfrm>
              <a:off x="883119" y="1190726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Serde</a:t>
              </a:r>
              <a:endParaRPr sz="1000"/>
            </a:p>
          </p:txBody>
        </p:sp>
        <p:sp>
          <p:nvSpPr>
            <p:cNvPr id="505" name="Google Shape;505;p34"/>
            <p:cNvSpPr txBox="1"/>
            <p:nvPr/>
          </p:nvSpPr>
          <p:spPr>
            <a:xfrm>
              <a:off x="2559519" y="1190726"/>
              <a:ext cx="62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React</a:t>
              </a:r>
              <a:endParaRPr sz="1000"/>
            </a:p>
          </p:txBody>
        </p:sp>
      </p:grpSp>
      <p:grpSp>
        <p:nvGrpSpPr>
          <p:cNvPr id="506" name="Google Shape;506;p34"/>
          <p:cNvGrpSpPr/>
          <p:nvPr/>
        </p:nvGrpSpPr>
        <p:grpSpPr>
          <a:xfrm>
            <a:off x="3050245" y="1190726"/>
            <a:ext cx="3010296" cy="338700"/>
            <a:chOff x="3050245" y="1190726"/>
            <a:chExt cx="3010296" cy="338700"/>
          </a:xfrm>
        </p:grpSpPr>
        <p:sp>
          <p:nvSpPr>
            <p:cNvPr id="507" name="Google Shape;507;p34"/>
            <p:cNvSpPr txBox="1"/>
            <p:nvPr/>
          </p:nvSpPr>
          <p:spPr>
            <a:xfrm>
              <a:off x="3367428" y="1190726"/>
              <a:ext cx="93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MagickWand</a:t>
              </a:r>
              <a:endParaRPr sz="1000"/>
            </a:p>
          </p:txBody>
        </p:sp>
        <p:sp>
          <p:nvSpPr>
            <p:cNvPr id="508" name="Google Shape;508;p34"/>
            <p:cNvSpPr txBox="1"/>
            <p:nvPr/>
          </p:nvSpPr>
          <p:spPr>
            <a:xfrm>
              <a:off x="3050245" y="1190726"/>
              <a:ext cx="545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zlib</a:t>
              </a:r>
              <a:endParaRPr sz="1000"/>
            </a:p>
          </p:txBody>
        </p:sp>
        <p:sp>
          <p:nvSpPr>
            <p:cNvPr id="509" name="Google Shape;509;p34"/>
            <p:cNvSpPr txBox="1"/>
            <p:nvPr/>
          </p:nvSpPr>
          <p:spPr>
            <a:xfrm>
              <a:off x="4086323" y="1190726"/>
              <a:ext cx="59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clang</a:t>
              </a:r>
              <a:endParaRPr sz="1000"/>
            </a:p>
          </p:txBody>
        </p:sp>
        <p:sp>
          <p:nvSpPr>
            <p:cNvPr id="510" name="Google Shape;510;p34"/>
            <p:cNvSpPr txBox="1"/>
            <p:nvPr/>
          </p:nvSpPr>
          <p:spPr>
            <a:xfrm>
              <a:off x="5375940" y="1190726"/>
              <a:ext cx="684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webview</a:t>
              </a:r>
              <a:endParaRPr sz="1000"/>
            </a:p>
          </p:txBody>
        </p:sp>
        <p:sp>
          <p:nvSpPr>
            <p:cNvPr id="511" name="Google Shape;511;p34"/>
            <p:cNvSpPr txBox="1"/>
            <p:nvPr/>
          </p:nvSpPr>
          <p:spPr>
            <a:xfrm>
              <a:off x="5036655" y="1190726"/>
              <a:ext cx="684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bullet</a:t>
              </a:r>
              <a:endParaRPr sz="1000"/>
            </a:p>
          </p:txBody>
        </p:sp>
        <p:sp>
          <p:nvSpPr>
            <p:cNvPr id="512" name="Google Shape;512;p34"/>
            <p:cNvSpPr txBox="1"/>
            <p:nvPr/>
          </p:nvSpPr>
          <p:spPr>
            <a:xfrm>
              <a:off x="4494912" y="1190726"/>
              <a:ext cx="684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OpenCV</a:t>
              </a:r>
              <a:endParaRPr sz="1000"/>
            </a:p>
          </p:txBody>
        </p:sp>
      </p:grpSp>
      <p:grpSp>
        <p:nvGrpSpPr>
          <p:cNvPr id="513" name="Google Shape;513;p34"/>
          <p:cNvGrpSpPr/>
          <p:nvPr/>
        </p:nvGrpSpPr>
        <p:grpSpPr>
          <a:xfrm>
            <a:off x="2210025" y="2773489"/>
            <a:ext cx="1624068" cy="442893"/>
            <a:chOff x="2169525" y="2794232"/>
            <a:chExt cx="1624068" cy="442893"/>
          </a:xfrm>
        </p:grpSpPr>
        <p:grpSp>
          <p:nvGrpSpPr>
            <p:cNvPr id="514" name="Google Shape;514;p34"/>
            <p:cNvGrpSpPr/>
            <p:nvPr/>
          </p:nvGrpSpPr>
          <p:grpSpPr>
            <a:xfrm>
              <a:off x="2169525" y="2910075"/>
              <a:ext cx="1611000" cy="327050"/>
              <a:chOff x="2169525" y="2910075"/>
              <a:chExt cx="1611000" cy="327050"/>
            </a:xfrm>
          </p:grpSpPr>
          <p:sp>
            <p:nvSpPr>
              <p:cNvPr id="515" name="Google Shape;515;p34"/>
              <p:cNvSpPr/>
              <p:nvPr/>
            </p:nvSpPr>
            <p:spPr>
              <a:xfrm rot="10800000">
                <a:off x="2169525" y="2910075"/>
                <a:ext cx="1611000" cy="295200"/>
              </a:xfrm>
              <a:prstGeom prst="uturnArrow">
                <a:avLst>
                  <a:gd fmla="val 17268" name="adj1"/>
                  <a:gd fmla="val 25000" name="adj2"/>
                  <a:gd fmla="val 25000" name="adj3"/>
                  <a:gd fmla="val 43750" name="adj4"/>
                  <a:gd fmla="val 99833" name="adj5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4"/>
              <p:cNvSpPr txBox="1"/>
              <p:nvPr/>
            </p:nvSpPr>
            <p:spPr>
              <a:xfrm>
                <a:off x="2484893" y="2914025"/>
                <a:ext cx="1000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may </a:t>
                </a:r>
                <a:r>
                  <a:rPr lang="en" sz="900"/>
                  <a:t>contain</a:t>
                </a:r>
                <a:endParaRPr sz="900"/>
              </a:p>
            </p:txBody>
          </p:sp>
        </p:grpSp>
        <p:sp>
          <p:nvSpPr>
            <p:cNvPr id="517" name="Google Shape;517;p34"/>
            <p:cNvSpPr txBox="1"/>
            <p:nvPr/>
          </p:nvSpPr>
          <p:spPr>
            <a:xfrm>
              <a:off x="3538893" y="2794232"/>
              <a:ext cx="254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518" name="Google Shape;518;p34"/>
            <p:cNvSpPr txBox="1"/>
            <p:nvPr/>
          </p:nvSpPr>
          <p:spPr>
            <a:xfrm>
              <a:off x="2243493" y="2794232"/>
              <a:ext cx="254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*</a:t>
              </a:r>
              <a:endParaRPr sz="900"/>
            </a:p>
          </p:txBody>
        </p:sp>
      </p:grpSp>
      <p:grpSp>
        <p:nvGrpSpPr>
          <p:cNvPr id="519" name="Google Shape;519;p34"/>
          <p:cNvGrpSpPr/>
          <p:nvPr/>
        </p:nvGrpSpPr>
        <p:grpSpPr>
          <a:xfrm>
            <a:off x="5046782" y="2773489"/>
            <a:ext cx="1624068" cy="442893"/>
            <a:chOff x="2169525" y="2794232"/>
            <a:chExt cx="1624068" cy="442893"/>
          </a:xfrm>
        </p:grpSpPr>
        <p:grpSp>
          <p:nvGrpSpPr>
            <p:cNvPr id="520" name="Google Shape;520;p34"/>
            <p:cNvGrpSpPr/>
            <p:nvPr/>
          </p:nvGrpSpPr>
          <p:grpSpPr>
            <a:xfrm>
              <a:off x="2169525" y="2910075"/>
              <a:ext cx="1611000" cy="327050"/>
              <a:chOff x="2169525" y="2910075"/>
              <a:chExt cx="1611000" cy="327050"/>
            </a:xfrm>
          </p:grpSpPr>
          <p:sp>
            <p:nvSpPr>
              <p:cNvPr id="521" name="Google Shape;521;p34"/>
              <p:cNvSpPr/>
              <p:nvPr/>
            </p:nvSpPr>
            <p:spPr>
              <a:xfrm rot="10800000">
                <a:off x="2169525" y="2910075"/>
                <a:ext cx="1611000" cy="295200"/>
              </a:xfrm>
              <a:prstGeom prst="uturnArrow">
                <a:avLst>
                  <a:gd fmla="val 17268" name="adj1"/>
                  <a:gd fmla="val 25000" name="adj2"/>
                  <a:gd fmla="val 25000" name="adj3"/>
                  <a:gd fmla="val 43750" name="adj4"/>
                  <a:gd fmla="val 99833" name="adj5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4"/>
              <p:cNvSpPr txBox="1"/>
              <p:nvPr/>
            </p:nvSpPr>
            <p:spPr>
              <a:xfrm>
                <a:off x="2484893" y="2914025"/>
                <a:ext cx="1000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may contain</a:t>
                </a:r>
                <a:endParaRPr sz="900"/>
              </a:p>
            </p:txBody>
          </p:sp>
        </p:grpSp>
        <p:sp>
          <p:nvSpPr>
            <p:cNvPr id="523" name="Google Shape;523;p34"/>
            <p:cNvSpPr txBox="1"/>
            <p:nvPr/>
          </p:nvSpPr>
          <p:spPr>
            <a:xfrm>
              <a:off x="3538893" y="2794232"/>
              <a:ext cx="254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</a:t>
              </a:r>
              <a:endParaRPr sz="900"/>
            </a:p>
          </p:txBody>
        </p:sp>
        <p:sp>
          <p:nvSpPr>
            <p:cNvPr id="524" name="Google Shape;524;p34"/>
            <p:cNvSpPr txBox="1"/>
            <p:nvPr/>
          </p:nvSpPr>
          <p:spPr>
            <a:xfrm>
              <a:off x="2243493" y="2794232"/>
              <a:ext cx="254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*</a:t>
              </a:r>
              <a:endParaRPr sz="900"/>
            </a:p>
          </p:txBody>
        </p:sp>
      </p:grpSp>
      <p:sp>
        <p:nvSpPr>
          <p:cNvPr id="525" name="Google Shape;525;p34"/>
          <p:cNvSpPr txBox="1"/>
          <p:nvPr>
            <p:ph idx="1" type="body"/>
          </p:nvPr>
        </p:nvSpPr>
        <p:spPr>
          <a:xfrm>
            <a:off x="235500" y="3684675"/>
            <a:ext cx="89085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Lightweight components don’t simply replace an existing unit of code</a:t>
            </a:r>
            <a:endParaRPr sz="1700"/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particular, n</a:t>
            </a:r>
            <a:r>
              <a:rPr lang="en" sz="1700"/>
              <a:t>ot a drop-in replacement for modules / packages / crates / libraries</a:t>
            </a:r>
            <a:endParaRPr sz="1700"/>
          </a:p>
          <a:p>
            <a:pPr indent="-222250" lvl="0" marL="2286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But they </a:t>
            </a:r>
            <a:r>
              <a:rPr i="1" lang="en" sz="1700"/>
              <a:t>can</a:t>
            </a:r>
            <a:r>
              <a:rPr lang="en" sz="1700"/>
              <a:t> relieve some of the tension between wanting the isolation and language- independence of ${host unit} yet the low overhead of ${language unit}</a:t>
            </a:r>
            <a:endParaRPr sz="1700"/>
          </a:p>
        </p:txBody>
      </p:sp>
      <p:sp>
        <p:nvSpPr>
          <p:cNvPr id="526" name="Google Shape;526;p34"/>
          <p:cNvSpPr txBox="1"/>
          <p:nvPr>
            <p:ph type="title"/>
          </p:nvPr>
        </p:nvSpPr>
        <p:spPr>
          <a:xfrm>
            <a:off x="6900" y="-12175"/>
            <a:ext cx="60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of granularity and concerns</a:t>
            </a:r>
            <a:endParaRPr/>
          </a:p>
        </p:txBody>
      </p:sp>
      <p:sp>
        <p:nvSpPr>
          <p:cNvPr id="527" name="Google Shape;527;p34"/>
          <p:cNvSpPr txBox="1"/>
          <p:nvPr/>
        </p:nvSpPr>
        <p:spPr>
          <a:xfrm>
            <a:off x="5937875" y="837975"/>
            <a:ext cx="75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platform</a:t>
            </a:r>
            <a:br>
              <a:rPr lang="en" sz="1000"/>
            </a:br>
            <a:r>
              <a:rPr lang="en" sz="1000"/>
              <a:t>actors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1</a:t>
            </a:r>
            <a:r>
              <a:rPr lang="en" sz="1000"/>
              <a:t>,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2</a:t>
            </a:r>
            <a:r>
              <a:rPr lang="en" sz="1000"/>
              <a:t>,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3</a:t>
            </a:r>
            <a:r>
              <a:rPr lang="en" sz="1000"/>
              <a:t>,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4</a:t>
            </a:r>
            <a:r>
              <a:rPr lang="en" sz="1000"/>
              <a:t>,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5</a:t>
            </a:r>
            <a:endParaRPr sz="1000"/>
          </a:p>
        </p:txBody>
      </p:sp>
      <p:grpSp>
        <p:nvGrpSpPr>
          <p:cNvPr id="528" name="Google Shape;528;p34"/>
          <p:cNvGrpSpPr/>
          <p:nvPr/>
        </p:nvGrpSpPr>
        <p:grpSpPr>
          <a:xfrm>
            <a:off x="6559731" y="827394"/>
            <a:ext cx="2343244" cy="555156"/>
            <a:chOff x="6559731" y="827394"/>
            <a:chExt cx="2343244" cy="555156"/>
          </a:xfrm>
        </p:grpSpPr>
        <p:sp>
          <p:nvSpPr>
            <p:cNvPr id="529" name="Google Shape;529;p34"/>
            <p:cNvSpPr txBox="1"/>
            <p:nvPr/>
          </p:nvSpPr>
          <p:spPr>
            <a:xfrm>
              <a:off x="6559731" y="1013250"/>
              <a:ext cx="93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containers</a:t>
              </a:r>
              <a:endParaRPr sz="1200"/>
            </a:p>
          </p:txBody>
        </p:sp>
        <p:sp>
          <p:nvSpPr>
            <p:cNvPr id="530" name="Google Shape;530;p34"/>
            <p:cNvSpPr txBox="1"/>
            <p:nvPr/>
          </p:nvSpPr>
          <p:spPr>
            <a:xfrm>
              <a:off x="8152375" y="827394"/>
              <a:ext cx="75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(micro-)</a:t>
              </a:r>
              <a:br>
                <a:rPr lang="en" sz="1200"/>
              </a:br>
              <a:r>
                <a:rPr lang="en" sz="1200"/>
                <a:t>services</a:t>
              </a:r>
              <a:endParaRPr sz="1200"/>
            </a:p>
          </p:txBody>
        </p:sp>
        <p:sp>
          <p:nvSpPr>
            <p:cNvPr id="531" name="Google Shape;531;p34"/>
            <p:cNvSpPr txBox="1"/>
            <p:nvPr/>
          </p:nvSpPr>
          <p:spPr>
            <a:xfrm>
              <a:off x="7767955" y="1010449"/>
              <a:ext cx="49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VMs</a:t>
              </a:r>
              <a:endParaRPr sz="1200"/>
            </a:p>
          </p:txBody>
        </p:sp>
        <p:sp>
          <p:nvSpPr>
            <p:cNvPr id="532" name="Google Shape;532;p34"/>
            <p:cNvSpPr txBox="1"/>
            <p:nvPr/>
          </p:nvSpPr>
          <p:spPr>
            <a:xfrm>
              <a:off x="7378878" y="1003725"/>
              <a:ext cx="598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exes</a:t>
              </a:r>
              <a:endParaRPr sz="1200"/>
            </a:p>
          </p:txBody>
        </p:sp>
      </p:grpSp>
      <p:sp>
        <p:nvSpPr>
          <p:cNvPr id="533" name="Google Shape;533;p34"/>
          <p:cNvSpPr txBox="1"/>
          <p:nvPr/>
        </p:nvSpPr>
        <p:spPr>
          <a:xfrm>
            <a:off x="367150" y="1986250"/>
            <a:ext cx="2837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1"/>
                </a:solidFill>
              </a:rPr>
              <a:t> </a:t>
            </a:r>
            <a:r>
              <a:rPr lang="en" sz="1300"/>
              <a:t>Concerns</a:t>
            </a:r>
            <a:r>
              <a:rPr lang="en" sz="1200"/>
              <a:t>:</a:t>
            </a:r>
            <a:endParaRPr sz="4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Expressing idiomatic interfaces</a:t>
            </a:r>
            <a:endParaRPr sz="1100">
              <a:solidFill>
                <a:schemeClr val="dk1"/>
              </a:solidFill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Capturing all language features</a:t>
            </a:r>
            <a:endParaRPr sz="1100">
              <a:solidFill>
                <a:schemeClr val="dk1"/>
              </a:solidFill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Rich sharing and encapsulation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34" name="Google Shape;534;p34"/>
          <p:cNvSpPr txBox="1"/>
          <p:nvPr/>
        </p:nvSpPr>
        <p:spPr>
          <a:xfrm>
            <a:off x="3211275" y="1976725"/>
            <a:ext cx="2744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Concerns:</a:t>
            </a:r>
            <a:endParaRPr sz="13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Black-box reuse</a:t>
            </a:r>
            <a:endParaRPr sz="1100">
              <a:solidFill>
                <a:schemeClr val="dk1"/>
              </a:solidFill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Robust composition</a:t>
            </a:r>
            <a:endParaRPr sz="1100">
              <a:solidFill>
                <a:schemeClr val="dk1"/>
              </a:solidFill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Wide distributability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35" name="Google Shape;535;p34"/>
          <p:cNvSpPr txBox="1"/>
          <p:nvPr/>
        </p:nvSpPr>
        <p:spPr>
          <a:xfrm>
            <a:off x="6049725" y="1976725"/>
            <a:ext cx="3004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Concerns:</a:t>
            </a:r>
            <a:endParaRPr sz="400"/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Deployment and live upgrade</a:t>
            </a:r>
            <a:endParaRPr sz="1100">
              <a:solidFill>
                <a:schemeClr val="dk1"/>
              </a:solidFill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Reliability, uptime and partial failure</a:t>
            </a:r>
            <a:endParaRPr sz="1100">
              <a:solidFill>
                <a:schemeClr val="dk1"/>
              </a:solidFill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1100">
                <a:solidFill>
                  <a:schemeClr val="dk1"/>
                </a:solidFill>
              </a:rPr>
              <a:t>Reproducibility and predictability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536" name="Google Shape;536;p34"/>
          <p:cNvGrpSpPr/>
          <p:nvPr/>
        </p:nvGrpSpPr>
        <p:grpSpPr>
          <a:xfrm>
            <a:off x="1123480" y="2881782"/>
            <a:ext cx="6776900" cy="660708"/>
            <a:chOff x="1123480" y="2881782"/>
            <a:chExt cx="6776900" cy="660708"/>
          </a:xfrm>
        </p:grpSpPr>
        <p:grpSp>
          <p:nvGrpSpPr>
            <p:cNvPr id="537" name="Google Shape;537;p34"/>
            <p:cNvGrpSpPr/>
            <p:nvPr/>
          </p:nvGrpSpPr>
          <p:grpSpPr>
            <a:xfrm>
              <a:off x="4019080" y="2881782"/>
              <a:ext cx="995100" cy="660708"/>
              <a:chOff x="616968" y="3207325"/>
              <a:chExt cx="995100" cy="660708"/>
            </a:xfrm>
          </p:grpSpPr>
          <p:sp>
            <p:nvSpPr>
              <p:cNvPr id="538" name="Google Shape;538;p34"/>
              <p:cNvSpPr/>
              <p:nvPr/>
            </p:nvSpPr>
            <p:spPr>
              <a:xfrm>
                <a:off x="1044000" y="3207325"/>
                <a:ext cx="135000" cy="290100"/>
              </a:xfrm>
              <a:prstGeom prst="upArrow">
                <a:avLst>
                  <a:gd fmla="val 43851" name="adj1"/>
                  <a:gd fmla="val 57771" name="adj2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4"/>
              <p:cNvSpPr txBox="1"/>
              <p:nvPr/>
            </p:nvSpPr>
            <p:spPr>
              <a:xfrm>
                <a:off x="616968" y="3406333"/>
                <a:ext cx="99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direct host execution</a:t>
                </a:r>
                <a:endParaRPr sz="900"/>
              </a:p>
            </p:txBody>
          </p:sp>
        </p:grpSp>
        <p:grpSp>
          <p:nvGrpSpPr>
            <p:cNvPr id="540" name="Google Shape;540;p34"/>
            <p:cNvGrpSpPr/>
            <p:nvPr/>
          </p:nvGrpSpPr>
          <p:grpSpPr>
            <a:xfrm>
              <a:off x="6905280" y="2881782"/>
              <a:ext cx="995100" cy="660708"/>
              <a:chOff x="616968" y="3207325"/>
              <a:chExt cx="995100" cy="660708"/>
            </a:xfrm>
          </p:grpSpPr>
          <p:sp>
            <p:nvSpPr>
              <p:cNvPr id="541" name="Google Shape;541;p34"/>
              <p:cNvSpPr/>
              <p:nvPr/>
            </p:nvSpPr>
            <p:spPr>
              <a:xfrm>
                <a:off x="1044000" y="3207325"/>
                <a:ext cx="135000" cy="290100"/>
              </a:xfrm>
              <a:prstGeom prst="upArrow">
                <a:avLst>
                  <a:gd fmla="val 43851" name="adj1"/>
                  <a:gd fmla="val 57771" name="adj2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 txBox="1"/>
              <p:nvPr/>
            </p:nvSpPr>
            <p:spPr>
              <a:xfrm>
                <a:off x="616968" y="3406333"/>
                <a:ext cx="99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direct host execution</a:t>
                </a:r>
                <a:endParaRPr sz="900"/>
              </a:p>
            </p:txBody>
          </p:sp>
        </p:grpSp>
        <p:grpSp>
          <p:nvGrpSpPr>
            <p:cNvPr id="543" name="Google Shape;543;p34"/>
            <p:cNvGrpSpPr/>
            <p:nvPr/>
          </p:nvGrpSpPr>
          <p:grpSpPr>
            <a:xfrm>
              <a:off x="1123480" y="2881782"/>
              <a:ext cx="995100" cy="660708"/>
              <a:chOff x="616968" y="3207325"/>
              <a:chExt cx="995100" cy="660708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1044000" y="3207325"/>
                <a:ext cx="135000" cy="290100"/>
              </a:xfrm>
              <a:prstGeom prst="upArrow">
                <a:avLst>
                  <a:gd fmla="val 43851" name="adj1"/>
                  <a:gd fmla="val 57771" name="adj2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4"/>
              <p:cNvSpPr txBox="1"/>
              <p:nvPr/>
            </p:nvSpPr>
            <p:spPr>
              <a:xfrm>
                <a:off x="616968" y="3406333"/>
                <a:ext cx="99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1"/>
                    </a:solidFill>
                  </a:rPr>
                  <a:t>direct host execution</a:t>
                </a:r>
                <a:endParaRPr sz="9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5"/>
          <p:cNvGrpSpPr/>
          <p:nvPr/>
        </p:nvGrpSpPr>
        <p:grpSpPr>
          <a:xfrm>
            <a:off x="-1998121" y="1196957"/>
            <a:ext cx="13066300" cy="3419599"/>
            <a:chOff x="-1998121" y="1196957"/>
            <a:chExt cx="13066300" cy="3419599"/>
          </a:xfrm>
        </p:grpSpPr>
        <p:grpSp>
          <p:nvGrpSpPr>
            <p:cNvPr id="551" name="Google Shape;551;p35"/>
            <p:cNvGrpSpPr/>
            <p:nvPr/>
          </p:nvGrpSpPr>
          <p:grpSpPr>
            <a:xfrm>
              <a:off x="-1998121" y="1203352"/>
              <a:ext cx="3828201" cy="3413203"/>
              <a:chOff x="7239977" y="1196957"/>
              <a:chExt cx="3828201" cy="3413203"/>
            </a:xfrm>
          </p:grpSpPr>
          <p:grpSp>
            <p:nvGrpSpPr>
              <p:cNvPr id="552" name="Google Shape;552;p35"/>
              <p:cNvGrpSpPr/>
              <p:nvPr/>
            </p:nvGrpSpPr>
            <p:grpSpPr>
              <a:xfrm>
                <a:off x="7239977" y="1196957"/>
                <a:ext cx="3828201" cy="3413203"/>
                <a:chOff x="2593034" y="1555758"/>
                <a:chExt cx="1463100" cy="1386692"/>
              </a:xfrm>
            </p:grpSpPr>
            <p:sp>
              <p:nvSpPr>
                <p:cNvPr id="553" name="Google Shape;553;p35"/>
                <p:cNvSpPr/>
                <p:nvPr/>
              </p:nvSpPr>
              <p:spPr>
                <a:xfrm>
                  <a:off x="2593034" y="1584950"/>
                  <a:ext cx="1463100" cy="1357500"/>
                </a:xfrm>
                <a:prstGeom prst="roundRect">
                  <a:avLst>
                    <a:gd fmla="val 3228" name="adj"/>
                  </a:avLst>
                </a:prstGeom>
                <a:solidFill>
                  <a:srgbClr val="CFE2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35"/>
                <p:cNvSpPr txBox="1"/>
                <p:nvPr/>
              </p:nvSpPr>
              <p:spPr>
                <a:xfrm>
                  <a:off x="2593034" y="1555758"/>
                  <a:ext cx="1463100" cy="1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actor / container / VM / microservice</a:t>
                  </a:r>
                  <a:endParaRPr sz="1200"/>
                </a:p>
              </p:txBody>
            </p:sp>
          </p:grpSp>
          <p:grpSp>
            <p:nvGrpSpPr>
              <p:cNvPr id="555" name="Google Shape;555;p35"/>
              <p:cNvGrpSpPr/>
              <p:nvPr/>
            </p:nvGrpSpPr>
            <p:grpSpPr>
              <a:xfrm>
                <a:off x="7531625" y="3095895"/>
                <a:ext cx="3215700" cy="1298928"/>
                <a:chOff x="2883425" y="3095895"/>
                <a:chExt cx="3215700" cy="1298928"/>
              </a:xfrm>
            </p:grpSpPr>
            <p:grpSp>
              <p:nvGrpSpPr>
                <p:cNvPr id="556" name="Google Shape;556;p35"/>
                <p:cNvGrpSpPr/>
                <p:nvPr/>
              </p:nvGrpSpPr>
              <p:grpSpPr>
                <a:xfrm>
                  <a:off x="46360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557" name="Google Shape;557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558" name="Google Shape;558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9" name="Google Shape;559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560" name="Google Shape;560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561" name="Google Shape;561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562" name="Google Shape;562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563" name="Google Shape;563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564" name="Google Shape;564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565" name="Google Shape;565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566" name="Google Shape;566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567" name="Google Shape;567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568" name="Google Shape;568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569" name="Google Shape;569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570" name="Google Shape;570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71" name="Google Shape;571;p35"/>
                <p:cNvGrpSpPr/>
                <p:nvPr/>
              </p:nvGrpSpPr>
              <p:grpSpPr>
                <a:xfrm>
                  <a:off x="28834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572" name="Google Shape;572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573" name="Google Shape;573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74" name="Google Shape;574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575" name="Google Shape;575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576" name="Google Shape;576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577" name="Google Shape;577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578" name="Google Shape;578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579" name="Google Shape;579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580" name="Google Shape;580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581" name="Google Shape;581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582" name="Google Shape;582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583" name="Google Shape;583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584" name="Google Shape;584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585" name="Google Shape;585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86" name="Google Shape;586;p35"/>
              <p:cNvGrpSpPr/>
              <p:nvPr/>
            </p:nvGrpSpPr>
            <p:grpSpPr>
              <a:xfrm>
                <a:off x="7531625" y="1648095"/>
                <a:ext cx="3215700" cy="1298928"/>
                <a:chOff x="2883425" y="3095895"/>
                <a:chExt cx="3215700" cy="1298928"/>
              </a:xfrm>
            </p:grpSpPr>
            <p:grpSp>
              <p:nvGrpSpPr>
                <p:cNvPr id="587" name="Google Shape;587;p35"/>
                <p:cNvGrpSpPr/>
                <p:nvPr/>
              </p:nvGrpSpPr>
              <p:grpSpPr>
                <a:xfrm>
                  <a:off x="46360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588" name="Google Shape;588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589" name="Google Shape;589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90" name="Google Shape;590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591" name="Google Shape;591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592" name="Google Shape;592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593" name="Google Shape;593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594" name="Google Shape;594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595" name="Google Shape;595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596" name="Google Shape;596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597" name="Google Shape;597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598" name="Google Shape;598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599" name="Google Shape;599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600" name="Google Shape;600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601" name="Google Shape;601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02" name="Google Shape;602;p35"/>
                <p:cNvGrpSpPr/>
                <p:nvPr/>
              </p:nvGrpSpPr>
              <p:grpSpPr>
                <a:xfrm>
                  <a:off x="28834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603" name="Google Shape;603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604" name="Google Shape;604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5" name="Google Shape;605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606" name="Google Shape;606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607" name="Google Shape;607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608" name="Google Shape;608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609" name="Google Shape;609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610" name="Google Shape;610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611" name="Google Shape;611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612" name="Google Shape;612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613" name="Google Shape;613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614" name="Google Shape;614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615" name="Google Shape;615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616" name="Google Shape;616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617" name="Google Shape;617;p35"/>
            <p:cNvGrpSpPr/>
            <p:nvPr/>
          </p:nvGrpSpPr>
          <p:grpSpPr>
            <a:xfrm>
              <a:off x="7239977" y="1196957"/>
              <a:ext cx="3828201" cy="3413203"/>
              <a:chOff x="7239977" y="1196957"/>
              <a:chExt cx="3828201" cy="3413203"/>
            </a:xfrm>
          </p:grpSpPr>
          <p:grpSp>
            <p:nvGrpSpPr>
              <p:cNvPr id="618" name="Google Shape;618;p35"/>
              <p:cNvGrpSpPr/>
              <p:nvPr/>
            </p:nvGrpSpPr>
            <p:grpSpPr>
              <a:xfrm>
                <a:off x="7239977" y="1196957"/>
                <a:ext cx="3828201" cy="3413203"/>
                <a:chOff x="2593034" y="1555758"/>
                <a:chExt cx="1463100" cy="1386692"/>
              </a:xfrm>
            </p:grpSpPr>
            <p:sp>
              <p:nvSpPr>
                <p:cNvPr id="619" name="Google Shape;619;p35"/>
                <p:cNvSpPr/>
                <p:nvPr/>
              </p:nvSpPr>
              <p:spPr>
                <a:xfrm>
                  <a:off x="2593034" y="1584950"/>
                  <a:ext cx="1463100" cy="1357500"/>
                </a:xfrm>
                <a:prstGeom prst="roundRect">
                  <a:avLst>
                    <a:gd fmla="val 3228" name="adj"/>
                  </a:avLst>
                </a:prstGeom>
                <a:solidFill>
                  <a:srgbClr val="CFE2F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5"/>
                <p:cNvSpPr txBox="1"/>
                <p:nvPr/>
              </p:nvSpPr>
              <p:spPr>
                <a:xfrm>
                  <a:off x="2593034" y="1555758"/>
                  <a:ext cx="1463100" cy="15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actor / container / VM / microservice</a:t>
                  </a:r>
                  <a:endParaRPr sz="1200"/>
                </a:p>
              </p:txBody>
            </p:sp>
          </p:grpSp>
          <p:grpSp>
            <p:nvGrpSpPr>
              <p:cNvPr id="621" name="Google Shape;621;p35"/>
              <p:cNvGrpSpPr/>
              <p:nvPr/>
            </p:nvGrpSpPr>
            <p:grpSpPr>
              <a:xfrm>
                <a:off x="7531625" y="3095895"/>
                <a:ext cx="3215700" cy="1298928"/>
                <a:chOff x="2883425" y="3095895"/>
                <a:chExt cx="3215700" cy="1298928"/>
              </a:xfrm>
            </p:grpSpPr>
            <p:grpSp>
              <p:nvGrpSpPr>
                <p:cNvPr id="622" name="Google Shape;622;p35"/>
                <p:cNvGrpSpPr/>
                <p:nvPr/>
              </p:nvGrpSpPr>
              <p:grpSpPr>
                <a:xfrm>
                  <a:off x="46360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623" name="Google Shape;623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624" name="Google Shape;624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25" name="Google Shape;625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626" name="Google Shape;626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627" name="Google Shape;627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628" name="Google Shape;628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629" name="Google Shape;629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630" name="Google Shape;630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631" name="Google Shape;631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632" name="Google Shape;632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633" name="Google Shape;633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634" name="Google Shape;634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635" name="Google Shape;635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636" name="Google Shape;636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37" name="Google Shape;637;p35"/>
                <p:cNvGrpSpPr/>
                <p:nvPr/>
              </p:nvGrpSpPr>
              <p:grpSpPr>
                <a:xfrm>
                  <a:off x="28834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638" name="Google Shape;638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639" name="Google Shape;639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40" name="Google Shape;640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641" name="Google Shape;641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642" name="Google Shape;642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643" name="Google Shape;643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644" name="Google Shape;644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645" name="Google Shape;645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646" name="Google Shape;646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647" name="Google Shape;647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648" name="Google Shape;648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649" name="Google Shape;649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650" name="Google Shape;650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651" name="Google Shape;651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52" name="Google Shape;652;p35"/>
              <p:cNvGrpSpPr/>
              <p:nvPr/>
            </p:nvGrpSpPr>
            <p:grpSpPr>
              <a:xfrm>
                <a:off x="7531625" y="1648095"/>
                <a:ext cx="3215700" cy="1298928"/>
                <a:chOff x="2883425" y="3095895"/>
                <a:chExt cx="3215700" cy="1298928"/>
              </a:xfrm>
            </p:grpSpPr>
            <p:grpSp>
              <p:nvGrpSpPr>
                <p:cNvPr id="653" name="Google Shape;653;p35"/>
                <p:cNvGrpSpPr/>
                <p:nvPr/>
              </p:nvGrpSpPr>
              <p:grpSpPr>
                <a:xfrm>
                  <a:off x="46360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654" name="Google Shape;654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655" name="Google Shape;655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6" name="Google Shape;656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657" name="Google Shape;657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658" name="Google Shape;658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659" name="Google Shape;659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660" name="Google Shape;660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661" name="Google Shape;661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662" name="Google Shape;662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663" name="Google Shape;663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664" name="Google Shape;664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665" name="Google Shape;665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666" name="Google Shape;666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667" name="Google Shape;667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68" name="Google Shape;668;p35"/>
                <p:cNvGrpSpPr/>
                <p:nvPr/>
              </p:nvGrpSpPr>
              <p:grpSpPr>
                <a:xfrm>
                  <a:off x="2883425" y="3095895"/>
                  <a:ext cx="1463100" cy="1298928"/>
                  <a:chOff x="4636025" y="1606609"/>
                  <a:chExt cx="1463100" cy="1298928"/>
                </a:xfrm>
              </p:grpSpPr>
              <p:grpSp>
                <p:nvGrpSpPr>
                  <p:cNvPr id="669" name="Google Shape;669;p35"/>
                  <p:cNvGrpSpPr/>
                  <p:nvPr/>
                </p:nvGrpSpPr>
                <p:grpSpPr>
                  <a:xfrm>
                    <a:off x="4636025" y="1606609"/>
                    <a:ext cx="1463100" cy="1298928"/>
                    <a:chOff x="2617225" y="1525025"/>
                    <a:chExt cx="1463100" cy="1417425"/>
                  </a:xfrm>
                </p:grpSpPr>
                <p:sp>
                  <p:nvSpPr>
                    <p:cNvPr id="670" name="Google Shape;670;p35"/>
                    <p:cNvSpPr/>
                    <p:nvPr/>
                  </p:nvSpPr>
                  <p:spPr>
                    <a:xfrm>
                      <a:off x="2617225" y="1584950"/>
                      <a:ext cx="1463100" cy="1357500"/>
                    </a:xfrm>
                    <a:prstGeom prst="roundRect">
                      <a:avLst>
                        <a:gd fmla="val 6361" name="adj"/>
                      </a:avLst>
                    </a:prstGeom>
                    <a:solidFill>
                      <a:srgbClr val="D9EAD3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71" name="Google Shape;671;p35"/>
                    <p:cNvSpPr txBox="1"/>
                    <p:nvPr/>
                  </p:nvSpPr>
                  <p:spPr>
                    <a:xfrm>
                      <a:off x="2617225" y="1525025"/>
                      <a:ext cx="1463100" cy="403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component</a:t>
                      </a:r>
                      <a:endParaRPr sz="1200"/>
                    </a:p>
                  </p:txBody>
                </p:sp>
              </p:grpSp>
              <p:grpSp>
                <p:nvGrpSpPr>
                  <p:cNvPr id="672" name="Google Shape;672;p35"/>
                  <p:cNvGrpSpPr/>
                  <p:nvPr/>
                </p:nvGrpSpPr>
                <p:grpSpPr>
                  <a:xfrm>
                    <a:off x="4714250" y="2323360"/>
                    <a:ext cx="1303444" cy="349500"/>
                    <a:chOff x="2961650" y="2404350"/>
                    <a:chExt cx="1303444" cy="349500"/>
                  </a:xfrm>
                </p:grpSpPr>
                <p:sp>
                  <p:nvSpPr>
                    <p:cNvPr id="673" name="Google Shape;673;p35"/>
                    <p:cNvSpPr/>
                    <p:nvPr/>
                  </p:nvSpPr>
                  <p:spPr>
                    <a:xfrm>
                      <a:off x="2961650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  <p:sp>
                  <p:nvSpPr>
                    <p:cNvPr id="674" name="Google Shape;674;p35"/>
                    <p:cNvSpPr/>
                    <p:nvPr/>
                  </p:nvSpPr>
                  <p:spPr>
                    <a:xfrm>
                      <a:off x="3631194" y="2404350"/>
                      <a:ext cx="633900" cy="3495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br>
                        <a:rPr lang="en" sz="700"/>
                      </a:br>
                      <a:r>
                        <a:rPr lang="en" sz="700"/>
                        <a:t>.wasm</a:t>
                      </a:r>
                      <a:endParaRPr sz="700"/>
                    </a:p>
                  </p:txBody>
                </p:sp>
              </p:grpSp>
              <p:sp>
                <p:nvSpPr>
                  <p:cNvPr id="675" name="Google Shape;675;p35"/>
                  <p:cNvSpPr/>
                  <p:nvPr/>
                </p:nvSpPr>
                <p:spPr>
                  <a:xfrm>
                    <a:off x="4714256" y="1943804"/>
                    <a:ext cx="1303500" cy="3495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.wasm</a:t>
                    </a:r>
                    <a:endParaRPr sz="900"/>
                  </a:p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900"/>
                  </a:p>
                </p:txBody>
              </p:sp>
              <p:grpSp>
                <p:nvGrpSpPr>
                  <p:cNvPr id="676" name="Google Shape;676;p35"/>
                  <p:cNvGrpSpPr/>
                  <p:nvPr/>
                </p:nvGrpSpPr>
                <p:grpSpPr>
                  <a:xfrm>
                    <a:off x="4739175" y="1967829"/>
                    <a:ext cx="1253045" cy="302400"/>
                    <a:chOff x="2986575" y="2015100"/>
                    <a:chExt cx="1253045" cy="302400"/>
                  </a:xfrm>
                </p:grpSpPr>
                <p:sp>
                  <p:nvSpPr>
                    <p:cNvPr id="677" name="Google Shape;677;p35"/>
                    <p:cNvSpPr/>
                    <p:nvPr/>
                  </p:nvSpPr>
                  <p:spPr>
                    <a:xfrm>
                      <a:off x="2986575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  <p:sp>
                  <p:nvSpPr>
                    <p:cNvPr id="678" name="Google Shape;678;p35"/>
                    <p:cNvSpPr/>
                    <p:nvPr/>
                  </p:nvSpPr>
                  <p:spPr>
                    <a:xfrm>
                      <a:off x="3839419" y="2015100"/>
                      <a:ext cx="400200" cy="302400"/>
                    </a:xfrm>
                    <a:prstGeom prst="roundRect">
                      <a:avLst>
                        <a:gd fmla="val 0" name="adj"/>
                      </a:avLst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.??</a:t>
                      </a:r>
                      <a:endParaRPr sz="700"/>
                    </a:p>
                  </p:txBody>
                </p:sp>
              </p:grpSp>
              <p:sp>
                <p:nvSpPr>
                  <p:cNvPr id="679" name="Google Shape;679;p35"/>
                  <p:cNvSpPr/>
                  <p:nvPr/>
                </p:nvSpPr>
                <p:spPr>
                  <a:xfrm>
                    <a:off x="4714200" y="2700882"/>
                    <a:ext cx="1303500" cy="133200"/>
                  </a:xfrm>
                  <a:prstGeom prst="rect">
                    <a:avLst/>
                  </a:prstGeom>
                  <a:solidFill>
                    <a:srgbClr val="EAD1D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900"/>
                      <a:t>?? memory</a:t>
                    </a:r>
                    <a:endParaRPr sz="900"/>
                  </a:p>
                </p:txBody>
              </p:sp>
              <p:grpSp>
                <p:nvGrpSpPr>
                  <p:cNvPr id="680" name="Google Shape;680;p35"/>
                  <p:cNvGrpSpPr/>
                  <p:nvPr/>
                </p:nvGrpSpPr>
                <p:grpSpPr>
                  <a:xfrm>
                    <a:off x="5108500" y="2074625"/>
                    <a:ext cx="509400" cy="461700"/>
                    <a:chOff x="3651175" y="-381006"/>
                    <a:chExt cx="509400" cy="461700"/>
                  </a:xfrm>
                </p:grpSpPr>
                <p:sp>
                  <p:nvSpPr>
                    <p:cNvPr id="681" name="Google Shape;681;p35"/>
                    <p:cNvSpPr/>
                    <p:nvPr/>
                  </p:nvSpPr>
                  <p:spPr>
                    <a:xfrm>
                      <a:off x="3733800" y="-323850"/>
                      <a:ext cx="349500" cy="349500"/>
                    </a:xfrm>
                    <a:prstGeom prst="ellipse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682" name="Google Shape;682;p35"/>
                    <p:cNvSpPr txBox="1"/>
                    <p:nvPr/>
                  </p:nvSpPr>
                  <p:spPr>
                    <a:xfrm>
                      <a:off x="3651175" y="-381006"/>
                      <a:ext cx="509400" cy="461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??</a:t>
                      </a:r>
                      <a:br>
                        <a:rPr lang="en" sz="900">
                          <a:solidFill>
                            <a:srgbClr val="FFFFFF"/>
                          </a:solidFill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</a:rPr>
                        <a:t>ABI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3" name="Google Shape;683;p35"/>
          <p:cNvGrpSpPr/>
          <p:nvPr/>
        </p:nvGrpSpPr>
        <p:grpSpPr>
          <a:xfrm>
            <a:off x="2591777" y="1196957"/>
            <a:ext cx="3828201" cy="3413203"/>
            <a:chOff x="2593034" y="1555758"/>
            <a:chExt cx="1463100" cy="1386692"/>
          </a:xfrm>
        </p:grpSpPr>
        <p:sp>
          <p:nvSpPr>
            <p:cNvPr id="684" name="Google Shape;684;p35"/>
            <p:cNvSpPr/>
            <p:nvPr/>
          </p:nvSpPr>
          <p:spPr>
            <a:xfrm>
              <a:off x="2593034" y="1584950"/>
              <a:ext cx="1463100" cy="1357500"/>
            </a:xfrm>
            <a:prstGeom prst="roundRect">
              <a:avLst>
                <a:gd fmla="val 3228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 txBox="1"/>
            <p:nvPr/>
          </p:nvSpPr>
          <p:spPr>
            <a:xfrm>
              <a:off x="2593034" y="1555758"/>
              <a:ext cx="1463100" cy="1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actor / container / VM / microservice</a:t>
              </a:r>
              <a:endParaRPr sz="1200"/>
            </a:p>
          </p:txBody>
        </p:sp>
      </p:grpSp>
      <p:sp>
        <p:nvSpPr>
          <p:cNvPr id="686" name="Google Shape;6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</a:t>
            </a:r>
            <a:r>
              <a:rPr i="1" lang="en"/>
              <a:t>lightweight</a:t>
            </a:r>
            <a:r>
              <a:rPr lang="en"/>
              <a:t> component model?</a:t>
            </a:r>
            <a:endParaRPr/>
          </a:p>
        </p:txBody>
      </p:sp>
      <p:grpSp>
        <p:nvGrpSpPr>
          <p:cNvPr id="687" name="Google Shape;687;p35"/>
          <p:cNvGrpSpPr/>
          <p:nvPr/>
        </p:nvGrpSpPr>
        <p:grpSpPr>
          <a:xfrm>
            <a:off x="2883425" y="1606609"/>
            <a:ext cx="1463100" cy="1298928"/>
            <a:chOff x="2617225" y="1525025"/>
            <a:chExt cx="1463100" cy="1417425"/>
          </a:xfrm>
        </p:grpSpPr>
        <p:sp>
          <p:nvSpPr>
            <p:cNvPr id="688" name="Google Shape;688;p35"/>
            <p:cNvSpPr/>
            <p:nvPr/>
          </p:nvSpPr>
          <p:spPr>
            <a:xfrm>
              <a:off x="2617225" y="1584950"/>
              <a:ext cx="1463100" cy="1357500"/>
            </a:xfrm>
            <a:prstGeom prst="roundRect">
              <a:avLst>
                <a:gd fmla="val 6361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 txBox="1"/>
            <p:nvPr/>
          </p:nvSpPr>
          <p:spPr>
            <a:xfrm>
              <a:off x="2617225" y="1525025"/>
              <a:ext cx="14631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component</a:t>
              </a:r>
              <a:endParaRPr sz="1200"/>
            </a:p>
          </p:txBody>
        </p:sp>
      </p:grpSp>
      <p:grpSp>
        <p:nvGrpSpPr>
          <p:cNvPr id="690" name="Google Shape;690;p35"/>
          <p:cNvGrpSpPr/>
          <p:nvPr/>
        </p:nvGrpSpPr>
        <p:grpSpPr>
          <a:xfrm>
            <a:off x="2961650" y="2323360"/>
            <a:ext cx="1303444" cy="349500"/>
            <a:chOff x="2961650" y="2404350"/>
            <a:chExt cx="1303444" cy="349500"/>
          </a:xfrm>
        </p:grpSpPr>
        <p:sp>
          <p:nvSpPr>
            <p:cNvPr id="691" name="Google Shape;691;p35"/>
            <p:cNvSpPr/>
            <p:nvPr/>
          </p:nvSpPr>
          <p:spPr>
            <a:xfrm>
              <a:off x="2961650" y="2404350"/>
              <a:ext cx="633900" cy="34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.so</a:t>
              </a:r>
              <a:br>
                <a:rPr lang="en" sz="900"/>
              </a:br>
              <a:r>
                <a:rPr lang="en" sz="900"/>
                <a:t>.wasm</a:t>
              </a:r>
              <a:endParaRPr sz="90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3631194" y="2404350"/>
              <a:ext cx="633900" cy="34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.so</a:t>
              </a:r>
              <a:br>
                <a:rPr lang="en" sz="900"/>
              </a:br>
              <a:r>
                <a:rPr lang="en" sz="900"/>
                <a:t>.wasm</a:t>
              </a:r>
              <a:endParaRPr sz="900"/>
            </a:p>
          </p:txBody>
        </p:sp>
      </p:grpSp>
      <p:sp>
        <p:nvSpPr>
          <p:cNvPr id="693" name="Google Shape;693;p35"/>
          <p:cNvSpPr txBox="1"/>
          <p:nvPr/>
        </p:nvSpPr>
        <p:spPr>
          <a:xfrm>
            <a:off x="-125" y="46725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Lightweight enough to do this </a:t>
            </a:r>
            <a:r>
              <a:rPr lang="en" sz="1500"/>
              <a:t>⤴</a:t>
            </a:r>
            <a:endParaRPr sz="1500"/>
          </a:p>
        </p:txBody>
      </p:sp>
      <p:grpSp>
        <p:nvGrpSpPr>
          <p:cNvPr id="694" name="Google Shape;694;p35"/>
          <p:cNvGrpSpPr/>
          <p:nvPr/>
        </p:nvGrpSpPr>
        <p:grpSpPr>
          <a:xfrm>
            <a:off x="4335509" y="2814300"/>
            <a:ext cx="2174922" cy="507188"/>
            <a:chOff x="4335509" y="2814300"/>
            <a:chExt cx="2174922" cy="507188"/>
          </a:xfrm>
        </p:grpSpPr>
        <p:grpSp>
          <p:nvGrpSpPr>
            <p:cNvPr id="695" name="Google Shape;695;p35"/>
            <p:cNvGrpSpPr/>
            <p:nvPr/>
          </p:nvGrpSpPr>
          <p:grpSpPr>
            <a:xfrm>
              <a:off x="4335509" y="2861459"/>
              <a:ext cx="442916" cy="460029"/>
              <a:chOff x="4335509" y="2861459"/>
              <a:chExt cx="442916" cy="460029"/>
            </a:xfrm>
          </p:grpSpPr>
          <p:cxnSp>
            <p:nvCxnSpPr>
              <p:cNvPr id="696" name="Google Shape;696;p35"/>
              <p:cNvCxnSpPr/>
              <p:nvPr/>
            </p:nvCxnSpPr>
            <p:spPr>
              <a:xfrm rot="10800000">
                <a:off x="4732825" y="2910346"/>
                <a:ext cx="45600" cy="237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7" name="Google Shape;697;p35"/>
              <p:cNvCxnSpPr/>
              <p:nvPr/>
            </p:nvCxnSpPr>
            <p:spPr>
              <a:xfrm rot="10800000">
                <a:off x="4335509" y="2861459"/>
                <a:ext cx="319200" cy="31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8" name="Google Shape;698;p35"/>
              <p:cNvCxnSpPr/>
              <p:nvPr/>
            </p:nvCxnSpPr>
            <p:spPr>
              <a:xfrm rot="10800000">
                <a:off x="4349822" y="3223088"/>
                <a:ext cx="283200" cy="9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99" name="Google Shape;699;p35"/>
            <p:cNvSpPr txBox="1"/>
            <p:nvPr/>
          </p:nvSpPr>
          <p:spPr>
            <a:xfrm>
              <a:off x="4765031" y="2814300"/>
              <a:ext cx="174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fast import calls</a:t>
              </a:r>
              <a:endParaRPr sz="1200">
                <a:solidFill>
                  <a:srgbClr val="38761D"/>
                </a:solidFill>
              </a:endParaRPr>
            </a:p>
          </p:txBody>
        </p:sp>
      </p:grpSp>
      <p:grpSp>
        <p:nvGrpSpPr>
          <p:cNvPr id="700" name="Google Shape;700;p35"/>
          <p:cNvGrpSpPr/>
          <p:nvPr/>
        </p:nvGrpSpPr>
        <p:grpSpPr>
          <a:xfrm>
            <a:off x="1724025" y="2756475"/>
            <a:ext cx="5583300" cy="572700"/>
            <a:chOff x="1724025" y="2756475"/>
            <a:chExt cx="5583300" cy="572700"/>
          </a:xfrm>
        </p:grpSpPr>
        <p:sp>
          <p:nvSpPr>
            <p:cNvPr id="701" name="Google Shape;701;p35"/>
            <p:cNvSpPr/>
            <p:nvPr/>
          </p:nvSpPr>
          <p:spPr>
            <a:xfrm>
              <a:off x="1724025" y="2756475"/>
              <a:ext cx="973200" cy="572700"/>
            </a:xfrm>
            <a:prstGeom prst="leftRightArrow">
              <a:avLst>
                <a:gd fmla="val 64782" name="adj1"/>
                <a:gd fmla="val 27937" name="adj2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host</a:t>
              </a:r>
              <a:br>
                <a:rPr lang="en" sz="1100"/>
              </a:br>
              <a:r>
                <a:rPr lang="en" sz="1100"/>
                <a:t>defined</a:t>
              </a:r>
              <a:endParaRPr sz="110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6334125" y="2756475"/>
              <a:ext cx="973200" cy="572700"/>
            </a:xfrm>
            <a:prstGeom prst="leftRightArrow">
              <a:avLst>
                <a:gd fmla="val 64782" name="adj1"/>
                <a:gd fmla="val 27937" name="adj2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host</a:t>
              </a:r>
              <a:br>
                <a:rPr lang="en" sz="1100"/>
              </a:br>
              <a:r>
                <a:rPr lang="en" sz="1100"/>
                <a:t>defined</a:t>
              </a:r>
              <a:endParaRPr sz="1100"/>
            </a:p>
          </p:txBody>
        </p:sp>
      </p:grpSp>
      <p:sp>
        <p:nvSpPr>
          <p:cNvPr id="703" name="Google Shape;703;p35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2961656" y="1943804"/>
            <a:ext cx="13035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.wasm</a:t>
            </a:r>
            <a:br>
              <a:rPr lang="en" sz="900"/>
            </a:br>
            <a:endParaRPr sz="90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2986575" y="1967829"/>
            <a:ext cx="1253045" cy="302400"/>
            <a:chOff x="2986575" y="2015100"/>
            <a:chExt cx="1253045" cy="302400"/>
          </a:xfrm>
        </p:grpSpPr>
        <p:sp>
          <p:nvSpPr>
            <p:cNvPr id="706" name="Google Shape;706;p35"/>
            <p:cNvSpPr/>
            <p:nvPr/>
          </p:nvSpPr>
          <p:spPr>
            <a:xfrm>
              <a:off x="2986575" y="2015100"/>
              <a:ext cx="400200" cy="302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.o</a:t>
              </a:r>
              <a:endParaRPr sz="90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839419" y="2015100"/>
              <a:ext cx="400200" cy="302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.o</a:t>
              </a:r>
              <a:endParaRPr sz="900"/>
            </a:p>
          </p:txBody>
        </p:sp>
      </p:grpSp>
      <p:sp>
        <p:nvSpPr>
          <p:cNvPr id="708" name="Google Shape;708;p35"/>
          <p:cNvSpPr/>
          <p:nvPr/>
        </p:nvSpPr>
        <p:spPr>
          <a:xfrm>
            <a:off x="2961600" y="2700882"/>
            <a:ext cx="1303500" cy="133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</a:t>
            </a:r>
            <a:r>
              <a:rPr lang="en" sz="900"/>
              <a:t>inear memory</a:t>
            </a:r>
            <a:endParaRPr sz="900"/>
          </a:p>
        </p:txBody>
      </p:sp>
      <p:grpSp>
        <p:nvGrpSpPr>
          <p:cNvPr id="709" name="Google Shape;709;p35"/>
          <p:cNvGrpSpPr/>
          <p:nvPr/>
        </p:nvGrpSpPr>
        <p:grpSpPr>
          <a:xfrm>
            <a:off x="3395091" y="2074631"/>
            <a:ext cx="442800" cy="461700"/>
            <a:chOff x="3690366" y="-381000"/>
            <a:chExt cx="442800" cy="461700"/>
          </a:xfrm>
        </p:grpSpPr>
        <p:sp>
          <p:nvSpPr>
            <p:cNvPr id="710" name="Google Shape;710;p35"/>
            <p:cNvSpPr/>
            <p:nvPr/>
          </p:nvSpPr>
          <p:spPr>
            <a:xfrm>
              <a:off x="3733800" y="-323850"/>
              <a:ext cx="349500" cy="349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11" name="Google Shape;711;p35"/>
            <p:cNvSpPr txBox="1"/>
            <p:nvPr/>
          </p:nvSpPr>
          <p:spPr>
            <a:xfrm>
              <a:off x="3690366" y="-381000"/>
              <a:ext cx="44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C</a:t>
              </a:r>
              <a:br>
                <a:rPr lang="en" sz="900">
                  <a:solidFill>
                    <a:srgbClr val="FFFFFF"/>
                  </a:solidFill>
                </a:rPr>
              </a:br>
              <a:r>
                <a:rPr lang="en" sz="900">
                  <a:solidFill>
                    <a:srgbClr val="FFFFFF"/>
                  </a:solidFill>
                </a:rPr>
                <a:t>ABI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712" name="Google Shape;712;p35"/>
          <p:cNvGrpSpPr/>
          <p:nvPr/>
        </p:nvGrpSpPr>
        <p:grpSpPr>
          <a:xfrm>
            <a:off x="4636025" y="1606609"/>
            <a:ext cx="1463100" cy="1298928"/>
            <a:chOff x="2617225" y="1525025"/>
            <a:chExt cx="1463100" cy="1417425"/>
          </a:xfrm>
        </p:grpSpPr>
        <p:sp>
          <p:nvSpPr>
            <p:cNvPr id="713" name="Google Shape;713;p35"/>
            <p:cNvSpPr/>
            <p:nvPr/>
          </p:nvSpPr>
          <p:spPr>
            <a:xfrm>
              <a:off x="2617225" y="1584950"/>
              <a:ext cx="1463100" cy="1357500"/>
            </a:xfrm>
            <a:prstGeom prst="roundRect">
              <a:avLst>
                <a:gd fmla="val 6361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 txBox="1"/>
            <p:nvPr/>
          </p:nvSpPr>
          <p:spPr>
            <a:xfrm>
              <a:off x="2617225" y="1525025"/>
              <a:ext cx="1463100" cy="4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component</a:t>
              </a:r>
              <a:endParaRPr sz="1200"/>
            </a:p>
          </p:txBody>
        </p:sp>
      </p:grpSp>
      <p:grpSp>
        <p:nvGrpSpPr>
          <p:cNvPr id="715" name="Google Shape;715;p35"/>
          <p:cNvGrpSpPr/>
          <p:nvPr/>
        </p:nvGrpSpPr>
        <p:grpSpPr>
          <a:xfrm>
            <a:off x="4714250" y="2323360"/>
            <a:ext cx="1303444" cy="349500"/>
            <a:chOff x="2961650" y="2404350"/>
            <a:chExt cx="1303444" cy="349500"/>
          </a:xfrm>
        </p:grpSpPr>
        <p:sp>
          <p:nvSpPr>
            <p:cNvPr id="716" name="Google Shape;716;p35"/>
            <p:cNvSpPr/>
            <p:nvPr/>
          </p:nvSpPr>
          <p:spPr>
            <a:xfrm>
              <a:off x="2961650" y="2404350"/>
              <a:ext cx="633900" cy="34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.cmxs</a:t>
              </a:r>
              <a:br>
                <a:rPr lang="en" sz="700"/>
              </a:br>
              <a:r>
                <a:rPr lang="en" sz="700"/>
                <a:t>.wasm</a:t>
              </a:r>
              <a:endParaRPr sz="70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3631194" y="2404350"/>
              <a:ext cx="633900" cy="349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.cmxs</a:t>
              </a:r>
              <a:br>
                <a:rPr lang="en" sz="700"/>
              </a:br>
              <a:r>
                <a:rPr lang="en" sz="700"/>
                <a:t>.wasm</a:t>
              </a:r>
              <a:endParaRPr sz="700"/>
            </a:p>
          </p:txBody>
        </p:sp>
      </p:grpSp>
      <p:sp>
        <p:nvSpPr>
          <p:cNvPr id="718" name="Google Shape;718;p35"/>
          <p:cNvSpPr/>
          <p:nvPr/>
        </p:nvSpPr>
        <p:spPr>
          <a:xfrm>
            <a:off x="4714256" y="1943804"/>
            <a:ext cx="1303500" cy="3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.wasm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719" name="Google Shape;719;p35"/>
          <p:cNvGrpSpPr/>
          <p:nvPr/>
        </p:nvGrpSpPr>
        <p:grpSpPr>
          <a:xfrm>
            <a:off x="4739175" y="1967829"/>
            <a:ext cx="1253045" cy="302400"/>
            <a:chOff x="2986575" y="2015100"/>
            <a:chExt cx="1253045" cy="302400"/>
          </a:xfrm>
        </p:grpSpPr>
        <p:sp>
          <p:nvSpPr>
            <p:cNvPr id="720" name="Google Shape;720;p35"/>
            <p:cNvSpPr/>
            <p:nvPr/>
          </p:nvSpPr>
          <p:spPr>
            <a:xfrm>
              <a:off x="2986575" y="2015100"/>
              <a:ext cx="400200" cy="302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.cma</a:t>
              </a:r>
              <a:endParaRPr sz="70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839419" y="2015100"/>
              <a:ext cx="400200" cy="3024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.cma</a:t>
              </a:r>
              <a:endParaRPr sz="700"/>
            </a:p>
          </p:txBody>
        </p:sp>
      </p:grpSp>
      <p:sp>
        <p:nvSpPr>
          <p:cNvPr id="722" name="Google Shape;722;p35"/>
          <p:cNvSpPr/>
          <p:nvPr/>
        </p:nvSpPr>
        <p:spPr>
          <a:xfrm>
            <a:off x="4714200" y="2700882"/>
            <a:ext cx="1303500" cy="133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GC</a:t>
            </a:r>
            <a:r>
              <a:rPr lang="en" sz="900"/>
              <a:t> heap</a:t>
            </a:r>
            <a:endParaRPr sz="900"/>
          </a:p>
        </p:txBody>
      </p:sp>
      <p:grpSp>
        <p:nvGrpSpPr>
          <p:cNvPr id="723" name="Google Shape;723;p35"/>
          <p:cNvGrpSpPr/>
          <p:nvPr/>
        </p:nvGrpSpPr>
        <p:grpSpPr>
          <a:xfrm>
            <a:off x="5108500" y="2110216"/>
            <a:ext cx="509400" cy="431100"/>
            <a:chOff x="3651175" y="-345415"/>
            <a:chExt cx="509400" cy="431100"/>
          </a:xfrm>
        </p:grpSpPr>
        <p:sp>
          <p:nvSpPr>
            <p:cNvPr id="724" name="Google Shape;724;p35"/>
            <p:cNvSpPr/>
            <p:nvPr/>
          </p:nvSpPr>
          <p:spPr>
            <a:xfrm>
              <a:off x="3733800" y="-323850"/>
              <a:ext cx="349500" cy="349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25" name="Google Shape;725;p35"/>
            <p:cNvSpPr txBox="1"/>
            <p:nvPr/>
          </p:nvSpPr>
          <p:spPr>
            <a:xfrm>
              <a:off x="3651175" y="-345415"/>
              <a:ext cx="509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</a:rPr>
                <a:t>OCaml</a:t>
              </a:r>
              <a:br>
                <a:rPr lang="en" sz="800">
                  <a:solidFill>
                    <a:srgbClr val="FFFFFF"/>
                  </a:solidFill>
                </a:rPr>
              </a:br>
              <a:r>
                <a:rPr lang="en" sz="800">
                  <a:solidFill>
                    <a:srgbClr val="FFFFFF"/>
                  </a:solidFill>
                </a:rPr>
                <a:t>ABI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26" name="Google Shape;726;p35"/>
          <p:cNvGrpSpPr/>
          <p:nvPr/>
        </p:nvGrpSpPr>
        <p:grpSpPr>
          <a:xfrm>
            <a:off x="2883425" y="3095895"/>
            <a:ext cx="3215700" cy="1298928"/>
            <a:chOff x="2883425" y="3095895"/>
            <a:chExt cx="3215700" cy="1298928"/>
          </a:xfrm>
        </p:grpSpPr>
        <p:grpSp>
          <p:nvGrpSpPr>
            <p:cNvPr id="727" name="Google Shape;727;p35"/>
            <p:cNvGrpSpPr/>
            <p:nvPr/>
          </p:nvGrpSpPr>
          <p:grpSpPr>
            <a:xfrm>
              <a:off x="4636025" y="3095895"/>
              <a:ext cx="1463100" cy="1298928"/>
              <a:chOff x="4636025" y="1606609"/>
              <a:chExt cx="1463100" cy="1298928"/>
            </a:xfrm>
          </p:grpSpPr>
          <p:grpSp>
            <p:nvGrpSpPr>
              <p:cNvPr id="728" name="Google Shape;728;p35"/>
              <p:cNvGrpSpPr/>
              <p:nvPr/>
            </p:nvGrpSpPr>
            <p:grpSpPr>
              <a:xfrm>
                <a:off x="4636025" y="1606609"/>
                <a:ext cx="1463100" cy="1298928"/>
                <a:chOff x="2617225" y="1525025"/>
                <a:chExt cx="1463100" cy="1417425"/>
              </a:xfrm>
            </p:grpSpPr>
            <p:sp>
              <p:nvSpPr>
                <p:cNvPr id="729" name="Google Shape;729;p35"/>
                <p:cNvSpPr/>
                <p:nvPr/>
              </p:nvSpPr>
              <p:spPr>
                <a:xfrm>
                  <a:off x="2617225" y="1584950"/>
                  <a:ext cx="1463100" cy="1357500"/>
                </a:xfrm>
                <a:prstGeom prst="roundRect">
                  <a:avLst>
                    <a:gd fmla="val 6361" name="adj"/>
                  </a:avLst>
                </a:prstGeom>
                <a:solidFill>
                  <a:srgbClr val="D9EAD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35"/>
                <p:cNvSpPr txBox="1"/>
                <p:nvPr/>
              </p:nvSpPr>
              <p:spPr>
                <a:xfrm>
                  <a:off x="2617225" y="1525025"/>
                  <a:ext cx="1463100" cy="40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component</a:t>
                  </a:r>
                  <a:endParaRPr sz="1200"/>
                </a:p>
              </p:txBody>
            </p:sp>
          </p:grpSp>
          <p:grpSp>
            <p:nvGrpSpPr>
              <p:cNvPr id="731" name="Google Shape;731;p35"/>
              <p:cNvGrpSpPr/>
              <p:nvPr/>
            </p:nvGrpSpPr>
            <p:grpSpPr>
              <a:xfrm>
                <a:off x="4714250" y="2323360"/>
                <a:ext cx="1303444" cy="349500"/>
                <a:chOff x="2961650" y="2404350"/>
                <a:chExt cx="1303444" cy="349500"/>
              </a:xfrm>
            </p:grpSpPr>
            <p:sp>
              <p:nvSpPr>
                <p:cNvPr id="732" name="Google Shape;732;p35"/>
                <p:cNvSpPr/>
                <p:nvPr/>
              </p:nvSpPr>
              <p:spPr>
                <a:xfrm>
                  <a:off x="2961650" y="2404350"/>
                  <a:ext cx="633900" cy="349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br>
                    <a:rPr lang="en" sz="700"/>
                  </a:br>
                  <a:r>
                    <a:rPr lang="en" sz="700"/>
                    <a:t>.wasm</a:t>
                  </a:r>
                  <a:endParaRPr sz="700"/>
                </a:p>
              </p:txBody>
            </p:sp>
            <p:sp>
              <p:nvSpPr>
                <p:cNvPr id="733" name="Google Shape;733;p35"/>
                <p:cNvSpPr/>
                <p:nvPr/>
              </p:nvSpPr>
              <p:spPr>
                <a:xfrm>
                  <a:off x="3631194" y="2404350"/>
                  <a:ext cx="633900" cy="349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br>
                    <a:rPr lang="en" sz="700"/>
                  </a:br>
                  <a:r>
                    <a:rPr lang="en" sz="700"/>
                    <a:t>.wasm</a:t>
                  </a:r>
                  <a:endParaRPr sz="700"/>
                </a:p>
              </p:txBody>
            </p:sp>
          </p:grpSp>
          <p:sp>
            <p:nvSpPr>
              <p:cNvPr id="734" name="Google Shape;734;p35"/>
              <p:cNvSpPr/>
              <p:nvPr/>
            </p:nvSpPr>
            <p:spPr>
              <a:xfrm>
                <a:off x="4714256" y="1943804"/>
                <a:ext cx="1303500" cy="349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.wasm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grpSp>
            <p:nvGrpSpPr>
              <p:cNvPr id="735" name="Google Shape;735;p35"/>
              <p:cNvGrpSpPr/>
              <p:nvPr/>
            </p:nvGrpSpPr>
            <p:grpSpPr>
              <a:xfrm>
                <a:off x="4739175" y="1967829"/>
                <a:ext cx="1253045" cy="302400"/>
                <a:chOff x="2986575" y="2015100"/>
                <a:chExt cx="1253045" cy="302400"/>
              </a:xfrm>
            </p:grpSpPr>
            <p:sp>
              <p:nvSpPr>
                <p:cNvPr id="736" name="Google Shape;736;p35"/>
                <p:cNvSpPr/>
                <p:nvPr/>
              </p:nvSpPr>
              <p:spPr>
                <a:xfrm>
                  <a:off x="2986575" y="2015100"/>
                  <a:ext cx="400200" cy="3024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endParaRPr sz="700"/>
                </a:p>
              </p:txBody>
            </p:sp>
            <p:sp>
              <p:nvSpPr>
                <p:cNvPr id="737" name="Google Shape;737;p35"/>
                <p:cNvSpPr/>
                <p:nvPr/>
              </p:nvSpPr>
              <p:spPr>
                <a:xfrm>
                  <a:off x="3839419" y="2015100"/>
                  <a:ext cx="400200" cy="3024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endParaRPr sz="700"/>
                </a:p>
              </p:txBody>
            </p:sp>
          </p:grpSp>
          <p:sp>
            <p:nvSpPr>
              <p:cNvPr id="738" name="Google Shape;738;p35"/>
              <p:cNvSpPr/>
              <p:nvPr/>
            </p:nvSpPr>
            <p:spPr>
              <a:xfrm>
                <a:off x="4714200" y="2700882"/>
                <a:ext cx="1303500" cy="13320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??</a:t>
                </a:r>
                <a:r>
                  <a:rPr lang="en" sz="900"/>
                  <a:t> memory</a:t>
                </a:r>
                <a:endParaRPr sz="900"/>
              </a:p>
            </p:txBody>
          </p:sp>
          <p:grpSp>
            <p:nvGrpSpPr>
              <p:cNvPr id="739" name="Google Shape;739;p35"/>
              <p:cNvGrpSpPr/>
              <p:nvPr/>
            </p:nvGrpSpPr>
            <p:grpSpPr>
              <a:xfrm>
                <a:off x="5108500" y="2074625"/>
                <a:ext cx="509400" cy="461700"/>
                <a:chOff x="3651175" y="-381006"/>
                <a:chExt cx="509400" cy="461700"/>
              </a:xfrm>
            </p:grpSpPr>
            <p:sp>
              <p:nvSpPr>
                <p:cNvPr id="740" name="Google Shape;740;p35"/>
                <p:cNvSpPr/>
                <p:nvPr/>
              </p:nvSpPr>
              <p:spPr>
                <a:xfrm>
                  <a:off x="3733800" y="-323850"/>
                  <a:ext cx="349500" cy="349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/>
                </a:p>
              </p:txBody>
            </p:sp>
            <p:sp>
              <p:nvSpPr>
                <p:cNvPr id="741" name="Google Shape;741;p35"/>
                <p:cNvSpPr txBox="1"/>
                <p:nvPr/>
              </p:nvSpPr>
              <p:spPr>
                <a:xfrm>
                  <a:off x="3651175" y="-381006"/>
                  <a:ext cx="5094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FFFFFF"/>
                      </a:solidFill>
                    </a:rPr>
                    <a:t>??</a:t>
                  </a:r>
                  <a:br>
                    <a:rPr lang="en" sz="900">
                      <a:solidFill>
                        <a:srgbClr val="FFFFFF"/>
                      </a:solidFill>
                    </a:rPr>
                  </a:br>
                  <a:r>
                    <a:rPr lang="en" sz="900">
                      <a:solidFill>
                        <a:srgbClr val="FFFFFF"/>
                      </a:solidFill>
                    </a:rPr>
                    <a:t>ABI</a:t>
                  </a:r>
                  <a:endParaRPr sz="900">
                    <a:solidFill>
                      <a:srgbClr val="FFFFFF"/>
                    </a:solidFill>
                  </a:endParaRPr>
                </a:p>
              </p:txBody>
            </p:sp>
          </p:grpSp>
        </p:grpSp>
        <p:grpSp>
          <p:nvGrpSpPr>
            <p:cNvPr id="742" name="Google Shape;742;p35"/>
            <p:cNvGrpSpPr/>
            <p:nvPr/>
          </p:nvGrpSpPr>
          <p:grpSpPr>
            <a:xfrm>
              <a:off x="2883425" y="3095895"/>
              <a:ext cx="1463100" cy="1298928"/>
              <a:chOff x="4636025" y="1606609"/>
              <a:chExt cx="1463100" cy="1298928"/>
            </a:xfrm>
          </p:grpSpPr>
          <p:grpSp>
            <p:nvGrpSpPr>
              <p:cNvPr id="743" name="Google Shape;743;p35"/>
              <p:cNvGrpSpPr/>
              <p:nvPr/>
            </p:nvGrpSpPr>
            <p:grpSpPr>
              <a:xfrm>
                <a:off x="4636025" y="1606609"/>
                <a:ext cx="1463100" cy="1298928"/>
                <a:chOff x="2617225" y="1525025"/>
                <a:chExt cx="1463100" cy="1417425"/>
              </a:xfrm>
            </p:grpSpPr>
            <p:sp>
              <p:nvSpPr>
                <p:cNvPr id="744" name="Google Shape;744;p35"/>
                <p:cNvSpPr/>
                <p:nvPr/>
              </p:nvSpPr>
              <p:spPr>
                <a:xfrm>
                  <a:off x="2617225" y="1584950"/>
                  <a:ext cx="1463100" cy="1357500"/>
                </a:xfrm>
                <a:prstGeom prst="roundRect">
                  <a:avLst>
                    <a:gd fmla="val 6361" name="adj"/>
                  </a:avLst>
                </a:prstGeom>
                <a:solidFill>
                  <a:srgbClr val="D9EAD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5"/>
                <p:cNvSpPr txBox="1"/>
                <p:nvPr/>
              </p:nvSpPr>
              <p:spPr>
                <a:xfrm>
                  <a:off x="2617225" y="1525025"/>
                  <a:ext cx="1463100" cy="40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component</a:t>
                  </a:r>
                  <a:endParaRPr sz="1200"/>
                </a:p>
              </p:txBody>
            </p:sp>
          </p:grpSp>
          <p:grpSp>
            <p:nvGrpSpPr>
              <p:cNvPr id="746" name="Google Shape;746;p35"/>
              <p:cNvGrpSpPr/>
              <p:nvPr/>
            </p:nvGrpSpPr>
            <p:grpSpPr>
              <a:xfrm>
                <a:off x="4714250" y="2323360"/>
                <a:ext cx="1303444" cy="349500"/>
                <a:chOff x="2961650" y="2404350"/>
                <a:chExt cx="1303444" cy="349500"/>
              </a:xfrm>
            </p:grpSpPr>
            <p:sp>
              <p:nvSpPr>
                <p:cNvPr id="747" name="Google Shape;747;p35"/>
                <p:cNvSpPr/>
                <p:nvPr/>
              </p:nvSpPr>
              <p:spPr>
                <a:xfrm>
                  <a:off x="2961650" y="2404350"/>
                  <a:ext cx="633900" cy="349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br>
                    <a:rPr lang="en" sz="700"/>
                  </a:br>
                  <a:r>
                    <a:rPr lang="en" sz="700"/>
                    <a:t>.wasm</a:t>
                  </a:r>
                  <a:endParaRPr sz="700"/>
                </a:p>
              </p:txBody>
            </p:sp>
            <p:sp>
              <p:nvSpPr>
                <p:cNvPr id="748" name="Google Shape;748;p35"/>
                <p:cNvSpPr/>
                <p:nvPr/>
              </p:nvSpPr>
              <p:spPr>
                <a:xfrm>
                  <a:off x="3631194" y="2404350"/>
                  <a:ext cx="633900" cy="3495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br>
                    <a:rPr lang="en" sz="700"/>
                  </a:br>
                  <a:r>
                    <a:rPr lang="en" sz="700"/>
                    <a:t>.wasm</a:t>
                  </a:r>
                  <a:endParaRPr sz="700"/>
                </a:p>
              </p:txBody>
            </p:sp>
          </p:grpSp>
          <p:sp>
            <p:nvSpPr>
              <p:cNvPr id="749" name="Google Shape;749;p35"/>
              <p:cNvSpPr/>
              <p:nvPr/>
            </p:nvSpPr>
            <p:spPr>
              <a:xfrm>
                <a:off x="4714256" y="1943804"/>
                <a:ext cx="1303500" cy="349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.wasm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grpSp>
            <p:nvGrpSpPr>
              <p:cNvPr id="750" name="Google Shape;750;p35"/>
              <p:cNvGrpSpPr/>
              <p:nvPr/>
            </p:nvGrpSpPr>
            <p:grpSpPr>
              <a:xfrm>
                <a:off x="4739175" y="1967829"/>
                <a:ext cx="1253045" cy="302400"/>
                <a:chOff x="2986575" y="2015100"/>
                <a:chExt cx="1253045" cy="302400"/>
              </a:xfrm>
            </p:grpSpPr>
            <p:sp>
              <p:nvSpPr>
                <p:cNvPr id="751" name="Google Shape;751;p35"/>
                <p:cNvSpPr/>
                <p:nvPr/>
              </p:nvSpPr>
              <p:spPr>
                <a:xfrm>
                  <a:off x="2986575" y="2015100"/>
                  <a:ext cx="400200" cy="3024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endParaRPr sz="700"/>
                </a:p>
              </p:txBody>
            </p:sp>
            <p:sp>
              <p:nvSpPr>
                <p:cNvPr id="752" name="Google Shape;752;p35"/>
                <p:cNvSpPr/>
                <p:nvPr/>
              </p:nvSpPr>
              <p:spPr>
                <a:xfrm>
                  <a:off x="3839419" y="2015100"/>
                  <a:ext cx="400200" cy="3024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.??</a:t>
                  </a:r>
                  <a:endParaRPr sz="700"/>
                </a:p>
              </p:txBody>
            </p:sp>
          </p:grpSp>
          <p:sp>
            <p:nvSpPr>
              <p:cNvPr id="753" name="Google Shape;753;p35"/>
              <p:cNvSpPr/>
              <p:nvPr/>
            </p:nvSpPr>
            <p:spPr>
              <a:xfrm>
                <a:off x="4714200" y="2700882"/>
                <a:ext cx="1303500" cy="133200"/>
              </a:xfrm>
              <a:prstGeom prst="rect">
                <a:avLst/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??</a:t>
                </a:r>
                <a:r>
                  <a:rPr lang="en" sz="900"/>
                  <a:t> memory</a:t>
                </a:r>
                <a:endParaRPr sz="900"/>
              </a:p>
            </p:txBody>
          </p:sp>
          <p:grpSp>
            <p:nvGrpSpPr>
              <p:cNvPr id="754" name="Google Shape;754;p35"/>
              <p:cNvGrpSpPr/>
              <p:nvPr/>
            </p:nvGrpSpPr>
            <p:grpSpPr>
              <a:xfrm>
                <a:off x="5108500" y="2074625"/>
                <a:ext cx="509400" cy="461700"/>
                <a:chOff x="3651175" y="-381006"/>
                <a:chExt cx="509400" cy="461700"/>
              </a:xfrm>
            </p:grpSpPr>
            <p:sp>
              <p:nvSpPr>
                <p:cNvPr id="755" name="Google Shape;755;p35"/>
                <p:cNvSpPr/>
                <p:nvPr/>
              </p:nvSpPr>
              <p:spPr>
                <a:xfrm>
                  <a:off x="3733800" y="-323850"/>
                  <a:ext cx="349500" cy="349500"/>
                </a:xfrm>
                <a:prstGeom prst="ellipse">
                  <a:avLst/>
                </a:prstGeom>
                <a:solidFill>
                  <a:srgbClr val="B7B7B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/>
                </a:p>
              </p:txBody>
            </p:sp>
            <p:sp>
              <p:nvSpPr>
                <p:cNvPr id="756" name="Google Shape;756;p35"/>
                <p:cNvSpPr txBox="1"/>
                <p:nvPr/>
              </p:nvSpPr>
              <p:spPr>
                <a:xfrm>
                  <a:off x="3651175" y="-381006"/>
                  <a:ext cx="5094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FFFFFF"/>
                      </a:solidFill>
                    </a:rPr>
                    <a:t>??</a:t>
                  </a:r>
                  <a:br>
                    <a:rPr lang="en" sz="900">
                      <a:solidFill>
                        <a:srgbClr val="FFFFFF"/>
                      </a:solidFill>
                    </a:rPr>
                  </a:br>
                  <a:r>
                    <a:rPr lang="en" sz="900">
                      <a:solidFill>
                        <a:srgbClr val="FFFFFF"/>
                      </a:solidFill>
                    </a:rPr>
                    <a:t>ABI</a:t>
                  </a:r>
                  <a:endParaRPr sz="9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2" name="Google Shape;76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">
                <a:solidFill>
                  <a:srgbClr val="D9EAD3"/>
                </a:solidFill>
              </a:rPr>
              <a:t>Bac</a:t>
            </a:r>
            <a:r>
              <a:rPr lang="en">
                <a:solidFill>
                  <a:srgbClr val="D9EAD3"/>
                </a:solidFill>
              </a:rPr>
              <a:t>kground context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Why we want to factor Module Linking out of core wasm into a layered spec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What a layered spec could look like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Why we need think carefully about the scope of this new layered spec</a:t>
            </a:r>
            <a:endParaRPr>
              <a:solidFill>
                <a:srgbClr val="D9EA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Proposed scope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Lightweight component model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use cases and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Proposed next steps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Discussion + Polls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68" name="Google Shape;768;p37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accumulation of complementary use cases over the years: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early: </a:t>
            </a:r>
            <a:r>
              <a:rPr lang="en"/>
              <a:t>wasm modules as whole apps vs. </a:t>
            </a:r>
            <a:r>
              <a:rPr lang="en"/>
              <a:t>apps with many small wasm modules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Leading to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Wasm.instantiateModule()</a:t>
            </a:r>
            <a:r>
              <a:rPr lang="en"/>
              <a:t> →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WA.Module</a:t>
            </a:r>
            <a:r>
              <a:rPr lang="en"/>
              <a:t> /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WA.Instance</a:t>
            </a:r>
            <a:r>
              <a:rPr lang="en"/>
              <a:t> /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WA.Memory</a:t>
            </a:r>
            <a:r>
              <a:rPr lang="en"/>
              <a:t> </a:t>
            </a:r>
            <a:r>
              <a:rPr lang="en"/>
              <a:t>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wasm look and feel more like ES Modules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Lin Clark’s post-MVP roadmap post</a:t>
            </a:r>
            <a:r>
              <a:rPr lang="en"/>
              <a:t> (small modules interop)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Supply-chain attack mitigation through capabilities + fine-grained isolation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Lin Clark’s Bytecode Alliance pos</a:t>
            </a:r>
            <a:r>
              <a:rPr lang="en" u="sng">
                <a:solidFill>
                  <a:schemeClr val="hlink"/>
                </a:solidFill>
                <a:hlinkClick r:id="rId5"/>
              </a:rPr>
              <a:t>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Ephemeral serverless wasm instances with low-latency instantiation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Fastly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7"/>
              </a:rPr>
              <a:t>Shopify</a:t>
            </a:r>
            <a:r>
              <a:rPr lang="en"/>
              <a:t>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Broken into 3 categories: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 embedding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Composition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analyzability use cases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Host-embedding use cases</a:t>
            </a:r>
            <a:endParaRPr/>
          </a:p>
        </p:txBody>
      </p:sp>
      <p:sp>
        <p:nvSpPr>
          <p:cNvPr id="774" name="Google Shape;774;p3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developer imports a component from their native language and calls its exports, passing high-level, language-native values instead of 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i32</a:t>
            </a:r>
            <a:r>
              <a:rPr lang="en" sz="1300">
                <a:solidFill>
                  <a:schemeClr val="dk1"/>
                </a:solidFill>
              </a:rPr>
              <a:t>s with manual linear memory manipulation.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language runtime imports a component using its native module system, making direct calls to the component’s exports as if they were native module exports.  (In JS, this would be via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ESM-integration</a:t>
            </a:r>
            <a:r>
              <a:rPr lang="en" sz="1300">
                <a:solidFill>
                  <a:schemeClr val="dk1"/>
                </a:solidFill>
              </a:rPr>
              <a:t>.)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browser instantiates a component via 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&lt;script type=’module’&gt;</a:t>
            </a:r>
            <a:r>
              <a:rPr lang="en" sz="1300">
                <a:solidFill>
                  <a:schemeClr val="dk1"/>
                </a:solidFill>
              </a:rPr>
              <a:t>, supplying unwrapped Web APIs for component imports (via some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TBD</a:t>
            </a:r>
            <a:r>
              <a:rPr lang="en" sz="1300">
                <a:solidFill>
                  <a:schemeClr val="dk1"/>
                </a:solidFill>
              </a:rPr>
              <a:t> ESM loader extension).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generic wasm CLI calls the exports of components directly by parsing argv according to the high-level typed signature of the invoked component export.  (E.g., WASI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Typed Main</a:t>
            </a:r>
            <a:r>
              <a:rPr lang="en" sz="1300">
                <a:solidFill>
                  <a:schemeClr val="dk1"/>
                </a:solidFill>
              </a:rPr>
              <a:t>.)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serverless runtime executes many components concurrently, maintaining isolated instance state while sharing compiled machine code between instances.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An embedded device with limited resources runs untrusted applications or sandboxed subsystems as wasm components.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monolithic native system sandboxes an unsafe library by compiling it to a component and then compiling that component to an object file that can be linked natively.  (E.g., </a:t>
            </a:r>
            <a:r>
              <a:rPr lang="en" sz="1300" u="sng">
                <a:solidFill>
                  <a:schemeClr val="hlink"/>
                </a:solidFill>
                <a:hlinkClick r:id="rId6"/>
              </a:rPr>
              <a:t>RLBox</a:t>
            </a:r>
            <a:r>
              <a:rPr lang="en" sz="1300">
                <a:solidFill>
                  <a:schemeClr val="dk1"/>
                </a:solidFill>
              </a:rPr>
              <a:t>.)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scriptable native platform exposes its functionality to a wasm component, containing the script code, as an importable API.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developer instantiates a component with native host imports in production and with mock or emulated imports in local development and testing.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75" name="Google Shape;775;p38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r>
              <a:rPr lang="en"/>
              <a:t> use cases</a:t>
            </a:r>
            <a:endParaRPr/>
          </a:p>
        </p:txBody>
      </p:sp>
      <p:sp>
        <p:nvSpPr>
          <p:cNvPr id="781" name="Google Shape;781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is faithfully reimplemented in a different language or with a different toolchain, possibly switching between linear- and GC-memory, and client components are unaffected.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attempting to violate component model rules fails validation or dynamically traps within the component’s code; other components’ internal state is never corrupted.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makes an efficient synchronous call to the exports of another component, avoiding queues or context switches, allowing low-overhead fine-grained program decomposition.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efficiently passes high-level values to another component, without both having to agree on a shared memory representation or management scheme.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implements a resource by handing unforgeable handles out to its clients and receiving safe destructor calls that it can use to free linear memory allocations.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client component imports a component dependency and creates a fresh instance of this dependency, private to and encapsulated by the client instance.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client component imports a component dependency and arbitrarily virtualizes (attenuates, adapts or synthesizes) the dependency’s imports.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declares the component types of its dependencies; component subtyping allows reordering, ignored imports/exports and new params and fields with default values.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efficiently streams data to another component, where the streamed data can be arbitrary high-level values and handles, not just raw bytes.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use cases (future features)</a:t>
            </a:r>
            <a:endParaRPr/>
          </a:p>
        </p:txBody>
      </p:sp>
      <p:sp>
        <p:nvSpPr>
          <p:cNvPr id="788" name="Google Shape;788;p4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lazily creates an instance of another imported component dependency on the first call to its exports.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dynamically instantiates, calls, then destroys another component on which it statically depends, treating it as a subcommand with a bounded lifecycle.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creates a fresh instance of itself every time its exports are called, avoiding any reused state and aligning with the usual assumptions of C programs’ 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main()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bundles its own event loop logic, being able to effectively call async functions in other components for other languages (that may have their own event loop).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implemented in a language without native async support is able to call the exported async function of another component with reasonable blocking and non-blocking options.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component forks a call to another component, achieving task parallelism while preserving determinism due to the absence of shared mutable state.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Two components connected by a stream execute in different threads, achieving pipeline parallelism while preserving determinism due to the absence of shared mutable state.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89" name="Google Shape;789;p40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analyzability</a:t>
            </a:r>
            <a:r>
              <a:rPr lang="en"/>
              <a:t> use cases</a:t>
            </a:r>
            <a:endParaRPr/>
          </a:p>
        </p:txBody>
      </p:sp>
      <p:sp>
        <p:nvSpPr>
          <p:cNvPr id="795" name="Google Shape;79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For fixed imports, an AOT compiler transforms all named imports and exports to constant indices or more direct forms of reference.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For fixed imports, an AOT compiler performs cross-module inlining to eliminate the call overhead induced by separate compilation.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For fixed imports, an AOT compiler performs reliable cross-component fusion of marshalling code to eliminate temporary intermediate copies and allocations.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For fixed imports, an</a:t>
            </a:r>
            <a:r>
              <a:rPr lang="en" sz="1300">
                <a:solidFill>
                  <a:schemeClr val="dk1"/>
                </a:solidFill>
              </a:rPr>
              <a:t> AOT polyfill build tool allow components to run on hosts implementing only core wasm by automatic translation of components into core wasm + host glue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tool visualizes the possible side effects of a component (including its transitive dependencies) based on the component’s public interface.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tool visualizes how the set of static capabilities imported by a component are transitively delegated to that component’s dependencies </a:t>
            </a:r>
            <a:r>
              <a:rPr lang="en" sz="1300">
                <a:solidFill>
                  <a:schemeClr val="dk1"/>
                </a:solidFill>
              </a:rPr>
              <a:t>without</a:t>
            </a:r>
            <a:r>
              <a:rPr lang="en" sz="1300">
                <a:solidFill>
                  <a:schemeClr val="dk1"/>
                </a:solidFill>
              </a:rPr>
              <a:t> having to analyze any core module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tool gives clients a chance to evaluate the validity of a dependency update that imports new capabilities based on the dependency’s new and old public interface.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96" name="Google Shape;796;p41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Module Linking proposal summary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99416" y="1880135"/>
            <a:ext cx="6680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(module $APP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(import “libc” (module $LIBC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(export “malloc” (func (param i32) (result i32)))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))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$libc (instantiate $LIBC))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(module $CODE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(import “libc” (instance $libc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  (export “malloc” (func (param i32) (result i32)))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))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(func (export “run”) (param i32 i32) …)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(instance $code (instantiate $CODE (import “libc” (instance $libc))))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(func (export “run”) (param i32 i32)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(call (func $code “run”) …)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Linking proposes a host-independent way to link wasm modules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Currently, linking is host-dependent and only spec’d for JS and C APIs</a:t>
            </a:r>
            <a:endParaRPr sz="1600"/>
          </a:p>
        </p:txBody>
      </p:sp>
      <p:sp>
        <p:nvSpPr>
          <p:cNvPr id="69" name="Google Shape;69;p15"/>
          <p:cNvSpPr/>
          <p:nvPr/>
        </p:nvSpPr>
        <p:spPr>
          <a:xfrm>
            <a:off x="7375575" y="3843525"/>
            <a:ext cx="688500" cy="39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consolata"/>
                <a:ea typeface="Inconsolata"/>
                <a:cs typeface="Inconsolata"/>
                <a:sym typeface="Inconsolata"/>
              </a:rPr>
              <a:t>$libc</a:t>
            </a:r>
            <a:endParaRPr sz="1000"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7375575" y="3194625"/>
            <a:ext cx="1005051" cy="702009"/>
            <a:chOff x="7070775" y="3118425"/>
            <a:chExt cx="1005051" cy="702009"/>
          </a:xfrm>
        </p:grpSpPr>
        <p:sp>
          <p:nvSpPr>
            <p:cNvPr id="71" name="Google Shape;71;p15"/>
            <p:cNvSpPr/>
            <p:nvPr/>
          </p:nvSpPr>
          <p:spPr>
            <a:xfrm>
              <a:off x="7070775" y="3118425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$code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72" name="Google Shape;72;p15"/>
            <p:cNvCxnSpPr>
              <a:stCxn id="71" idx="2"/>
              <a:endCxn id="69" idx="0"/>
            </p:cNvCxnSpPr>
            <p:nvPr/>
          </p:nvCxnSpPr>
          <p:spPr>
            <a:xfrm>
              <a:off x="7415025" y="3511725"/>
              <a:ext cx="0" cy="25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" name="Google Shape;73;p15"/>
            <p:cNvSpPr txBox="1"/>
            <p:nvPr/>
          </p:nvSpPr>
          <p:spPr>
            <a:xfrm>
              <a:off x="7387326" y="3481734"/>
              <a:ext cx="6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import</a:t>
              </a:r>
              <a:endParaRPr sz="1000"/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7375575" y="2545325"/>
            <a:ext cx="1005051" cy="692512"/>
            <a:chOff x="7070775" y="3736350"/>
            <a:chExt cx="1005051" cy="692512"/>
          </a:xfrm>
        </p:grpSpPr>
        <p:sp>
          <p:nvSpPr>
            <p:cNvPr id="75" name="Google Shape;75;p15"/>
            <p:cNvSpPr/>
            <p:nvPr/>
          </p:nvSpPr>
          <p:spPr>
            <a:xfrm>
              <a:off x="7070775" y="3736350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instance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of </a:t>
              </a: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$APP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76" name="Google Shape;76;p15"/>
            <p:cNvCxnSpPr>
              <a:stCxn id="75" idx="2"/>
              <a:endCxn id="71" idx="0"/>
            </p:cNvCxnSpPr>
            <p:nvPr/>
          </p:nvCxnSpPr>
          <p:spPr>
            <a:xfrm>
              <a:off x="7415025" y="4129650"/>
              <a:ext cx="0" cy="25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7387326" y="4090162"/>
              <a:ext cx="68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import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02" name="Google Shape;802;p42"/>
          <p:cNvSpPr txBox="1"/>
          <p:nvPr>
            <p:ph idx="1" type="body"/>
          </p:nvPr>
        </p:nvSpPr>
        <p:spPr>
          <a:xfrm>
            <a:off x="311700" y="1152475"/>
            <a:ext cx="88323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think the requirements can mostly be derived from the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in, violating a requirement probably means breaking a use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of course there may be unexplored alternatives (hence the “mostly”/”probably”)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can easily imagine alternative use cases → alternative requirements, e.g.: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Ubiquitous GC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runtime dynamic linking expressivity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could well be alternative layered specs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embedding the same core spec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just a matter of seeing what use cases emerge to motivate a new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Layering enables us to not have to address all conceivable use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what makes adding features to core wasm Hard™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08" name="Google Shape;808;p43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Shared</a:t>
            </a:r>
            <a:r>
              <a:rPr b="1" lang="en" sz="1300">
                <a:solidFill>
                  <a:schemeClr val="dk1"/>
                </a:solidFill>
              </a:rPr>
              <a:t>-</a:t>
            </a:r>
            <a:r>
              <a:rPr b="1" lang="en" sz="1300">
                <a:solidFill>
                  <a:schemeClr val="dk1"/>
                </a:solidFill>
              </a:rPr>
              <a:t>nothing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Components must fully encapsulate all mutable core wasm state (linear/GC memory, globals, tables).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Virtualizability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Any interface importable by a component must be implementable by some other component.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Parameterization, not namespaces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All sharing must be via explicit parameters chosen by the client, not a name-based runtime global registry.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Static component linkage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Once root imports are fixed, all imported code pointers are fixed; only the instance pointers can vary.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Explicit acyclic ownership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Destruction of resources and component instances must not require garbage- or cycle-collection.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No mandatory profiles</a:t>
            </a:r>
            <a:r>
              <a:rPr lang="en" sz="1300">
                <a:solidFill>
                  <a:schemeClr val="dk1"/>
                </a:solidFill>
              </a:rPr>
              <a:t> (GC, JIT, Threads, SIMD, …)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Individual component bodies may depend on profiles, but the component model itself must not.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09" name="Google Shape;809;p43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4"/>
          <p:cNvSpPr txBox="1"/>
          <p:nvPr>
            <p:ph type="title"/>
          </p:nvPr>
        </p:nvSpPr>
        <p:spPr>
          <a:xfrm>
            <a:off x="6900" y="-12175"/>
            <a:ext cx="536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 of linking dynamism</a:t>
            </a:r>
            <a:endParaRPr/>
          </a:p>
        </p:txBody>
      </p:sp>
      <p:sp>
        <p:nvSpPr>
          <p:cNvPr id="815" name="Google Shape;815;p44"/>
          <p:cNvSpPr/>
          <p:nvPr/>
        </p:nvSpPr>
        <p:spPr>
          <a:xfrm>
            <a:off x="345175" y="2251725"/>
            <a:ext cx="8368200" cy="290100"/>
          </a:xfrm>
          <a:prstGeom prst="rect">
            <a:avLst/>
          </a:prstGeom>
          <a:gradFill>
            <a:gsLst>
              <a:gs pos="0">
                <a:srgbClr val="0000FF"/>
              </a:gs>
              <a:gs pos="100000">
                <a:srgbClr val="CC0000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44"/>
          <p:cNvGrpSpPr/>
          <p:nvPr/>
        </p:nvGrpSpPr>
        <p:grpSpPr>
          <a:xfrm>
            <a:off x="-56574" y="1528625"/>
            <a:ext cx="853800" cy="699175"/>
            <a:chOff x="-64350" y="1681025"/>
            <a:chExt cx="853800" cy="699175"/>
          </a:xfrm>
        </p:grpSpPr>
        <p:sp>
          <p:nvSpPr>
            <p:cNvPr id="817" name="Google Shape;817;p44"/>
            <p:cNvSpPr txBox="1"/>
            <p:nvPr/>
          </p:nvSpPr>
          <p:spPr>
            <a:xfrm>
              <a:off x="-64350" y="1681025"/>
              <a:ext cx="853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Module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Linking</a:t>
              </a:r>
              <a:endParaRPr/>
            </a:p>
          </p:txBody>
        </p:sp>
        <p:cxnSp>
          <p:nvCxnSpPr>
            <p:cNvPr id="818" name="Google Shape;818;p44"/>
            <p:cNvCxnSpPr/>
            <p:nvPr/>
          </p:nvCxnSpPr>
          <p:spPr>
            <a:xfrm>
              <a:off x="345775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9" name="Google Shape;819;p44"/>
          <p:cNvGrpSpPr/>
          <p:nvPr/>
        </p:nvGrpSpPr>
        <p:grpSpPr>
          <a:xfrm>
            <a:off x="852175" y="602100"/>
            <a:ext cx="1837200" cy="1708500"/>
            <a:chOff x="699775" y="754500"/>
            <a:chExt cx="1837200" cy="1708500"/>
          </a:xfrm>
        </p:grpSpPr>
        <p:sp>
          <p:nvSpPr>
            <p:cNvPr id="820" name="Google Shape;820;p44"/>
            <p:cNvSpPr txBox="1"/>
            <p:nvPr/>
          </p:nvSpPr>
          <p:spPr>
            <a:xfrm>
              <a:off x="699775" y="754500"/>
              <a:ext cx="1837200" cy="17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(component $C …)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instantiate $C : 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[ im* ] → [(</a:t>
              </a:r>
              <a:r>
                <a:rPr lang="en" sz="1100" u="sng">
                  <a:solidFill>
                    <a:schemeClr val="accent5"/>
                  </a:solidFill>
                  <a:latin typeface="Inconsolata"/>
                  <a:ea typeface="Inconsolata"/>
                  <a:cs typeface="Inconsolata"/>
                  <a:sym typeface="Inconsolata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handle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 $C)]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call_export $C $ex :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[ (handle $C) args* ] → [ results* ]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821" name="Google Shape;821;p44"/>
            <p:cNvCxnSpPr/>
            <p:nvPr/>
          </p:nvCxnSpPr>
          <p:spPr>
            <a:xfrm>
              <a:off x="1611588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2" name="Google Shape;822;p44"/>
          <p:cNvGrpSpPr/>
          <p:nvPr/>
        </p:nvGrpSpPr>
        <p:grpSpPr>
          <a:xfrm>
            <a:off x="2572125" y="452719"/>
            <a:ext cx="2099400" cy="1775081"/>
            <a:chOff x="2419725" y="605119"/>
            <a:chExt cx="2099400" cy="1775081"/>
          </a:xfrm>
        </p:grpSpPr>
        <p:sp>
          <p:nvSpPr>
            <p:cNvPr id="823" name="Google Shape;823;p44"/>
            <p:cNvSpPr txBox="1"/>
            <p:nvPr/>
          </p:nvSpPr>
          <p:spPr>
            <a:xfrm>
              <a:off x="2419725" y="605119"/>
              <a:ext cx="2099400" cy="17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(module $M …)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instantiate $M : 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im* 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(instanceof $M))]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call_export $M $ex :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 (ref (instanceof $M))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args* 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 [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results* 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824" name="Google Shape;824;p44"/>
            <p:cNvCxnSpPr/>
            <p:nvPr/>
          </p:nvCxnSpPr>
          <p:spPr>
            <a:xfrm>
              <a:off x="3460112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5" name="Google Shape;825;p44"/>
          <p:cNvGrpSpPr/>
          <p:nvPr/>
        </p:nvGrpSpPr>
        <p:grpSpPr>
          <a:xfrm>
            <a:off x="4546647" y="117936"/>
            <a:ext cx="2267700" cy="2216400"/>
            <a:chOff x="4394247" y="270336"/>
            <a:chExt cx="2267700" cy="2216400"/>
          </a:xfrm>
        </p:grpSpPr>
        <p:sp>
          <p:nvSpPr>
            <p:cNvPr id="826" name="Google Shape;826;p44"/>
            <p:cNvSpPr txBox="1"/>
            <p:nvPr/>
          </p:nvSpPr>
          <p:spPr>
            <a:xfrm>
              <a:off x="4394247" y="270336"/>
              <a:ext cx="2267700" cy="22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(module $M …)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ref.module $M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instantiate :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[(ref (module $MT)) im*] →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[(ref (instance IT))]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instance.get_export $IT $ex :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[(ref (instance $IT))] →</a:t>
              </a:r>
              <a:b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[(ref (func FT))]</a:t>
              </a:r>
              <a:endParaRPr sz="11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827" name="Google Shape;827;p44"/>
            <p:cNvCxnSpPr/>
            <p:nvPr/>
          </p:nvCxnSpPr>
          <p:spPr>
            <a:xfrm>
              <a:off x="5524087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8" name="Google Shape;828;p44"/>
          <p:cNvGrpSpPr/>
          <p:nvPr/>
        </p:nvGrpSpPr>
        <p:grpSpPr>
          <a:xfrm>
            <a:off x="6317250" y="1124618"/>
            <a:ext cx="2099400" cy="1103182"/>
            <a:chOff x="6622050" y="1277018"/>
            <a:chExt cx="2099400" cy="1103182"/>
          </a:xfrm>
        </p:grpSpPr>
        <p:sp>
          <p:nvSpPr>
            <p:cNvPr id="829" name="Google Shape;829;p44"/>
            <p:cNvSpPr txBox="1"/>
            <p:nvPr/>
          </p:nvSpPr>
          <p:spPr>
            <a:xfrm>
              <a:off x="6622050" y="1277018"/>
              <a:ext cx="2099400" cy="9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…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+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compile $MT : 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[i32 i32] </a:t>
              </a:r>
              <a:r>
                <a:rPr lang="en" sz="1100">
                  <a:solidFill>
                    <a:schemeClr val="dk1"/>
                  </a:solidFill>
                  <a:latin typeface="Inconsolata"/>
                  <a:ea typeface="Inconsolata"/>
                  <a:cs typeface="Inconsolata"/>
                  <a:sym typeface="Inconsolata"/>
                </a:rPr>
                <a:t>→</a:t>
              </a:r>
              <a:b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1100">
                  <a:latin typeface="Inconsolata"/>
                  <a:ea typeface="Inconsolata"/>
                  <a:cs typeface="Inconsolata"/>
                  <a:sym typeface="Inconsolata"/>
                </a:rPr>
                <a:t>[(ref module $MT)]</a:t>
              </a:r>
              <a:endParaRPr sz="11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830" name="Google Shape;830;p44"/>
            <p:cNvCxnSpPr/>
            <p:nvPr/>
          </p:nvCxnSpPr>
          <p:spPr>
            <a:xfrm>
              <a:off x="7667550" y="2202600"/>
              <a:ext cx="0" cy="17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1" name="Google Shape;831;p44"/>
          <p:cNvGrpSpPr/>
          <p:nvPr/>
        </p:nvGrpSpPr>
        <p:grpSpPr>
          <a:xfrm>
            <a:off x="8196083" y="1513769"/>
            <a:ext cx="1032299" cy="713965"/>
            <a:chOff x="8490932" y="2017971"/>
            <a:chExt cx="851100" cy="362217"/>
          </a:xfrm>
        </p:grpSpPr>
        <p:sp>
          <p:nvSpPr>
            <p:cNvPr id="832" name="Google Shape;832;p44"/>
            <p:cNvSpPr txBox="1"/>
            <p:nvPr/>
          </p:nvSpPr>
          <p:spPr>
            <a:xfrm>
              <a:off x="8490932" y="2017971"/>
              <a:ext cx="8511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Full JIT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support</a:t>
              </a:r>
              <a:endParaRPr/>
            </a:p>
          </p:txBody>
        </p:sp>
        <p:cxnSp>
          <p:nvCxnSpPr>
            <p:cNvPr id="833" name="Google Shape;833;p44"/>
            <p:cNvCxnSpPr/>
            <p:nvPr/>
          </p:nvCxnSpPr>
          <p:spPr>
            <a:xfrm>
              <a:off x="8916937" y="2284488"/>
              <a:ext cx="0" cy="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4" name="Google Shape;834;p44"/>
          <p:cNvSpPr txBox="1"/>
          <p:nvPr/>
        </p:nvSpPr>
        <p:spPr>
          <a:xfrm>
            <a:off x="24877" y="2514603"/>
            <a:ext cx="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existing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concepts</a:t>
            </a:r>
            <a:endParaRPr sz="1000"/>
          </a:p>
        </p:txBody>
      </p:sp>
      <p:sp>
        <p:nvSpPr>
          <p:cNvPr id="835" name="Google Shape;835;p44"/>
          <p:cNvSpPr txBox="1"/>
          <p:nvPr/>
        </p:nvSpPr>
        <p:spPr>
          <a:xfrm>
            <a:off x="-51325" y="2895600"/>
            <a:ext cx="8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JIT</a:t>
            </a:r>
            <a:endParaRPr sz="1000"/>
          </a:p>
        </p:txBody>
      </p:sp>
      <p:sp>
        <p:nvSpPr>
          <p:cNvPr id="836" name="Google Shape;836;p44"/>
          <p:cNvSpPr txBox="1"/>
          <p:nvPr/>
        </p:nvSpPr>
        <p:spPr>
          <a:xfrm>
            <a:off x="24877" y="3124203"/>
            <a:ext cx="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linkage</a:t>
            </a:r>
            <a:endParaRPr sz="1000"/>
          </a:p>
        </p:txBody>
      </p:sp>
      <p:sp>
        <p:nvSpPr>
          <p:cNvPr id="837" name="Google Shape;837;p44"/>
          <p:cNvSpPr txBox="1"/>
          <p:nvPr/>
        </p:nvSpPr>
        <p:spPr>
          <a:xfrm>
            <a:off x="24877" y="3505203"/>
            <a:ext cx="71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GC</a:t>
            </a:r>
            <a:endParaRPr sz="1000"/>
          </a:p>
        </p:txBody>
      </p:sp>
      <p:sp>
        <p:nvSpPr>
          <p:cNvPr id="838" name="Google Shape;838;p44"/>
          <p:cNvSpPr txBox="1"/>
          <p:nvPr/>
        </p:nvSpPr>
        <p:spPr>
          <a:xfrm>
            <a:off x="24877" y="3718252"/>
            <a:ext cx="71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lifecycle</a:t>
            </a:r>
            <a:endParaRPr sz="1000"/>
          </a:p>
        </p:txBody>
      </p:sp>
      <p:grpSp>
        <p:nvGrpSpPr>
          <p:cNvPr id="839" name="Google Shape;839;p44"/>
          <p:cNvGrpSpPr/>
          <p:nvPr/>
        </p:nvGrpSpPr>
        <p:grpSpPr>
          <a:xfrm>
            <a:off x="1340846" y="2513681"/>
            <a:ext cx="853800" cy="1696249"/>
            <a:chOff x="1259550" y="2293778"/>
            <a:chExt cx="853800" cy="1696249"/>
          </a:xfrm>
        </p:grpSpPr>
        <p:sp>
          <p:nvSpPr>
            <p:cNvPr id="840" name="Google Shape;840;p44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841" name="Google Shape;841;p44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JIT</a:t>
              </a:r>
              <a:endParaRPr sz="1000"/>
            </a:p>
          </p:txBody>
        </p:sp>
        <p:sp>
          <p:nvSpPr>
            <p:cNvPr id="842" name="Google Shape;842;p44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static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linkage</a:t>
              </a:r>
              <a:endParaRPr sz="1000"/>
            </a:p>
          </p:txBody>
        </p:sp>
        <p:sp>
          <p:nvSpPr>
            <p:cNvPr id="843" name="Google Shape;843;p44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GC</a:t>
              </a:r>
              <a:endParaRPr sz="1000"/>
            </a:p>
          </p:txBody>
        </p:sp>
        <p:sp>
          <p:nvSpPr>
            <p:cNvPr id="844" name="Google Shape;844;p44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845" name="Google Shape;845;p44"/>
          <p:cNvGrpSpPr/>
          <p:nvPr/>
        </p:nvGrpSpPr>
        <p:grpSpPr>
          <a:xfrm>
            <a:off x="3187004" y="2513681"/>
            <a:ext cx="853800" cy="1696249"/>
            <a:chOff x="1259550" y="2293778"/>
            <a:chExt cx="853800" cy="1696249"/>
          </a:xfrm>
        </p:grpSpPr>
        <p:sp>
          <p:nvSpPr>
            <p:cNvPr id="846" name="Google Shape;846;p44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847" name="Google Shape;847;p44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JIT</a:t>
              </a:r>
              <a:endParaRPr sz="1000"/>
            </a:p>
          </p:txBody>
        </p:sp>
        <p:sp>
          <p:nvSpPr>
            <p:cNvPr id="848" name="Google Shape;848;p44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static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linkage</a:t>
              </a:r>
              <a:endParaRPr sz="1000"/>
            </a:p>
          </p:txBody>
        </p:sp>
        <p:sp>
          <p:nvSpPr>
            <p:cNvPr id="849" name="Google Shape;849;p44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850" name="Google Shape;850;p44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851" name="Google Shape;851;p44"/>
          <p:cNvGrpSpPr/>
          <p:nvPr/>
        </p:nvGrpSpPr>
        <p:grpSpPr>
          <a:xfrm>
            <a:off x="5255975" y="2513681"/>
            <a:ext cx="853800" cy="1696249"/>
            <a:chOff x="1259550" y="2293778"/>
            <a:chExt cx="853800" cy="1696249"/>
          </a:xfrm>
        </p:grpSpPr>
        <p:sp>
          <p:nvSpPr>
            <p:cNvPr id="852" name="Google Shape;852;p44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853" name="Google Shape;853;p44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 JIT</a:t>
              </a:r>
              <a:endParaRPr sz="1000"/>
            </a:p>
          </p:txBody>
        </p:sp>
        <p:sp>
          <p:nvSpPr>
            <p:cNvPr id="854" name="Google Shape;854;p44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linkage</a:t>
              </a:r>
              <a:endParaRPr sz="1000" strike="sngStrike"/>
            </a:p>
          </p:txBody>
        </p:sp>
        <p:sp>
          <p:nvSpPr>
            <p:cNvPr id="855" name="Google Shape;855;p44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856" name="Google Shape;856;p44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857" name="Google Shape;857;p44"/>
          <p:cNvGrpSpPr/>
          <p:nvPr/>
        </p:nvGrpSpPr>
        <p:grpSpPr>
          <a:xfrm>
            <a:off x="6938161" y="2513681"/>
            <a:ext cx="853800" cy="1696249"/>
            <a:chOff x="1259550" y="2293778"/>
            <a:chExt cx="853800" cy="1696249"/>
          </a:xfrm>
        </p:grpSpPr>
        <p:sp>
          <p:nvSpPr>
            <p:cNvPr id="858" name="Google Shape;858;p44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existing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concepts</a:t>
              </a:r>
              <a:endParaRPr sz="1000"/>
            </a:p>
          </p:txBody>
        </p:sp>
        <p:sp>
          <p:nvSpPr>
            <p:cNvPr id="859" name="Google Shape;859;p44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JIT</a:t>
              </a:r>
              <a:endParaRPr sz="1000" strike="sngStrike"/>
            </a:p>
          </p:txBody>
        </p:sp>
        <p:sp>
          <p:nvSpPr>
            <p:cNvPr id="860" name="Google Shape;860;p44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linkage</a:t>
              </a:r>
              <a:endParaRPr sz="1000" strike="sngStrike"/>
            </a:p>
          </p:txBody>
        </p:sp>
        <p:sp>
          <p:nvSpPr>
            <p:cNvPr id="861" name="Google Shape;861;p44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862" name="Google Shape;862;p44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863" name="Google Shape;863;p44"/>
          <p:cNvGrpSpPr/>
          <p:nvPr/>
        </p:nvGrpSpPr>
        <p:grpSpPr>
          <a:xfrm>
            <a:off x="8292404" y="2513681"/>
            <a:ext cx="853800" cy="1696249"/>
            <a:chOff x="1259550" y="2293778"/>
            <a:chExt cx="853800" cy="1696249"/>
          </a:xfrm>
        </p:grpSpPr>
        <p:sp>
          <p:nvSpPr>
            <p:cNvPr id="864" name="Google Shape;864;p44"/>
            <p:cNvSpPr txBox="1"/>
            <p:nvPr/>
          </p:nvSpPr>
          <p:spPr>
            <a:xfrm>
              <a:off x="1335752" y="22937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existing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concepts</a:t>
              </a:r>
              <a:endParaRPr sz="1000" strike="sngStrike"/>
            </a:p>
          </p:txBody>
        </p:sp>
        <p:sp>
          <p:nvSpPr>
            <p:cNvPr id="865" name="Google Shape;865;p44"/>
            <p:cNvSpPr txBox="1"/>
            <p:nvPr/>
          </p:nvSpPr>
          <p:spPr>
            <a:xfrm>
              <a:off x="1259550" y="2674775"/>
              <a:ext cx="853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JIT</a:t>
              </a:r>
              <a:endParaRPr sz="1000" strike="sngStrike"/>
            </a:p>
          </p:txBody>
        </p:sp>
        <p:sp>
          <p:nvSpPr>
            <p:cNvPr id="866" name="Google Shape;866;p44"/>
            <p:cNvSpPr txBox="1"/>
            <p:nvPr/>
          </p:nvSpPr>
          <p:spPr>
            <a:xfrm>
              <a:off x="1335752" y="2903378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linkage</a:t>
              </a:r>
              <a:endParaRPr sz="1000" strike="sngStrike"/>
            </a:p>
          </p:txBody>
        </p:sp>
        <p:sp>
          <p:nvSpPr>
            <p:cNvPr id="867" name="Google Shape;867;p44"/>
            <p:cNvSpPr txBox="1"/>
            <p:nvPr/>
          </p:nvSpPr>
          <p:spPr>
            <a:xfrm>
              <a:off x="1335752" y="3284378"/>
              <a:ext cx="7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No GC</a:t>
              </a:r>
              <a:endParaRPr sz="1000" strike="sngStrike"/>
            </a:p>
          </p:txBody>
        </p:sp>
        <p:sp>
          <p:nvSpPr>
            <p:cNvPr id="868" name="Google Shape;868;p44"/>
            <p:cNvSpPr txBox="1"/>
            <p:nvPr/>
          </p:nvSpPr>
          <p:spPr>
            <a:xfrm>
              <a:off x="1335752" y="3497427"/>
              <a:ext cx="71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static</a:t>
              </a:r>
              <a:endParaRPr sz="1000" strike="sngStrike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strike="sngStrike"/>
                <a:t>lifecycle</a:t>
              </a:r>
              <a:endParaRPr sz="1000" strike="sngStrike"/>
            </a:p>
          </p:txBody>
        </p:sp>
      </p:grpSp>
      <p:grpSp>
        <p:nvGrpSpPr>
          <p:cNvPr id="869" name="Google Shape;869;p44"/>
          <p:cNvGrpSpPr/>
          <p:nvPr/>
        </p:nvGrpSpPr>
        <p:grpSpPr>
          <a:xfrm>
            <a:off x="2791303" y="4136275"/>
            <a:ext cx="6296365" cy="868750"/>
            <a:chOff x="2656075" y="4136283"/>
            <a:chExt cx="6431425" cy="868750"/>
          </a:xfrm>
        </p:grpSpPr>
        <p:sp>
          <p:nvSpPr>
            <p:cNvPr id="870" name="Google Shape;870;p44"/>
            <p:cNvSpPr txBox="1"/>
            <p:nvPr/>
          </p:nvSpPr>
          <p:spPr>
            <a:xfrm>
              <a:off x="2726900" y="4389433"/>
              <a:ext cx="6360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May be added (in some form) to core wasm in the future; may be used by individual component </a:t>
              </a:r>
              <a:r>
                <a:rPr i="1" lang="en">
                  <a:solidFill>
                    <a:srgbClr val="CC0000"/>
                  </a:solidFill>
                </a:rPr>
                <a:t>bodies</a:t>
              </a:r>
              <a:r>
                <a:rPr lang="en">
                  <a:solidFill>
                    <a:srgbClr val="CC0000"/>
                  </a:solidFill>
                </a:rPr>
                <a:t>; but not baked into the </a:t>
              </a:r>
              <a:r>
                <a:rPr i="1" lang="en">
                  <a:solidFill>
                    <a:srgbClr val="CC0000"/>
                  </a:solidFill>
                </a:rPr>
                <a:t>component model</a:t>
              </a:r>
              <a:endParaRPr>
                <a:solidFill>
                  <a:srgbClr val="CC0000"/>
                </a:solidFill>
              </a:endParaRPr>
            </a:p>
          </p:txBody>
        </p:sp>
        <p:grpSp>
          <p:nvGrpSpPr>
            <p:cNvPr id="871" name="Google Shape;871;p44"/>
            <p:cNvGrpSpPr/>
            <p:nvPr/>
          </p:nvGrpSpPr>
          <p:grpSpPr>
            <a:xfrm>
              <a:off x="2656075" y="4136283"/>
              <a:ext cx="6417000" cy="297600"/>
              <a:chOff x="2656075" y="4136283"/>
              <a:chExt cx="6417000" cy="297600"/>
            </a:xfrm>
          </p:grpSpPr>
          <p:cxnSp>
            <p:nvCxnSpPr>
              <p:cNvPr id="872" name="Google Shape;872;p44"/>
              <p:cNvCxnSpPr/>
              <p:nvPr/>
            </p:nvCxnSpPr>
            <p:spPr>
              <a:xfrm>
                <a:off x="2656075" y="4426800"/>
                <a:ext cx="6417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44"/>
              <p:cNvCxnSpPr/>
              <p:nvPr/>
            </p:nvCxnSpPr>
            <p:spPr>
              <a:xfrm rot="10800000">
                <a:off x="2656075" y="4136283"/>
                <a:ext cx="0" cy="29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44"/>
              <p:cNvCxnSpPr/>
              <p:nvPr/>
            </p:nvCxnSpPr>
            <p:spPr>
              <a:xfrm rot="10800000">
                <a:off x="9071041" y="4136283"/>
                <a:ext cx="0" cy="297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75" name="Google Shape;875;p44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876" name="Google Shape;876;p44"/>
          <p:cNvGrpSpPr/>
          <p:nvPr/>
        </p:nvGrpSpPr>
        <p:grpSpPr>
          <a:xfrm>
            <a:off x="6900" y="602100"/>
            <a:ext cx="2682600" cy="4181249"/>
            <a:chOff x="6900" y="602100"/>
            <a:chExt cx="2682600" cy="4181249"/>
          </a:xfrm>
        </p:grpSpPr>
        <p:sp>
          <p:nvSpPr>
            <p:cNvPr id="877" name="Google Shape;877;p44"/>
            <p:cNvSpPr/>
            <p:nvPr/>
          </p:nvSpPr>
          <p:spPr>
            <a:xfrm>
              <a:off x="6900" y="602100"/>
              <a:ext cx="2682600" cy="3848700"/>
            </a:xfrm>
            <a:prstGeom prst="roundRect">
              <a:avLst>
                <a:gd fmla="val 8833" name="adj"/>
              </a:avLst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 txBox="1"/>
            <p:nvPr/>
          </p:nvSpPr>
          <p:spPr>
            <a:xfrm>
              <a:off x="81569" y="4383149"/>
              <a:ext cx="258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</a:rPr>
                <a:t>In scope for component model</a:t>
              </a:r>
              <a:endParaRPr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4" name="Google Shape;8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">
                <a:solidFill>
                  <a:srgbClr val="D9EAD3"/>
                </a:solidFill>
              </a:rPr>
              <a:t>Background context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Why we want to factor Module Linking out of core wasm into a layered spec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What a layered spec could look like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Why we need think carefully about the scope of this new layered spec</a:t>
            </a:r>
            <a:endParaRPr>
              <a:solidFill>
                <a:srgbClr val="D9EA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">
                <a:solidFill>
                  <a:srgbClr val="D9EAD3"/>
                </a:solidFill>
              </a:rPr>
              <a:t>Proposed scope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Lightweight component model</a:t>
            </a:r>
            <a:endParaRPr>
              <a:solidFill>
                <a:srgbClr val="D9EA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Proposed use cases and requirements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What these entail for linking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next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Discussion + </a:t>
            </a:r>
            <a:r>
              <a:rPr lang="en">
                <a:solidFill>
                  <a:srgbClr val="D9D9D9"/>
                </a:solidFill>
              </a:rPr>
              <a:t>Polls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6"/>
          <p:cNvSpPr txBox="1"/>
          <p:nvPr>
            <p:ph idx="1" type="body"/>
          </p:nvPr>
        </p:nvSpPr>
        <p:spPr>
          <a:xfrm>
            <a:off x="311700" y="1152475"/>
            <a:ext cx="8718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component-model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Containing docs for high-level goals, use case, requirements, FAQ, etc (like the design repo)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Later, merge in the formal spec and spec-interpreter (like the spec repo)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Rebase the module-linking repo onto the component-model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module-linking to initialize the spec+interpreter and continue linking-specific discussions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core changes are proposed; the “remove duplicate imports?” issue is resolved “no”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Rebase the interface-types repo onto the module-linking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It’s now just a feature proposal, but for the component-model spec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proposal adds new types and a new definition kind (adapter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out new adapter-functions repo as a separate feature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Adapter functions are the Hard part of Interface Types and there’s more churn coming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… but ultimately they are just an </a:t>
            </a:r>
            <a:r>
              <a:rPr i="1" lang="en"/>
              <a:t>optimization</a:t>
            </a:r>
            <a:r>
              <a:rPr lang="en"/>
              <a:t> over using a fixed, canonical ABI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“canonical adapter functions” to the interface-types proposal</a:t>
            </a:r>
            <a:endParaRPr/>
          </a:p>
        </p:txBody>
      </p:sp>
      <p:sp>
        <p:nvSpPr>
          <p:cNvPr id="890" name="Google Shape;8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next steps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Canonical adapter functions</a:t>
            </a:r>
            <a:endParaRPr/>
          </a:p>
        </p:txBody>
      </p:sp>
      <p:sp>
        <p:nvSpPr>
          <p:cNvPr id="896" name="Google Shape;896;p47"/>
          <p:cNvSpPr txBox="1"/>
          <p:nvPr>
            <p:ph idx="1" type="body"/>
          </p:nvPr>
        </p:nvSpPr>
        <p:spPr>
          <a:xfrm>
            <a:off x="83100" y="1136225"/>
            <a:ext cx="45327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adapter module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(import “log” (func $log (param string)))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(adapter_func $adapt_log (param i32 i32)</a:t>
            </a:r>
            <a:endParaRPr sz="15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  (call $log (list.lift …))</a:t>
            </a:r>
            <a:endParaRPr sz="15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 sz="15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(module $CORE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(import “” “log” (func (param i32 i32))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… 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(func (export “run”) (param i32 i32) …)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(instance $core (instantiate $CORE</a:t>
            </a:r>
            <a:br>
              <a:rPr lang="en" sz="15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  (import “” “log” (func $adapt_log))))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(adapter_func $adapt_run (param string)</a:t>
            </a:r>
            <a:endParaRPr sz="15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  (call (func $core “run”) (list.lower …))</a:t>
            </a:r>
            <a:endParaRPr sz="15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 sz="1500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  (export “run” (func $adapt_run))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897" name="Google Shape;897;p47"/>
          <p:cNvGrpSpPr/>
          <p:nvPr/>
        </p:nvGrpSpPr>
        <p:grpSpPr>
          <a:xfrm>
            <a:off x="5391150" y="2137725"/>
            <a:ext cx="3822000" cy="2132512"/>
            <a:chOff x="5391150" y="2137725"/>
            <a:chExt cx="3822000" cy="2132512"/>
          </a:xfrm>
        </p:grpSpPr>
        <p:sp>
          <p:nvSpPr>
            <p:cNvPr id="898" name="Google Shape;898;p47"/>
            <p:cNvSpPr txBox="1"/>
            <p:nvPr/>
          </p:nvSpPr>
          <p:spPr>
            <a:xfrm>
              <a:off x="5391150" y="2849875"/>
              <a:ext cx="3822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 the binary format, there is </a:t>
              </a: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0</a:t>
              </a:r>
              <a:r>
                <a:rPr lang="en"/>
                <a:t> LEB immediate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 we can later add a </a:t>
              </a:r>
              <a:r>
                <a:rPr lang="en">
                  <a:latin typeface="Inconsolata"/>
                  <a:ea typeface="Inconsolata"/>
                  <a:cs typeface="Inconsolata"/>
                  <a:sym typeface="Inconsolata"/>
                </a:rPr>
                <a:t>memory=gc</a:t>
              </a:r>
              <a:r>
                <a:rPr lang="en"/>
                <a:t> </a:t>
              </a:r>
              <a:r>
                <a:rPr lang="en"/>
                <a:t>option</a:t>
              </a:r>
              <a:endParaRPr/>
            </a:p>
          </p:txBody>
        </p:sp>
        <p:cxnSp>
          <p:nvCxnSpPr>
            <p:cNvPr id="899" name="Google Shape;899;p47"/>
            <p:cNvCxnSpPr/>
            <p:nvPr/>
          </p:nvCxnSpPr>
          <p:spPr>
            <a:xfrm rot="10800000">
              <a:off x="5983225" y="2137725"/>
              <a:ext cx="0" cy="80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900" name="Google Shape;900;p47"/>
            <p:cNvCxnSpPr/>
            <p:nvPr/>
          </p:nvCxnSpPr>
          <p:spPr>
            <a:xfrm rot="10800000">
              <a:off x="5991353" y="3365137"/>
              <a:ext cx="0" cy="90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901" name="Google Shape;901;p47"/>
          <p:cNvSpPr/>
          <p:nvPr/>
        </p:nvSpPr>
        <p:spPr>
          <a:xfrm>
            <a:off x="4419600" y="4009125"/>
            <a:ext cx="717300" cy="572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22052" name="adj4"/>
            </a:avLst>
          </a:prstGeom>
          <a:gradFill>
            <a:gsLst>
              <a:gs pos="0">
                <a:srgbClr val="E06666"/>
              </a:gs>
              <a:gs pos="100000">
                <a:srgbClr val="6AA84F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7"/>
          <p:cNvSpPr txBox="1"/>
          <p:nvPr>
            <p:ph idx="1" type="body"/>
          </p:nvPr>
        </p:nvSpPr>
        <p:spPr>
          <a:xfrm>
            <a:off x="5092199" y="3879450"/>
            <a:ext cx="40518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(adapter_func $adapt_run (param string)</a:t>
            </a:r>
            <a:endParaRPr sz="150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canonical export (func $core “run”)</a:t>
            </a:r>
            <a:endParaRPr sz="150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03" name="Google Shape;903;p47"/>
          <p:cNvSpPr txBox="1"/>
          <p:nvPr>
            <p:ph idx="1" type="body"/>
          </p:nvPr>
        </p:nvSpPr>
        <p:spPr>
          <a:xfrm>
            <a:off x="5092125" y="1593425"/>
            <a:ext cx="40518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(adapter_func $adapt_log (param i32 i32)</a:t>
            </a:r>
            <a:endParaRPr sz="150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canonical import $log</a:t>
            </a:r>
            <a:endParaRPr sz="1500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04" name="Google Shape;904;p47"/>
          <p:cNvSpPr/>
          <p:nvPr/>
        </p:nvSpPr>
        <p:spPr>
          <a:xfrm>
            <a:off x="4242825" y="1723125"/>
            <a:ext cx="894000" cy="572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18183" name="adj4"/>
            </a:avLst>
          </a:prstGeom>
          <a:gradFill>
            <a:gsLst>
              <a:gs pos="0">
                <a:srgbClr val="E06666"/>
              </a:gs>
              <a:gs pos="100000">
                <a:srgbClr val="6AA84F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8"/>
          <p:cNvSpPr txBox="1"/>
          <p:nvPr>
            <p:ph idx="1" type="body"/>
          </p:nvPr>
        </p:nvSpPr>
        <p:spPr>
          <a:xfrm>
            <a:off x="311700" y="1152475"/>
            <a:ext cx="8718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component-model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Containing docs for high-level goals, use case, requirements, FAQ, etc (like the design repo)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Later, merge in the formal spec and spec-interpreter (like the spec repo)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Rebase the module-linking repo onto the component-model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module-linking to initialize the spec+interpreter and continue linking-specific discussions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core changes are proposed; the “remove duplicate imports?” issue is resolved “no”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Rebase the interface-types repo onto the module-linking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It’s now just a feature proposal, but for the component-model spec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proposal adds new types and a new definition kind (adapter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out new adapter-functions repo as a separate feature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Adapter functions are the Hard part of Interface Types and there’s more churn coming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… but ultimately they are just an </a:t>
            </a:r>
            <a:r>
              <a:rPr i="1" lang="en"/>
              <a:t>optimization</a:t>
            </a:r>
            <a:r>
              <a:rPr lang="en"/>
              <a:t> over using a fixed, canonical ABI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“canonical adapter functions” to the interface-types proposal</a:t>
            </a:r>
            <a:endParaRPr/>
          </a:p>
        </p:txBody>
      </p:sp>
      <p:sp>
        <p:nvSpPr>
          <p:cNvPr id="910" name="Google Shape;91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next steps</a:t>
            </a:r>
            <a:endParaRPr/>
          </a:p>
        </p:txBody>
      </p:sp>
      <p:sp>
        <p:nvSpPr>
          <p:cNvPr id="911" name="Google Shape;911;p48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912" name="Google Shape;912;p48"/>
          <p:cNvSpPr txBox="1"/>
          <p:nvPr/>
        </p:nvSpPr>
        <p:spPr>
          <a:xfrm>
            <a:off x="318250" y="4385975"/>
            <a:ext cx="8672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n">
                <a:solidFill>
                  <a:schemeClr val="dk2"/>
                </a:solidFill>
              </a:rPr>
              <a:t>Sidestep hard adapter function design questions by fixing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canonical ABI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b="1" lang="en">
                <a:solidFill>
                  <a:schemeClr val="dk2"/>
                </a:solidFill>
              </a:rPr>
              <a:t>… allowing module-linking + interface-types to be a component model MVP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Preview</a:t>
            </a:r>
            <a:endParaRPr/>
          </a:p>
        </p:txBody>
      </p:sp>
      <p:sp>
        <p:nvSpPr>
          <p:cNvPr id="918" name="Google Shape;918;p49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</a:t>
            </a:r>
            <a:r>
              <a:rPr lang="en" sz="1600"/>
              <a:t> a component model MVP, we could plan a “Developer Preview” release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Like the</a:t>
            </a:r>
            <a:r>
              <a:rPr lang="en" sz="1200"/>
              <a:t>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Browser Preview</a:t>
            </a:r>
            <a:r>
              <a:rPr lang="en" sz="1200"/>
              <a:t> leading up to wasm MVP release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provide a solid foundation for WASI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requires adding handles (as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presented</a:t>
            </a:r>
            <a:r>
              <a:rPr lang="en" sz="1200"/>
              <a:t>) and buffers (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in progress</a:t>
            </a:r>
            <a:r>
              <a:rPr lang="en" sz="1200"/>
              <a:t>) to interface-types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enable JS developers to try out components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means supporting components in one or both of: JS API, ESM-integration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assume browsers will want to wait to see developer usage before implementing natively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… like they did with the original ES Modules proposal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This means building an AOT polyfill in terms of core wasm + JS API, used by bundlers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ESM-integration is much more conducive to AOT polyfilling, so let’s start with that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enable non-browser developers to try out components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Wasmtime module-linking implementation already underway (happy to collaborate with others)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Goal: enable creating components by specifying witx interfaces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witx-bindgen</a:t>
            </a:r>
            <a:r>
              <a:rPr lang="en" sz="1200"/>
              <a:t> tool: generate { host, guest } glue code from a </a:t>
            </a: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.witx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Rust support underway, JS and C/C++ (wasi-sdk) planned (happy to collaborate with others)</a:t>
            </a:r>
            <a:endParaRPr sz="1200"/>
          </a:p>
        </p:txBody>
      </p:sp>
      <p:sp>
        <p:nvSpPr>
          <p:cNvPr id="919" name="Google Shape;919;p49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50"/>
          <p:cNvGrpSpPr/>
          <p:nvPr/>
        </p:nvGrpSpPr>
        <p:grpSpPr>
          <a:xfrm>
            <a:off x="3307075" y="3184150"/>
            <a:ext cx="1381800" cy="1798375"/>
            <a:chOff x="3611875" y="2955550"/>
            <a:chExt cx="1381800" cy="1798375"/>
          </a:xfrm>
        </p:grpSpPr>
        <p:sp>
          <p:nvSpPr>
            <p:cNvPr id="925" name="Google Shape;925;p50"/>
            <p:cNvSpPr/>
            <p:nvPr/>
          </p:nvSpPr>
          <p:spPr>
            <a:xfrm>
              <a:off x="3660650" y="2999225"/>
              <a:ext cx="1332900" cy="1754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 txBox="1"/>
            <p:nvPr/>
          </p:nvSpPr>
          <p:spPr>
            <a:xfrm>
              <a:off x="3611875" y="2955550"/>
              <a:ext cx="138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WASI spec</a:t>
              </a:r>
              <a:endParaRPr sz="1200"/>
            </a:p>
          </p:txBody>
        </p:sp>
      </p:grpSp>
      <p:sp>
        <p:nvSpPr>
          <p:cNvPr id="927" name="Google Shape;92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WASI?</a:t>
            </a:r>
            <a:endParaRPr/>
          </a:p>
        </p:txBody>
      </p:sp>
      <p:sp>
        <p:nvSpPr>
          <p:cNvPr id="928" name="Google Shape;928;p50"/>
          <p:cNvSpPr txBox="1"/>
          <p:nvPr>
            <p:ph idx="1" type="body"/>
          </p:nvPr>
        </p:nvSpPr>
        <p:spPr>
          <a:xfrm>
            <a:off x="311700" y="1152475"/>
            <a:ext cx="85206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WASI wants to define its interfaces in terms of interface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means that the WASI spec would depend on the component model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use of WASI shouldn’t be restricted to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are producing/consuming core modules today and should be able to continue to do 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</p:txBody>
      </p:sp>
      <p:grpSp>
        <p:nvGrpSpPr>
          <p:cNvPr id="929" name="Google Shape;929;p50"/>
          <p:cNvGrpSpPr/>
          <p:nvPr/>
        </p:nvGrpSpPr>
        <p:grpSpPr>
          <a:xfrm>
            <a:off x="3594150" y="3584350"/>
            <a:ext cx="876923" cy="480700"/>
            <a:chOff x="3898950" y="3355750"/>
            <a:chExt cx="876923" cy="480700"/>
          </a:xfrm>
        </p:grpSpPr>
        <p:sp>
          <p:nvSpPr>
            <p:cNvPr id="930" name="Google Shape;930;p50"/>
            <p:cNvSpPr/>
            <p:nvPr/>
          </p:nvSpPr>
          <p:spPr>
            <a:xfrm>
              <a:off x="3898973" y="3355750"/>
              <a:ext cx="876900" cy="219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wasi-io</a:t>
              </a:r>
              <a:endParaRPr sz="1200"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3898950" y="3616850"/>
              <a:ext cx="876900" cy="219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wasi-fs</a:t>
              </a:r>
              <a:endParaRPr sz="1200"/>
            </a:p>
          </p:txBody>
        </p:sp>
      </p:grpSp>
      <p:grpSp>
        <p:nvGrpSpPr>
          <p:cNvPr id="932" name="Google Shape;932;p50"/>
          <p:cNvGrpSpPr/>
          <p:nvPr/>
        </p:nvGrpSpPr>
        <p:grpSpPr>
          <a:xfrm>
            <a:off x="504863" y="3183584"/>
            <a:ext cx="1858737" cy="1506454"/>
            <a:chOff x="944875" y="3091694"/>
            <a:chExt cx="1547400" cy="1149175"/>
          </a:xfrm>
        </p:grpSpPr>
        <p:sp>
          <p:nvSpPr>
            <p:cNvPr id="933" name="Google Shape;933;p50"/>
            <p:cNvSpPr/>
            <p:nvPr/>
          </p:nvSpPr>
          <p:spPr>
            <a:xfrm>
              <a:off x="944875" y="3135369"/>
              <a:ext cx="1547400" cy="1105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 txBox="1"/>
            <p:nvPr/>
          </p:nvSpPr>
          <p:spPr>
            <a:xfrm>
              <a:off x="944875" y="3091694"/>
              <a:ext cx="15474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Component Model spec</a:t>
              </a:r>
              <a:endParaRPr sz="1200"/>
            </a:p>
          </p:txBody>
        </p:sp>
      </p:grpSp>
      <p:sp>
        <p:nvSpPr>
          <p:cNvPr id="935" name="Google Shape;935;p50"/>
          <p:cNvSpPr/>
          <p:nvPr/>
        </p:nvSpPr>
        <p:spPr>
          <a:xfrm>
            <a:off x="657150" y="3584350"/>
            <a:ext cx="1549500" cy="21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intertype</a:t>
            </a:r>
            <a:endParaRPr i="1" sz="1200"/>
          </a:p>
        </p:txBody>
      </p:sp>
      <p:sp>
        <p:nvSpPr>
          <p:cNvPr id="936" name="Google Shape;936;p50"/>
          <p:cNvSpPr/>
          <p:nvPr/>
        </p:nvSpPr>
        <p:spPr>
          <a:xfrm>
            <a:off x="657225" y="3949075"/>
            <a:ext cx="1549500" cy="21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canonical ABI</a:t>
            </a:r>
            <a:endParaRPr sz="1200"/>
          </a:p>
        </p:txBody>
      </p:sp>
      <p:grpSp>
        <p:nvGrpSpPr>
          <p:cNvPr id="937" name="Google Shape;937;p50"/>
          <p:cNvGrpSpPr/>
          <p:nvPr/>
        </p:nvGrpSpPr>
        <p:grpSpPr>
          <a:xfrm>
            <a:off x="3526544" y="3995922"/>
            <a:ext cx="1328745" cy="866678"/>
            <a:chOff x="3831344" y="3767322"/>
            <a:chExt cx="1328745" cy="866678"/>
          </a:xfrm>
        </p:grpSpPr>
        <p:sp>
          <p:nvSpPr>
            <p:cNvPr id="938" name="Google Shape;938;p50"/>
            <p:cNvSpPr/>
            <p:nvPr/>
          </p:nvSpPr>
          <p:spPr>
            <a:xfrm>
              <a:off x="3831344" y="4150250"/>
              <a:ext cx="991500" cy="219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</a:t>
              </a:r>
              <a:r>
                <a:rPr lang="en" sz="1000"/>
                <a:t>asi-io (core)</a:t>
              </a:r>
              <a:endParaRPr sz="1000"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3831450" y="4414400"/>
              <a:ext cx="991500" cy="219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wasi-fs (core)</a:t>
              </a:r>
              <a:endParaRPr sz="1000"/>
            </a:p>
          </p:txBody>
        </p:sp>
        <p:grpSp>
          <p:nvGrpSpPr>
            <p:cNvPr id="940" name="Google Shape;940;p50"/>
            <p:cNvGrpSpPr/>
            <p:nvPr/>
          </p:nvGrpSpPr>
          <p:grpSpPr>
            <a:xfrm>
              <a:off x="4262125" y="3767322"/>
              <a:ext cx="897964" cy="354000"/>
              <a:chOff x="4262125" y="3767322"/>
              <a:chExt cx="897964" cy="354000"/>
            </a:xfrm>
          </p:grpSpPr>
          <p:sp>
            <p:nvSpPr>
              <p:cNvPr id="941" name="Google Shape;941;p50"/>
              <p:cNvSpPr/>
              <p:nvPr/>
            </p:nvSpPr>
            <p:spPr>
              <a:xfrm>
                <a:off x="4262125" y="3867825"/>
                <a:ext cx="170700" cy="2532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50"/>
              <p:cNvSpPr txBox="1"/>
              <p:nvPr/>
            </p:nvSpPr>
            <p:spPr>
              <a:xfrm>
                <a:off x="4349489" y="3767322"/>
                <a:ext cx="8106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derive</a:t>
                </a:r>
                <a:endParaRPr sz="1100"/>
              </a:p>
            </p:txBody>
          </p:sp>
        </p:grpSp>
      </p:grpSp>
      <p:grpSp>
        <p:nvGrpSpPr>
          <p:cNvPr id="943" name="Google Shape;943;p50"/>
          <p:cNvGrpSpPr/>
          <p:nvPr/>
        </p:nvGrpSpPr>
        <p:grpSpPr>
          <a:xfrm>
            <a:off x="4517925" y="4215907"/>
            <a:ext cx="2799300" cy="635378"/>
            <a:chOff x="4822725" y="3987307"/>
            <a:chExt cx="2799300" cy="635378"/>
          </a:xfrm>
        </p:grpSpPr>
        <p:grpSp>
          <p:nvGrpSpPr>
            <p:cNvPr id="944" name="Google Shape;944;p50"/>
            <p:cNvGrpSpPr/>
            <p:nvPr/>
          </p:nvGrpSpPr>
          <p:grpSpPr>
            <a:xfrm>
              <a:off x="6161025" y="4070085"/>
              <a:ext cx="1461000" cy="552600"/>
              <a:chOff x="5640825" y="3797800"/>
              <a:chExt cx="1461000" cy="5526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5793225" y="37978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946" name="Google Shape;946;p50"/>
              <p:cNvSpPr/>
              <p:nvPr/>
            </p:nvSpPr>
            <p:spPr>
              <a:xfrm>
                <a:off x="5717025" y="38740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947" name="Google Shape;947;p50"/>
              <p:cNvSpPr/>
              <p:nvPr/>
            </p:nvSpPr>
            <p:spPr>
              <a:xfrm>
                <a:off x="5640825" y="39502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core modules</a:t>
                </a:r>
                <a:endParaRPr/>
              </a:p>
            </p:txBody>
          </p:sp>
        </p:grpSp>
        <p:cxnSp>
          <p:nvCxnSpPr>
            <p:cNvPr id="948" name="Google Shape;948;p50"/>
            <p:cNvCxnSpPr>
              <a:stCxn id="947" idx="1"/>
              <a:endCxn id="938" idx="3"/>
            </p:cNvCxnSpPr>
            <p:nvPr/>
          </p:nvCxnSpPr>
          <p:spPr>
            <a:xfrm rot="10800000">
              <a:off x="4822725" y="4259985"/>
              <a:ext cx="1338300" cy="16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9" name="Google Shape;949;p50"/>
            <p:cNvCxnSpPr>
              <a:stCxn id="947" idx="1"/>
              <a:endCxn id="939" idx="3"/>
            </p:cNvCxnSpPr>
            <p:nvPr/>
          </p:nvCxnSpPr>
          <p:spPr>
            <a:xfrm flipH="1">
              <a:off x="4823025" y="4422585"/>
              <a:ext cx="1338000" cy="10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0" name="Google Shape;950;p50"/>
            <p:cNvSpPr txBox="1"/>
            <p:nvPr/>
          </p:nvSpPr>
          <p:spPr>
            <a:xfrm rot="443659">
              <a:off x="5107430" y="4039780"/>
              <a:ext cx="839179" cy="36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import</a:t>
              </a:r>
              <a:endParaRPr sz="1200"/>
            </a:p>
          </p:txBody>
        </p:sp>
      </p:grpSp>
      <p:grpSp>
        <p:nvGrpSpPr>
          <p:cNvPr id="951" name="Google Shape;951;p50"/>
          <p:cNvGrpSpPr/>
          <p:nvPr/>
        </p:nvGrpSpPr>
        <p:grpSpPr>
          <a:xfrm>
            <a:off x="4471125" y="3407808"/>
            <a:ext cx="2846100" cy="605277"/>
            <a:chOff x="4775925" y="3179208"/>
            <a:chExt cx="2846100" cy="605277"/>
          </a:xfrm>
        </p:grpSpPr>
        <p:grpSp>
          <p:nvGrpSpPr>
            <p:cNvPr id="952" name="Google Shape;952;p50"/>
            <p:cNvGrpSpPr/>
            <p:nvPr/>
          </p:nvGrpSpPr>
          <p:grpSpPr>
            <a:xfrm>
              <a:off x="6161025" y="3231885"/>
              <a:ext cx="1461000" cy="552600"/>
              <a:chOff x="5640825" y="3797800"/>
              <a:chExt cx="1461000" cy="552600"/>
            </a:xfrm>
          </p:grpSpPr>
          <p:sp>
            <p:nvSpPr>
              <p:cNvPr id="953" name="Google Shape;953;p50"/>
              <p:cNvSpPr/>
              <p:nvPr/>
            </p:nvSpPr>
            <p:spPr>
              <a:xfrm>
                <a:off x="5793225" y="37978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954" name="Google Shape;954;p50"/>
              <p:cNvSpPr/>
              <p:nvPr/>
            </p:nvSpPr>
            <p:spPr>
              <a:xfrm>
                <a:off x="5717025" y="38740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955" name="Google Shape;955;p50"/>
              <p:cNvSpPr/>
              <p:nvPr/>
            </p:nvSpPr>
            <p:spPr>
              <a:xfrm>
                <a:off x="5640825" y="39502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</p:grpSp>
        <p:cxnSp>
          <p:nvCxnSpPr>
            <p:cNvPr id="956" name="Google Shape;956;p50"/>
            <p:cNvCxnSpPr>
              <a:stCxn id="955" idx="1"/>
              <a:endCxn id="931" idx="3"/>
            </p:cNvCxnSpPr>
            <p:nvPr/>
          </p:nvCxnSpPr>
          <p:spPr>
            <a:xfrm flipH="1">
              <a:off x="4775925" y="3584385"/>
              <a:ext cx="138510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7" name="Google Shape;957;p50"/>
            <p:cNvCxnSpPr>
              <a:stCxn id="955" idx="1"/>
              <a:endCxn id="930" idx="3"/>
            </p:cNvCxnSpPr>
            <p:nvPr/>
          </p:nvCxnSpPr>
          <p:spPr>
            <a:xfrm rot="10800000">
              <a:off x="4775925" y="3465585"/>
              <a:ext cx="1385100" cy="11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8" name="Google Shape;958;p50"/>
            <p:cNvSpPr txBox="1"/>
            <p:nvPr/>
          </p:nvSpPr>
          <p:spPr>
            <a:xfrm rot="323682">
              <a:off x="5106898" y="3217851"/>
              <a:ext cx="839217" cy="369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import</a:t>
              </a:r>
              <a:endParaRPr sz="1200"/>
            </a:p>
          </p:txBody>
        </p:sp>
      </p:grpSp>
      <p:grpSp>
        <p:nvGrpSpPr>
          <p:cNvPr id="959" name="Google Shape;959;p50"/>
          <p:cNvGrpSpPr/>
          <p:nvPr/>
        </p:nvGrpSpPr>
        <p:grpSpPr>
          <a:xfrm>
            <a:off x="2206653" y="3408614"/>
            <a:ext cx="1387500" cy="546533"/>
            <a:chOff x="2511453" y="3180014"/>
            <a:chExt cx="1387500" cy="546533"/>
          </a:xfrm>
        </p:grpSpPr>
        <p:cxnSp>
          <p:nvCxnSpPr>
            <p:cNvPr id="960" name="Google Shape;960;p50"/>
            <p:cNvCxnSpPr/>
            <p:nvPr/>
          </p:nvCxnSpPr>
          <p:spPr>
            <a:xfrm rot="10800000">
              <a:off x="2511453" y="3465547"/>
              <a:ext cx="138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1" name="Google Shape;961;p50"/>
            <p:cNvCxnSpPr/>
            <p:nvPr/>
          </p:nvCxnSpPr>
          <p:spPr>
            <a:xfrm rot="10800000">
              <a:off x="2511453" y="3465547"/>
              <a:ext cx="1387500" cy="2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62" name="Google Shape;962;p50"/>
            <p:cNvSpPr txBox="1"/>
            <p:nvPr/>
          </p:nvSpPr>
          <p:spPr>
            <a:xfrm rot="-988">
              <a:off x="2728881" y="3180164"/>
              <a:ext cx="104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in-terms-of</a:t>
              </a:r>
              <a:endParaRPr sz="1200"/>
            </a:p>
          </p:txBody>
        </p:sp>
      </p:grpSp>
      <p:grpSp>
        <p:nvGrpSpPr>
          <p:cNvPr id="963" name="Google Shape;963;p50"/>
          <p:cNvGrpSpPr/>
          <p:nvPr/>
        </p:nvGrpSpPr>
        <p:grpSpPr>
          <a:xfrm>
            <a:off x="2206653" y="3820132"/>
            <a:ext cx="1789500" cy="392700"/>
            <a:chOff x="2511453" y="3515332"/>
            <a:chExt cx="1789500" cy="392700"/>
          </a:xfrm>
        </p:grpSpPr>
        <p:cxnSp>
          <p:nvCxnSpPr>
            <p:cNvPr id="964" name="Google Shape;964;p50"/>
            <p:cNvCxnSpPr/>
            <p:nvPr/>
          </p:nvCxnSpPr>
          <p:spPr>
            <a:xfrm>
              <a:off x="2511453" y="3754084"/>
              <a:ext cx="1789500" cy="1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65" name="Google Shape;965;p50"/>
            <p:cNvSpPr txBox="1"/>
            <p:nvPr/>
          </p:nvSpPr>
          <p:spPr>
            <a:xfrm rot="195811">
              <a:off x="2958121" y="3527033"/>
              <a:ext cx="421584" cy="36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via</a:t>
              </a:r>
              <a:endParaRPr sz="1200"/>
            </a:p>
          </p:txBody>
        </p:sp>
      </p:grpSp>
      <p:sp>
        <p:nvSpPr>
          <p:cNvPr id="966" name="Google Shape;966;p50"/>
          <p:cNvSpPr/>
          <p:nvPr/>
        </p:nvSpPr>
        <p:spPr>
          <a:xfrm>
            <a:off x="657150" y="4330075"/>
            <a:ext cx="1549500" cy="21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967" name="Google Shape;967;p50"/>
          <p:cNvSpPr txBox="1"/>
          <p:nvPr/>
        </p:nvSpPr>
        <p:spPr>
          <a:xfrm>
            <a:off x="5943600" y="3028950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code:</a:t>
            </a:r>
            <a:endParaRPr/>
          </a:p>
        </p:txBody>
      </p:sp>
      <p:grpSp>
        <p:nvGrpSpPr>
          <p:cNvPr id="968" name="Google Shape;968;p50"/>
          <p:cNvGrpSpPr/>
          <p:nvPr/>
        </p:nvGrpSpPr>
        <p:grpSpPr>
          <a:xfrm>
            <a:off x="7391400" y="3028950"/>
            <a:ext cx="1751529" cy="1661755"/>
            <a:chOff x="7315200" y="1657350"/>
            <a:chExt cx="1751529" cy="1661755"/>
          </a:xfrm>
        </p:grpSpPr>
        <p:sp>
          <p:nvSpPr>
            <p:cNvPr id="969" name="Google Shape;969;p50"/>
            <p:cNvSpPr txBox="1"/>
            <p:nvPr/>
          </p:nvSpPr>
          <p:spPr>
            <a:xfrm>
              <a:off x="7319529" y="2142205"/>
              <a:ext cx="174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wasm32-wasi-component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970" name="Google Shape;970;p50"/>
            <p:cNvSpPr txBox="1"/>
            <p:nvPr/>
          </p:nvSpPr>
          <p:spPr>
            <a:xfrm>
              <a:off x="7319529" y="2980405"/>
              <a:ext cx="174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wasm32-wasi-canonical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971" name="Google Shape;971;p50"/>
            <p:cNvSpPr txBox="1"/>
            <p:nvPr/>
          </p:nvSpPr>
          <p:spPr>
            <a:xfrm>
              <a:off x="7315200" y="1657350"/>
              <a:ext cx="138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Compiler triple: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WASI?</a:t>
            </a:r>
            <a:endParaRPr/>
          </a:p>
        </p:txBody>
      </p:sp>
      <p:sp>
        <p:nvSpPr>
          <p:cNvPr id="977" name="Google Shape;977;p51"/>
          <p:cNvSpPr txBox="1"/>
          <p:nvPr>
            <p:ph idx="1" type="body"/>
          </p:nvPr>
        </p:nvSpPr>
        <p:spPr>
          <a:xfrm>
            <a:off x="311700" y="1152475"/>
            <a:ext cx="8832300" cy="19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WASI from a core module</a:t>
            </a:r>
            <a:r>
              <a:rPr lang="en"/>
              <a:t>, WASI looks basically like it does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Component Model factors out what WASI would otherwise duplicate in its IDL spec (witx)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WASI from a component, you get some benefits: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 encapsulate their memory and handle-tables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 can implement (virtualize) WASI without magic (e.g., regarding “caller’s memory”)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Components can (eventually) avoid (de)serialization with adapter functions</a:t>
            </a:r>
            <a:endParaRPr/>
          </a:p>
        </p:txBody>
      </p:sp>
      <p:grpSp>
        <p:nvGrpSpPr>
          <p:cNvPr id="978" name="Google Shape;978;p51"/>
          <p:cNvGrpSpPr/>
          <p:nvPr/>
        </p:nvGrpSpPr>
        <p:grpSpPr>
          <a:xfrm>
            <a:off x="3307075" y="3184150"/>
            <a:ext cx="1381800" cy="1798375"/>
            <a:chOff x="3611875" y="2955550"/>
            <a:chExt cx="1381800" cy="1798375"/>
          </a:xfrm>
        </p:grpSpPr>
        <p:sp>
          <p:nvSpPr>
            <p:cNvPr id="979" name="Google Shape;979;p51"/>
            <p:cNvSpPr/>
            <p:nvPr/>
          </p:nvSpPr>
          <p:spPr>
            <a:xfrm>
              <a:off x="3660650" y="2999225"/>
              <a:ext cx="1332900" cy="17547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1"/>
            <p:cNvSpPr txBox="1"/>
            <p:nvPr/>
          </p:nvSpPr>
          <p:spPr>
            <a:xfrm>
              <a:off x="3611875" y="2955550"/>
              <a:ext cx="138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WASI spec</a:t>
              </a:r>
              <a:endParaRPr sz="1200"/>
            </a:p>
          </p:txBody>
        </p:sp>
      </p:grpSp>
      <p:grpSp>
        <p:nvGrpSpPr>
          <p:cNvPr id="981" name="Google Shape;981;p51"/>
          <p:cNvGrpSpPr/>
          <p:nvPr/>
        </p:nvGrpSpPr>
        <p:grpSpPr>
          <a:xfrm>
            <a:off x="3594150" y="3584350"/>
            <a:ext cx="876923" cy="480700"/>
            <a:chOff x="3898950" y="3355750"/>
            <a:chExt cx="876923" cy="480700"/>
          </a:xfrm>
        </p:grpSpPr>
        <p:sp>
          <p:nvSpPr>
            <p:cNvPr id="982" name="Google Shape;982;p51"/>
            <p:cNvSpPr/>
            <p:nvPr/>
          </p:nvSpPr>
          <p:spPr>
            <a:xfrm>
              <a:off x="3898973" y="3355750"/>
              <a:ext cx="876900" cy="219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wasi-io</a:t>
              </a:r>
              <a:endParaRPr sz="1200"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3898950" y="3616850"/>
              <a:ext cx="876900" cy="2196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wasi-fs</a:t>
              </a:r>
              <a:endParaRPr sz="1200"/>
            </a:p>
          </p:txBody>
        </p:sp>
      </p:grpSp>
      <p:grpSp>
        <p:nvGrpSpPr>
          <p:cNvPr id="984" name="Google Shape;984;p51"/>
          <p:cNvGrpSpPr/>
          <p:nvPr/>
        </p:nvGrpSpPr>
        <p:grpSpPr>
          <a:xfrm>
            <a:off x="504863" y="3183584"/>
            <a:ext cx="1858737" cy="1506454"/>
            <a:chOff x="944875" y="3091694"/>
            <a:chExt cx="1547400" cy="1149175"/>
          </a:xfrm>
        </p:grpSpPr>
        <p:sp>
          <p:nvSpPr>
            <p:cNvPr id="985" name="Google Shape;985;p51"/>
            <p:cNvSpPr/>
            <p:nvPr/>
          </p:nvSpPr>
          <p:spPr>
            <a:xfrm>
              <a:off x="944875" y="3135369"/>
              <a:ext cx="1547400" cy="11055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1"/>
            <p:cNvSpPr txBox="1"/>
            <p:nvPr/>
          </p:nvSpPr>
          <p:spPr>
            <a:xfrm>
              <a:off x="944875" y="3091694"/>
              <a:ext cx="15474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Component Model spec</a:t>
              </a:r>
              <a:endParaRPr sz="1200"/>
            </a:p>
          </p:txBody>
        </p:sp>
      </p:grpSp>
      <p:sp>
        <p:nvSpPr>
          <p:cNvPr id="987" name="Google Shape;987;p51"/>
          <p:cNvSpPr/>
          <p:nvPr/>
        </p:nvSpPr>
        <p:spPr>
          <a:xfrm>
            <a:off x="657150" y="3584350"/>
            <a:ext cx="1549500" cy="21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intertype</a:t>
            </a:r>
            <a:endParaRPr i="1" sz="1200"/>
          </a:p>
        </p:txBody>
      </p:sp>
      <p:sp>
        <p:nvSpPr>
          <p:cNvPr id="988" name="Google Shape;988;p51"/>
          <p:cNvSpPr/>
          <p:nvPr/>
        </p:nvSpPr>
        <p:spPr>
          <a:xfrm>
            <a:off x="657225" y="3949075"/>
            <a:ext cx="1549500" cy="21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canonical ABI</a:t>
            </a:r>
            <a:endParaRPr sz="1200"/>
          </a:p>
        </p:txBody>
      </p:sp>
      <p:grpSp>
        <p:nvGrpSpPr>
          <p:cNvPr id="989" name="Google Shape;989;p51"/>
          <p:cNvGrpSpPr/>
          <p:nvPr/>
        </p:nvGrpSpPr>
        <p:grpSpPr>
          <a:xfrm>
            <a:off x="3526544" y="3995922"/>
            <a:ext cx="1328745" cy="866678"/>
            <a:chOff x="3831344" y="3767322"/>
            <a:chExt cx="1328745" cy="866678"/>
          </a:xfrm>
        </p:grpSpPr>
        <p:sp>
          <p:nvSpPr>
            <p:cNvPr id="990" name="Google Shape;990;p51"/>
            <p:cNvSpPr/>
            <p:nvPr/>
          </p:nvSpPr>
          <p:spPr>
            <a:xfrm>
              <a:off x="3831344" y="4150250"/>
              <a:ext cx="991500" cy="219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wasi-io (core)</a:t>
              </a:r>
              <a:endParaRPr sz="1000"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3831450" y="4414400"/>
              <a:ext cx="991500" cy="219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wasi-fs (core)</a:t>
              </a:r>
              <a:endParaRPr sz="1000"/>
            </a:p>
          </p:txBody>
        </p:sp>
        <p:grpSp>
          <p:nvGrpSpPr>
            <p:cNvPr id="992" name="Google Shape;992;p51"/>
            <p:cNvGrpSpPr/>
            <p:nvPr/>
          </p:nvGrpSpPr>
          <p:grpSpPr>
            <a:xfrm>
              <a:off x="4262125" y="3767322"/>
              <a:ext cx="897964" cy="354000"/>
              <a:chOff x="4262125" y="3767322"/>
              <a:chExt cx="897964" cy="354000"/>
            </a:xfrm>
          </p:grpSpPr>
          <p:sp>
            <p:nvSpPr>
              <p:cNvPr id="993" name="Google Shape;993;p51"/>
              <p:cNvSpPr/>
              <p:nvPr/>
            </p:nvSpPr>
            <p:spPr>
              <a:xfrm>
                <a:off x="4262125" y="3867825"/>
                <a:ext cx="170700" cy="2532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1"/>
              <p:cNvSpPr txBox="1"/>
              <p:nvPr/>
            </p:nvSpPr>
            <p:spPr>
              <a:xfrm>
                <a:off x="4349489" y="3767322"/>
                <a:ext cx="8106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derive</a:t>
                </a:r>
                <a:endParaRPr sz="1100"/>
              </a:p>
            </p:txBody>
          </p:sp>
        </p:grpSp>
      </p:grpSp>
      <p:grpSp>
        <p:nvGrpSpPr>
          <p:cNvPr id="995" name="Google Shape;995;p51"/>
          <p:cNvGrpSpPr/>
          <p:nvPr/>
        </p:nvGrpSpPr>
        <p:grpSpPr>
          <a:xfrm>
            <a:off x="4517925" y="4215907"/>
            <a:ext cx="2799300" cy="635378"/>
            <a:chOff x="4822725" y="3987307"/>
            <a:chExt cx="2799300" cy="635378"/>
          </a:xfrm>
        </p:grpSpPr>
        <p:grpSp>
          <p:nvGrpSpPr>
            <p:cNvPr id="996" name="Google Shape;996;p51"/>
            <p:cNvGrpSpPr/>
            <p:nvPr/>
          </p:nvGrpSpPr>
          <p:grpSpPr>
            <a:xfrm>
              <a:off x="6161025" y="4070085"/>
              <a:ext cx="1461000" cy="552600"/>
              <a:chOff x="5640825" y="3797800"/>
              <a:chExt cx="1461000" cy="552600"/>
            </a:xfrm>
          </p:grpSpPr>
          <p:sp>
            <p:nvSpPr>
              <p:cNvPr id="997" name="Google Shape;997;p51"/>
              <p:cNvSpPr/>
              <p:nvPr/>
            </p:nvSpPr>
            <p:spPr>
              <a:xfrm>
                <a:off x="5793225" y="37978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998" name="Google Shape;998;p51"/>
              <p:cNvSpPr/>
              <p:nvPr/>
            </p:nvSpPr>
            <p:spPr>
              <a:xfrm>
                <a:off x="5717025" y="38740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999" name="Google Shape;999;p51"/>
              <p:cNvSpPr/>
              <p:nvPr/>
            </p:nvSpPr>
            <p:spPr>
              <a:xfrm>
                <a:off x="5640825" y="39502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core modules</a:t>
                </a:r>
                <a:endParaRPr/>
              </a:p>
            </p:txBody>
          </p:sp>
        </p:grpSp>
        <p:cxnSp>
          <p:nvCxnSpPr>
            <p:cNvPr id="1000" name="Google Shape;1000;p51"/>
            <p:cNvCxnSpPr>
              <a:stCxn id="999" idx="1"/>
              <a:endCxn id="990" idx="3"/>
            </p:cNvCxnSpPr>
            <p:nvPr/>
          </p:nvCxnSpPr>
          <p:spPr>
            <a:xfrm rot="10800000">
              <a:off x="4822725" y="4259985"/>
              <a:ext cx="1338300" cy="16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1" name="Google Shape;1001;p51"/>
            <p:cNvCxnSpPr>
              <a:stCxn id="999" idx="1"/>
              <a:endCxn id="991" idx="3"/>
            </p:cNvCxnSpPr>
            <p:nvPr/>
          </p:nvCxnSpPr>
          <p:spPr>
            <a:xfrm flipH="1">
              <a:off x="4823025" y="4422585"/>
              <a:ext cx="1338000" cy="10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2" name="Google Shape;1002;p51"/>
            <p:cNvSpPr txBox="1"/>
            <p:nvPr/>
          </p:nvSpPr>
          <p:spPr>
            <a:xfrm rot="443659">
              <a:off x="5107430" y="4039780"/>
              <a:ext cx="839179" cy="369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import</a:t>
              </a:r>
              <a:endParaRPr sz="1200"/>
            </a:p>
          </p:txBody>
        </p:sp>
      </p:grpSp>
      <p:grpSp>
        <p:nvGrpSpPr>
          <p:cNvPr id="1003" name="Google Shape;1003;p51"/>
          <p:cNvGrpSpPr/>
          <p:nvPr/>
        </p:nvGrpSpPr>
        <p:grpSpPr>
          <a:xfrm>
            <a:off x="4471125" y="3407808"/>
            <a:ext cx="2846100" cy="605277"/>
            <a:chOff x="4775925" y="3179208"/>
            <a:chExt cx="2846100" cy="605277"/>
          </a:xfrm>
        </p:grpSpPr>
        <p:grpSp>
          <p:nvGrpSpPr>
            <p:cNvPr id="1004" name="Google Shape;1004;p51"/>
            <p:cNvGrpSpPr/>
            <p:nvPr/>
          </p:nvGrpSpPr>
          <p:grpSpPr>
            <a:xfrm>
              <a:off x="6161025" y="3231885"/>
              <a:ext cx="1461000" cy="552600"/>
              <a:chOff x="5640825" y="3797800"/>
              <a:chExt cx="1461000" cy="552600"/>
            </a:xfrm>
          </p:grpSpPr>
          <p:sp>
            <p:nvSpPr>
              <p:cNvPr id="1005" name="Google Shape;1005;p51"/>
              <p:cNvSpPr/>
              <p:nvPr/>
            </p:nvSpPr>
            <p:spPr>
              <a:xfrm>
                <a:off x="5793225" y="37978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1006" name="Google Shape;1006;p51"/>
              <p:cNvSpPr/>
              <p:nvPr/>
            </p:nvSpPr>
            <p:spPr>
              <a:xfrm>
                <a:off x="5717025" y="38740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5640825" y="3950200"/>
                <a:ext cx="1308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components</a:t>
                </a:r>
                <a:endParaRPr/>
              </a:p>
            </p:txBody>
          </p:sp>
        </p:grpSp>
        <p:cxnSp>
          <p:nvCxnSpPr>
            <p:cNvPr id="1008" name="Google Shape;1008;p51"/>
            <p:cNvCxnSpPr>
              <a:stCxn id="1007" idx="1"/>
              <a:endCxn id="983" idx="3"/>
            </p:cNvCxnSpPr>
            <p:nvPr/>
          </p:nvCxnSpPr>
          <p:spPr>
            <a:xfrm flipH="1">
              <a:off x="4775925" y="3584385"/>
              <a:ext cx="1385100" cy="14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9" name="Google Shape;1009;p51"/>
            <p:cNvCxnSpPr>
              <a:stCxn id="1007" idx="1"/>
              <a:endCxn id="982" idx="3"/>
            </p:cNvCxnSpPr>
            <p:nvPr/>
          </p:nvCxnSpPr>
          <p:spPr>
            <a:xfrm rot="10800000">
              <a:off x="4775925" y="3465585"/>
              <a:ext cx="1385100" cy="11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0" name="Google Shape;1010;p51"/>
            <p:cNvSpPr txBox="1"/>
            <p:nvPr/>
          </p:nvSpPr>
          <p:spPr>
            <a:xfrm rot="323682">
              <a:off x="5106898" y="3217851"/>
              <a:ext cx="839217" cy="369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import</a:t>
              </a:r>
              <a:endParaRPr sz="1200"/>
            </a:p>
          </p:txBody>
        </p:sp>
      </p:grpSp>
      <p:grpSp>
        <p:nvGrpSpPr>
          <p:cNvPr id="1011" name="Google Shape;1011;p51"/>
          <p:cNvGrpSpPr/>
          <p:nvPr/>
        </p:nvGrpSpPr>
        <p:grpSpPr>
          <a:xfrm>
            <a:off x="2206653" y="3408614"/>
            <a:ext cx="1387500" cy="546533"/>
            <a:chOff x="2511453" y="3180014"/>
            <a:chExt cx="1387500" cy="546533"/>
          </a:xfrm>
        </p:grpSpPr>
        <p:cxnSp>
          <p:nvCxnSpPr>
            <p:cNvPr id="1012" name="Google Shape;1012;p51"/>
            <p:cNvCxnSpPr/>
            <p:nvPr/>
          </p:nvCxnSpPr>
          <p:spPr>
            <a:xfrm rot="10800000">
              <a:off x="2511453" y="3465547"/>
              <a:ext cx="138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13" name="Google Shape;1013;p51"/>
            <p:cNvCxnSpPr/>
            <p:nvPr/>
          </p:nvCxnSpPr>
          <p:spPr>
            <a:xfrm rot="10800000">
              <a:off x="2511453" y="3465547"/>
              <a:ext cx="1387500" cy="2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4" name="Google Shape;1014;p51"/>
            <p:cNvSpPr txBox="1"/>
            <p:nvPr/>
          </p:nvSpPr>
          <p:spPr>
            <a:xfrm rot="-988">
              <a:off x="2728881" y="3180164"/>
              <a:ext cx="104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in-terms-of</a:t>
              </a:r>
              <a:endParaRPr sz="1200"/>
            </a:p>
          </p:txBody>
        </p:sp>
      </p:grpSp>
      <p:grpSp>
        <p:nvGrpSpPr>
          <p:cNvPr id="1015" name="Google Shape;1015;p51"/>
          <p:cNvGrpSpPr/>
          <p:nvPr/>
        </p:nvGrpSpPr>
        <p:grpSpPr>
          <a:xfrm>
            <a:off x="2206653" y="3820132"/>
            <a:ext cx="1789500" cy="392700"/>
            <a:chOff x="2511453" y="3515332"/>
            <a:chExt cx="1789500" cy="392700"/>
          </a:xfrm>
        </p:grpSpPr>
        <p:cxnSp>
          <p:nvCxnSpPr>
            <p:cNvPr id="1016" name="Google Shape;1016;p51"/>
            <p:cNvCxnSpPr/>
            <p:nvPr/>
          </p:nvCxnSpPr>
          <p:spPr>
            <a:xfrm>
              <a:off x="2511453" y="3754084"/>
              <a:ext cx="1789500" cy="14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17" name="Google Shape;1017;p51"/>
            <p:cNvSpPr txBox="1"/>
            <p:nvPr/>
          </p:nvSpPr>
          <p:spPr>
            <a:xfrm rot="195811">
              <a:off x="2958121" y="3527033"/>
              <a:ext cx="421584" cy="369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via</a:t>
              </a:r>
              <a:endParaRPr sz="1200"/>
            </a:p>
          </p:txBody>
        </p:sp>
      </p:grpSp>
      <p:sp>
        <p:nvSpPr>
          <p:cNvPr id="1018" name="Google Shape;1018;p51"/>
          <p:cNvSpPr/>
          <p:nvPr/>
        </p:nvSpPr>
        <p:spPr>
          <a:xfrm>
            <a:off x="657150" y="4330075"/>
            <a:ext cx="1549500" cy="21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1019" name="Google Shape;1019;p51"/>
          <p:cNvSpPr txBox="1"/>
          <p:nvPr/>
        </p:nvSpPr>
        <p:spPr>
          <a:xfrm>
            <a:off x="5943600" y="3028950"/>
            <a:ext cx="13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code:</a:t>
            </a:r>
            <a:endParaRPr/>
          </a:p>
        </p:txBody>
      </p:sp>
      <p:sp>
        <p:nvSpPr>
          <p:cNvPr id="1020" name="Google Shape;1020;p51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grpSp>
        <p:nvGrpSpPr>
          <p:cNvPr id="1021" name="Google Shape;1021;p51"/>
          <p:cNvGrpSpPr/>
          <p:nvPr/>
        </p:nvGrpSpPr>
        <p:grpSpPr>
          <a:xfrm>
            <a:off x="7391400" y="3028950"/>
            <a:ext cx="1751529" cy="1661755"/>
            <a:chOff x="7315200" y="1657350"/>
            <a:chExt cx="1751529" cy="1661755"/>
          </a:xfrm>
        </p:grpSpPr>
        <p:sp>
          <p:nvSpPr>
            <p:cNvPr id="1022" name="Google Shape;1022;p51"/>
            <p:cNvSpPr txBox="1"/>
            <p:nvPr/>
          </p:nvSpPr>
          <p:spPr>
            <a:xfrm>
              <a:off x="7319529" y="2142205"/>
              <a:ext cx="174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wasm32-wasi-component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1023" name="Google Shape;1023;p51"/>
            <p:cNvSpPr txBox="1"/>
            <p:nvPr/>
          </p:nvSpPr>
          <p:spPr>
            <a:xfrm>
              <a:off x="7319529" y="2980405"/>
              <a:ext cx="1747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wasm32-wasi-canonical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1024" name="Google Shape;1024;p51"/>
            <p:cNvSpPr txBox="1"/>
            <p:nvPr/>
          </p:nvSpPr>
          <p:spPr>
            <a:xfrm>
              <a:off x="7315200" y="1657350"/>
              <a:ext cx="138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Compiler triple: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Current Module Linking proposal summary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3491" y="1943894"/>
            <a:ext cx="6697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(module $COMPOUND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(module $LIBC … 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(module $APP_A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(import “libc” (module $LIBC …))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(instance $libc (instantiate $LIBC))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  … 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(module $APP_B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(import “libc” (module $LIBC …))</a:t>
            </a:r>
            <a:b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(instance $libc (instantiate $LIBC))</a:t>
            </a:r>
            <a:b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… 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$app_a (instantiate $APP_A (import “libc” (module $LIBC))))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  (instance $app_b (instantiate $APP_B (import “libc” (module $LIBC))))</a:t>
            </a:r>
            <a:br>
              <a:rPr lang="en" sz="13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8323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Linking allows modules to be </a:t>
            </a:r>
            <a:r>
              <a:rPr i="1" lang="en" sz="1600"/>
              <a:t>composed</a:t>
            </a:r>
            <a:r>
              <a:rPr lang="en" sz="1600"/>
              <a:t>: </a:t>
            </a: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(module*) → module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Module Linking allows 0..N instances of any module (unlike many module systems)</a:t>
            </a:r>
            <a:endParaRPr sz="1300"/>
          </a:p>
        </p:txBody>
      </p:sp>
      <p:grpSp>
        <p:nvGrpSpPr>
          <p:cNvPr id="85" name="Google Shape;85;p16"/>
          <p:cNvGrpSpPr/>
          <p:nvPr/>
        </p:nvGrpSpPr>
        <p:grpSpPr>
          <a:xfrm>
            <a:off x="6918375" y="3512925"/>
            <a:ext cx="688500" cy="609600"/>
            <a:chOff x="6918375" y="2522325"/>
            <a:chExt cx="688500" cy="609600"/>
          </a:xfrm>
        </p:grpSpPr>
        <p:sp>
          <p:nvSpPr>
            <p:cNvPr id="86" name="Google Shape;86;p16"/>
            <p:cNvSpPr/>
            <p:nvPr/>
          </p:nvSpPr>
          <p:spPr>
            <a:xfrm>
              <a:off x="6918375" y="2738625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$app_a/</a:t>
              </a:r>
              <a:b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$libc</a:t>
              </a:r>
              <a:endParaRPr sz="9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87" name="Google Shape;87;p16"/>
            <p:cNvCxnSpPr/>
            <p:nvPr/>
          </p:nvCxnSpPr>
          <p:spPr>
            <a:xfrm>
              <a:off x="7262625" y="2522325"/>
              <a:ext cx="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8" name="Google Shape;88;p16"/>
          <p:cNvGrpSpPr/>
          <p:nvPr/>
        </p:nvGrpSpPr>
        <p:grpSpPr>
          <a:xfrm>
            <a:off x="7756575" y="3512925"/>
            <a:ext cx="688500" cy="609600"/>
            <a:chOff x="7756575" y="2522325"/>
            <a:chExt cx="688500" cy="609600"/>
          </a:xfrm>
        </p:grpSpPr>
        <p:sp>
          <p:nvSpPr>
            <p:cNvPr id="89" name="Google Shape;89;p16"/>
            <p:cNvSpPr/>
            <p:nvPr/>
          </p:nvSpPr>
          <p:spPr>
            <a:xfrm>
              <a:off x="7756575" y="2738625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$app_b/</a:t>
              </a:r>
              <a:b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</a:b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$libc</a:t>
              </a:r>
              <a:endParaRPr sz="9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90" name="Google Shape;90;p16"/>
            <p:cNvCxnSpPr/>
            <p:nvPr/>
          </p:nvCxnSpPr>
          <p:spPr>
            <a:xfrm>
              <a:off x="8100825" y="2522325"/>
              <a:ext cx="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1" name="Google Shape;91;p16"/>
          <p:cNvSpPr/>
          <p:nvPr/>
        </p:nvSpPr>
        <p:spPr>
          <a:xfrm>
            <a:off x="7204125" y="2517150"/>
            <a:ext cx="949200" cy="393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 sz="900">
                <a:latin typeface="Inconsolata"/>
                <a:ea typeface="Inconsolata"/>
                <a:cs typeface="Inconsolata"/>
                <a:sym typeface="Inconsolata"/>
              </a:rPr>
              <a:t>nstance</a:t>
            </a:r>
            <a:br>
              <a:rPr lang="en" sz="9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900">
                <a:latin typeface="Inconsolata"/>
                <a:ea typeface="Inconsolata"/>
                <a:cs typeface="Inconsolata"/>
                <a:sym typeface="Inconsolata"/>
              </a:rPr>
              <a:t>o</a:t>
            </a:r>
            <a:r>
              <a:rPr lang="en" sz="900">
                <a:latin typeface="Inconsolata"/>
                <a:ea typeface="Inconsolata"/>
                <a:cs typeface="Inconsolata"/>
                <a:sym typeface="Inconsolata"/>
              </a:rPr>
              <a:t>f $COMPOUND</a:t>
            </a:r>
            <a:endParaRPr sz="1000"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7756575" y="2910450"/>
            <a:ext cx="688500" cy="609600"/>
            <a:chOff x="7756575" y="3139050"/>
            <a:chExt cx="688500" cy="609600"/>
          </a:xfrm>
        </p:grpSpPr>
        <p:sp>
          <p:nvSpPr>
            <p:cNvPr id="93" name="Google Shape;93;p16"/>
            <p:cNvSpPr/>
            <p:nvPr/>
          </p:nvSpPr>
          <p:spPr>
            <a:xfrm>
              <a:off x="7756575" y="3355350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$app_b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94" name="Google Shape;94;p16"/>
            <p:cNvCxnSpPr/>
            <p:nvPr/>
          </p:nvCxnSpPr>
          <p:spPr>
            <a:xfrm>
              <a:off x="7956525" y="3139050"/>
              <a:ext cx="144300" cy="21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5" name="Google Shape;95;p16"/>
          <p:cNvGrpSpPr/>
          <p:nvPr/>
        </p:nvGrpSpPr>
        <p:grpSpPr>
          <a:xfrm>
            <a:off x="6918375" y="2910550"/>
            <a:ext cx="688500" cy="609500"/>
            <a:chOff x="6918375" y="3139150"/>
            <a:chExt cx="688500" cy="609500"/>
          </a:xfrm>
        </p:grpSpPr>
        <p:sp>
          <p:nvSpPr>
            <p:cNvPr id="96" name="Google Shape;96;p16"/>
            <p:cNvSpPr/>
            <p:nvPr/>
          </p:nvSpPr>
          <p:spPr>
            <a:xfrm>
              <a:off x="6918375" y="3355350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Inconsolata"/>
                  <a:ea typeface="Inconsolata"/>
                  <a:cs typeface="Inconsolata"/>
                  <a:sym typeface="Inconsolata"/>
                </a:rPr>
                <a:t>$app_a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>
              <a:off x="7270725" y="3139150"/>
              <a:ext cx="144300" cy="21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30" name="Google Shape;1030;p5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">
                <a:solidFill>
                  <a:srgbClr val="D9EAD3"/>
                </a:solidFill>
              </a:rPr>
              <a:t>Background context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Why we want to factor Module Linking out of core wasm into a layered spec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What a layered spec could look like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Why we need think carefully about the scope of this new layered spec</a:t>
            </a:r>
            <a:endParaRPr>
              <a:solidFill>
                <a:srgbClr val="D9EA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">
                <a:solidFill>
                  <a:srgbClr val="D9EAD3"/>
                </a:solidFill>
              </a:rPr>
              <a:t>Proposed scope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Lightweight component model</a:t>
            </a:r>
            <a:endParaRPr>
              <a:solidFill>
                <a:srgbClr val="D9EA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800"/>
              <a:buChar char="●"/>
            </a:pPr>
            <a:r>
              <a:rPr lang="en">
                <a:solidFill>
                  <a:srgbClr val="D9EAD3"/>
                </a:solidFill>
              </a:rPr>
              <a:t>Proposed use cases and requirements</a:t>
            </a:r>
            <a:endParaRPr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EAD3"/>
              </a:buClr>
              <a:buSzPts val="1400"/>
              <a:buChar char="○"/>
            </a:pPr>
            <a:r>
              <a:rPr lang="en">
                <a:solidFill>
                  <a:srgbClr val="D9EAD3"/>
                </a:solidFill>
              </a:rPr>
              <a:t>What these entail for linking</a:t>
            </a:r>
            <a:endParaRPr>
              <a:solidFill>
                <a:srgbClr val="D9EAD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Proposed next steps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Proposed next steps for the proposal repos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Developer Preview sketch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Implications for WASI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+ </a:t>
            </a:r>
            <a:r>
              <a:rPr lang="en"/>
              <a:t>Polls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+ Polls</a:t>
            </a:r>
            <a:endParaRPr/>
          </a:p>
        </p:txBody>
      </p:sp>
      <p:sp>
        <p:nvSpPr>
          <p:cNvPr id="1036" name="Google Shape;1036;p53"/>
          <p:cNvSpPr txBox="1"/>
          <p:nvPr>
            <p:ph idx="1" type="body"/>
          </p:nvPr>
        </p:nvSpPr>
        <p:spPr>
          <a:xfrm>
            <a:off x="311700" y="1152475"/>
            <a:ext cx="87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the general proposed direction sound good?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Should we proceed with the proposed next steps?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Current Module Linking proposal summary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832300" cy="3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presented to the CG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CG-06-09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slides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Renamed module-types repo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module-linking</a:t>
            </a:r>
            <a:r>
              <a:rPr lang="en"/>
              <a:t>, iterated on the proposal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a reasonably-complete Wasmtime implementation + </a:t>
            </a:r>
            <a:r>
              <a:rPr lang="en" u="sng">
                <a:solidFill>
                  <a:schemeClr val="hlink"/>
                </a:solidFill>
                <a:hlinkClick r:id="rId6"/>
              </a:rPr>
              <a:t>tests</a:t>
            </a:r>
            <a:r>
              <a:rPr lang="en"/>
              <a:t> (kudos Alex Crichton!)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experience led to a number of refinements / tweaks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also surfaced the duplicate import issue presented at </a:t>
            </a:r>
            <a:r>
              <a:rPr lang="en" u="sng">
                <a:solidFill>
                  <a:schemeClr val="hlink"/>
                </a:solidFill>
                <a:hlinkClick r:id="rId7"/>
              </a:rPr>
              <a:t>CG-03-02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8"/>
              </a:rPr>
              <a:t>slides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Follow-on discussion in </a:t>
            </a:r>
            <a:r>
              <a:rPr lang="en" u="sng">
                <a:solidFill>
                  <a:schemeClr val="hlink"/>
                </a:solidFill>
                <a:hlinkClick r:id="rId9"/>
              </a:rPr>
              <a:t>design/#1402</a:t>
            </a:r>
            <a:r>
              <a:rPr lang="en"/>
              <a:t> surfaced three concerns: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embeddings (e.g. JS) do actually have use cases for duplicate imports (overloading)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Names shouldn’t have meaning in core wasm at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different ways to conceptualize “linking”, Module Linking is just one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Tentative solution: factor Module Linking out into a new host-agnostic layer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Module Linking look like as a new layer?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Core wasm is unchanged, all new things go in a new “adapter module”: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63175" y="2087775"/>
            <a:ext cx="3746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(module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(import “libc” (module $LIBC …))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$libc (instantiate $LIBC))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(module $CODE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(import “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libc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” (instance $LIBC …))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…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(func (export “run”) …)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(instance $code (instantiate $CODE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(import “libc” (instance $libc))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))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(export “run” (func $code “run”))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53518" y="2087775"/>
            <a:ext cx="4692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b="1"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adapter module</a:t>
            </a:r>
            <a:endParaRPr b="1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(import “libc” (module $LIBC …))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$libc (instantiate $LIBC))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$code (instantiate $CODE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  (import “l</a:t>
            </a: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ibc” “malloc” (func $libc “malloc</a:t>
            </a: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"</a:t>
            </a: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(export “run” (func $code “run”))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552217" y="2744525"/>
            <a:ext cx="385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(module $CODE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(import “libc”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“malloc” (func …))</a:t>
            </a:r>
            <a:b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…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(func (export “run”) …)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104900" y="3207375"/>
            <a:ext cx="347100" cy="6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05225" y="1715000"/>
            <a:ext cx="374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current (core) proposal:</a:t>
            </a:r>
            <a:endParaRPr sz="1600"/>
          </a:p>
        </p:txBody>
      </p:sp>
      <p:sp>
        <p:nvSpPr>
          <p:cNvPr id="115" name="Google Shape;115;p18"/>
          <p:cNvSpPr txBox="1"/>
          <p:nvPr/>
        </p:nvSpPr>
        <p:spPr>
          <a:xfrm>
            <a:off x="4472425" y="1715000"/>
            <a:ext cx="344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a layered proposal: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Module Linking look like as a new layer?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8323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can go inside an adapter module?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Types, Imports, Exports, </a:t>
            </a:r>
            <a:r>
              <a:rPr b="1" lang="en"/>
              <a:t>Core Modules, Adapter Modules, Instances, Aliases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… but not other core wasm sections, thus adapter modules are purely </a:t>
            </a:r>
            <a:r>
              <a:rPr i="1" lang="en"/>
              <a:t>(typed) wiring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Adapter modules/instances form a tree, with core modules/instances only at leaves:</a:t>
            </a:r>
            <a:endParaRPr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3998100" y="2777125"/>
            <a:ext cx="1920000" cy="1624061"/>
            <a:chOff x="3758875" y="2940125"/>
            <a:chExt cx="1920000" cy="1624061"/>
          </a:xfrm>
        </p:grpSpPr>
        <p:sp>
          <p:nvSpPr>
            <p:cNvPr id="123" name="Google Shape;123;p19"/>
            <p:cNvSpPr/>
            <p:nvPr/>
          </p:nvSpPr>
          <p:spPr>
            <a:xfrm>
              <a:off x="4152300" y="2940125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module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$M0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609500" y="3555511"/>
              <a:ext cx="688500" cy="393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module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$M2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758875" y="3561286"/>
              <a:ext cx="6246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module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$M1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5054275" y="4170886"/>
              <a:ext cx="6246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module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$M4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127" name="Google Shape;127;p19"/>
            <p:cNvCxnSpPr/>
            <p:nvPr/>
          </p:nvCxnSpPr>
          <p:spPr>
            <a:xfrm flipH="1">
              <a:off x="4221825" y="3339350"/>
              <a:ext cx="86700" cy="22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9"/>
            <p:cNvSpPr/>
            <p:nvPr/>
          </p:nvSpPr>
          <p:spPr>
            <a:xfrm>
              <a:off x="4216075" y="4170886"/>
              <a:ext cx="624600" cy="393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module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consolata"/>
                  <a:ea typeface="Inconsolata"/>
                  <a:cs typeface="Inconsolata"/>
                  <a:sym typeface="Inconsolata"/>
                </a:rPr>
                <a:t>$M3</a:t>
              </a:r>
              <a:endParaRPr sz="1000">
                <a:latin typeface="Inconsolata"/>
                <a:ea typeface="Inconsolata"/>
                <a:cs typeface="Inconsolata"/>
                <a:sym typeface="Inconsolata"/>
              </a:endParaRPr>
            </a:p>
          </p:txBody>
        </p:sp>
        <p:cxnSp>
          <p:nvCxnSpPr>
            <p:cNvPr id="129" name="Google Shape;129;p19"/>
            <p:cNvCxnSpPr/>
            <p:nvPr/>
          </p:nvCxnSpPr>
          <p:spPr>
            <a:xfrm flipH="1">
              <a:off x="4679025" y="3948950"/>
              <a:ext cx="86700" cy="22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4679025" y="3339350"/>
              <a:ext cx="86700" cy="22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5136225" y="3948950"/>
              <a:ext cx="86700" cy="22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2" name="Google Shape;132;p19"/>
          <p:cNvSpPr txBox="1"/>
          <p:nvPr/>
        </p:nvSpPr>
        <p:spPr>
          <a:xfrm>
            <a:off x="319225" y="2526925"/>
            <a:ext cx="311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adapter module</a:t>
            </a: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$M0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(module $M1 …)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</a:t>
            </a: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adapter module</a:t>
            </a: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$M2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nconsolata"/>
                <a:ea typeface="Inconsolata"/>
                <a:cs typeface="Inconsolata"/>
                <a:sym typeface="Inconsolata"/>
              </a:rPr>
              <a:t>    (module $M3 …)</a:t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(module $M4 …)</a:t>
            </a:r>
            <a:endParaRPr sz="12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)</a:t>
            </a:r>
            <a:b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 sz="12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1775" y="2888625"/>
            <a:ext cx="3303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$i1 (instantiate $M1 …))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  (instance $i3 (instantiate $M3 …))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  (instance $i4.1 (instantiate $M4 …))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  (instance $i4.2 (instantiate $M4 …))</a:t>
            </a:r>
            <a:b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  (instance $i2 (instantiate $M2 …))</a:t>
            </a:r>
            <a:endParaRPr sz="1200">
              <a:solidFill>
                <a:srgbClr val="0000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169514" y="2777125"/>
            <a:ext cx="3928111" cy="2413125"/>
            <a:chOff x="5169514" y="2777125"/>
            <a:chExt cx="3928111" cy="2413125"/>
          </a:xfrm>
        </p:grpSpPr>
        <p:grpSp>
          <p:nvGrpSpPr>
            <p:cNvPr id="135" name="Google Shape;135;p19"/>
            <p:cNvGrpSpPr/>
            <p:nvPr/>
          </p:nvGrpSpPr>
          <p:grpSpPr>
            <a:xfrm>
              <a:off x="6427925" y="2777125"/>
              <a:ext cx="1907700" cy="1624050"/>
              <a:chOff x="3694975" y="2940125"/>
              <a:chExt cx="1907700" cy="1624050"/>
            </a:xfrm>
          </p:grpSpPr>
          <p:sp>
            <p:nvSpPr>
              <p:cNvPr id="136" name="Google Shape;136;p19"/>
              <p:cNvSpPr/>
              <p:nvPr/>
            </p:nvSpPr>
            <p:spPr>
              <a:xfrm>
                <a:off x="4152300" y="2940125"/>
                <a:ext cx="688500" cy="393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Inconsolata"/>
                    <a:ea typeface="Inconsolata"/>
                    <a:cs typeface="Inconsolata"/>
                    <a:sym typeface="Inconsolata"/>
                  </a:rPr>
                  <a:t>instance</a:t>
                </a:r>
                <a:b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</a:b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$i0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>
                <a:off x="4609500" y="3555511"/>
                <a:ext cx="688500" cy="393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Inconsolata"/>
                    <a:ea typeface="Inconsolata"/>
                    <a:cs typeface="Inconsolata"/>
                    <a:sym typeface="Inconsolata"/>
                  </a:rPr>
                  <a:t>instance</a:t>
                </a:r>
                <a:b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</a:b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$i2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>
                <a:off x="3694975" y="3561275"/>
                <a:ext cx="688500" cy="3933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Inconsolata"/>
                    <a:ea typeface="Inconsolata"/>
                    <a:cs typeface="Inconsolata"/>
                    <a:sym typeface="Inconsolata"/>
                  </a:rPr>
                  <a:t>instance</a:t>
                </a:r>
                <a:b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</a:b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$i1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4914175" y="4170875"/>
                <a:ext cx="688500" cy="3933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Inconsolata"/>
                    <a:ea typeface="Inconsolata"/>
                    <a:cs typeface="Inconsolata"/>
                    <a:sym typeface="Inconsolata"/>
                  </a:rPr>
                  <a:t>instance</a:t>
                </a:r>
                <a:b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</a:b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$i4.1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cxnSp>
            <p:nvCxnSpPr>
              <p:cNvPr id="140" name="Google Shape;140;p19"/>
              <p:cNvCxnSpPr/>
              <p:nvPr/>
            </p:nvCxnSpPr>
            <p:spPr>
              <a:xfrm flipH="1">
                <a:off x="4221825" y="3339350"/>
                <a:ext cx="86700" cy="22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41" name="Google Shape;141;p19"/>
              <p:cNvSpPr/>
              <p:nvPr/>
            </p:nvSpPr>
            <p:spPr>
              <a:xfrm>
                <a:off x="4152175" y="4170875"/>
                <a:ext cx="688500" cy="3933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Inconsolata"/>
                    <a:ea typeface="Inconsolata"/>
                    <a:cs typeface="Inconsolata"/>
                    <a:sym typeface="Inconsolata"/>
                  </a:rPr>
                  <a:t>instance</a:t>
                </a:r>
                <a:b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</a:b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$i3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cxnSp>
            <p:nvCxnSpPr>
              <p:cNvPr id="142" name="Google Shape;142;p19"/>
              <p:cNvCxnSpPr/>
              <p:nvPr/>
            </p:nvCxnSpPr>
            <p:spPr>
              <a:xfrm flipH="1">
                <a:off x="4679025" y="3948950"/>
                <a:ext cx="86700" cy="22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" name="Google Shape;143;p19"/>
              <p:cNvCxnSpPr/>
              <p:nvPr/>
            </p:nvCxnSpPr>
            <p:spPr>
              <a:xfrm>
                <a:off x="4679025" y="3339350"/>
                <a:ext cx="86700" cy="22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44" name="Google Shape;144;p19"/>
            <p:cNvGrpSpPr/>
            <p:nvPr/>
          </p:nvGrpSpPr>
          <p:grpSpPr>
            <a:xfrm>
              <a:off x="7904735" y="3785950"/>
              <a:ext cx="1192890" cy="615225"/>
              <a:chOff x="7945375" y="3785950"/>
              <a:chExt cx="1192890" cy="615225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8452465" y="4007875"/>
                <a:ext cx="685800" cy="3933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latin typeface="Inconsolata"/>
                    <a:ea typeface="Inconsolata"/>
                    <a:cs typeface="Inconsolata"/>
                    <a:sym typeface="Inconsolata"/>
                  </a:rPr>
                  <a:t>instance</a:t>
                </a:r>
                <a:b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</a:br>
                <a:r>
                  <a:rPr lang="en" sz="1000">
                    <a:latin typeface="Inconsolata"/>
                    <a:ea typeface="Inconsolata"/>
                    <a:cs typeface="Inconsolata"/>
                    <a:sym typeface="Inconsolata"/>
                  </a:rPr>
                  <a:t>$i4.2</a:t>
                </a:r>
                <a:endParaRPr sz="1000">
                  <a:latin typeface="Inconsolata"/>
                  <a:ea typeface="Inconsolata"/>
                  <a:cs typeface="Inconsolata"/>
                  <a:sym typeface="Inconsolata"/>
                </a:endParaRPr>
              </a:p>
            </p:txBody>
          </p:sp>
          <p:cxnSp>
            <p:nvCxnSpPr>
              <p:cNvPr id="146" name="Google Shape;146;p19"/>
              <p:cNvCxnSpPr/>
              <p:nvPr/>
            </p:nvCxnSpPr>
            <p:spPr>
              <a:xfrm>
                <a:off x="7945375" y="3785950"/>
                <a:ext cx="571200" cy="22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47" name="Google Shape;147;p19"/>
            <p:cNvCxnSpPr/>
            <p:nvPr/>
          </p:nvCxnSpPr>
          <p:spPr>
            <a:xfrm>
              <a:off x="7869175" y="3785950"/>
              <a:ext cx="86700" cy="22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48" name="Google Shape;148;p19"/>
            <p:cNvGrpSpPr/>
            <p:nvPr/>
          </p:nvGrpSpPr>
          <p:grpSpPr>
            <a:xfrm>
              <a:off x="5169514" y="4527725"/>
              <a:ext cx="2440701" cy="662525"/>
              <a:chOff x="2600950" y="4437900"/>
              <a:chExt cx="4608575" cy="854320"/>
            </a:xfrm>
          </p:grpSpPr>
          <p:sp>
            <p:nvSpPr>
              <p:cNvPr id="149" name="Google Shape;149;p19"/>
              <p:cNvSpPr txBox="1"/>
              <p:nvPr/>
            </p:nvSpPr>
            <p:spPr>
              <a:xfrm>
                <a:off x="2696009" y="4776220"/>
                <a:ext cx="4352400" cy="5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38761D"/>
                    </a:solidFill>
                  </a:rPr>
                  <a:t>at instantiation-time</a:t>
                </a:r>
                <a:endParaRPr>
                  <a:solidFill>
                    <a:srgbClr val="38761D"/>
                  </a:solidFill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2600950" y="4437900"/>
                <a:ext cx="4608575" cy="427475"/>
              </a:xfrm>
              <a:custGeom>
                <a:rect b="b" l="l" r="r" t="t"/>
                <a:pathLst>
                  <a:path extrusionOk="0" h="17099" w="184343">
                    <a:moveTo>
                      <a:pt x="0" y="650"/>
                    </a:moveTo>
                    <a:cubicBezTo>
                      <a:pt x="976" y="2872"/>
                      <a:pt x="-270" y="11271"/>
                      <a:pt x="5853" y="13980"/>
                    </a:cubicBezTo>
                    <a:cubicBezTo>
                      <a:pt x="11976" y="16689"/>
                      <a:pt x="11651" y="16473"/>
                      <a:pt x="36739" y="16906"/>
                    </a:cubicBezTo>
                    <a:cubicBezTo>
                      <a:pt x="61827" y="17340"/>
                      <a:pt x="132541" y="16960"/>
                      <a:pt x="156383" y="16581"/>
                    </a:cubicBezTo>
                    <a:cubicBezTo>
                      <a:pt x="180225" y="16202"/>
                      <a:pt x="175132" y="17394"/>
                      <a:pt x="179792" y="14630"/>
                    </a:cubicBezTo>
                    <a:cubicBezTo>
                      <a:pt x="184452" y="11867"/>
                      <a:pt x="183585" y="2438"/>
                      <a:pt x="184343" y="0"/>
                    </a:cubicBezTo>
                  </a:path>
                </a:pathLst>
              </a:cu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sp>
        <p:nvSpPr>
          <p:cNvPr id="151" name="Google Shape;151;p19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Module Linking look like as a new layer?</a:t>
            </a:r>
            <a:endParaRPr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4025848" y="2717650"/>
            <a:ext cx="939900" cy="1596529"/>
            <a:chOff x="4025848" y="2717650"/>
            <a:chExt cx="939900" cy="1596529"/>
          </a:xfrm>
        </p:grpSpPr>
        <p:sp>
          <p:nvSpPr>
            <p:cNvPr id="158" name="Google Shape;158;p20"/>
            <p:cNvSpPr/>
            <p:nvPr/>
          </p:nvSpPr>
          <p:spPr>
            <a:xfrm>
              <a:off x="4121438" y="3972779"/>
              <a:ext cx="7521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Core</a:t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083748" y="3337350"/>
              <a:ext cx="8241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JS API</a:t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025848" y="2717650"/>
              <a:ext cx="939900" cy="3414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Web</a:t>
              </a:r>
              <a:r>
                <a:rPr lang="en"/>
                <a:t> API</a:t>
              </a:r>
              <a:endParaRPr/>
            </a:p>
          </p:txBody>
        </p:sp>
        <p:cxnSp>
          <p:nvCxnSpPr>
            <p:cNvPr id="161" name="Google Shape;161;p20"/>
            <p:cNvCxnSpPr>
              <a:stCxn id="159" idx="2"/>
              <a:endCxn id="162" idx="0"/>
            </p:cNvCxnSpPr>
            <p:nvPr/>
          </p:nvCxnSpPr>
          <p:spPr>
            <a:xfrm>
              <a:off x="4495798" y="3678750"/>
              <a:ext cx="1800" cy="2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0"/>
            <p:cNvCxnSpPr>
              <a:stCxn id="160" idx="2"/>
              <a:endCxn id="159" idx="0"/>
            </p:cNvCxnSpPr>
            <p:nvPr/>
          </p:nvCxnSpPr>
          <p:spPr>
            <a:xfrm>
              <a:off x="4495798" y="3059050"/>
              <a:ext cx="0" cy="2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a spec document POV (before):</a:t>
            </a:r>
            <a:endParaRPr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4041257" y="1974513"/>
            <a:ext cx="1060800" cy="743100"/>
            <a:chOff x="4041257" y="1974513"/>
            <a:chExt cx="1060800" cy="743100"/>
          </a:xfrm>
        </p:grpSpPr>
        <p:sp>
          <p:nvSpPr>
            <p:cNvPr id="166" name="Google Shape;166;p20"/>
            <p:cNvSpPr/>
            <p:nvPr/>
          </p:nvSpPr>
          <p:spPr>
            <a:xfrm>
              <a:off x="4193657" y="1974513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browsers</a:t>
              </a:r>
              <a:endParaRPr sz="1200"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117457" y="2050713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browsers</a:t>
              </a:r>
              <a:endParaRPr sz="1200"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041257" y="2126913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browsers</a:t>
              </a:r>
              <a:endParaRPr sz="1200"/>
            </a:p>
          </p:txBody>
        </p:sp>
        <p:cxnSp>
          <p:nvCxnSpPr>
            <p:cNvPr id="169" name="Google Shape;169;p20"/>
            <p:cNvCxnSpPr>
              <a:stCxn id="168" idx="2"/>
              <a:endCxn id="160" idx="0"/>
            </p:cNvCxnSpPr>
            <p:nvPr/>
          </p:nvCxnSpPr>
          <p:spPr>
            <a:xfrm>
              <a:off x="4495457" y="2468313"/>
              <a:ext cx="300" cy="24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0" name="Google Shape;170;p20"/>
          <p:cNvGrpSpPr/>
          <p:nvPr/>
        </p:nvGrpSpPr>
        <p:grpSpPr>
          <a:xfrm>
            <a:off x="2826932" y="2563688"/>
            <a:ext cx="1280068" cy="780463"/>
            <a:chOff x="2826932" y="2563688"/>
            <a:chExt cx="1280068" cy="780463"/>
          </a:xfrm>
        </p:grpSpPr>
        <p:grpSp>
          <p:nvGrpSpPr>
            <p:cNvPr id="171" name="Google Shape;171;p20"/>
            <p:cNvGrpSpPr/>
            <p:nvPr/>
          </p:nvGrpSpPr>
          <p:grpSpPr>
            <a:xfrm>
              <a:off x="2826932" y="2563688"/>
              <a:ext cx="1060800" cy="493800"/>
              <a:chOff x="2903132" y="2944688"/>
              <a:chExt cx="1060800" cy="493800"/>
            </a:xfrm>
          </p:grpSpPr>
          <p:sp>
            <p:nvSpPr>
              <p:cNvPr id="172" name="Google Shape;172;p20"/>
              <p:cNvSpPr/>
              <p:nvPr/>
            </p:nvSpPr>
            <p:spPr>
              <a:xfrm>
                <a:off x="2903132" y="294468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node.js</a:t>
                </a:r>
                <a:endParaRPr sz="1200"/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2979332" y="302088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node.js</a:t>
                </a:r>
                <a:endParaRPr sz="1200"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3055532" y="309708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node.js</a:t>
                </a:r>
                <a:endParaRPr sz="1200"/>
              </a:p>
            </p:txBody>
          </p:sp>
        </p:grpSp>
        <p:cxnSp>
          <p:nvCxnSpPr>
            <p:cNvPr id="175" name="Google Shape;175;p20"/>
            <p:cNvCxnSpPr/>
            <p:nvPr/>
          </p:nvCxnSpPr>
          <p:spPr>
            <a:xfrm>
              <a:off x="3811800" y="3060650"/>
              <a:ext cx="295200" cy="28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6" name="Google Shape;176;p20"/>
          <p:cNvGrpSpPr/>
          <p:nvPr/>
        </p:nvGrpSpPr>
        <p:grpSpPr>
          <a:xfrm>
            <a:off x="4846450" y="3184938"/>
            <a:ext cx="1262257" cy="803363"/>
            <a:chOff x="4846450" y="3184938"/>
            <a:chExt cx="1262257" cy="803363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5047907" y="3184938"/>
              <a:ext cx="1060800" cy="493800"/>
              <a:chOff x="6161982" y="3184938"/>
              <a:chExt cx="1060800" cy="493800"/>
            </a:xfrm>
          </p:grpSpPr>
          <p:sp>
            <p:nvSpPr>
              <p:cNvPr id="178" name="Google Shape;178;p20"/>
              <p:cNvSpPr/>
              <p:nvPr/>
            </p:nvSpPr>
            <p:spPr>
              <a:xfrm>
                <a:off x="6314382" y="31849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6238182" y="32611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6161982" y="33373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native wasm hosts</a:t>
                </a:r>
                <a:endParaRPr sz="1000"/>
              </a:p>
            </p:txBody>
          </p:sp>
        </p:grpSp>
        <p:cxnSp>
          <p:nvCxnSpPr>
            <p:cNvPr id="181" name="Google Shape;181;p20"/>
            <p:cNvCxnSpPr/>
            <p:nvPr/>
          </p:nvCxnSpPr>
          <p:spPr>
            <a:xfrm flipH="1">
              <a:off x="4846450" y="3678700"/>
              <a:ext cx="274200" cy="30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Module Linking look like as a new layer?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4121438" y="4678750"/>
            <a:ext cx="752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083748" y="3337350"/>
            <a:ext cx="8241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API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4025848" y="2717650"/>
            <a:ext cx="939900" cy="341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4066238" y="3957050"/>
            <a:ext cx="862500" cy="443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Module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Linking</a:t>
            </a:r>
            <a:endParaRPr sz="1300"/>
          </a:p>
        </p:txBody>
      </p:sp>
      <p:cxnSp>
        <p:nvCxnSpPr>
          <p:cNvPr id="191" name="Google Shape;191;p21"/>
          <p:cNvCxnSpPr>
            <a:stCxn id="188" idx="2"/>
            <a:endCxn id="190" idx="0"/>
          </p:cNvCxnSpPr>
          <p:nvPr/>
        </p:nvCxnSpPr>
        <p:spPr>
          <a:xfrm>
            <a:off x="4495798" y="3678750"/>
            <a:ext cx="18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89" idx="2"/>
            <a:endCxn id="188" idx="0"/>
          </p:cNvCxnSpPr>
          <p:nvPr/>
        </p:nvCxnSpPr>
        <p:spPr>
          <a:xfrm>
            <a:off x="4495798" y="30590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>
            <a:stCxn id="190" idx="2"/>
            <a:endCxn id="187" idx="0"/>
          </p:cNvCxnSpPr>
          <p:nvPr/>
        </p:nvCxnSpPr>
        <p:spPr>
          <a:xfrm>
            <a:off x="4497488" y="4400450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a spec document POV (after):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4193657" y="19745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196" name="Google Shape;196;p21"/>
          <p:cNvSpPr/>
          <p:nvPr/>
        </p:nvSpPr>
        <p:spPr>
          <a:xfrm>
            <a:off x="4117457" y="20507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sp>
        <p:nvSpPr>
          <p:cNvPr id="197" name="Google Shape;197;p21"/>
          <p:cNvSpPr/>
          <p:nvPr/>
        </p:nvSpPr>
        <p:spPr>
          <a:xfrm>
            <a:off x="4041257" y="2126913"/>
            <a:ext cx="908400" cy="341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browsers</a:t>
            </a:r>
            <a:endParaRPr sz="1200"/>
          </a:p>
        </p:txBody>
      </p:sp>
      <p:cxnSp>
        <p:nvCxnSpPr>
          <p:cNvPr id="198" name="Google Shape;198;p21"/>
          <p:cNvCxnSpPr>
            <a:stCxn id="197" idx="2"/>
            <a:endCxn id="189" idx="0"/>
          </p:cNvCxnSpPr>
          <p:nvPr/>
        </p:nvCxnSpPr>
        <p:spPr>
          <a:xfrm>
            <a:off x="4495457" y="2468313"/>
            <a:ext cx="3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" name="Google Shape;199;p21"/>
          <p:cNvGrpSpPr/>
          <p:nvPr/>
        </p:nvGrpSpPr>
        <p:grpSpPr>
          <a:xfrm>
            <a:off x="2826932" y="2563688"/>
            <a:ext cx="1060800" cy="493800"/>
            <a:chOff x="2903132" y="2944688"/>
            <a:chExt cx="1060800" cy="493800"/>
          </a:xfrm>
        </p:grpSpPr>
        <p:sp>
          <p:nvSpPr>
            <p:cNvPr id="200" name="Google Shape;200;p21"/>
            <p:cNvSpPr/>
            <p:nvPr/>
          </p:nvSpPr>
          <p:spPr>
            <a:xfrm>
              <a:off x="2903132" y="29446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79332" y="30208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055532" y="3097088"/>
              <a:ext cx="908400" cy="341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node.js</a:t>
              </a:r>
              <a:endParaRPr sz="1200"/>
            </a:p>
          </p:txBody>
        </p:sp>
      </p:grpSp>
      <p:cxnSp>
        <p:nvCxnSpPr>
          <p:cNvPr id="203" name="Google Shape;203;p21"/>
          <p:cNvCxnSpPr/>
          <p:nvPr/>
        </p:nvCxnSpPr>
        <p:spPr>
          <a:xfrm>
            <a:off x="3811800" y="3060650"/>
            <a:ext cx="2952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" name="Google Shape;204;p21"/>
          <p:cNvGrpSpPr/>
          <p:nvPr/>
        </p:nvGrpSpPr>
        <p:grpSpPr>
          <a:xfrm>
            <a:off x="1607732" y="2563688"/>
            <a:ext cx="2499143" cy="1405238"/>
            <a:chOff x="1607732" y="2563688"/>
            <a:chExt cx="2499143" cy="1405238"/>
          </a:xfrm>
        </p:grpSpPr>
        <p:grpSp>
          <p:nvGrpSpPr>
            <p:cNvPr id="205" name="Google Shape;205;p21"/>
            <p:cNvGrpSpPr/>
            <p:nvPr/>
          </p:nvGrpSpPr>
          <p:grpSpPr>
            <a:xfrm>
              <a:off x="2835626" y="3184950"/>
              <a:ext cx="1060800" cy="493800"/>
              <a:chOff x="2911826" y="3184950"/>
              <a:chExt cx="1060800" cy="493800"/>
            </a:xfrm>
          </p:grpSpPr>
          <p:sp>
            <p:nvSpPr>
              <p:cNvPr id="206" name="Google Shape;206;p21"/>
              <p:cNvSpPr/>
              <p:nvPr/>
            </p:nvSpPr>
            <p:spPr>
              <a:xfrm>
                <a:off x="2911826" y="3184950"/>
                <a:ext cx="908400" cy="3414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>
                <a:off x="2988026" y="3261150"/>
                <a:ext cx="908400" cy="3414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3064226" y="3337350"/>
                <a:ext cx="908400" cy="3414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other language APIs</a:t>
                </a:r>
                <a:endParaRPr sz="800"/>
              </a:p>
            </p:txBody>
          </p:sp>
        </p:grpSp>
        <p:cxnSp>
          <p:nvCxnSpPr>
            <p:cNvPr id="209" name="Google Shape;209;p21"/>
            <p:cNvCxnSpPr/>
            <p:nvPr/>
          </p:nvCxnSpPr>
          <p:spPr>
            <a:xfrm>
              <a:off x="3823375" y="3679725"/>
              <a:ext cx="283500" cy="28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grpSp>
          <p:nvGrpSpPr>
            <p:cNvPr id="210" name="Google Shape;210;p21"/>
            <p:cNvGrpSpPr/>
            <p:nvPr/>
          </p:nvGrpSpPr>
          <p:grpSpPr>
            <a:xfrm>
              <a:off x="1607732" y="2563688"/>
              <a:ext cx="1060800" cy="493800"/>
              <a:chOff x="2903132" y="2944688"/>
              <a:chExt cx="1060800" cy="493800"/>
            </a:xfrm>
          </p:grpSpPr>
          <p:sp>
            <p:nvSpPr>
              <p:cNvPr id="211" name="Google Shape;211;p21"/>
              <p:cNvSpPr/>
              <p:nvPr/>
            </p:nvSpPr>
            <p:spPr>
              <a:xfrm>
                <a:off x="2903132" y="294468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node.js</a:t>
                </a:r>
                <a:endParaRPr sz="1200"/>
              </a:p>
            </p:txBody>
          </p:sp>
          <p:sp>
            <p:nvSpPr>
              <p:cNvPr id="212" name="Google Shape;212;p21"/>
              <p:cNvSpPr/>
              <p:nvPr/>
            </p:nvSpPr>
            <p:spPr>
              <a:xfrm>
                <a:off x="2979332" y="302088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node.js</a:t>
                </a:r>
                <a:endParaRPr sz="1200"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3055532" y="309708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native</a:t>
                </a:r>
                <a:r>
                  <a:rPr lang="en" sz="800"/>
                  <a:t> language</a:t>
                </a:r>
                <a:endParaRPr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runtimes</a:t>
                </a:r>
                <a:endParaRPr sz="800"/>
              </a:p>
            </p:txBody>
          </p:sp>
        </p:grpSp>
        <p:cxnSp>
          <p:nvCxnSpPr>
            <p:cNvPr id="214" name="Google Shape;214;p21"/>
            <p:cNvCxnSpPr/>
            <p:nvPr/>
          </p:nvCxnSpPr>
          <p:spPr>
            <a:xfrm>
              <a:off x="2677800" y="3066425"/>
              <a:ext cx="162000" cy="15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5" name="Google Shape;215;p21"/>
          <p:cNvGrpSpPr/>
          <p:nvPr/>
        </p:nvGrpSpPr>
        <p:grpSpPr>
          <a:xfrm>
            <a:off x="4867450" y="3184938"/>
            <a:ext cx="1241257" cy="782063"/>
            <a:chOff x="4867450" y="3184938"/>
            <a:chExt cx="1241257" cy="782063"/>
          </a:xfrm>
        </p:grpSpPr>
        <p:grpSp>
          <p:nvGrpSpPr>
            <p:cNvPr id="216" name="Google Shape;216;p21"/>
            <p:cNvGrpSpPr/>
            <p:nvPr/>
          </p:nvGrpSpPr>
          <p:grpSpPr>
            <a:xfrm>
              <a:off x="5047907" y="3184938"/>
              <a:ext cx="1060800" cy="493800"/>
              <a:chOff x="6161982" y="3184938"/>
              <a:chExt cx="1060800" cy="493800"/>
            </a:xfrm>
          </p:grpSpPr>
          <p:sp>
            <p:nvSpPr>
              <p:cNvPr id="217" name="Google Shape;217;p21"/>
              <p:cNvSpPr/>
              <p:nvPr/>
            </p:nvSpPr>
            <p:spPr>
              <a:xfrm>
                <a:off x="6314382" y="31849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6238182" y="32611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6161982" y="3337338"/>
                <a:ext cx="908400" cy="3414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native wasm hosts</a:t>
                </a:r>
                <a:endParaRPr sz="1000"/>
              </a:p>
            </p:txBody>
          </p:sp>
        </p:grpSp>
        <p:cxnSp>
          <p:nvCxnSpPr>
            <p:cNvPr id="220" name="Google Shape;220;p21"/>
            <p:cNvCxnSpPr/>
            <p:nvPr/>
          </p:nvCxnSpPr>
          <p:spPr>
            <a:xfrm flipH="1">
              <a:off x="4867450" y="3678700"/>
              <a:ext cx="253200" cy="28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1" name="Google Shape;221;p21"/>
          <p:cNvGrpSpPr/>
          <p:nvPr/>
        </p:nvGrpSpPr>
        <p:grpSpPr>
          <a:xfrm>
            <a:off x="3784581" y="3685725"/>
            <a:ext cx="1420594" cy="1005850"/>
            <a:chOff x="3784581" y="3685725"/>
            <a:chExt cx="1420594" cy="1005850"/>
          </a:xfrm>
        </p:grpSpPr>
        <p:sp>
          <p:nvSpPr>
            <p:cNvPr id="222" name="Google Shape;222;p21"/>
            <p:cNvSpPr/>
            <p:nvPr/>
          </p:nvSpPr>
          <p:spPr>
            <a:xfrm>
              <a:off x="4595825" y="3686175"/>
              <a:ext cx="261925" cy="995375"/>
            </a:xfrm>
            <a:custGeom>
              <a:rect b="b" l="l" r="r" t="t"/>
              <a:pathLst>
                <a:path extrusionOk="0" h="39815" w="10477">
                  <a:moveTo>
                    <a:pt x="0" y="0"/>
                  </a:moveTo>
                  <a:cubicBezTo>
                    <a:pt x="1746" y="3334"/>
                    <a:pt x="10414" y="13367"/>
                    <a:pt x="10477" y="20003"/>
                  </a:cubicBezTo>
                  <a:cubicBezTo>
                    <a:pt x="10541" y="26639"/>
                    <a:pt x="2064" y="36513"/>
                    <a:pt x="381" y="3981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grpSp>
          <p:nvGrpSpPr>
            <p:cNvPr id="223" name="Google Shape;223;p21"/>
            <p:cNvGrpSpPr/>
            <p:nvPr/>
          </p:nvGrpSpPr>
          <p:grpSpPr>
            <a:xfrm>
              <a:off x="3784581" y="3685725"/>
              <a:ext cx="1420594" cy="1005850"/>
              <a:chOff x="3784581" y="3685725"/>
              <a:chExt cx="1420594" cy="1005850"/>
            </a:xfrm>
          </p:grpSpPr>
          <p:grpSp>
            <p:nvGrpSpPr>
              <p:cNvPr id="224" name="Google Shape;224;p21"/>
              <p:cNvGrpSpPr/>
              <p:nvPr/>
            </p:nvGrpSpPr>
            <p:grpSpPr>
              <a:xfrm>
                <a:off x="4860400" y="3685725"/>
                <a:ext cx="344775" cy="1005850"/>
                <a:chOff x="4860400" y="3685725"/>
                <a:chExt cx="344775" cy="1005850"/>
              </a:xfrm>
            </p:grpSpPr>
            <p:sp>
              <p:nvSpPr>
                <p:cNvPr id="225" name="Google Shape;225;p21"/>
                <p:cNvSpPr/>
                <p:nvPr/>
              </p:nvSpPr>
              <p:spPr>
                <a:xfrm>
                  <a:off x="4860400" y="3685725"/>
                  <a:ext cx="344650" cy="1005850"/>
                </a:xfrm>
                <a:custGeom>
                  <a:rect b="b" l="l" r="r" t="t"/>
                  <a:pathLst>
                    <a:path extrusionOk="0" h="40234" w="13786">
                      <a:moveTo>
                        <a:pt x="13786" y="0"/>
                      </a:moveTo>
                      <a:cubicBezTo>
                        <a:pt x="13505" y="4596"/>
                        <a:pt x="14396" y="20867"/>
                        <a:pt x="12098" y="27573"/>
                      </a:cubicBezTo>
                      <a:cubicBezTo>
                        <a:pt x="9800" y="34279"/>
                        <a:pt x="2016" y="38124"/>
                        <a:pt x="0" y="4023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sp>
            <p:cxnSp>
              <p:nvCxnSpPr>
                <p:cNvPr id="226" name="Google Shape;226;p21"/>
                <p:cNvCxnSpPr/>
                <p:nvPr/>
              </p:nvCxnSpPr>
              <p:spPr>
                <a:xfrm>
                  <a:off x="5085475" y="3742000"/>
                  <a:ext cx="119700" cy="35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27" name="Google Shape;227;p21"/>
              <p:cNvGrpSpPr/>
              <p:nvPr/>
            </p:nvGrpSpPr>
            <p:grpSpPr>
              <a:xfrm flipH="1">
                <a:off x="3784581" y="3685725"/>
                <a:ext cx="344650" cy="1005850"/>
                <a:chOff x="4860400" y="3685725"/>
                <a:chExt cx="344650" cy="1005850"/>
              </a:xfrm>
            </p:grpSpPr>
            <p:sp>
              <p:nvSpPr>
                <p:cNvPr id="228" name="Google Shape;228;p21"/>
                <p:cNvSpPr/>
                <p:nvPr/>
              </p:nvSpPr>
              <p:spPr>
                <a:xfrm>
                  <a:off x="4860400" y="3685725"/>
                  <a:ext cx="344650" cy="1005850"/>
                </a:xfrm>
                <a:custGeom>
                  <a:rect b="b" l="l" r="r" t="t"/>
                  <a:pathLst>
                    <a:path extrusionOk="0" h="40234" w="13786">
                      <a:moveTo>
                        <a:pt x="13786" y="0"/>
                      </a:moveTo>
                      <a:cubicBezTo>
                        <a:pt x="13505" y="4596"/>
                        <a:pt x="14396" y="20867"/>
                        <a:pt x="12098" y="27573"/>
                      </a:cubicBezTo>
                      <a:cubicBezTo>
                        <a:pt x="9800" y="34279"/>
                        <a:pt x="2016" y="38124"/>
                        <a:pt x="0" y="4023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none"/>
                  <a:tailEnd len="med" w="med" type="triangle"/>
                </a:ln>
              </p:spPr>
            </p:sp>
            <p:cxnSp>
              <p:nvCxnSpPr>
                <p:cNvPr id="229" name="Google Shape;229;p21"/>
                <p:cNvCxnSpPr/>
                <p:nvPr/>
              </p:nvCxnSpPr>
              <p:spPr>
                <a:xfrm>
                  <a:off x="5101156" y="3753600"/>
                  <a:ext cx="103800" cy="23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230" name="Google Shape;230;p21"/>
            <p:cNvCxnSpPr/>
            <p:nvPr/>
          </p:nvCxnSpPr>
          <p:spPr>
            <a:xfrm flipH="1" rot="10800000">
              <a:off x="4505325" y="3767100"/>
              <a:ext cx="114300" cy="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21"/>
          <p:cNvSpPr txBox="1"/>
          <p:nvPr/>
        </p:nvSpPr>
        <p:spPr>
          <a:xfrm>
            <a:off x="8734425" y="4733925"/>
            <a:ext cx="4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