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15" r:id="rId2"/>
    <p:sldId id="522" r:id="rId3"/>
    <p:sldId id="536" r:id="rId4"/>
    <p:sldId id="537" r:id="rId5"/>
    <p:sldId id="538" r:id="rId6"/>
    <p:sldId id="539" r:id="rId7"/>
    <p:sldId id="567" r:id="rId8"/>
    <p:sldId id="547" r:id="rId9"/>
    <p:sldId id="546" r:id="rId10"/>
    <p:sldId id="548" r:id="rId11"/>
    <p:sldId id="549" r:id="rId12"/>
    <p:sldId id="550" r:id="rId13"/>
    <p:sldId id="551" r:id="rId14"/>
    <p:sldId id="555" r:id="rId15"/>
    <p:sldId id="557" r:id="rId16"/>
    <p:sldId id="556" r:id="rId17"/>
    <p:sldId id="558" r:id="rId18"/>
    <p:sldId id="559" r:id="rId19"/>
    <p:sldId id="562" r:id="rId20"/>
    <p:sldId id="563" r:id="rId21"/>
    <p:sldId id="564" r:id="rId22"/>
    <p:sldId id="566" r:id="rId23"/>
    <p:sldId id="5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yt" initials="hy" lastIdx="3" clrIdx="0">
    <p:extLst>
      <p:ext uri="{19B8F6BF-5375-455C-9EA6-DF929625EA0E}">
        <p15:presenceInfo xmlns:p15="http://schemas.microsoft.com/office/powerpoint/2012/main" userId="4aac0e6a4956b7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432FF"/>
    <a:srgbClr val="D9D9D9"/>
    <a:srgbClr val="4B649F"/>
    <a:srgbClr val="078757"/>
    <a:srgbClr val="B02EDC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71633" autoAdjust="0"/>
  </p:normalViewPr>
  <p:slideViewPr>
    <p:cSldViewPr snapToGrid="0">
      <p:cViewPr varScale="1">
        <p:scale>
          <a:sx n="90" d="100"/>
          <a:sy n="90" d="100"/>
        </p:scale>
        <p:origin x="25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0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77AFA3D-DAEA-A745-A613-8DF40EBFB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3954F-DD9D-754E-B49F-C55877FA7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B150-55BE-5849-9442-5D034E27D81C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AF636-69A3-5E46-8418-C18AD0A1C3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70FDD-C08A-E241-8B93-0ED80A877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C177B-0DBC-8944-AAB8-8AC886E84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85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C86BB-1BE5-4D31-8AAB-BABBD22ED087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1FFA3-0EA4-44E6-8181-C4602F553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" altLang="zh-CN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5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3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8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42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36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5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7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E3CE1-94E9-DD78-F86C-5CEFA9C7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BD79DA-4087-39F6-6FFB-F2A662CEE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740C85-9B0B-EE42-6A90-31D452AEE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E6BF3-8D74-7691-9B1F-77A785001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11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C3C5-1EDF-E5CB-10C6-68124EC4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D684D2-350D-35E1-0EE1-3CCD78FF7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F2989D-0817-9985-81E4-C76D69670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EEBA1-A53B-1F63-2CCC-79BBCB51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8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41FD-1136-0ABB-B6A0-462325F5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1A304D-3CCF-1353-0A9E-28DC42D2D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F2E4D2-5B3C-5ADF-6190-F8317EC35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0B29E-6C4E-7A81-AA0C-1EB79FFAF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B1546-0554-B608-2F14-15FB32BC2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AFD87E-5AA7-FC45-3B9E-A020C91CA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0D2A21-4560-A149-9864-C0AD1DC75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92071-1D05-665C-A122-79BCDE8FF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5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796A5-614F-DDC6-39FB-7C85F49B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27A483-F46B-EEFA-5D3F-0689D885D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290189-BF4A-766F-5A8C-9379B42F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C4A-46EA-45D1-0331-BF71186ED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2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14944-35CD-1B4A-875F-F71D6518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9565F8-32B0-8C8D-3601-777A041EE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8B9660-7398-BA8F-A647-EEB33D501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045FF-D1EA-1AC4-696E-877EA3059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6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B36C4-FA11-03E1-99B3-7BE88933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D1569E-F168-2DD4-F95D-364819EDC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DA0109-3F58-58A5-4CCA-8E703F007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F539D-D8FB-6B73-E4F5-73EC732D2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5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3E25-1D0C-E3C8-0EDF-9ED5B464D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1A5173-BCA8-B39C-92B7-76AD5675C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BCD91E-1DFE-4E54-60E1-59E984F0B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B715E-AC25-0663-1A84-41DFD1AC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6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83E7-921E-67A3-EB73-233B79B9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672348-9EAE-FEE2-2FC8-DF85B74E2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936076-36BE-1C30-BC94-A3A4B4756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6995D-98CC-270E-A6CC-D0F6E8268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6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8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The search space S is the set of all possible tensor programs s(n)</a:t>
                </a:r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</a:t>
                </a:r>
                <a:r>
                  <a:rPr kumimoji="1" lang="en" altLang="zh-CN" dirty="0"/>
                  <a:t>he search space S is the Cartesian product of all decision spaces.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Any </a:t>
                </a:r>
                <a:r>
                  <a:rPr kumimoji="1"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path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tensor program </a:t>
                </a:r>
                <a:r>
                  <a:rPr lang="zh-CN" alt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𝑠^((𝑛) )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search space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5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CAD-76BE-422E-B8F6-EDB512BFEC95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1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 userDrawn="1"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13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E37-E163-40CA-8146-A68431A5A674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7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84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E37-E163-40CA-8146-A68431A5A674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4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E37-E163-40CA-8146-A68431A5A674}" type="datetime1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4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iyi000/tl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7.png"/><Relationship Id="rId7" Type="http://schemas.openxmlformats.org/officeDocument/2006/relationships/image" Target="../media/image10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110.png"/><Relationship Id="rId5" Type="http://schemas.openxmlformats.org/officeDocument/2006/relationships/image" Target="../media/image19.png"/><Relationship Id="rId10" Type="http://schemas.openxmlformats.org/officeDocument/2006/relationships/image" Target="../media/image80.png"/><Relationship Id="rId4" Type="http://schemas.openxmlformats.org/officeDocument/2006/relationships/image" Target="../media/image18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2">
            <a:extLst>
              <a:ext uri="{FF2B5EF4-FFF2-40B4-BE49-F238E27FC236}">
                <a16:creationId xmlns:a16="http://schemas.microsoft.com/office/drawing/2014/main" id="{51B558E7-6A52-4601-8F7C-E681BBE7A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73" y="1862743"/>
            <a:ext cx="105929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2"/>
                </a:solidFill>
                <a:cs typeface="Arial" panose="020B0604020202020204" pitchFamily="34" charset="0"/>
              </a:rPr>
              <a:t>Enabling Tensor Language Model to Assist in Generating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2"/>
                </a:solidFill>
                <a:cs typeface="Arial" panose="020B0604020202020204" pitchFamily="34" charset="0"/>
              </a:rPr>
              <a:t>High-Performance Tensor Programs for Deep Learning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673988" y="466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2C9B57-6AE7-6236-CD89-0485D97A87A1}"/>
              </a:ext>
            </a:extLst>
          </p:cNvPr>
          <p:cNvSpPr txBox="1"/>
          <p:nvPr/>
        </p:nvSpPr>
        <p:spPr>
          <a:xfrm>
            <a:off x="2561529" y="3358369"/>
            <a:ext cx="677605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Yi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Zhai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Sijia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Yang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2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Keyu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Pan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3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Renwei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Zhang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2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Shuo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Liu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Chao Liu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2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Zichun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Ye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2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Jianmin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Ji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</a:t>
            </a:r>
            <a:r>
              <a:rPr kumimoji="1" lang="en" altLang="zh-CN" sz="2000" b="1" dirty="0" err="1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Jie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Zhao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, Yu Zhang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r>
              <a:rPr kumimoji="1" lang="en" altLang="zh-CN" sz="2000" b="1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and </a:t>
            </a:r>
            <a:r>
              <a:rPr kumimoji="1" lang="en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Yanyong Zhang</a:t>
            </a:r>
            <a:r>
              <a:rPr kumimoji="1" lang="en-US" altLang="zh-CN" sz="2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endParaRPr kumimoji="1" lang="en" altLang="zh-CN" sz="2000" b="1" dirty="0"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BD06C8-C79E-B5A6-E3FD-1156208BF8E5}"/>
              </a:ext>
            </a:extLst>
          </p:cNvPr>
          <p:cNvSpPr txBox="1"/>
          <p:nvPr/>
        </p:nvSpPr>
        <p:spPr>
          <a:xfrm>
            <a:off x="2883287" y="4688216"/>
            <a:ext cx="64254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</a:t>
            </a:r>
            <a:r>
              <a:rPr kumimoji="1" lang="en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University of Science and Technology of China</a:t>
            </a: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</a:t>
            </a:r>
            <a:r>
              <a:rPr kumimoji="1" lang="en-US" altLang="zh-CN" sz="2000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2</a:t>
            </a:r>
            <a:r>
              <a:rPr kumimoji="1" lang="en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Huawei</a:t>
            </a: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</a:t>
            </a:r>
            <a:r>
              <a:rPr kumimoji="1" lang="en-US" altLang="zh-CN" sz="2000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3</a:t>
            </a:r>
            <a:r>
              <a:rPr kumimoji="1" lang="en" altLang="zh-CN" sz="2000" dirty="0" err="1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ByteDance</a:t>
            </a: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</a:t>
            </a:r>
            <a:r>
              <a:rPr kumimoji="1" lang="en-US" altLang="zh-CN" sz="2000" baseline="30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Hunan University</a:t>
            </a: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B6CEED16-6AE5-68A2-B664-8E5A74256F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4" name="图片 8">
            <a:extLst>
              <a:ext uri="{FF2B5EF4-FFF2-40B4-BE49-F238E27FC236}">
                <a16:creationId xmlns:a16="http://schemas.microsoft.com/office/drawing/2014/main" id="{8989D986-CE30-FF6F-89D5-ECA37F2A1B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D9BA-8D08-2113-31AF-A5760C9E0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AF12B7-146D-D031-870F-F3A5B830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kumimoji="1"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353740-12DA-9354-373E-EC7EBCC4B8CD}"/>
                  </a:ext>
                </a:extLst>
              </p:cNvPr>
              <p:cNvSpPr txBox="1"/>
              <p:nvPr/>
            </p:nvSpPr>
            <p:spPr>
              <a:xfrm>
                <a:off x="8411671" y="4883092"/>
                <a:ext cx="3483386" cy="96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SzPct val="60000"/>
                  <a:buFont typeface="Wingdings" pitchFamily="2" charset="2"/>
                  <a:buChar char="l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Any </a:t>
                </a:r>
                <a:r>
                  <a:rPr kumimoji="1"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path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tensor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search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353740-12DA-9354-373E-EC7EBCC4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671" y="4883092"/>
                <a:ext cx="3483386" cy="960519"/>
              </a:xfrm>
              <a:prstGeom prst="rect">
                <a:avLst/>
              </a:prstGeom>
              <a:blipFill>
                <a:blip r:embed="rId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B0A0E18-4B8A-B561-7E2E-A943B66A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575" y="1436915"/>
            <a:ext cx="3360919" cy="17755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E510C4D-C0DD-C731-22E6-4C7DBE936A92}"/>
              </a:ext>
            </a:extLst>
          </p:cNvPr>
          <p:cNvSpPr txBox="1"/>
          <p:nvPr/>
        </p:nvSpPr>
        <p:spPr>
          <a:xfrm>
            <a:off x="9252764" y="3212495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ptimized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program</a:t>
            </a:r>
            <a:endParaRPr kumimoji="1"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B1241844-8159-19B3-2E8F-4798446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10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BABDFA37-FCE2-0C5C-8E48-048AA880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603" y="1136651"/>
                <a:ext cx="8011878" cy="476724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Clr>
                    <a:schemeClr val="tx1"/>
                  </a:buClr>
                  <a:buSzPct val="60000"/>
                  <a:buNone/>
                </a:pPr>
                <a:r>
                  <a:rPr kumimoji="1" lang="en" altLang="zh-CN" sz="2000" dirty="0">
                    <a:solidFill>
                      <a:srgbClr val="4B649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 language models generate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" altLang="zh-CN" sz="2000" dirty="0">
                    <a:solidFill>
                      <a:srgbClr val="4B649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tensor programs?</a:t>
                </a:r>
              </a:p>
              <a:p>
                <a:pPr marL="0" indent="0">
                  <a:lnSpc>
                    <a:spcPct val="100000"/>
                  </a:lnSpc>
                  <a:buClr>
                    <a:schemeClr val="tx1"/>
                  </a:buClr>
                  <a:buSzPct val="60000"/>
                  <a:buNone/>
                </a:pPr>
                <a:endParaRPr kumimoji="1" lang="en" altLang="zh-CN" sz="2000" dirty="0">
                  <a:solidFill>
                    <a:srgbClr val="4B649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l"/>
                </a:pP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do not consider generating optimized tensor programs directly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kumimoji="1" lang="en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615950" lvl="1" indent="-28575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r>
                  <a:rPr kumimoji="1"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Generating such lengthy and grammatically strict sentences is challenging for language models</a:t>
                </a:r>
                <a:r>
                  <a:rPr kumimoji="1" lang="en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615950" lvl="1" indent="-28575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endParaRPr kumimoji="1" lang="en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l"/>
                </a:pPr>
                <a:r>
                  <a:rPr kumimoji="1" lang="en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leverage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language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4472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</a:t>
                </a:r>
                <a:r>
                  <a:rPr kumimoji="1" lang="zh-CN" altLang="en-US" sz="2000" dirty="0">
                    <a:solidFill>
                      <a:srgbClr val="4472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4472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  <a:r>
                  <a:rPr kumimoji="1" lang="zh-CN" altLang="en-US" sz="2000" dirty="0">
                    <a:solidFill>
                      <a:srgbClr val="4472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compiler,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tensor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programs.</a:t>
                </a:r>
                <a:endParaRPr kumimoji="1" lang="en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73100" lvl="1" indent="-34290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r>
                  <a:rPr kumimoji="1" lang="en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explicitly design the language model-friendly tensor language that records </a:t>
                </a:r>
                <a:r>
                  <a:rPr kumimoji="1" lang="en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 </a:t>
                </a: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  <a:r>
                  <a:rPr kumimoji="1" lang="en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represent tensor programs.</a:t>
                </a:r>
              </a:p>
              <a:p>
                <a:pPr marL="673100" lvl="1" indent="-34290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r>
                  <a:rPr kumimoji="1" lang="en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 large-scale random sampling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 space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BABDFA37-FCE2-0C5C-8E48-048AA880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603" y="1136651"/>
                <a:ext cx="8011878" cy="4767242"/>
              </a:xfrm>
              <a:blipFill>
                <a:blip r:embed="rId5"/>
                <a:stretch>
                  <a:fillRect l="-792" t="-798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235B-AF5F-096C-5927-BE51D458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BBC9A1-345F-C832-8C60-F0258F33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6FE477-8CAA-1BF3-8445-5D719EEC4FA2}"/>
                  </a:ext>
                </a:extLst>
              </p:cNvPr>
              <p:cNvSpPr txBox="1"/>
              <p:nvPr/>
            </p:nvSpPr>
            <p:spPr>
              <a:xfrm>
                <a:off x="4164596" y="2357188"/>
                <a:ext cx="6154576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6FE477-8CAA-1BF3-8445-5D719EEC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596" y="2357188"/>
                <a:ext cx="6154576" cy="387927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D051097-89E9-9F7A-8DB4-E60414B14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6" y="2357188"/>
            <a:ext cx="3589160" cy="41122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44F186-560C-5B34-5091-8BCA80C947A5}"/>
              </a:ext>
            </a:extLst>
          </p:cNvPr>
          <p:cNvSpPr txBox="1"/>
          <p:nvPr/>
        </p:nvSpPr>
        <p:spPr>
          <a:xfrm>
            <a:off x="4118720" y="3295037"/>
            <a:ext cx="81248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p0 p1 </a:t>
            </a:r>
            <a:r>
              <a:rPr lang="en" altLang="zh-CN" sz="1200" b="1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T_matmul_NT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p2 </a:t>
            </a:r>
            <a:r>
              <a:rPr lang="en" altLang="zh-CN" sz="1200" b="1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T_add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00a059b856ac30ac172b6252254479a6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1024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1024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llvm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-keys=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mcpu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=core-avx2 -model=i7 4 64 64 0 0 0 0 0 2</a:t>
            </a:r>
            <a:r>
              <a:rPr lang="en" altLang="zh-CN" sz="1200" b="0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 2 0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SP 2 4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SP 2 8 1024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RE 2 0 4 1 5 8 2 6 9 3 7 FSP 4 0 0 2 FSP 4 3 1 2 RE 4 0 3 1 4 2 5 CA 2 4 3 PPT SPC 2 0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SPC 2 4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512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  <a:r>
              <a:rPr lang="en-US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" altLang="zh-CN" sz="1200" b="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 SPC 2 8 1024 1024 1 CLS FU 4 0 1 2 3 AN 4 0 3 PRS 2 PR 2 0 auto_unroll_max_step$0 VECS</a:t>
            </a:r>
            <a:endParaRPr lang="en" altLang="zh-CN" sz="1200" b="0" dirty="0">
              <a:solidFill>
                <a:srgbClr val="0432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sz="1200" dirty="0">
              <a:solidFill>
                <a:srgbClr val="A3151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fused </a:t>
            </a:r>
            <a:r>
              <a:rPr lang="en" altLang="zh-CN" sz="1200" b="1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nn</a:t>
            </a:r>
            <a:r>
              <a:rPr lang="en" altLang="zh-CN" sz="12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dense add fast tanh float32 4 512 float32 512 512 float32 1 512 float32 4 512</a:t>
            </a:r>
            <a:r>
              <a:rPr lang="en" altLang="zh-CN" sz="1200" b="0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llvm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-keys=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" altLang="zh-CN" sz="1200" b="1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mcpu</a:t>
            </a:r>
            <a:r>
              <a:rPr lang="en" altLang="zh-CN" sz="1200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=core-avx2 -model=i7 -num-cores=4</a:t>
            </a:r>
            <a:r>
              <a:rPr lang="en" altLang="zh-CN" sz="1200" b="1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GetBlock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T_matmul_NT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main b0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GetBlock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T_add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main b1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GetBlock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T_minimum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main b2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GetBlock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T_maximum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main b3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GetBlock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root main b4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ComputeInline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b3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ComputeInline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b2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ComputeInline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b1 Annotate b0 \"SSRSRS\"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meta_schedule.tiling_structure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GetLoops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b0 l5 l6 l7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SamplePerfectTile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l5 4 64 v8 v9 v10 v11 Split l5 v8 v9 v10 v11 1 l12 l13 l14 l15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SamplePerfectTile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l6 4 64 v16 v17 v18 v19 Split l6 v16 v17 v18 v19 1 l20 l21 l22 l23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SamplePerfectTile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l7 2 64 v24 v25 Split l7 v24 v25 1 l26 l27 Reorder l12 l20 l13 l21 l26 l14 l22 l27 l15 l23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GetConsumers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b0 b28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ReverseComputeAt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b28 l20 1 -1 Annotate b4 1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meta_schedule.parallel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Annotate b4 64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meta_schedule.vectorize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SampleCategorical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0 16 64 512 0.25 0.25 0.25 0.25 v29 Annotate b4 v29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meta_schedule.unroll_explicit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EnterPostproc</a:t>
            </a:r>
            <a:r>
              <a:rPr lang="en" altLang="zh-CN" sz="1200" u="sng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10 1 1 1 1 12 1 1 1 1 14 1 1 21 1 PPT 10 1 1 4 1 12 8 4 2 8 14 512 1 21 0 Annotate b4 2 </a:t>
            </a:r>
            <a:r>
              <a:rPr lang="en" altLang="zh-CN" sz="1200" u="sng" dirty="0" err="1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meta_schedule.parallel</a:t>
            </a:r>
            <a:endParaRPr lang="en" altLang="zh-CN" sz="1200" b="0" dirty="0">
              <a:solidFill>
                <a:srgbClr val="0432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08AD3C14-7395-4177-74D1-621FD09E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11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1B3C63DC-1EEE-224A-ED47-25C24815CAAA}"/>
              </a:ext>
            </a:extLst>
          </p:cNvPr>
          <p:cNvSpPr txBox="1">
            <a:spLocks/>
          </p:cNvSpPr>
          <p:nvPr/>
        </p:nvSpPr>
        <p:spPr>
          <a:xfrm>
            <a:off x="166255" y="872498"/>
            <a:ext cx="12077292" cy="132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design our natural language like tensor language. Our tensor language sentence consists of three components: (1)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subgraph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(2) </a:t>
            </a:r>
            <a:r>
              <a:rPr kumimoji="1"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specifications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(3) </a:t>
            </a:r>
            <a:r>
              <a:rPr kumimoji="1" lang="en-US" altLang="zh-CN" sz="2400" b="0" u="sng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paths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The token of each component of a sentence is flexible yet consistent.   </a:t>
            </a:r>
          </a:p>
        </p:txBody>
      </p:sp>
    </p:spTree>
    <p:extLst>
      <p:ext uri="{BB962C8B-B14F-4D97-AF65-F5344CB8AC3E}">
        <p14:creationId xmlns:p14="http://schemas.microsoft.com/office/powerpoint/2010/main" val="35489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7F928-6ABC-D8CF-0D7C-2868A57A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4D6EC6-2D3E-D456-F743-B31A9BCE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Large-scale random sampling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1A3842E1-969F-A94C-973D-A0CD3360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12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DE0D0949-3BCA-859B-29F5-3EF138B5F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716" y="1179927"/>
                <a:ext cx="9756806" cy="473263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Clr>
                    <a:schemeClr val="tx1"/>
                  </a:buClr>
                  <a:buSzPct val="60000"/>
                  <a:buNone/>
                </a:pPr>
                <a:r>
                  <a:rPr kumimoji="1" lang="en" altLang="zh-CN" sz="2400" dirty="0">
                    <a:solidFill>
                      <a:srgbClr val="4B649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engage a large-scale random sampling of the search spac</a:t>
                </a:r>
                <a:r>
                  <a:rPr kumimoji="1" lang="en-US" altLang="zh-CN" sz="2400" dirty="0">
                    <a:solidFill>
                      <a:srgbClr val="4B649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4B649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obtain an offline dataset which our tensor language model can learn from. Specifically, it achieves the following goals: </a:t>
                </a:r>
              </a:p>
              <a:p>
                <a:pPr marL="0" indent="0">
                  <a:lnSpc>
                    <a:spcPct val="100000"/>
                  </a:lnSpc>
                  <a:buClr>
                    <a:schemeClr val="tx1"/>
                  </a:buClr>
                  <a:buSzPct val="60000"/>
                  <a:buNone/>
                </a:pPr>
                <a:endParaRPr kumimoji="1" lang="en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l"/>
                </a:pP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align the data distribution</a:t>
                </a:r>
                <a:r>
                  <a:rPr kumimoji="1" lang="en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</a:t>
                </a: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dataset </a:t>
                </a:r>
                <a:r>
                  <a:rPr kumimoji="1" lang="en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 distribution in</a:t>
                </a: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kumimoji="1" lang="en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r>
                  <a:rPr kumimoji="1"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llows</a:t>
                </a:r>
                <a:r>
                  <a:rPr kumimoji="1" lang="e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TLM to learn the basic structures and semantics of the tensor language, enabling TLM to generate </a:t>
                </a:r>
                <a:r>
                  <a:rPr kumimoji="1" lang="en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tensor sentences within space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endParaRPr kumimoji="1" lang="en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l"/>
                </a:pPr>
                <a:r>
                  <a:rPr kumimoji="1" lang="en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build as large a vocabulary as possible</a:t>
                </a:r>
              </a:p>
              <a:p>
                <a:pPr lvl="1">
                  <a:lnSpc>
                    <a:spcPct val="100000"/>
                  </a:lnSpc>
                  <a:buClr>
                    <a:schemeClr val="tx1"/>
                  </a:buClr>
                  <a:buSzPct val="60000"/>
                  <a:buFont typeface="Wingdings" pitchFamily="2" charset="2"/>
                  <a:buChar char="Ø"/>
                </a:pPr>
                <a:r>
                  <a:rPr kumimoji="1"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kumimoji="1" lang="e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decision options like "i.0=16" and "i.0=32" are tokenized into discrete tokens. If a decision, such as "i.0=17", is not in the vocabulary, it will never be generated.</a:t>
                </a: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DE0D0949-3BCA-859B-29F5-3EF138B5F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716" y="1179927"/>
                <a:ext cx="9756806" cy="4732637"/>
              </a:xfrm>
              <a:blipFill>
                <a:blip r:embed="rId3"/>
                <a:stretch>
                  <a:fillRect l="-937" t="-902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1F88-7EFA-0346-C5F3-F7DF1121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526A6C-7ADF-D87A-7F30-2EAF3BC8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44CB0B09-53AB-26DE-43E2-1007BAA8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5FB5375-5964-B674-17FF-FB4D7E8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6" y="1013255"/>
            <a:ext cx="10725664" cy="179173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TLM adopts the architecture of GPT-2 Small</a:t>
            </a:r>
          </a:p>
          <a:p>
            <a:pPr marL="673100" lvl="1" indent="-342900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pproximately 100 million parameters. TLM is composed of 12 Transformer layers, each featuring 12 attention heads and 768 hidden units.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CEE09-0EF4-7889-8BC2-09D31C14A16F}"/>
              </a:ext>
            </a:extLst>
          </p:cNvPr>
          <p:cNvSpPr txBox="1">
            <a:spLocks/>
          </p:cNvSpPr>
          <p:nvPr/>
        </p:nvSpPr>
        <p:spPr>
          <a:xfrm>
            <a:off x="704336" y="5171526"/>
            <a:ext cx="10725664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pre-training, TLM can generate </a:t>
            </a:r>
            <a:r>
              <a:rPr kumimoji="1" lang="e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language sentences</a:t>
            </a:r>
            <a:endParaRPr kumimoji="1" lang="e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868418-FAAC-148C-B434-A3D8EBBCDD7A}"/>
                  </a:ext>
                </a:extLst>
              </p:cNvPr>
              <p:cNvSpPr txBox="1"/>
              <p:nvPr/>
            </p:nvSpPr>
            <p:spPr>
              <a:xfrm>
                <a:off x="1409722" y="2949255"/>
                <a:ext cx="1976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Search</a:t>
                </a:r>
                <a:r>
                  <a:rPr lang="zh-CN" altLang="en-US" b="1" dirty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</a:t>
                </a:r>
                <a:r>
                  <a:rPr lang="en-US" altLang="zh-CN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space</a:t>
                </a:r>
                <a:r>
                  <a:rPr lang="zh-CN" altLang="en-US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</a:t>
                </a:r>
                <a:endParaRPr lang="zh-CN" altLang="en-US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868418-FAAC-148C-B434-A3D8EBBCD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22" y="2949255"/>
                <a:ext cx="197603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710D11-EAA5-30C8-5274-5AC08251A77E}"/>
              </a:ext>
            </a:extLst>
          </p:cNvPr>
          <p:cNvSpPr txBox="1"/>
          <p:nvPr/>
        </p:nvSpPr>
        <p:spPr>
          <a:xfrm>
            <a:off x="5079153" y="2810756"/>
            <a:ext cx="197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Large-scale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dataset</a:t>
            </a:r>
            <a:endParaRPr lang="zh-CN" altLang="en-US" b="1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858216-C87B-47F4-D5F3-447B0FF2769A}"/>
              </a:ext>
            </a:extLst>
          </p:cNvPr>
          <p:cNvSpPr txBox="1"/>
          <p:nvPr/>
        </p:nvSpPr>
        <p:spPr>
          <a:xfrm>
            <a:off x="9021138" y="2960543"/>
            <a:ext cx="1976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TLM</a:t>
            </a:r>
            <a:endParaRPr lang="zh-CN" altLang="en-US" b="1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B2023E-100A-4CE1-8D7A-74C262D31C8D}"/>
                  </a:ext>
                </a:extLst>
              </p:cNvPr>
              <p:cNvSpPr txBox="1"/>
              <p:nvPr/>
            </p:nvSpPr>
            <p:spPr>
              <a:xfrm>
                <a:off x="886406" y="3593014"/>
                <a:ext cx="3483386" cy="96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SzPct val="60000"/>
                  <a:buFont typeface="Wingdings" pitchFamily="2" charset="2"/>
                  <a:buChar char="l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Any </a:t>
                </a:r>
                <a:r>
                  <a:rPr kumimoji="1"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path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tensor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search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B2023E-100A-4CE1-8D7A-74C262D3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6" y="3593014"/>
                <a:ext cx="3483386" cy="960519"/>
              </a:xfrm>
              <a:prstGeom prst="rect">
                <a:avLst/>
              </a:prstGeom>
              <a:blipFill>
                <a:blip r:embed="rId4"/>
                <a:stretch>
                  <a:fillRect t="-3165" b="-6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>
            <a:extLst>
              <a:ext uri="{FF2B5EF4-FFF2-40B4-BE49-F238E27FC236}">
                <a16:creationId xmlns:a16="http://schemas.microsoft.com/office/drawing/2014/main" id="{26497354-29BF-95DC-D904-9F5C9ED616EA}"/>
              </a:ext>
            </a:extLst>
          </p:cNvPr>
          <p:cNvSpPr/>
          <p:nvPr/>
        </p:nvSpPr>
        <p:spPr>
          <a:xfrm rot="16200000">
            <a:off x="4268047" y="2748490"/>
            <a:ext cx="178776" cy="90485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26623B5E-8872-DE85-DFA8-6235D27E28BC}"/>
              </a:ext>
            </a:extLst>
          </p:cNvPr>
          <p:cNvSpPr/>
          <p:nvPr/>
        </p:nvSpPr>
        <p:spPr>
          <a:xfrm rot="16200000">
            <a:off x="8127581" y="2751348"/>
            <a:ext cx="178776" cy="90485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B7448-D84B-7A27-A6DC-D9AAF9D416B2}"/>
              </a:ext>
            </a:extLst>
          </p:cNvPr>
          <p:cNvSpPr txBox="1"/>
          <p:nvPr/>
        </p:nvSpPr>
        <p:spPr>
          <a:xfrm>
            <a:off x="3776514" y="26241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kumimoji="1"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09D22F-B9D5-93A6-906C-5802377648F6}"/>
              </a:ext>
            </a:extLst>
          </p:cNvPr>
          <p:cNvSpPr txBox="1"/>
          <p:nvPr/>
        </p:nvSpPr>
        <p:spPr>
          <a:xfrm>
            <a:off x="7501210" y="25803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endParaRPr kumimoji="1"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775FFED-069B-5AC4-101F-35F4E74822EC}"/>
              </a:ext>
            </a:extLst>
          </p:cNvPr>
          <p:cNvSpPr/>
          <p:nvPr/>
        </p:nvSpPr>
        <p:spPr>
          <a:xfrm>
            <a:off x="493051" y="2286728"/>
            <a:ext cx="10936949" cy="2359908"/>
          </a:xfrm>
          <a:prstGeom prst="roundRect">
            <a:avLst/>
          </a:prstGeom>
          <a:solidFill>
            <a:schemeClr val="accent5">
              <a:lumMod val="75000"/>
              <a:alpha val="26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7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63D80-1CAA-7D2E-562D-67FD060E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8284E9-8E85-0C19-8858-1DE321CC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FCB4-FB07-A9F4-70BD-B8203AA8FF47}"/>
              </a:ext>
            </a:extLst>
          </p:cNvPr>
          <p:cNvSpPr txBox="1">
            <a:spLocks/>
          </p:cNvSpPr>
          <p:nvPr/>
        </p:nvSpPr>
        <p:spPr>
          <a:xfrm>
            <a:off x="81706" y="839417"/>
            <a:ext cx="11881694" cy="149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first generate tensor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sentences, like how the language model generates sentences.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language model probabilistically sample the next token to ensure the generated sentence is "coherent and meaningful ".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generating the next token (i.e., the current decision), TLM combines the knowledge learned and the decisions made to probabilistically sample the current decision.</a:t>
            </a:r>
            <a:endParaRPr kumimoji="1" lang="e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6FB60D5-CDC7-C149-6D40-9B37E28AD700}"/>
              </a:ext>
            </a:extLst>
          </p:cNvPr>
          <p:cNvGrpSpPr/>
          <p:nvPr/>
        </p:nvGrpSpPr>
        <p:grpSpPr>
          <a:xfrm>
            <a:off x="52534" y="3114852"/>
            <a:ext cx="6630759" cy="3626706"/>
            <a:chOff x="209722" y="1709876"/>
            <a:chExt cx="6630759" cy="362670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662595-7BDB-A623-F5FB-018DACF691D1}"/>
                </a:ext>
              </a:extLst>
            </p:cNvPr>
            <p:cNvSpPr txBox="1"/>
            <p:nvPr/>
          </p:nvSpPr>
          <p:spPr>
            <a:xfrm>
              <a:off x="1589869" y="4803763"/>
              <a:ext cx="52506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i="0">
                  <a:solidFill>
                    <a:srgbClr val="343541"/>
                  </a:solidFill>
                  <a:effectLst/>
                  <a:latin typeface="Söhne"/>
                </a:rPr>
                <a:t>What is</a:t>
              </a:r>
              <a:r>
                <a:rPr lang="zh-CN" altLang="en-US" sz="1200" b="0" i="0">
                  <a:solidFill>
                    <a:srgbClr val="343541"/>
                  </a:solidFill>
                  <a:effectLst/>
                  <a:latin typeface="Söhne"/>
                </a:rPr>
                <a:t> </a:t>
              </a:r>
              <a:r>
                <a:rPr lang="en-US" altLang="zh-CN" sz="1200" b="0" i="0">
                  <a:solidFill>
                    <a:srgbClr val="343541"/>
                  </a:solidFill>
                  <a:effectLst/>
                  <a:latin typeface="Söhne"/>
                </a:rPr>
                <a:t>a</a:t>
              </a:r>
              <a:r>
                <a:rPr lang="en" altLang="zh-CN" sz="1200" b="0" i="0">
                  <a:solidFill>
                    <a:srgbClr val="343541"/>
                  </a:solidFill>
                  <a:effectLst/>
                  <a:latin typeface="Söhne"/>
                </a:rPr>
                <a:t> language model?</a:t>
              </a:r>
              <a:r>
                <a:rPr lang="zh-CN" altLang="en-US" sz="1200" b="0" i="0">
                  <a:solidFill>
                    <a:srgbClr val="343541"/>
                  </a:solidFill>
                  <a:effectLst/>
                  <a:latin typeface="Söhne"/>
                </a:rPr>
                <a:t> </a:t>
              </a:r>
              <a:r>
                <a:rPr lang="en" altLang="zh-CN" sz="1200" b="0" i="0">
                  <a:solidFill>
                    <a:srgbClr val="374151"/>
                  </a:solidFill>
                  <a:effectLst/>
                  <a:latin typeface="Söhne"/>
                </a:rPr>
                <a:t>A language model</a:t>
              </a:r>
              <a:r>
                <a:rPr lang="en-US" altLang="zh-CN" sz="1200" b="0" i="0">
                  <a:solidFill>
                    <a:srgbClr val="374151"/>
                  </a:solidFill>
                  <a:effectLst/>
                  <a:latin typeface="Söhne"/>
                </a:rPr>
                <a:t>...</a:t>
              </a:r>
              <a:endParaRPr lang="en" altLang="zh-CN" sz="1200" b="0" dirty="0">
                <a:solidFill>
                  <a:srgbClr val="3B3B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BAD92A-A7A9-1E74-CB5A-FE4ECCA2399F}"/>
                </a:ext>
              </a:extLst>
            </p:cNvPr>
            <p:cNvSpPr/>
            <p:nvPr/>
          </p:nvSpPr>
          <p:spPr>
            <a:xfrm>
              <a:off x="4211021" y="2886069"/>
              <a:ext cx="664415" cy="144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LM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54CE4F-90A0-286A-DFD8-694AFE12C43F}"/>
                </a:ext>
              </a:extLst>
            </p:cNvPr>
            <p:cNvSpPr txBox="1"/>
            <p:nvPr/>
          </p:nvSpPr>
          <p:spPr>
            <a:xfrm>
              <a:off x="473599" y="2905853"/>
              <a:ext cx="339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What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A593DBF-C884-0164-5E73-282B50798E80}"/>
                </a:ext>
              </a:extLst>
            </p:cNvPr>
            <p:cNvSpPr txBox="1"/>
            <p:nvPr/>
          </p:nvSpPr>
          <p:spPr>
            <a:xfrm>
              <a:off x="5285131" y="2913600"/>
              <a:ext cx="8007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9E6AA36-B6C0-C8F5-8BC3-E34B3AC43B32}"/>
                </a:ext>
              </a:extLst>
            </p:cNvPr>
            <p:cNvCxnSpPr>
              <a:cxnSpLocks/>
            </p:cNvCxnSpPr>
            <p:nvPr/>
          </p:nvCxnSpPr>
          <p:spPr>
            <a:xfrm>
              <a:off x="3792599" y="3052100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7F921A93-5DD9-27D3-B7D0-3552C4D2F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672" y="3052100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7B6DE99-E3C2-EAA3-47F5-4F153C47F55C}"/>
                </a:ext>
              </a:extLst>
            </p:cNvPr>
            <p:cNvSpPr txBox="1"/>
            <p:nvPr/>
          </p:nvSpPr>
          <p:spPr>
            <a:xfrm>
              <a:off x="475478" y="3285585"/>
              <a:ext cx="331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...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languange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DCAECAD8-3FB7-4D30-259C-A7CAA01F5325}"/>
                </a:ext>
              </a:extLst>
            </p:cNvPr>
            <p:cNvCxnSpPr>
              <a:cxnSpLocks/>
            </p:cNvCxnSpPr>
            <p:nvPr/>
          </p:nvCxnSpPr>
          <p:spPr>
            <a:xfrm>
              <a:off x="3792599" y="3424085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491D5DE-7668-D321-C152-059246955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672" y="3424085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57A9102-BBD5-19AB-275E-8560D43CC75B}"/>
                </a:ext>
              </a:extLst>
            </p:cNvPr>
            <p:cNvSpPr txBox="1"/>
            <p:nvPr/>
          </p:nvSpPr>
          <p:spPr>
            <a:xfrm>
              <a:off x="209722" y="3685302"/>
              <a:ext cx="3574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...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languange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760DD62-C5A3-287A-E2A0-8623276B7736}"/>
                </a:ext>
              </a:extLst>
            </p:cNvPr>
            <p:cNvSpPr txBox="1"/>
            <p:nvPr/>
          </p:nvSpPr>
          <p:spPr>
            <a:xfrm>
              <a:off x="5292330" y="3685302"/>
              <a:ext cx="7935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1EFDFD58-3116-CAF9-3ED4-F8CFCA132B81}"/>
                </a:ext>
              </a:extLst>
            </p:cNvPr>
            <p:cNvCxnSpPr>
              <a:cxnSpLocks/>
            </p:cNvCxnSpPr>
            <p:nvPr/>
          </p:nvCxnSpPr>
          <p:spPr>
            <a:xfrm>
              <a:off x="3799798" y="3823802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AD8FABF8-CE53-F098-E7D0-3C205CEE8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871" y="3823802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156766D-27D5-C19A-78A7-73241FE46B3A}"/>
                </a:ext>
              </a:extLst>
            </p:cNvPr>
            <p:cNvSpPr txBox="1"/>
            <p:nvPr/>
          </p:nvSpPr>
          <p:spPr>
            <a:xfrm>
              <a:off x="3857765" y="3871556"/>
              <a:ext cx="232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⋮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9B2F2C-C0D8-41E8-9DD2-2DE870878A72}"/>
                </a:ext>
              </a:extLst>
            </p:cNvPr>
            <p:cNvSpPr txBox="1"/>
            <p:nvPr/>
          </p:nvSpPr>
          <p:spPr>
            <a:xfrm>
              <a:off x="313823" y="4057062"/>
              <a:ext cx="346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...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...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52787BA-B343-FB49-BDC3-AE7DB59CD7EF}"/>
                </a:ext>
              </a:extLst>
            </p:cNvPr>
            <p:cNvSpPr txBox="1"/>
            <p:nvPr/>
          </p:nvSpPr>
          <p:spPr>
            <a:xfrm>
              <a:off x="5292330" y="4057062"/>
              <a:ext cx="7935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"&lt;/s&gt;"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CCD2A281-BFE5-F3E0-1989-3A8E72C6A903}"/>
                </a:ext>
              </a:extLst>
            </p:cNvPr>
            <p:cNvCxnSpPr>
              <a:cxnSpLocks/>
            </p:cNvCxnSpPr>
            <p:nvPr/>
          </p:nvCxnSpPr>
          <p:spPr>
            <a:xfrm>
              <a:off x="3799798" y="4195562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8B4A3647-E17A-DDEA-86C9-C560ABADB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871" y="4195562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78606DF-C172-980D-E087-D4C57F7A04A7}"/>
                </a:ext>
              </a:extLst>
            </p:cNvPr>
            <p:cNvSpPr txBox="1"/>
            <p:nvPr/>
          </p:nvSpPr>
          <p:spPr>
            <a:xfrm>
              <a:off x="264360" y="4579740"/>
              <a:ext cx="6386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What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"&lt;/s&gt;"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F7B222C-6EF1-A6CD-E837-608D85FEB7EA}"/>
                </a:ext>
              </a:extLst>
            </p:cNvPr>
            <p:cNvSpPr txBox="1"/>
            <p:nvPr/>
          </p:nvSpPr>
          <p:spPr>
            <a:xfrm>
              <a:off x="6224728" y="369593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⑤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AF552E-13A7-E6C8-0295-12A9B0BEDE14}"/>
                </a:ext>
              </a:extLst>
            </p:cNvPr>
            <p:cNvSpPr txBox="1"/>
            <p:nvPr/>
          </p:nvSpPr>
          <p:spPr>
            <a:xfrm>
              <a:off x="6239550" y="289228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③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DBD54C1-44CB-F301-A7FA-EB0C2974BB06}"/>
                </a:ext>
              </a:extLst>
            </p:cNvPr>
            <p:cNvSpPr txBox="1"/>
            <p:nvPr/>
          </p:nvSpPr>
          <p:spPr>
            <a:xfrm>
              <a:off x="6239550" y="330769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④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51F6AB9-0932-6AE1-634A-63E7E251E8CE}"/>
                </a:ext>
              </a:extLst>
            </p:cNvPr>
            <p:cNvSpPr txBox="1"/>
            <p:nvPr/>
          </p:nvSpPr>
          <p:spPr>
            <a:xfrm>
              <a:off x="6223502" y="40530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⑥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41543E-5AFE-0FA7-2A3B-F447F2FFE1D0}"/>
                </a:ext>
              </a:extLst>
            </p:cNvPr>
            <p:cNvSpPr txBox="1"/>
            <p:nvPr/>
          </p:nvSpPr>
          <p:spPr>
            <a:xfrm>
              <a:off x="6208004" y="458110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⑦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E2A5A95-1553-B6A8-B8C9-66DB81D09A4B}"/>
                </a:ext>
              </a:extLst>
            </p:cNvPr>
            <p:cNvSpPr txBox="1"/>
            <p:nvPr/>
          </p:nvSpPr>
          <p:spPr>
            <a:xfrm>
              <a:off x="6207512" y="483642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⑧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AFDC9F1-73CB-1B4F-94A5-3C99A938931C}"/>
                </a:ext>
              </a:extLst>
            </p:cNvPr>
            <p:cNvSpPr/>
            <p:nvPr/>
          </p:nvSpPr>
          <p:spPr>
            <a:xfrm>
              <a:off x="238895" y="2621293"/>
              <a:ext cx="3482229" cy="177257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9F46DEA-DA2E-9472-FCA9-842F80A13B29}"/>
                </a:ext>
              </a:extLst>
            </p:cNvPr>
            <p:cNvSpPr/>
            <p:nvPr/>
          </p:nvSpPr>
          <p:spPr>
            <a:xfrm>
              <a:off x="5314547" y="2621294"/>
              <a:ext cx="936000" cy="177096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55A7FE7-EF2C-13F0-9F17-687ED8229C6C}"/>
                </a:ext>
              </a:extLst>
            </p:cNvPr>
            <p:cNvSpPr txBox="1"/>
            <p:nvPr/>
          </p:nvSpPr>
          <p:spPr>
            <a:xfrm>
              <a:off x="1715666" y="2621294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Input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65EEF4-4AF4-F9A8-8803-A1617B3DE6F3}"/>
                </a:ext>
              </a:extLst>
            </p:cNvPr>
            <p:cNvSpPr txBox="1"/>
            <p:nvPr/>
          </p:nvSpPr>
          <p:spPr>
            <a:xfrm>
              <a:off x="5260667" y="2622147"/>
              <a:ext cx="1047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Next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token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EE9DC9-315E-BB31-B631-0F7CBCFBA1C9}"/>
                </a:ext>
              </a:extLst>
            </p:cNvPr>
            <p:cNvSpPr/>
            <p:nvPr/>
          </p:nvSpPr>
          <p:spPr>
            <a:xfrm>
              <a:off x="238895" y="4531579"/>
              <a:ext cx="6011652" cy="80500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15D86C-18FD-5C4E-F7EB-E558BCF223F5}"/>
                </a:ext>
              </a:extLst>
            </p:cNvPr>
            <p:cNvSpPr txBox="1"/>
            <p:nvPr/>
          </p:nvSpPr>
          <p:spPr>
            <a:xfrm>
              <a:off x="2573968" y="5059583"/>
              <a:ext cx="1715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Prompt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Response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2A4E54E-641A-EE57-E731-AD29623E994F}"/>
                </a:ext>
              </a:extLst>
            </p:cNvPr>
            <p:cNvSpPr txBox="1"/>
            <p:nvPr/>
          </p:nvSpPr>
          <p:spPr>
            <a:xfrm>
              <a:off x="1080620" y="1720052"/>
              <a:ext cx="2365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i="0">
                  <a:solidFill>
                    <a:srgbClr val="343541"/>
                  </a:solidFill>
                  <a:effectLst/>
                  <a:latin typeface="Söhne"/>
                </a:rPr>
                <a:t>What is</a:t>
              </a:r>
              <a:r>
                <a:rPr lang="zh-CN" altLang="en-US" sz="1200" b="0" i="0">
                  <a:solidFill>
                    <a:srgbClr val="343541"/>
                  </a:solidFill>
                  <a:effectLst/>
                  <a:latin typeface="Söhne"/>
                </a:rPr>
                <a:t> </a:t>
              </a:r>
              <a:r>
                <a:rPr lang="en-US" altLang="zh-CN" sz="1200" b="0" i="0">
                  <a:solidFill>
                    <a:srgbClr val="343541"/>
                  </a:solidFill>
                  <a:effectLst/>
                  <a:latin typeface="Söhne"/>
                </a:rPr>
                <a:t>a</a:t>
              </a:r>
              <a:r>
                <a:rPr lang="en" altLang="zh-CN" sz="1200" b="0" i="0">
                  <a:solidFill>
                    <a:srgbClr val="343541"/>
                  </a:solidFill>
                  <a:effectLst/>
                  <a:latin typeface="Söhne"/>
                </a:rPr>
                <a:t> language model?</a:t>
              </a:r>
              <a:r>
                <a:rPr lang="zh-CN" altLang="en-US" sz="1200" b="0" i="0">
                  <a:solidFill>
                    <a:srgbClr val="343541"/>
                  </a:solidFill>
                  <a:effectLst/>
                  <a:latin typeface="Söhne"/>
                </a:rPr>
                <a:t> </a:t>
              </a:r>
              <a:endParaRPr lang="en" altLang="zh-CN" sz="1200" b="0" dirty="0">
                <a:solidFill>
                  <a:srgbClr val="3B3B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42ECE0A-EFB9-5B1C-2F24-6F2D6A3AE2EA}"/>
                </a:ext>
              </a:extLst>
            </p:cNvPr>
            <p:cNvSpPr txBox="1"/>
            <p:nvPr/>
          </p:nvSpPr>
          <p:spPr>
            <a:xfrm>
              <a:off x="336103" y="1979783"/>
              <a:ext cx="354108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What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language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B73B29-FAE6-EAFF-2920-FA9804616B18}"/>
                </a:ext>
              </a:extLst>
            </p:cNvPr>
            <p:cNvSpPr txBox="1"/>
            <p:nvPr/>
          </p:nvSpPr>
          <p:spPr>
            <a:xfrm>
              <a:off x="3777857" y="19585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DB919A4-311C-6D3D-4BD7-E30F7C5C689B}"/>
                </a:ext>
              </a:extLst>
            </p:cNvPr>
            <p:cNvSpPr txBox="1"/>
            <p:nvPr/>
          </p:nvSpPr>
          <p:spPr>
            <a:xfrm>
              <a:off x="3772926" y="17098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5FA10A9-0833-BE5C-FE3A-D4935D950EB9}"/>
                </a:ext>
              </a:extLst>
            </p:cNvPr>
            <p:cNvSpPr/>
            <p:nvPr/>
          </p:nvSpPr>
          <p:spPr>
            <a:xfrm>
              <a:off x="238895" y="1720052"/>
              <a:ext cx="3482229" cy="7937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963345D-AA40-3789-663D-3061C566B1AB}"/>
                </a:ext>
              </a:extLst>
            </p:cNvPr>
            <p:cNvSpPr txBox="1"/>
            <p:nvPr/>
          </p:nvSpPr>
          <p:spPr>
            <a:xfrm>
              <a:off x="1624742" y="2229151"/>
              <a:ext cx="768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Prompt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D9EA130-A014-A29C-5A77-EE756F154052}"/>
              </a:ext>
            </a:extLst>
          </p:cNvPr>
          <p:cNvGrpSpPr/>
          <p:nvPr/>
        </p:nvGrpSpPr>
        <p:grpSpPr>
          <a:xfrm>
            <a:off x="6720958" y="3031214"/>
            <a:ext cx="6035930" cy="3710344"/>
            <a:chOff x="2011625" y="1896727"/>
            <a:chExt cx="6035930" cy="371034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1AF859F-1BAE-CBD0-B0FD-D9F388AAE170}"/>
                </a:ext>
              </a:extLst>
            </p:cNvPr>
            <p:cNvSpPr txBox="1"/>
            <p:nvPr/>
          </p:nvSpPr>
          <p:spPr>
            <a:xfrm>
              <a:off x="2986664" y="5015786"/>
              <a:ext cx="43630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... split </a:t>
              </a:r>
              <a:r>
                <a:rPr lang="en" altLang="zh-CN" sz="1200" b="0" dirty="0" err="1">
                  <a:solidFill>
                    <a:srgbClr val="001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CN" sz="1200" b="0" dirty="0">
                  <a:solidFill>
                    <a:srgbClr val="09865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1024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to </a:t>
              </a:r>
              <a:r>
                <a:rPr lang="en" altLang="zh-CN" sz="1200" b="0" dirty="0">
                  <a:solidFill>
                    <a:srgbClr val="001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.0</a:t>
              </a:r>
              <a:r>
                <a:rPr lang="en" altLang="zh-CN" sz="1200" b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CN" sz="1200" b="0" dirty="0">
                  <a:solidFill>
                    <a:srgbClr val="09865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32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001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.1</a:t>
              </a:r>
              <a:r>
                <a:rPr lang="en" altLang="zh-CN" sz="1200" b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CN" sz="1200" b="0" dirty="0">
                  <a:solidFill>
                    <a:srgbClr val="09865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00108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.2</a:t>
              </a:r>
              <a:r>
                <a:rPr lang="en" altLang="zh-CN" sz="1200" b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" altLang="zh-CN" sz="1200" b="0" dirty="0">
                  <a:solidFill>
                    <a:srgbClr val="09865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r>
                <a:rPr lang="zh-CN" altLang="en-US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split ...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FAFF682-1210-F6D4-5B27-C33CE6E140A4}"/>
                </a:ext>
              </a:extLst>
            </p:cNvPr>
            <p:cNvSpPr/>
            <p:nvPr/>
          </p:nvSpPr>
          <p:spPr>
            <a:xfrm>
              <a:off x="5021890" y="2173041"/>
              <a:ext cx="664415" cy="2274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TLM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5D4E557-51A5-7F1F-C744-78760D003107}"/>
                </a:ext>
              </a:extLst>
            </p:cNvPr>
            <p:cNvSpPr txBox="1"/>
            <p:nvPr/>
          </p:nvSpPr>
          <p:spPr>
            <a:xfrm>
              <a:off x="2571730" y="2206791"/>
              <a:ext cx="2022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"split"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=1024"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7D0E48C-0EFD-BC83-AB14-508F8B729092}"/>
                </a:ext>
              </a:extLst>
            </p:cNvPr>
            <p:cNvSpPr txBox="1"/>
            <p:nvPr/>
          </p:nvSpPr>
          <p:spPr>
            <a:xfrm>
              <a:off x="6096000" y="2214538"/>
              <a:ext cx="8007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"i.0=32"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334059AF-30FF-71A3-6689-6ECFEBBC20F3}"/>
                </a:ext>
              </a:extLst>
            </p:cNvPr>
            <p:cNvCxnSpPr>
              <a:cxnSpLocks/>
            </p:cNvCxnSpPr>
            <p:nvPr/>
          </p:nvCxnSpPr>
          <p:spPr>
            <a:xfrm>
              <a:off x="4603468" y="2353038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7F36E0CB-060D-F95C-9303-C8C6AC1B0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41" y="2353038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FD4578D-8EB4-9F43-02DA-29C783CA3E86}"/>
                </a:ext>
              </a:extLst>
            </p:cNvPr>
            <p:cNvSpPr txBox="1"/>
            <p:nvPr/>
          </p:nvSpPr>
          <p:spPr>
            <a:xfrm>
              <a:off x="2404928" y="2586523"/>
              <a:ext cx="2261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=1024"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"i.0=32"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1D6E571-2773-AAF7-AF09-4E86FD7F49A5}"/>
                </a:ext>
              </a:extLst>
            </p:cNvPr>
            <p:cNvSpPr txBox="1"/>
            <p:nvPr/>
          </p:nvSpPr>
          <p:spPr>
            <a:xfrm>
              <a:off x="6096000" y="2586523"/>
              <a:ext cx="1944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"i.1=1"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4B51A026-4652-7B5C-83FE-8B706D4A3298}"/>
                </a:ext>
              </a:extLst>
            </p:cNvPr>
            <p:cNvCxnSpPr>
              <a:cxnSpLocks/>
            </p:cNvCxnSpPr>
            <p:nvPr/>
          </p:nvCxnSpPr>
          <p:spPr>
            <a:xfrm>
              <a:off x="4603468" y="2725023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98EDE2DD-D500-2EF6-18E5-C0EEEA01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41" y="2725023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A80D3EAC-564D-31B5-B569-85E4AC8300E2}"/>
                </a:ext>
              </a:extLst>
            </p:cNvPr>
            <p:cNvSpPr txBox="1"/>
            <p:nvPr/>
          </p:nvSpPr>
          <p:spPr>
            <a:xfrm>
              <a:off x="2538672" y="2986240"/>
              <a:ext cx="2037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"i.0=32"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BB5D568-038C-B1C5-B472-64D71FCC041C}"/>
                </a:ext>
              </a:extLst>
            </p:cNvPr>
            <p:cNvSpPr txBox="1"/>
            <p:nvPr/>
          </p:nvSpPr>
          <p:spPr>
            <a:xfrm>
              <a:off x="6103199" y="2986240"/>
              <a:ext cx="1944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E7EFF3A9-2297-CADC-581E-BB0A6D283F28}"/>
                </a:ext>
              </a:extLst>
            </p:cNvPr>
            <p:cNvCxnSpPr>
              <a:cxnSpLocks/>
            </p:cNvCxnSpPr>
            <p:nvPr/>
          </p:nvCxnSpPr>
          <p:spPr>
            <a:xfrm>
              <a:off x="4610667" y="3124740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531CD8A7-F3BF-8503-3B7D-098D0C4CA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740" y="3124740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D25D655-81FC-0311-7891-53E42DC102A8}"/>
                </a:ext>
              </a:extLst>
            </p:cNvPr>
            <p:cNvSpPr txBox="1"/>
            <p:nvPr/>
          </p:nvSpPr>
          <p:spPr>
            <a:xfrm>
              <a:off x="2065138" y="3385957"/>
              <a:ext cx="2521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split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j=512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553DEE1-0894-0ECB-39FF-6A1558FE083F}"/>
                </a:ext>
              </a:extLst>
            </p:cNvPr>
            <p:cNvSpPr txBox="1"/>
            <p:nvPr/>
          </p:nvSpPr>
          <p:spPr>
            <a:xfrm>
              <a:off x="6103199" y="3385957"/>
              <a:ext cx="1944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96D04335-C666-EAAD-D295-E76C1521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667" y="3524457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31A65935-C60A-9CB5-D882-790A76BD3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740" y="3524457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FE4A2CA-6E3E-3C93-8F03-8E45DE4AB218}"/>
                </a:ext>
              </a:extLst>
            </p:cNvPr>
            <p:cNvSpPr txBox="1"/>
            <p:nvPr/>
          </p:nvSpPr>
          <p:spPr>
            <a:xfrm>
              <a:off x="2576748" y="3748518"/>
              <a:ext cx="2000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j=512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1A8041-DE67-A816-C399-D7DCBD222FE9}"/>
                </a:ext>
              </a:extLst>
            </p:cNvPr>
            <p:cNvSpPr txBox="1"/>
            <p:nvPr/>
          </p:nvSpPr>
          <p:spPr>
            <a:xfrm>
              <a:off x="6103199" y="3748518"/>
              <a:ext cx="1944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D3542E15-4555-D840-9127-1BB3A20459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0667" y="3887018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EB1B79E4-364F-1B7E-AE33-86857842D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740" y="3887018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6BE5F03-00C6-4DED-5039-ED5858F237E9}"/>
                </a:ext>
              </a:extLst>
            </p:cNvPr>
            <p:cNvSpPr txBox="1"/>
            <p:nvPr/>
          </p:nvSpPr>
          <p:spPr>
            <a:xfrm>
              <a:off x="4668634" y="3980360"/>
              <a:ext cx="232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⋮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C8917F4-0163-CA0A-E9C2-AD913DED3C4F}"/>
                </a:ext>
              </a:extLst>
            </p:cNvPr>
            <p:cNvSpPr txBox="1"/>
            <p:nvPr/>
          </p:nvSpPr>
          <p:spPr>
            <a:xfrm>
              <a:off x="2420835" y="4174744"/>
              <a:ext cx="2154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-US" altLang="zh-CN" sz="1200" dirty="0">
                  <a:solidFill>
                    <a:srgbClr val="3B3B3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EE48F3F-5607-C0CF-E167-F0E497BB0D53}"/>
                </a:ext>
              </a:extLst>
            </p:cNvPr>
            <p:cNvSpPr txBox="1"/>
            <p:nvPr/>
          </p:nvSpPr>
          <p:spPr>
            <a:xfrm>
              <a:off x="6103199" y="4174744"/>
              <a:ext cx="7935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"&lt;/s&gt;"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34FF9BFE-C56C-079D-8309-BD0B272C31E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667" y="4313244"/>
              <a:ext cx="3600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7BEFEDEC-1BFA-FB42-2F31-194FC9C38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740" y="4313244"/>
              <a:ext cx="360000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CC3713A-9136-35BD-ED2A-69FC0046686D}"/>
                </a:ext>
              </a:extLst>
            </p:cNvPr>
            <p:cNvSpPr txBox="1"/>
            <p:nvPr/>
          </p:nvSpPr>
          <p:spPr>
            <a:xfrm>
              <a:off x="2011625" y="4697422"/>
              <a:ext cx="51301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"split"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 err="1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=1024"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"to"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"i.0=32"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"i.1=1"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"i.2=4"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-US" altLang="zh-CN" sz="1200" dirty="0">
                  <a:solidFill>
                    <a:srgbClr val="A3151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split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" altLang="zh-CN" sz="1200" b="0" dirty="0">
                  <a:solidFill>
                    <a:srgbClr val="A31515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"&lt;/s&gt;"</a:t>
              </a:r>
              <a:r>
                <a:rPr lang="en" altLang="zh-CN" sz="1200" b="0" dirty="0">
                  <a:solidFill>
                    <a:srgbClr val="3B3B3B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]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6C7E743-911E-CD5D-4D46-071BD96552CE}"/>
                </a:ext>
              </a:extLst>
            </p:cNvPr>
            <p:cNvSpPr txBox="1"/>
            <p:nvPr/>
          </p:nvSpPr>
          <p:spPr>
            <a:xfrm>
              <a:off x="7050419" y="22118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169EF28-8B12-8F35-8D59-DFD0F16D4606}"/>
                </a:ext>
              </a:extLst>
            </p:cNvPr>
            <p:cNvSpPr txBox="1"/>
            <p:nvPr/>
          </p:nvSpPr>
          <p:spPr>
            <a:xfrm>
              <a:off x="7050419" y="258383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16291AC-ADFC-25B4-5191-3BA92C7D8C73}"/>
                </a:ext>
              </a:extLst>
            </p:cNvPr>
            <p:cNvSpPr txBox="1"/>
            <p:nvPr/>
          </p:nvSpPr>
          <p:spPr>
            <a:xfrm>
              <a:off x="7050419" y="2999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③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A740C4F-4AFE-3184-2372-BABDE1ABCE3A}"/>
                </a:ext>
              </a:extLst>
            </p:cNvPr>
            <p:cNvSpPr txBox="1"/>
            <p:nvPr/>
          </p:nvSpPr>
          <p:spPr>
            <a:xfrm>
              <a:off x="7049869" y="33853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④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2F7F6FE-7363-F720-6F5C-5BFC60D74CB7}"/>
                </a:ext>
              </a:extLst>
            </p:cNvPr>
            <p:cNvSpPr txBox="1"/>
            <p:nvPr/>
          </p:nvSpPr>
          <p:spPr>
            <a:xfrm>
              <a:off x="7034371" y="375713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⑤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8F69F75-3FE0-C6B6-751E-7F5EB362D902}"/>
                </a:ext>
              </a:extLst>
            </p:cNvPr>
            <p:cNvSpPr txBox="1"/>
            <p:nvPr/>
          </p:nvSpPr>
          <p:spPr>
            <a:xfrm>
              <a:off x="7034371" y="41707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⑥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53D7EEA-7805-91B0-2BA8-6384F626910A}"/>
                </a:ext>
              </a:extLst>
            </p:cNvPr>
            <p:cNvSpPr txBox="1"/>
            <p:nvPr/>
          </p:nvSpPr>
          <p:spPr>
            <a:xfrm>
              <a:off x="7018873" y="470604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⑦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F2FCA4C-5A61-7C53-A1FF-FA1A44715E8A}"/>
                </a:ext>
              </a:extLst>
            </p:cNvPr>
            <p:cNvSpPr txBox="1"/>
            <p:nvPr/>
          </p:nvSpPr>
          <p:spPr>
            <a:xfrm>
              <a:off x="7011124" y="501941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i="0">
                  <a:solidFill>
                    <a:srgbClr val="37415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⑧</a:t>
              </a:r>
              <a:endPara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42B928F-6853-8962-5606-4DD28A11A405}"/>
                </a:ext>
              </a:extLst>
            </p:cNvPr>
            <p:cNvSpPr/>
            <p:nvPr/>
          </p:nvSpPr>
          <p:spPr>
            <a:xfrm>
              <a:off x="2093278" y="1898331"/>
              <a:ext cx="2438715" cy="26132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5E16BFC-50FE-F167-196E-806CD8649E85}"/>
                </a:ext>
              </a:extLst>
            </p:cNvPr>
            <p:cNvSpPr/>
            <p:nvPr/>
          </p:nvSpPr>
          <p:spPr>
            <a:xfrm>
              <a:off x="6125416" y="1896727"/>
              <a:ext cx="936000" cy="261320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5691417-B04D-8222-6A02-FE018476C6F4}"/>
                </a:ext>
              </a:extLst>
            </p:cNvPr>
            <p:cNvSpPr txBox="1"/>
            <p:nvPr/>
          </p:nvSpPr>
          <p:spPr>
            <a:xfrm>
              <a:off x="3310305" y="1922232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Input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AD5425C-FFED-D53E-C869-89334D48A7B2}"/>
                </a:ext>
              </a:extLst>
            </p:cNvPr>
            <p:cNvSpPr txBox="1"/>
            <p:nvPr/>
          </p:nvSpPr>
          <p:spPr>
            <a:xfrm>
              <a:off x="6071536" y="1922232"/>
              <a:ext cx="1047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Next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token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78718E-AA57-0D96-192C-228B23045F97}"/>
                </a:ext>
              </a:extLst>
            </p:cNvPr>
            <p:cNvSpPr/>
            <p:nvPr/>
          </p:nvSpPr>
          <p:spPr>
            <a:xfrm>
              <a:off x="2024325" y="4649261"/>
              <a:ext cx="5325353" cy="9578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ECD998C-5233-078B-389D-702F5EB4C985}"/>
                </a:ext>
              </a:extLst>
            </p:cNvPr>
            <p:cNvSpPr txBox="1"/>
            <p:nvPr/>
          </p:nvSpPr>
          <p:spPr>
            <a:xfrm>
              <a:off x="3810967" y="5257092"/>
              <a:ext cx="1715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Prompt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r>
                <a:rPr kumimoji="1" lang="zh-CN" altLang="en-US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u="sng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Response</a:t>
              </a:r>
              <a:endParaRPr kumimoji="1" lang="zh-CN" altLang="en-US" sz="1200" b="1" u="sng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5EC2D00-6540-FB33-81E8-BFF2A24B869C}"/>
              </a:ext>
            </a:extLst>
          </p:cNvPr>
          <p:cNvSpPr txBox="1"/>
          <p:nvPr/>
        </p:nvSpPr>
        <p:spPr>
          <a:xfrm>
            <a:off x="5133662" y="4679310"/>
            <a:ext cx="1944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b="0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en" altLang="zh-CN" sz="1200" b="0" dirty="0"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" altLang="zh-CN" sz="1200" b="0" dirty="0">
                <a:solidFill>
                  <a:srgbClr val="3B3B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57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1DF85-CCC9-BFA4-F8A5-E1C374FDA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1601EC-0598-E433-36A8-B6C04794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36B4F542-D65E-B4AE-5295-61879D28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15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52C86B-C22E-8E7E-6667-72794B92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61" y="1001811"/>
            <a:ext cx="3736062" cy="511492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932698-226F-22DE-FDFE-D630538E42C1}"/>
              </a:ext>
            </a:extLst>
          </p:cNvPr>
          <p:cNvSpPr txBox="1">
            <a:spLocks/>
          </p:cNvSpPr>
          <p:nvPr/>
        </p:nvSpPr>
        <p:spPr>
          <a:xfrm>
            <a:off x="717585" y="1143978"/>
            <a:ext cx="5326869" cy="502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next generate tensor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programs: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TLM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extracts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sentences,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them to decisions, and applies them to the input </a:t>
            </a:r>
            <a:r>
              <a:rPr kumimoji="1" lang="en-US" altLang="zh-CN" sz="2000" dirty="0" err="1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subgragh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generate the tensor program.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has the reverse flow of the previous sentence token generation step.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3CD7-2019-2192-E9CB-3CFC6D13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947C8B-AF7F-1BC9-CE51-77C02222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6CF2F38C-1BDD-32A9-FF1D-79195864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16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D1E38-DF0B-D494-41ED-73424543C42F}"/>
              </a:ext>
            </a:extLst>
          </p:cNvPr>
          <p:cNvSpPr txBox="1">
            <a:spLocks/>
          </p:cNvSpPr>
          <p:nvPr/>
        </p:nvSpPr>
        <p:spPr>
          <a:xfrm>
            <a:off x="733168" y="1118506"/>
            <a:ext cx="10725664" cy="3614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language models generate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programs?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</a:t>
            </a:r>
            <a:endParaRPr kumimoji="1" lang="en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language models generate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programs?	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❓</a:t>
            </a: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 high-performance (i.e., low latency) tensor language sentences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demonstration data to perform supervised fine-tuning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(SFT)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purpose of SFT of a language model with demonstration data is to achieve that the model’s responses to prompts align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with the human intentions reflected in the demonstration data.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But, where does the demonstration data come from?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2082-9754-8617-2CDE-94357C6C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4F1264-BC0E-E526-467F-796EE59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Iterative Optimization</a:t>
            </a:r>
            <a:endParaRPr kumimoji="1"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F25772C8-1236-1E48-F74B-FB5276C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17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C31F15B-F5AC-CF7A-69CA-F84D8826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6" y="1013254"/>
            <a:ext cx="10725664" cy="35700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4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each iteration, we train our TLM model in a slightly different fashion compared to the language model training: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substitute the reward model (RM) with actual tensor program measurement</a:t>
            </a:r>
          </a:p>
          <a:p>
            <a:pPr marL="673100" lvl="1" indent="-342900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 tensor sentence can be converted into a tensor program, allowing its execution latency to be directly measured on hardware</a:t>
            </a:r>
          </a:p>
          <a:p>
            <a:pPr marL="330200" lvl="1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employ iterative SFT instead of reinforcement learning (RL)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reinforcement learning convergence process is unstable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kumimoji="1"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kumimoji="1" lang="en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3">
            <a:extLst>
              <a:ext uri="{FF2B5EF4-FFF2-40B4-BE49-F238E27FC236}">
                <a16:creationId xmlns:a16="http://schemas.microsoft.com/office/drawing/2014/main" id="{98EE5F78-2AFD-7094-98B6-93287A85DE46}"/>
              </a:ext>
            </a:extLst>
          </p:cNvPr>
          <p:cNvSpPr/>
          <p:nvPr/>
        </p:nvSpPr>
        <p:spPr>
          <a:xfrm>
            <a:off x="530578" y="4857650"/>
            <a:ext cx="4876801" cy="1306083"/>
          </a:xfrm>
          <a:prstGeom prst="roundRect">
            <a:avLst/>
          </a:prstGeom>
          <a:solidFill>
            <a:schemeClr val="accent5">
              <a:lumMod val="75000"/>
              <a:alpha val="2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 × pre-training + 1 × SFT + n × (RM + RL)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: 圆角 13">
            <a:extLst>
              <a:ext uri="{FF2B5EF4-FFF2-40B4-BE49-F238E27FC236}">
                <a16:creationId xmlns:a16="http://schemas.microsoft.com/office/drawing/2014/main" id="{0C950E67-11C2-68FD-A080-426B6E8BABD0}"/>
              </a:ext>
            </a:extLst>
          </p:cNvPr>
          <p:cNvSpPr/>
          <p:nvPr/>
        </p:nvSpPr>
        <p:spPr>
          <a:xfrm>
            <a:off x="6784620" y="4857650"/>
            <a:ext cx="4876801" cy="1306083"/>
          </a:xfrm>
          <a:prstGeom prst="roundRect">
            <a:avLst/>
          </a:prstGeom>
          <a:solidFill>
            <a:schemeClr val="accent5">
              <a:lumMod val="75000"/>
              <a:alpha val="2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(measurement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SFT)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A663AC05-F3EA-9C63-7AF5-834CB1EFDFF5}"/>
              </a:ext>
            </a:extLst>
          </p:cNvPr>
          <p:cNvSpPr/>
          <p:nvPr/>
        </p:nvSpPr>
        <p:spPr>
          <a:xfrm rot="16200000">
            <a:off x="6006611" y="5058266"/>
            <a:ext cx="178776" cy="90485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44DF47-42BE-8D77-0315-DA74AF913112}"/>
              </a:ext>
            </a:extLst>
          </p:cNvPr>
          <p:cNvSpPr txBox="1"/>
          <p:nvPr/>
        </p:nvSpPr>
        <p:spPr>
          <a:xfrm>
            <a:off x="1632155" y="4857650"/>
            <a:ext cx="4011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Language model training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73F410-3377-0106-60EF-4EB36ECED0BE}"/>
              </a:ext>
            </a:extLst>
          </p:cNvPr>
          <p:cNvSpPr txBox="1"/>
          <p:nvPr/>
        </p:nvSpPr>
        <p:spPr>
          <a:xfrm>
            <a:off x="8436300" y="4857650"/>
            <a:ext cx="4011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TLM training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0C15-B9AC-994F-F58D-4430618E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899110-8C08-4933-3946-8325C39B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Iterative Optimization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A659C4B6-C75C-880A-21DE-FE550E65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18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9145A-8C69-D715-B07F-CC5BA8FF01D4}"/>
              </a:ext>
            </a:extLst>
          </p:cNvPr>
          <p:cNvSpPr/>
          <p:nvPr/>
        </p:nvSpPr>
        <p:spPr>
          <a:xfrm>
            <a:off x="974865" y="1916563"/>
            <a:ext cx="1004399" cy="356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BF69D-368E-27D5-120C-A0854B57551A}"/>
              </a:ext>
            </a:extLst>
          </p:cNvPr>
          <p:cNvSpPr/>
          <p:nvPr/>
        </p:nvSpPr>
        <p:spPr>
          <a:xfrm>
            <a:off x="970436" y="2635605"/>
            <a:ext cx="100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TLM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6FFB6E-DE8D-A820-69E9-56BE1DC2D42B}"/>
              </a:ext>
            </a:extLst>
          </p:cNvPr>
          <p:cNvSpPr/>
          <p:nvPr/>
        </p:nvSpPr>
        <p:spPr>
          <a:xfrm>
            <a:off x="2522777" y="2294674"/>
            <a:ext cx="100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TLM-base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C1CFF0-E03C-E5AA-228F-5B117890B628}"/>
              </a:ext>
            </a:extLst>
          </p:cNvPr>
          <p:cNvSpPr/>
          <p:nvPr/>
        </p:nvSpPr>
        <p:spPr>
          <a:xfrm>
            <a:off x="970436" y="3353805"/>
            <a:ext cx="100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Sentences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CDD25E-5895-C0B7-59A9-BAF21DDCF850}"/>
              </a:ext>
            </a:extLst>
          </p:cNvPr>
          <p:cNvSpPr/>
          <p:nvPr/>
        </p:nvSpPr>
        <p:spPr>
          <a:xfrm>
            <a:off x="2522777" y="3001984"/>
            <a:ext cx="100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Demonstration</a:t>
            </a:r>
            <a:r>
              <a:rPr kumimoji="1"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kumimoji="1" lang="zh-CN" alt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0F7831-73BC-7DFA-5182-31B7D333467F}"/>
              </a:ext>
            </a:extLst>
          </p:cNvPr>
          <p:cNvSpPr/>
          <p:nvPr/>
        </p:nvSpPr>
        <p:spPr>
          <a:xfrm>
            <a:off x="2522776" y="4051048"/>
            <a:ext cx="100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20A567-E2F2-CB7A-948A-50AC2644903A}"/>
              </a:ext>
            </a:extLst>
          </p:cNvPr>
          <p:cNvSpPr/>
          <p:nvPr/>
        </p:nvSpPr>
        <p:spPr>
          <a:xfrm>
            <a:off x="970437" y="4054567"/>
            <a:ext cx="100822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Candidates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24E83A-BF7C-0DDF-05C0-A3DC92D2EDF3}"/>
              </a:ext>
            </a:extLst>
          </p:cNvPr>
          <p:cNvSpPr/>
          <p:nvPr/>
        </p:nvSpPr>
        <p:spPr>
          <a:xfrm>
            <a:off x="970436" y="4774567"/>
            <a:ext cx="10044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</a:t>
            </a:r>
            <a:r>
              <a:rPr lang="en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parallel</a:t>
            </a:r>
            <a:r>
              <a:rPr lang="en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C79B0-7F33-5277-8807-4A3E459F51C0}"/>
              </a:ext>
            </a:extLst>
          </p:cNvPr>
          <p:cNvSpPr/>
          <p:nvPr/>
        </p:nvSpPr>
        <p:spPr>
          <a:xfrm>
            <a:off x="2522777" y="4774567"/>
            <a:ext cx="10044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Records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752A1ED-78A1-FF9F-1E98-174908184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472636" y="2272963"/>
            <a:ext cx="4429" cy="3626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A232A04-7AAC-D9F7-9F2C-78BF0474F0C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472636" y="2992005"/>
            <a:ext cx="0" cy="361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3C576E5-7C4A-3A25-AAB2-B7C3DFDDC83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472636" y="3710205"/>
            <a:ext cx="1913" cy="344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BD92702-1D83-3CDD-A08E-6BFD445906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72636" y="4414567"/>
            <a:ext cx="1913" cy="36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45DAA5-2E05-B183-0B99-02C1D3C7AF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4836" y="4954567"/>
            <a:ext cx="5479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33188AE-ED82-77C8-F720-328EB5B6C7E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3024976" y="4407448"/>
            <a:ext cx="1" cy="367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83645B0-D033-94A2-2AE3-FCD30D45946A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024976" y="3358384"/>
            <a:ext cx="1" cy="6926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95316F43-E6D3-299A-89A4-DE6090282089}"/>
              </a:ext>
            </a:extLst>
          </p:cNvPr>
          <p:cNvCxnSpPr>
            <a:stCxn id="9" idx="2"/>
            <a:endCxn id="8" idx="3"/>
          </p:cNvCxnSpPr>
          <p:nvPr/>
        </p:nvCxnSpPr>
        <p:spPr>
          <a:xfrm rot="5400000">
            <a:off x="2418542" y="2207369"/>
            <a:ext cx="162731" cy="10501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F4DB7E3-DEF1-D38F-EDF7-F5B9E54CAF9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024977" y="2651074"/>
            <a:ext cx="0" cy="350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050E5E3-8F11-69A8-A5AF-4E5F99837957}"/>
              </a:ext>
            </a:extLst>
          </p:cNvPr>
          <p:cNvSpPr txBox="1"/>
          <p:nvPr/>
        </p:nvSpPr>
        <p:spPr>
          <a:xfrm>
            <a:off x="2098533" y="2580863"/>
            <a:ext cx="44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E76D8C-29B4-2A04-DD69-BFF106F27CE4}"/>
              </a:ext>
            </a:extLst>
          </p:cNvPr>
          <p:cNvSpPr txBox="1"/>
          <p:nvPr/>
        </p:nvSpPr>
        <p:spPr>
          <a:xfrm>
            <a:off x="1426090" y="3753632"/>
            <a:ext cx="73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kumimoji="1"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measured</a:t>
            </a:r>
            <a:endParaRPr kumimoji="1"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E579DC-8F14-6672-7C8F-7CBE055993BE}"/>
              </a:ext>
            </a:extLst>
          </p:cNvPr>
          <p:cNvSpPr txBox="1"/>
          <p:nvPr/>
        </p:nvSpPr>
        <p:spPr>
          <a:xfrm>
            <a:off x="2395556" y="4603493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Measured</a:t>
            </a:r>
            <a:endParaRPr kumimoji="1"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CA4128E-091E-284F-183F-1A709BFC6139}"/>
              </a:ext>
            </a:extLst>
          </p:cNvPr>
          <p:cNvSpPr txBox="1">
            <a:spLocks/>
          </p:cNvSpPr>
          <p:nvPr/>
        </p:nvSpPr>
        <p:spPr>
          <a:xfrm>
            <a:off x="4246545" y="1916563"/>
            <a:ext cx="7314087" cy="412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TLM can generate better data iteration by iteration.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/>
              <a:t>The combination of inheritance and mutation may potentially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generate higher quality data, aligning with the design philosophy of genetic algorithms.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latency of the demonstration data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zh-CN" altLang="en-US" sz="2000" dirty="0"/>
              <a:t> </a:t>
            </a:r>
            <a:endParaRPr kumimoji="1" lang="en" altLang="zh-CN" sz="2000" dirty="0"/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/>
              <a:t>Mathematically speaking, a monotonic and bounded limit results in convergence.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C628EF9-BCAE-4875-886D-BF96B6A2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40" y="4268776"/>
            <a:ext cx="6447696" cy="38561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677DCC9-52CA-A7B1-7868-AE46FEEBF653}"/>
              </a:ext>
            </a:extLst>
          </p:cNvPr>
          <p:cNvSpPr txBox="1"/>
          <p:nvPr/>
        </p:nvSpPr>
        <p:spPr>
          <a:xfrm>
            <a:off x="879550" y="5661015"/>
            <a:ext cx="101335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language models generate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programs?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✅</a:t>
            </a:r>
            <a:endParaRPr kumimoji="1" lang="en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language models generate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programs?	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✅</a:t>
            </a:r>
            <a:endParaRPr kumimoji="1" lang="en-US" altLang="zh-CN" sz="20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2AA0FA9-E9EF-80E8-15D4-3253F7B9FFA0}"/>
              </a:ext>
            </a:extLst>
          </p:cNvPr>
          <p:cNvSpPr txBox="1">
            <a:spLocks/>
          </p:cNvSpPr>
          <p:nvPr/>
        </p:nvSpPr>
        <p:spPr>
          <a:xfrm>
            <a:off x="81706" y="839417"/>
            <a:ext cx="11881694" cy="795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4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of the iterative optimization is to use the best subset of the data generated by TLM (</a:t>
            </a:r>
            <a:r>
              <a:rPr kumimoji="1" lang="en-US" altLang="zh-CN" sz="2400" dirty="0" err="1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a.k.a</a:t>
            </a:r>
            <a:r>
              <a:rPr kumimoji="1" lang="en-US" altLang="zh-CN" sz="24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demonstration data) to fine-tune TLM.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4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4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400" dirty="0">
              <a:solidFill>
                <a:srgbClr val="4B6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E3D-BE83-CEA3-BA98-B332681C5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803884-9074-AF28-F105-2B60D50A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C1871054-E9B8-F045-A7D1-60460574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19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4DEDFEE-4D77-9867-21B5-D35DE7A28D1A}"/>
              </a:ext>
            </a:extLst>
          </p:cNvPr>
          <p:cNvSpPr txBox="1">
            <a:spLocks/>
          </p:cNvSpPr>
          <p:nvPr/>
        </p:nvSpPr>
        <p:spPr>
          <a:xfrm>
            <a:off x="166255" y="1033245"/>
            <a:ext cx="6223217" cy="5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Behavior of Demonstration Data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FD218-C22D-F4AE-5322-B3C9FD2F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" y="1841121"/>
            <a:ext cx="6324600" cy="355347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F5DE9F-D4B2-35F8-86A9-913CA381CA68}"/>
              </a:ext>
            </a:extLst>
          </p:cNvPr>
          <p:cNvSpPr txBox="1">
            <a:spLocks/>
          </p:cNvSpPr>
          <p:nvPr/>
        </p:nvSpPr>
        <p:spPr>
          <a:xfrm>
            <a:off x="6663160" y="2296025"/>
            <a:ext cx="5362585" cy="3375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Inducing</a:t>
            </a: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convergence across all 126 workloads calls for approximately </a:t>
            </a:r>
            <a:r>
              <a:rPr kumimoji="1" lang="e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200K</a:t>
            </a: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tensor program measurements on the GPU and about </a:t>
            </a:r>
            <a:r>
              <a:rPr kumimoji="1" lang="e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300K</a:t>
            </a: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on the CPU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-US" altLang="zh-C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TLM involves a data volume </a:t>
            </a:r>
            <a:r>
              <a:rPr kumimoji="1" lang="e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order of magnitude smaller </a:t>
            </a: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compared to TenSet and TLP, which utilize approximately </a:t>
            </a:r>
            <a:r>
              <a:rPr kumimoji="1" lang="en" altLang="zh-CN" sz="20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8.6</a:t>
            </a:r>
            <a:r>
              <a:rPr kumimoji="1" lang="en-US" altLang="zh-CN" sz="20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0066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4A246-09F1-BF84-2894-0873144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4C80-1C4E-6E51-03C0-B3C2E932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3076226"/>
            <a:ext cx="11260975" cy="2591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Obtaining high-performance (i.e., low-latency) tensor programs with high efficiency (i.e., short compilation time) is critically important for deep learning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Computing hardware architecture is becoming increasingly complex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better utilize hardware performance, tensor programs need to make many “decisions”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Determining the tiling sizes of loop axes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Setting unroll steps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Choosing computation locations for operators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602151F-2FBB-EF1C-F01B-48551062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820"/>
            <a:ext cx="12025745" cy="645164"/>
          </a:xfrm>
        </p:spPr>
        <p:txBody>
          <a:bodyPr>
            <a:noAutofit/>
          </a:bodyPr>
          <a:lstStyle/>
          <a:p>
            <a:b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challenge of tensor program generation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7CF5D-8BC9-D6C2-6B2F-2DFBCDD5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16" y="1181802"/>
            <a:ext cx="3735987" cy="21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D0B02C-28DC-71F8-AA59-6F30BF4BED44}"/>
              </a:ext>
            </a:extLst>
          </p:cNvPr>
          <p:cNvSpPr txBox="1"/>
          <p:nvPr/>
        </p:nvSpPr>
        <p:spPr>
          <a:xfrm>
            <a:off x="589036" y="6154928"/>
            <a:ext cx="819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https://developer-</a:t>
            </a:r>
            <a:r>
              <a:rPr kumimoji="1" lang="en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blogs.nvidia.com</a:t>
            </a:r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/wp-content/uploads/2022/11/grace-hopper-superchip-1-e1670969676880.png</a:t>
            </a:r>
          </a:p>
          <a:p>
            <a:pPr algn="l"/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images.anandtech.com</a:t>
            </a:r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doci</a:t>
            </a:r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/21116/Apple-M3-chip-series-architecture-231030.jpg</a:t>
            </a:r>
          </a:p>
          <a:p>
            <a:pPr algn="l"/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www.eetasia.com</a:t>
            </a:r>
            <a:r>
              <a:rPr kumimoji="1" lang="en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/wp-content/uploads/sites/2/2020/04/aa25369b-382d-4e5f-a0fa-1a256bccfbe2.png</a:t>
            </a:r>
            <a:endParaRPr kumimoji="1"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C319FE-412D-95A3-2A5B-5D09569B9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" y="1190621"/>
            <a:ext cx="3733285" cy="21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Vinci core">
            <a:extLst>
              <a:ext uri="{FF2B5EF4-FFF2-40B4-BE49-F238E27FC236}">
                <a16:creationId xmlns:a16="http://schemas.microsoft.com/office/drawing/2014/main" id="{6F84A159-A7A5-3BC0-2A97-5362954F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65" y="1075893"/>
            <a:ext cx="3742429" cy="21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66C3742-479A-5823-0DE2-4417A41B0880}"/>
              </a:ext>
            </a:extLst>
          </p:cNvPr>
          <p:cNvSpPr txBox="1">
            <a:spLocks/>
          </p:cNvSpPr>
          <p:nvPr/>
        </p:nvSpPr>
        <p:spPr>
          <a:xfrm>
            <a:off x="5735392" y="5073272"/>
            <a:ext cx="6096000" cy="1020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Strategizing on parallelization and vectorization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Deciding thread bindings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A3D6F-0C77-90FA-B7F3-B176532C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E4762E-9879-D5BF-65CF-43224227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1F8C6844-40FF-A965-AADC-12470B97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20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951573D-7C35-75BA-939A-6C743341B5DD}"/>
              </a:ext>
            </a:extLst>
          </p:cNvPr>
          <p:cNvSpPr txBox="1">
            <a:spLocks/>
          </p:cNvSpPr>
          <p:nvPr/>
        </p:nvSpPr>
        <p:spPr>
          <a:xfrm>
            <a:off x="208696" y="1033245"/>
            <a:ext cx="6223217" cy="5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Benchmark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613AED8-EE21-437B-7453-DDAC41DE9A3A}"/>
              </a:ext>
            </a:extLst>
          </p:cNvPr>
          <p:cNvSpPr txBox="1">
            <a:spLocks/>
          </p:cNvSpPr>
          <p:nvPr/>
        </p:nvSpPr>
        <p:spPr>
          <a:xfrm>
            <a:off x="6161325" y="2490767"/>
            <a:ext cx="5362585" cy="3375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With 10 measurements, TLM can achieve 103% and 95% of the performance of 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Ansor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MetaSchedule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after 10K measurements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-US" altLang="zh-C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TLM consistently achieves acceleration relative to Ansor [osdi20] and MetaSchedule [NeurIPS23] with equal measurement times.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47ECA-3716-224C-F25B-33761A41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1" y="1841121"/>
            <a:ext cx="4691509" cy="1950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5B40C1-1EBD-1696-F68E-57734417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91" y="4178553"/>
            <a:ext cx="4712946" cy="17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E7156-896D-78AB-747B-434FD101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09F9EB-9169-4967-DE72-4D8B89C0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1C620A30-9A64-1EC0-8660-4753B6F5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21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1001144-C388-7391-9DFB-94FE1446957F}"/>
              </a:ext>
            </a:extLst>
          </p:cNvPr>
          <p:cNvSpPr txBox="1">
            <a:spLocks/>
          </p:cNvSpPr>
          <p:nvPr/>
        </p:nvSpPr>
        <p:spPr>
          <a:xfrm>
            <a:off x="208696" y="1033245"/>
            <a:ext cx="6223217" cy="5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Workload Benchmark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80329A1-BA77-D794-B860-00E30AA2D61B}"/>
              </a:ext>
            </a:extLst>
          </p:cNvPr>
          <p:cNvSpPr txBox="1">
            <a:spLocks/>
          </p:cNvSpPr>
          <p:nvPr/>
        </p:nvSpPr>
        <p:spPr>
          <a:xfrm>
            <a:off x="7246094" y="2268345"/>
            <a:ext cx="4455368" cy="3290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Under a limited budget, TLM’s performance matches that of 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Ansor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MetaSchedule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yet compiles 61× faster -&gt; high efficiency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endParaRPr kumimoji="1" lang="en-US" altLang="zh-C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In ample exploration times, TLM’s compilation duration is consistent with 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Ansor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1"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MetaSchedule</a:t>
            </a: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, delivering a performance boost of 1.08× and 1.04×, respectively.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900471-BAC0-0C7B-C5AF-A52B006F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6" y="1841121"/>
            <a:ext cx="6880236" cy="37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4B469-AC3F-B84B-D0EE-0D3E0B86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290DA6-13A1-6F7E-5828-90A8BB7C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87E66F4C-7548-2438-5AA8-428FED7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22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D20B74-9D3F-66F4-E0B3-2C26BC782C38}"/>
              </a:ext>
            </a:extLst>
          </p:cNvPr>
          <p:cNvSpPr txBox="1">
            <a:spLocks/>
          </p:cNvSpPr>
          <p:nvPr/>
        </p:nvSpPr>
        <p:spPr>
          <a:xfrm>
            <a:off x="208696" y="1033245"/>
            <a:ext cx="6223217" cy="5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SzPct val="60000"/>
              <a:buNone/>
            </a:pPr>
            <a:r>
              <a:rPr kumimoji="1" lang="en-US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1" lang="zh-CN" altLang="en-US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4B6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Workload Benchmark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817A79-6831-2E62-990D-8EF6A063EFC8}"/>
              </a:ext>
            </a:extLst>
          </p:cNvPr>
          <p:cNvSpPr txBox="1">
            <a:spLocks/>
          </p:cNvSpPr>
          <p:nvPr/>
        </p:nvSpPr>
        <p:spPr>
          <a:xfrm>
            <a:off x="1089633" y="4430131"/>
            <a:ext cx="5546088" cy="105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While its compilation time aligns with Roller[osdi22], its performance is 2.25× better.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BE0A04-6107-9924-C772-81ADF761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3" y="2208563"/>
            <a:ext cx="7303728" cy="18086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BB8393-58E2-0EE1-0A3F-34018FD3BF43}"/>
              </a:ext>
            </a:extLst>
          </p:cNvPr>
          <p:cNvSpPr txBox="1"/>
          <p:nvPr/>
        </p:nvSpPr>
        <p:spPr>
          <a:xfrm>
            <a:off x="7875413" y="2265726"/>
            <a:ext cx="464417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               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kumimoji="1" lang="en-US" altLang="zh-CN" sz="2000" dirty="0"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TLM vs. AKG	</a:t>
            </a:r>
            <a:r>
              <a:rPr kumimoji="1" lang="zh-CN" altLang="en-US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            </a:t>
            </a:r>
            <a:r>
              <a:rPr kumimoji="1" lang="en-US" altLang="zh-CN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1.69X</a:t>
            </a:r>
          </a:p>
          <a:p>
            <a:pPr algn="l">
              <a:lnSpc>
                <a:spcPct val="150000"/>
              </a:lnSpc>
            </a:pPr>
            <a:r>
              <a:rPr lang="en" altLang="zh-CN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zh-CN" altLang="en-US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zh-CN" altLang="en-US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AKG-TBE	</a:t>
            </a:r>
            <a:r>
              <a:rPr lang="zh-CN" altLang="en-US" sz="200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1.98X </a:t>
            </a:r>
            <a:r>
              <a:rPr kumimoji="1" lang="zh-CN" altLang="en-US" sz="20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                          </a:t>
            </a:r>
            <a:endParaRPr kumimoji="1" lang="en-US" altLang="zh-CN" sz="2000" dirty="0"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8DC8A5-61BE-EF9E-3E25-F8A3E90B0790}"/>
              </a:ext>
            </a:extLst>
          </p:cNvPr>
          <p:cNvSpPr txBox="1">
            <a:spLocks/>
          </p:cNvSpPr>
          <p:nvPr/>
        </p:nvSpPr>
        <p:spPr>
          <a:xfrm>
            <a:off x="8056948" y="4196432"/>
            <a:ext cx="4047348" cy="105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TLM has been implemented in actual systems and is now used in production.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" altLang="zh-C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892013B-B963-9744-FF1C-CC829EC8433D}"/>
              </a:ext>
            </a:extLst>
          </p:cNvPr>
          <p:cNvCxnSpPr>
            <a:cxnSpLocks/>
          </p:cNvCxnSpPr>
          <p:nvPr/>
        </p:nvCxnSpPr>
        <p:spPr>
          <a:xfrm>
            <a:off x="7773899" y="1184688"/>
            <a:ext cx="0" cy="49140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825E-60FC-65D4-A921-E74A44C0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F351A9-58E3-70DC-789F-6A92E84C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23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B2565BE-7462-2184-FFB8-B115AAA5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C2C2FB-D3B7-185C-188A-94451393BFB6}"/>
              </a:ext>
            </a:extLst>
          </p:cNvPr>
          <p:cNvSpPr txBox="1">
            <a:spLocks/>
          </p:cNvSpPr>
          <p:nvPr/>
        </p:nvSpPr>
        <p:spPr>
          <a:xfrm>
            <a:off x="552691" y="4920675"/>
            <a:ext cx="10531621" cy="82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250825"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" altLang="zh-CN" sz="1800" b="0" dirty="0">
                <a:latin typeface="Arial" panose="020B0604020202020204" pitchFamily="34" charset="0"/>
                <a:cs typeface="Arial" panose="020B0604020202020204" pitchFamily="34" charset="0"/>
              </a:rPr>
              <a:t>Code available at </a:t>
            </a:r>
            <a:r>
              <a:rPr kumimoji="1" lang="en" altLang="zh-CN" sz="1800" b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https://github.com/zhaiyi000/tlm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B032A-DB7F-AB2D-F0C4-42EE025B8EC3}"/>
              </a:ext>
            </a:extLst>
          </p:cNvPr>
          <p:cNvSpPr txBox="1">
            <a:spLocks/>
          </p:cNvSpPr>
          <p:nvPr/>
        </p:nvSpPr>
        <p:spPr>
          <a:xfrm>
            <a:off x="552691" y="1520391"/>
            <a:ext cx="11292330" cy="287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design the language model-friendly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language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represent tensor programs, leveraging the learning capability of language models to generate high-performance tensor programs efficiently.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develop a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language model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 combines knowledge from offline learning and previously made decisions to probabilistically sample the best decision in the current decision space, enabling more effective space exploration.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60000"/>
              <a:buFont typeface="Wingdings" pitchFamily="2" charset="2"/>
              <a:buChar char="l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75B2F-D4E0-D225-E63C-EFC6E34A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B03492-875E-9BED-03E2-90F22ECA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413629A-BBB8-577D-47B1-9AF087A2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25745" cy="738893"/>
          </a:xfrm>
        </p:spPr>
        <p:txBody>
          <a:bodyPr>
            <a:noAutofit/>
          </a:bodyPr>
          <a:lstStyle/>
          <a:p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Existing approach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B89BA9E1-41FE-FF20-9107-B7893291265B}"/>
              </a:ext>
            </a:extLst>
          </p:cNvPr>
          <p:cNvSpPr txBox="1">
            <a:spLocks/>
          </p:cNvSpPr>
          <p:nvPr/>
        </p:nvSpPr>
        <p:spPr>
          <a:xfrm>
            <a:off x="457948" y="1033562"/>
            <a:ext cx="12025745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Pruning the decision space with heuristic constraints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F078C6-12A8-622E-7DF8-1AA723A1C53A}"/>
              </a:ext>
            </a:extLst>
          </p:cNvPr>
          <p:cNvSpPr txBox="1"/>
          <p:nvPr/>
        </p:nvSpPr>
        <p:spPr>
          <a:xfrm>
            <a:off x="1206888" y="1972107"/>
            <a:ext cx="4495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</a:p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.g.,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computing core utilization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and/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 cache reuse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5087E-4E46-C9FF-4FE9-9C2E686C87CB}"/>
              </a:ext>
            </a:extLst>
          </p:cNvPr>
          <p:cNvSpPr txBox="1"/>
          <p:nvPr/>
        </p:nvSpPr>
        <p:spPr>
          <a:xfrm>
            <a:off x="2087739" y="3811989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constraints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46783C-7373-23E6-1D99-1E4362BE76EF}"/>
              </a:ext>
            </a:extLst>
          </p:cNvPr>
          <p:cNvSpPr txBox="1"/>
          <p:nvPr/>
        </p:nvSpPr>
        <p:spPr>
          <a:xfrm>
            <a:off x="664208" y="4745130"/>
            <a:ext cx="10511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SzPct val="60000"/>
              <a:buFont typeface="Wingdings" pitchFamily="2" charset="2"/>
              <a:buChar char="l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Hard to choose suitable performance indicators; a better indicator value does not necessarily lead to better performance.</a:t>
            </a:r>
          </a:p>
          <a:p>
            <a:pPr algn="l">
              <a:buSzPct val="60000"/>
            </a:pP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SzPct val="60000"/>
              <a:buFont typeface="Wingdings" pitchFamily="2" charset="2"/>
              <a:buChar char="l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Sometimes, heuristic constraints prune away high-performance candidates, resulting in poor performance.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51D233-99DB-7243-3F35-9AB4510E8028}"/>
              </a:ext>
            </a:extLst>
          </p:cNvPr>
          <p:cNvSpPr txBox="1"/>
          <p:nvPr/>
        </p:nvSpPr>
        <p:spPr>
          <a:xfrm>
            <a:off x="7398183" y="2275546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latency)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FA700BD-0DBB-9857-704A-93929B034F33}"/>
              </a:ext>
            </a:extLst>
          </p:cNvPr>
          <p:cNvSpPr/>
          <p:nvPr/>
        </p:nvSpPr>
        <p:spPr>
          <a:xfrm>
            <a:off x="3312358" y="3205266"/>
            <a:ext cx="284205" cy="4371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D439F1-9487-B5E0-3B2C-D0DFA658A3C2}"/>
              </a:ext>
            </a:extLst>
          </p:cNvPr>
          <p:cNvSpPr txBox="1"/>
          <p:nvPr/>
        </p:nvSpPr>
        <p:spPr>
          <a:xfrm>
            <a:off x="3677412" y="32391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kumimoji="1"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673E7DA3-92F1-2664-212E-7D92810A9763}"/>
              </a:ext>
            </a:extLst>
          </p:cNvPr>
          <p:cNvSpPr/>
          <p:nvPr/>
        </p:nvSpPr>
        <p:spPr>
          <a:xfrm>
            <a:off x="6284710" y="2373398"/>
            <a:ext cx="556054" cy="2096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E967C2-2D91-30F8-E74C-C551F9FFA202}"/>
              </a:ext>
            </a:extLst>
          </p:cNvPr>
          <p:cNvSpPr txBox="1"/>
          <p:nvPr/>
        </p:nvSpPr>
        <p:spPr>
          <a:xfrm>
            <a:off x="5277174" y="18040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perfectly</a:t>
            </a:r>
            <a:endParaRPr kumimoji="1"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89E1D7-BE72-414F-6F76-5C12074445AC}"/>
              </a:ext>
            </a:extLst>
          </p:cNvPr>
          <p:cNvSpPr txBox="1"/>
          <p:nvPr/>
        </p:nvSpPr>
        <p:spPr>
          <a:xfrm>
            <a:off x="5761875" y="3812255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9BDEA70C-0781-B048-C4D0-D36782AF9D9C}"/>
              </a:ext>
            </a:extLst>
          </p:cNvPr>
          <p:cNvSpPr/>
          <p:nvPr/>
        </p:nvSpPr>
        <p:spPr>
          <a:xfrm rot="16200000">
            <a:off x="5224563" y="3818823"/>
            <a:ext cx="284205" cy="4371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B342D9-4BD3-E634-C7F9-54A62859FDB5}"/>
              </a:ext>
            </a:extLst>
          </p:cNvPr>
          <p:cNvSpPr txBox="1"/>
          <p:nvPr/>
        </p:nvSpPr>
        <p:spPr>
          <a:xfrm>
            <a:off x="4947829" y="3505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</a:t>
            </a:r>
            <a:endParaRPr kumimoji="1"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BDF3E245-0E24-59AC-7F49-5439F1CB779A}"/>
              </a:ext>
            </a:extLst>
          </p:cNvPr>
          <p:cNvSpPr/>
          <p:nvPr/>
        </p:nvSpPr>
        <p:spPr>
          <a:xfrm rot="16200000">
            <a:off x="8103299" y="3811092"/>
            <a:ext cx="284205" cy="4371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08988A-1340-7899-D98D-DA4FD98CAF31}"/>
              </a:ext>
            </a:extLst>
          </p:cNvPr>
          <p:cNvSpPr txBox="1"/>
          <p:nvPr/>
        </p:nvSpPr>
        <p:spPr>
          <a:xfrm>
            <a:off x="8622882" y="382269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A6DE549-3C13-B3C5-7541-A683D69F6790}"/>
              </a:ext>
            </a:extLst>
          </p:cNvPr>
          <p:cNvSpPr/>
          <p:nvPr/>
        </p:nvSpPr>
        <p:spPr>
          <a:xfrm>
            <a:off x="457948" y="1649627"/>
            <a:ext cx="10936949" cy="2712538"/>
          </a:xfrm>
          <a:prstGeom prst="roundRect">
            <a:avLst/>
          </a:prstGeom>
          <a:solidFill>
            <a:schemeClr val="accent5">
              <a:lumMod val="75000"/>
              <a:alpha val="26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5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30A3-A19F-4DFA-E392-1CE5B12B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650034-9BEF-8945-839D-1CEA9DE2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4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CD9B5B5-2863-FDCF-21BB-92D52DBB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25745" cy="738893"/>
          </a:xfrm>
        </p:spPr>
        <p:txBody>
          <a:bodyPr>
            <a:noAutofit/>
          </a:bodyPr>
          <a:lstStyle/>
          <a:p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Existing approach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5B076FB-0EAC-532F-3F37-1C9D88761845}"/>
              </a:ext>
            </a:extLst>
          </p:cNvPr>
          <p:cNvSpPr txBox="1">
            <a:spLocks/>
          </p:cNvSpPr>
          <p:nvPr/>
        </p:nvSpPr>
        <p:spPr>
          <a:xfrm>
            <a:off x="296583" y="1033562"/>
            <a:ext cx="12025745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sing search algorithms + performance cost models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generate tensor programs 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5F111-7D09-AE2A-D4DD-BEBC9A4E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37" y="1884776"/>
            <a:ext cx="10587303" cy="3806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Measuring the latency of tensor programs is time-consuming, so performance cost models are used to estimate the latency.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cost models rely on sound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approach is not effective in utilizing the large volume of data (i.e., tensor programs and their measured latency) for efficient tensor program generation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5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Traditional search algorithms were not designed to utilize big data and lacked effective data handling methods.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50000"/>
              <a:buFont typeface="Wingdings" pitchFamily="2" charset="2"/>
              <a:buChar char="Ø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performance cost models have a small number of parameters with limited learning ability</a:t>
            </a:r>
          </a:p>
        </p:txBody>
      </p:sp>
    </p:spTree>
    <p:extLst>
      <p:ext uri="{BB962C8B-B14F-4D97-AF65-F5344CB8AC3E}">
        <p14:creationId xmlns:p14="http://schemas.microsoft.com/office/powerpoint/2010/main" val="41940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8B33-CBBB-5723-6821-6BBF1E790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264879-3541-256F-519E-955D0BB4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5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4CD685-F4A9-943E-78EA-0E6E1FD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25745" cy="738893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Motivation of TLM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E92D23F-5314-F1BC-E053-EF5569AC30FA}"/>
              </a:ext>
            </a:extLst>
          </p:cNvPr>
          <p:cNvSpPr txBox="1">
            <a:spLocks/>
          </p:cNvSpPr>
          <p:nvPr/>
        </p:nvSpPr>
        <p:spPr>
          <a:xfrm>
            <a:off x="457947" y="1396565"/>
            <a:ext cx="11413873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Language models can improve learning capabilities and better utilize data by increasing the number of parameters.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6A46A75-44D7-62C6-C97E-FE90555A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34" y="3911696"/>
            <a:ext cx="9612974" cy="16498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50000"/>
              <a:buNone/>
            </a:pPr>
            <a:r>
              <a:rPr kumimoji="1" lang="en-US" altLang="zh-CN" sz="1400" b="0" dirty="0">
                <a:latin typeface="Arial" panose="020B0604020202020204" pitchFamily="34" charset="0"/>
                <a:cs typeface="Arial" panose="020B0604020202020204" pitchFamily="34" charset="0"/>
              </a:rPr>
              <a:t>A language model aims to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generate coherent and meaningful text 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a given prompt.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50000"/>
              <a:buNone/>
            </a:pPr>
            <a:endParaRPr kumimoji="1" lang="en-US" altLang="zh-CN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50000"/>
              <a:buNone/>
            </a:pPr>
            <a:endParaRPr kumimoji="1" lang="en-US" altLang="zh-CN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50000"/>
              <a:buNone/>
            </a:pPr>
            <a:r>
              <a:rPr kumimoji="1" lang="en-US" altLang="zh-CN" sz="1400" b="0" dirty="0">
                <a:latin typeface="Arial" panose="020B0604020202020204" pitchFamily="34" charset="0"/>
                <a:cs typeface="Arial" panose="020B0604020202020204" pitchFamily="34" charset="0"/>
              </a:rPr>
              <a:t>Our task is to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generate high-performance tensor programs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given hardware and operator.</a:t>
            </a:r>
          </a:p>
        </p:txBody>
      </p:sp>
      <p:sp>
        <p:nvSpPr>
          <p:cNvPr id="9" name="左右箭头 8">
            <a:extLst>
              <a:ext uri="{FF2B5EF4-FFF2-40B4-BE49-F238E27FC236}">
                <a16:creationId xmlns:a16="http://schemas.microsoft.com/office/drawing/2014/main" id="{CB49E5B4-5C5C-261A-4455-ABDDC1F92855}"/>
              </a:ext>
            </a:extLst>
          </p:cNvPr>
          <p:cNvSpPr/>
          <p:nvPr/>
        </p:nvSpPr>
        <p:spPr>
          <a:xfrm rot="5400000">
            <a:off x="4752027" y="4521017"/>
            <a:ext cx="556054" cy="2096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22C5DC6D-B8C6-2E57-4827-F396F6B01448}"/>
              </a:ext>
            </a:extLst>
          </p:cNvPr>
          <p:cNvSpPr/>
          <p:nvPr/>
        </p:nvSpPr>
        <p:spPr>
          <a:xfrm rot="5400000">
            <a:off x="7871856" y="4521017"/>
            <a:ext cx="556054" cy="2096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27F3F52-62E0-5015-DB11-69CE29D2F4F5}"/>
              </a:ext>
            </a:extLst>
          </p:cNvPr>
          <p:cNvSpPr txBox="1">
            <a:spLocks/>
          </p:cNvSpPr>
          <p:nvPr/>
        </p:nvSpPr>
        <p:spPr>
          <a:xfrm>
            <a:off x="457947" y="2576857"/>
            <a:ext cx="10718053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propose to transform the tensor program exploration task into a language model generation task.</a:t>
            </a:r>
          </a:p>
        </p:txBody>
      </p:sp>
    </p:spTree>
    <p:extLst>
      <p:ext uri="{BB962C8B-B14F-4D97-AF65-F5344CB8AC3E}">
        <p14:creationId xmlns:p14="http://schemas.microsoft.com/office/powerpoint/2010/main" val="29953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E13E-B5D0-108A-A9F4-65010A24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>
            <a:extLst>
              <a:ext uri="{FF2B5EF4-FFF2-40B4-BE49-F238E27FC236}">
                <a16:creationId xmlns:a16="http://schemas.microsoft.com/office/drawing/2014/main" id="{FBA0188E-77CD-808D-8338-D39EB598461F}"/>
              </a:ext>
            </a:extLst>
          </p:cNvPr>
          <p:cNvSpPr/>
          <p:nvPr/>
        </p:nvSpPr>
        <p:spPr>
          <a:xfrm>
            <a:off x="5921122" y="2718628"/>
            <a:ext cx="4481397" cy="3896880"/>
          </a:xfrm>
          <a:prstGeom prst="rect">
            <a:avLst/>
          </a:prstGeom>
          <a:solidFill>
            <a:srgbClr val="EA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3CEADA6-350F-6C2E-3B32-6FA86134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25745" cy="738893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48EE16-10DD-9C4A-A94C-DBE3E374B20D}"/>
              </a:ext>
            </a:extLst>
          </p:cNvPr>
          <p:cNvSpPr/>
          <p:nvPr/>
        </p:nvSpPr>
        <p:spPr>
          <a:xfrm>
            <a:off x="4684771" y="951752"/>
            <a:ext cx="2321722" cy="15540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CC1EA4-424C-7D53-D543-AD162F3A5D4E}"/>
              </a:ext>
            </a:extLst>
          </p:cNvPr>
          <p:cNvSpPr/>
          <p:nvPr/>
        </p:nvSpPr>
        <p:spPr>
          <a:xfrm>
            <a:off x="4737618" y="1008442"/>
            <a:ext cx="2216035" cy="397038"/>
          </a:xfrm>
          <a:prstGeom prst="rect">
            <a:avLst/>
          </a:prstGeom>
          <a:solidFill>
            <a:srgbClr val="E6DEDB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82F2AD-1BF1-A8C9-12B9-38AB5E40A369}"/>
              </a:ext>
            </a:extLst>
          </p:cNvPr>
          <p:cNvSpPr/>
          <p:nvPr/>
        </p:nvSpPr>
        <p:spPr>
          <a:xfrm>
            <a:off x="4734188" y="2065234"/>
            <a:ext cx="2216028" cy="392400"/>
          </a:xfrm>
          <a:prstGeom prst="rect">
            <a:avLst/>
          </a:prstGeom>
          <a:solidFill>
            <a:srgbClr val="F9E7DB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D00B8C-675E-BB57-1CF4-0F060830B832}"/>
              </a:ext>
            </a:extLst>
          </p:cNvPr>
          <p:cNvSpPr/>
          <p:nvPr/>
        </p:nvSpPr>
        <p:spPr>
          <a:xfrm>
            <a:off x="4737618" y="1463102"/>
            <a:ext cx="2216028" cy="542716"/>
          </a:xfrm>
          <a:prstGeom prst="rect">
            <a:avLst/>
          </a:prstGeom>
          <a:solidFill>
            <a:srgbClr val="EAF2F6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42096D6-E219-707A-7473-76CF3428C14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53646" y="1734460"/>
            <a:ext cx="282726" cy="2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0E8987F-C520-B2ED-5065-5EC27357ED91}"/>
              </a:ext>
            </a:extLst>
          </p:cNvPr>
          <p:cNvSpPr txBox="1"/>
          <p:nvPr/>
        </p:nvSpPr>
        <p:spPr>
          <a:xfrm>
            <a:off x="7035646" y="1506974"/>
            <a:ext cx="20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generation</a:t>
            </a:r>
            <a:r>
              <a:rPr kumimoji="1" lang="en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framework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E780844-9445-B640-F41D-B134D72B46CC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5845632" y="1463102"/>
            <a:ext cx="0" cy="542716"/>
          </a:xfrm>
          <a:prstGeom prst="line">
            <a:avLst/>
          </a:prstGeom>
          <a:ln w="25400">
            <a:solidFill>
              <a:srgbClr val="2F51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566ABE8-2C50-E477-4C55-67DBB6FC0497}"/>
              </a:ext>
            </a:extLst>
          </p:cNvPr>
          <p:cNvSpPr txBox="1"/>
          <p:nvPr/>
        </p:nvSpPr>
        <p:spPr>
          <a:xfrm>
            <a:off x="4695479" y="1614347"/>
            <a:ext cx="1160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Space</a:t>
            </a:r>
            <a:r>
              <a:rPr kumimoji="1" lang="zh-CN" alt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builder</a:t>
            </a:r>
            <a:endParaRPr kumimoji="1"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1DFA31D-3CD0-4006-3754-23D167381C94}"/>
              </a:ext>
            </a:extLst>
          </p:cNvPr>
          <p:cNvSpPr txBox="1"/>
          <p:nvPr/>
        </p:nvSpPr>
        <p:spPr>
          <a:xfrm>
            <a:off x="5810454" y="1611349"/>
            <a:ext cx="116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1"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enerator</a:t>
            </a:r>
            <a:endParaRPr kumimoji="1"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B0914-5B15-1495-3DA4-7ABD11D80882}"/>
              </a:ext>
            </a:extLst>
          </p:cNvPr>
          <p:cNvSpPr txBox="1"/>
          <p:nvPr/>
        </p:nvSpPr>
        <p:spPr>
          <a:xfrm>
            <a:off x="5264843" y="784188"/>
            <a:ext cx="1160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Wrokloads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7D658E2-BF46-A12B-366C-BF5E7CD3A9FB}"/>
              </a:ext>
            </a:extLst>
          </p:cNvPr>
          <p:cNvSpPr txBox="1"/>
          <p:nvPr/>
        </p:nvSpPr>
        <p:spPr>
          <a:xfrm>
            <a:off x="4709778" y="1222556"/>
            <a:ext cx="1160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Subgraphs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D21A88-F772-CD03-B10E-6323C5B9539E}"/>
              </a:ext>
            </a:extLst>
          </p:cNvPr>
          <p:cNvSpPr txBox="1"/>
          <p:nvPr/>
        </p:nvSpPr>
        <p:spPr>
          <a:xfrm>
            <a:off x="5781297" y="1814798"/>
            <a:ext cx="1246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AB2DE5-2338-1EB3-5166-B66694D864E4}"/>
              </a:ext>
            </a:extLst>
          </p:cNvPr>
          <p:cNvSpPr txBox="1"/>
          <p:nvPr/>
        </p:nvSpPr>
        <p:spPr>
          <a:xfrm>
            <a:off x="5216920" y="2290325"/>
            <a:ext cx="1246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Executables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C8BC14-2A8C-EC80-76BA-084BF8817451}"/>
              </a:ext>
            </a:extLst>
          </p:cNvPr>
          <p:cNvSpPr txBox="1"/>
          <p:nvPr/>
        </p:nvSpPr>
        <p:spPr>
          <a:xfrm>
            <a:off x="5145223" y="995790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Graph</a:t>
            </a:r>
            <a:r>
              <a:rPr kumimoji="1"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processer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026C2-8DBD-C0A1-CCEB-503790DA8BE5}"/>
              </a:ext>
            </a:extLst>
          </p:cNvPr>
          <p:cNvSpPr txBox="1"/>
          <p:nvPr/>
        </p:nvSpPr>
        <p:spPr>
          <a:xfrm>
            <a:off x="5168018" y="210498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</a:t>
            </a:r>
            <a:r>
              <a:rPr kumimoji="1" lang="zh-CN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generator</a:t>
            </a:r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1322625-9C26-7509-18DB-9B3C0E968F22}"/>
              </a:ext>
            </a:extLst>
          </p:cNvPr>
          <p:cNvSpPr/>
          <p:nvPr/>
        </p:nvSpPr>
        <p:spPr>
          <a:xfrm>
            <a:off x="1967656" y="2721851"/>
            <a:ext cx="3664275" cy="3938627"/>
          </a:xfrm>
          <a:prstGeom prst="rect">
            <a:avLst/>
          </a:prstGeom>
          <a:solidFill>
            <a:srgbClr val="E2F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71E951D-6224-2764-4728-4AFCCB431B2D}"/>
              </a:ext>
            </a:extLst>
          </p:cNvPr>
          <p:cNvSpPr txBox="1"/>
          <p:nvPr/>
        </p:nvSpPr>
        <p:spPr>
          <a:xfrm>
            <a:off x="2973872" y="284266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Space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builder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41497F5-F327-3CEC-700D-2E7AC3B3B45A}"/>
              </a:ext>
            </a:extLst>
          </p:cNvPr>
          <p:cNvSpPr txBox="1"/>
          <p:nvPr/>
        </p:nvSpPr>
        <p:spPr>
          <a:xfrm>
            <a:off x="7566839" y="28531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Generator</a:t>
            </a:r>
            <a:endParaRPr kumimoji="1" lang="zh-CN" altLang="en-US" b="1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5" name="下箭头 134">
            <a:extLst>
              <a:ext uri="{FF2B5EF4-FFF2-40B4-BE49-F238E27FC236}">
                <a16:creationId xmlns:a16="http://schemas.microsoft.com/office/drawing/2014/main" id="{687E04CE-8903-5513-FB13-F8BE587CE378}"/>
              </a:ext>
            </a:extLst>
          </p:cNvPr>
          <p:cNvSpPr/>
          <p:nvPr/>
        </p:nvSpPr>
        <p:spPr>
          <a:xfrm>
            <a:off x="3710405" y="3603051"/>
            <a:ext cx="178776" cy="313196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E5F73BA-7518-5EAB-1767-1F6080F379D9}"/>
              </a:ext>
            </a:extLst>
          </p:cNvPr>
          <p:cNvSpPr txBox="1"/>
          <p:nvPr/>
        </p:nvSpPr>
        <p:spPr>
          <a:xfrm>
            <a:off x="2152185" y="4157313"/>
            <a:ext cx="325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uild</a:t>
            </a:r>
            <a:r>
              <a:rPr kumimoji="1" lang="en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an expansive tensor program exploration space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下箭头 138">
            <a:extLst>
              <a:ext uri="{FF2B5EF4-FFF2-40B4-BE49-F238E27FC236}">
                <a16:creationId xmlns:a16="http://schemas.microsoft.com/office/drawing/2014/main" id="{433B8414-0B05-7EFE-8B85-259A8945F14D}"/>
              </a:ext>
            </a:extLst>
          </p:cNvPr>
          <p:cNvSpPr/>
          <p:nvPr/>
        </p:nvSpPr>
        <p:spPr>
          <a:xfrm>
            <a:off x="3710405" y="5024922"/>
            <a:ext cx="178776" cy="313196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2395AED-5D42-FFFC-BE96-C3873A763F75}"/>
              </a:ext>
            </a:extLst>
          </p:cNvPr>
          <p:cNvSpPr txBox="1"/>
          <p:nvPr/>
        </p:nvSpPr>
        <p:spPr>
          <a:xfrm>
            <a:off x="2171715" y="573213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</a:t>
            </a:r>
            <a:r>
              <a:rPr kumimoji="1" lang="en" altLang="zh-CN" sz="1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igh</a:t>
            </a:r>
            <a:r>
              <a:rPr kumimoji="1" lang="en" altLang="zh-CN" sz="18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performance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下箭头 148">
            <a:extLst>
              <a:ext uri="{FF2B5EF4-FFF2-40B4-BE49-F238E27FC236}">
                <a16:creationId xmlns:a16="http://schemas.microsoft.com/office/drawing/2014/main" id="{4637E0FD-4EB3-221E-D2EE-2D7690097F5D}"/>
              </a:ext>
            </a:extLst>
          </p:cNvPr>
          <p:cNvSpPr/>
          <p:nvPr/>
        </p:nvSpPr>
        <p:spPr>
          <a:xfrm>
            <a:off x="8100793" y="3603051"/>
            <a:ext cx="178776" cy="313196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A71136B-6763-3D43-86D7-A7A805AB7E5A}"/>
              </a:ext>
            </a:extLst>
          </p:cNvPr>
          <p:cNvSpPr txBox="1"/>
          <p:nvPr/>
        </p:nvSpPr>
        <p:spPr>
          <a:xfrm>
            <a:off x="6542573" y="4157313"/>
            <a:ext cx="325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Develop powerful search capabilities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BF7F03C4-6A1C-35CD-1C81-0C1109B93CFF}"/>
              </a:ext>
            </a:extLst>
          </p:cNvPr>
          <p:cNvSpPr/>
          <p:nvPr/>
        </p:nvSpPr>
        <p:spPr>
          <a:xfrm>
            <a:off x="8100793" y="5024922"/>
            <a:ext cx="178776" cy="313196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CDEE953-ED77-6098-35E7-4CBB3AF40CFA}"/>
              </a:ext>
            </a:extLst>
          </p:cNvPr>
          <p:cNvSpPr txBox="1"/>
          <p:nvPr/>
        </p:nvSpPr>
        <p:spPr>
          <a:xfrm>
            <a:off x="6562103" y="573213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</a:t>
            </a:r>
            <a:r>
              <a:rPr kumimoji="1" lang="en" altLang="zh-CN" sz="1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igh</a:t>
            </a:r>
            <a:r>
              <a:rPr kumimoji="1" lang="en" altLang="zh-CN" sz="18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efficiency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0BB00C-1130-F584-63C5-0793CB469418}"/>
              </a:ext>
            </a:extLst>
          </p:cNvPr>
          <p:cNvSpPr txBox="1"/>
          <p:nvPr/>
        </p:nvSpPr>
        <p:spPr>
          <a:xfrm>
            <a:off x="3364594" y="1530964"/>
            <a:ext cx="145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endParaRPr kumimoji="1"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compiler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7871B-D71C-8D9E-CAC2-99FE4E39E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016D20-C44C-68CB-D2BE-004B5D8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25745" cy="738893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60857D-E4D5-5771-246C-1968F40BBE32}"/>
              </a:ext>
            </a:extLst>
          </p:cNvPr>
          <p:cNvSpPr/>
          <p:nvPr/>
        </p:nvSpPr>
        <p:spPr>
          <a:xfrm>
            <a:off x="4684771" y="951752"/>
            <a:ext cx="2321722" cy="15540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D07B7E-5638-D4F2-0E80-E5B3F543FBE8}"/>
              </a:ext>
            </a:extLst>
          </p:cNvPr>
          <p:cNvSpPr/>
          <p:nvPr/>
        </p:nvSpPr>
        <p:spPr>
          <a:xfrm>
            <a:off x="4737618" y="1008442"/>
            <a:ext cx="2216035" cy="397038"/>
          </a:xfrm>
          <a:prstGeom prst="rect">
            <a:avLst/>
          </a:prstGeom>
          <a:solidFill>
            <a:srgbClr val="E6DEDB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EA6AC8-3ADF-EDF5-D353-E0E0B8B2F48E}"/>
              </a:ext>
            </a:extLst>
          </p:cNvPr>
          <p:cNvSpPr/>
          <p:nvPr/>
        </p:nvSpPr>
        <p:spPr>
          <a:xfrm>
            <a:off x="4734188" y="2065234"/>
            <a:ext cx="2216028" cy="392400"/>
          </a:xfrm>
          <a:prstGeom prst="rect">
            <a:avLst/>
          </a:prstGeom>
          <a:solidFill>
            <a:srgbClr val="F9E7DB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08ADE2-9B33-A762-0D1D-2C07346A23D7}"/>
              </a:ext>
            </a:extLst>
          </p:cNvPr>
          <p:cNvSpPr/>
          <p:nvPr/>
        </p:nvSpPr>
        <p:spPr>
          <a:xfrm>
            <a:off x="4737618" y="1463102"/>
            <a:ext cx="2216028" cy="542716"/>
          </a:xfrm>
          <a:prstGeom prst="rect">
            <a:avLst/>
          </a:prstGeom>
          <a:solidFill>
            <a:srgbClr val="EAF2F6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D67F34-F6EA-DB6A-1F66-8BA625003FB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53646" y="1734460"/>
            <a:ext cx="282726" cy="2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0126E1F-370B-9A57-A5CE-712E033D25E3}"/>
              </a:ext>
            </a:extLst>
          </p:cNvPr>
          <p:cNvSpPr txBox="1"/>
          <p:nvPr/>
        </p:nvSpPr>
        <p:spPr>
          <a:xfrm>
            <a:off x="7035646" y="1506974"/>
            <a:ext cx="20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generation</a:t>
            </a:r>
            <a:r>
              <a:rPr kumimoji="1" lang="en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framework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AC024D9-DFF7-1696-15AE-A5614C44933F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5845632" y="1463102"/>
            <a:ext cx="0" cy="542716"/>
          </a:xfrm>
          <a:prstGeom prst="line">
            <a:avLst/>
          </a:prstGeom>
          <a:ln w="25400">
            <a:solidFill>
              <a:srgbClr val="2F51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86EE141-C46D-9985-4D4F-C76465905AB8}"/>
              </a:ext>
            </a:extLst>
          </p:cNvPr>
          <p:cNvSpPr txBox="1"/>
          <p:nvPr/>
        </p:nvSpPr>
        <p:spPr>
          <a:xfrm>
            <a:off x="4695479" y="1614347"/>
            <a:ext cx="1160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Space</a:t>
            </a:r>
            <a:r>
              <a:rPr kumimoji="1" lang="zh-CN" alt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builder</a:t>
            </a:r>
            <a:endParaRPr kumimoji="1"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3E97DD-CF1D-D49F-5A13-7E90F241CC7F}"/>
              </a:ext>
            </a:extLst>
          </p:cNvPr>
          <p:cNvSpPr txBox="1"/>
          <p:nvPr/>
        </p:nvSpPr>
        <p:spPr>
          <a:xfrm>
            <a:off x="5810454" y="1611349"/>
            <a:ext cx="116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</a:t>
            </a:r>
            <a:r>
              <a:rPr kumimoji="1"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enerator</a:t>
            </a:r>
            <a:endParaRPr kumimoji="1" lang="zh-CN" alt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899C9D-392F-3208-6197-136AB993416F}"/>
              </a:ext>
            </a:extLst>
          </p:cNvPr>
          <p:cNvSpPr txBox="1"/>
          <p:nvPr/>
        </p:nvSpPr>
        <p:spPr>
          <a:xfrm>
            <a:off x="5264843" y="784188"/>
            <a:ext cx="1160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Wrokloads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50A585-0ADE-011E-3751-B34BFFBE4ACD}"/>
              </a:ext>
            </a:extLst>
          </p:cNvPr>
          <p:cNvSpPr txBox="1"/>
          <p:nvPr/>
        </p:nvSpPr>
        <p:spPr>
          <a:xfrm>
            <a:off x="4709778" y="1222556"/>
            <a:ext cx="1160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Subgraphs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9EF4BB-8A58-861B-CFED-97A63E976315}"/>
              </a:ext>
            </a:extLst>
          </p:cNvPr>
          <p:cNvSpPr txBox="1"/>
          <p:nvPr/>
        </p:nvSpPr>
        <p:spPr>
          <a:xfrm>
            <a:off x="5781297" y="1814798"/>
            <a:ext cx="1246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132720-431E-67F9-1D98-507CE8469A9C}"/>
              </a:ext>
            </a:extLst>
          </p:cNvPr>
          <p:cNvSpPr txBox="1"/>
          <p:nvPr/>
        </p:nvSpPr>
        <p:spPr>
          <a:xfrm>
            <a:off x="5216920" y="2290325"/>
            <a:ext cx="1246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Executables</a:t>
            </a:r>
            <a:endParaRPr kumimoji="1" lang="zh-CN" alt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FFF80D-19B0-1C3D-7DF8-E3107DF6A217}"/>
              </a:ext>
            </a:extLst>
          </p:cNvPr>
          <p:cNvSpPr txBox="1"/>
          <p:nvPr/>
        </p:nvSpPr>
        <p:spPr>
          <a:xfrm>
            <a:off x="5145223" y="995790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Graph</a:t>
            </a:r>
            <a:r>
              <a:rPr kumimoji="1"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processer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0A1FAD-0C95-E542-EF51-D21FA1DAEEA6}"/>
              </a:ext>
            </a:extLst>
          </p:cNvPr>
          <p:cNvSpPr txBox="1"/>
          <p:nvPr/>
        </p:nvSpPr>
        <p:spPr>
          <a:xfrm>
            <a:off x="5168018" y="210498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</a:t>
            </a:r>
            <a:r>
              <a:rPr kumimoji="1" lang="zh-CN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generator</a:t>
            </a:r>
            <a:endParaRPr kumimoji="1" lang="zh-CN" altLang="en-US" sz="12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ADCAAB8-7CBB-A6C4-92A3-9459113BA070}"/>
              </a:ext>
            </a:extLst>
          </p:cNvPr>
          <p:cNvSpPr/>
          <p:nvPr/>
        </p:nvSpPr>
        <p:spPr>
          <a:xfrm>
            <a:off x="1967656" y="2721851"/>
            <a:ext cx="3664275" cy="3938627"/>
          </a:xfrm>
          <a:prstGeom prst="rect">
            <a:avLst/>
          </a:prstGeom>
          <a:solidFill>
            <a:srgbClr val="E2F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562DB8-959E-C9D1-E8AB-A9F6108A6BC5}"/>
              </a:ext>
            </a:extLst>
          </p:cNvPr>
          <p:cNvSpPr/>
          <p:nvPr/>
        </p:nvSpPr>
        <p:spPr>
          <a:xfrm>
            <a:off x="2486332" y="4048149"/>
            <a:ext cx="1641599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① search space</a:t>
            </a:r>
            <a:r>
              <a:rPr kumimoji="1" lang="zh-CN" altLang="en-US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building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B0C4337-68BE-39B7-4064-49936B5E6B6E}"/>
              </a:ext>
            </a:extLst>
          </p:cNvPr>
          <p:cNvSpPr/>
          <p:nvPr/>
        </p:nvSpPr>
        <p:spPr>
          <a:xfrm>
            <a:off x="2486332" y="5454043"/>
            <a:ext cx="1641599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b="1" i="0" dirty="0"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③ </a:t>
            </a:r>
            <a:r>
              <a:rPr lang="en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Large-scale </a:t>
            </a:r>
            <a:r>
              <a:rPr lang="en-US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</a:t>
            </a:r>
            <a:r>
              <a:rPr lang="en-US" altLang="zh-CN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B4D52DD-2749-452B-F2F2-9514974EBC7D}"/>
                  </a:ext>
                </a:extLst>
              </p:cNvPr>
              <p:cNvSpPr/>
              <p:nvPr/>
            </p:nvSpPr>
            <p:spPr>
              <a:xfrm>
                <a:off x="2622377" y="4748908"/>
                <a:ext cx="1316146" cy="360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</a:t>
                </a:r>
                <a:r>
                  <a:rPr kumimoji="1" lang="en-US" altLang="zh-CN" sz="1200" b="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xploration</a:t>
                </a:r>
              </a:p>
              <a:p>
                <a:pPr algn="ctr"/>
                <a:r>
                  <a:rPr kumimoji="1" lang="zh-CN" altLang="en-US" sz="1200" b="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1200" b="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pace</a:t>
                </a:r>
                <a:r>
                  <a:rPr kumimoji="1" lang="zh-CN" altLang="en-US" sz="1200" b="0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sz="1200" b="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B4D52DD-2749-452B-F2F2-9514974E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77" y="4748908"/>
                <a:ext cx="1316146" cy="360000"/>
              </a:xfrm>
              <a:prstGeom prst="rect">
                <a:avLst/>
              </a:prstGeom>
              <a:blipFill>
                <a:blip r:embed="rId3"/>
                <a:stretch>
                  <a:fillRect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4432E771-66A2-B4BC-E2B5-3D73F2ECC3A3}"/>
              </a:ext>
            </a:extLst>
          </p:cNvPr>
          <p:cNvSpPr txBox="1"/>
          <p:nvPr/>
        </p:nvSpPr>
        <p:spPr>
          <a:xfrm>
            <a:off x="2802293" y="351431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Subgraphs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0F75AD-26B1-3C20-2E1D-557C116B8E2A}"/>
              </a:ext>
            </a:extLst>
          </p:cNvPr>
          <p:cNvSpPr txBox="1"/>
          <p:nvPr/>
        </p:nvSpPr>
        <p:spPr>
          <a:xfrm>
            <a:off x="2702357" y="6019683"/>
            <a:ext cx="125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Offline</a:t>
            </a:r>
            <a:r>
              <a:rPr kumimoji="1" lang="zh-CN" altLang="en-US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B90A127-392E-EBF1-F852-3251D9211427}"/>
              </a:ext>
            </a:extLst>
          </p:cNvPr>
          <p:cNvSpPr txBox="1"/>
          <p:nvPr/>
        </p:nvSpPr>
        <p:spPr>
          <a:xfrm>
            <a:off x="4478748" y="5201236"/>
            <a:ext cx="942897" cy="7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1200" b="1">
                <a:solidFill>
                  <a:schemeClr val="l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andara" panose="020E0502030303020204" pitchFamily="34" charset="0"/>
              </a:rPr>
              <a:t>②</a:t>
            </a:r>
            <a:r>
              <a:rPr lang="en-US" altLang="zh-CN" dirty="0" err="1"/>
              <a:t>designingTensor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5D8371-A11B-E0EE-1B81-A9FF4DB5254F}"/>
              </a:ext>
            </a:extLst>
          </p:cNvPr>
          <p:cNvSpPr/>
          <p:nvPr/>
        </p:nvSpPr>
        <p:spPr>
          <a:xfrm>
            <a:off x="5921122" y="2721851"/>
            <a:ext cx="4481397" cy="3938627"/>
          </a:xfrm>
          <a:prstGeom prst="rect">
            <a:avLst/>
          </a:prstGeom>
          <a:solidFill>
            <a:srgbClr val="EA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9FF699B-A76F-2ECE-F3F1-2A15F8223975}"/>
              </a:ext>
            </a:extLst>
          </p:cNvPr>
          <p:cNvSpPr/>
          <p:nvPr/>
        </p:nvSpPr>
        <p:spPr>
          <a:xfrm>
            <a:off x="6675888" y="3697566"/>
            <a:ext cx="1641599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atin typeface="Candara" panose="020E0502030303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④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Pre-training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223784-F14D-0B30-F038-E0EDFED29117}"/>
              </a:ext>
            </a:extLst>
          </p:cNvPr>
          <p:cNvSpPr/>
          <p:nvPr/>
        </p:nvSpPr>
        <p:spPr>
          <a:xfrm>
            <a:off x="6672973" y="4879184"/>
            <a:ext cx="1641599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atin typeface="Candara" panose="020E0502030303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Supervised </a:t>
            </a:r>
          </a:p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fine-tuning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AF7BAB6-F0F6-DCCE-1327-BE9DEA34B8CD}"/>
              </a:ext>
            </a:extLst>
          </p:cNvPr>
          <p:cNvSpPr/>
          <p:nvPr/>
        </p:nvSpPr>
        <p:spPr>
          <a:xfrm>
            <a:off x="6672973" y="6117782"/>
            <a:ext cx="1641599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atin typeface="Candara" panose="020E0502030303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⑤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</a:t>
            </a:r>
            <a:r>
              <a:rPr kumimoji="1" lang="zh-CN" altLang="en-US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generation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5D803-8ACD-784E-815C-B46FCFC463AF}"/>
              </a:ext>
            </a:extLst>
          </p:cNvPr>
          <p:cNvSpPr/>
          <p:nvPr/>
        </p:nvSpPr>
        <p:spPr>
          <a:xfrm>
            <a:off x="8670662" y="5481146"/>
            <a:ext cx="1209533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b="1" i="0" dirty="0"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⑥ </a:t>
            </a:r>
            <a:r>
              <a:rPr lang="en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Iterative </a:t>
            </a:r>
            <a:r>
              <a:rPr lang="en-US" altLang="zh-C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" altLang="zh-CN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ptimization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B7DF2D9-0E63-8CAD-4855-F2EA1F8FF6FC}"/>
              </a:ext>
            </a:extLst>
          </p:cNvPr>
          <p:cNvSpPr txBox="1"/>
          <p:nvPr/>
        </p:nvSpPr>
        <p:spPr>
          <a:xfrm>
            <a:off x="2973872" y="284266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Space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builder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4ED3B0-E939-3EFD-7DF3-5FA83F8F6EED}"/>
              </a:ext>
            </a:extLst>
          </p:cNvPr>
          <p:cNvSpPr txBox="1"/>
          <p:nvPr/>
        </p:nvSpPr>
        <p:spPr>
          <a:xfrm>
            <a:off x="7566839" y="28531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Generator</a:t>
            </a:r>
            <a:endParaRPr kumimoji="1" lang="zh-CN" altLang="en-US" b="1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34F041-6BDD-F287-8222-3755C5764EBB}"/>
              </a:ext>
            </a:extLst>
          </p:cNvPr>
          <p:cNvSpPr txBox="1"/>
          <p:nvPr/>
        </p:nvSpPr>
        <p:spPr>
          <a:xfrm>
            <a:off x="8503207" y="491886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1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zh-CN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F783F6-B331-89B1-C6E3-FF5569566211}"/>
              </a:ext>
            </a:extLst>
          </p:cNvPr>
          <p:cNvSpPr txBox="1"/>
          <p:nvPr/>
        </p:nvSpPr>
        <p:spPr>
          <a:xfrm>
            <a:off x="7044321" y="4318650"/>
            <a:ext cx="90281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TLM-base</a:t>
            </a:r>
            <a:endParaRPr kumimoji="1" lang="zh-CN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D267DB-5B65-6F11-53D0-E20DDB0CBEE1}"/>
              </a:ext>
            </a:extLst>
          </p:cNvPr>
          <p:cNvSpPr txBox="1"/>
          <p:nvPr/>
        </p:nvSpPr>
        <p:spPr>
          <a:xfrm>
            <a:off x="7243658" y="5534298"/>
            <a:ext cx="50206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TLM</a:t>
            </a:r>
            <a:endParaRPr kumimoji="1" lang="zh-CN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75BAFD9-757F-41E5-135A-3C76051BB3C1}"/>
              </a:ext>
            </a:extLst>
          </p:cNvPr>
          <p:cNvSpPr txBox="1"/>
          <p:nvPr/>
        </p:nvSpPr>
        <p:spPr>
          <a:xfrm>
            <a:off x="8599109" y="6162860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下箭头 66">
            <a:extLst>
              <a:ext uri="{FF2B5EF4-FFF2-40B4-BE49-F238E27FC236}">
                <a16:creationId xmlns:a16="http://schemas.microsoft.com/office/drawing/2014/main" id="{182F1078-4795-5C45-CC64-0ADF4ACE487B}"/>
              </a:ext>
            </a:extLst>
          </p:cNvPr>
          <p:cNvSpPr/>
          <p:nvPr/>
        </p:nvSpPr>
        <p:spPr>
          <a:xfrm>
            <a:off x="3253413" y="3822271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下箭头 67">
            <a:extLst>
              <a:ext uri="{FF2B5EF4-FFF2-40B4-BE49-F238E27FC236}">
                <a16:creationId xmlns:a16="http://schemas.microsoft.com/office/drawing/2014/main" id="{AEA36FAA-036E-7280-D537-00D57727C7C0}"/>
              </a:ext>
            </a:extLst>
          </p:cNvPr>
          <p:cNvSpPr/>
          <p:nvPr/>
        </p:nvSpPr>
        <p:spPr>
          <a:xfrm>
            <a:off x="3253413" y="4482960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550660E3-5F7B-5995-29FB-054CB8EB5FAC}"/>
              </a:ext>
            </a:extLst>
          </p:cNvPr>
          <p:cNvSpPr/>
          <p:nvPr/>
        </p:nvSpPr>
        <p:spPr>
          <a:xfrm>
            <a:off x="3253413" y="5211704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左箭头 69">
            <a:extLst>
              <a:ext uri="{FF2B5EF4-FFF2-40B4-BE49-F238E27FC236}">
                <a16:creationId xmlns:a16="http://schemas.microsoft.com/office/drawing/2014/main" id="{0DC95389-E96B-3BE4-19FF-BC5281747703}"/>
              </a:ext>
            </a:extLst>
          </p:cNvPr>
          <p:cNvSpPr/>
          <p:nvPr/>
        </p:nvSpPr>
        <p:spPr>
          <a:xfrm>
            <a:off x="4253398" y="5574559"/>
            <a:ext cx="144000" cy="11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下箭头 70">
            <a:extLst>
              <a:ext uri="{FF2B5EF4-FFF2-40B4-BE49-F238E27FC236}">
                <a16:creationId xmlns:a16="http://schemas.microsoft.com/office/drawing/2014/main" id="{43C7E167-682C-D20E-C433-9F361B5B88E2}"/>
              </a:ext>
            </a:extLst>
          </p:cNvPr>
          <p:cNvSpPr/>
          <p:nvPr/>
        </p:nvSpPr>
        <p:spPr>
          <a:xfrm>
            <a:off x="3253413" y="5904646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C099BCF-9EF1-788F-9A7B-6E5251D92CD3}"/>
              </a:ext>
            </a:extLst>
          </p:cNvPr>
          <p:cNvSpPr txBox="1"/>
          <p:nvPr/>
        </p:nvSpPr>
        <p:spPr>
          <a:xfrm>
            <a:off x="6843268" y="3226533"/>
            <a:ext cx="125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Offline</a:t>
            </a:r>
            <a:r>
              <a:rPr kumimoji="1" lang="zh-CN" altLang="en-US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73" name="下箭头 72">
            <a:extLst>
              <a:ext uri="{FF2B5EF4-FFF2-40B4-BE49-F238E27FC236}">
                <a16:creationId xmlns:a16="http://schemas.microsoft.com/office/drawing/2014/main" id="{D5077348-D6C9-22E5-DF94-3DD15573CD9E}"/>
              </a:ext>
            </a:extLst>
          </p:cNvPr>
          <p:cNvSpPr/>
          <p:nvPr/>
        </p:nvSpPr>
        <p:spPr>
          <a:xfrm>
            <a:off x="7440138" y="3502263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5729922F-05C2-0018-2BE1-604DC3F405DF}"/>
              </a:ext>
            </a:extLst>
          </p:cNvPr>
          <p:cNvSpPr/>
          <p:nvPr/>
        </p:nvSpPr>
        <p:spPr>
          <a:xfrm>
            <a:off x="7440137" y="4123347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9BE69841-DF21-2C9F-AE0D-54DEB1555594}"/>
              </a:ext>
            </a:extLst>
          </p:cNvPr>
          <p:cNvSpPr/>
          <p:nvPr/>
        </p:nvSpPr>
        <p:spPr>
          <a:xfrm>
            <a:off x="7440140" y="4662231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下箭头 75">
            <a:extLst>
              <a:ext uri="{FF2B5EF4-FFF2-40B4-BE49-F238E27FC236}">
                <a16:creationId xmlns:a16="http://schemas.microsoft.com/office/drawing/2014/main" id="{AB0C56E2-3B1E-FC4E-12CA-07083DC4F7BE}"/>
              </a:ext>
            </a:extLst>
          </p:cNvPr>
          <p:cNvSpPr/>
          <p:nvPr/>
        </p:nvSpPr>
        <p:spPr>
          <a:xfrm>
            <a:off x="7439103" y="5300086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下箭头 76">
            <a:extLst>
              <a:ext uri="{FF2B5EF4-FFF2-40B4-BE49-F238E27FC236}">
                <a16:creationId xmlns:a16="http://schemas.microsoft.com/office/drawing/2014/main" id="{E2DB6304-B85F-E6EB-C822-C7CB116C4C2C}"/>
              </a:ext>
            </a:extLst>
          </p:cNvPr>
          <p:cNvSpPr/>
          <p:nvPr/>
        </p:nvSpPr>
        <p:spPr>
          <a:xfrm>
            <a:off x="7439101" y="5891918"/>
            <a:ext cx="111181" cy="14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左箭头 77">
            <a:extLst>
              <a:ext uri="{FF2B5EF4-FFF2-40B4-BE49-F238E27FC236}">
                <a16:creationId xmlns:a16="http://schemas.microsoft.com/office/drawing/2014/main" id="{BA65FD55-D18E-46EC-68B9-F3CCE3951E44}"/>
              </a:ext>
            </a:extLst>
          </p:cNvPr>
          <p:cNvSpPr/>
          <p:nvPr/>
        </p:nvSpPr>
        <p:spPr>
          <a:xfrm>
            <a:off x="8402337" y="5004577"/>
            <a:ext cx="144000" cy="11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4B523CEF-C77D-6073-10CC-F51AE57FC239}"/>
              </a:ext>
            </a:extLst>
          </p:cNvPr>
          <p:cNvSpPr/>
          <p:nvPr/>
        </p:nvSpPr>
        <p:spPr>
          <a:xfrm>
            <a:off x="8418685" y="6240182"/>
            <a:ext cx="144000" cy="11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上箭头 79">
            <a:extLst>
              <a:ext uri="{FF2B5EF4-FFF2-40B4-BE49-F238E27FC236}">
                <a16:creationId xmlns:a16="http://schemas.microsoft.com/office/drawing/2014/main" id="{16AAD64C-0E93-D7A6-095A-E29403CBFF8C}"/>
              </a:ext>
            </a:extLst>
          </p:cNvPr>
          <p:cNvSpPr/>
          <p:nvPr/>
        </p:nvSpPr>
        <p:spPr>
          <a:xfrm>
            <a:off x="9202405" y="5274429"/>
            <a:ext cx="111600" cy="14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上箭头 80">
            <a:extLst>
              <a:ext uri="{FF2B5EF4-FFF2-40B4-BE49-F238E27FC236}">
                <a16:creationId xmlns:a16="http://schemas.microsoft.com/office/drawing/2014/main" id="{F5160A8C-E589-2A5A-A19A-9F3F98563D6D}"/>
              </a:ext>
            </a:extLst>
          </p:cNvPr>
          <p:cNvSpPr/>
          <p:nvPr/>
        </p:nvSpPr>
        <p:spPr>
          <a:xfrm>
            <a:off x="9203093" y="5969593"/>
            <a:ext cx="111600" cy="14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任意形状 88">
            <a:extLst>
              <a:ext uri="{FF2B5EF4-FFF2-40B4-BE49-F238E27FC236}">
                <a16:creationId xmlns:a16="http://schemas.microsoft.com/office/drawing/2014/main" id="{92A9AF42-21C7-43B4-CEE3-2B590B137493}"/>
              </a:ext>
            </a:extLst>
          </p:cNvPr>
          <p:cNvSpPr/>
          <p:nvPr/>
        </p:nvSpPr>
        <p:spPr>
          <a:xfrm>
            <a:off x="4376107" y="3463115"/>
            <a:ext cx="2246431" cy="2777067"/>
          </a:xfrm>
          <a:custGeom>
            <a:avLst/>
            <a:gdLst>
              <a:gd name="connsiteX0" fmla="*/ 0 w 2462542"/>
              <a:gd name="connsiteY0" fmla="*/ 2806574 h 2806574"/>
              <a:gd name="connsiteX1" fmla="*/ 1539089 w 2462542"/>
              <a:gd name="connsiteY1" fmla="*/ 1466661 h 2806574"/>
              <a:gd name="connsiteX2" fmla="*/ 2462542 w 2462542"/>
              <a:gd name="connsiteY2" fmla="*/ 0 h 2806574"/>
              <a:gd name="connsiteX0" fmla="*/ 0 w 2462542"/>
              <a:gd name="connsiteY0" fmla="*/ 2806574 h 2806574"/>
              <a:gd name="connsiteX1" fmla="*/ 1539089 w 2462542"/>
              <a:gd name="connsiteY1" fmla="*/ 1466661 h 2806574"/>
              <a:gd name="connsiteX2" fmla="*/ 2462542 w 2462542"/>
              <a:gd name="connsiteY2" fmla="*/ 0 h 2806574"/>
              <a:gd name="connsiteX0" fmla="*/ 0 w 2571184"/>
              <a:gd name="connsiteY0" fmla="*/ 2806574 h 2806574"/>
              <a:gd name="connsiteX1" fmla="*/ 1539089 w 2571184"/>
              <a:gd name="connsiteY1" fmla="*/ 1466661 h 2806574"/>
              <a:gd name="connsiteX2" fmla="*/ 2571184 w 2571184"/>
              <a:gd name="connsiteY2" fmla="*/ 0 h 2806574"/>
              <a:gd name="connsiteX0" fmla="*/ 0 w 2571184"/>
              <a:gd name="connsiteY0" fmla="*/ 2806574 h 2811313"/>
              <a:gd name="connsiteX1" fmla="*/ 1539089 w 2571184"/>
              <a:gd name="connsiteY1" fmla="*/ 1466661 h 2811313"/>
              <a:gd name="connsiteX2" fmla="*/ 2571184 w 2571184"/>
              <a:gd name="connsiteY2" fmla="*/ 0 h 2811313"/>
              <a:gd name="connsiteX0" fmla="*/ 0 w 2770360"/>
              <a:gd name="connsiteY0" fmla="*/ 2824681 h 2829337"/>
              <a:gd name="connsiteX1" fmla="*/ 1738265 w 2770360"/>
              <a:gd name="connsiteY1" fmla="*/ 1466661 h 2829337"/>
              <a:gd name="connsiteX2" fmla="*/ 2770360 w 2770360"/>
              <a:gd name="connsiteY2" fmla="*/ 0 h 2829337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770360"/>
              <a:gd name="connsiteY0" fmla="*/ 2824681 h 2824681"/>
              <a:gd name="connsiteX1" fmla="*/ 1738265 w 2770360"/>
              <a:gd name="connsiteY1" fmla="*/ 1466661 h 2824681"/>
              <a:gd name="connsiteX2" fmla="*/ 2770360 w 2770360"/>
              <a:gd name="connsiteY2" fmla="*/ 0 h 2824681"/>
              <a:gd name="connsiteX0" fmla="*/ 0 w 2489702"/>
              <a:gd name="connsiteY0" fmla="*/ 2815628 h 2815628"/>
              <a:gd name="connsiteX1" fmla="*/ 1457607 w 2489702"/>
              <a:gd name="connsiteY1" fmla="*/ 1466661 h 2815628"/>
              <a:gd name="connsiteX2" fmla="*/ 2489702 w 2489702"/>
              <a:gd name="connsiteY2" fmla="*/ 0 h 2815628"/>
              <a:gd name="connsiteX0" fmla="*/ 0 w 2399167"/>
              <a:gd name="connsiteY0" fmla="*/ 2779414 h 2779414"/>
              <a:gd name="connsiteX1" fmla="*/ 1457607 w 2399167"/>
              <a:gd name="connsiteY1" fmla="*/ 1430447 h 2779414"/>
              <a:gd name="connsiteX2" fmla="*/ 2399167 w 2399167"/>
              <a:gd name="connsiteY2" fmla="*/ 0 h 2779414"/>
              <a:gd name="connsiteX0" fmla="*/ 0 w 2399167"/>
              <a:gd name="connsiteY0" fmla="*/ 2779414 h 2779414"/>
              <a:gd name="connsiteX1" fmla="*/ 1457607 w 2399167"/>
              <a:gd name="connsiteY1" fmla="*/ 1430447 h 2779414"/>
              <a:gd name="connsiteX2" fmla="*/ 2399167 w 2399167"/>
              <a:gd name="connsiteY2" fmla="*/ 0 h 2779414"/>
              <a:gd name="connsiteX0" fmla="*/ 0 w 2399167"/>
              <a:gd name="connsiteY0" fmla="*/ 2779414 h 2779414"/>
              <a:gd name="connsiteX1" fmla="*/ 1457607 w 2399167"/>
              <a:gd name="connsiteY1" fmla="*/ 1430447 h 2779414"/>
              <a:gd name="connsiteX2" fmla="*/ 2399167 w 2399167"/>
              <a:gd name="connsiteY2" fmla="*/ 0 h 2779414"/>
              <a:gd name="connsiteX0" fmla="*/ 0 w 2625504"/>
              <a:gd name="connsiteY0" fmla="*/ 2788467 h 2788467"/>
              <a:gd name="connsiteX1" fmla="*/ 1683944 w 2625504"/>
              <a:gd name="connsiteY1" fmla="*/ 1430447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816262 h 2816262"/>
              <a:gd name="connsiteX1" fmla="*/ 1566248 w 2625504"/>
              <a:gd name="connsiteY1" fmla="*/ 1684578 h 2816262"/>
              <a:gd name="connsiteX2" fmla="*/ 2625504 w 2625504"/>
              <a:gd name="connsiteY2" fmla="*/ 27795 h 2816262"/>
              <a:gd name="connsiteX0" fmla="*/ 0 w 2625504"/>
              <a:gd name="connsiteY0" fmla="*/ 2791221 h 2791221"/>
              <a:gd name="connsiteX1" fmla="*/ 1566248 w 2625504"/>
              <a:gd name="connsiteY1" fmla="*/ 1659537 h 2791221"/>
              <a:gd name="connsiteX2" fmla="*/ 2625504 w 2625504"/>
              <a:gd name="connsiteY2" fmla="*/ 2754 h 2791221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625504"/>
              <a:gd name="connsiteY0" fmla="*/ 2788467 h 2788467"/>
              <a:gd name="connsiteX1" fmla="*/ 1566248 w 2625504"/>
              <a:gd name="connsiteY1" fmla="*/ 1656783 h 2788467"/>
              <a:gd name="connsiteX2" fmla="*/ 2625504 w 2625504"/>
              <a:gd name="connsiteY2" fmla="*/ 0 h 2788467"/>
              <a:gd name="connsiteX0" fmla="*/ 0 w 2390113"/>
              <a:gd name="connsiteY0" fmla="*/ 2743200 h 2743200"/>
              <a:gd name="connsiteX1" fmla="*/ 1330857 w 2390113"/>
              <a:gd name="connsiteY1" fmla="*/ 1656783 h 2743200"/>
              <a:gd name="connsiteX2" fmla="*/ 2390113 w 2390113"/>
              <a:gd name="connsiteY2" fmla="*/ 0 h 2743200"/>
              <a:gd name="connsiteX0" fmla="*/ 0 w 2390113"/>
              <a:gd name="connsiteY0" fmla="*/ 2743200 h 2743200"/>
              <a:gd name="connsiteX1" fmla="*/ 1330857 w 2390113"/>
              <a:gd name="connsiteY1" fmla="*/ 1656783 h 2743200"/>
              <a:gd name="connsiteX2" fmla="*/ 2390113 w 2390113"/>
              <a:gd name="connsiteY2" fmla="*/ 0 h 2743200"/>
              <a:gd name="connsiteX0" fmla="*/ 0 w 2263364"/>
              <a:gd name="connsiteY0" fmla="*/ 2743200 h 2743200"/>
              <a:gd name="connsiteX1" fmla="*/ 1204108 w 2263364"/>
              <a:gd name="connsiteY1" fmla="*/ 1656783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204108 w 2263364"/>
              <a:gd name="connsiteY1" fmla="*/ 1656783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204108 w 2263364"/>
              <a:gd name="connsiteY1" fmla="*/ 1656783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204108 w 2263364"/>
              <a:gd name="connsiteY1" fmla="*/ 1656783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204108 w 2263364"/>
              <a:gd name="connsiteY1" fmla="*/ 1656783 h 2743200"/>
              <a:gd name="connsiteX2" fmla="*/ 2263364 w 2263364"/>
              <a:gd name="connsiteY2" fmla="*/ 0 h 2743200"/>
              <a:gd name="connsiteX0" fmla="*/ 0 w 2263364"/>
              <a:gd name="connsiteY0" fmla="*/ 2743200 h 2743526"/>
              <a:gd name="connsiteX1" fmla="*/ 1204108 w 2263364"/>
              <a:gd name="connsiteY1" fmla="*/ 1656783 h 2743526"/>
              <a:gd name="connsiteX2" fmla="*/ 2263364 w 2263364"/>
              <a:gd name="connsiteY2" fmla="*/ 0 h 2743526"/>
              <a:gd name="connsiteX0" fmla="*/ 0 w 2263364"/>
              <a:gd name="connsiteY0" fmla="*/ 2743200 h 2743426"/>
              <a:gd name="connsiteX1" fmla="*/ 1294643 w 2263364"/>
              <a:gd name="connsiteY1" fmla="*/ 1376125 h 2743426"/>
              <a:gd name="connsiteX2" fmla="*/ 2263364 w 2263364"/>
              <a:gd name="connsiteY2" fmla="*/ 0 h 2743426"/>
              <a:gd name="connsiteX0" fmla="*/ 0 w 2263364"/>
              <a:gd name="connsiteY0" fmla="*/ 2743200 h 2743424"/>
              <a:gd name="connsiteX1" fmla="*/ 1294643 w 2263364"/>
              <a:gd name="connsiteY1" fmla="*/ 1376125 h 2743424"/>
              <a:gd name="connsiteX2" fmla="*/ 2263364 w 2263364"/>
              <a:gd name="connsiteY2" fmla="*/ 0 h 2743424"/>
              <a:gd name="connsiteX0" fmla="*/ 0 w 2263364"/>
              <a:gd name="connsiteY0" fmla="*/ 2743200 h 2743431"/>
              <a:gd name="connsiteX1" fmla="*/ 1294643 w 2263364"/>
              <a:gd name="connsiteY1" fmla="*/ 1376125 h 2743431"/>
              <a:gd name="connsiteX2" fmla="*/ 2263364 w 2263364"/>
              <a:gd name="connsiteY2" fmla="*/ 0 h 2743431"/>
              <a:gd name="connsiteX0" fmla="*/ 0 w 2263364"/>
              <a:gd name="connsiteY0" fmla="*/ 2743200 h 2743435"/>
              <a:gd name="connsiteX1" fmla="*/ 1294643 w 2263364"/>
              <a:gd name="connsiteY1" fmla="*/ 1376125 h 2743435"/>
              <a:gd name="connsiteX2" fmla="*/ 2263364 w 2263364"/>
              <a:gd name="connsiteY2" fmla="*/ 0 h 2743435"/>
              <a:gd name="connsiteX0" fmla="*/ 0 w 2263364"/>
              <a:gd name="connsiteY0" fmla="*/ 2743200 h 2743428"/>
              <a:gd name="connsiteX1" fmla="*/ 1294643 w 2263364"/>
              <a:gd name="connsiteY1" fmla="*/ 1376125 h 2743428"/>
              <a:gd name="connsiteX2" fmla="*/ 2263364 w 2263364"/>
              <a:gd name="connsiteY2" fmla="*/ 0 h 2743428"/>
              <a:gd name="connsiteX0" fmla="*/ 0 w 2263364"/>
              <a:gd name="connsiteY0" fmla="*/ 2743200 h 2743392"/>
              <a:gd name="connsiteX1" fmla="*/ 1321803 w 2263364"/>
              <a:gd name="connsiteY1" fmla="*/ 1204109 h 2743392"/>
              <a:gd name="connsiteX2" fmla="*/ 2263364 w 2263364"/>
              <a:gd name="connsiteY2" fmla="*/ 0 h 2743392"/>
              <a:gd name="connsiteX0" fmla="*/ 0 w 2263364"/>
              <a:gd name="connsiteY0" fmla="*/ 2743200 h 2743390"/>
              <a:gd name="connsiteX1" fmla="*/ 1321803 w 2263364"/>
              <a:gd name="connsiteY1" fmla="*/ 1204109 h 2743390"/>
              <a:gd name="connsiteX2" fmla="*/ 2263364 w 2263364"/>
              <a:gd name="connsiteY2" fmla="*/ 0 h 2743390"/>
              <a:gd name="connsiteX0" fmla="*/ 0 w 2263364"/>
              <a:gd name="connsiteY0" fmla="*/ 2744170 h 2744360"/>
              <a:gd name="connsiteX1" fmla="*/ 1321803 w 2263364"/>
              <a:gd name="connsiteY1" fmla="*/ 1205079 h 2744360"/>
              <a:gd name="connsiteX2" fmla="*/ 2263364 w 2263364"/>
              <a:gd name="connsiteY2" fmla="*/ 970 h 2744360"/>
              <a:gd name="connsiteX0" fmla="*/ 0 w 2263364"/>
              <a:gd name="connsiteY0" fmla="*/ 2744170 h 2749084"/>
              <a:gd name="connsiteX1" fmla="*/ 1321803 w 2263364"/>
              <a:gd name="connsiteY1" fmla="*/ 1205079 h 2749084"/>
              <a:gd name="connsiteX2" fmla="*/ 2263364 w 2263364"/>
              <a:gd name="connsiteY2" fmla="*/ 970 h 2749084"/>
              <a:gd name="connsiteX0" fmla="*/ 0 w 2263364"/>
              <a:gd name="connsiteY0" fmla="*/ 2743933 h 2750139"/>
              <a:gd name="connsiteX1" fmla="*/ 1258429 w 2263364"/>
              <a:gd name="connsiteY1" fmla="*/ 1458339 h 2750139"/>
              <a:gd name="connsiteX2" fmla="*/ 2263364 w 2263364"/>
              <a:gd name="connsiteY2" fmla="*/ 733 h 2750139"/>
              <a:gd name="connsiteX0" fmla="*/ 0 w 2263364"/>
              <a:gd name="connsiteY0" fmla="*/ 2743926 h 2750076"/>
              <a:gd name="connsiteX1" fmla="*/ 1258429 w 2263364"/>
              <a:gd name="connsiteY1" fmla="*/ 1458332 h 2750076"/>
              <a:gd name="connsiteX2" fmla="*/ 2263364 w 2263364"/>
              <a:gd name="connsiteY2" fmla="*/ 726 h 2750076"/>
              <a:gd name="connsiteX0" fmla="*/ 0 w 2263364"/>
              <a:gd name="connsiteY0" fmla="*/ 2743932 h 2750138"/>
              <a:gd name="connsiteX1" fmla="*/ 1258429 w 2263364"/>
              <a:gd name="connsiteY1" fmla="*/ 1458338 h 2750138"/>
              <a:gd name="connsiteX2" fmla="*/ 2263364 w 2263364"/>
              <a:gd name="connsiteY2" fmla="*/ 732 h 2750138"/>
              <a:gd name="connsiteX0" fmla="*/ 0 w 2263364"/>
              <a:gd name="connsiteY0" fmla="*/ 2743200 h 2749406"/>
              <a:gd name="connsiteX1" fmla="*/ 1258429 w 2263364"/>
              <a:gd name="connsiteY1" fmla="*/ 1457606 h 2749406"/>
              <a:gd name="connsiteX2" fmla="*/ 2263364 w 2263364"/>
              <a:gd name="connsiteY2" fmla="*/ 0 h 2749406"/>
              <a:gd name="connsiteX0" fmla="*/ 0 w 2263364"/>
              <a:gd name="connsiteY0" fmla="*/ 2743200 h 2743200"/>
              <a:gd name="connsiteX1" fmla="*/ 1258429 w 2263364"/>
              <a:gd name="connsiteY1" fmla="*/ 1457606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258429 w 2263364"/>
              <a:gd name="connsiteY1" fmla="*/ 1457606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503962 w 2263364"/>
              <a:gd name="connsiteY1" fmla="*/ 1093540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503962 w 2263364"/>
              <a:gd name="connsiteY1" fmla="*/ 1093540 h 2743200"/>
              <a:gd name="connsiteX2" fmla="*/ 2263364 w 2263364"/>
              <a:gd name="connsiteY2" fmla="*/ 0 h 2743200"/>
              <a:gd name="connsiteX0" fmla="*/ 0 w 2263364"/>
              <a:gd name="connsiteY0" fmla="*/ 2743200 h 2743200"/>
              <a:gd name="connsiteX1" fmla="*/ 1503962 w 2263364"/>
              <a:gd name="connsiteY1" fmla="*/ 1093540 h 2743200"/>
              <a:gd name="connsiteX2" fmla="*/ 2263364 w 2263364"/>
              <a:gd name="connsiteY2" fmla="*/ 0 h 2743200"/>
              <a:gd name="connsiteX0" fmla="*/ 0 w 2263364"/>
              <a:gd name="connsiteY0" fmla="*/ 2743200 h 2771216"/>
              <a:gd name="connsiteX1" fmla="*/ 1503962 w 2263364"/>
              <a:gd name="connsiteY1" fmla="*/ 1093540 h 2771216"/>
              <a:gd name="connsiteX2" fmla="*/ 2263364 w 2263364"/>
              <a:gd name="connsiteY2" fmla="*/ 0 h 2771216"/>
              <a:gd name="connsiteX0" fmla="*/ 0 w 2263364"/>
              <a:gd name="connsiteY0" fmla="*/ 2743200 h 2769538"/>
              <a:gd name="connsiteX1" fmla="*/ 1503962 w 2263364"/>
              <a:gd name="connsiteY1" fmla="*/ 1093540 h 2769538"/>
              <a:gd name="connsiteX2" fmla="*/ 2263364 w 2263364"/>
              <a:gd name="connsiteY2" fmla="*/ 0 h 2769538"/>
              <a:gd name="connsiteX0" fmla="*/ 0 w 2263364"/>
              <a:gd name="connsiteY0" fmla="*/ 2743200 h 2766867"/>
              <a:gd name="connsiteX1" fmla="*/ 1563229 w 2263364"/>
              <a:gd name="connsiteY1" fmla="*/ 915740 h 2766867"/>
              <a:gd name="connsiteX2" fmla="*/ 2263364 w 2263364"/>
              <a:gd name="connsiteY2" fmla="*/ 0 h 2766867"/>
              <a:gd name="connsiteX0" fmla="*/ 0 w 2263364"/>
              <a:gd name="connsiteY0" fmla="*/ 2743200 h 2766756"/>
              <a:gd name="connsiteX1" fmla="*/ 1563229 w 2263364"/>
              <a:gd name="connsiteY1" fmla="*/ 915740 h 2766756"/>
              <a:gd name="connsiteX2" fmla="*/ 2263364 w 2263364"/>
              <a:gd name="connsiteY2" fmla="*/ 0 h 2766756"/>
              <a:gd name="connsiteX0" fmla="*/ 0 w 2263364"/>
              <a:gd name="connsiteY0" fmla="*/ 2743200 h 2771355"/>
              <a:gd name="connsiteX1" fmla="*/ 1470095 w 2263364"/>
              <a:gd name="connsiteY1" fmla="*/ 1203606 h 2771355"/>
              <a:gd name="connsiteX2" fmla="*/ 2263364 w 2263364"/>
              <a:gd name="connsiteY2" fmla="*/ 0 h 2771355"/>
              <a:gd name="connsiteX0" fmla="*/ 0 w 2263364"/>
              <a:gd name="connsiteY0" fmla="*/ 2743200 h 2771199"/>
              <a:gd name="connsiteX1" fmla="*/ 1470095 w 2263364"/>
              <a:gd name="connsiteY1" fmla="*/ 1203606 h 2771199"/>
              <a:gd name="connsiteX2" fmla="*/ 2263364 w 2263364"/>
              <a:gd name="connsiteY2" fmla="*/ 0 h 2771199"/>
              <a:gd name="connsiteX0" fmla="*/ 0 w 2263364"/>
              <a:gd name="connsiteY0" fmla="*/ 2743200 h 2770893"/>
              <a:gd name="connsiteX1" fmla="*/ 1470095 w 2263364"/>
              <a:gd name="connsiteY1" fmla="*/ 1203606 h 2770893"/>
              <a:gd name="connsiteX2" fmla="*/ 2263364 w 2263364"/>
              <a:gd name="connsiteY2" fmla="*/ 0 h 2770893"/>
              <a:gd name="connsiteX0" fmla="*/ 0 w 2263364"/>
              <a:gd name="connsiteY0" fmla="*/ 2743200 h 2770742"/>
              <a:gd name="connsiteX1" fmla="*/ 1470095 w 2263364"/>
              <a:gd name="connsiteY1" fmla="*/ 1203606 h 2770742"/>
              <a:gd name="connsiteX2" fmla="*/ 2263364 w 2263364"/>
              <a:gd name="connsiteY2" fmla="*/ 0 h 2770742"/>
              <a:gd name="connsiteX0" fmla="*/ 0 w 2263364"/>
              <a:gd name="connsiteY0" fmla="*/ 2743200 h 2743536"/>
              <a:gd name="connsiteX1" fmla="*/ 1470095 w 2263364"/>
              <a:gd name="connsiteY1" fmla="*/ 1203606 h 2743536"/>
              <a:gd name="connsiteX2" fmla="*/ 2263364 w 2263364"/>
              <a:gd name="connsiteY2" fmla="*/ 0 h 2743536"/>
              <a:gd name="connsiteX0" fmla="*/ 0 w 2246431"/>
              <a:gd name="connsiteY0" fmla="*/ 2777067 h 2777397"/>
              <a:gd name="connsiteX1" fmla="*/ 1453162 w 2246431"/>
              <a:gd name="connsiteY1" fmla="*/ 1203606 h 2777397"/>
              <a:gd name="connsiteX2" fmla="*/ 2246431 w 2246431"/>
              <a:gd name="connsiteY2" fmla="*/ 0 h 2777397"/>
              <a:gd name="connsiteX0" fmla="*/ 0 w 2246431"/>
              <a:gd name="connsiteY0" fmla="*/ 2777067 h 2777067"/>
              <a:gd name="connsiteX1" fmla="*/ 1453162 w 2246431"/>
              <a:gd name="connsiteY1" fmla="*/ 1203606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512429 w 2246431"/>
              <a:gd name="connsiteY1" fmla="*/ 1093539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512429 w 2246431"/>
              <a:gd name="connsiteY1" fmla="*/ 1093539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453163 w 2246431"/>
              <a:gd name="connsiteY1" fmla="*/ 1593073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410829 w 2246431"/>
              <a:gd name="connsiteY1" fmla="*/ 1779339 h 2777067"/>
              <a:gd name="connsiteX2" fmla="*/ 2246431 w 2246431"/>
              <a:gd name="connsiteY2" fmla="*/ 0 h 2777067"/>
              <a:gd name="connsiteX0" fmla="*/ 0 w 2246431"/>
              <a:gd name="connsiteY0" fmla="*/ 2777067 h 2782900"/>
              <a:gd name="connsiteX1" fmla="*/ 1410829 w 2246431"/>
              <a:gd name="connsiteY1" fmla="*/ 1779339 h 2782900"/>
              <a:gd name="connsiteX2" fmla="*/ 2246431 w 2246431"/>
              <a:gd name="connsiteY2" fmla="*/ 0 h 2782900"/>
              <a:gd name="connsiteX0" fmla="*/ 0 w 2246431"/>
              <a:gd name="connsiteY0" fmla="*/ 2777067 h 2777107"/>
              <a:gd name="connsiteX1" fmla="*/ 1410829 w 2246431"/>
              <a:gd name="connsiteY1" fmla="*/ 1779339 h 2777107"/>
              <a:gd name="connsiteX2" fmla="*/ 2246431 w 2246431"/>
              <a:gd name="connsiteY2" fmla="*/ 0 h 2777107"/>
              <a:gd name="connsiteX0" fmla="*/ 0 w 2246431"/>
              <a:gd name="connsiteY0" fmla="*/ 2777067 h 2777207"/>
              <a:gd name="connsiteX1" fmla="*/ 1343096 w 2246431"/>
              <a:gd name="connsiteY1" fmla="*/ 2185739 h 2777207"/>
              <a:gd name="connsiteX2" fmla="*/ 2246431 w 2246431"/>
              <a:gd name="connsiteY2" fmla="*/ 0 h 2777207"/>
              <a:gd name="connsiteX0" fmla="*/ 0 w 2246431"/>
              <a:gd name="connsiteY0" fmla="*/ 2777067 h 2778965"/>
              <a:gd name="connsiteX1" fmla="*/ 1343096 w 2246431"/>
              <a:gd name="connsiteY1" fmla="*/ 2185739 h 2778965"/>
              <a:gd name="connsiteX2" fmla="*/ 2246431 w 2246431"/>
              <a:gd name="connsiteY2" fmla="*/ 0 h 2778965"/>
              <a:gd name="connsiteX0" fmla="*/ 0 w 2246431"/>
              <a:gd name="connsiteY0" fmla="*/ 2777067 h 2778965"/>
              <a:gd name="connsiteX1" fmla="*/ 1343096 w 2246431"/>
              <a:gd name="connsiteY1" fmla="*/ 2185739 h 2778965"/>
              <a:gd name="connsiteX2" fmla="*/ 2246431 w 2246431"/>
              <a:gd name="connsiteY2" fmla="*/ 0 h 2778965"/>
              <a:gd name="connsiteX0" fmla="*/ 0 w 2246431"/>
              <a:gd name="connsiteY0" fmla="*/ 2777067 h 2778060"/>
              <a:gd name="connsiteX1" fmla="*/ 1419296 w 2246431"/>
              <a:gd name="connsiteY1" fmla="*/ 1999472 h 2778060"/>
              <a:gd name="connsiteX2" fmla="*/ 2246431 w 2246431"/>
              <a:gd name="connsiteY2" fmla="*/ 0 h 2778060"/>
              <a:gd name="connsiteX0" fmla="*/ 0 w 2246431"/>
              <a:gd name="connsiteY0" fmla="*/ 2777067 h 2779889"/>
              <a:gd name="connsiteX1" fmla="*/ 1419296 w 2246431"/>
              <a:gd name="connsiteY1" fmla="*/ 1999472 h 2779889"/>
              <a:gd name="connsiteX2" fmla="*/ 2246431 w 2246431"/>
              <a:gd name="connsiteY2" fmla="*/ 0 h 2779889"/>
              <a:gd name="connsiteX0" fmla="*/ 0 w 2246431"/>
              <a:gd name="connsiteY0" fmla="*/ 2777067 h 2779889"/>
              <a:gd name="connsiteX1" fmla="*/ 1419296 w 2246431"/>
              <a:gd name="connsiteY1" fmla="*/ 1999472 h 2779889"/>
              <a:gd name="connsiteX2" fmla="*/ 2246431 w 2246431"/>
              <a:gd name="connsiteY2" fmla="*/ 0 h 2779889"/>
              <a:gd name="connsiteX0" fmla="*/ 0 w 2246431"/>
              <a:gd name="connsiteY0" fmla="*/ 2777067 h 2779020"/>
              <a:gd name="connsiteX1" fmla="*/ 1512429 w 2246431"/>
              <a:gd name="connsiteY1" fmla="*/ 1813205 h 2779020"/>
              <a:gd name="connsiteX2" fmla="*/ 2246431 w 2246431"/>
              <a:gd name="connsiteY2" fmla="*/ 0 h 2779020"/>
              <a:gd name="connsiteX0" fmla="*/ 0 w 2246431"/>
              <a:gd name="connsiteY0" fmla="*/ 2777067 h 2777067"/>
              <a:gd name="connsiteX1" fmla="*/ 1512429 w 2246431"/>
              <a:gd name="connsiteY1" fmla="*/ 1813205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512429 w 2246431"/>
              <a:gd name="connsiteY1" fmla="*/ 1813205 h 2777067"/>
              <a:gd name="connsiteX2" fmla="*/ 2246431 w 2246431"/>
              <a:gd name="connsiteY2" fmla="*/ 0 h 2777067"/>
              <a:gd name="connsiteX0" fmla="*/ 0 w 2246431"/>
              <a:gd name="connsiteY0" fmla="*/ 2777067 h 2777067"/>
              <a:gd name="connsiteX1" fmla="*/ 1376962 w 2246431"/>
              <a:gd name="connsiteY1" fmla="*/ 2228071 h 2777067"/>
              <a:gd name="connsiteX2" fmla="*/ 2246431 w 2246431"/>
              <a:gd name="connsiteY2" fmla="*/ 0 h 2777067"/>
              <a:gd name="connsiteX0" fmla="*/ 0 w 2246431"/>
              <a:gd name="connsiteY0" fmla="*/ 2777067 h 2781130"/>
              <a:gd name="connsiteX1" fmla="*/ 1376962 w 2246431"/>
              <a:gd name="connsiteY1" fmla="*/ 2228071 h 2781130"/>
              <a:gd name="connsiteX2" fmla="*/ 2246431 w 2246431"/>
              <a:gd name="connsiteY2" fmla="*/ 0 h 2781130"/>
              <a:gd name="connsiteX0" fmla="*/ 0 w 2246431"/>
              <a:gd name="connsiteY0" fmla="*/ 2777351 h 2781414"/>
              <a:gd name="connsiteX1" fmla="*/ 1376962 w 2246431"/>
              <a:gd name="connsiteY1" fmla="*/ 2228355 h 2781414"/>
              <a:gd name="connsiteX2" fmla="*/ 2246431 w 2246431"/>
              <a:gd name="connsiteY2" fmla="*/ 284 h 2781414"/>
              <a:gd name="connsiteX0" fmla="*/ 0 w 2246431"/>
              <a:gd name="connsiteY0" fmla="*/ 2777354 h 2781794"/>
              <a:gd name="connsiteX1" fmla="*/ 1376962 w 2246431"/>
              <a:gd name="connsiteY1" fmla="*/ 2228358 h 2781794"/>
              <a:gd name="connsiteX2" fmla="*/ 2246431 w 2246431"/>
              <a:gd name="connsiteY2" fmla="*/ 287 h 2781794"/>
              <a:gd name="connsiteX0" fmla="*/ 0 w 2246431"/>
              <a:gd name="connsiteY0" fmla="*/ 2777067 h 2781507"/>
              <a:gd name="connsiteX1" fmla="*/ 1376962 w 2246431"/>
              <a:gd name="connsiteY1" fmla="*/ 2228071 h 2781507"/>
              <a:gd name="connsiteX2" fmla="*/ 1583936 w 2246431"/>
              <a:gd name="connsiteY2" fmla="*/ 674667 h 2781507"/>
              <a:gd name="connsiteX3" fmla="*/ 2246431 w 2246431"/>
              <a:gd name="connsiteY3" fmla="*/ 0 h 2781507"/>
              <a:gd name="connsiteX0" fmla="*/ 0 w 2246431"/>
              <a:gd name="connsiteY0" fmla="*/ 2777067 h 2780669"/>
              <a:gd name="connsiteX1" fmla="*/ 1376962 w 2246431"/>
              <a:gd name="connsiteY1" fmla="*/ 2228071 h 2780669"/>
              <a:gd name="connsiteX2" fmla="*/ 1583936 w 2246431"/>
              <a:gd name="connsiteY2" fmla="*/ 302134 h 2780669"/>
              <a:gd name="connsiteX3" fmla="*/ 2246431 w 2246431"/>
              <a:gd name="connsiteY3" fmla="*/ 0 h 2780669"/>
              <a:gd name="connsiteX0" fmla="*/ 0 w 2246431"/>
              <a:gd name="connsiteY0" fmla="*/ 2777067 h 2834654"/>
              <a:gd name="connsiteX1" fmla="*/ 1300762 w 2246431"/>
              <a:gd name="connsiteY1" fmla="*/ 2558271 h 2834654"/>
              <a:gd name="connsiteX2" fmla="*/ 1583936 w 2246431"/>
              <a:gd name="connsiteY2" fmla="*/ 302134 h 2834654"/>
              <a:gd name="connsiteX3" fmla="*/ 2246431 w 2246431"/>
              <a:gd name="connsiteY3" fmla="*/ 0 h 2834654"/>
              <a:gd name="connsiteX0" fmla="*/ 0 w 2246431"/>
              <a:gd name="connsiteY0" fmla="*/ 2777067 h 2806243"/>
              <a:gd name="connsiteX1" fmla="*/ 1190696 w 2246431"/>
              <a:gd name="connsiteY1" fmla="*/ 2482071 h 2806243"/>
              <a:gd name="connsiteX2" fmla="*/ 1583936 w 2246431"/>
              <a:gd name="connsiteY2" fmla="*/ 302134 h 2806243"/>
              <a:gd name="connsiteX3" fmla="*/ 2246431 w 2246431"/>
              <a:gd name="connsiteY3" fmla="*/ 0 h 2806243"/>
              <a:gd name="connsiteX0" fmla="*/ 0 w 2246431"/>
              <a:gd name="connsiteY0" fmla="*/ 2777067 h 2804205"/>
              <a:gd name="connsiteX1" fmla="*/ 1190696 w 2246431"/>
              <a:gd name="connsiteY1" fmla="*/ 2482071 h 2804205"/>
              <a:gd name="connsiteX2" fmla="*/ 1423069 w 2246431"/>
              <a:gd name="connsiteY2" fmla="*/ 352934 h 2804205"/>
              <a:gd name="connsiteX3" fmla="*/ 2246431 w 2246431"/>
              <a:gd name="connsiteY3" fmla="*/ 0 h 2804205"/>
              <a:gd name="connsiteX0" fmla="*/ 0 w 2246431"/>
              <a:gd name="connsiteY0" fmla="*/ 2777067 h 2804205"/>
              <a:gd name="connsiteX1" fmla="*/ 1190696 w 2246431"/>
              <a:gd name="connsiteY1" fmla="*/ 2482071 h 2804205"/>
              <a:gd name="connsiteX2" fmla="*/ 1423069 w 2246431"/>
              <a:gd name="connsiteY2" fmla="*/ 352934 h 2804205"/>
              <a:gd name="connsiteX3" fmla="*/ 2246431 w 2246431"/>
              <a:gd name="connsiteY3" fmla="*/ 0 h 2804205"/>
              <a:gd name="connsiteX0" fmla="*/ 0 w 2246431"/>
              <a:gd name="connsiteY0" fmla="*/ 2777067 h 2785423"/>
              <a:gd name="connsiteX1" fmla="*/ 1190696 w 2246431"/>
              <a:gd name="connsiteY1" fmla="*/ 2482071 h 2785423"/>
              <a:gd name="connsiteX2" fmla="*/ 1423069 w 2246431"/>
              <a:gd name="connsiteY2" fmla="*/ 352934 h 2785423"/>
              <a:gd name="connsiteX3" fmla="*/ 2246431 w 2246431"/>
              <a:gd name="connsiteY3" fmla="*/ 0 h 2785423"/>
              <a:gd name="connsiteX0" fmla="*/ 0 w 2246431"/>
              <a:gd name="connsiteY0" fmla="*/ 2777067 h 2777067"/>
              <a:gd name="connsiteX1" fmla="*/ 1241496 w 2246431"/>
              <a:gd name="connsiteY1" fmla="*/ 2372004 h 2777067"/>
              <a:gd name="connsiteX2" fmla="*/ 1423069 w 2246431"/>
              <a:gd name="connsiteY2" fmla="*/ 352934 h 2777067"/>
              <a:gd name="connsiteX3" fmla="*/ 2246431 w 2246431"/>
              <a:gd name="connsiteY3" fmla="*/ 0 h 2777067"/>
              <a:gd name="connsiteX0" fmla="*/ 0 w 2246431"/>
              <a:gd name="connsiteY0" fmla="*/ 2777067 h 2777994"/>
              <a:gd name="connsiteX1" fmla="*/ 1241496 w 2246431"/>
              <a:gd name="connsiteY1" fmla="*/ 2372004 h 2777994"/>
              <a:gd name="connsiteX2" fmla="*/ 1423069 w 2246431"/>
              <a:gd name="connsiteY2" fmla="*/ 352934 h 2777994"/>
              <a:gd name="connsiteX3" fmla="*/ 2246431 w 2246431"/>
              <a:gd name="connsiteY3" fmla="*/ 0 h 2777994"/>
              <a:gd name="connsiteX0" fmla="*/ 0 w 2246431"/>
              <a:gd name="connsiteY0" fmla="*/ 2777067 h 2777067"/>
              <a:gd name="connsiteX1" fmla="*/ 1241496 w 2246431"/>
              <a:gd name="connsiteY1" fmla="*/ 2372004 h 2777067"/>
              <a:gd name="connsiteX2" fmla="*/ 1423069 w 2246431"/>
              <a:gd name="connsiteY2" fmla="*/ 352934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41496 w 2246431"/>
              <a:gd name="connsiteY1" fmla="*/ 2372004 h 2777067"/>
              <a:gd name="connsiteX2" fmla="*/ 1448469 w 2246431"/>
              <a:gd name="connsiteY2" fmla="*/ 310601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63538 h 2777067"/>
              <a:gd name="connsiteX2" fmla="*/ 1448469 w 2246431"/>
              <a:gd name="connsiteY2" fmla="*/ 310601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63538 h 2777067"/>
              <a:gd name="connsiteX2" fmla="*/ 1448469 w 2246431"/>
              <a:gd name="connsiteY2" fmla="*/ 310601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63538 h 2777067"/>
              <a:gd name="connsiteX2" fmla="*/ 1431536 w 2246431"/>
              <a:gd name="connsiteY2" fmla="*/ 496868 h 2777067"/>
              <a:gd name="connsiteX3" fmla="*/ 2246431 w 2246431"/>
              <a:gd name="connsiteY3" fmla="*/ 0 h 2777067"/>
              <a:gd name="connsiteX0" fmla="*/ 0 w 2246431"/>
              <a:gd name="connsiteY0" fmla="*/ 2777067 h 2778236"/>
              <a:gd name="connsiteX1" fmla="*/ 1249963 w 2246431"/>
              <a:gd name="connsiteY1" fmla="*/ 2448204 h 2778236"/>
              <a:gd name="connsiteX2" fmla="*/ 1431536 w 2246431"/>
              <a:gd name="connsiteY2" fmla="*/ 496868 h 2778236"/>
              <a:gd name="connsiteX3" fmla="*/ 2246431 w 2246431"/>
              <a:gd name="connsiteY3" fmla="*/ 0 h 2778236"/>
              <a:gd name="connsiteX0" fmla="*/ 0 w 2246431"/>
              <a:gd name="connsiteY0" fmla="*/ 2777067 h 2777311"/>
              <a:gd name="connsiteX1" fmla="*/ 1249963 w 2246431"/>
              <a:gd name="connsiteY1" fmla="*/ 2448204 h 2777311"/>
              <a:gd name="connsiteX2" fmla="*/ 1482336 w 2246431"/>
              <a:gd name="connsiteY2" fmla="*/ 564602 h 2777311"/>
              <a:gd name="connsiteX3" fmla="*/ 2246431 w 2246431"/>
              <a:gd name="connsiteY3" fmla="*/ 0 h 2777311"/>
              <a:gd name="connsiteX0" fmla="*/ 0 w 2246431"/>
              <a:gd name="connsiteY0" fmla="*/ 2777067 h 2780293"/>
              <a:gd name="connsiteX1" fmla="*/ 1233029 w 2246431"/>
              <a:gd name="connsiteY1" fmla="*/ 2473604 h 2780293"/>
              <a:gd name="connsiteX2" fmla="*/ 1482336 w 2246431"/>
              <a:gd name="connsiteY2" fmla="*/ 564602 h 2780293"/>
              <a:gd name="connsiteX3" fmla="*/ 2246431 w 2246431"/>
              <a:gd name="connsiteY3" fmla="*/ 0 h 2780293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482336 w 2246431"/>
              <a:gd name="connsiteY2" fmla="*/ 564602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516203 w 2246431"/>
              <a:gd name="connsiteY2" fmla="*/ 395268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541603 w 2246431"/>
              <a:gd name="connsiteY2" fmla="*/ 471468 h 2777067"/>
              <a:gd name="connsiteX3" fmla="*/ 2246431 w 2246431"/>
              <a:gd name="connsiteY3" fmla="*/ 0 h 2777067"/>
              <a:gd name="connsiteX0" fmla="*/ 0 w 2246431"/>
              <a:gd name="connsiteY0" fmla="*/ 2777067 h 2777067"/>
              <a:gd name="connsiteX1" fmla="*/ 1283829 w 2246431"/>
              <a:gd name="connsiteY1" fmla="*/ 2355071 h 2777067"/>
              <a:gd name="connsiteX2" fmla="*/ 1541603 w 2246431"/>
              <a:gd name="connsiteY2" fmla="*/ 471468 h 2777067"/>
              <a:gd name="connsiteX3" fmla="*/ 2246431 w 2246431"/>
              <a:gd name="connsiteY3" fmla="*/ 0 h 27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6431" h="2777067">
                <a:moveTo>
                  <a:pt x="0" y="2777067"/>
                </a:moveTo>
                <a:cubicBezTo>
                  <a:pt x="439366" y="2774169"/>
                  <a:pt x="1026895" y="2739337"/>
                  <a:pt x="1283829" y="2355071"/>
                </a:cubicBezTo>
                <a:cubicBezTo>
                  <a:pt x="1540763" y="1970805"/>
                  <a:pt x="1430558" y="876680"/>
                  <a:pt x="1541603" y="471468"/>
                </a:cubicBezTo>
                <a:cubicBezTo>
                  <a:pt x="1652648" y="66256"/>
                  <a:pt x="1856615" y="44710"/>
                  <a:pt x="2246431" y="0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0824B1-6E69-B6FC-A992-BACC34463A45}"/>
              </a:ext>
            </a:extLst>
          </p:cNvPr>
          <p:cNvSpPr txBox="1"/>
          <p:nvPr/>
        </p:nvSpPr>
        <p:spPr>
          <a:xfrm>
            <a:off x="3364594" y="1530964"/>
            <a:ext cx="145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endParaRPr kumimoji="1"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compiler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D231-BB32-AB3B-5D58-70A42B6BD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491AAA-6B62-AF3B-868C-54D426EB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12077292" cy="73889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标题 3">
                <a:extLst>
                  <a:ext uri="{FF2B5EF4-FFF2-40B4-BE49-F238E27FC236}">
                    <a16:creationId xmlns:a16="http://schemas.microsoft.com/office/drawing/2014/main" id="{91F32081-8550-9A2D-5DB8-4F6FFC3A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3469" y="5964630"/>
                <a:ext cx="8370400" cy="73889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b="1" kern="1200">
                    <a:solidFill>
                      <a:srgbClr val="4B649F"/>
                    </a:solidFill>
                    <a:latin typeface="微软雅黑" pitchFamily="34" charset="-122"/>
                    <a:ea typeface="微软雅黑" pitchFamily="34" charset="-122"/>
                    <a:cs typeface="+mj-cs"/>
                  </a:defRPr>
                </a:lvl1pPr>
              </a:lstStyle>
              <a:p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closely related to the sampled decisions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标题 3">
                <a:extLst>
                  <a:ext uri="{FF2B5EF4-FFF2-40B4-BE49-F238E27FC236}">
                    <a16:creationId xmlns:a16="http://schemas.microsoft.com/office/drawing/2014/main" id="{91F32081-8550-9A2D-5DB8-4F6FFC3A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9" y="5964630"/>
                <a:ext cx="8370400" cy="738893"/>
              </a:xfrm>
              <a:prstGeom prst="rect">
                <a:avLst/>
              </a:prstGeom>
              <a:blipFill>
                <a:blip r:embed="rId3"/>
                <a:stretch>
                  <a:fillRect l="-801"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B08220B-2E1C-2568-A8D8-73E8875BDD47}"/>
                  </a:ext>
                </a:extLst>
              </p:cNvPr>
              <p:cNvSpPr txBox="1"/>
              <p:nvPr/>
            </p:nvSpPr>
            <p:spPr>
              <a:xfrm>
                <a:off x="1543741" y="1599747"/>
                <a:ext cx="167879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Subgraph: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B08220B-2E1C-2568-A8D8-73E8875BD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41" y="1599747"/>
                <a:ext cx="1678793" cy="387927"/>
              </a:xfrm>
              <a:prstGeom prst="rect">
                <a:avLst/>
              </a:prstGeom>
              <a:blipFill>
                <a:blip r:embed="rId4"/>
                <a:stretch>
                  <a:fillRect l="-2536" t="-1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618A9790-4312-8AB7-F219-C0607AB5D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014" y="1346316"/>
            <a:ext cx="1841806" cy="1311286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E952CA5F-BA57-DFCC-55AA-BD9094426891}"/>
              </a:ext>
            </a:extLst>
          </p:cNvPr>
          <p:cNvSpPr txBox="1"/>
          <p:nvPr/>
        </p:nvSpPr>
        <p:spPr>
          <a:xfrm>
            <a:off x="9655572" y="2703132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N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aive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program</a:t>
            </a:r>
            <a:endParaRPr kumimoji="1"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4315E36F-75A7-A0E0-A226-ECB77703D92F}"/>
              </a:ext>
            </a:extLst>
          </p:cNvPr>
          <p:cNvCxnSpPr>
            <a:cxnSpLocks/>
          </p:cNvCxnSpPr>
          <p:nvPr/>
        </p:nvCxnSpPr>
        <p:spPr>
          <a:xfrm>
            <a:off x="466057" y="2465357"/>
            <a:ext cx="5609772" cy="7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843CBFC-3832-6840-5D02-21E00736A4B7}"/>
                  </a:ext>
                </a:extLst>
              </p:cNvPr>
              <p:cNvSpPr txBox="1"/>
              <p:nvPr/>
            </p:nvSpPr>
            <p:spPr>
              <a:xfrm>
                <a:off x="1681275" y="4287263"/>
                <a:ext cx="323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Decision path: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…,</m:t>
                    </m:r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843CBFC-3832-6840-5D02-21E00736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5" y="4287263"/>
                <a:ext cx="3238899" cy="369332"/>
              </a:xfrm>
              <a:prstGeom prst="rect">
                <a:avLst/>
              </a:prstGeom>
              <a:blipFill>
                <a:blip r:embed="rId6"/>
                <a:stretch>
                  <a:fillRect l="-13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648E117-04DD-EE93-AD19-ED13B13D32A5}"/>
              </a:ext>
            </a:extLst>
          </p:cNvPr>
          <p:cNvSpPr txBox="1"/>
          <p:nvPr/>
        </p:nvSpPr>
        <p:spPr>
          <a:xfrm>
            <a:off x="657424" y="5467977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7F2984E-14A8-8518-2C31-2B508C61EEFC}"/>
                  </a:ext>
                </a:extLst>
              </p:cNvPr>
              <p:cNvSpPr txBox="1"/>
              <p:nvPr/>
            </p:nvSpPr>
            <p:spPr>
              <a:xfrm>
                <a:off x="2607577" y="5307293"/>
                <a:ext cx="3571237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7F2984E-14A8-8518-2C31-2B508C61E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77" y="5307293"/>
                <a:ext cx="3571237" cy="664926"/>
              </a:xfrm>
              <a:prstGeom prst="rect">
                <a:avLst/>
              </a:prstGeom>
              <a:blipFill>
                <a:blip r:embed="rId7"/>
                <a:stretch>
                  <a:fillRect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图片 74">
            <a:extLst>
              <a:ext uri="{FF2B5EF4-FFF2-40B4-BE49-F238E27FC236}">
                <a16:creationId xmlns:a16="http://schemas.microsoft.com/office/drawing/2014/main" id="{043F2686-0F85-EB20-3966-0E56C03CB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425" y="4003453"/>
            <a:ext cx="3360919" cy="177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1C60612-13E5-A016-0513-9067CC5D2207}"/>
                  </a:ext>
                </a:extLst>
              </p:cNvPr>
              <p:cNvSpPr txBox="1"/>
              <p:nvPr/>
            </p:nvSpPr>
            <p:spPr>
              <a:xfrm>
                <a:off x="1714264" y="2778249"/>
                <a:ext cx="3172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Decision space: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 1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1C60612-13E5-A016-0513-9067CC5D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64" y="2778249"/>
                <a:ext cx="3172920" cy="369332"/>
              </a:xfrm>
              <a:prstGeom prst="rect">
                <a:avLst/>
              </a:prstGeom>
              <a:blipFill>
                <a:blip r:embed="rId9"/>
                <a:stretch>
                  <a:fillRect l="-115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5A60D83-6BF4-384A-3E3F-8D903EE2437D}"/>
              </a:ext>
            </a:extLst>
          </p:cNvPr>
          <p:cNvCxnSpPr>
            <a:cxnSpLocks/>
          </p:cNvCxnSpPr>
          <p:nvPr/>
        </p:nvCxnSpPr>
        <p:spPr>
          <a:xfrm>
            <a:off x="466057" y="4776247"/>
            <a:ext cx="56097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4C17D3A-7AC1-8823-3651-D8A993DDFB7D}"/>
              </a:ext>
            </a:extLst>
          </p:cNvPr>
          <p:cNvSpPr txBox="1"/>
          <p:nvPr/>
        </p:nvSpPr>
        <p:spPr>
          <a:xfrm>
            <a:off x="8286481" y="5908487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ptimized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program</a:t>
            </a:r>
            <a:endParaRPr kumimoji="1"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3" name="下箭头 82">
            <a:extLst>
              <a:ext uri="{FF2B5EF4-FFF2-40B4-BE49-F238E27FC236}">
                <a16:creationId xmlns:a16="http://schemas.microsoft.com/office/drawing/2014/main" id="{0E644B24-EF02-9C2E-04CF-C5B37B609E4A}"/>
              </a:ext>
            </a:extLst>
          </p:cNvPr>
          <p:cNvSpPr/>
          <p:nvPr/>
        </p:nvSpPr>
        <p:spPr>
          <a:xfrm>
            <a:off x="9259665" y="3377336"/>
            <a:ext cx="178776" cy="411048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781EC26-AA1C-BEE7-FF14-3CA33AD208DB}"/>
              </a:ext>
            </a:extLst>
          </p:cNvPr>
          <p:cNvCxnSpPr>
            <a:cxnSpLocks/>
          </p:cNvCxnSpPr>
          <p:nvPr/>
        </p:nvCxnSpPr>
        <p:spPr>
          <a:xfrm>
            <a:off x="6498669" y="1461601"/>
            <a:ext cx="0" cy="49140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D239B32-F907-A4FB-FDD9-9DDC89BF9FB1}"/>
                  </a:ext>
                </a:extLst>
              </p:cNvPr>
              <p:cNvSpPr txBox="1"/>
              <p:nvPr/>
            </p:nvSpPr>
            <p:spPr>
              <a:xfrm>
                <a:off x="2712838" y="3530520"/>
                <a:ext cx="319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Sampling: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 1</m:t>
                    </m:r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D239B32-F907-A4FB-FDD9-9DDC89BF9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38" y="3530520"/>
                <a:ext cx="3194656" cy="369332"/>
              </a:xfrm>
              <a:prstGeom prst="rect">
                <a:avLst/>
              </a:prstGeom>
              <a:blipFill>
                <a:blip r:embed="rId10"/>
                <a:stretch>
                  <a:fillRect l="-11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下箭头 89">
            <a:extLst>
              <a:ext uri="{FF2B5EF4-FFF2-40B4-BE49-F238E27FC236}">
                <a16:creationId xmlns:a16="http://schemas.microsoft.com/office/drawing/2014/main" id="{125B14D9-5C47-0CFF-EFCC-44B7F34B9925}"/>
              </a:ext>
            </a:extLst>
          </p:cNvPr>
          <p:cNvSpPr/>
          <p:nvPr/>
        </p:nvSpPr>
        <p:spPr>
          <a:xfrm>
            <a:off x="2581964" y="3262761"/>
            <a:ext cx="178776" cy="90485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32FD76-C831-CBFA-16B8-EFDA414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8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1EE57E-537B-E4AE-69E7-C3524AD7DF20}"/>
                  </a:ext>
                </a:extLst>
              </p:cNvPr>
              <p:cNvSpPr txBox="1"/>
              <p:nvPr/>
            </p:nvSpPr>
            <p:spPr>
              <a:xfrm>
                <a:off x="6818786" y="1436038"/>
                <a:ext cx="2910453" cy="1136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 0≤</m:t>
                      </m:r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≤256,0≤</m:t>
                      </m:r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≤512,</m:t>
                      </m:r>
                    </m:oMath>
                  </m:oMathPara>
                </a14:m>
                <a:endParaRPr lang="en-US" altLang="zh-CN" sz="1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≤128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1EE57E-537B-E4AE-69E7-C3524AD7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86" y="1436038"/>
                <a:ext cx="2910453" cy="1136978"/>
              </a:xfrm>
              <a:prstGeom prst="rect">
                <a:avLst/>
              </a:prstGeom>
              <a:blipFill>
                <a:blip r:embed="rId11"/>
                <a:stretch>
                  <a:fillRect t="-67204" b="-4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A4EDCF4-5F87-D5C2-4B73-BFDEB6E9A5A8}"/>
              </a:ext>
            </a:extLst>
          </p:cNvPr>
          <p:cNvSpPr txBox="1"/>
          <p:nvPr/>
        </p:nvSpPr>
        <p:spPr>
          <a:xfrm>
            <a:off x="6991468" y="2650995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Mathematical expression</a:t>
            </a:r>
            <a:endParaRPr kumimoji="1"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DA85C-2165-6EFF-86E5-2F1A21BEAB33}"/>
              </a:ext>
            </a:extLst>
          </p:cNvPr>
          <p:cNvSpPr txBox="1"/>
          <p:nvPr/>
        </p:nvSpPr>
        <p:spPr>
          <a:xfrm>
            <a:off x="3563006" y="1602981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5396334B-722A-204C-61F8-B203A3A3103F}"/>
              </a:ext>
            </a:extLst>
          </p:cNvPr>
          <p:cNvSpPr txBox="1">
            <a:spLocks/>
          </p:cNvSpPr>
          <p:nvPr/>
        </p:nvSpPr>
        <p:spPr>
          <a:xfrm>
            <a:off x="37183" y="697145"/>
            <a:ext cx="12077292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formally describe the common generation process of optimized tensor programs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9E9DD-2AFC-CCA8-30A7-3882F14F9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2BD03D-2168-57A4-D823-D29914E2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316112-8F43-8F55-D42D-8A16BBAED15B}"/>
                  </a:ext>
                </a:extLst>
              </p:cNvPr>
              <p:cNvSpPr txBox="1"/>
              <p:nvPr/>
            </p:nvSpPr>
            <p:spPr>
              <a:xfrm>
                <a:off x="6941681" y="3455800"/>
                <a:ext cx="4011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× 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× … × 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316112-8F43-8F55-D42D-8A16BBAED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81" y="3455800"/>
                <a:ext cx="4011419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63B0BC6-FCB7-357E-60F0-DDAE65AE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70" y="2171508"/>
            <a:ext cx="3665880" cy="831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FC074A-9D58-880A-1CFC-E22EEA2F7144}"/>
                  </a:ext>
                </a:extLst>
              </p:cNvPr>
              <p:cNvSpPr txBox="1"/>
              <p:nvPr/>
            </p:nvSpPr>
            <p:spPr>
              <a:xfrm>
                <a:off x="7323600" y="1720761"/>
                <a:ext cx="4338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Search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space</a:t>
                </a:r>
                <a:r>
                  <a:rPr lang="zh-CN" altLang="en-US" dirty="0"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considers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all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subgraphs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FC074A-9D58-880A-1CFC-E22EEA2F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00" y="1720761"/>
                <a:ext cx="4338517" cy="369332"/>
              </a:xfrm>
              <a:prstGeom prst="rect">
                <a:avLst/>
              </a:prstGeom>
              <a:blipFill>
                <a:blip r:embed="rId5"/>
                <a:stretch>
                  <a:fillRect l="-112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8B2EEE-46B1-C8A1-CC7B-40006DD99467}"/>
                  </a:ext>
                </a:extLst>
              </p:cNvPr>
              <p:cNvSpPr txBox="1"/>
              <p:nvPr/>
            </p:nvSpPr>
            <p:spPr>
              <a:xfrm>
                <a:off x="7416392" y="5151902"/>
                <a:ext cx="3483386" cy="96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SzPct val="60000"/>
                  <a:buFont typeface="Wingdings" pitchFamily="2" charset="2"/>
                  <a:buChar char="l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Any </a:t>
                </a:r>
                <a:r>
                  <a:rPr kumimoji="1"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path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tensor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search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8B2EEE-46B1-C8A1-CC7B-40006DD9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92" y="5151902"/>
                <a:ext cx="3483386" cy="960519"/>
              </a:xfrm>
              <a:prstGeom prst="rect">
                <a:avLst/>
              </a:prstGeom>
              <a:blipFill>
                <a:blip r:embed="rId6"/>
                <a:stretch>
                  <a:fillRect t="-3165" b="-6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997D7A92-89D8-40EE-5390-E58E58FD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/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9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9E8F20-C5C6-8095-28E6-71583B966DE0}"/>
              </a:ext>
            </a:extLst>
          </p:cNvPr>
          <p:cNvCxnSpPr>
            <a:cxnSpLocks/>
          </p:cNvCxnSpPr>
          <p:nvPr/>
        </p:nvCxnSpPr>
        <p:spPr>
          <a:xfrm>
            <a:off x="486228" y="2728861"/>
            <a:ext cx="5609772" cy="7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13E9DA-EED5-6EC6-B83F-7F5FB937B6C0}"/>
                  </a:ext>
                </a:extLst>
              </p:cNvPr>
              <p:cNvSpPr txBox="1"/>
              <p:nvPr/>
            </p:nvSpPr>
            <p:spPr>
              <a:xfrm>
                <a:off x="1701446" y="4550767"/>
                <a:ext cx="323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Decision path: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…,</m:t>
                    </m:r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13E9DA-EED5-6EC6-B83F-7F5FB937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46" y="4550767"/>
                <a:ext cx="3238899" cy="369332"/>
              </a:xfrm>
              <a:prstGeom prst="rect">
                <a:avLst/>
              </a:prstGeom>
              <a:blipFill>
                <a:blip r:embed="rId7"/>
                <a:stretch>
                  <a:fillRect l="-781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C67DF1-E72E-1A2A-97DE-4D2AFD0177C9}"/>
                  </a:ext>
                </a:extLst>
              </p:cNvPr>
              <p:cNvSpPr txBox="1"/>
              <p:nvPr/>
            </p:nvSpPr>
            <p:spPr>
              <a:xfrm>
                <a:off x="1734435" y="3041753"/>
                <a:ext cx="3172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Decision space: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 1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zh-CN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C67DF1-E72E-1A2A-97DE-4D2AFD01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35" y="3041753"/>
                <a:ext cx="3172920" cy="369332"/>
              </a:xfrm>
              <a:prstGeom prst="rect">
                <a:avLst/>
              </a:prstGeom>
              <a:blipFill>
                <a:blip r:embed="rId8"/>
                <a:stretch>
                  <a:fillRect l="-119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F6D8642-497B-F9C2-8774-3E43FA5FCB5A}"/>
              </a:ext>
            </a:extLst>
          </p:cNvPr>
          <p:cNvCxnSpPr>
            <a:cxnSpLocks/>
          </p:cNvCxnSpPr>
          <p:nvPr/>
        </p:nvCxnSpPr>
        <p:spPr>
          <a:xfrm>
            <a:off x="486228" y="5039751"/>
            <a:ext cx="56097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7612C91-7F46-FA74-1FA9-9229A2F0839F}"/>
              </a:ext>
            </a:extLst>
          </p:cNvPr>
          <p:cNvCxnSpPr>
            <a:cxnSpLocks/>
          </p:cNvCxnSpPr>
          <p:nvPr/>
        </p:nvCxnSpPr>
        <p:spPr>
          <a:xfrm>
            <a:off x="6518840" y="1725105"/>
            <a:ext cx="0" cy="49140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B6E84A6-078B-DF90-D2A7-2D72C9AE6978}"/>
                  </a:ext>
                </a:extLst>
              </p:cNvPr>
              <p:cNvSpPr txBox="1"/>
              <p:nvPr/>
            </p:nvSpPr>
            <p:spPr>
              <a:xfrm>
                <a:off x="2822776" y="3794024"/>
                <a:ext cx="301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Sample: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 1</m:t>
                    </m:r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zh-CN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B6E84A6-078B-DF90-D2A7-2D72C9AE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76" y="3794024"/>
                <a:ext cx="3015121" cy="369332"/>
              </a:xfrm>
              <a:prstGeom prst="rect">
                <a:avLst/>
              </a:prstGeom>
              <a:blipFill>
                <a:blip r:embed="rId9"/>
                <a:stretch>
                  <a:fillRect l="-1261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箭头 18">
            <a:extLst>
              <a:ext uri="{FF2B5EF4-FFF2-40B4-BE49-F238E27FC236}">
                <a16:creationId xmlns:a16="http://schemas.microsoft.com/office/drawing/2014/main" id="{BE780C27-47AC-E6F1-7981-C0E3D835AB11}"/>
              </a:ext>
            </a:extLst>
          </p:cNvPr>
          <p:cNvSpPr/>
          <p:nvPr/>
        </p:nvSpPr>
        <p:spPr>
          <a:xfrm>
            <a:off x="2602135" y="3526265"/>
            <a:ext cx="178776" cy="90485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13B938-D324-60A0-F1CE-3F4E1E96A74B}"/>
                  </a:ext>
                </a:extLst>
              </p:cNvPr>
              <p:cNvSpPr txBox="1"/>
              <p:nvPr/>
            </p:nvSpPr>
            <p:spPr>
              <a:xfrm>
                <a:off x="1563912" y="1863251"/>
                <a:ext cx="167879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Subgraph:</a:t>
                </a:r>
                <a:r>
                  <a:rPr kumimoji="1" lang="zh-CN" altLang="en-US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13B938-D324-60A0-F1CE-3F4E1E96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12" y="1863251"/>
                <a:ext cx="1678793" cy="387927"/>
              </a:xfrm>
              <a:prstGeom prst="rect">
                <a:avLst/>
              </a:prstGeom>
              <a:blipFill>
                <a:blip r:embed="rId10"/>
                <a:stretch>
                  <a:fillRect l="-3008"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5DA86C4-9F0C-6182-8E48-3F93BA80A614}"/>
              </a:ext>
            </a:extLst>
          </p:cNvPr>
          <p:cNvSpPr txBox="1"/>
          <p:nvPr/>
        </p:nvSpPr>
        <p:spPr>
          <a:xfrm>
            <a:off x="3583177" y="1866485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083848-3E75-5507-3958-9968B0FC46EA}"/>
              </a:ext>
            </a:extLst>
          </p:cNvPr>
          <p:cNvSpPr txBox="1"/>
          <p:nvPr/>
        </p:nvSpPr>
        <p:spPr>
          <a:xfrm>
            <a:off x="677595" y="5731481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Tensor</a:t>
            </a:r>
            <a:r>
              <a:rPr kumimoji="1"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3B2044A-EE6F-9142-4BD5-CFCA4E5DCEC4}"/>
                  </a:ext>
                </a:extLst>
              </p:cNvPr>
              <p:cNvSpPr txBox="1"/>
              <p:nvPr/>
            </p:nvSpPr>
            <p:spPr>
              <a:xfrm>
                <a:off x="2627748" y="5570797"/>
                <a:ext cx="3571237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𝑎𝑝𝑝𝑙𝑦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3B2044A-EE6F-9142-4BD5-CFCA4E5DC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48" y="5570797"/>
                <a:ext cx="3571237" cy="664926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3">
            <a:extLst>
              <a:ext uri="{FF2B5EF4-FFF2-40B4-BE49-F238E27FC236}">
                <a16:creationId xmlns:a16="http://schemas.microsoft.com/office/drawing/2014/main" id="{58DE0291-4EE7-3CD6-685B-8A7B815EF96B}"/>
              </a:ext>
            </a:extLst>
          </p:cNvPr>
          <p:cNvSpPr txBox="1">
            <a:spLocks/>
          </p:cNvSpPr>
          <p:nvPr/>
        </p:nvSpPr>
        <p:spPr>
          <a:xfrm>
            <a:off x="167034" y="768210"/>
            <a:ext cx="12077292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next formally define the overall search space 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14E0F-27BB-2784-2321-061E5752F679}"/>
                  </a:ext>
                </a:extLst>
              </p:cNvPr>
              <p:cNvSpPr txBox="1"/>
              <p:nvPr/>
            </p:nvSpPr>
            <p:spPr>
              <a:xfrm>
                <a:off x="7416392" y="3909547"/>
                <a:ext cx="40114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Search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space</a:t>
                </a:r>
                <a:r>
                  <a:rPr lang="zh-CN" altLang="en-US" dirty="0">
                    <a:latin typeface="Arial" panose="020B0604020202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Cartesian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product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all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decision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spaces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14E0F-27BB-2784-2321-061E5752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92" y="3909547"/>
                <a:ext cx="4011419" cy="646331"/>
              </a:xfrm>
              <a:prstGeom prst="rect">
                <a:avLst/>
              </a:prstGeom>
              <a:blipFill>
                <a:blip r:embed="rId12"/>
                <a:stretch>
                  <a:fillRect l="-1368" t="-471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30165</TotalTime>
  <Words>2714</Words>
  <Application>Microsoft Macintosh PowerPoint</Application>
  <PresentationFormat>宽屏</PresentationFormat>
  <Paragraphs>341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微软雅黑</vt:lpstr>
      <vt:lpstr>微软雅黑</vt:lpstr>
      <vt:lpstr>PingFang SC</vt:lpstr>
      <vt:lpstr>Söhne</vt:lpstr>
      <vt:lpstr>Arial</vt:lpstr>
      <vt:lpstr>Cambria Math</vt:lpstr>
      <vt:lpstr>Candara</vt:lpstr>
      <vt:lpstr>Wingdings</vt:lpstr>
      <vt:lpstr>Office 主题​​</vt:lpstr>
      <vt:lpstr>PowerPoint 演示文稿</vt:lpstr>
      <vt:lpstr> The challenge of tensor program generation</vt:lpstr>
      <vt:lpstr>Existing approachs</vt:lpstr>
      <vt:lpstr>Existing approachs</vt:lpstr>
      <vt:lpstr>Motivation of TLM</vt:lpstr>
      <vt:lpstr>Overview</vt:lpstr>
      <vt:lpstr>Overview</vt:lpstr>
      <vt:lpstr>1. Search space</vt:lpstr>
      <vt:lpstr>1. Search space</vt:lpstr>
      <vt:lpstr>1. Search space</vt:lpstr>
      <vt:lpstr>2. Tensor language</vt:lpstr>
      <vt:lpstr>3. Large-scale random sampling</vt:lpstr>
      <vt:lpstr>4. Pre-training</vt:lpstr>
      <vt:lpstr>5. Generating tensor programs</vt:lpstr>
      <vt:lpstr>5. Generating tensor programs</vt:lpstr>
      <vt:lpstr>5. Generating tensor programs</vt:lpstr>
      <vt:lpstr>6. Iterative Optimization</vt:lpstr>
      <vt:lpstr>6. Iterative Optimization</vt:lpstr>
      <vt:lpstr>Evaluation</vt:lpstr>
      <vt:lpstr>Evaluation</vt:lpstr>
      <vt:lpstr>Evaluation</vt:lpstr>
      <vt:lpstr>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 z</cp:lastModifiedBy>
  <cp:revision>1449</cp:revision>
  <cp:lastPrinted>2023-02-20T12:58:05Z</cp:lastPrinted>
  <dcterms:created xsi:type="dcterms:W3CDTF">2018-06-04T22:40:57Z</dcterms:created>
  <dcterms:modified xsi:type="dcterms:W3CDTF">2024-07-13T21:33:35Z</dcterms:modified>
</cp:coreProperties>
</file>