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heme/theme2.xml" ContentType="application/vnd.openxmlformats-officedocument.theme+xml"/>
  <Override PartName="/ppt/tags/tag64.xml" ContentType="application/vnd.openxmlformats-officedocument.presentationml.tags+xml"/>
  <Override PartName="/ppt/notesSlides/notesSlide1.xml" ContentType="application/vnd.openxmlformats-officedocument.presentationml.notesSlide+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77.xml" ContentType="application/vnd.openxmlformats-officedocument.presentationml.tags+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78.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79.xml" ContentType="application/vnd.openxmlformats-officedocument.presentationml.tags+xml"/>
  <Override PartName="/ppt/notesSlides/notesSlide14.xml" ContentType="application/vnd.openxmlformats-officedocument.presentationml.notesSlide+xml"/>
  <Override PartName="/ppt/tags/tag80.xml" ContentType="application/vnd.openxmlformats-officedocument.presentationml.tags+xml"/>
  <Override PartName="/ppt/notesSlides/notesSlide15.xml" ContentType="application/vnd.openxmlformats-officedocument.presentationml.notesSlide+xml"/>
  <Override PartName="/ppt/tags/tag81.xml" ContentType="application/vnd.openxmlformats-officedocument.presentationml.tags+xml"/>
  <Override PartName="/ppt/notesSlides/notesSlide16.xml" ContentType="application/vnd.openxmlformats-officedocument.presentationml.notesSlide+xml"/>
  <Override PartName="/ppt/tags/tag82.xml" ContentType="application/vnd.openxmlformats-officedocument.presentationml.tags+xml"/>
  <Override PartName="/ppt/notesSlides/notesSlide17.xml" ContentType="application/vnd.openxmlformats-officedocument.presentationml.notesSlide+xml"/>
  <Override PartName="/ppt/tags/tag83.xml" ContentType="application/vnd.openxmlformats-officedocument.presentationml.tags+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0"/>
  </p:notesMasterIdLst>
  <p:sldIdLst>
    <p:sldId id="256" r:id="rId2"/>
    <p:sldId id="268" r:id="rId3"/>
    <p:sldId id="258" r:id="rId4"/>
    <p:sldId id="332" r:id="rId5"/>
    <p:sldId id="333" r:id="rId6"/>
    <p:sldId id="335" r:id="rId7"/>
    <p:sldId id="336" r:id="rId8"/>
    <p:sldId id="331" r:id="rId9"/>
    <p:sldId id="309" r:id="rId10"/>
    <p:sldId id="311" r:id="rId11"/>
    <p:sldId id="327" r:id="rId12"/>
    <p:sldId id="329" r:id="rId13"/>
    <p:sldId id="330" r:id="rId14"/>
    <p:sldId id="291" r:id="rId15"/>
    <p:sldId id="292" r:id="rId16"/>
    <p:sldId id="294" r:id="rId17"/>
    <p:sldId id="313" r:id="rId18"/>
    <p:sldId id="300" r:id="rId19"/>
  </p:sldIdLst>
  <p:sldSz cx="12192000" cy="6858000"/>
  <p:notesSz cx="6858000" cy="9144000"/>
  <p:custDataLst>
    <p:tags r:id="rId21"/>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41"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54B5E"/>
    <a:srgbClr val="EF822F"/>
    <a:srgbClr val="588E32"/>
    <a:srgbClr val="71AD48"/>
    <a:srgbClr val="EE822F"/>
    <a:srgbClr val="0303FF"/>
    <a:srgbClr val="FAC5C6"/>
    <a:srgbClr val="CAC8EF"/>
    <a:srgbClr val="838EA2"/>
    <a:srgbClr val="E7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205" autoAdjust="0"/>
    <p:restoredTop sz="63815" autoAdjust="0"/>
  </p:normalViewPr>
  <p:slideViewPr>
    <p:cSldViewPr snapToGrid="0" showGuides="1">
      <p:cViewPr>
        <p:scale>
          <a:sx n="83" d="100"/>
          <a:sy n="83" d="100"/>
        </p:scale>
        <p:origin x="360" y="2648"/>
      </p:cViewPr>
      <p:guideLst>
        <p:guide orient="horz" pos="2341"/>
        <p:guide pos="3840"/>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ags" Target="tags/tag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2024/9/13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Good afternoon</a:t>
            </a:r>
            <a:r>
              <a:rPr lang="en-US" altLang="zh-CN" dirty="0"/>
              <a:t> everyone</a:t>
            </a:r>
            <a:r>
              <a:rPr lang="zh-CN" altLang="en-US" dirty="0"/>
              <a:t>. </a:t>
            </a:r>
            <a:r>
              <a:rPr lang="en-US" altLang="zh-CN" dirty="0"/>
              <a:t>It’s </a:t>
            </a:r>
            <a:r>
              <a:rPr lang="zh-CN" altLang="en-US" dirty="0"/>
              <a:t>a pleasure to be here with you today. My name is Zuoyan</a:t>
            </a:r>
            <a:r>
              <a:rPr lang="en-US" altLang="zh-CN" dirty="0"/>
              <a:t>, and I’m</a:t>
            </a:r>
            <a:r>
              <a:rPr lang="zh-CN" altLang="en-US" dirty="0"/>
              <a:t> from Hunan University</a:t>
            </a:r>
            <a:r>
              <a:rPr lang="en-US" altLang="zh-CN" dirty="0"/>
              <a:t> in Changsha, China</a:t>
            </a:r>
            <a:r>
              <a:rPr lang="zh-CN" altLang="en-US" dirty="0"/>
              <a:t>. </a:t>
            </a:r>
            <a:r>
              <a:rPr lang="en-US" altLang="zh-CN" dirty="0"/>
              <a:t>Today, I would like to present our work on ARFA: an agile regime-based floating-point optimization approach for rounding errors.</a:t>
            </a:r>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 architecture of Arfa consists of three main modules. The first module handles error analysis and preprocessing. The second module focuses on regime inference. Finally, the third module deals with expression rewriting.</a:t>
            </a:r>
            <a:endParaRPr lang="zh-CN"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Now, let’s introduce the first module. ARFA takes as input the expression and its domain D. First, ARFA selects a set of sampling points within D to perform dynamic error detection. We use the MPFR library for this purpose to obtain more accurate error information. Then, in the preprocessing step, ARFA chooses a better initial expression by comparing the original expression with the rewritten expressions generated by Herbie and Daisy.</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After preprocessing, we proceed to regime inference. First, by sampling within the domain D, we draw the error scatter plot, as shown in the first figure. By analyzing this error plot, Arfa can evaluate each sampling point and its corresponding error to determine whether the error should be reduced. However, this process is very time-consuming. To efficiently reflect error fluctuations, we sketch the contour of the error plot, which Arfa uses for regime inference. However, the contour lines may exhibit significant fluctuations, resulting in many regimes. Therefore, we can filter the contour line sample values by setting error boundaries to generate more accurate and manageable regimes.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Finally, the high-error regimes identified during regime inference are addressed through rewriting and replacement. Arfa supports four rewriting rules: normalization, simplification, reordering, and extended rules. Instead of relying on a cost model, Arfa builds an incomplete e-graph to obtain an optimal rewritten expression in each regime.</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For our evaluation, we selected a total of 60 benchmarks. This includes 56 expressions from FPBench, comprising 31 single-parameter expressions, 19 multi-parameter expressions, and 6 test cases with conditional statements. Additionally, we included 4 test cases extracted from real-world numerical programs. Our experiments use the default domains provided by FPBench.</a:t>
            </a:r>
            <a:endParaRPr kumimoji="1"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14</a:t>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 let’s compare the precision optimization results. Experiments show that across all 60 test cases, Arfa’s optimization results are consistently better than Herbie’s  because Arfa can always find valid regimes and better rewritten expressions. Additionally, Arfa outperforms NumOpt in 52 out of the 60 test cases.</a:t>
            </a:r>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15</a:t>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Arfa allows its regime inference to work with Herbie’s rewrite search heuristics, enabling us to directly compare the quality of the rewritten expressions. In same regimes, Arfa’s rewriting performs better than Herbie plus and Herbie alpha in 58 and 53 test cases, respectively. Therefore, compared to Herbie, Arfa can find better rewritten expressions.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16</a:t>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just">
              <a:lnSpc>
                <a:spcPct val="115000"/>
              </a:lnSpc>
              <a:spcAft>
                <a:spcPts val="800"/>
              </a:spcAft>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In conclusion, we have introduced Arfa as a tool to reduce floating-point errors in arithmetic expressions. Arfa features efficient regime inference and an optimal rewriting generation algorithm. For future work, we plan to generalize Arfa to handle more complex scenarios like control constructs and to parallelize its execution to reduce overhead. We also intend to add more rewriting rules and integrate the RLIBM-based approaches.</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p:txBody>
      </p:sp>
      <p:sp>
        <p:nvSpPr>
          <p:cNvPr id="4" name="灯片编号占位符 3"/>
          <p:cNvSpPr>
            <a:spLocks noGrp="1"/>
          </p:cNvSpPr>
          <p:nvPr>
            <p:ph type="sldNum" sz="quarter" idx="5"/>
          </p:nvPr>
        </p:nvSpPr>
        <p:spPr/>
        <p:txBody>
          <a:bodyPr/>
          <a:lstStyle/>
          <a:p>
            <a:fld id="{A6837353-30EB-4A48-80EB-173D804AEFBD}" type="slidenum">
              <a:rPr lang="zh-CN" altLang="en-US" smtClean="0"/>
              <a:t>17</a:t>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t>That’s all for my presentation. </a:t>
            </a:r>
            <a:r>
              <a:rPr lang="en-US" altLang="zh-CN" dirty="0"/>
              <a:t>Thank you all for your attention. </a:t>
            </a:r>
            <a:r>
              <a:rPr lang="zh-CN" altLang="en-US" dirty="0"/>
              <a:t>If you have any question</a:t>
            </a:r>
            <a:r>
              <a:rPr lang="en-US" altLang="zh-CN" dirty="0"/>
              <a:t> or would like to discuss our research further</a:t>
            </a:r>
            <a:r>
              <a:rPr lang="zh-CN" altLang="en-US" dirty="0"/>
              <a:t>, please feel free to contact me. </a:t>
            </a:r>
            <a:r>
              <a:rPr lang="en-US" altLang="zh-CN" dirty="0"/>
              <a:t>Once again, t</a:t>
            </a:r>
            <a:r>
              <a:rPr lang="zh-CN" altLang="en-US" dirty="0"/>
              <a:t>hank you</a:t>
            </a:r>
            <a:r>
              <a:rPr lang="en-US" altLang="zh-CN" dirty="0"/>
              <a:t> very much.</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en-US" altLang="zh-CN" dirty="0"/>
              <a:t>To guide you through my presentation, I have divided it into four main parts: motivation, approach, evaluation, and conclusion.</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First, I</a:t>
            </a:r>
            <a:r>
              <a:rPr lang="en-US" altLang="zh-CN" dirty="0">
                <a:sym typeface="+mn-ea"/>
              </a:rPr>
              <a:t>’d</a:t>
            </a:r>
            <a:r>
              <a:rPr lang="zh-CN" altLang="en-US" dirty="0">
                <a:sym typeface="+mn-ea"/>
              </a:rPr>
              <a:t> like to introduce the motivation </a:t>
            </a:r>
            <a:r>
              <a:rPr lang="en-US" altLang="zh-CN" dirty="0">
                <a:sym typeface="+mn-ea"/>
              </a:rPr>
              <a:t>behind</a:t>
            </a:r>
            <a:r>
              <a:rPr lang="zh-CN" altLang="en-US" dirty="0">
                <a:sym typeface="+mn-ea"/>
              </a:rPr>
              <a:t> our research. So, what is rounding errors? For an arithmetic expression, some inputs may trigger significant </a:t>
            </a:r>
            <a:r>
              <a:rPr lang="en-US" altLang="zh-CN" dirty="0">
                <a:sym typeface="+mn-ea"/>
              </a:rPr>
              <a:t>floating-point</a:t>
            </a:r>
            <a:r>
              <a:rPr lang="zh-CN" altLang="en-US" dirty="0">
                <a:sym typeface="+mn-ea"/>
              </a:rPr>
              <a:t> errors. </a:t>
            </a:r>
            <a:r>
              <a:rPr lang="en-US" altLang="zh-CN" dirty="0">
                <a:sym typeface="+mn-ea"/>
              </a:rPr>
              <a:t>For example, consider the following expression: as x approaches zero, the limit value is 0.5. </a:t>
            </a:r>
            <a:r>
              <a:rPr lang="zh-CN" altLang="en-US" dirty="0">
                <a:sym typeface="+mn-ea"/>
              </a:rPr>
              <a:t>However, due to the existence of floating-point error, the </a:t>
            </a:r>
            <a:r>
              <a:rPr lang="en-US" altLang="zh-CN" dirty="0">
                <a:sym typeface="+mn-ea"/>
              </a:rPr>
              <a:t>computed</a:t>
            </a:r>
            <a:r>
              <a:rPr lang="zh-CN" altLang="en-US" dirty="0">
                <a:sym typeface="+mn-ea"/>
              </a:rPr>
              <a:t> result </a:t>
            </a:r>
            <a:r>
              <a:rPr lang="en-US" altLang="zh-CN" dirty="0">
                <a:sym typeface="+mn-ea"/>
              </a:rPr>
              <a:t>using</a:t>
            </a:r>
            <a:r>
              <a:rPr lang="zh-CN" altLang="en-US" dirty="0">
                <a:sym typeface="+mn-ea"/>
              </a:rPr>
              <a:t> double-precision floating-point numbers in computer</a:t>
            </a:r>
            <a:r>
              <a:rPr lang="en-US" altLang="zh-CN" dirty="0">
                <a:sym typeface="+mn-ea"/>
              </a:rPr>
              <a:t>s</a:t>
            </a:r>
            <a:r>
              <a:rPr lang="zh-CN" altLang="en-US" dirty="0">
                <a:sym typeface="+mn-ea"/>
              </a:rPr>
              <a:t> </a:t>
            </a:r>
            <a:r>
              <a:rPr lang="en-US" altLang="zh-CN" dirty="0">
                <a:sym typeface="+mn-ea"/>
              </a:rPr>
              <a:t>deviates significantly from the real value</a:t>
            </a:r>
            <a:r>
              <a:rPr lang="zh-CN" altLang="en-US" dirty="0">
                <a:sym typeface="+mn-ea"/>
              </a:rPr>
              <a:t>. When we use 128 bits to represent </a:t>
            </a:r>
            <a:r>
              <a:rPr lang="en-US" altLang="zh-CN" dirty="0">
                <a:sym typeface="+mn-ea"/>
              </a:rPr>
              <a:t>the</a:t>
            </a:r>
            <a:r>
              <a:rPr lang="zh-CN" altLang="en-US" dirty="0">
                <a:sym typeface="+mn-ea"/>
              </a:rPr>
              <a:t> floating-point number, </a:t>
            </a:r>
            <a:r>
              <a:rPr lang="en-US" altLang="zh-CN" dirty="0">
                <a:sym typeface="+mn-ea"/>
              </a:rPr>
              <a:t>we observe that the error</a:t>
            </a:r>
            <a:r>
              <a:rPr lang="zh-CN" altLang="en-US" dirty="0">
                <a:sym typeface="+mn-ea"/>
              </a:rPr>
              <a:t> is significantly reduced.</a:t>
            </a:r>
            <a:endParaRPr lang="zh-CN"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a:sym typeface="+mn-ea"/>
              </a:rPr>
              <a:t>The fundamental reason is that </a:t>
            </a:r>
            <a:r>
              <a:rPr lang="en-US" altLang="zh-CN" dirty="0">
                <a:sym typeface="+mn-ea"/>
              </a:rPr>
              <a:t>computers use finite-precision floating-point numbers, which cannot exactly represent real numbers. Consequently, rounding errors are inevitable, and these errors can be amplified by floating-point operations. </a:t>
            </a:r>
            <a:r>
              <a:rPr lang="zh-CN" altLang="en-US" dirty="0">
                <a:sym typeface="+mn-ea"/>
              </a:rPr>
              <a:t>As we all know, floating-point errors are infamous problem in software development. And </a:t>
            </a:r>
            <a:r>
              <a:rPr lang="en-US" altLang="zh-CN" dirty="0">
                <a:sym typeface="+mn-ea"/>
              </a:rPr>
              <a:t>large</a:t>
            </a:r>
            <a:r>
              <a:rPr lang="zh-CN" altLang="en-US" dirty="0">
                <a:sym typeface="+mn-ea"/>
              </a:rPr>
              <a:t> rounding error</a:t>
            </a:r>
            <a:r>
              <a:rPr lang="en-US" altLang="zh-CN" dirty="0">
                <a:sym typeface="+mn-ea"/>
              </a:rPr>
              <a:t>s</a:t>
            </a:r>
            <a:r>
              <a:rPr lang="zh-CN" altLang="en-US" dirty="0">
                <a:sym typeface="+mn-ea"/>
              </a:rPr>
              <a:t> </a:t>
            </a:r>
            <a:r>
              <a:rPr lang="en-US" altLang="zh-CN" dirty="0">
                <a:sym typeface="+mn-ea"/>
              </a:rPr>
              <a:t>can</a:t>
            </a:r>
            <a:r>
              <a:rPr lang="zh-CN" altLang="en-US" dirty="0">
                <a:sym typeface="+mn-ea"/>
              </a:rPr>
              <a:t> lead to catastrophic software failures. Therefore, it is crucial to reduce</a:t>
            </a:r>
            <a:r>
              <a:rPr lang="en-US" altLang="zh-CN" dirty="0">
                <a:sym typeface="+mn-ea"/>
              </a:rPr>
              <a:t> </a:t>
            </a:r>
            <a:r>
              <a:rPr lang="zh-CN" altLang="en-US" dirty="0">
                <a:sym typeface="+mn-ea"/>
              </a:rPr>
              <a:t>rounding error</a:t>
            </a:r>
            <a:r>
              <a:rPr lang="en-US" altLang="zh-CN" dirty="0">
                <a:sym typeface="+mn-ea"/>
              </a:rPr>
              <a:t>s</a:t>
            </a:r>
            <a:r>
              <a:rPr lang="zh-CN" altLang="en-US" dirty="0">
                <a:sym typeface="+mn-ea"/>
              </a:rPr>
              <a:t> and optimize the precision.</a:t>
            </a:r>
            <a:endParaRPr lang="zh-CN"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We can optimize the precision by rewriting expressions because changing the order of floating-point operations can reduce errors. There are two types of rewriting methods:</a:t>
            </a:r>
            <a:r>
              <a:rPr lang="zh-CN" altLang="en-US" sz="1800" kern="100" dirty="0">
                <a:effectLst/>
                <a:latin typeface="DengXian" panose="02010600030101010101" pitchFamily="2" charset="-122"/>
                <a:ea typeface="DengXian" panose="02010600030101010101" pitchFamily="2" charset="-122"/>
                <a:cs typeface="Times New Roman" panose="02020603050405020304" pitchFamily="18" charset="0"/>
              </a:rPr>
              <a:t> </a:t>
            </a: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equivalent rewriting and approximate rewriting. For example, in equivalent rewriting, the error can be reduced by changing the calculation order. In the example on the right, calculating a plus b first can effectively avoid the catastrophic cancellation error. And in approximate rewriting, errors can be reduced by using approximations such Taylor series expansions.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For instance, consider an expression within the interval from 0.1 to 0.9; it can be rewritten into two new equivalent expressions that offer improved precision in that range.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Different rewritten expressions have varying precision performances. So, how can we design an approach to achieve the best precision optimization?</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5</a:t>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Therefore, we analyzed the error distribution of the original expression. We observed that there is a large error in the interval from 0.1 to 0.6. By comparing the error distributions of the rewritten expressions, we found that the errors in each rewritten expression are significantly reduced within this range. So, the question becomes: how do we choose the best rewritten expression to optimize precision?</a:t>
            </a:r>
            <a:endParaRPr lang="zh-CN" altLang="zh-CN" sz="1800" kern="100" dirty="0">
              <a:effectLst/>
              <a:latin typeface="DengXian" panose="02010600030101010101" pitchFamily="2" charset="-122"/>
              <a:ea typeface="DengXian" panose="02010600030101010101" pitchFamily="2" charset="-122"/>
              <a:cs typeface="Times New Roman" panose="02020603050405020304" pitchFamily="18" charset="0"/>
            </a:endParaRP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6</a:t>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First, we observe from the error distribution plot of the original expression that the errors are not uniform. Significant errors may occur in certain intervals, while in other intervals, the errors remain within acceptable limits. Therefore, we can divide the domain into subintervals based on the characteristics of the error distribution and apply different rewritten expressions in each subinterval to optimize precision. This approach in known as regime-based rewriting. By employing this method, we find that the error distribution after precision optimization is superior to that achieved by applying a single rewriting over the entire domain.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However, there are two main challenges in implementing this method: first, how to determine the optimal rewriting intervals, and second, how to effectively perform the rewriting.</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7</a:t>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Currently, regime-based rewriting is the primary approach for optimizing precision in floating-point computations. Herbie and Regina are among the most advanced tools employing this method. However, they still have some limitations. For example, Herbie cannot always find a valid regime for stable or specific cases. Additionally, it generates all possible rewritten expressions and selects one with smaller error based on a cost model, but this doesn’t guarantee that the chosen expression is the optimal one. On the other hand, Regina simply divides the domain into several regimes and merges regimes that use the same rewritten expressions, leading to a large number of regimes and reduced performance. Overall, a generally applicable and effective regime inference algorithm and optimal rewriting search algorithm are still missing.</a:t>
            </a:r>
          </a:p>
        </p:txBody>
      </p:sp>
      <p:sp>
        <p:nvSpPr>
          <p:cNvPr id="4" name="灯片编号占位符 3"/>
          <p:cNvSpPr>
            <a:spLocks noGrp="1"/>
          </p:cNvSpPr>
          <p:nvPr>
            <p:ph type="sldNum" sz="quarter" idx="5"/>
          </p:nvPr>
        </p:nvSpPr>
        <p:spPr/>
        <p:txBody>
          <a:bodyPr/>
          <a:lstStyle/>
          <a:p>
            <a:fld id="{A6837353-30EB-4A48-80EB-173D804AEFBD}" type="slidenum">
              <a:rPr lang="zh-CN" altLang="en-US" smtClean="0"/>
              <a:t>8</a:t>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address these two challenges, we propose ARFA — an agile regime-based rewriting tool. First, ARFA rewrites expressions within specific intervals to obtain equivalent expressions with lower error, providing a better initial expression for subsequent interval inference and expression rewriting. Then, it determines high-error intervals by analyzing the contours of the error distribution plot.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800" kern="100" dirty="0">
                <a:effectLst/>
                <a:latin typeface="DengXian" panose="02010600030101010101" pitchFamily="2" charset="-122"/>
                <a:ea typeface="DengXian" panose="02010600030101010101" pitchFamily="2" charset="-122"/>
                <a:cs typeface="Times New Roman" panose="02020603050405020304" pitchFamily="18" charset="0"/>
              </a:rPr>
              <a:t>To generate better rewritten expressions, ARFA primarily optimizes precision by reordering operations. On this basis, ARFA supports customization and extension of rewriting rules. By dynamically detecting rewritten expressions instead of relying on a cost model, ARFA is able to obtain expressions with superior precision.</a:t>
            </a:r>
          </a:p>
          <a:p>
            <a:endParaRPr lang="zh-CN" altLang="en-US" dirty="0"/>
          </a:p>
        </p:txBody>
      </p:sp>
      <p:sp>
        <p:nvSpPr>
          <p:cNvPr id="4" name="灯片编号占位符 3"/>
          <p:cNvSpPr>
            <a:spLocks noGrp="1"/>
          </p:cNvSpPr>
          <p:nvPr>
            <p:ph type="sldNum" sz="quarter" idx="5"/>
          </p:nvPr>
        </p:nvSpPr>
        <p:spPr/>
        <p:txBody>
          <a:bodyPr/>
          <a:lstStyle/>
          <a:p>
            <a:fld id="{A6837353-30EB-4A48-80EB-173D804AEFBD}" type="slidenum">
              <a:rPr lang="zh-CN" altLang="en-US" smtClean="0"/>
              <a:t>9</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10.xml"/><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slideMaster" Target="../slideMasters/slideMaster1.xml"/><Relationship Id="rId5" Type="http://schemas.openxmlformats.org/officeDocument/2006/relationships/tags" Target="../tags/tag12.xml"/><Relationship Id="rId4" Type="http://schemas.openxmlformats.org/officeDocument/2006/relationships/tags" Target="../tags/tag11.xml"/></Relationships>
</file>

<file path=ppt/slideLayouts/_rels/slideLayout10.xml.rels><?xml version="1.0" encoding="UTF-8" standalone="yes"?>
<Relationships xmlns="http://schemas.openxmlformats.org/package/2006/relationships"><Relationship Id="rId3" Type="http://schemas.openxmlformats.org/officeDocument/2006/relationships/tags" Target="../tags/tag57.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slideMaster" Target="../slideMasters/slideMaster1.xml"/><Relationship Id="rId4" Type="http://schemas.openxmlformats.org/officeDocument/2006/relationships/tags" Target="../tags/tag58.xml"/></Relationships>
</file>

<file path=ppt/slideLayouts/_rels/slideLayout11.xml.rels><?xml version="1.0" encoding="UTF-8" standalone="yes"?>
<Relationships xmlns="http://schemas.openxmlformats.org/package/2006/relationships"><Relationship Id="rId3" Type="http://schemas.openxmlformats.org/officeDocument/2006/relationships/tags" Target="../tags/tag61.xml"/><Relationship Id="rId2" Type="http://schemas.openxmlformats.org/officeDocument/2006/relationships/tags" Target="../tags/tag60.xml"/><Relationship Id="rId1" Type="http://schemas.openxmlformats.org/officeDocument/2006/relationships/tags" Target="../tags/tag59.xml"/><Relationship Id="rId6" Type="http://schemas.openxmlformats.org/officeDocument/2006/relationships/slideMaster" Target="../slideMasters/slideMaster1.xml"/><Relationship Id="rId5" Type="http://schemas.openxmlformats.org/officeDocument/2006/relationships/tags" Target="../tags/tag63.xml"/><Relationship Id="rId4" Type="http://schemas.openxmlformats.org/officeDocument/2006/relationships/tags" Target="../tags/tag62.xml"/></Relationships>
</file>

<file path=ppt/slideLayouts/_rels/slideLayout2.xml.rels><?xml version="1.0" encoding="UTF-8" standalone="yes"?>
<Relationships xmlns="http://schemas.openxmlformats.org/package/2006/relationships"><Relationship Id="rId3" Type="http://schemas.openxmlformats.org/officeDocument/2006/relationships/tags" Target="../tags/tag15.xml"/><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Master" Target="../slideMasters/slideMaster1.xml"/><Relationship Id="rId5" Type="http://schemas.openxmlformats.org/officeDocument/2006/relationships/tags" Target="../tags/tag17.xml"/><Relationship Id="rId4" Type="http://schemas.openxmlformats.org/officeDocument/2006/relationships/tags" Target="../tags/tag16.xml"/></Relationships>
</file>

<file path=ppt/slideLayouts/_rels/slideLayout3.xml.rels><?xml version="1.0" encoding="UTF-8" standalone="yes"?>
<Relationships xmlns="http://schemas.openxmlformats.org/package/2006/relationships"><Relationship Id="rId3" Type="http://schemas.openxmlformats.org/officeDocument/2006/relationships/tags" Target="../tags/tag20.xml"/><Relationship Id="rId2" Type="http://schemas.openxmlformats.org/officeDocument/2006/relationships/tags" Target="../tags/tag19.xml"/><Relationship Id="rId1" Type="http://schemas.openxmlformats.org/officeDocument/2006/relationships/tags" Target="../tags/tag18.xml"/><Relationship Id="rId6" Type="http://schemas.openxmlformats.org/officeDocument/2006/relationships/slideMaster" Target="../slideMasters/slideMaster1.xml"/><Relationship Id="rId5" Type="http://schemas.openxmlformats.org/officeDocument/2006/relationships/tags" Target="../tags/tag22.xml"/><Relationship Id="rId4" Type="http://schemas.openxmlformats.org/officeDocument/2006/relationships/tags" Target="../tags/tag21.xml"/></Relationships>
</file>

<file path=ppt/slideLayouts/_rels/slideLayout4.xml.rels><?xml version="1.0" encoding="UTF-8" standalone="yes"?>
<Relationships xmlns="http://schemas.openxmlformats.org/package/2006/relationships"><Relationship Id="rId3" Type="http://schemas.openxmlformats.org/officeDocument/2006/relationships/tags" Target="../tags/tag25.xml"/><Relationship Id="rId7"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tags" Target="../tags/tag23.xml"/><Relationship Id="rId6" Type="http://schemas.openxmlformats.org/officeDocument/2006/relationships/tags" Target="../tags/tag28.xml"/><Relationship Id="rId5" Type="http://schemas.openxmlformats.org/officeDocument/2006/relationships/tags" Target="../tags/tag27.xml"/><Relationship Id="rId4" Type="http://schemas.openxmlformats.org/officeDocument/2006/relationships/tags" Target="../tags/tag26.xml"/></Relationships>
</file>

<file path=ppt/slideLayouts/_rels/slideLayout5.xml.rels><?xml version="1.0" encoding="UTF-8" standalone="yes"?>
<Relationships xmlns="http://schemas.openxmlformats.org/package/2006/relationships"><Relationship Id="rId8" Type="http://schemas.openxmlformats.org/officeDocument/2006/relationships/tags" Target="../tags/tag36.xml"/><Relationship Id="rId3" Type="http://schemas.openxmlformats.org/officeDocument/2006/relationships/tags" Target="../tags/tag31.xml"/><Relationship Id="rId7" Type="http://schemas.openxmlformats.org/officeDocument/2006/relationships/tags" Target="../tags/tag35.xml"/><Relationship Id="rId2" Type="http://schemas.openxmlformats.org/officeDocument/2006/relationships/tags" Target="../tags/tag30.xml"/><Relationship Id="rId1" Type="http://schemas.openxmlformats.org/officeDocument/2006/relationships/tags" Target="../tags/tag29.xml"/><Relationship Id="rId6" Type="http://schemas.openxmlformats.org/officeDocument/2006/relationships/tags" Target="../tags/tag34.xml"/><Relationship Id="rId5" Type="http://schemas.openxmlformats.org/officeDocument/2006/relationships/tags" Target="../tags/tag33.xml"/><Relationship Id="rId4" Type="http://schemas.openxmlformats.org/officeDocument/2006/relationships/tags" Target="../tags/tag32.xml"/><Relationship Id="rId9"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tags" Target="../tags/tag39.xml"/><Relationship Id="rId2" Type="http://schemas.openxmlformats.org/officeDocument/2006/relationships/tags" Target="../tags/tag38.xml"/><Relationship Id="rId1" Type="http://schemas.openxmlformats.org/officeDocument/2006/relationships/tags" Target="../tags/tag37.xml"/><Relationship Id="rId5" Type="http://schemas.openxmlformats.org/officeDocument/2006/relationships/slideMaster" Target="../slideMasters/slideMaster1.xml"/><Relationship Id="rId4" Type="http://schemas.openxmlformats.org/officeDocument/2006/relationships/tags" Target="../tags/tag40.xml"/></Relationships>
</file>

<file path=ppt/slideLayouts/_rels/slideLayout7.xml.rels><?xml version="1.0" encoding="UTF-8" standalone="yes"?>
<Relationships xmlns="http://schemas.openxmlformats.org/package/2006/relationships"><Relationship Id="rId3" Type="http://schemas.openxmlformats.org/officeDocument/2006/relationships/tags" Target="../tags/tag43.xml"/><Relationship Id="rId2" Type="http://schemas.openxmlformats.org/officeDocument/2006/relationships/tags" Target="../tags/tag42.xml"/><Relationship Id="rId1" Type="http://schemas.openxmlformats.org/officeDocument/2006/relationships/tags" Target="../tags/tag41.xml"/><Relationship Id="rId4"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tags" Target="../tags/tag46.xml"/><Relationship Id="rId7" Type="http://schemas.openxmlformats.org/officeDocument/2006/relationships/slideMaster" Target="../slideMasters/slideMaster1.xml"/><Relationship Id="rId2" Type="http://schemas.openxmlformats.org/officeDocument/2006/relationships/tags" Target="../tags/tag45.xml"/><Relationship Id="rId1" Type="http://schemas.openxmlformats.org/officeDocument/2006/relationships/tags" Target="../tags/tag44.xml"/><Relationship Id="rId6" Type="http://schemas.openxmlformats.org/officeDocument/2006/relationships/tags" Target="../tags/tag49.xml"/><Relationship Id="rId5" Type="http://schemas.openxmlformats.org/officeDocument/2006/relationships/tags" Target="../tags/tag48.xml"/><Relationship Id="rId4" Type="http://schemas.openxmlformats.org/officeDocument/2006/relationships/tags" Target="../tags/tag47.xml"/></Relationships>
</file>

<file path=ppt/slideLayouts/_rels/slideLayout9.xml.rels><?xml version="1.0" encoding="UTF-8" standalone="yes"?>
<Relationships xmlns="http://schemas.openxmlformats.org/package/2006/relationships"><Relationship Id="rId3" Type="http://schemas.openxmlformats.org/officeDocument/2006/relationships/tags" Target="../tags/tag52.xml"/><Relationship Id="rId2" Type="http://schemas.openxmlformats.org/officeDocument/2006/relationships/tags" Target="../tags/tag51.xml"/><Relationship Id="rId1" Type="http://schemas.openxmlformats.org/officeDocument/2006/relationships/tags" Target="../tags/tag50.xml"/><Relationship Id="rId6" Type="http://schemas.openxmlformats.org/officeDocument/2006/relationships/slideMaster" Target="../slideMasters/slideMaster1.xml"/><Relationship Id="rId5" Type="http://schemas.openxmlformats.org/officeDocument/2006/relationships/tags" Target="../tags/tag54.xml"/><Relationship Id="rId4" Type="http://schemas.openxmlformats.org/officeDocument/2006/relationships/tags" Target="../tags/tag53.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p>
        </p:txBody>
      </p:sp>
      <p:sp>
        <p:nvSpPr>
          <p:cNvPr id="3" name="副标题 2"/>
          <p:cNvSpPr>
            <a:spLocks noGrp="1"/>
          </p:cNvSpPr>
          <p:nvPr>
            <p:ph type="subTitle" idx="1"/>
            <p:custDataLst>
              <p:tags r:id="rId2"/>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16" name="日期占位符 15"/>
          <p:cNvSpPr>
            <a:spLocks noGrp="1"/>
          </p:cNvSpPr>
          <p:nvPr>
            <p:ph type="dt" sz="half" idx="10"/>
            <p:custDataLst>
              <p:tags r:id="rId3"/>
            </p:custDataLst>
          </p:nvPr>
        </p:nvSpPr>
        <p:spPr/>
        <p:txBody>
          <a:bodyPr/>
          <a:lstStyle/>
          <a:p>
            <a:fld id="{760FBDFE-C587-4B4C-A407-44438C67B59E}" type="datetimeFigureOut">
              <a:rPr lang="zh-CN" altLang="en-US" smtClean="0"/>
              <a:t>2024/9/13</a:t>
            </a:fld>
            <a:endParaRPr lang="zh-CN" altLang="en-US"/>
          </a:p>
        </p:txBody>
      </p:sp>
      <p:sp>
        <p:nvSpPr>
          <p:cNvPr id="17" name="页脚占位符 16"/>
          <p:cNvSpPr>
            <a:spLocks noGrp="1"/>
          </p:cNvSpPr>
          <p:nvPr>
            <p:ph type="ftr" sz="quarter" idx="11"/>
            <p:custDataLst>
              <p:tags r:id="rId4"/>
            </p:custDataLst>
          </p:nvPr>
        </p:nvSpPr>
        <p:spPr/>
        <p:txBody>
          <a:bodyPr/>
          <a:lstStyle/>
          <a:p>
            <a:endParaRPr lang="zh-CN" altLang="en-US" dirty="0"/>
          </a:p>
        </p:txBody>
      </p:sp>
      <p:sp>
        <p:nvSpPr>
          <p:cNvPr id="18" name="灯片编号占位符 17"/>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2024/9/13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custDataLst>
              <p:tags r:id="rId4"/>
            </p:custDataLst>
          </p:nvPr>
        </p:nvSpPr>
        <p:spPr>
          <a:xfrm>
            <a:off x="608400" y="774000"/>
            <a:ext cx="10972800" cy="5482800"/>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fld id="{760FBDFE-C587-4B4C-A407-44438C67B59E}" type="datetimeFigureOut">
              <a:rPr lang="zh-CN" altLang="en-US" smtClean="0"/>
              <a:t>2024/9/13</a:t>
            </a:fld>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idx="1"/>
            <p:custDataLst>
              <p:tags r:id="rId2"/>
            </p:custDataLst>
          </p:nvPr>
        </p:nvSpPr>
        <p:spPr>
          <a:xfrm>
            <a:off x="608400" y="1490400"/>
            <a:ext cx="10969200" cy="47592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1"/>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p>
        </p:txBody>
      </p:sp>
      <p:sp>
        <p:nvSpPr>
          <p:cNvPr id="3" name="文本占位符 2"/>
          <p:cNvSpPr>
            <a:spLocks noGrp="1"/>
          </p:cNvSpPr>
          <p:nvPr>
            <p:ph type="body" idx="1" hasCustomPrompt="1"/>
            <p:custDataLst>
              <p:tags r:id="rId2"/>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内容占位符 2"/>
          <p:cNvSpPr>
            <a:spLocks noGrp="1"/>
          </p:cNvSpPr>
          <p:nvPr>
            <p:ph sz="half" idx="1"/>
            <p:custDataLst>
              <p:tags r:id="rId2"/>
            </p:custDataLst>
          </p:nvPr>
        </p:nvSpPr>
        <p:spPr>
          <a:xfrm>
            <a:off x="608400" y="1501200"/>
            <a:ext cx="5176800" cy="4748400"/>
          </a:xfrm>
        </p:spPr>
        <p:txBody>
          <a:bodyPr vert="horz" lIns="90000" tIns="46800" rIns="90000" bIns="4680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custDataLst>
              <p:tags r:id="rId3"/>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5" name="日期占位符 4"/>
          <p:cNvSpPr>
            <a:spLocks noGrp="1"/>
          </p:cNvSpPr>
          <p:nvPr>
            <p:ph type="dt" sz="half" idx="10"/>
            <p:custDataLst>
              <p:tags r:id="rId4"/>
            </p:custDataLst>
          </p:nvPr>
        </p:nvSpPr>
        <p:spPr/>
        <p:txBody>
          <a:bodyPr/>
          <a:lstStyle/>
          <a:p>
            <a:fld id="{760FBDFE-C587-4B4C-A407-44438C67B59E}" type="datetimeFigureOut">
              <a:rPr lang="zh-CN" altLang="en-US" smtClean="0"/>
              <a:t>2024/9/13</a:t>
            </a:fld>
            <a:endParaRPr lang="zh-CN" altLang="en-US"/>
          </a:p>
        </p:txBody>
      </p:sp>
      <p:sp>
        <p:nvSpPr>
          <p:cNvPr id="6" name="页脚占位符 5"/>
          <p:cNvSpPr>
            <a:spLocks noGrp="1"/>
          </p:cNvSpPr>
          <p:nvPr>
            <p:ph type="ftr" sz="quarter" idx="11"/>
            <p:custDataLst>
              <p:tags r:id="rId5"/>
            </p:custDataLst>
          </p:nvPr>
        </p:nvSpPr>
        <p:spPr/>
        <p:txBody>
          <a:bodyPr/>
          <a:lstStyle/>
          <a:p>
            <a:endParaRPr lang="zh-CN" altLang="en-US"/>
          </a:p>
        </p:txBody>
      </p:sp>
      <p:sp>
        <p:nvSpPr>
          <p:cNvPr id="7" name="灯片编号占位符 6"/>
          <p:cNvSpPr>
            <a:spLocks noGrp="1"/>
          </p:cNvSpPr>
          <p:nvPr>
            <p:ph type="sldNum" sz="quarter" idx="12"/>
            <p:custDataLst>
              <p:tags r:id="rId6"/>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文本占位符 2"/>
          <p:cNvSpPr>
            <a:spLocks noGrp="1"/>
          </p:cNvSpPr>
          <p:nvPr>
            <p:ph type="body" idx="1" hasCustomPrompt="1"/>
            <p:custDataLst>
              <p:tags r:id="rId2"/>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p>
        </p:txBody>
      </p:sp>
      <p:sp>
        <p:nvSpPr>
          <p:cNvPr id="4" name="内容占位符 3"/>
          <p:cNvSpPr>
            <a:spLocks noGrp="1"/>
          </p:cNvSpPr>
          <p:nvPr>
            <p:ph sz="half" idx="2"/>
            <p:custDataLst>
              <p:tags r:id="rId3"/>
            </p:custDataLst>
          </p:nvPr>
        </p:nvSpPr>
        <p:spPr>
          <a:xfrm>
            <a:off x="60840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custDataLst>
              <p:tags r:id="rId4"/>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单击此处编辑文本</a:t>
            </a:r>
          </a:p>
        </p:txBody>
      </p:sp>
      <p:sp>
        <p:nvSpPr>
          <p:cNvPr id="6" name="内容占位符 5"/>
          <p:cNvSpPr>
            <a:spLocks noGrp="1"/>
          </p:cNvSpPr>
          <p:nvPr>
            <p:ph sz="quarter" idx="4"/>
            <p:custDataLst>
              <p:tags r:id="rId5"/>
            </p:custDataLst>
          </p:nvPr>
        </p:nvSpPr>
        <p:spPr>
          <a:xfrm>
            <a:off x="6235750" y="1854000"/>
            <a:ext cx="5342400" cy="4395600"/>
          </a:xfrm>
        </p:spPr>
        <p:txBody>
          <a:bodyPr vert="horz" lIns="101600" tIns="0" rIns="82550" bIns="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custDataLst>
              <p:tags r:id="rId6"/>
            </p:custDataLst>
          </p:nvPr>
        </p:nvSpPr>
        <p:spPr/>
        <p:txBody>
          <a:bodyPr/>
          <a:lstStyle/>
          <a:p>
            <a:fld id="{760FBDFE-C587-4B4C-A407-44438C67B59E}" type="datetimeFigureOut">
              <a:rPr lang="zh-CN" altLang="en-US" smtClean="0"/>
              <a:t>2024/9/13</a:t>
            </a:fld>
            <a:endParaRPr lang="zh-CN" altLang="en-US"/>
          </a:p>
        </p:txBody>
      </p:sp>
      <p:sp>
        <p:nvSpPr>
          <p:cNvPr id="8" name="页脚占位符 7"/>
          <p:cNvSpPr>
            <a:spLocks noGrp="1"/>
          </p:cNvSpPr>
          <p:nvPr>
            <p:ph type="ftr" sz="quarter" idx="11"/>
            <p:custDataLst>
              <p:tags r:id="rId7"/>
            </p:custDataLst>
          </p:nvPr>
        </p:nvSpPr>
        <p:spPr/>
        <p:txBody>
          <a:bodyPr/>
          <a:lstStyle/>
          <a:p>
            <a:endParaRPr lang="zh-CN" altLang="en-US"/>
          </a:p>
        </p:txBody>
      </p:sp>
      <p:sp>
        <p:nvSpPr>
          <p:cNvPr id="9" name="灯片编号占位符 8"/>
          <p:cNvSpPr>
            <a:spLocks noGrp="1"/>
          </p:cNvSpPr>
          <p:nvPr>
            <p:ph type="sldNum" sz="quarter" idx="12"/>
            <p:custDataLst>
              <p:tags r:id="rId8"/>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1"/>
            </p:custDataLst>
          </p:nvPr>
        </p:nvSpPr>
        <p:spPr>
          <a:xfrm>
            <a:off x="608400" y="608400"/>
            <a:ext cx="10969200" cy="705600"/>
          </a:xfrm>
        </p:spPr>
        <p:txBody>
          <a:bodyPr vert="horz" lIns="90000" tIns="46800" rIns="90000" bIns="46800" rtlCol="0" anchor="ctr" anchorCtr="0">
            <a:normAutofit/>
          </a:bodyPr>
          <a:lstStyle/>
          <a:p>
            <a:pPr lvl="0"/>
            <a:r>
              <a:rPr lang="zh-CN" altLang="en-US"/>
              <a:t>单击此处编辑母版标题样式</a:t>
            </a:r>
          </a:p>
        </p:txBody>
      </p:sp>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t>2024/9/13</a:t>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1"/>
            </p:custDataLst>
          </p:nvPr>
        </p:nvSpPr>
        <p:spPr/>
        <p:txBody>
          <a:bodyPr/>
          <a:lstStyle/>
          <a:p>
            <a:fld id="{760FBDFE-C587-4B4C-A407-44438C67B59E}" type="datetimeFigureOut">
              <a:rPr lang="zh-CN" altLang="en-US" smtClean="0"/>
              <a:t>2024/9/13</a:t>
            </a:fld>
            <a:endParaRPr lang="zh-CN" altLang="en-US"/>
          </a:p>
        </p:txBody>
      </p:sp>
      <p:sp>
        <p:nvSpPr>
          <p:cNvPr id="3" name="页脚占位符 2"/>
          <p:cNvSpPr>
            <a:spLocks noGrp="1"/>
          </p:cNvSpPr>
          <p:nvPr>
            <p:ph type="ftr" sz="quarter" idx="11"/>
            <p:custDataLst>
              <p:tags r:id="rId2"/>
            </p:custDataLst>
          </p:nvPr>
        </p:nvSpPr>
        <p:spPr/>
        <p:txBody>
          <a:bodyPr/>
          <a:lstStyle/>
          <a:p>
            <a:endParaRPr lang="zh-CN" altLang="en-US"/>
          </a:p>
        </p:txBody>
      </p:sp>
      <p:sp>
        <p:nvSpPr>
          <p:cNvPr id="4" name="灯片编号占位符 3"/>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1"/>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2"/>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a:t>单击此处编辑母版文本样式</a:t>
            </a:r>
          </a:p>
        </p:txBody>
      </p:sp>
      <p:sp>
        <p:nvSpPr>
          <p:cNvPr id="5" name="日期占位符 4"/>
          <p:cNvSpPr>
            <a:spLocks noGrp="1"/>
          </p:cNvSpPr>
          <p:nvPr>
            <p:ph type="dt" sz="half" idx="10"/>
            <p:custDataLst>
              <p:tags r:id="rId3"/>
            </p:custDataLst>
          </p:nvPr>
        </p:nvSpPr>
        <p:spPr/>
        <p:txBody>
          <a:bodyPr/>
          <a:lstStyle/>
          <a:p>
            <a:fld id="{9EFD9D74-47D9-4702-A33C-335B63B48DBF}" type="datetimeFigureOut">
              <a:rPr lang="zh-CN" altLang="en-US" smtClean="0"/>
              <a:t>2024/9/13</a:t>
            </a:fld>
            <a:endParaRPr lang="zh-CN" altLang="en-US" dirty="0"/>
          </a:p>
        </p:txBody>
      </p:sp>
      <p:sp>
        <p:nvSpPr>
          <p:cNvPr id="6" name="页脚占位符 5"/>
          <p:cNvSpPr>
            <a:spLocks noGrp="1"/>
          </p:cNvSpPr>
          <p:nvPr>
            <p:ph type="ftr" sz="quarter" idx="11"/>
            <p:custDataLst>
              <p:tags r:id="rId4"/>
            </p:custDataLst>
          </p:nvPr>
        </p:nvSpPr>
        <p:spPr/>
        <p:txBody>
          <a:bodyPr/>
          <a:lstStyle/>
          <a:p>
            <a:endParaRPr lang="zh-CN" altLang="en-US" dirty="0"/>
          </a:p>
        </p:txBody>
      </p:sp>
      <p:sp>
        <p:nvSpPr>
          <p:cNvPr id="7" name="灯片编号占位符 6"/>
          <p:cNvSpPr>
            <a:spLocks noGrp="1"/>
          </p:cNvSpPr>
          <p:nvPr>
            <p:ph type="sldNum" sz="quarter" idx="12"/>
            <p:custDataLst>
              <p:tags r:id="rId5"/>
            </p:custDataLst>
          </p:nvPr>
        </p:nvSpPr>
        <p:spPr/>
        <p:txBody>
          <a:bodyPr/>
          <a:lstStyle/>
          <a:p>
            <a:fld id="{FABC47A4-756D-490B-A52F-7D9E2C9FC05F}" type="slidenum">
              <a:rPr lang="zh-CN" altLang="en-US" smtClean="0"/>
              <a:t>‹#›</a:t>
            </a:fld>
            <a:endParaRPr lang="zh-CN" altLang="en-US"/>
          </a:p>
        </p:txBody>
      </p:sp>
      <p:sp>
        <p:nvSpPr>
          <p:cNvPr id="9" name="标题 8"/>
          <p:cNvSpPr>
            <a:spLocks noGrp="1"/>
          </p:cNvSpPr>
          <p:nvPr>
            <p:ph type="title"/>
            <p:custDataLst>
              <p:tags r:id="rId6"/>
            </p:custDataLst>
          </p:nvPr>
        </p:nvSpPr>
        <p:spPr/>
        <p:txBody>
          <a:bodyPr/>
          <a:lstStyle/>
          <a:p>
            <a:r>
              <a:rPr lang="zh-CN" altLang="en-US"/>
              <a:t>单击此处编辑母版标题样式</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1"/>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a:t>单击此处编辑标题</a:t>
            </a:r>
          </a:p>
        </p:txBody>
      </p:sp>
      <p:sp>
        <p:nvSpPr>
          <p:cNvPr id="3" name="竖排文字占位符 2"/>
          <p:cNvSpPr>
            <a:spLocks noGrp="1"/>
          </p:cNvSpPr>
          <p:nvPr>
            <p:ph type="body" orient="vert" idx="1"/>
            <p:custDataLst>
              <p:tags r:id="rId2"/>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custDataLst>
              <p:tags r:id="rId3"/>
            </p:custDataLst>
          </p:nvPr>
        </p:nvSpPr>
        <p:spPr/>
        <p:txBody>
          <a:bodyPr/>
          <a:lstStyle/>
          <a:p>
            <a:fld id="{760FBDFE-C587-4B4C-A407-44438C67B59E}" type="datetimeFigureOut">
              <a:rPr lang="zh-CN" altLang="en-US" smtClean="0"/>
              <a:t>2024/9/13</a:t>
            </a:fld>
            <a:endParaRPr lang="zh-CN" altLang="en-US"/>
          </a:p>
        </p:txBody>
      </p:sp>
      <p:sp>
        <p:nvSpPr>
          <p:cNvPr id="5" name="页脚占位符 4"/>
          <p:cNvSpPr>
            <a:spLocks noGrp="1"/>
          </p:cNvSpPr>
          <p:nvPr>
            <p:ph type="ftr" sz="quarter" idx="11"/>
            <p:custDataLst>
              <p:tags r:id="rId4"/>
            </p:custDataLst>
          </p:nvPr>
        </p:nvSpPr>
        <p:spPr/>
        <p:txBody>
          <a:bodyPr/>
          <a:lstStyle/>
          <a:p>
            <a:endParaRPr lang="zh-CN" altLang="en-US"/>
          </a:p>
        </p:txBody>
      </p:sp>
      <p:sp>
        <p:nvSpPr>
          <p:cNvPr id="6" name="灯片编号占位符 5"/>
          <p:cNvSpPr>
            <a:spLocks noGrp="1"/>
          </p:cNvSpPr>
          <p:nvPr>
            <p:ph type="sldNum" sz="quarter" idx="12"/>
            <p:custDataLst>
              <p:tags r:id="rId5"/>
            </p:custDataLst>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ags" Target="../tags/tag2.xml"/><Relationship Id="rId18" Type="http://schemas.openxmlformats.org/officeDocument/2006/relationships/tags" Target="../tags/tag7.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17" Type="http://schemas.openxmlformats.org/officeDocument/2006/relationships/tags" Target="../tags/tag6.xml"/><Relationship Id="rId2" Type="http://schemas.openxmlformats.org/officeDocument/2006/relationships/slideLayout" Target="../slideLayouts/slideLayout2.xml"/><Relationship Id="rId16" Type="http://schemas.openxmlformats.org/officeDocument/2006/relationships/tags" Target="../tags/tag5.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4.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ags" Target="../tags/tag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4"/>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p>
        </p:txBody>
      </p:sp>
      <p:sp>
        <p:nvSpPr>
          <p:cNvPr id="3" name="文本占位符 2"/>
          <p:cNvSpPr>
            <a:spLocks noGrp="1"/>
          </p:cNvSpPr>
          <p:nvPr>
            <p:ph type="body" idx="1"/>
            <p:custDataLst>
              <p:tags r:id="rId15"/>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custDataLst>
              <p:tags r:id="rId16"/>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t>2024/9/13</a:t>
            </a:fld>
            <a:endParaRPr lang="zh-CN" altLang="en-US"/>
          </a:p>
        </p:txBody>
      </p:sp>
      <p:sp>
        <p:nvSpPr>
          <p:cNvPr id="5" name="页脚占位符 4"/>
          <p:cNvSpPr>
            <a:spLocks noGrp="1"/>
          </p:cNvSpPr>
          <p:nvPr>
            <p:ph type="ftr" sz="quarter" idx="3"/>
            <p:custDataLst>
              <p:tags r:id="rId17"/>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8"/>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t>‹#›</a:t>
            </a:fld>
            <a:endParaRPr lang="zh-CN" altLang="en-US" dirty="0"/>
          </a:p>
        </p:txBody>
      </p:sp>
    </p:spTree>
    <p:custDataLst>
      <p:tags r:id="rId13"/>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64.xml"/><Relationship Id="rId5" Type="http://schemas.openxmlformats.org/officeDocument/2006/relationships/image" Target="../media/image2.jpeg"/><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25.png"/><Relationship Id="rId2" Type="http://schemas.openxmlformats.org/officeDocument/2006/relationships/slideLayout" Target="../slideLayouts/slideLayout2.xml"/><Relationship Id="rId1" Type="http://schemas.openxmlformats.org/officeDocument/2006/relationships/tags" Target="../tags/tag7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3.xml.rels><?xml version="1.0" encoding="UTF-8" standalone="yes"?>
<Relationships xmlns="http://schemas.openxmlformats.org/package/2006/relationships"><Relationship Id="rId8" Type="http://schemas.openxmlformats.org/officeDocument/2006/relationships/image" Target="../media/image30.png"/><Relationship Id="rId3" Type="http://schemas.openxmlformats.org/officeDocument/2006/relationships/image" Target="../media/image21.png"/><Relationship Id="rId7" Type="http://schemas.openxmlformats.org/officeDocument/2006/relationships/image" Target="../media/image29.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image" Target="../media/image2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xml"/><Relationship Id="rId1" Type="http://schemas.openxmlformats.org/officeDocument/2006/relationships/tags" Target="../tags/tag79.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80.xml"/><Relationship Id="rId4" Type="http://schemas.openxmlformats.org/officeDocument/2006/relationships/image" Target="../media/image32.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81.xml"/><Relationship Id="rId5" Type="http://schemas.openxmlformats.org/officeDocument/2006/relationships/image" Target="../media/image34.png"/><Relationship Id="rId4" Type="http://schemas.openxmlformats.org/officeDocument/2006/relationships/image" Target="../media/image33.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82.xml"/><Relationship Id="rId5" Type="http://schemas.openxmlformats.org/officeDocument/2006/relationships/image" Target="../media/image35.png"/><Relationship Id="rId4" Type="http://schemas.openxmlformats.org/officeDocument/2006/relationships/hyperlink" Target="https://github.com/yuanyuanxia/exprAuto" TargetMode="Externa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xml"/><Relationship Id="rId1" Type="http://schemas.openxmlformats.org/officeDocument/2006/relationships/tags" Target="../tags/tag83.xml"/><Relationship Id="rId5" Type="http://schemas.openxmlformats.org/officeDocument/2006/relationships/image" Target="../media/image1.png"/><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8" Type="http://schemas.openxmlformats.org/officeDocument/2006/relationships/tags" Target="../tags/tag72.xml"/><Relationship Id="rId13" Type="http://schemas.openxmlformats.org/officeDocument/2006/relationships/slideLayout" Target="../slideLayouts/slideLayout2.xml"/><Relationship Id="rId3" Type="http://schemas.openxmlformats.org/officeDocument/2006/relationships/tags" Target="../tags/tag67.xml"/><Relationship Id="rId7" Type="http://schemas.openxmlformats.org/officeDocument/2006/relationships/tags" Target="../tags/tag71.xml"/><Relationship Id="rId12" Type="http://schemas.openxmlformats.org/officeDocument/2006/relationships/tags" Target="../tags/tag76.xml"/><Relationship Id="rId2" Type="http://schemas.openxmlformats.org/officeDocument/2006/relationships/tags" Target="../tags/tag66.xml"/><Relationship Id="rId1" Type="http://schemas.openxmlformats.org/officeDocument/2006/relationships/tags" Target="../tags/tag65.xml"/><Relationship Id="rId6" Type="http://schemas.openxmlformats.org/officeDocument/2006/relationships/tags" Target="../tags/tag70.xml"/><Relationship Id="rId11" Type="http://schemas.openxmlformats.org/officeDocument/2006/relationships/tags" Target="../tags/tag75.xml"/><Relationship Id="rId5" Type="http://schemas.openxmlformats.org/officeDocument/2006/relationships/tags" Target="../tags/tag69.xml"/><Relationship Id="rId10" Type="http://schemas.openxmlformats.org/officeDocument/2006/relationships/tags" Target="../tags/tag74.xml"/><Relationship Id="rId4" Type="http://schemas.openxmlformats.org/officeDocument/2006/relationships/tags" Target="../tags/tag68.xml"/><Relationship Id="rId9" Type="http://schemas.openxmlformats.org/officeDocument/2006/relationships/tags" Target="../tags/tag73.xml"/><Relationship Id="rId1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77.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6386" y="1412604"/>
            <a:ext cx="11718951" cy="2122805"/>
          </a:xfrm>
          <a:prstGeom prst="rect">
            <a:avLst/>
          </a:prstGeom>
          <a:noFill/>
        </p:spPr>
        <p:txBody>
          <a:bodyPr wrap="square" rtlCol="0">
            <a:spAutoFit/>
          </a:bodyPr>
          <a:lstStyle/>
          <a:p>
            <a:pPr algn="ctr"/>
            <a:r>
              <a:rPr lang="en-US" altLang="zh-CN" sz="6000" b="1" dirty="0">
                <a:latin typeface="Calibri" panose="020F0502020204030204" pitchFamily="34" charset="0"/>
                <a:ea typeface="Calibri" panose="020F0502020204030204" pitchFamily="34" charset="0"/>
                <a:cs typeface="Calibri" panose="020F0502020204030204" pitchFamily="34" charset="0"/>
              </a:rPr>
              <a:t>A</a:t>
            </a:r>
            <a:r>
              <a:rPr lang="en-US" altLang="zh-CN" sz="5400" b="1" dirty="0">
                <a:latin typeface="Calibri" panose="020F0502020204030204" pitchFamily="34" charset="0"/>
                <a:ea typeface="Calibri" panose="020F0502020204030204" pitchFamily="34" charset="0"/>
                <a:cs typeface="Calibri" panose="020F0502020204030204" pitchFamily="34" charset="0"/>
              </a:rPr>
              <a:t>RFA</a:t>
            </a:r>
          </a:p>
          <a:p>
            <a:pPr algn="ctr"/>
            <a:r>
              <a:rPr lang="en-US" altLang="zh-CN" sz="3600" dirty="0">
                <a:latin typeface="Calibri" panose="020F0502020204030204" pitchFamily="34" charset="0"/>
                <a:ea typeface="Calibri" panose="020F0502020204030204" pitchFamily="34" charset="0"/>
                <a:cs typeface="Calibri" panose="020F0502020204030204" pitchFamily="34" charset="0"/>
              </a:rPr>
              <a:t>An Agile Regime-Based Floating-Point Optimization Approach for Rounding Errors</a:t>
            </a:r>
            <a:endParaRPr lang="zh-CN" altLang="en-US" sz="3600" dirty="0">
              <a:latin typeface="Calibri" panose="020F0502020204030204" pitchFamily="34" charset="0"/>
              <a:ea typeface="宋体" panose="02010600030101010101" pitchFamily="2" charset="-122"/>
              <a:cs typeface="Calibri" panose="020F0502020204030204" pitchFamily="34" charset="0"/>
            </a:endParaRPr>
          </a:p>
        </p:txBody>
      </p:sp>
      <p:sp>
        <p:nvSpPr>
          <p:cNvPr id="5" name="文本框 4"/>
          <p:cNvSpPr txBox="1"/>
          <p:nvPr/>
        </p:nvSpPr>
        <p:spPr>
          <a:xfrm>
            <a:off x="333923" y="3566172"/>
            <a:ext cx="11523878" cy="2306955"/>
          </a:xfrm>
          <a:prstGeom prst="rect">
            <a:avLst/>
          </a:prstGeom>
          <a:noFill/>
        </p:spPr>
        <p:txBody>
          <a:bodyPr wrap="square" rtlCol="0">
            <a:spAutoFit/>
          </a:bodyPr>
          <a:lstStyle/>
          <a:p>
            <a:pPr algn="ctr">
              <a:lnSpc>
                <a:spcPct val="150000"/>
              </a:lnSpc>
            </a:pP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Jinchen Xu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1</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Mengqi Cui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1</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Fei Li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1</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a:t>
            </a:r>
            <a:r>
              <a:rPr lang="en-US" altLang="zh-CN" sz="2400" u="sng" dirty="0">
                <a:latin typeface="Calibri" panose="020F0502020204030204" pitchFamily="34" charset="0"/>
                <a:ea typeface="Calibri" panose="020F0502020204030204" pitchFamily="34" charset="0"/>
                <a:cs typeface="Calibri" panose="020F0502020204030204" pitchFamily="34" charset="0"/>
                <a:sym typeface="+mn-ea"/>
              </a:rPr>
              <a:t>Zuoyan Zhang</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2</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a:t>
            </a:r>
          </a:p>
          <a:p>
            <a:pPr algn="ctr">
              <a:lnSpc>
                <a:spcPct val="150000"/>
              </a:lnSpc>
            </a:pP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Hongru Yang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1</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Bei Zhou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1</a:t>
            </a:r>
            <a:r>
              <a:rPr lang="en-US" altLang="zh-CN" sz="2400" dirty="0">
                <a:latin typeface="Calibri" panose="020F0502020204030204" pitchFamily="34" charset="0"/>
                <a:ea typeface="Calibri" panose="020F0502020204030204" pitchFamily="34" charset="0"/>
                <a:cs typeface="Calibri" panose="020F0502020204030204" pitchFamily="34" charset="0"/>
                <a:sym typeface="+mn-ea"/>
              </a:rPr>
              <a:t>, Jie Zhao </a:t>
            </a:r>
            <a:r>
              <a:rPr lang="en-US" altLang="zh-CN" sz="2400" baseline="30000" dirty="0">
                <a:latin typeface="Calibri" panose="020F0502020204030204" pitchFamily="34" charset="0"/>
                <a:ea typeface="Calibri" panose="020F0502020204030204" pitchFamily="34" charset="0"/>
                <a:cs typeface="Calibri" panose="020F0502020204030204" pitchFamily="34" charset="0"/>
                <a:sym typeface="+mn-ea"/>
              </a:rPr>
              <a:t>2</a:t>
            </a: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algn="ctr"/>
            <a:endParaRPr lang="en-US" altLang="zh-CN" sz="2400" dirty="0">
              <a:latin typeface="Calibri" panose="020F0502020204030204" pitchFamily="34" charset="0"/>
              <a:ea typeface="Calibri" panose="020F0502020204030204" pitchFamily="34" charset="0"/>
              <a:cs typeface="Calibri" panose="020F0502020204030204" pitchFamily="34" charset="0"/>
            </a:endParaRPr>
          </a:p>
          <a:p>
            <a:pPr algn="ctr"/>
            <a:r>
              <a:rPr lang="en-US" altLang="zh-CN" sz="2400" baseline="30000" dirty="0">
                <a:solidFill>
                  <a:srgbClr val="064790"/>
                </a:solidFill>
                <a:latin typeface="Calibri" panose="020F0502020204030204" pitchFamily="34" charset="0"/>
                <a:ea typeface="Calibri" panose="020F0502020204030204" pitchFamily="34" charset="0"/>
                <a:cs typeface="Calibri" panose="020F0502020204030204" pitchFamily="34" charset="0"/>
                <a:sym typeface="+mn-ea"/>
              </a:rPr>
              <a:t>1  </a:t>
            </a:r>
            <a:r>
              <a:rPr lang="en-US" altLang="zh-CN" sz="2400" dirty="0">
                <a:solidFill>
                  <a:srgbClr val="064790"/>
                </a:solidFill>
                <a:latin typeface="Calibri" panose="020F0502020204030204" pitchFamily="34" charset="0"/>
                <a:ea typeface="Calibri" panose="020F0502020204030204" pitchFamily="34" charset="0"/>
                <a:cs typeface="Calibri" panose="020F0502020204030204" pitchFamily="34" charset="0"/>
                <a:sym typeface="+mn-ea"/>
              </a:rPr>
              <a:t>Information Engineering University, Zhengzhou, China</a:t>
            </a:r>
            <a:endParaRPr lang="en-US" altLang="zh-CN" sz="2400" dirty="0">
              <a:solidFill>
                <a:srgbClr val="064790"/>
              </a:solidFill>
              <a:latin typeface="Calibri" panose="020F0502020204030204" pitchFamily="34" charset="0"/>
              <a:ea typeface="Calibri" panose="020F0502020204030204" pitchFamily="34" charset="0"/>
              <a:cs typeface="Calibri" panose="020F0502020204030204" pitchFamily="34" charset="0"/>
            </a:endParaRPr>
          </a:p>
          <a:p>
            <a:pPr algn="ctr"/>
            <a:r>
              <a:rPr lang="en-US" altLang="zh-CN" sz="2400" dirty="0">
                <a:solidFill>
                  <a:srgbClr val="C2252C"/>
                </a:solidFill>
                <a:latin typeface="Calibri" panose="020F0502020204030204" pitchFamily="34" charset="0"/>
                <a:ea typeface="Calibri" panose="020F0502020204030204" pitchFamily="34" charset="0"/>
                <a:cs typeface="Calibri" panose="020F0502020204030204" pitchFamily="34" charset="0"/>
                <a:sym typeface="+mn-ea"/>
              </a:rPr>
              <a:t> </a:t>
            </a:r>
            <a:r>
              <a:rPr lang="en-US" altLang="zh-CN" sz="2400" baseline="30000" dirty="0">
                <a:solidFill>
                  <a:srgbClr val="C2252C"/>
                </a:solidFill>
                <a:latin typeface="Calibri" panose="020F0502020204030204" pitchFamily="34" charset="0"/>
                <a:ea typeface="Calibri" panose="020F0502020204030204" pitchFamily="34" charset="0"/>
                <a:cs typeface="Calibri" panose="020F0502020204030204" pitchFamily="34" charset="0"/>
                <a:sym typeface="+mn-ea"/>
              </a:rPr>
              <a:t>2 </a:t>
            </a:r>
            <a:r>
              <a:rPr lang="en-US" altLang="zh-CN" sz="2400" dirty="0">
                <a:solidFill>
                  <a:srgbClr val="C2252C"/>
                </a:solidFill>
                <a:latin typeface="Calibri" panose="020F0502020204030204" pitchFamily="34" charset="0"/>
                <a:ea typeface="Calibri" panose="020F0502020204030204" pitchFamily="34" charset="0"/>
                <a:cs typeface="Calibri" panose="020F0502020204030204" pitchFamily="34" charset="0"/>
                <a:sym typeface="+mn-ea"/>
              </a:rPr>
              <a:t>Hunan University, Changsha, China</a:t>
            </a:r>
            <a:r>
              <a:rPr lang="en-US" altLang="zh-CN" sz="2400" dirty="0">
                <a:latin typeface="Calibri" panose="020F0502020204030204" pitchFamily="34" charset="0"/>
                <a:ea typeface="Calibri" panose="020F0502020204030204" pitchFamily="34" charset="0"/>
                <a:cs typeface="Calibri" panose="020F0502020204030204" pitchFamily="34" charset="0"/>
              </a:rPr>
              <a:t>	</a:t>
            </a:r>
          </a:p>
        </p:txBody>
      </p:sp>
      <p:pic>
        <p:nvPicPr>
          <p:cNvPr id="2" name="图片 1"/>
          <p:cNvPicPr>
            <a:picLocks noChangeAspect="1"/>
          </p:cNvPicPr>
          <p:nvPr/>
        </p:nvPicPr>
        <p:blipFill>
          <a:blip r:embed="rId4"/>
          <a:stretch>
            <a:fillRect/>
          </a:stretch>
        </p:blipFill>
        <p:spPr>
          <a:xfrm>
            <a:off x="413903" y="277858"/>
            <a:ext cx="2737070" cy="844774"/>
          </a:xfrm>
          <a:prstGeom prst="rect">
            <a:avLst/>
          </a:prstGeom>
        </p:spPr>
      </p:pic>
      <p:pic>
        <p:nvPicPr>
          <p:cNvPr id="7" name="Picture 6" descr="湖南大学校徽-湖南大学校办公室"/>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15965" y="160345"/>
            <a:ext cx="1439070" cy="1427832"/>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727964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sym typeface="+mn-ea"/>
              </a:rPr>
              <a:t>Error optimization using A</a:t>
            </a:r>
            <a:r>
              <a:rPr lang="en-US" altLang="zh-CN" sz="3600" dirty="0">
                <a:latin typeface="Calibri" panose="020F0502020204030204" pitchFamily="34" charset="0"/>
                <a:cs typeface="Calibri" panose="020F0502020204030204" pitchFamily="34" charset="0"/>
                <a:sym typeface="+mn-ea"/>
              </a:rPr>
              <a:t>RFA</a:t>
            </a:r>
          </a:p>
        </p:txBody>
      </p:sp>
      <p:grpSp>
        <p:nvGrpSpPr>
          <p:cNvPr id="109" name="组合 108"/>
          <p:cNvGrpSpPr/>
          <p:nvPr/>
        </p:nvGrpSpPr>
        <p:grpSpPr>
          <a:xfrm>
            <a:off x="0" y="-30480"/>
            <a:ext cx="7656830" cy="1007110"/>
            <a:chOff x="0" y="-48"/>
            <a:chExt cx="12058"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2058"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10</a:t>
            </a:r>
          </a:p>
        </p:txBody>
      </p:sp>
      <p:sp>
        <p:nvSpPr>
          <p:cNvPr id="56" name="矩形 55"/>
          <p:cNvSpPr/>
          <p:nvPr/>
        </p:nvSpPr>
        <p:spPr>
          <a:xfrm>
            <a:off x="213360" y="3538497"/>
            <a:ext cx="3807460" cy="1265556"/>
          </a:xfrm>
          <a:prstGeom prst="rect">
            <a:avLst/>
          </a:prstGeom>
          <a:noFill/>
          <a:ln w="25400" cmpd="sng">
            <a:solidFill>
              <a:schemeClr val="tx1">
                <a:lumMod val="50000"/>
                <a:lumOff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7" name="流程图: 终止 56"/>
          <p:cNvSpPr/>
          <p:nvPr/>
        </p:nvSpPr>
        <p:spPr>
          <a:xfrm>
            <a:off x="356235" y="3836947"/>
            <a:ext cx="1514475" cy="79375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CN" sz="2000" dirty="0">
                <a:solidFill>
                  <a:schemeClr val="tx1"/>
                </a:solidFill>
              </a:rPr>
              <a:t>error</a:t>
            </a:r>
          </a:p>
          <a:p>
            <a:pPr algn="ctr">
              <a:lnSpc>
                <a:spcPct val="90000"/>
              </a:lnSpc>
            </a:pPr>
            <a:r>
              <a:rPr lang="en-US" altLang="zh-CN" sz="2000" dirty="0">
                <a:solidFill>
                  <a:schemeClr val="tx1"/>
                </a:solidFill>
              </a:rPr>
              <a:t>analysis</a:t>
            </a:r>
          </a:p>
        </p:txBody>
      </p:sp>
      <p:sp>
        <p:nvSpPr>
          <p:cNvPr id="58" name="流程图: 终止 57"/>
          <p:cNvSpPr/>
          <p:nvPr/>
        </p:nvSpPr>
        <p:spPr>
          <a:xfrm>
            <a:off x="2040890" y="3913782"/>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dirty="0">
                <a:solidFill>
                  <a:schemeClr val="tx1"/>
                </a:solidFill>
                <a:sym typeface="+mn-ea"/>
              </a:rPr>
              <a:t>preprocessing</a:t>
            </a:r>
          </a:p>
        </p:txBody>
      </p:sp>
      <p:sp>
        <p:nvSpPr>
          <p:cNvPr id="59" name="矩形 58"/>
          <p:cNvSpPr/>
          <p:nvPr/>
        </p:nvSpPr>
        <p:spPr>
          <a:xfrm>
            <a:off x="4133850" y="2529482"/>
            <a:ext cx="1675130" cy="3484245"/>
          </a:xfrm>
          <a:prstGeom prst="rect">
            <a:avLst/>
          </a:prstGeom>
          <a:noFill/>
          <a:ln w="25400" cmpd="sng">
            <a:solidFill>
              <a:schemeClr val="tx1">
                <a:lumMod val="50000"/>
                <a:lumOff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0" name="流程图: 终止 59"/>
          <p:cNvSpPr/>
          <p:nvPr/>
        </p:nvSpPr>
        <p:spPr>
          <a:xfrm>
            <a:off x="4298950" y="2728872"/>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plotting</a:t>
            </a:r>
          </a:p>
        </p:txBody>
      </p:sp>
      <p:sp>
        <p:nvSpPr>
          <p:cNvPr id="61" name="流程图: 终止 60"/>
          <p:cNvSpPr/>
          <p:nvPr/>
        </p:nvSpPr>
        <p:spPr>
          <a:xfrm>
            <a:off x="4299585" y="3958867"/>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dirty="0">
                <a:solidFill>
                  <a:schemeClr val="tx1"/>
                </a:solidFill>
                <a:sym typeface="+mn-ea"/>
              </a:rPr>
              <a:t>sketching</a:t>
            </a:r>
          </a:p>
        </p:txBody>
      </p:sp>
      <p:sp>
        <p:nvSpPr>
          <p:cNvPr id="62" name="流程图: 终止 61"/>
          <p:cNvSpPr/>
          <p:nvPr/>
        </p:nvSpPr>
        <p:spPr>
          <a:xfrm>
            <a:off x="4299585" y="5189497"/>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splitting</a:t>
            </a:r>
          </a:p>
        </p:txBody>
      </p:sp>
      <p:sp>
        <p:nvSpPr>
          <p:cNvPr id="63" name="矩形 62"/>
          <p:cNvSpPr/>
          <p:nvPr/>
        </p:nvSpPr>
        <p:spPr>
          <a:xfrm>
            <a:off x="5923915" y="2528847"/>
            <a:ext cx="4576445" cy="3484880"/>
          </a:xfrm>
          <a:prstGeom prst="rect">
            <a:avLst/>
          </a:prstGeom>
          <a:noFill/>
          <a:ln w="25400" cmpd="sng">
            <a:solidFill>
              <a:schemeClr val="tx1">
                <a:lumMod val="50000"/>
                <a:lumOff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4" name="流程图: 终止 63"/>
          <p:cNvSpPr/>
          <p:nvPr/>
        </p:nvSpPr>
        <p:spPr>
          <a:xfrm>
            <a:off x="6393815" y="4558307"/>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search</a:t>
            </a:r>
          </a:p>
        </p:txBody>
      </p:sp>
      <p:sp>
        <p:nvSpPr>
          <p:cNvPr id="65" name="流程图: 终止 64"/>
          <p:cNvSpPr/>
          <p:nvPr/>
        </p:nvSpPr>
        <p:spPr>
          <a:xfrm>
            <a:off x="6104890" y="3360062"/>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normalization</a:t>
            </a:r>
          </a:p>
        </p:txBody>
      </p:sp>
      <p:sp>
        <p:nvSpPr>
          <p:cNvPr id="66" name="流程图: 终止 65"/>
          <p:cNvSpPr/>
          <p:nvPr/>
        </p:nvSpPr>
        <p:spPr>
          <a:xfrm>
            <a:off x="8324850" y="3359427"/>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simplification</a:t>
            </a:r>
          </a:p>
        </p:txBody>
      </p:sp>
      <p:sp>
        <p:nvSpPr>
          <p:cNvPr id="67" name="流程图: 终止 66"/>
          <p:cNvSpPr/>
          <p:nvPr/>
        </p:nvSpPr>
        <p:spPr>
          <a:xfrm>
            <a:off x="8324850" y="4558307"/>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expansion</a:t>
            </a:r>
          </a:p>
        </p:txBody>
      </p:sp>
      <p:sp>
        <p:nvSpPr>
          <p:cNvPr id="68" name="流程图: 终止 67"/>
          <p:cNvSpPr/>
          <p:nvPr/>
        </p:nvSpPr>
        <p:spPr>
          <a:xfrm>
            <a:off x="10633710" y="3990617"/>
            <a:ext cx="1345565" cy="631190"/>
          </a:xfrm>
          <a:prstGeom prst="flowChartTerminator">
            <a:avLst/>
          </a:prstGeom>
          <a:solidFill>
            <a:srgbClr val="CAC8EF"/>
          </a:solidFill>
          <a:ln>
            <a:solidFill>
              <a:srgbClr val="858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code</a:t>
            </a:r>
          </a:p>
          <a:p>
            <a:pPr algn="ctr"/>
            <a:r>
              <a:rPr lang="en-US" altLang="zh-CN" dirty="0">
                <a:solidFill>
                  <a:schemeClr val="tx1"/>
                </a:solidFill>
              </a:rPr>
              <a:t>optimizer</a:t>
            </a:r>
          </a:p>
        </p:txBody>
      </p:sp>
      <mc:AlternateContent xmlns:mc="http://schemas.openxmlformats.org/markup-compatibility/2006" xmlns:a14="http://schemas.microsoft.com/office/drawing/2010/main">
        <mc:Choice Requires="a14">
          <p:sp>
            <p:nvSpPr>
              <p:cNvPr id="69" name="矩形 68"/>
              <p:cNvSpPr/>
              <p:nvPr/>
            </p:nvSpPr>
            <p:spPr>
              <a:xfrm>
                <a:off x="676910" y="2170707"/>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𝑒</m:t>
                          </m:r>
                        </m:sub>
                      </m:sSub>
                      <m:r>
                        <m:rPr>
                          <m:nor/>
                        </m:rPr>
                        <a:rPr lang="en-US" altLang="zh-CN" b="0" i="0" smtClean="0">
                          <a:solidFill>
                            <a:schemeClr val="tx1"/>
                          </a:solidFill>
                          <a:latin typeface="Cambria Math" panose="02040503050406030204" pitchFamily="18" charset="0"/>
                        </a:rPr>
                        <m:t>, </m:t>
                      </m:r>
                      <m:r>
                        <a:rPr lang="zh-CN" altLang="en-US" b="0" i="1" smtClean="0">
                          <a:solidFill>
                            <a:schemeClr val="tx1"/>
                          </a:solidFill>
                          <a:latin typeface="Cambria Math" panose="02040503050406030204" pitchFamily="18" charset="0"/>
                        </a:rPr>
                        <m:t>𝒟</m:t>
                      </m:r>
                    </m:oMath>
                  </m:oMathPara>
                </a14:m>
                <a:endParaRPr lang="zh-CN" altLang="en-US" dirty="0">
                  <a:solidFill>
                    <a:schemeClr val="tx1"/>
                  </a:solidFill>
                </a:endParaRPr>
              </a:p>
            </p:txBody>
          </p:sp>
        </mc:Choice>
        <mc:Fallback xmlns="">
          <p:sp>
            <p:nvSpPr>
              <p:cNvPr id="69" name="矩形 68"/>
              <p:cNvSpPr>
                <a:spLocks noRot="1" noChangeAspect="1" noMove="1" noResize="1" noEditPoints="1" noAdjustHandles="1" noChangeArrowheads="1" noChangeShapeType="1" noTextEdit="1"/>
              </p:cNvSpPr>
              <p:nvPr/>
            </p:nvSpPr>
            <p:spPr>
              <a:xfrm>
                <a:off x="676910" y="2170707"/>
                <a:ext cx="895350" cy="457200"/>
              </a:xfrm>
              <a:prstGeom prst="rect">
                <a:avLst/>
              </a:prstGeom>
              <a:blipFill rotWithShape="1">
                <a:blip r:embed="rId3"/>
                <a:stretch>
                  <a:fillRect l="-709" t="-1449" r="-709" b="-1328"/>
                </a:stretch>
              </a:blip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0" name="矩形 69"/>
              <p:cNvSpPr/>
              <p:nvPr/>
            </p:nvSpPr>
            <p:spPr>
              <a:xfrm>
                <a:off x="10859135" y="5362852"/>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ctr">
                  <a:buClrTx/>
                  <a:buSzTx/>
                  <a:buFontTx/>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tx1"/>
                              </a:solidFill>
                              <a:latin typeface="Cambria Math" panose="02040503050406030204" pitchFamily="18" charset="0"/>
                              <a:sym typeface="+mn-ea"/>
                            </a:rPr>
                          </m:ctrlPr>
                        </m:accPr>
                        <m:e>
                          <m:sSub>
                            <m:sSubPr>
                              <m:ctrlPr>
                                <a:rPr lang="en-US" altLang="zh-CN" i="1" smtClean="0">
                                  <a:solidFill>
                                    <a:schemeClr val="tx1"/>
                                  </a:solidFill>
                                  <a:latin typeface="Cambria Math" panose="02040503050406030204" pitchFamily="18" charset="0"/>
                                  <a:sym typeface="+mn-ea"/>
                                </a:rPr>
                              </m:ctrlPr>
                            </m:sSubPr>
                            <m:e>
                              <m:r>
                                <a:rPr lang="en-US" altLang="zh-CN" i="1" smtClean="0">
                                  <a:solidFill>
                                    <a:schemeClr val="tx1"/>
                                  </a:solidFill>
                                  <a:latin typeface="Cambria Math" panose="02040503050406030204" pitchFamily="18" charset="0"/>
                                  <a:sym typeface="+mn-ea"/>
                                </a:rPr>
                                <m:t>𝑓</m:t>
                              </m:r>
                            </m:e>
                            <m:sub>
                              <m:r>
                                <a:rPr lang="en-US" altLang="zh-CN" i="1" smtClean="0">
                                  <a:solidFill>
                                    <a:schemeClr val="tx1"/>
                                  </a:solidFill>
                                  <a:latin typeface="Cambria Math" panose="02040503050406030204" pitchFamily="18" charset="0"/>
                                  <a:sym typeface="+mn-ea"/>
                                </a:rPr>
                                <m:t>𝑒</m:t>
                              </m:r>
                            </m:sub>
                          </m:sSub>
                        </m:e>
                      </m:acc>
                      <m:r>
                        <m:rPr>
                          <m:nor/>
                        </m:rPr>
                        <a:rPr lang="en-US" altLang="zh-CN" i="1" smtClean="0">
                          <a:solidFill>
                            <a:schemeClr val="tx1"/>
                          </a:solidFill>
                          <a:latin typeface="Cambria Math" panose="02040503050406030204" pitchFamily="18" charset="0"/>
                          <a:sym typeface="+mn-ea"/>
                        </a:rPr>
                        <m:t>, </m:t>
                      </m:r>
                      <m:r>
                        <a:rPr lang="en-US" altLang="zh-CN" i="1" smtClean="0">
                          <a:solidFill>
                            <a:schemeClr val="tx1"/>
                          </a:solidFill>
                          <a:latin typeface="Cambria Math" panose="02040503050406030204" pitchFamily="18" charset="0"/>
                          <a:sym typeface="+mn-ea"/>
                        </a:rPr>
                        <m:t>𝒟</m:t>
                      </m:r>
                    </m:oMath>
                  </m:oMathPara>
                </a14:m>
                <a:endParaRPr lang="en-US" altLang="zh-CN" i="1">
                  <a:solidFill>
                    <a:schemeClr val="tx1"/>
                  </a:solidFill>
                  <a:latin typeface="Cambria Math" panose="02040503050406030204" pitchFamily="18" charset="0"/>
                  <a:sym typeface="+mn-ea"/>
                </a:endParaRPr>
              </a:p>
            </p:txBody>
          </p:sp>
        </mc:Choice>
        <mc:Fallback xmlns="">
          <p:sp>
            <p:nvSpPr>
              <p:cNvPr id="70" name="矩形 69"/>
              <p:cNvSpPr>
                <a:spLocks noRot="1" noChangeAspect="1" noMove="1" noResize="1" noEditPoints="1" noAdjustHandles="1" noChangeArrowheads="1" noChangeShapeType="1" noTextEdit="1"/>
              </p:cNvSpPr>
              <p:nvPr/>
            </p:nvSpPr>
            <p:spPr>
              <a:xfrm>
                <a:off x="10859135" y="5362852"/>
                <a:ext cx="895350" cy="457200"/>
              </a:xfrm>
              <a:prstGeom prst="rect">
                <a:avLst/>
              </a:prstGeom>
              <a:blipFill rotWithShape="1">
                <a:blip r:embed="rId4"/>
                <a:stretch>
                  <a:fillRect l="-709" t="-1449" r="-709" b="-1328"/>
                </a:stretch>
              </a:blip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sp>
        <p:nvSpPr>
          <p:cNvPr id="71" name="矩形 70"/>
          <p:cNvSpPr/>
          <p:nvPr/>
        </p:nvSpPr>
        <p:spPr>
          <a:xfrm>
            <a:off x="2501265" y="4997727"/>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ctr">
              <a:buClrTx/>
              <a:buSzTx/>
              <a:buFontTx/>
            </a:pPr>
            <a:r>
              <a:rPr lang="en-US" altLang="zh-CN" i="1">
                <a:solidFill>
                  <a:schemeClr val="tx1"/>
                </a:solidFill>
                <a:latin typeface="Cambria Math" panose="02040503050406030204" pitchFamily="18" charset="0"/>
                <a:sym typeface="+mn-ea"/>
              </a:rPr>
              <a:t>grain</a:t>
            </a:r>
          </a:p>
        </p:txBody>
      </p:sp>
      <p:cxnSp>
        <p:nvCxnSpPr>
          <p:cNvPr id="72" name="直接箭头连接符 71"/>
          <p:cNvCxnSpPr>
            <a:stCxn id="69" idx="2"/>
            <a:endCxn id="57" idx="0"/>
          </p:cNvCxnSpPr>
          <p:nvPr/>
        </p:nvCxnSpPr>
        <p:spPr>
          <a:xfrm flipH="1">
            <a:off x="1113790" y="2627907"/>
            <a:ext cx="10795" cy="1209040"/>
          </a:xfrm>
          <a:prstGeom prst="straightConnector1">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73" name="曲线连接符 72"/>
          <p:cNvCxnSpPr>
            <a:stCxn id="58" idx="0"/>
          </p:cNvCxnSpPr>
          <p:nvPr/>
        </p:nvCxnSpPr>
        <p:spPr>
          <a:xfrm rot="16200000">
            <a:off x="3188970" y="2799357"/>
            <a:ext cx="927735" cy="1300480"/>
          </a:xfrm>
          <a:prstGeom prst="curvedConnector2">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74" name="曲线连接符 73"/>
          <p:cNvCxnSpPr>
            <a:stCxn id="71" idx="3"/>
            <a:endCxn id="61" idx="2"/>
          </p:cNvCxnSpPr>
          <p:nvPr/>
        </p:nvCxnSpPr>
        <p:spPr>
          <a:xfrm flipV="1">
            <a:off x="3396615" y="4590057"/>
            <a:ext cx="1576070" cy="636270"/>
          </a:xfrm>
          <a:prstGeom prst="curvedConnector2">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75" name="直接箭头连接符 74"/>
          <p:cNvCxnSpPr>
            <a:stCxn id="60" idx="2"/>
            <a:endCxn id="61" idx="0"/>
          </p:cNvCxnSpPr>
          <p:nvPr/>
        </p:nvCxnSpPr>
        <p:spPr>
          <a:xfrm>
            <a:off x="4972050" y="3360697"/>
            <a:ext cx="0"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76" name="直接箭头连接符 75"/>
          <p:cNvCxnSpPr>
            <a:stCxn id="61" idx="2"/>
            <a:endCxn id="62" idx="0"/>
          </p:cNvCxnSpPr>
          <p:nvPr/>
        </p:nvCxnSpPr>
        <p:spPr>
          <a:xfrm>
            <a:off x="4972050" y="4590692"/>
            <a:ext cx="635"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77" name="曲线连接符 76"/>
          <p:cNvCxnSpPr/>
          <p:nvPr/>
        </p:nvCxnSpPr>
        <p:spPr>
          <a:xfrm flipV="1">
            <a:off x="5645150" y="3991252"/>
            <a:ext cx="790575" cy="1513840"/>
          </a:xfrm>
          <a:prstGeom prst="curvedConnector2">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78" name="直接箭头连接符 77"/>
          <p:cNvCxnSpPr>
            <a:stCxn id="64" idx="0"/>
            <a:endCxn id="65" idx="2"/>
          </p:cNvCxnSpPr>
          <p:nvPr/>
        </p:nvCxnSpPr>
        <p:spPr>
          <a:xfrm flipV="1">
            <a:off x="7066915" y="3991252"/>
            <a:ext cx="0"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79" name="直接箭头连接符 78"/>
          <p:cNvCxnSpPr>
            <a:stCxn id="65" idx="3"/>
            <a:endCxn id="66" idx="1"/>
          </p:cNvCxnSpPr>
          <p:nvPr/>
        </p:nvCxnSpPr>
        <p:spPr>
          <a:xfrm>
            <a:off x="8028305" y="3675657"/>
            <a:ext cx="296545"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66" idx="2"/>
            <a:endCxn id="67" idx="0"/>
          </p:cNvCxnSpPr>
          <p:nvPr/>
        </p:nvCxnSpPr>
        <p:spPr>
          <a:xfrm flipH="1">
            <a:off x="9286240" y="3991252"/>
            <a:ext cx="635"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67" idx="1"/>
            <a:endCxn id="64" idx="3"/>
          </p:cNvCxnSpPr>
          <p:nvPr/>
        </p:nvCxnSpPr>
        <p:spPr>
          <a:xfrm flipH="1">
            <a:off x="7739380" y="4873902"/>
            <a:ext cx="585470"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8" idx="2"/>
            <a:endCxn id="70" idx="0"/>
          </p:cNvCxnSpPr>
          <p:nvPr/>
        </p:nvCxnSpPr>
        <p:spPr>
          <a:xfrm>
            <a:off x="11306810" y="4622442"/>
            <a:ext cx="0" cy="741045"/>
          </a:xfrm>
          <a:prstGeom prst="straightConnector1">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83" name="曲线连接符 82"/>
          <p:cNvCxnSpPr/>
          <p:nvPr/>
        </p:nvCxnSpPr>
        <p:spPr>
          <a:xfrm rot="5400000" flipH="1" flipV="1">
            <a:off x="8721090" y="2794912"/>
            <a:ext cx="567055" cy="4239895"/>
          </a:xfrm>
          <a:prstGeom prst="curvedConnector3">
            <a:avLst>
              <a:gd name="adj1" fmla="val -46920"/>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84" name="曲线连接符 83"/>
          <p:cNvCxnSpPr/>
          <p:nvPr/>
        </p:nvCxnSpPr>
        <p:spPr>
          <a:xfrm rot="16200000" flipH="1">
            <a:off x="1917065" y="3193057"/>
            <a:ext cx="76835" cy="1364615"/>
          </a:xfrm>
          <a:prstGeom prst="curvedConnector3">
            <a:avLst>
              <a:gd name="adj1" fmla="val -185950"/>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85" name="曲线连接符 84"/>
          <p:cNvCxnSpPr/>
          <p:nvPr/>
        </p:nvCxnSpPr>
        <p:spPr>
          <a:xfrm rot="5400000">
            <a:off x="1912620" y="3905527"/>
            <a:ext cx="85725" cy="1364615"/>
          </a:xfrm>
          <a:prstGeom prst="curvedConnector3">
            <a:avLst>
              <a:gd name="adj1" fmla="val 207407"/>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sp>
        <p:nvSpPr>
          <p:cNvPr id="4" name="文本框 3"/>
          <p:cNvSpPr txBox="1"/>
          <p:nvPr/>
        </p:nvSpPr>
        <p:spPr>
          <a:xfrm>
            <a:off x="818413" y="1324266"/>
            <a:ext cx="3722237" cy="584775"/>
          </a:xfrm>
          <a:prstGeom prst="rect">
            <a:avLst/>
          </a:prstGeom>
          <a:noFill/>
        </p:spPr>
        <p:txBody>
          <a:bodyPr wrap="none" rtlCol="0">
            <a:spAutoFit/>
          </a:bodyPr>
          <a:lstStyle/>
          <a:p>
            <a:r>
              <a:rPr kumimoji="1" lang="en-US" altLang="zh-CN" sz="3200" b="1" dirty="0">
                <a:latin typeface="Calibri" panose="020F0502020204030204" pitchFamily="34" charset="0"/>
                <a:cs typeface="Calibri" panose="020F0502020204030204" pitchFamily="34" charset="0"/>
              </a:rPr>
              <a:t>Architecture of ARFA</a:t>
            </a:r>
            <a:endParaRPr kumimoji="1" lang="zh-CN" altLang="en-US" sz="3200" b="1" dirty="0">
              <a:latin typeface="Calibri" panose="020F0502020204030204" pitchFamily="34" charset="0"/>
              <a:cs typeface="Calibri" panose="020F050202020403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727964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sym typeface="+mn-ea"/>
              </a:rPr>
              <a:t>Error optimization using A</a:t>
            </a:r>
            <a:r>
              <a:rPr lang="en-US" altLang="zh-CN" sz="3600" dirty="0">
                <a:latin typeface="Calibri" panose="020F0502020204030204" pitchFamily="34" charset="0"/>
                <a:cs typeface="Calibri" panose="020F0502020204030204" pitchFamily="34" charset="0"/>
                <a:sym typeface="+mn-ea"/>
              </a:rPr>
              <a:t>RFA</a:t>
            </a:r>
          </a:p>
        </p:txBody>
      </p:sp>
      <p:grpSp>
        <p:nvGrpSpPr>
          <p:cNvPr id="109" name="组合 108"/>
          <p:cNvGrpSpPr/>
          <p:nvPr/>
        </p:nvGrpSpPr>
        <p:grpSpPr>
          <a:xfrm>
            <a:off x="0" y="-30480"/>
            <a:ext cx="7656830" cy="1007110"/>
            <a:chOff x="0" y="-48"/>
            <a:chExt cx="12058"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2058"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9" name="矩形 8"/>
          <p:cNvSpPr/>
          <p:nvPr/>
        </p:nvSpPr>
        <p:spPr>
          <a:xfrm>
            <a:off x="213360" y="2908300"/>
            <a:ext cx="3807460" cy="1265556"/>
          </a:xfrm>
          <a:prstGeom prst="rect">
            <a:avLst/>
          </a:prstGeom>
          <a:noFill/>
          <a:ln w="63500" cmpd="sng">
            <a:solidFill>
              <a:srgbClr val="FFC000"/>
            </a:solidFill>
            <a:prstDash val="sysDot"/>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 name="流程图: 终止 1"/>
          <p:cNvSpPr/>
          <p:nvPr/>
        </p:nvSpPr>
        <p:spPr>
          <a:xfrm>
            <a:off x="356235" y="3206750"/>
            <a:ext cx="1514475" cy="79375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90000"/>
              </a:lnSpc>
            </a:pPr>
            <a:r>
              <a:rPr lang="en-US" altLang="zh-CN" sz="2000" dirty="0">
                <a:solidFill>
                  <a:schemeClr val="tx1"/>
                </a:solidFill>
              </a:rPr>
              <a:t>error</a:t>
            </a:r>
          </a:p>
          <a:p>
            <a:pPr algn="ctr">
              <a:lnSpc>
                <a:spcPct val="90000"/>
              </a:lnSpc>
            </a:pPr>
            <a:r>
              <a:rPr lang="en-US" altLang="zh-CN" sz="2000" dirty="0">
                <a:solidFill>
                  <a:schemeClr val="tx1"/>
                </a:solidFill>
              </a:rPr>
              <a:t>analysis</a:t>
            </a:r>
          </a:p>
        </p:txBody>
      </p:sp>
      <p:sp>
        <p:nvSpPr>
          <p:cNvPr id="10" name="流程图: 终止 9"/>
          <p:cNvSpPr/>
          <p:nvPr/>
        </p:nvSpPr>
        <p:spPr>
          <a:xfrm>
            <a:off x="2040890" y="3283585"/>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dirty="0">
                <a:solidFill>
                  <a:schemeClr val="tx1"/>
                </a:solidFill>
                <a:sym typeface="+mn-ea"/>
              </a:rPr>
              <a:t>preprocessing</a:t>
            </a:r>
          </a:p>
        </p:txBody>
      </p:sp>
      <p:sp>
        <p:nvSpPr>
          <p:cNvPr id="12" name="矩形 11"/>
          <p:cNvSpPr/>
          <p:nvPr/>
        </p:nvSpPr>
        <p:spPr>
          <a:xfrm>
            <a:off x="4133850" y="1899285"/>
            <a:ext cx="1675130" cy="3484245"/>
          </a:xfrm>
          <a:prstGeom prst="rect">
            <a:avLst/>
          </a:prstGeom>
          <a:noFill/>
          <a:ln w="25400" cmpd="sng">
            <a:solidFill>
              <a:schemeClr val="tx1">
                <a:lumMod val="50000"/>
                <a:lumOff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3" name="流程图: 终止 12"/>
          <p:cNvSpPr/>
          <p:nvPr/>
        </p:nvSpPr>
        <p:spPr>
          <a:xfrm>
            <a:off x="4298950" y="2098675"/>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plotting</a:t>
            </a:r>
          </a:p>
        </p:txBody>
      </p:sp>
      <p:sp>
        <p:nvSpPr>
          <p:cNvPr id="14" name="流程图: 终止 13"/>
          <p:cNvSpPr/>
          <p:nvPr/>
        </p:nvSpPr>
        <p:spPr>
          <a:xfrm>
            <a:off x="4299585" y="332867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dirty="0">
                <a:solidFill>
                  <a:schemeClr val="tx1"/>
                </a:solidFill>
                <a:sym typeface="+mn-ea"/>
              </a:rPr>
              <a:t>sketching</a:t>
            </a:r>
          </a:p>
        </p:txBody>
      </p:sp>
      <p:sp>
        <p:nvSpPr>
          <p:cNvPr id="15" name="流程图: 终止 14"/>
          <p:cNvSpPr/>
          <p:nvPr/>
        </p:nvSpPr>
        <p:spPr>
          <a:xfrm>
            <a:off x="4299585" y="455930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splitting</a:t>
            </a:r>
          </a:p>
        </p:txBody>
      </p:sp>
      <p:sp>
        <p:nvSpPr>
          <p:cNvPr id="16" name="矩形 15"/>
          <p:cNvSpPr/>
          <p:nvPr/>
        </p:nvSpPr>
        <p:spPr>
          <a:xfrm>
            <a:off x="5923915" y="1898650"/>
            <a:ext cx="4576445" cy="3484880"/>
          </a:xfrm>
          <a:prstGeom prst="rect">
            <a:avLst/>
          </a:prstGeom>
          <a:noFill/>
          <a:ln w="25400" cmpd="sng">
            <a:solidFill>
              <a:schemeClr val="tx1">
                <a:lumMod val="50000"/>
                <a:lumOff val="50000"/>
              </a:schemeClr>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17" name="流程图: 终止 16"/>
          <p:cNvSpPr/>
          <p:nvPr/>
        </p:nvSpPr>
        <p:spPr>
          <a:xfrm>
            <a:off x="6393815" y="392811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search</a:t>
            </a:r>
          </a:p>
        </p:txBody>
      </p:sp>
      <p:sp>
        <p:nvSpPr>
          <p:cNvPr id="18" name="流程图: 终止 17"/>
          <p:cNvSpPr/>
          <p:nvPr/>
        </p:nvSpPr>
        <p:spPr>
          <a:xfrm>
            <a:off x="6104890" y="2729865"/>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normalization</a:t>
            </a:r>
          </a:p>
        </p:txBody>
      </p:sp>
      <p:sp>
        <p:nvSpPr>
          <p:cNvPr id="19" name="流程图: 终止 18"/>
          <p:cNvSpPr/>
          <p:nvPr/>
        </p:nvSpPr>
        <p:spPr>
          <a:xfrm>
            <a:off x="8324850" y="2729230"/>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simplification</a:t>
            </a:r>
          </a:p>
        </p:txBody>
      </p:sp>
      <p:sp>
        <p:nvSpPr>
          <p:cNvPr id="20" name="流程图: 终止 19"/>
          <p:cNvSpPr/>
          <p:nvPr/>
        </p:nvSpPr>
        <p:spPr>
          <a:xfrm>
            <a:off x="8324850" y="3928110"/>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expansion</a:t>
            </a:r>
          </a:p>
        </p:txBody>
      </p:sp>
      <p:sp>
        <p:nvSpPr>
          <p:cNvPr id="21" name="流程图: 终止 20"/>
          <p:cNvSpPr/>
          <p:nvPr/>
        </p:nvSpPr>
        <p:spPr>
          <a:xfrm>
            <a:off x="10633710" y="3360420"/>
            <a:ext cx="1345565" cy="631190"/>
          </a:xfrm>
          <a:prstGeom prst="flowChartTerminator">
            <a:avLst/>
          </a:prstGeom>
          <a:solidFill>
            <a:srgbClr val="CAC8EF"/>
          </a:solidFill>
          <a:ln>
            <a:solidFill>
              <a:srgbClr val="858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code</a:t>
            </a:r>
          </a:p>
          <a:p>
            <a:pPr algn="ctr"/>
            <a:r>
              <a:rPr lang="en-US" altLang="zh-CN" dirty="0">
                <a:solidFill>
                  <a:schemeClr val="tx1"/>
                </a:solidFill>
              </a:rPr>
              <a:t>optimizer</a:t>
            </a:r>
          </a:p>
        </p:txBody>
      </p:sp>
      <mc:AlternateContent xmlns:mc="http://schemas.openxmlformats.org/markup-compatibility/2006" xmlns:a14="http://schemas.microsoft.com/office/drawing/2010/main">
        <mc:Choice Requires="a14">
          <p:sp>
            <p:nvSpPr>
              <p:cNvPr id="22" name="矩形 21"/>
              <p:cNvSpPr/>
              <p:nvPr/>
            </p:nvSpPr>
            <p:spPr>
              <a:xfrm>
                <a:off x="676910" y="1540510"/>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rtlCol="0" anchor="ctr" anchorCtr="1"/>
              <a:lstStyle/>
              <a:p>
                <a:pPr algn="ctr"/>
                <a14:m>
                  <m:oMathPara xmlns:m="http://schemas.openxmlformats.org/officeDocument/2006/math">
                    <m:oMathParaPr>
                      <m:jc m:val="centerGroup"/>
                    </m:oMathParaPr>
                    <m:oMath xmlns:m="http://schemas.openxmlformats.org/officeDocument/2006/math">
                      <m:sSub>
                        <m:sSubPr>
                          <m:ctrlPr>
                            <a:rPr lang="en-US" altLang="zh-CN" b="0" i="1" smtClean="0">
                              <a:solidFill>
                                <a:schemeClr val="tx1"/>
                              </a:solidFill>
                              <a:latin typeface="Cambria Math" panose="02040503050406030204" pitchFamily="18" charset="0"/>
                            </a:rPr>
                          </m:ctrlPr>
                        </m:sSubPr>
                        <m:e>
                          <m:r>
                            <a:rPr lang="en-US" altLang="zh-CN" b="0" i="1" smtClean="0">
                              <a:solidFill>
                                <a:schemeClr val="tx1"/>
                              </a:solidFill>
                              <a:latin typeface="Cambria Math" panose="02040503050406030204" pitchFamily="18" charset="0"/>
                            </a:rPr>
                            <m:t>𝑓</m:t>
                          </m:r>
                        </m:e>
                        <m:sub>
                          <m:r>
                            <a:rPr lang="en-US" altLang="zh-CN" b="0" i="1" smtClean="0">
                              <a:solidFill>
                                <a:schemeClr val="tx1"/>
                              </a:solidFill>
                              <a:latin typeface="Cambria Math" panose="02040503050406030204" pitchFamily="18" charset="0"/>
                            </a:rPr>
                            <m:t>𝑒</m:t>
                          </m:r>
                        </m:sub>
                      </m:sSub>
                      <m:r>
                        <m:rPr>
                          <m:nor/>
                        </m:rPr>
                        <a:rPr lang="en-US" altLang="zh-CN" b="0" i="0" smtClean="0">
                          <a:solidFill>
                            <a:schemeClr val="tx1"/>
                          </a:solidFill>
                          <a:latin typeface="Cambria Math" panose="02040503050406030204" pitchFamily="18" charset="0"/>
                        </a:rPr>
                        <m:t>, </m:t>
                      </m:r>
                      <m:r>
                        <a:rPr lang="zh-CN" altLang="en-US" b="0" i="1" smtClean="0">
                          <a:solidFill>
                            <a:schemeClr val="tx1"/>
                          </a:solidFill>
                          <a:latin typeface="Cambria Math" panose="02040503050406030204" pitchFamily="18" charset="0"/>
                        </a:rPr>
                        <m:t>𝒟</m:t>
                      </m:r>
                    </m:oMath>
                  </m:oMathPara>
                </a14:m>
                <a:endParaRPr lang="zh-CN" altLang="en-US" dirty="0">
                  <a:solidFill>
                    <a:schemeClr val="tx1"/>
                  </a:solidFill>
                </a:endParaRPr>
              </a:p>
            </p:txBody>
          </p:sp>
        </mc:Choice>
        <mc:Fallback xmlns="">
          <p:sp>
            <p:nvSpPr>
              <p:cNvPr id="22" name="矩形 21"/>
              <p:cNvSpPr>
                <a:spLocks noRot="1" noChangeAspect="1" noMove="1" noResize="1" noEditPoints="1" noAdjustHandles="1" noChangeArrowheads="1" noChangeShapeType="1" noTextEdit="1"/>
              </p:cNvSpPr>
              <p:nvPr/>
            </p:nvSpPr>
            <p:spPr>
              <a:xfrm>
                <a:off x="676910" y="1540510"/>
                <a:ext cx="895350" cy="457200"/>
              </a:xfrm>
              <a:prstGeom prst="rect">
                <a:avLst/>
              </a:prstGeom>
              <a:blipFill rotWithShape="1">
                <a:blip r:embed="rId3"/>
                <a:stretch>
                  <a:fillRect l="-709" t="-1389" r="-709" b="-1389"/>
                </a:stretch>
              </a:blip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矩形 22"/>
              <p:cNvSpPr/>
              <p:nvPr/>
            </p:nvSpPr>
            <p:spPr>
              <a:xfrm>
                <a:off x="10859135" y="4732655"/>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ctr">
                  <a:buClrTx/>
                  <a:buSzTx/>
                  <a:buFontTx/>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tx1"/>
                              </a:solidFill>
                              <a:latin typeface="Cambria Math" panose="02040503050406030204" pitchFamily="18" charset="0"/>
                              <a:sym typeface="+mn-ea"/>
                            </a:rPr>
                          </m:ctrlPr>
                        </m:accPr>
                        <m:e>
                          <m:sSub>
                            <m:sSubPr>
                              <m:ctrlPr>
                                <a:rPr lang="en-US" altLang="zh-CN" i="1" smtClean="0">
                                  <a:solidFill>
                                    <a:schemeClr val="tx1"/>
                                  </a:solidFill>
                                  <a:latin typeface="Cambria Math" panose="02040503050406030204" pitchFamily="18" charset="0"/>
                                  <a:sym typeface="+mn-ea"/>
                                </a:rPr>
                              </m:ctrlPr>
                            </m:sSubPr>
                            <m:e>
                              <m:r>
                                <a:rPr lang="en-US" altLang="zh-CN" i="1" smtClean="0">
                                  <a:solidFill>
                                    <a:schemeClr val="tx1"/>
                                  </a:solidFill>
                                  <a:latin typeface="Cambria Math" panose="02040503050406030204" pitchFamily="18" charset="0"/>
                                  <a:sym typeface="+mn-ea"/>
                                </a:rPr>
                                <m:t>𝑓</m:t>
                              </m:r>
                            </m:e>
                            <m:sub>
                              <m:r>
                                <a:rPr lang="en-US" altLang="zh-CN" i="1" smtClean="0">
                                  <a:solidFill>
                                    <a:schemeClr val="tx1"/>
                                  </a:solidFill>
                                  <a:latin typeface="Cambria Math" panose="02040503050406030204" pitchFamily="18" charset="0"/>
                                  <a:sym typeface="+mn-ea"/>
                                </a:rPr>
                                <m:t>𝑒</m:t>
                              </m:r>
                            </m:sub>
                          </m:sSub>
                        </m:e>
                      </m:acc>
                      <m:r>
                        <m:rPr>
                          <m:nor/>
                        </m:rPr>
                        <a:rPr lang="en-US" altLang="zh-CN" i="1" smtClean="0">
                          <a:solidFill>
                            <a:schemeClr val="tx1"/>
                          </a:solidFill>
                          <a:latin typeface="Cambria Math" panose="02040503050406030204" pitchFamily="18" charset="0"/>
                          <a:sym typeface="+mn-ea"/>
                        </a:rPr>
                        <m:t>, </m:t>
                      </m:r>
                      <m:r>
                        <a:rPr lang="en-US" altLang="zh-CN" i="1" smtClean="0">
                          <a:solidFill>
                            <a:schemeClr val="tx1"/>
                          </a:solidFill>
                          <a:latin typeface="Cambria Math" panose="02040503050406030204" pitchFamily="18" charset="0"/>
                          <a:sym typeface="+mn-ea"/>
                        </a:rPr>
                        <m:t>𝒟</m:t>
                      </m:r>
                    </m:oMath>
                  </m:oMathPara>
                </a14:m>
                <a:endParaRPr lang="en-US" altLang="zh-CN" i="1">
                  <a:solidFill>
                    <a:schemeClr val="tx1"/>
                  </a:solidFill>
                  <a:latin typeface="Cambria Math" panose="02040503050406030204" pitchFamily="18" charset="0"/>
                  <a:sym typeface="+mn-ea"/>
                </a:endParaRPr>
              </a:p>
            </p:txBody>
          </p:sp>
        </mc:Choice>
        <mc:Fallback xmlns="">
          <p:sp>
            <p:nvSpPr>
              <p:cNvPr id="23" name="矩形 22"/>
              <p:cNvSpPr>
                <a:spLocks noRot="1" noChangeAspect="1" noMove="1" noResize="1" noEditPoints="1" noAdjustHandles="1" noChangeArrowheads="1" noChangeShapeType="1" noTextEdit="1"/>
              </p:cNvSpPr>
              <p:nvPr/>
            </p:nvSpPr>
            <p:spPr>
              <a:xfrm>
                <a:off x="10859135" y="4732655"/>
                <a:ext cx="895350" cy="457200"/>
              </a:xfrm>
              <a:prstGeom prst="rect">
                <a:avLst/>
              </a:prstGeom>
              <a:blipFill rotWithShape="1">
                <a:blip r:embed="rId4"/>
                <a:stretch>
                  <a:fillRect l="-709" t="-1389" r="-709" b="-1389"/>
                </a:stretch>
              </a:blip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7" name="直接箭头连接符 6"/>
          <p:cNvCxnSpPr>
            <a:stCxn id="22" idx="2"/>
            <a:endCxn id="2" idx="0"/>
          </p:cNvCxnSpPr>
          <p:nvPr/>
        </p:nvCxnSpPr>
        <p:spPr>
          <a:xfrm flipH="1">
            <a:off x="1113790" y="1997710"/>
            <a:ext cx="10795" cy="1209040"/>
          </a:xfrm>
          <a:prstGeom prst="straightConnector1">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33" name="直接箭头连接符 32"/>
          <p:cNvCxnSpPr>
            <a:stCxn id="13" idx="2"/>
            <a:endCxn id="14" idx="0"/>
          </p:cNvCxnSpPr>
          <p:nvPr/>
        </p:nvCxnSpPr>
        <p:spPr>
          <a:xfrm>
            <a:off x="4972050" y="2730500"/>
            <a:ext cx="0"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34" name="直接箭头连接符 33"/>
          <p:cNvCxnSpPr>
            <a:stCxn id="14" idx="2"/>
            <a:endCxn id="15" idx="0"/>
          </p:cNvCxnSpPr>
          <p:nvPr/>
        </p:nvCxnSpPr>
        <p:spPr>
          <a:xfrm>
            <a:off x="4972050" y="3960495"/>
            <a:ext cx="635"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38" name="曲线连接符 37"/>
          <p:cNvCxnSpPr/>
          <p:nvPr/>
        </p:nvCxnSpPr>
        <p:spPr>
          <a:xfrm flipV="1">
            <a:off x="5645150" y="3361055"/>
            <a:ext cx="790575" cy="1513840"/>
          </a:xfrm>
          <a:prstGeom prst="curvedConnector2">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40" name="直接箭头连接符 39"/>
          <p:cNvCxnSpPr>
            <a:stCxn id="17" idx="0"/>
            <a:endCxn id="18" idx="2"/>
          </p:cNvCxnSpPr>
          <p:nvPr/>
        </p:nvCxnSpPr>
        <p:spPr>
          <a:xfrm flipV="1">
            <a:off x="7066915" y="3361055"/>
            <a:ext cx="0"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41" name="直接箭头连接符 40"/>
          <p:cNvCxnSpPr>
            <a:stCxn id="18" idx="3"/>
            <a:endCxn id="19" idx="1"/>
          </p:cNvCxnSpPr>
          <p:nvPr/>
        </p:nvCxnSpPr>
        <p:spPr>
          <a:xfrm>
            <a:off x="8028305" y="3045460"/>
            <a:ext cx="296545"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42" name="直接箭头连接符 41"/>
          <p:cNvCxnSpPr>
            <a:stCxn id="19" idx="2"/>
            <a:endCxn id="20" idx="0"/>
          </p:cNvCxnSpPr>
          <p:nvPr/>
        </p:nvCxnSpPr>
        <p:spPr>
          <a:xfrm flipH="1">
            <a:off x="9286240" y="3361055"/>
            <a:ext cx="635"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43" name="直接箭头连接符 42"/>
          <p:cNvCxnSpPr>
            <a:stCxn id="20" idx="1"/>
            <a:endCxn id="17" idx="3"/>
          </p:cNvCxnSpPr>
          <p:nvPr/>
        </p:nvCxnSpPr>
        <p:spPr>
          <a:xfrm flipH="1">
            <a:off x="7739380" y="4243705"/>
            <a:ext cx="585470"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44" name="直接箭头连接符 43"/>
          <p:cNvCxnSpPr>
            <a:stCxn id="21" idx="2"/>
            <a:endCxn id="23" idx="0"/>
          </p:cNvCxnSpPr>
          <p:nvPr/>
        </p:nvCxnSpPr>
        <p:spPr>
          <a:xfrm>
            <a:off x="11306810" y="3992245"/>
            <a:ext cx="0" cy="741045"/>
          </a:xfrm>
          <a:prstGeom prst="straightConnector1">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48" name="曲线连接符 47"/>
          <p:cNvCxnSpPr/>
          <p:nvPr/>
        </p:nvCxnSpPr>
        <p:spPr>
          <a:xfrm rot="5400000" flipH="1" flipV="1">
            <a:off x="8721090" y="2164715"/>
            <a:ext cx="567055" cy="4239895"/>
          </a:xfrm>
          <a:prstGeom prst="curvedConnector3">
            <a:avLst>
              <a:gd name="adj1" fmla="val -46920"/>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11</a:t>
            </a:r>
          </a:p>
        </p:txBody>
      </p:sp>
      <p:cxnSp>
        <p:nvCxnSpPr>
          <p:cNvPr id="11" name="曲线连接符 10"/>
          <p:cNvCxnSpPr/>
          <p:nvPr/>
        </p:nvCxnSpPr>
        <p:spPr>
          <a:xfrm rot="16200000" flipH="1">
            <a:off x="1917065" y="2562860"/>
            <a:ext cx="76835" cy="1364615"/>
          </a:xfrm>
          <a:prstGeom prst="curvedConnector3">
            <a:avLst>
              <a:gd name="adj1" fmla="val -185950"/>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cxnSp>
        <p:nvCxnSpPr>
          <p:cNvPr id="26" name="曲线连接符 25"/>
          <p:cNvCxnSpPr/>
          <p:nvPr/>
        </p:nvCxnSpPr>
        <p:spPr>
          <a:xfrm rot="5400000">
            <a:off x="1912620" y="3275330"/>
            <a:ext cx="85725" cy="1364615"/>
          </a:xfrm>
          <a:prstGeom prst="curvedConnector3">
            <a:avLst>
              <a:gd name="adj1" fmla="val 207407"/>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sp>
        <p:nvSpPr>
          <p:cNvPr id="3" name="矩形 2"/>
          <p:cNvSpPr/>
          <p:nvPr/>
        </p:nvSpPr>
        <p:spPr>
          <a:xfrm>
            <a:off x="4120481" y="1218883"/>
            <a:ext cx="7958455" cy="440309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4" name="图片 3"/>
          <p:cNvPicPr>
            <a:picLocks noChangeAspect="1"/>
          </p:cNvPicPr>
          <p:nvPr/>
        </p:nvPicPr>
        <p:blipFill>
          <a:blip r:embed="rId5"/>
          <a:stretch>
            <a:fillRect/>
          </a:stretch>
        </p:blipFill>
        <p:spPr>
          <a:xfrm>
            <a:off x="9029191" y="1899148"/>
            <a:ext cx="2253608" cy="2024030"/>
          </a:xfrm>
          <a:prstGeom prst="rect">
            <a:avLst/>
          </a:prstGeom>
        </p:spPr>
      </p:pic>
      <p:sp>
        <p:nvSpPr>
          <p:cNvPr id="24" name="文本框 23"/>
          <p:cNvSpPr txBox="1"/>
          <p:nvPr/>
        </p:nvSpPr>
        <p:spPr>
          <a:xfrm>
            <a:off x="4236185" y="1994426"/>
            <a:ext cx="4627271" cy="1200329"/>
          </a:xfrm>
          <a:prstGeom prst="rect">
            <a:avLst/>
          </a:prstGeom>
          <a:noFill/>
        </p:spPr>
        <p:txBody>
          <a:bodyPr wrap="square" rtlCol="0">
            <a:spAutoFit/>
          </a:bodyPr>
          <a:lstStyle/>
          <a:p>
            <a:r>
              <a:rPr kumimoji="1" lang="en-US" altLang="zh-CN" sz="2400" b="1" dirty="0">
                <a:latin typeface="Calibri" panose="020F0502020204030204" pitchFamily="34" charset="0"/>
                <a:cs typeface="Calibri" panose="020F0502020204030204" pitchFamily="34" charset="0"/>
              </a:rPr>
              <a:t>Error</a:t>
            </a:r>
            <a:r>
              <a:rPr kumimoji="1" lang="zh-CN" altLang="en-US" sz="2400" b="1" dirty="0">
                <a:latin typeface="Calibri" panose="020F0502020204030204" pitchFamily="34" charset="0"/>
                <a:cs typeface="Calibri" panose="020F0502020204030204" pitchFamily="34" charset="0"/>
              </a:rPr>
              <a:t> </a:t>
            </a:r>
            <a:r>
              <a:rPr kumimoji="1" lang="en-US" altLang="zh-CN" sz="2400" b="1" dirty="0">
                <a:latin typeface="Calibri" panose="020F0502020204030204" pitchFamily="34" charset="0"/>
                <a:cs typeface="Calibri" panose="020F0502020204030204" pitchFamily="34" charset="0"/>
              </a:rPr>
              <a:t>analysis</a:t>
            </a:r>
          </a:p>
          <a:p>
            <a:pPr marL="342900" indent="-342900">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Use MPFR to obtain dynamic errors</a:t>
            </a:r>
            <a:endParaRPr kumimoji="1" lang="zh-CN" altLang="en-US" sz="2400" dirty="0">
              <a:latin typeface="Calibri" panose="020F0502020204030204" pitchFamily="34" charset="0"/>
              <a:cs typeface="Calibri" panose="020F0502020204030204" pitchFamily="34" charset="0"/>
            </a:endParaRPr>
          </a:p>
        </p:txBody>
      </p:sp>
      <p:sp>
        <p:nvSpPr>
          <p:cNvPr id="25" name="文本框 24"/>
          <p:cNvSpPr txBox="1"/>
          <p:nvPr/>
        </p:nvSpPr>
        <p:spPr>
          <a:xfrm>
            <a:off x="4236185" y="4095859"/>
            <a:ext cx="7842751" cy="1200329"/>
          </a:xfrm>
          <a:prstGeom prst="rect">
            <a:avLst/>
          </a:prstGeom>
          <a:noFill/>
        </p:spPr>
        <p:txBody>
          <a:bodyPr wrap="square" rtlCol="0">
            <a:spAutoFit/>
          </a:bodyPr>
          <a:lstStyle/>
          <a:p>
            <a:pPr algn="just"/>
            <a:r>
              <a:rPr kumimoji="1" lang="en-US" altLang="zh-CN" sz="2400" b="1" dirty="0">
                <a:latin typeface="Calibri" panose="020F0502020204030204" pitchFamily="34" charset="0"/>
                <a:cs typeface="Calibri" panose="020F0502020204030204" pitchFamily="34" charset="0"/>
              </a:rPr>
              <a:t>Preprocessing</a:t>
            </a:r>
          </a:p>
          <a:p>
            <a:pPr marL="457200" indent="-457200" algn="just">
              <a:buFont typeface="Arial" panose="020B0604020202020204" pitchFamily="34" charset="0"/>
              <a:buChar char="•"/>
            </a:pPr>
            <a:r>
              <a:rPr kumimoji="1" lang="en-US" altLang="zh-CN" sz="2400" dirty="0">
                <a:latin typeface="Calibri" panose="020F0502020204030204" pitchFamily="34" charset="0"/>
                <a:cs typeface="Calibri" panose="020F0502020204030204" pitchFamily="34" charset="0"/>
              </a:rPr>
              <a:t>Choose a better start-up expression by comparing the original with Herbie and Daisy’s rewriting expression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727964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sym typeface="+mn-ea"/>
              </a:rPr>
              <a:t>Error optimization using A</a:t>
            </a:r>
            <a:r>
              <a:rPr lang="en-US" altLang="zh-CN" sz="3600" dirty="0">
                <a:latin typeface="Calibri" panose="020F0502020204030204" pitchFamily="34" charset="0"/>
                <a:cs typeface="Calibri" panose="020F0502020204030204" pitchFamily="34" charset="0"/>
                <a:sym typeface="+mn-ea"/>
              </a:rPr>
              <a:t>RFA</a:t>
            </a:r>
          </a:p>
        </p:txBody>
      </p:sp>
      <p:grpSp>
        <p:nvGrpSpPr>
          <p:cNvPr id="109" name="组合 108"/>
          <p:cNvGrpSpPr/>
          <p:nvPr/>
        </p:nvGrpSpPr>
        <p:grpSpPr>
          <a:xfrm>
            <a:off x="0" y="-30480"/>
            <a:ext cx="7656830" cy="1007110"/>
            <a:chOff x="0" y="-48"/>
            <a:chExt cx="12058"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2058"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12</a:t>
            </a:r>
          </a:p>
        </p:txBody>
      </p:sp>
      <p:sp>
        <p:nvSpPr>
          <p:cNvPr id="59" name="矩形 58"/>
          <p:cNvSpPr/>
          <p:nvPr/>
        </p:nvSpPr>
        <p:spPr>
          <a:xfrm>
            <a:off x="4133850" y="1899285"/>
            <a:ext cx="1675130" cy="3484245"/>
          </a:xfrm>
          <a:prstGeom prst="rect">
            <a:avLst/>
          </a:prstGeom>
          <a:noFill/>
          <a:ln w="63500" cmpd="sng">
            <a:solidFill>
              <a:srgbClr val="FFC000"/>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0" name="流程图: 终止 59"/>
          <p:cNvSpPr/>
          <p:nvPr/>
        </p:nvSpPr>
        <p:spPr>
          <a:xfrm>
            <a:off x="4298950" y="2098675"/>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plotting</a:t>
            </a:r>
          </a:p>
        </p:txBody>
      </p:sp>
      <p:sp>
        <p:nvSpPr>
          <p:cNvPr id="61" name="流程图: 终止 60"/>
          <p:cNvSpPr/>
          <p:nvPr/>
        </p:nvSpPr>
        <p:spPr>
          <a:xfrm>
            <a:off x="4299585" y="332867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dirty="0">
                <a:solidFill>
                  <a:schemeClr val="tx1"/>
                </a:solidFill>
                <a:sym typeface="+mn-ea"/>
              </a:rPr>
              <a:t>sketching</a:t>
            </a:r>
          </a:p>
        </p:txBody>
      </p:sp>
      <p:sp>
        <p:nvSpPr>
          <p:cNvPr id="62" name="流程图: 终止 61"/>
          <p:cNvSpPr/>
          <p:nvPr/>
        </p:nvSpPr>
        <p:spPr>
          <a:xfrm>
            <a:off x="4299585" y="455930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splitting</a:t>
            </a:r>
          </a:p>
        </p:txBody>
      </p:sp>
      <p:cxnSp>
        <p:nvCxnSpPr>
          <p:cNvPr id="75" name="直接箭头连接符 74"/>
          <p:cNvCxnSpPr>
            <a:stCxn id="60" idx="2"/>
            <a:endCxn id="61" idx="0"/>
          </p:cNvCxnSpPr>
          <p:nvPr/>
        </p:nvCxnSpPr>
        <p:spPr>
          <a:xfrm>
            <a:off x="4972050" y="2730500"/>
            <a:ext cx="0"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76" name="直接箭头连接符 75"/>
          <p:cNvCxnSpPr>
            <a:stCxn id="61" idx="2"/>
            <a:endCxn id="62" idx="0"/>
          </p:cNvCxnSpPr>
          <p:nvPr/>
        </p:nvCxnSpPr>
        <p:spPr>
          <a:xfrm>
            <a:off x="4972050" y="3960495"/>
            <a:ext cx="635" cy="59880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pic>
        <p:nvPicPr>
          <p:cNvPr id="4" name="图片 3"/>
          <p:cNvPicPr>
            <a:picLocks noChangeAspect="1"/>
          </p:cNvPicPr>
          <p:nvPr/>
        </p:nvPicPr>
        <p:blipFill>
          <a:blip r:embed="rId4"/>
          <a:stretch>
            <a:fillRect/>
          </a:stretch>
        </p:blipFill>
        <p:spPr>
          <a:xfrm>
            <a:off x="109401" y="1806257"/>
            <a:ext cx="3929380" cy="3670299"/>
          </a:xfrm>
          <a:prstGeom prst="rect">
            <a:avLst/>
          </a:prstGeom>
        </p:spPr>
      </p:pic>
      <p:sp>
        <p:nvSpPr>
          <p:cNvPr id="5" name="可选流程 4"/>
          <p:cNvSpPr/>
          <p:nvPr/>
        </p:nvSpPr>
        <p:spPr>
          <a:xfrm>
            <a:off x="632443" y="1144691"/>
            <a:ext cx="3666507" cy="562284"/>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Effective regime inference</a:t>
            </a:r>
            <a:endParaRPr kumimoji="1" lang="zh-CN" altLang="en-US" sz="2400" b="1" dirty="0">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5"/>
          <a:stretch>
            <a:fillRect/>
          </a:stretch>
        </p:blipFill>
        <p:spPr>
          <a:xfrm>
            <a:off x="5843682" y="1227329"/>
            <a:ext cx="2049370" cy="1687215"/>
          </a:xfrm>
          <a:prstGeom prst="rect">
            <a:avLst/>
          </a:prstGeom>
        </p:spPr>
      </p:pic>
      <p:pic>
        <p:nvPicPr>
          <p:cNvPr id="8" name="图片 7"/>
          <p:cNvPicPr>
            <a:picLocks noChangeAspect="1"/>
          </p:cNvPicPr>
          <p:nvPr/>
        </p:nvPicPr>
        <p:blipFill>
          <a:blip r:embed="rId6"/>
          <a:stretch>
            <a:fillRect/>
          </a:stretch>
        </p:blipFill>
        <p:spPr>
          <a:xfrm>
            <a:off x="7332551" y="2914478"/>
            <a:ext cx="2083037" cy="1755318"/>
          </a:xfrm>
          <a:prstGeom prst="rect">
            <a:avLst/>
          </a:prstGeom>
        </p:spPr>
      </p:pic>
      <p:pic>
        <p:nvPicPr>
          <p:cNvPr id="9" name="图片 8"/>
          <p:cNvPicPr>
            <a:picLocks noChangeAspect="1"/>
          </p:cNvPicPr>
          <p:nvPr/>
        </p:nvPicPr>
        <p:blipFill>
          <a:blip r:embed="rId7"/>
          <a:stretch>
            <a:fillRect/>
          </a:stretch>
        </p:blipFill>
        <p:spPr>
          <a:xfrm>
            <a:off x="9485592" y="4011922"/>
            <a:ext cx="2083037" cy="1725945"/>
          </a:xfrm>
          <a:prstGeom prst="rect">
            <a:avLst/>
          </a:prstGeom>
        </p:spPr>
      </p:pic>
      <p:sp>
        <p:nvSpPr>
          <p:cNvPr id="11" name="圆角右箭头 10"/>
          <p:cNvSpPr/>
          <p:nvPr/>
        </p:nvSpPr>
        <p:spPr>
          <a:xfrm rot="5400000">
            <a:off x="7966296" y="2043277"/>
            <a:ext cx="815546" cy="817824"/>
          </a:xfrm>
          <a:prstGeom prst="ben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dirty="0">
              <a:solidFill>
                <a:schemeClr val="tx1"/>
              </a:solidFill>
            </a:endParaRPr>
          </a:p>
        </p:txBody>
      </p:sp>
      <p:sp>
        <p:nvSpPr>
          <p:cNvPr id="12" name="圆角右箭头 11"/>
          <p:cNvSpPr/>
          <p:nvPr/>
        </p:nvSpPr>
        <p:spPr>
          <a:xfrm rot="5400000">
            <a:off x="10003649" y="3505863"/>
            <a:ext cx="815546" cy="817824"/>
          </a:xfrm>
          <a:prstGeom prst="bentArrow">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solidFill>
                <a:schemeClr val="tx1"/>
              </a:solidFill>
            </a:endParaRPr>
          </a:p>
        </p:txBody>
      </p:sp>
      <p:sp>
        <p:nvSpPr>
          <p:cNvPr id="13" name="可选流程 12"/>
          <p:cNvSpPr/>
          <p:nvPr/>
        </p:nvSpPr>
        <p:spPr>
          <a:xfrm>
            <a:off x="632443" y="5882005"/>
            <a:ext cx="10822557" cy="796031"/>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Through plotting error distribution, sketching boundary lines, and dynamically set the boundary line to obtain a more accurate regime</a:t>
            </a:r>
            <a:endParaRPr kumimoji="1" lang="zh-CN" altLang="en-US" sz="2400" b="1"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727964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cs typeface="Calibri" panose="020F0502020204030204" pitchFamily="34" charset="0"/>
                <a:sym typeface="+mn-ea"/>
              </a:rPr>
              <a:t>Error optimization using A</a:t>
            </a:r>
            <a:r>
              <a:rPr lang="en-US" altLang="zh-CN" sz="3600" dirty="0">
                <a:latin typeface="Calibri" panose="020F0502020204030204" pitchFamily="34" charset="0"/>
                <a:cs typeface="Calibri" panose="020F0502020204030204" pitchFamily="34" charset="0"/>
                <a:sym typeface="+mn-ea"/>
              </a:rPr>
              <a:t>RFA</a:t>
            </a:r>
          </a:p>
        </p:txBody>
      </p:sp>
      <p:grpSp>
        <p:nvGrpSpPr>
          <p:cNvPr id="109" name="组合 108"/>
          <p:cNvGrpSpPr/>
          <p:nvPr/>
        </p:nvGrpSpPr>
        <p:grpSpPr>
          <a:xfrm>
            <a:off x="0" y="-30480"/>
            <a:ext cx="7656830" cy="1007110"/>
            <a:chOff x="0" y="-48"/>
            <a:chExt cx="12058"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2058"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13</a:t>
            </a:r>
          </a:p>
        </p:txBody>
      </p:sp>
      <p:sp>
        <p:nvSpPr>
          <p:cNvPr id="63" name="矩形 62"/>
          <p:cNvSpPr/>
          <p:nvPr/>
        </p:nvSpPr>
        <p:spPr>
          <a:xfrm>
            <a:off x="5923915" y="1898650"/>
            <a:ext cx="4576445" cy="3484880"/>
          </a:xfrm>
          <a:prstGeom prst="rect">
            <a:avLst/>
          </a:prstGeom>
          <a:noFill/>
          <a:ln w="63500" cmpd="sng">
            <a:solidFill>
              <a:srgbClr val="FFC000"/>
            </a:solidFill>
            <a:prstDash val="sysDot"/>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0" forceAA="0" compatLnSpc="1">
            <a:noAutofit/>
          </a:bodyPr>
          <a:lstStyle/>
          <a:p>
            <a:pPr lvl="0" algn="ctr">
              <a:buClrTx/>
              <a:buSzTx/>
              <a:buFontTx/>
            </a:pPr>
            <a:endParaRPr lang="zh-CN" altLang="en-US">
              <a:sym typeface="+mn-ea"/>
            </a:endParaRPr>
          </a:p>
        </p:txBody>
      </p:sp>
      <p:sp>
        <p:nvSpPr>
          <p:cNvPr id="64" name="流程图: 终止 63"/>
          <p:cNvSpPr/>
          <p:nvPr/>
        </p:nvSpPr>
        <p:spPr>
          <a:xfrm>
            <a:off x="6393815" y="3928110"/>
            <a:ext cx="134556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search</a:t>
            </a:r>
          </a:p>
        </p:txBody>
      </p:sp>
      <p:sp>
        <p:nvSpPr>
          <p:cNvPr id="65" name="流程图: 终止 64"/>
          <p:cNvSpPr/>
          <p:nvPr/>
        </p:nvSpPr>
        <p:spPr>
          <a:xfrm>
            <a:off x="6104890" y="2729865"/>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normalization</a:t>
            </a:r>
          </a:p>
        </p:txBody>
      </p:sp>
      <p:sp>
        <p:nvSpPr>
          <p:cNvPr id="66" name="流程图: 终止 65"/>
          <p:cNvSpPr/>
          <p:nvPr/>
        </p:nvSpPr>
        <p:spPr>
          <a:xfrm>
            <a:off x="8324850" y="2729230"/>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simplification</a:t>
            </a:r>
          </a:p>
        </p:txBody>
      </p:sp>
      <p:sp>
        <p:nvSpPr>
          <p:cNvPr id="67" name="流程图: 终止 66"/>
          <p:cNvSpPr/>
          <p:nvPr/>
        </p:nvSpPr>
        <p:spPr>
          <a:xfrm>
            <a:off x="8324850" y="3928110"/>
            <a:ext cx="1923415" cy="631190"/>
          </a:xfrm>
          <a:prstGeom prst="flowChartTerminator">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vertOverflow="overflow" horzOverflow="overflow" vert="horz" wrap="square" numCol="1" spcCol="0" rtlCol="0" fromWordArt="0" anchor="ctr" anchorCtr="0" forceAA="0" compatLnSpc="1">
            <a:noAutofit/>
          </a:bodyPr>
          <a:lstStyle/>
          <a:p>
            <a:pPr lvl="0" algn="ctr">
              <a:lnSpc>
                <a:spcPct val="90000"/>
              </a:lnSpc>
              <a:buClrTx/>
              <a:buSzTx/>
              <a:buFontTx/>
            </a:pPr>
            <a:r>
              <a:rPr lang="en-US" altLang="zh-CN" sz="2000" dirty="0">
                <a:solidFill>
                  <a:schemeClr val="tx1"/>
                </a:solidFill>
                <a:sym typeface="+mn-ea"/>
              </a:rPr>
              <a:t>expansion</a:t>
            </a:r>
          </a:p>
        </p:txBody>
      </p:sp>
      <p:sp>
        <p:nvSpPr>
          <p:cNvPr id="68" name="流程图: 终止 67"/>
          <p:cNvSpPr/>
          <p:nvPr/>
        </p:nvSpPr>
        <p:spPr>
          <a:xfrm>
            <a:off x="10633710" y="3360420"/>
            <a:ext cx="1345565" cy="631190"/>
          </a:xfrm>
          <a:prstGeom prst="flowChartTerminator">
            <a:avLst/>
          </a:prstGeom>
          <a:solidFill>
            <a:srgbClr val="CAC8EF"/>
          </a:solidFill>
          <a:ln>
            <a:solidFill>
              <a:srgbClr val="8583A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code</a:t>
            </a:r>
          </a:p>
          <a:p>
            <a:pPr algn="ctr"/>
            <a:r>
              <a:rPr lang="en-US" altLang="zh-CN" dirty="0">
                <a:solidFill>
                  <a:schemeClr val="tx1"/>
                </a:solidFill>
              </a:rPr>
              <a:t>optimizer</a:t>
            </a:r>
          </a:p>
        </p:txBody>
      </p:sp>
      <mc:AlternateContent xmlns:mc="http://schemas.openxmlformats.org/markup-compatibility/2006" xmlns:a14="http://schemas.microsoft.com/office/drawing/2010/main">
        <mc:Choice Requires="a14">
          <p:sp>
            <p:nvSpPr>
              <p:cNvPr id="70" name="矩形 69"/>
              <p:cNvSpPr/>
              <p:nvPr/>
            </p:nvSpPr>
            <p:spPr>
              <a:xfrm>
                <a:off x="10859135" y="4732655"/>
                <a:ext cx="895350" cy="457200"/>
              </a:xfrm>
              <a:prstGeom prst="rect">
                <a:avLst/>
              </a:prstGeom>
              <a:solidFill>
                <a:srgbClr val="A9D18E"/>
              </a:solid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vertOverflow="overflow" horzOverflow="overflow" vert="horz" wrap="square" numCol="1" spcCol="0" rtlCol="0" fromWordArt="0" anchor="ctr" anchorCtr="1" forceAA="0" compatLnSpc="1">
                <a:noAutofit/>
              </a:bodyPr>
              <a:lstStyle/>
              <a:p>
                <a:pPr lvl="0" algn="ctr">
                  <a:buClrTx/>
                  <a:buSzTx/>
                  <a:buFontTx/>
                </a:pPr>
                <a14:m>
                  <m:oMathPara xmlns:m="http://schemas.openxmlformats.org/officeDocument/2006/math">
                    <m:oMathParaPr>
                      <m:jc m:val="centerGroup"/>
                    </m:oMathParaPr>
                    <m:oMath xmlns:m="http://schemas.openxmlformats.org/officeDocument/2006/math">
                      <m:acc>
                        <m:accPr>
                          <m:chr m:val="̂"/>
                          <m:ctrlPr>
                            <a:rPr lang="en-US" altLang="zh-CN" i="1" smtClean="0">
                              <a:solidFill>
                                <a:schemeClr val="tx1"/>
                              </a:solidFill>
                              <a:latin typeface="Cambria Math" panose="02040503050406030204" pitchFamily="18" charset="0"/>
                              <a:sym typeface="+mn-ea"/>
                            </a:rPr>
                          </m:ctrlPr>
                        </m:accPr>
                        <m:e>
                          <m:sSub>
                            <m:sSubPr>
                              <m:ctrlPr>
                                <a:rPr lang="en-US" altLang="zh-CN" i="1" smtClean="0">
                                  <a:solidFill>
                                    <a:schemeClr val="tx1"/>
                                  </a:solidFill>
                                  <a:latin typeface="Cambria Math" panose="02040503050406030204" pitchFamily="18" charset="0"/>
                                  <a:sym typeface="+mn-ea"/>
                                </a:rPr>
                              </m:ctrlPr>
                            </m:sSubPr>
                            <m:e>
                              <m:r>
                                <a:rPr lang="en-US" altLang="zh-CN" i="1" smtClean="0">
                                  <a:solidFill>
                                    <a:schemeClr val="tx1"/>
                                  </a:solidFill>
                                  <a:latin typeface="Cambria Math" panose="02040503050406030204" pitchFamily="18" charset="0"/>
                                  <a:sym typeface="+mn-ea"/>
                                </a:rPr>
                                <m:t>𝑓</m:t>
                              </m:r>
                            </m:e>
                            <m:sub>
                              <m:r>
                                <a:rPr lang="en-US" altLang="zh-CN" i="1" smtClean="0">
                                  <a:solidFill>
                                    <a:schemeClr val="tx1"/>
                                  </a:solidFill>
                                  <a:latin typeface="Cambria Math" panose="02040503050406030204" pitchFamily="18" charset="0"/>
                                  <a:sym typeface="+mn-ea"/>
                                </a:rPr>
                                <m:t>𝑒</m:t>
                              </m:r>
                            </m:sub>
                          </m:sSub>
                        </m:e>
                      </m:acc>
                      <m:r>
                        <m:rPr>
                          <m:nor/>
                        </m:rPr>
                        <a:rPr lang="en-US" altLang="zh-CN" i="1" smtClean="0">
                          <a:solidFill>
                            <a:schemeClr val="tx1"/>
                          </a:solidFill>
                          <a:latin typeface="Cambria Math" panose="02040503050406030204" pitchFamily="18" charset="0"/>
                          <a:sym typeface="+mn-ea"/>
                        </a:rPr>
                        <m:t>, </m:t>
                      </m:r>
                      <m:r>
                        <a:rPr lang="en-US" altLang="zh-CN" i="1" smtClean="0">
                          <a:solidFill>
                            <a:schemeClr val="tx1"/>
                          </a:solidFill>
                          <a:latin typeface="Cambria Math" panose="02040503050406030204" pitchFamily="18" charset="0"/>
                          <a:sym typeface="+mn-ea"/>
                        </a:rPr>
                        <m:t>𝒟</m:t>
                      </m:r>
                    </m:oMath>
                  </m:oMathPara>
                </a14:m>
                <a:endParaRPr lang="en-US" altLang="zh-CN" i="1">
                  <a:solidFill>
                    <a:schemeClr val="tx1"/>
                  </a:solidFill>
                  <a:latin typeface="Cambria Math" panose="02040503050406030204" pitchFamily="18" charset="0"/>
                  <a:sym typeface="+mn-ea"/>
                </a:endParaRPr>
              </a:p>
            </p:txBody>
          </p:sp>
        </mc:Choice>
        <mc:Fallback xmlns="">
          <p:sp>
            <p:nvSpPr>
              <p:cNvPr id="70" name="矩形 69"/>
              <p:cNvSpPr>
                <a:spLocks noRot="1" noChangeAspect="1" noMove="1" noResize="1" noEditPoints="1" noAdjustHandles="1" noChangeArrowheads="1" noChangeShapeType="1" noTextEdit="1"/>
              </p:cNvSpPr>
              <p:nvPr/>
            </p:nvSpPr>
            <p:spPr>
              <a:xfrm>
                <a:off x="10859135" y="4732655"/>
                <a:ext cx="895350" cy="457200"/>
              </a:xfrm>
              <a:prstGeom prst="rect">
                <a:avLst/>
              </a:prstGeom>
              <a:blipFill rotWithShape="1">
                <a:blip r:embed="rId3"/>
                <a:stretch>
                  <a:fillRect l="-709" t="-1389" r="-709" b="-1389"/>
                </a:stretch>
              </a:blipFill>
              <a:ln w="12700" cmpd="sng">
                <a:solidFill>
                  <a:srgbClr val="71AD48"/>
                </a:solidFill>
                <a:prstDash val="solid"/>
              </a:ln>
            </p:spPr>
            <p:style>
              <a:lnRef idx="2">
                <a:schemeClr val="accent1">
                  <a:lumMod val="75000"/>
                </a:schemeClr>
              </a:lnRef>
              <a:fillRef idx="1">
                <a:schemeClr val="accent1"/>
              </a:fillRef>
              <a:effectRef idx="0">
                <a:srgbClr val="FFFFFF"/>
              </a:effectRef>
              <a:fontRef idx="minor">
                <a:schemeClr val="lt1"/>
              </a:fontRef>
            </p:style>
            <p:txBody>
              <a:bodyPr/>
              <a:lstStyle/>
              <a:p>
                <a:r>
                  <a:rPr lang="zh-CN" altLang="en-US">
                    <a:noFill/>
                  </a:rPr>
                  <a:t> </a:t>
                </a:r>
              </a:p>
            </p:txBody>
          </p:sp>
        </mc:Fallback>
      </mc:AlternateContent>
      <p:cxnSp>
        <p:nvCxnSpPr>
          <p:cNvPr id="78" name="直接箭头连接符 77"/>
          <p:cNvCxnSpPr>
            <a:stCxn id="64" idx="0"/>
            <a:endCxn id="65" idx="2"/>
          </p:cNvCxnSpPr>
          <p:nvPr/>
        </p:nvCxnSpPr>
        <p:spPr>
          <a:xfrm flipV="1">
            <a:off x="7066915" y="3361055"/>
            <a:ext cx="0"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79" name="直接箭头连接符 78"/>
          <p:cNvCxnSpPr>
            <a:stCxn id="65" idx="3"/>
            <a:endCxn id="66" idx="1"/>
          </p:cNvCxnSpPr>
          <p:nvPr/>
        </p:nvCxnSpPr>
        <p:spPr>
          <a:xfrm>
            <a:off x="8028305" y="3045460"/>
            <a:ext cx="296545"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0" name="直接箭头连接符 79"/>
          <p:cNvCxnSpPr>
            <a:stCxn id="66" idx="2"/>
            <a:endCxn id="67" idx="0"/>
          </p:cNvCxnSpPr>
          <p:nvPr/>
        </p:nvCxnSpPr>
        <p:spPr>
          <a:xfrm flipH="1">
            <a:off x="9286240" y="3361055"/>
            <a:ext cx="635" cy="567055"/>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1" name="直接箭头连接符 80"/>
          <p:cNvCxnSpPr>
            <a:stCxn id="67" idx="1"/>
            <a:endCxn id="64" idx="3"/>
          </p:cNvCxnSpPr>
          <p:nvPr/>
        </p:nvCxnSpPr>
        <p:spPr>
          <a:xfrm flipH="1">
            <a:off x="7739380" y="4243705"/>
            <a:ext cx="585470" cy="0"/>
          </a:xfrm>
          <a:prstGeom prst="straightConnector1">
            <a:avLst/>
          </a:prstGeom>
          <a:ln w="19050">
            <a:solidFill>
              <a:schemeClr val="tx1"/>
            </a:solidFill>
            <a:tailEnd type="stealth" w="lg" len="lg"/>
          </a:ln>
        </p:spPr>
        <p:style>
          <a:lnRef idx="2">
            <a:schemeClr val="accent1"/>
          </a:lnRef>
          <a:fillRef idx="0">
            <a:srgbClr val="FFFFFF"/>
          </a:fillRef>
          <a:effectRef idx="0">
            <a:srgbClr val="FFFFFF"/>
          </a:effectRef>
          <a:fontRef idx="minor">
            <a:schemeClr val="tx1"/>
          </a:fontRef>
        </p:style>
      </p:cxnSp>
      <p:cxnSp>
        <p:nvCxnSpPr>
          <p:cNvPr id="82" name="直接箭头连接符 81"/>
          <p:cNvCxnSpPr>
            <a:stCxn id="68" idx="2"/>
            <a:endCxn id="70" idx="0"/>
          </p:cNvCxnSpPr>
          <p:nvPr/>
        </p:nvCxnSpPr>
        <p:spPr>
          <a:xfrm>
            <a:off x="11306810" y="3992245"/>
            <a:ext cx="0" cy="741045"/>
          </a:xfrm>
          <a:prstGeom prst="straightConnector1">
            <a:avLst/>
          </a:prstGeom>
          <a:ln w="25400">
            <a:solidFill>
              <a:schemeClr val="tx1"/>
            </a:solidFill>
            <a:prstDash val="dash"/>
            <a:tailEnd type="stealth" w="lg" len="lg"/>
          </a:ln>
        </p:spPr>
        <p:style>
          <a:lnRef idx="2">
            <a:schemeClr val="accent1"/>
          </a:lnRef>
          <a:fillRef idx="0">
            <a:srgbClr val="FFFFFF"/>
          </a:fillRef>
          <a:effectRef idx="0">
            <a:srgbClr val="FFFFFF"/>
          </a:effectRef>
          <a:fontRef idx="minor">
            <a:schemeClr val="tx1"/>
          </a:fontRef>
        </p:style>
      </p:cxnSp>
      <p:cxnSp>
        <p:nvCxnSpPr>
          <p:cNvPr id="83" name="曲线连接符 82"/>
          <p:cNvCxnSpPr/>
          <p:nvPr/>
        </p:nvCxnSpPr>
        <p:spPr>
          <a:xfrm rot="5400000" flipH="1" flipV="1">
            <a:off x="8721090" y="2164715"/>
            <a:ext cx="567055" cy="4239895"/>
          </a:xfrm>
          <a:prstGeom prst="curvedConnector3">
            <a:avLst>
              <a:gd name="adj1" fmla="val -46920"/>
            </a:avLst>
          </a:prstGeom>
          <a:ln w="31750">
            <a:solidFill>
              <a:srgbClr val="5B9BD5"/>
            </a:solidFill>
            <a:tailEnd type="stealth" w="lg" len="lg"/>
          </a:ln>
        </p:spPr>
        <p:style>
          <a:lnRef idx="2">
            <a:schemeClr val="accent1"/>
          </a:lnRef>
          <a:fillRef idx="0">
            <a:srgbClr val="FFFFFF"/>
          </a:fillRef>
          <a:effectRef idx="0">
            <a:srgbClr val="FFFFFF"/>
          </a:effectRef>
          <a:fontRef idx="minor">
            <a:schemeClr val="tx1"/>
          </a:fontRef>
        </p:style>
      </p:cxnSp>
      <p:pic>
        <p:nvPicPr>
          <p:cNvPr id="3" name="图片 2"/>
          <p:cNvPicPr/>
          <p:nvPr/>
        </p:nvPicPr>
        <p:blipFill>
          <a:blip r:embed="rId4"/>
          <a:stretch>
            <a:fillRect/>
          </a:stretch>
        </p:blipFill>
        <p:spPr>
          <a:xfrm>
            <a:off x="667266" y="1767016"/>
            <a:ext cx="4802672" cy="4066224"/>
          </a:xfrm>
          <a:prstGeom prst="rect">
            <a:avLst/>
          </a:prstGeom>
        </p:spPr>
      </p:pic>
      <p:sp>
        <p:nvSpPr>
          <p:cNvPr id="7" name="可选流程 6"/>
          <p:cNvSpPr/>
          <p:nvPr/>
        </p:nvSpPr>
        <p:spPr>
          <a:xfrm>
            <a:off x="632443" y="1144691"/>
            <a:ext cx="4285546" cy="562284"/>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Customized rewrite generation</a:t>
            </a:r>
            <a:endParaRPr kumimoji="1" lang="zh-CN" altLang="en-US" sz="2400" b="1" dirty="0">
              <a:latin typeface="Calibri" panose="020F0502020204030204" pitchFamily="34" charset="0"/>
              <a:cs typeface="Calibri" panose="020F0502020204030204" pitchFamily="34" charset="0"/>
            </a:endParaRPr>
          </a:p>
        </p:txBody>
      </p:sp>
      <p:sp>
        <p:nvSpPr>
          <p:cNvPr id="8" name="可选流程 7"/>
          <p:cNvSpPr/>
          <p:nvPr/>
        </p:nvSpPr>
        <p:spPr>
          <a:xfrm>
            <a:off x="632443" y="5882005"/>
            <a:ext cx="10822557" cy="796031"/>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Building an incomplete e-graph to</a:t>
            </a:r>
            <a:r>
              <a:rPr kumimoji="1" lang="zh-CN" altLang="en-US" sz="2400" b="1" dirty="0">
                <a:latin typeface="Calibri" panose="020F0502020204030204" pitchFamily="34" charset="0"/>
                <a:cs typeface="Calibri" panose="020F0502020204030204" pitchFamily="34" charset="0"/>
              </a:rPr>
              <a:t> </a:t>
            </a:r>
            <a:r>
              <a:rPr kumimoji="1" lang="en-US" altLang="zh-CN" sz="2400" b="1" dirty="0">
                <a:latin typeface="Calibri" panose="020F0502020204030204" pitchFamily="34" charset="0"/>
                <a:cs typeface="Calibri" panose="020F0502020204030204" pitchFamily="34" charset="0"/>
              </a:rPr>
              <a:t>obtain a optimal rewriting expression in every regime instead of using cost model </a:t>
            </a:r>
            <a:endParaRPr kumimoji="1" lang="zh-CN" altLang="en-US" sz="2400" b="1" dirty="0">
              <a:latin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25" name="圆角矩形 24"/>
              <p:cNvSpPr/>
              <p:nvPr/>
            </p:nvSpPr>
            <p:spPr>
              <a:xfrm>
                <a:off x="1668700" y="2289811"/>
                <a:ext cx="4176588" cy="643237"/>
              </a:xfrm>
              <a:prstGeom prst="roundRect">
                <a:avLst/>
              </a:prstGeom>
              <a:solidFill>
                <a:schemeClr val="accent4">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f>
                        <m:fPr>
                          <m:ctrlPr>
                            <a:rPr kumimoji="1" lang="en-US" altLang="zh-CN" sz="1200" i="1" smtClean="0">
                              <a:solidFill>
                                <a:sysClr val="windowText" lastClr="000000"/>
                              </a:solidFill>
                              <a:latin typeface="Cambria Math" panose="02040503050406030204" pitchFamily="18" charset="0"/>
                            </a:rPr>
                          </m:ctrlPr>
                        </m:fPr>
                        <m:num>
                          <m:r>
                            <a:rPr kumimoji="1" lang="en-US" altLang="zh-CN" sz="1200" b="0" i="1" smtClean="0">
                              <a:solidFill>
                                <a:sysClr val="windowText" lastClr="000000"/>
                              </a:solidFill>
                              <a:latin typeface="Cambria Math" panose="02040503050406030204" pitchFamily="18" charset="0"/>
                            </a:rPr>
                            <m:t>1</m:t>
                          </m:r>
                        </m:num>
                        <m:den>
                          <m:r>
                            <a:rPr kumimoji="1" lang="en-US" altLang="zh-CN" sz="1200" b="0" i="1" smtClean="0">
                              <a:solidFill>
                                <a:sysClr val="windowText" lastClr="000000"/>
                              </a:solidFill>
                              <a:latin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rPr>
                            <m:t>𝑦</m:t>
                          </m:r>
                        </m:den>
                      </m:f>
                      <m:r>
                        <a:rPr kumimoji="1" lang="en-US" altLang="zh-CN" sz="1200" b="0" i="1" smtClean="0">
                          <a:solidFill>
                            <a:sysClr val="windowText" lastClr="000000"/>
                          </a:solidFill>
                          <a:latin typeface="Cambria Math" panose="02040503050406030204" pitchFamily="18" charset="0"/>
                        </a:rPr>
                        <m:t>+</m:t>
                      </m:r>
                      <m:f>
                        <m:fPr>
                          <m:ctrlPr>
                            <a:rPr kumimoji="1" lang="en-US" altLang="zh-CN" sz="1200" b="0" i="1" smtClean="0">
                              <a:solidFill>
                                <a:sysClr val="windowText" lastClr="000000"/>
                              </a:solidFill>
                              <a:latin typeface="Cambria Math" panose="02040503050406030204" pitchFamily="18" charset="0"/>
                            </a:rPr>
                          </m:ctrlPr>
                        </m:fPr>
                        <m:num>
                          <m:r>
                            <a:rPr kumimoji="1" lang="en-US" altLang="zh-CN" sz="1200" b="0" i="1" smtClean="0">
                              <a:solidFill>
                                <a:sysClr val="windowText" lastClr="000000"/>
                              </a:solidFill>
                              <a:latin typeface="Cambria Math" panose="02040503050406030204" pitchFamily="18" charset="0"/>
                            </a:rPr>
                            <m:t>1</m:t>
                          </m:r>
                        </m:num>
                        <m:den>
                          <m:r>
                            <a:rPr kumimoji="1" lang="en-US" altLang="zh-CN" sz="1200" b="0" i="1" smtClean="0">
                              <a:solidFill>
                                <a:sysClr val="windowText" lastClr="000000"/>
                              </a:solidFill>
                              <a:latin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rPr>
                            <m:t>𝑦</m:t>
                          </m:r>
                        </m:den>
                      </m:f>
                      <m:r>
                        <a:rPr kumimoji="1" lang="en-US" altLang="zh-CN" sz="1200" b="0" i="1" smtClean="0">
                          <a:solidFill>
                            <a:sysClr val="windowText" lastClr="000000"/>
                          </a:solidFill>
                          <a:latin typeface="Cambria Math" panose="02040503050406030204" pitchFamily="18" charset="0"/>
                        </a:rPr>
                        <m:t>+1</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f>
                        <m:fPr>
                          <m:ctrlPr>
                            <a:rPr kumimoji="1" lang="en-US" altLang="zh-CN" sz="1200" b="0" i="1" smtClean="0">
                              <a:solidFill>
                                <a:sysClr val="windowText" lastClr="000000"/>
                              </a:solidFill>
                              <a:latin typeface="Cambria Math" panose="02040503050406030204" pitchFamily="18" charset="0"/>
                              <a:ea typeface="Cambria Math" panose="02040503050406030204" pitchFamily="18" charset="0"/>
                            </a:rPr>
                          </m:ctrlPr>
                        </m:fPr>
                        <m:num>
                          <m:d>
                            <m:dPr>
                              <m:ctrlPr>
                                <a:rPr kumimoji="1" lang="en-US" altLang="zh-CN" sz="1200" b="0" i="1" smtClean="0">
                                  <a:solidFill>
                                    <a:sysClr val="windowText" lastClr="000000"/>
                                  </a:solidFill>
                                  <a:latin typeface="Cambria Math" panose="02040503050406030204" pitchFamily="18" charset="0"/>
                                  <a:ea typeface="Cambria Math" panose="02040503050406030204" pitchFamily="18" charset="0"/>
                                </a:rPr>
                              </m:ctrlPr>
                            </m:dPr>
                            <m:e>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e>
                          </m:d>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d>
                            <m:dPr>
                              <m:ctrlPr>
                                <a:rPr kumimoji="1" lang="en-US" altLang="zh-CN" sz="1200" b="0" i="1" smtClean="0">
                                  <a:solidFill>
                                    <a:sysClr val="windowText" lastClr="000000"/>
                                  </a:solidFill>
                                  <a:latin typeface="Cambria Math" panose="02040503050406030204" pitchFamily="18" charset="0"/>
                                  <a:ea typeface="Cambria Math" panose="02040503050406030204" pitchFamily="18" charset="0"/>
                                </a:rPr>
                              </m:ctrlPr>
                            </m:dPr>
                            <m:e>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e>
                          </m:d>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num>
                        <m:den>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𝑦</m:t>
                          </m:r>
                          <m:r>
                            <a:rPr kumimoji="1" lang="en-US" altLang="zh-CN" sz="1200" b="0" i="1" smtClean="0">
                              <a:solidFill>
                                <a:sysClr val="windowText" lastClr="000000"/>
                              </a:solidFill>
                              <a:latin typeface="Cambria Math" panose="02040503050406030204" pitchFamily="18" charset="0"/>
                              <a:ea typeface="Cambria Math" panose="02040503050406030204" pitchFamily="18" charset="0"/>
                            </a:rPr>
                            <m:t>)</m:t>
                          </m:r>
                        </m:den>
                      </m:f>
                    </m:oMath>
                  </m:oMathPara>
                </a14:m>
                <a:endParaRPr kumimoji="1" lang="zh-CN" altLang="en-US" sz="1200" dirty="0">
                  <a:solidFill>
                    <a:sysClr val="windowText" lastClr="000000"/>
                  </a:solidFill>
                </a:endParaRPr>
              </a:p>
            </p:txBody>
          </p:sp>
        </mc:Choice>
        <mc:Fallback xmlns="">
          <p:sp>
            <p:nvSpPr>
              <p:cNvPr id="25" name="圆角矩形 24"/>
              <p:cNvSpPr>
                <a:spLocks noRot="1" noChangeAspect="1" noMove="1" noResize="1" noEditPoints="1" noAdjustHandles="1" noChangeArrowheads="1" noChangeShapeType="1" noTextEdit="1"/>
              </p:cNvSpPr>
              <p:nvPr/>
            </p:nvSpPr>
            <p:spPr>
              <a:xfrm>
                <a:off x="1668700" y="2289811"/>
                <a:ext cx="4176588" cy="643237"/>
              </a:xfrm>
              <a:prstGeom prst="roundRect">
                <a:avLst/>
              </a:prstGeom>
              <a:blipFill rotWithShape="1">
                <a:blip r:embed="rId5"/>
                <a:stretch>
                  <a:fillRect l="-13" r="3" b="96"/>
                </a:stretch>
              </a:blip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圆角矩形 25"/>
              <p:cNvSpPr/>
              <p:nvPr/>
            </p:nvSpPr>
            <p:spPr>
              <a:xfrm>
                <a:off x="1668701" y="3156532"/>
                <a:ext cx="4176588" cy="562284"/>
              </a:xfrm>
              <a:prstGeom prst="roundRect">
                <a:avLst/>
              </a:prstGeom>
              <a:solidFill>
                <a:schemeClr val="accent4">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d>
                        <m:dPr>
                          <m:ctrlPr>
                            <a:rPr kumimoji="1" lang="en-US" altLang="zh-CN" sz="1400" b="0" i="1" smtClean="0">
                              <a:solidFill>
                                <a:sysClr val="windowText" lastClr="000000"/>
                              </a:solidFill>
                              <a:latin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rPr>
                            <m:t>𝑦</m:t>
                          </m:r>
                        </m:e>
                      </m:d>
                      <m:r>
                        <a:rPr kumimoji="1" lang="en-US" altLang="zh-CN" sz="1400" b="0" i="1" smtClean="0">
                          <a:solidFill>
                            <a:sysClr val="windowText" lastClr="000000"/>
                          </a:solidFill>
                          <a:latin typeface="Cambria Math" panose="02040503050406030204" pitchFamily="18" charset="0"/>
                        </a:rPr>
                        <m:t>+</m:t>
                      </m:r>
                      <m:d>
                        <m:dPr>
                          <m:ctrlPr>
                            <a:rPr kumimoji="1" lang="en-US" altLang="zh-CN" sz="1400" b="0" i="1" smtClean="0">
                              <a:solidFill>
                                <a:sysClr val="windowText" lastClr="000000"/>
                              </a:solidFill>
                              <a:latin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rPr>
                            <m:t>𝑦</m:t>
                          </m:r>
                        </m:e>
                      </m:d>
                      <m:r>
                        <a:rPr kumimoji="1" lang="en-US" altLang="zh-CN" sz="1400" b="0" i="1" smtClean="0">
                          <a:solidFill>
                            <a:sysClr val="windowText" lastClr="000000"/>
                          </a:solidFill>
                          <a:latin typeface="Cambria Math" panose="02040503050406030204" pitchFamily="18" charset="0"/>
                        </a:rPr>
                        <m:t>+</m:t>
                      </m:r>
                      <m:d>
                        <m:dPr>
                          <m:ctrlPr>
                            <a:rPr kumimoji="1" lang="en-US" altLang="zh-CN" sz="1400" b="0" i="1" smtClean="0">
                              <a:solidFill>
                                <a:sysClr val="windowText" lastClr="000000"/>
                              </a:solidFill>
                              <a:latin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rPr>
                            <m:t>𝑦</m:t>
                          </m:r>
                        </m:e>
                      </m:d>
                      <m:d>
                        <m:dPr>
                          <m:ctrlPr>
                            <a:rPr kumimoji="1" lang="en-US" altLang="zh-CN" sz="1400" b="0" i="1" smtClean="0">
                              <a:solidFill>
                                <a:sysClr val="windowText" lastClr="000000"/>
                              </a:solidFill>
                              <a:latin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rPr>
                            <m:t>𝑦</m:t>
                          </m:r>
                        </m:e>
                      </m:d>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⇒2</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sSup>
                        <m:sSupPr>
                          <m:ctrlPr>
                            <a:rPr kumimoji="1" lang="en-US" altLang="zh-CN" sz="1400" b="0" i="1" smtClean="0">
                              <a:solidFill>
                                <a:sysClr val="windowText" lastClr="000000"/>
                              </a:solidFill>
                              <a:latin typeface="Cambria Math" panose="02040503050406030204" pitchFamily="18" charset="0"/>
                              <a:ea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e>
                        <m: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2</m:t>
                          </m:r>
                        </m:sup>
                      </m:s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sSup>
                        <m:sSupPr>
                          <m:ctrlPr>
                            <a:rPr kumimoji="1" lang="en-US" altLang="zh-CN" sz="1400" b="0" i="1" smtClean="0">
                              <a:solidFill>
                                <a:sysClr val="windowText" lastClr="000000"/>
                              </a:solidFill>
                              <a:latin typeface="Cambria Math" panose="02040503050406030204" pitchFamily="18" charset="0"/>
                              <a:ea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𝑦</m:t>
                          </m:r>
                        </m:e>
                        <m: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2</m:t>
                          </m:r>
                        </m:sup>
                      </m:sSup>
                    </m:oMath>
                  </m:oMathPara>
                </a14:m>
                <a:endParaRPr kumimoji="1" lang="zh-CN" altLang="en-US" sz="1400" dirty="0">
                  <a:solidFill>
                    <a:sysClr val="windowText" lastClr="000000"/>
                  </a:solidFill>
                </a:endParaRPr>
              </a:p>
            </p:txBody>
          </p:sp>
        </mc:Choice>
        <mc:Fallback xmlns="">
          <p:sp>
            <p:nvSpPr>
              <p:cNvPr id="26" name="圆角矩形 25"/>
              <p:cNvSpPr>
                <a:spLocks noRot="1" noChangeAspect="1" noMove="1" noResize="1" noEditPoints="1" noAdjustHandles="1" noChangeArrowheads="1" noChangeShapeType="1" noTextEdit="1"/>
              </p:cNvSpPr>
              <p:nvPr/>
            </p:nvSpPr>
            <p:spPr>
              <a:xfrm>
                <a:off x="1668701" y="3156532"/>
                <a:ext cx="4176588" cy="562284"/>
              </a:xfrm>
              <a:prstGeom prst="roundRect">
                <a:avLst/>
              </a:prstGeom>
              <a:blipFill rotWithShape="1">
                <a:blip r:embed="rId6"/>
                <a:stretch>
                  <a:fillRect l="-13" t="-104" r="3" b="46"/>
                </a:stretch>
              </a:blip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7" name="圆角矩形 26"/>
              <p:cNvSpPr/>
              <p:nvPr/>
            </p:nvSpPr>
            <p:spPr>
              <a:xfrm>
                <a:off x="1668701" y="3956916"/>
                <a:ext cx="4176587" cy="562284"/>
              </a:xfrm>
              <a:prstGeom prst="roundRect">
                <a:avLst/>
              </a:prstGeom>
              <a:solidFill>
                <a:schemeClr val="accent4">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kumimoji="1" lang="en-US" altLang="zh-CN" sz="1400" b="0" i="1" smtClean="0">
                          <a:solidFill>
                            <a:sysClr val="windowText" lastClr="000000"/>
                          </a:solidFill>
                          <a:latin typeface="Cambria Math" panose="02040503050406030204" pitchFamily="18" charset="0"/>
                        </a:rPr>
                        <m:t>1+3</m:t>
                      </m:r>
                      <m:r>
                        <a:rPr kumimoji="1" lang="en-US" altLang="zh-CN" sz="1400" b="0" i="1" smtClean="0">
                          <a:solidFill>
                            <a:sysClr val="windowText" lastClr="000000"/>
                          </a:solidFill>
                          <a:latin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rPr>
                        <m:t>+3</m:t>
                      </m:r>
                      <m:sSup>
                        <m:sSupPr>
                          <m:ctrlPr>
                            <a:rPr kumimoji="1" lang="en-US" altLang="zh-CN" sz="1400" b="0" i="1" smtClean="0">
                              <a:solidFill>
                                <a:sysClr val="windowText" lastClr="000000"/>
                              </a:solidFill>
                              <a:latin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rPr>
                            <m:t>𝑥</m:t>
                          </m:r>
                        </m:e>
                        <m:sup>
                          <m:r>
                            <a:rPr kumimoji="1" lang="en-US" altLang="zh-CN" sz="1400" b="0" i="1" smtClean="0">
                              <a:solidFill>
                                <a:sysClr val="windowText" lastClr="000000"/>
                              </a:solidFill>
                              <a:latin typeface="Cambria Math" panose="02040503050406030204" pitchFamily="18" charset="0"/>
                            </a:rPr>
                            <m:t>2</m:t>
                          </m:r>
                        </m:sup>
                      </m:sSup>
                      <m:r>
                        <a:rPr kumimoji="1" lang="en-US" altLang="zh-CN" sz="1400" b="0" i="1" smtClean="0">
                          <a:solidFill>
                            <a:sysClr val="windowText" lastClr="000000"/>
                          </a:solidFill>
                          <a:latin typeface="Cambria Math" panose="02040503050406030204" pitchFamily="18" charset="0"/>
                        </a:rPr>
                        <m:t>+</m:t>
                      </m:r>
                      <m:sSup>
                        <m:sSupPr>
                          <m:ctrlPr>
                            <a:rPr kumimoji="1" lang="en-US" altLang="zh-CN" sz="1400" b="0" i="1" smtClean="0">
                              <a:solidFill>
                                <a:sysClr val="windowText" lastClr="000000"/>
                              </a:solidFill>
                              <a:latin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rPr>
                            <m:t>𝑥</m:t>
                          </m:r>
                        </m:e>
                        <m:sup>
                          <m:r>
                            <a:rPr kumimoji="1" lang="en-US" altLang="zh-CN" sz="1400" b="0" i="1" smtClean="0">
                              <a:solidFill>
                                <a:sysClr val="windowText" lastClr="000000"/>
                              </a:solidFill>
                              <a:latin typeface="Cambria Math" panose="02040503050406030204" pitchFamily="18" charset="0"/>
                            </a:rPr>
                            <m:t>3</m:t>
                          </m:r>
                        </m:sup>
                      </m:s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⇒1+(3</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d>
                        <m:dPr>
                          <m:ctrlPr>
                            <a:rPr kumimoji="1" lang="en-US" altLang="zh-CN" sz="1400" b="0" i="1" smtClean="0">
                              <a:solidFill>
                                <a:sysClr val="windowText" lastClr="000000"/>
                              </a:solidFill>
                              <a:latin typeface="Cambria Math" panose="02040503050406030204" pitchFamily="18" charset="0"/>
                              <a:ea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3</m:t>
                          </m:r>
                          <m:sSup>
                            <m:sSupPr>
                              <m:ctrlPr>
                                <a:rPr kumimoji="1" lang="en-US" altLang="zh-CN" sz="1400" b="0" i="1" smtClean="0">
                                  <a:solidFill>
                                    <a:sysClr val="windowText" lastClr="000000"/>
                                  </a:solidFill>
                                  <a:latin typeface="Cambria Math" panose="02040503050406030204" pitchFamily="18" charset="0"/>
                                  <a:ea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e>
                            <m: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2</m:t>
                              </m:r>
                            </m:sup>
                          </m:s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sSup>
                            <m:sSupPr>
                              <m:ctrlPr>
                                <a:rPr kumimoji="1" lang="en-US" altLang="zh-CN" sz="1400" b="0" i="1" smtClean="0">
                                  <a:solidFill>
                                    <a:sysClr val="windowText" lastClr="000000"/>
                                  </a:solidFill>
                                  <a:latin typeface="Cambria Math" panose="02040503050406030204" pitchFamily="18" charset="0"/>
                                  <a:ea typeface="Cambria Math" panose="02040503050406030204" pitchFamily="18" charset="0"/>
                                </a:rPr>
                              </m:ctrlPr>
                            </m:sSupPr>
                            <m:e>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e>
                            <m:sup>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3</m:t>
                              </m:r>
                            </m:sup>
                          </m:sSup>
                        </m:e>
                      </m:d>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oMath>
                  </m:oMathPara>
                </a14:m>
                <a:endParaRPr kumimoji="1" lang="zh-CN" altLang="en-US" sz="1400" dirty="0">
                  <a:solidFill>
                    <a:sysClr val="windowText" lastClr="000000"/>
                  </a:solidFill>
                </a:endParaRPr>
              </a:p>
            </p:txBody>
          </p:sp>
        </mc:Choice>
        <mc:Fallback xmlns="">
          <p:sp>
            <p:nvSpPr>
              <p:cNvPr id="27" name="圆角矩形 26"/>
              <p:cNvSpPr>
                <a:spLocks noRot="1" noChangeAspect="1" noMove="1" noResize="1" noEditPoints="1" noAdjustHandles="1" noChangeArrowheads="1" noChangeShapeType="1" noTextEdit="1"/>
              </p:cNvSpPr>
              <p:nvPr/>
            </p:nvSpPr>
            <p:spPr>
              <a:xfrm>
                <a:off x="1668701" y="3956916"/>
                <a:ext cx="4176587" cy="562284"/>
              </a:xfrm>
              <a:prstGeom prst="roundRect">
                <a:avLst/>
              </a:prstGeom>
              <a:blipFill rotWithShape="1">
                <a:blip r:embed="rId7"/>
                <a:stretch>
                  <a:fillRect l="-13" t="-41" r="3" b="96"/>
                </a:stretch>
              </a:blip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圆角矩形 27"/>
              <p:cNvSpPr/>
              <p:nvPr/>
            </p:nvSpPr>
            <p:spPr>
              <a:xfrm>
                <a:off x="1668703" y="4797561"/>
                <a:ext cx="4176586" cy="562284"/>
              </a:xfrm>
              <a:prstGeom prst="roundRect">
                <a:avLst/>
              </a:prstGeom>
              <a:solidFill>
                <a:schemeClr val="accent4">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 xmlns:m="http://schemas.openxmlformats.org/officeDocument/2006/math">
                    <m:func>
                      <m:funcPr>
                        <m:ctrlPr>
                          <a:rPr kumimoji="1" lang="en-US" altLang="zh-CN" sz="1400" b="0" i="1" smtClean="0">
                            <a:solidFill>
                              <a:sysClr val="windowText" lastClr="000000"/>
                            </a:solidFill>
                            <a:latin typeface="Cambria Math" panose="02040503050406030204" pitchFamily="18" charset="0"/>
                          </a:rPr>
                        </m:ctrlPr>
                      </m:funcPr>
                      <m:fName>
                        <m:r>
                          <a:rPr kumimoji="1" lang="en-US" altLang="zh-CN" sz="1400" i="1">
                            <a:solidFill>
                              <a:sysClr val="windowText" lastClr="000000"/>
                            </a:solidFill>
                            <a:latin typeface="Cambria Math" panose="02040503050406030204" pitchFamily="18" charset="0"/>
                            <a:ea typeface="Cambria Math" panose="02040503050406030204" pitchFamily="18" charset="0"/>
                          </a:rPr>
                          <m:t>𝑙𝑜𝑔</m:t>
                        </m:r>
                      </m:fName>
                      <m:e>
                        <m:d>
                          <m:dPr>
                            <m:ctrlPr>
                              <a:rPr kumimoji="1" lang="en-US" altLang="zh-CN" sz="1400" b="0" i="1" smtClean="0">
                                <a:solidFill>
                                  <a:sysClr val="windowText" lastClr="000000"/>
                                </a:solidFill>
                                <a:latin typeface="Cambria Math" panose="02040503050406030204" pitchFamily="18" charset="0"/>
                              </a:rPr>
                            </m:ctrlPr>
                          </m:dPr>
                          <m:e>
                            <m:r>
                              <a:rPr kumimoji="1" lang="en-US" altLang="zh-CN" sz="1400" b="0" i="1" smtClean="0">
                                <a:solidFill>
                                  <a:sysClr val="windowText" lastClr="000000"/>
                                </a:solidFill>
                                <a:latin typeface="Cambria Math" panose="02040503050406030204" pitchFamily="18" charset="0"/>
                              </a:rPr>
                              <m:t>1+</m:t>
                            </m:r>
                            <m:r>
                              <a:rPr kumimoji="1" lang="en-US" altLang="zh-CN" sz="1400" b="0" i="1" smtClean="0">
                                <a:solidFill>
                                  <a:sysClr val="windowText" lastClr="000000"/>
                                </a:solidFill>
                                <a:latin typeface="Cambria Math" panose="02040503050406030204" pitchFamily="18" charset="0"/>
                              </a:rPr>
                              <m:t>𝑥</m:t>
                            </m:r>
                          </m:e>
                        </m:d>
                      </m:e>
                    </m:func>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𝑙𝑜𝑔</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1</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𝑝</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𝑥</m:t>
                    </m:r>
                    <m:r>
                      <a:rPr kumimoji="1" lang="en-US" altLang="zh-CN" sz="1400" b="0" i="1" smtClean="0">
                        <a:solidFill>
                          <a:sysClr val="windowText" lastClr="000000"/>
                        </a:solidFill>
                        <a:latin typeface="Cambria Math" panose="02040503050406030204" pitchFamily="18" charset="0"/>
                        <a:ea typeface="Cambria Math" panose="02040503050406030204" pitchFamily="18" charset="0"/>
                      </a:rPr>
                      <m:t>)</m:t>
                    </m:r>
                  </m:oMath>
                </a14:m>
                <a:r>
                  <a:rPr kumimoji="1" lang="en-US" altLang="zh-CN" sz="1400" dirty="0">
                    <a:solidFill>
                      <a:sysClr val="windowText" lastClr="000000"/>
                    </a:solidFill>
                  </a:rPr>
                  <a:t> </a:t>
                </a:r>
                <a:endParaRPr kumimoji="1" lang="zh-CN" altLang="en-US" sz="1400" dirty="0">
                  <a:solidFill>
                    <a:sysClr val="windowText" lastClr="000000"/>
                  </a:solidFill>
                  <a:latin typeface="Calibri" panose="020F0502020204030204" pitchFamily="34" charset="0"/>
                  <a:cs typeface="Calibri" panose="020F0502020204030204" pitchFamily="34" charset="0"/>
                </a:endParaRPr>
              </a:p>
            </p:txBody>
          </p:sp>
        </mc:Choice>
        <mc:Fallback xmlns="">
          <p:sp>
            <p:nvSpPr>
              <p:cNvPr id="28" name="圆角矩形 27"/>
              <p:cNvSpPr>
                <a:spLocks noRot="1" noChangeAspect="1" noMove="1" noResize="1" noEditPoints="1" noAdjustHandles="1" noChangeArrowheads="1" noChangeShapeType="1" noTextEdit="1"/>
              </p:cNvSpPr>
              <p:nvPr/>
            </p:nvSpPr>
            <p:spPr>
              <a:xfrm>
                <a:off x="1668703" y="4797561"/>
                <a:ext cx="4176586" cy="562284"/>
              </a:xfrm>
              <a:prstGeom prst="roundRect">
                <a:avLst/>
              </a:prstGeom>
              <a:blipFill rotWithShape="1">
                <a:blip r:embed="rId8"/>
                <a:stretch>
                  <a:fillRect l="-13" t="-24" r="3" b="79"/>
                </a:stretch>
              </a:blip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
        <p:nvSpPr>
          <p:cNvPr id="29" name="圆角矩形 28"/>
          <p:cNvSpPr/>
          <p:nvPr/>
        </p:nvSpPr>
        <p:spPr>
          <a:xfrm>
            <a:off x="37613" y="2289811"/>
            <a:ext cx="1630173" cy="643237"/>
          </a:xfrm>
          <a:prstGeom prst="roundRect">
            <a:avLst/>
          </a:prstGeom>
          <a:solidFill>
            <a:schemeClr val="accent1">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Calibri" panose="020F0502020204030204" pitchFamily="34" charset="0"/>
                <a:cs typeface="Calibri" panose="020F0502020204030204" pitchFamily="34" charset="0"/>
              </a:rPr>
              <a:t>Normalization</a:t>
            </a:r>
            <a:endParaRPr kumimoji="1" lang="zh-CN" altLang="en-US" dirty="0">
              <a:solidFill>
                <a:sysClr val="windowText" lastClr="000000"/>
              </a:solidFill>
              <a:latin typeface="Calibri" panose="020F0502020204030204" pitchFamily="34" charset="0"/>
              <a:cs typeface="Calibri" panose="020F0502020204030204" pitchFamily="34" charset="0"/>
            </a:endParaRPr>
          </a:p>
        </p:txBody>
      </p:sp>
      <p:sp>
        <p:nvSpPr>
          <p:cNvPr id="30" name="圆角矩形 29"/>
          <p:cNvSpPr/>
          <p:nvPr/>
        </p:nvSpPr>
        <p:spPr>
          <a:xfrm>
            <a:off x="37613" y="3156533"/>
            <a:ext cx="1630174" cy="562284"/>
          </a:xfrm>
          <a:prstGeom prst="roundRect">
            <a:avLst/>
          </a:prstGeom>
          <a:solidFill>
            <a:schemeClr val="accent1">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Calibri" panose="020F0502020204030204" pitchFamily="34" charset="0"/>
                <a:cs typeface="Calibri" panose="020F0502020204030204" pitchFamily="34" charset="0"/>
              </a:rPr>
              <a:t>Simplification</a:t>
            </a:r>
            <a:endParaRPr kumimoji="1" lang="zh-CN" altLang="en-US" dirty="0">
              <a:solidFill>
                <a:sysClr val="windowText" lastClr="000000"/>
              </a:solidFill>
              <a:latin typeface="Calibri" panose="020F0502020204030204" pitchFamily="34" charset="0"/>
              <a:cs typeface="Calibri" panose="020F0502020204030204" pitchFamily="34" charset="0"/>
            </a:endParaRPr>
          </a:p>
        </p:txBody>
      </p:sp>
      <p:sp>
        <p:nvSpPr>
          <p:cNvPr id="31" name="圆角矩形 30"/>
          <p:cNvSpPr/>
          <p:nvPr/>
        </p:nvSpPr>
        <p:spPr>
          <a:xfrm>
            <a:off x="37611" y="3962468"/>
            <a:ext cx="1630175" cy="562284"/>
          </a:xfrm>
          <a:prstGeom prst="roundRect">
            <a:avLst/>
          </a:prstGeom>
          <a:solidFill>
            <a:schemeClr val="accent1">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Calibri" panose="020F0502020204030204" pitchFamily="34" charset="0"/>
                <a:cs typeface="Calibri" panose="020F0502020204030204" pitchFamily="34" charset="0"/>
              </a:rPr>
              <a:t>Reordering</a:t>
            </a:r>
            <a:endParaRPr kumimoji="1" lang="zh-CN" altLang="en-US" dirty="0">
              <a:solidFill>
                <a:sysClr val="windowText" lastClr="000000"/>
              </a:solidFill>
              <a:latin typeface="Calibri" panose="020F0502020204030204" pitchFamily="34" charset="0"/>
              <a:cs typeface="Calibri" panose="020F0502020204030204" pitchFamily="34" charset="0"/>
            </a:endParaRPr>
          </a:p>
        </p:txBody>
      </p:sp>
      <p:sp>
        <p:nvSpPr>
          <p:cNvPr id="32" name="圆角矩形 31"/>
          <p:cNvSpPr/>
          <p:nvPr/>
        </p:nvSpPr>
        <p:spPr>
          <a:xfrm>
            <a:off x="37611" y="4797561"/>
            <a:ext cx="1630176" cy="562284"/>
          </a:xfrm>
          <a:prstGeom prst="roundRect">
            <a:avLst/>
          </a:prstGeom>
          <a:solidFill>
            <a:schemeClr val="accent1">
              <a:lumMod val="20000"/>
              <a:lumOff val="80000"/>
            </a:schemeClr>
          </a:solidFill>
          <a:ln w="28575">
            <a:no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dirty="0">
                <a:solidFill>
                  <a:sysClr val="windowText" lastClr="000000"/>
                </a:solidFill>
                <a:latin typeface="Calibri" panose="020F0502020204030204" pitchFamily="34" charset="0"/>
                <a:cs typeface="Calibri" panose="020F0502020204030204" pitchFamily="34" charset="0"/>
              </a:rPr>
              <a:t>Extended rules</a:t>
            </a:r>
            <a:endParaRPr kumimoji="1" lang="zh-CN" altLang="en-US" dirty="0">
              <a:solidFill>
                <a:sysClr val="windowText" lastClr="000000"/>
              </a:solidFill>
              <a:latin typeface="Calibri" panose="020F0502020204030204" pitchFamily="34" charset="0"/>
              <a:cs typeface="Calibri" panose="020F0502020204030204" pitchFamily="34" charset="0"/>
            </a:endParaRPr>
          </a:p>
        </p:txBody>
      </p:sp>
      <p:sp>
        <p:nvSpPr>
          <p:cNvPr id="33" name="可选流程 32"/>
          <p:cNvSpPr/>
          <p:nvPr/>
        </p:nvSpPr>
        <p:spPr>
          <a:xfrm>
            <a:off x="632442" y="5880031"/>
            <a:ext cx="10822557" cy="796031"/>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ARFA supports normalization, simplification, reordering and extended rules to generate equivalent rewriting expressions</a:t>
            </a:r>
            <a:endParaRPr kumimoji="1" lang="zh-CN" altLang="en-US" sz="2400" b="1"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xit" presetSubtype="21" fill="hold" grpId="0" nodeType="clickEffect">
                                  <p:stCondLst>
                                    <p:cond delay="0"/>
                                  </p:stCondLst>
                                  <p:childTnLst>
                                    <p:animEffect transition="out" filter="barn(inVertical)">
                                      <p:cBhvr>
                                        <p:cTn id="6" dur="500"/>
                                        <p:tgtEl>
                                          <p:spTgt spid="29"/>
                                        </p:tgtEl>
                                      </p:cBhvr>
                                    </p:animEffect>
                                    <p:set>
                                      <p:cBhvr>
                                        <p:cTn id="7" dur="1" fill="hold">
                                          <p:stCondLst>
                                            <p:cond delay="499"/>
                                          </p:stCondLst>
                                        </p:cTn>
                                        <p:tgtEl>
                                          <p:spTgt spid="29"/>
                                        </p:tgtEl>
                                        <p:attrNameLst>
                                          <p:attrName>style.visibility</p:attrName>
                                        </p:attrNameLst>
                                      </p:cBhvr>
                                      <p:to>
                                        <p:strVal val="hidden"/>
                                      </p:to>
                                    </p:set>
                                  </p:childTnLst>
                                </p:cTn>
                              </p:par>
                              <p:par>
                                <p:cTn id="8" presetID="16" presetClass="exit" presetSubtype="21" fill="hold" grpId="0" nodeType="withEffect">
                                  <p:stCondLst>
                                    <p:cond delay="0"/>
                                  </p:stCondLst>
                                  <p:childTnLst>
                                    <p:animEffect transition="out" filter="barn(inVertical)">
                                      <p:cBhvr>
                                        <p:cTn id="9" dur="500"/>
                                        <p:tgtEl>
                                          <p:spTgt spid="25"/>
                                        </p:tgtEl>
                                      </p:cBhvr>
                                    </p:animEffect>
                                    <p:set>
                                      <p:cBhvr>
                                        <p:cTn id="10" dur="1" fill="hold">
                                          <p:stCondLst>
                                            <p:cond delay="499"/>
                                          </p:stCondLst>
                                        </p:cTn>
                                        <p:tgtEl>
                                          <p:spTgt spid="25"/>
                                        </p:tgtEl>
                                        <p:attrNameLst>
                                          <p:attrName>style.visibility</p:attrName>
                                        </p:attrNameLst>
                                      </p:cBhvr>
                                      <p:to>
                                        <p:strVal val="hidden"/>
                                      </p:to>
                                    </p:set>
                                  </p:childTnLst>
                                </p:cTn>
                              </p:par>
                              <p:par>
                                <p:cTn id="11" presetID="16" presetClass="exit" presetSubtype="21" fill="hold" grpId="0" nodeType="withEffect">
                                  <p:stCondLst>
                                    <p:cond delay="0"/>
                                  </p:stCondLst>
                                  <p:childTnLst>
                                    <p:animEffect transition="out" filter="barn(inVertical)">
                                      <p:cBhvr>
                                        <p:cTn id="12" dur="500"/>
                                        <p:tgtEl>
                                          <p:spTgt spid="30"/>
                                        </p:tgtEl>
                                      </p:cBhvr>
                                    </p:animEffect>
                                    <p:set>
                                      <p:cBhvr>
                                        <p:cTn id="13" dur="1" fill="hold">
                                          <p:stCondLst>
                                            <p:cond delay="499"/>
                                          </p:stCondLst>
                                        </p:cTn>
                                        <p:tgtEl>
                                          <p:spTgt spid="30"/>
                                        </p:tgtEl>
                                        <p:attrNameLst>
                                          <p:attrName>style.visibility</p:attrName>
                                        </p:attrNameLst>
                                      </p:cBhvr>
                                      <p:to>
                                        <p:strVal val="hidden"/>
                                      </p:to>
                                    </p:set>
                                  </p:childTnLst>
                                </p:cTn>
                              </p:par>
                              <p:par>
                                <p:cTn id="14" presetID="16" presetClass="exit" presetSubtype="21" fill="hold" grpId="0" nodeType="withEffect">
                                  <p:stCondLst>
                                    <p:cond delay="0"/>
                                  </p:stCondLst>
                                  <p:childTnLst>
                                    <p:animEffect transition="out" filter="barn(inVertical)">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16" presetClass="exit" presetSubtype="21" fill="hold" grpId="0" nodeType="withEffect">
                                  <p:stCondLst>
                                    <p:cond delay="0"/>
                                  </p:stCondLst>
                                  <p:childTnLst>
                                    <p:animEffect transition="out" filter="barn(inVertical)">
                                      <p:cBhvr>
                                        <p:cTn id="18" dur="500"/>
                                        <p:tgtEl>
                                          <p:spTgt spid="31"/>
                                        </p:tgtEl>
                                      </p:cBhvr>
                                    </p:animEffect>
                                    <p:set>
                                      <p:cBhvr>
                                        <p:cTn id="19" dur="1" fill="hold">
                                          <p:stCondLst>
                                            <p:cond delay="499"/>
                                          </p:stCondLst>
                                        </p:cTn>
                                        <p:tgtEl>
                                          <p:spTgt spid="31"/>
                                        </p:tgtEl>
                                        <p:attrNameLst>
                                          <p:attrName>style.visibility</p:attrName>
                                        </p:attrNameLst>
                                      </p:cBhvr>
                                      <p:to>
                                        <p:strVal val="hidden"/>
                                      </p:to>
                                    </p:set>
                                  </p:childTnLst>
                                </p:cTn>
                              </p:par>
                              <p:par>
                                <p:cTn id="20" presetID="16" presetClass="exit" presetSubtype="21" fill="hold" grpId="0" nodeType="withEffect">
                                  <p:stCondLst>
                                    <p:cond delay="0"/>
                                  </p:stCondLst>
                                  <p:childTnLst>
                                    <p:animEffect transition="out" filter="barn(inVertical)">
                                      <p:cBhvr>
                                        <p:cTn id="21" dur="500"/>
                                        <p:tgtEl>
                                          <p:spTgt spid="27"/>
                                        </p:tgtEl>
                                      </p:cBhvr>
                                    </p:animEffect>
                                    <p:set>
                                      <p:cBhvr>
                                        <p:cTn id="22" dur="1" fill="hold">
                                          <p:stCondLst>
                                            <p:cond delay="499"/>
                                          </p:stCondLst>
                                        </p:cTn>
                                        <p:tgtEl>
                                          <p:spTgt spid="27"/>
                                        </p:tgtEl>
                                        <p:attrNameLst>
                                          <p:attrName>style.visibility</p:attrName>
                                        </p:attrNameLst>
                                      </p:cBhvr>
                                      <p:to>
                                        <p:strVal val="hidden"/>
                                      </p:to>
                                    </p:set>
                                  </p:childTnLst>
                                </p:cTn>
                              </p:par>
                              <p:par>
                                <p:cTn id="23" presetID="16" presetClass="exit" presetSubtype="21" fill="hold" grpId="0" nodeType="withEffect">
                                  <p:stCondLst>
                                    <p:cond delay="0"/>
                                  </p:stCondLst>
                                  <p:childTnLst>
                                    <p:animEffect transition="out" filter="barn(inVertical)">
                                      <p:cBhvr>
                                        <p:cTn id="24" dur="500"/>
                                        <p:tgtEl>
                                          <p:spTgt spid="32"/>
                                        </p:tgtEl>
                                      </p:cBhvr>
                                    </p:animEffect>
                                    <p:set>
                                      <p:cBhvr>
                                        <p:cTn id="25" dur="1" fill="hold">
                                          <p:stCondLst>
                                            <p:cond delay="499"/>
                                          </p:stCondLst>
                                        </p:cTn>
                                        <p:tgtEl>
                                          <p:spTgt spid="32"/>
                                        </p:tgtEl>
                                        <p:attrNameLst>
                                          <p:attrName>style.visibility</p:attrName>
                                        </p:attrNameLst>
                                      </p:cBhvr>
                                      <p:to>
                                        <p:strVal val="hidden"/>
                                      </p:to>
                                    </p:set>
                                  </p:childTnLst>
                                </p:cTn>
                              </p:par>
                              <p:par>
                                <p:cTn id="26" presetID="16" presetClass="exit" presetSubtype="21" fill="hold" grpId="0" nodeType="withEffect">
                                  <p:stCondLst>
                                    <p:cond delay="0"/>
                                  </p:stCondLst>
                                  <p:childTnLst>
                                    <p:animEffect transition="out" filter="barn(inVertical)">
                                      <p:cBhvr>
                                        <p:cTn id="27" dur="500"/>
                                        <p:tgtEl>
                                          <p:spTgt spid="28"/>
                                        </p:tgtEl>
                                      </p:cBhvr>
                                    </p:animEffect>
                                    <p:set>
                                      <p:cBhvr>
                                        <p:cTn id="28" dur="1" fill="hold">
                                          <p:stCondLst>
                                            <p:cond delay="499"/>
                                          </p:stCondLst>
                                        </p:cTn>
                                        <p:tgtEl>
                                          <p:spTgt spid="28"/>
                                        </p:tgtEl>
                                        <p:attrNameLst>
                                          <p:attrName>style.visibility</p:attrName>
                                        </p:attrNameLst>
                                      </p:cBhvr>
                                      <p:to>
                                        <p:strVal val="hidden"/>
                                      </p:to>
                                    </p:set>
                                  </p:childTnLst>
                                </p:cTn>
                              </p:par>
                              <p:par>
                                <p:cTn id="29" presetID="16" presetClass="exit" presetSubtype="21" fill="hold" grpId="0" nodeType="withEffect">
                                  <p:stCondLst>
                                    <p:cond delay="0"/>
                                  </p:stCondLst>
                                  <p:childTnLst>
                                    <p:animEffect transition="out" filter="barn(inVertical)">
                                      <p:cBhvr>
                                        <p:cTn id="30" dur="500"/>
                                        <p:tgtEl>
                                          <p:spTgt spid="33"/>
                                        </p:tgtEl>
                                      </p:cBhvr>
                                    </p:animEffect>
                                    <p:set>
                                      <p:cBhvr>
                                        <p:cTn id="31" dur="1" fill="hold">
                                          <p:stCondLst>
                                            <p:cond delay="499"/>
                                          </p:stCondLst>
                                        </p:cTn>
                                        <p:tgtEl>
                                          <p:spTgt spid="33"/>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6" presetClass="entr" presetSubtype="21" fill="hold" nodeType="clickEffect">
                                  <p:stCondLst>
                                    <p:cond delay="0"/>
                                  </p:stCondLst>
                                  <p:childTnLst>
                                    <p:set>
                                      <p:cBhvr>
                                        <p:cTn id="35" dur="1" fill="hold">
                                          <p:stCondLst>
                                            <p:cond delay="0"/>
                                          </p:stCondLst>
                                        </p:cTn>
                                        <p:tgtEl>
                                          <p:spTgt spid="3"/>
                                        </p:tgtEl>
                                        <p:attrNameLst>
                                          <p:attrName>style.visibility</p:attrName>
                                        </p:attrNameLst>
                                      </p:cBhvr>
                                      <p:to>
                                        <p:strVal val="visible"/>
                                      </p:to>
                                    </p:set>
                                    <p:animEffect transition="in" filter="barn(inVertical)">
                                      <p:cBhvr>
                                        <p:cTn id="36" dur="500"/>
                                        <p:tgtEl>
                                          <p:spTgt spid="3"/>
                                        </p:tgtEl>
                                      </p:cBhvr>
                                    </p:animEffect>
                                  </p:childTnLst>
                                </p:cTn>
                              </p:par>
                              <p:par>
                                <p:cTn id="37" presetID="16" presetClass="entr" presetSubtype="21"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barn(inVertical)">
                                      <p:cBhvr>
                                        <p:cTn id="3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26" grpId="0" animBg="1"/>
      <p:bldP spid="27" grpId="0" animBg="1"/>
      <p:bldP spid="28" grpId="0" animBg="1"/>
      <p:bldP spid="29" grpId="0" animBg="1"/>
      <p:bldP spid="30" grpId="0" animBg="1"/>
      <p:bldP spid="31" grpId="0" animBg="1"/>
      <p:bldP spid="32" grpId="0" animBg="1"/>
      <p:bldP spid="33"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p:nvPr/>
        </p:nvSpPr>
        <p:spPr>
          <a:xfrm>
            <a:off x="358140" y="0"/>
            <a:ext cx="2632075"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sym typeface="+mn-ea"/>
              </a:rPr>
              <a:t>Evaluation</a:t>
            </a:r>
            <a:endParaRPr lang="zh-CN" altLang="en-US" dirty="0">
              <a:latin typeface="Calibri" panose="020F0502020204030204" pitchFamily="34" charset="0"/>
              <a:cs typeface="Calibri" panose="020F0502020204030204" pitchFamily="34" charset="0"/>
            </a:endParaRPr>
          </a:p>
        </p:txBody>
      </p:sp>
      <p:grpSp>
        <p:nvGrpSpPr>
          <p:cNvPr id="109" name="组合 108"/>
          <p:cNvGrpSpPr/>
          <p:nvPr/>
        </p:nvGrpSpPr>
        <p:grpSpPr>
          <a:xfrm>
            <a:off x="0" y="-30480"/>
            <a:ext cx="3042920" cy="1007110"/>
            <a:chOff x="0" y="-48"/>
            <a:chExt cx="4792"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4792"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 name="文本框 1"/>
              <p:cNvSpPr txBox="1"/>
              <p:nvPr/>
            </p:nvSpPr>
            <p:spPr>
              <a:xfrm>
                <a:off x="774568" y="1307018"/>
                <a:ext cx="10642862" cy="2554545"/>
              </a:xfrm>
              <a:prstGeom prst="rect">
                <a:avLst/>
              </a:prstGeom>
              <a:noFill/>
            </p:spPr>
            <p:txBody>
              <a:bodyPr wrap="square" rtlCol="0">
                <a:spAutoFit/>
              </a:bodyPr>
              <a:lstStyle/>
              <a:p>
                <a:r>
                  <a:rPr lang="en-US" altLang="zh-CN" sz="3200" b="1"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Benchmarks</a:t>
                </a:r>
                <a:r>
                  <a:rPr lang="en-US" altLang="zh-CN" sz="3200" dirty="0">
                    <a:latin typeface="Calibri" panose="020F0502020204030204" pitchFamily="34" charset="0"/>
                    <a:ea typeface="Calibri" panose="020F0502020204030204" pitchFamily="34" charset="0"/>
                    <a:cs typeface="Calibri" panose="020F0502020204030204" pitchFamily="34" charset="0"/>
                  </a:rPr>
                  <a:t>: total 60 expressions</a:t>
                </a:r>
              </a:p>
              <a:p>
                <a:pPr marL="742950" lvl="1" indent="-285750">
                  <a:buFont typeface="Arial" panose="020B0604020202020204" pitchFamily="34" charset="0"/>
                  <a:buChar char="•"/>
                </a:pPr>
                <a:r>
                  <a:rPr lang="en-US" altLang="zh-CN" sz="3200" dirty="0">
                    <a:latin typeface="Calibri" panose="020F0502020204030204" pitchFamily="34" charset="0"/>
                    <a:ea typeface="Calibri" panose="020F0502020204030204" pitchFamily="34" charset="0"/>
                    <a:cs typeface="Calibri" panose="020F0502020204030204" pitchFamily="34" charset="0"/>
                  </a:rPr>
                  <a:t>56 expressions are from FPBench</a:t>
                </a:r>
              </a:p>
              <a:p>
                <a:pPr marL="742950" lvl="1" indent="-285750">
                  <a:buFont typeface="Arial" panose="020B0604020202020204" pitchFamily="34" charset="0"/>
                  <a:buChar char="•"/>
                </a:pPr>
                <a:r>
                  <a:rPr lang="en-US" altLang="zh-CN" sz="3200" dirty="0">
                    <a:latin typeface="Calibri" panose="020F0502020204030204" pitchFamily="34" charset="0"/>
                    <a:ea typeface="Calibri" panose="020F0502020204030204" pitchFamily="34" charset="0"/>
                    <a:cs typeface="Calibri" panose="020F0502020204030204" pitchFamily="34" charset="0"/>
                  </a:rPr>
                  <a:t>4 expressions are from real-life numerical programs</a:t>
                </a:r>
              </a:p>
              <a:p>
                <a:pPr marL="742950" lvl="1" indent="-285750">
                  <a:buFont typeface="Arial" panose="020B0604020202020204" pitchFamily="34" charset="0"/>
                  <a:buChar char="•"/>
                </a:pPr>
                <a:endParaRPr lang="en-US" altLang="zh-CN" sz="3200" dirty="0">
                  <a:latin typeface="Calibri" panose="020F0502020204030204" pitchFamily="34" charset="0"/>
                  <a:ea typeface="Calibri" panose="020F0502020204030204" pitchFamily="34" charset="0"/>
                  <a:cs typeface="Calibri" panose="020F0502020204030204" pitchFamily="34" charset="0"/>
                </a:endParaRPr>
              </a:p>
              <a:p>
                <a14:m>
                  <m:oMath xmlns:m="http://schemas.openxmlformats.org/officeDocument/2006/math">
                    <m:r>
                      <a:rPr lang="zh-CN" altLang="en-US" sz="3200" b="0" i="1" smtClean="0">
                        <a:latin typeface="Cambria Math" panose="02040503050406030204" pitchFamily="18" charset="0"/>
                        <a:cs typeface="Calibri" panose="020F0502020204030204" pitchFamily="34" charset="0"/>
                      </a:rPr>
                      <m:t>𝒟</m:t>
                    </m:r>
                  </m:oMath>
                </a14:m>
                <a:r>
                  <a:rPr lang="zh-CN" altLang="en-US" sz="3200" dirty="0">
                    <a:latin typeface="Calibri" panose="020F0502020204030204" pitchFamily="34" charset="0"/>
                    <a:cs typeface="Calibri" panose="020F0502020204030204" pitchFamily="34" charset="0"/>
                  </a:rPr>
                  <a:t> </a:t>
                </a:r>
                <a:r>
                  <a:rPr lang="en-US" altLang="zh-CN" sz="3200" dirty="0">
                    <a:latin typeface="Calibri" panose="020F0502020204030204" pitchFamily="34" charset="0"/>
                    <a:cs typeface="Calibri" panose="020F0502020204030204" pitchFamily="34" charset="0"/>
                  </a:rPr>
                  <a:t>is set using large but reasonable ranges</a:t>
                </a:r>
                <a:endParaRPr lang="zh-CN" altLang="en-US" sz="3200" dirty="0">
                  <a:latin typeface="Calibri" panose="020F0502020204030204" pitchFamily="34" charset="0"/>
                  <a:cs typeface="Calibri" panose="020F0502020204030204" pitchFamily="34" charset="0"/>
                </a:endParaRPr>
              </a:p>
            </p:txBody>
          </p:sp>
        </mc:Choice>
        <mc:Fallback xmlns="">
          <p:sp>
            <p:nvSpPr>
              <p:cNvPr id="2" name="文本框 1"/>
              <p:cNvSpPr txBox="1">
                <a:spLocks noRot="1" noChangeAspect="1" noMove="1" noResize="1" noEditPoints="1" noAdjustHandles="1" noChangeArrowheads="1" noChangeShapeType="1" noTextEdit="1"/>
              </p:cNvSpPr>
              <p:nvPr/>
            </p:nvSpPr>
            <p:spPr>
              <a:xfrm>
                <a:off x="774568" y="1307018"/>
                <a:ext cx="10642862" cy="2554545"/>
              </a:xfrm>
              <a:prstGeom prst="rect">
                <a:avLst/>
              </a:prstGeom>
              <a:blipFill rotWithShape="1">
                <a:blip r:embed="rId4"/>
                <a:stretch>
                  <a:fillRect l="-5" t="-7" r="1" b="5"/>
                </a:stretch>
              </a:blipFill>
            </p:spPr>
            <p:txBody>
              <a:bodyPr/>
              <a:lstStyle/>
              <a:p>
                <a:r>
                  <a:rPr lang="zh-CN" altLang="en-US">
                    <a:noFill/>
                  </a:rPr>
                  <a:t> </a:t>
                </a:r>
              </a:p>
            </p:txBody>
          </p:sp>
        </mc:Fallback>
      </mc:AlternateContent>
      <p:graphicFrame>
        <p:nvGraphicFramePr>
          <p:cNvPr id="3" name="表格 2"/>
          <p:cNvGraphicFramePr>
            <a:graphicFrameLocks noGrp="1"/>
          </p:cNvGraphicFramePr>
          <p:nvPr/>
        </p:nvGraphicFramePr>
        <p:xfrm>
          <a:off x="774570" y="4192585"/>
          <a:ext cx="10642860" cy="1280160"/>
        </p:xfrm>
        <a:graphic>
          <a:graphicData uri="http://schemas.openxmlformats.org/drawingml/2006/table">
            <a:tbl>
              <a:tblPr firstRow="1" bandRow="1">
                <a:tableStyleId>{00A15C55-8517-42AA-B614-E9B94910E393}</a:tableStyleId>
              </a:tblPr>
              <a:tblGrid>
                <a:gridCol w="2128572">
                  <a:extLst>
                    <a:ext uri="{9D8B030D-6E8A-4147-A177-3AD203B41FA5}">
                      <a16:colId xmlns:a16="http://schemas.microsoft.com/office/drawing/2014/main" val="20000"/>
                    </a:ext>
                  </a:extLst>
                </a:gridCol>
                <a:gridCol w="2128572">
                  <a:extLst>
                    <a:ext uri="{9D8B030D-6E8A-4147-A177-3AD203B41FA5}">
                      <a16:colId xmlns:a16="http://schemas.microsoft.com/office/drawing/2014/main" val="20001"/>
                    </a:ext>
                  </a:extLst>
                </a:gridCol>
                <a:gridCol w="2128572">
                  <a:extLst>
                    <a:ext uri="{9D8B030D-6E8A-4147-A177-3AD203B41FA5}">
                      <a16:colId xmlns:a16="http://schemas.microsoft.com/office/drawing/2014/main" val="20002"/>
                    </a:ext>
                  </a:extLst>
                </a:gridCol>
                <a:gridCol w="2128572">
                  <a:extLst>
                    <a:ext uri="{9D8B030D-6E8A-4147-A177-3AD203B41FA5}">
                      <a16:colId xmlns:a16="http://schemas.microsoft.com/office/drawing/2014/main" val="20003"/>
                    </a:ext>
                  </a:extLst>
                </a:gridCol>
                <a:gridCol w="2128572">
                  <a:extLst>
                    <a:ext uri="{9D8B030D-6E8A-4147-A177-3AD203B41FA5}">
                      <a16:colId xmlns:a16="http://schemas.microsoft.com/office/drawing/2014/main" val="20004"/>
                    </a:ext>
                  </a:extLst>
                </a:gridCol>
              </a:tblGrid>
              <a:tr h="543751">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Total Benchmarks</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Single-variate</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Multi-variate</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Control flow</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Real-life</a:t>
                      </a:r>
                      <a:endParaRPr lang="zh-CN" alt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0"/>
                  </a:ext>
                </a:extLst>
              </a:tr>
              <a:tr h="370840">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60</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31</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19</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6</a:t>
                      </a:r>
                      <a:endParaRPr lang="zh-CN" altLang="en-US" sz="2400" dirty="0">
                        <a:latin typeface="Calibri" panose="020F0502020204030204" pitchFamily="34" charset="0"/>
                        <a:cs typeface="Calibri" panose="020F0502020204030204" pitchFamily="34" charset="0"/>
                      </a:endParaRPr>
                    </a:p>
                  </a:txBody>
                  <a:tcPr anchor="ctr"/>
                </a:tc>
                <a:tc>
                  <a:txBody>
                    <a:bodyPr/>
                    <a:lstStyle/>
                    <a:p>
                      <a:pPr algn="ctr"/>
                      <a:r>
                        <a:rPr lang="en-US" altLang="zh-CN" sz="2400" dirty="0">
                          <a:latin typeface="Calibri" panose="020F0502020204030204" pitchFamily="34" charset="0"/>
                          <a:ea typeface="Calibri" panose="020F0502020204030204" pitchFamily="34" charset="0"/>
                          <a:cs typeface="Calibri" panose="020F0502020204030204" pitchFamily="34" charset="0"/>
                        </a:rPr>
                        <a:t>4</a:t>
                      </a:r>
                      <a:endParaRPr lang="zh-CN" altLang="en-US" sz="2400" dirty="0">
                        <a:latin typeface="Calibri" panose="020F0502020204030204" pitchFamily="34" charset="0"/>
                        <a:cs typeface="Calibri" panose="020F0502020204030204" pitchFamily="34" charset="0"/>
                      </a:endParaRPr>
                    </a:p>
                  </a:txBody>
                  <a:tcPr anchor="ctr"/>
                </a:tc>
                <a:extLst>
                  <a:ext uri="{0D108BD9-81ED-4DB2-BD59-A6C34878D82A}">
                    <a16:rowId xmlns:a16="http://schemas.microsoft.com/office/drawing/2014/main" val="10001"/>
                  </a:ext>
                </a:extLst>
              </a:tr>
            </a:tbl>
          </a:graphicData>
        </a:graphic>
      </p:graphicFrame>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14</a:t>
            </a:r>
          </a:p>
        </p:txBody>
      </p:sp>
    </p:spTree>
    <p:custDataLst>
      <p:tags r:id="rId1"/>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p:nvPr/>
        </p:nvSpPr>
        <p:spPr>
          <a:xfrm>
            <a:off x="358139" y="0"/>
            <a:ext cx="10525951"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sym typeface="+mn-ea"/>
              </a:rPr>
              <a:t>Evaluation — Precision optimization effect</a:t>
            </a:r>
            <a:endParaRPr lang="zh-CN" altLang="en-US" dirty="0">
              <a:latin typeface="Calibri" panose="020F0502020204030204" pitchFamily="34" charset="0"/>
              <a:ea typeface="Calibri" panose="020F0502020204030204" pitchFamily="34" charset="0"/>
              <a:cs typeface="Calibri" panose="020F0502020204030204" pitchFamily="34" charset="0"/>
            </a:endParaRPr>
          </a:p>
        </p:txBody>
      </p:sp>
      <p:grpSp>
        <p:nvGrpSpPr>
          <p:cNvPr id="109" name="组合 108"/>
          <p:cNvGrpSpPr/>
          <p:nvPr/>
        </p:nvGrpSpPr>
        <p:grpSpPr>
          <a:xfrm>
            <a:off x="0" y="-30480"/>
            <a:ext cx="10525125" cy="1007110"/>
            <a:chOff x="0" y="-48"/>
            <a:chExt cx="16575"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6575"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pic>
        <p:nvPicPr>
          <p:cNvPr id="3" name="图片 2"/>
          <p:cNvPicPr>
            <a:picLocks noChangeAspect="1"/>
          </p:cNvPicPr>
          <p:nvPr/>
        </p:nvPicPr>
        <p:blipFill>
          <a:blip r:embed="rId4"/>
          <a:stretch>
            <a:fillRect/>
          </a:stretch>
        </p:blipFill>
        <p:spPr>
          <a:xfrm>
            <a:off x="66631" y="3304364"/>
            <a:ext cx="12058738" cy="2543194"/>
          </a:xfrm>
          <a:prstGeom prst="rect">
            <a:avLst/>
          </a:prstGeom>
        </p:spPr>
      </p:pic>
      <p:sp>
        <p:nvSpPr>
          <p:cNvPr id="4" name="文本框 3"/>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15</a:t>
            </a:r>
          </a:p>
        </p:txBody>
      </p:sp>
      <p:sp>
        <p:nvSpPr>
          <p:cNvPr id="2" name="可选流程 1"/>
          <p:cNvSpPr/>
          <p:nvPr/>
        </p:nvSpPr>
        <p:spPr>
          <a:xfrm>
            <a:off x="684721" y="1584455"/>
            <a:ext cx="10822557" cy="796031"/>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ARFA performs better than Herbie and NumOpt in 60 and 52 cases respectively</a:t>
            </a:r>
            <a:endParaRPr kumimoji="1" lang="zh-CN" altLang="en-US" sz="2400" b="1"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p:nvPr/>
        </p:nvSpPr>
        <p:spPr>
          <a:xfrm>
            <a:off x="358140" y="0"/>
            <a:ext cx="8963660" cy="97663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sym typeface="+mn-ea"/>
              </a:rPr>
              <a:t>Evaluation — Quality of rewriting</a:t>
            </a:r>
          </a:p>
        </p:txBody>
      </p:sp>
      <p:grpSp>
        <p:nvGrpSpPr>
          <p:cNvPr id="109" name="组合 108"/>
          <p:cNvGrpSpPr/>
          <p:nvPr/>
        </p:nvGrpSpPr>
        <p:grpSpPr>
          <a:xfrm>
            <a:off x="0" y="-30480"/>
            <a:ext cx="8079740" cy="1007110"/>
            <a:chOff x="0" y="-48"/>
            <a:chExt cx="12724"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12724"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pic>
        <p:nvPicPr>
          <p:cNvPr id="4" name="图片 3"/>
          <p:cNvPicPr>
            <a:picLocks noChangeAspect="1"/>
          </p:cNvPicPr>
          <p:nvPr/>
        </p:nvPicPr>
        <p:blipFill>
          <a:blip r:embed="rId4"/>
          <a:stretch>
            <a:fillRect/>
          </a:stretch>
        </p:blipFill>
        <p:spPr>
          <a:xfrm>
            <a:off x="0" y="4035895"/>
            <a:ext cx="12192000" cy="1679312"/>
          </a:xfrm>
          <a:prstGeom prst="rect">
            <a:avLst/>
          </a:prstGeom>
        </p:spPr>
      </p:pic>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16</a:t>
            </a:r>
          </a:p>
        </p:txBody>
      </p:sp>
      <p:sp>
        <p:nvSpPr>
          <p:cNvPr id="2" name="文本框 1"/>
          <p:cNvSpPr txBox="1"/>
          <p:nvPr/>
        </p:nvSpPr>
        <p:spPr>
          <a:xfrm>
            <a:off x="66631" y="1394100"/>
            <a:ext cx="12058738" cy="523220"/>
          </a:xfrm>
          <a:prstGeom prst="rect">
            <a:avLst/>
          </a:prstGeom>
          <a:noFill/>
        </p:spPr>
        <p:txBody>
          <a:bodyPr wrap="square" rtlCol="0">
            <a:spAutoFit/>
          </a:bodyPr>
          <a:lstStyle/>
          <a:p>
            <a:pPr algn="ctr"/>
            <a:r>
              <a:rPr lang="en-US" altLang="zh-CN" sz="2800" dirty="0">
                <a:latin typeface="Calibri" panose="020F0502020204030204" pitchFamily="34" charset="0"/>
                <a:ea typeface="Calibri" panose="020F0502020204030204" pitchFamily="34" charset="0"/>
                <a:cs typeface="Calibri" panose="020F0502020204030204" pitchFamily="34" charset="0"/>
                <a:sym typeface="+mn-ea"/>
              </a:rPr>
              <a:t>Arfa allows its regime inference to work with Herbie rewrite search heuristics</a:t>
            </a:r>
            <a:endParaRPr lang="zh-CN" altLang="en-US" sz="2800" dirty="0">
              <a:solidFill>
                <a:schemeClr val="accent1"/>
              </a:solidFill>
              <a:latin typeface="Calibri" panose="020F0502020204030204" pitchFamily="34" charset="0"/>
              <a:ea typeface="Calibri" panose="020F0502020204030204" pitchFamily="34" charset="0"/>
              <a:cs typeface="Calibri" panose="020F0502020204030204" pitchFamily="34" charset="0"/>
            </a:endParaRPr>
          </a:p>
        </p:txBody>
      </p:sp>
      <mc:AlternateContent xmlns:mc="http://schemas.openxmlformats.org/markup-compatibility/2006" xmlns:a14="http://schemas.microsoft.com/office/drawing/2010/main">
        <mc:Choice Requires="a14">
          <p:sp>
            <p:nvSpPr>
              <p:cNvPr id="3" name="可选流程 2"/>
              <p:cNvSpPr/>
              <p:nvPr/>
            </p:nvSpPr>
            <p:spPr>
              <a:xfrm>
                <a:off x="684721" y="2153825"/>
                <a:ext cx="10822557" cy="1137597"/>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Calibri" panose="020F0502020204030204" pitchFamily="34" charset="0"/>
                    <a:cs typeface="Calibri" panose="020F0502020204030204" pitchFamily="34" charset="0"/>
                  </a:rPr>
                  <a:t>ARFA’s rewriting performs better than Herbie</a:t>
                </a:r>
                <a:r>
                  <a:rPr kumimoji="1" lang="en-US" altLang="zh-CN" sz="2800" b="1" baseline="30000" dirty="0">
                    <a:latin typeface="Calibri" panose="020F0502020204030204" pitchFamily="34" charset="0"/>
                    <a:cs typeface="Calibri" panose="020F0502020204030204" pitchFamily="34" charset="0"/>
                  </a:rPr>
                  <a:t>+</a:t>
                </a:r>
                <a:r>
                  <a:rPr kumimoji="1" lang="en-US" altLang="zh-CN" sz="2800" b="1" dirty="0">
                    <a:latin typeface="Calibri" panose="020F0502020204030204" pitchFamily="34" charset="0"/>
                    <a:cs typeface="Calibri" panose="020F0502020204030204" pitchFamily="34" charset="0"/>
                  </a:rPr>
                  <a:t> and Herbie</a:t>
                </a:r>
                <a14:m>
                  <m:oMath xmlns:m="http://schemas.openxmlformats.org/officeDocument/2006/math">
                    <m:r>
                      <a:rPr kumimoji="1" lang="en-US" altLang="zh-CN" sz="2800" b="1" i="1" baseline="30000" smtClean="0">
                        <a:latin typeface="Cambria Math" panose="02040503050406030204" pitchFamily="18" charset="0"/>
                        <a:ea typeface="Cambria Math" panose="02040503050406030204" pitchFamily="18" charset="0"/>
                        <a:cs typeface="Calibri" panose="020F0502020204030204" pitchFamily="34" charset="0"/>
                      </a:rPr>
                      <m:t>𝜶</m:t>
                    </m:r>
                  </m:oMath>
                </a14:m>
                <a:r>
                  <a:rPr kumimoji="1" lang="en-US" altLang="zh-CN" sz="2800" b="1" dirty="0">
                    <a:latin typeface="Calibri" panose="020F0502020204030204" pitchFamily="34" charset="0"/>
                    <a:cs typeface="Calibri" panose="020F0502020204030204" pitchFamily="34" charset="0"/>
                  </a:rPr>
                  <a:t> in 58 and 53 cases respectively in the same regime   </a:t>
                </a:r>
                <a:endParaRPr kumimoji="1" lang="en-US" altLang="zh-CN" sz="2800" b="1" baseline="30000" dirty="0">
                  <a:latin typeface="Calibri" panose="020F0502020204030204" pitchFamily="34" charset="0"/>
                  <a:cs typeface="Calibri" panose="020F0502020204030204" pitchFamily="34" charset="0"/>
                </a:endParaRPr>
              </a:p>
            </p:txBody>
          </p:sp>
        </mc:Choice>
        <mc:Fallback xmlns="">
          <p:sp>
            <p:nvSpPr>
              <p:cNvPr id="3" name="可选流程 2"/>
              <p:cNvSpPr>
                <a:spLocks noRot="1" noChangeAspect="1" noMove="1" noResize="1" noEditPoints="1" noAdjustHandles="1" noChangeArrowheads="1" noChangeShapeType="1" noTextEdit="1"/>
              </p:cNvSpPr>
              <p:nvPr/>
            </p:nvSpPr>
            <p:spPr>
              <a:xfrm>
                <a:off x="684721" y="2153825"/>
                <a:ext cx="10822557" cy="1137597"/>
              </a:xfrm>
              <a:prstGeom prst="flowChartAlternateProcess">
                <a:avLst/>
              </a:prstGeom>
              <a:blipFill rotWithShape="1">
                <a:blip r:embed="rId5"/>
                <a:stretch>
                  <a:fillRect l="-2" t="-47" r="4" b="19"/>
                </a:stretch>
              </a:blipFill>
              <a:ln>
                <a:noFill/>
              </a:ln>
            </p:spPr>
            <p:style>
              <a:lnRef idx="2">
                <a:schemeClr val="accent1">
                  <a:shade val="15000"/>
                </a:schemeClr>
              </a:lnRef>
              <a:fillRef idx="1">
                <a:schemeClr val="accent1"/>
              </a:fillRef>
              <a:effectRef idx="0">
                <a:schemeClr val="accent1"/>
              </a:effectRef>
              <a:fontRef idx="minor">
                <a:schemeClr val="lt1"/>
              </a:fontRef>
            </p:style>
            <p:txBody>
              <a:bodyPr/>
              <a:lstStyle/>
              <a:p>
                <a:r>
                  <a:rPr lang="zh-CN" altLang="en-US">
                    <a:noFill/>
                  </a:rPr>
                  <a:t> </a:t>
                </a:r>
              </a:p>
            </p:txBody>
          </p:sp>
        </mc:Fallback>
      </mc:AlternateContent>
    </p:spTree>
    <p:custDataLst>
      <p:tags r:id="rId1"/>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标题 1"/>
          <p:cNvSpPr txBox="1"/>
          <p:nvPr/>
        </p:nvSpPr>
        <p:spPr>
          <a:xfrm>
            <a:off x="358140" y="0"/>
            <a:ext cx="285496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sym typeface="+mn-ea"/>
              </a:rPr>
              <a:t>Conclusion</a:t>
            </a:r>
            <a:endParaRPr lang="zh-CN" altLang="en-US" dirty="0">
              <a:latin typeface="Calibri" panose="020F0502020204030204" pitchFamily="34" charset="0"/>
              <a:cs typeface="Calibri" panose="020F0502020204030204" pitchFamily="34" charset="0"/>
            </a:endParaRPr>
          </a:p>
        </p:txBody>
      </p:sp>
      <p:grpSp>
        <p:nvGrpSpPr>
          <p:cNvPr id="109" name="组合 108"/>
          <p:cNvGrpSpPr/>
          <p:nvPr/>
        </p:nvGrpSpPr>
        <p:grpSpPr>
          <a:xfrm>
            <a:off x="0" y="-30480"/>
            <a:ext cx="3223260" cy="1007110"/>
            <a:chOff x="0" y="-48"/>
            <a:chExt cx="5076"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5076"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0" y="5498401"/>
            <a:ext cx="12192000" cy="799612"/>
            <a:chOff x="0" y="8997"/>
            <a:chExt cx="19200" cy="1259"/>
          </a:xfrm>
        </p:grpSpPr>
        <p:sp>
          <p:nvSpPr>
            <p:cNvPr id="10" name="文本框 9"/>
            <p:cNvSpPr txBox="1"/>
            <p:nvPr/>
          </p:nvSpPr>
          <p:spPr>
            <a:xfrm>
              <a:off x="0" y="9263"/>
              <a:ext cx="19200" cy="725"/>
            </a:xfrm>
            <a:prstGeom prst="rect">
              <a:avLst/>
            </a:prstGeom>
            <a:noFill/>
          </p:spPr>
          <p:txBody>
            <a:bodyPr wrap="square" rtlCol="0">
              <a:spAutoFit/>
            </a:bodyPr>
            <a:lstStyle/>
            <a:p>
              <a:pPr lvl="1" algn="ctr"/>
              <a:r>
                <a:rPr lang="en-US" altLang="zh-CN"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hlinkClick r:id="rId4"/>
                </a:rPr>
                <a:t>https://github.com/yuanyuanxia/exprAuto</a:t>
              </a:r>
              <a:endParaRPr lang="en-US" altLang="zh-CN" sz="2400" dirty="0">
                <a:solidFill>
                  <a:schemeClr val="accent1">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pic>
          <p:nvPicPr>
            <p:cNvPr id="14" name="图片 13"/>
            <p:cNvPicPr>
              <a:picLocks noChangeAspect="1"/>
            </p:cNvPicPr>
            <p:nvPr/>
          </p:nvPicPr>
          <p:blipFill>
            <a:blip r:embed="rId5"/>
            <a:stretch>
              <a:fillRect/>
            </a:stretch>
          </p:blipFill>
          <p:spPr>
            <a:xfrm>
              <a:off x="4492" y="8997"/>
              <a:ext cx="1208" cy="1259"/>
            </a:xfrm>
            <a:prstGeom prst="rect">
              <a:avLst/>
            </a:prstGeom>
          </p:spPr>
        </p:pic>
      </p:grpSp>
      <p:sp>
        <p:nvSpPr>
          <p:cNvPr id="13" name="圆角矩形 12"/>
          <p:cNvSpPr/>
          <p:nvPr/>
        </p:nvSpPr>
        <p:spPr>
          <a:xfrm>
            <a:off x="416560" y="1647190"/>
            <a:ext cx="11281410" cy="4650740"/>
          </a:xfrm>
          <a:prstGeom prst="roundRect">
            <a:avLst/>
          </a:prstGeom>
          <a:noFill/>
          <a:ln w="25400">
            <a:solidFill>
              <a:srgbClr val="838EA2"/>
            </a:solidFill>
            <a:prstDash val="dash"/>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06" name="标题 1"/>
          <p:cNvSpPr txBox="1"/>
          <p:nvPr/>
        </p:nvSpPr>
        <p:spPr>
          <a:xfrm>
            <a:off x="5416550" y="1280578"/>
            <a:ext cx="1358900" cy="768785"/>
          </a:xfrm>
          <a:prstGeom prst="roundRect">
            <a:avLst/>
          </a:prstGeom>
          <a:solidFill>
            <a:srgbClr val="92D050"/>
          </a:solidFill>
          <a:ln>
            <a:noFill/>
          </a:ln>
        </p:spPr>
        <p:txBody>
          <a:bodyPr vert="horz" lIns="91440" tIns="45720" rIns="91440" bIns="45720" rtlCol="0" anchor="ctr">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dirty="0">
                <a:latin typeface="Calibri" panose="020F0502020204030204" pitchFamily="34" charset="0"/>
                <a:cs typeface="Calibri" panose="020F0502020204030204" pitchFamily="34" charset="0"/>
                <a:sym typeface="+mn-ea"/>
              </a:rPr>
              <a:t>A</a:t>
            </a:r>
            <a:r>
              <a:rPr lang="en-US" altLang="zh-CN" sz="3600" dirty="0">
                <a:latin typeface="Calibri" panose="020F0502020204030204" pitchFamily="34" charset="0"/>
                <a:cs typeface="Calibri" panose="020F0502020204030204" pitchFamily="34" charset="0"/>
                <a:sym typeface="+mn-ea"/>
              </a:rPr>
              <a:t>RFA</a:t>
            </a:r>
          </a:p>
        </p:txBody>
      </p:sp>
      <p:sp>
        <p:nvSpPr>
          <p:cNvPr id="16" name="矩形: 圆角 5"/>
          <p:cNvSpPr/>
          <p:nvPr/>
        </p:nvSpPr>
        <p:spPr>
          <a:xfrm>
            <a:off x="894715" y="2665095"/>
            <a:ext cx="4110355" cy="2531745"/>
          </a:xfrm>
          <a:prstGeom prst="roundRect">
            <a:avLst/>
          </a:prstGeom>
          <a:solidFill>
            <a:schemeClr val="accent6"/>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Effective regime inference</a:t>
            </a:r>
            <a:endParaRPr lang="en-US" altLang="zh-CN" sz="2400" dirty="0">
              <a:latin typeface="Cambria Math" panose="02040503050406030204" pitchFamily="18" charset="0"/>
              <a:cs typeface="Cambria Math" panose="02040503050406030204" pitchFamily="18" charset="0"/>
            </a:endParaRPr>
          </a:p>
          <a:p>
            <a:pPr marL="342900" indent="-342900" algn="l">
              <a:buFont typeface="Arial" panose="020B0604020202020204" pitchFamily="34" charset="0"/>
              <a:buChar char="•"/>
            </a:pPr>
            <a:r>
              <a:rPr lang="en-US" altLang="zh-CN" sz="2400" dirty="0">
                <a:latin typeface="Arial" panose="020B0604020202020204" pitchFamily="34" charset="0"/>
                <a:cs typeface="Arial" panose="020B0604020202020204" pitchFamily="34" charset="0"/>
              </a:rPr>
              <a:t>Optimal rewriting generation</a:t>
            </a:r>
          </a:p>
        </p:txBody>
      </p:sp>
      <p:sp>
        <p:nvSpPr>
          <p:cNvPr id="18" name="箭头: 右 8"/>
          <p:cNvSpPr/>
          <p:nvPr/>
        </p:nvSpPr>
        <p:spPr>
          <a:xfrm>
            <a:off x="5600065" y="3828415"/>
            <a:ext cx="1067435" cy="288290"/>
          </a:xfrm>
          <a:prstGeom prst="rightArrow">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a:latin typeface="Arial" panose="020B0604020202020204" pitchFamily="34" charset="0"/>
              <a:cs typeface="Arial" panose="020B0604020202020204" pitchFamily="34" charset="0"/>
            </a:endParaRPr>
          </a:p>
        </p:txBody>
      </p:sp>
      <p:sp>
        <p:nvSpPr>
          <p:cNvPr id="19" name="矩形: 圆角 12"/>
          <p:cNvSpPr/>
          <p:nvPr/>
        </p:nvSpPr>
        <p:spPr>
          <a:xfrm>
            <a:off x="7254875" y="2665095"/>
            <a:ext cx="4043045" cy="2531745"/>
          </a:xfrm>
          <a:prstGeom prst="roundRect">
            <a:avLst/>
          </a:prstGeom>
          <a:solidFill>
            <a:schemeClr val="accent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gn="l">
              <a:buFont typeface="Arial" panose="020B0604020202020204" pitchFamily="34" charset="0"/>
              <a:buChar char="•"/>
            </a:pPr>
            <a:r>
              <a:rPr lang="en-US" altLang="zh-CN" sz="2400" dirty="0">
                <a:sym typeface="+mn-ea"/>
              </a:rPr>
              <a:t>Generalize Arfa</a:t>
            </a:r>
          </a:p>
          <a:p>
            <a:pPr marL="342900" indent="-342900" algn="l">
              <a:buFont typeface="Arial" panose="020B0604020202020204" pitchFamily="34" charset="0"/>
              <a:buChar char="•"/>
            </a:pPr>
            <a:r>
              <a:rPr lang="en-US" altLang="zh-CN" sz="2400" dirty="0">
                <a:sym typeface="+mn-ea"/>
              </a:rPr>
              <a:t>Add more rewrite rules</a:t>
            </a:r>
          </a:p>
          <a:p>
            <a:pPr marL="342900" indent="-342900" algn="l">
              <a:buFont typeface="Arial" panose="020B0604020202020204" pitchFamily="34" charset="0"/>
              <a:buChar char="•"/>
            </a:pPr>
            <a:r>
              <a:rPr lang="en-US" altLang="zh-CN" sz="2400" dirty="0">
                <a:sym typeface="+mn-ea"/>
              </a:rPr>
              <a:t>Integrate the RLIBM-based approaches</a:t>
            </a:r>
          </a:p>
        </p:txBody>
      </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17</a:t>
            </a:r>
          </a:p>
        </p:txBody>
      </p:sp>
      <p:sp>
        <p:nvSpPr>
          <p:cNvPr id="3" name="文本框 2"/>
          <p:cNvSpPr txBox="1"/>
          <p:nvPr/>
        </p:nvSpPr>
        <p:spPr>
          <a:xfrm>
            <a:off x="2062277" y="2094850"/>
            <a:ext cx="1808700" cy="584775"/>
          </a:xfrm>
          <a:prstGeom prst="rect">
            <a:avLst/>
          </a:prstGeom>
          <a:noFill/>
        </p:spPr>
        <p:txBody>
          <a:bodyPr wrap="none" rtlCol="0">
            <a:spAutoFit/>
          </a:bodyPr>
          <a:lstStyle/>
          <a:p>
            <a:r>
              <a:rPr kumimoji="1" lang="en-US" altLang="zh-CN" sz="3200" b="1" dirty="0">
                <a:solidFill>
                  <a:srgbClr val="E54B5E"/>
                </a:solidFill>
                <a:latin typeface="Calibri" panose="020F0502020204030204" pitchFamily="34" charset="0"/>
                <a:cs typeface="Calibri" panose="020F0502020204030204" pitchFamily="34" charset="0"/>
              </a:rPr>
              <a:t>Summary</a:t>
            </a:r>
            <a:endParaRPr kumimoji="1" lang="zh-CN" altLang="en-US" sz="3200" b="1" dirty="0">
              <a:solidFill>
                <a:srgbClr val="E54B5E"/>
              </a:solidFill>
              <a:latin typeface="Calibri" panose="020F0502020204030204" pitchFamily="34" charset="0"/>
              <a:cs typeface="Calibri" panose="020F0502020204030204" pitchFamily="34" charset="0"/>
            </a:endParaRPr>
          </a:p>
        </p:txBody>
      </p:sp>
      <p:sp>
        <p:nvSpPr>
          <p:cNvPr id="4" name="文本框 3"/>
          <p:cNvSpPr txBox="1"/>
          <p:nvPr/>
        </p:nvSpPr>
        <p:spPr>
          <a:xfrm>
            <a:off x="8169940" y="2094850"/>
            <a:ext cx="2263761" cy="584775"/>
          </a:xfrm>
          <a:prstGeom prst="rect">
            <a:avLst/>
          </a:prstGeom>
          <a:noFill/>
        </p:spPr>
        <p:txBody>
          <a:bodyPr wrap="none" rtlCol="0">
            <a:spAutoFit/>
          </a:bodyPr>
          <a:lstStyle/>
          <a:p>
            <a:r>
              <a:rPr kumimoji="1" lang="en-US" altLang="zh-CN" sz="3200" b="1" dirty="0">
                <a:solidFill>
                  <a:srgbClr val="EF822F"/>
                </a:solidFill>
                <a:latin typeface="Calibri" panose="020F0502020204030204" pitchFamily="34" charset="0"/>
                <a:cs typeface="Calibri" panose="020F0502020204030204" pitchFamily="34" charset="0"/>
              </a:rPr>
              <a:t>Future work</a:t>
            </a:r>
            <a:endParaRPr kumimoji="1" lang="zh-CN" altLang="en-US" sz="3200" b="1" dirty="0">
              <a:solidFill>
                <a:srgbClr val="EF822F"/>
              </a:solidFill>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236385" y="1816082"/>
            <a:ext cx="11718951" cy="830997"/>
          </a:xfrm>
          <a:prstGeom prst="rect">
            <a:avLst/>
          </a:prstGeom>
          <a:noFill/>
        </p:spPr>
        <p:txBody>
          <a:bodyPr wrap="square" rtlCol="0">
            <a:spAutoFit/>
          </a:bodyPr>
          <a:lstStyle/>
          <a:p>
            <a:pPr algn="ctr"/>
            <a:r>
              <a:rPr lang="en-US" altLang="zh-CN" sz="4800" b="1" dirty="0">
                <a:latin typeface="Calibri" panose="020F0502020204030204" pitchFamily="34" charset="0"/>
                <a:ea typeface="宋体" panose="02010600030101010101" pitchFamily="2" charset="-122"/>
                <a:cs typeface="Calibri" panose="020F0502020204030204" pitchFamily="34" charset="0"/>
              </a:rPr>
              <a:t>THANK YOU FOR LISTENING</a:t>
            </a:r>
            <a:endParaRPr lang="zh-CN" altLang="en-US" sz="4800" b="1" dirty="0">
              <a:latin typeface="Calibri" panose="020F0502020204030204" pitchFamily="34" charset="0"/>
              <a:ea typeface="宋体" panose="02010600030101010101" pitchFamily="2" charset="-122"/>
              <a:cs typeface="Calibri" panose="020F0502020204030204" pitchFamily="34" charset="0"/>
            </a:endParaRPr>
          </a:p>
        </p:txBody>
      </p:sp>
      <p:sp>
        <p:nvSpPr>
          <p:cNvPr id="5" name="文本框 4"/>
          <p:cNvSpPr txBox="1"/>
          <p:nvPr/>
        </p:nvSpPr>
        <p:spPr>
          <a:xfrm>
            <a:off x="333919" y="4749103"/>
            <a:ext cx="11523878" cy="1493294"/>
          </a:xfrm>
          <a:prstGeom prst="rect">
            <a:avLst/>
          </a:prstGeom>
          <a:noFill/>
        </p:spPr>
        <p:txBody>
          <a:bodyPr wrap="square" rtlCol="0">
            <a:spAutoFit/>
          </a:bodyPr>
          <a:lstStyle/>
          <a:p>
            <a:pPr algn="ctr">
              <a:lnSpc>
                <a:spcPct val="150000"/>
              </a:lnSpc>
            </a:pPr>
            <a:r>
              <a:rPr lang="en-US" altLang="zh-CN" sz="3200" dirty="0">
                <a:latin typeface="Calibri" panose="020F0502020204030204" pitchFamily="34" charset="0"/>
                <a:ea typeface="Calibri" panose="020F0502020204030204" pitchFamily="34" charset="0"/>
                <a:cs typeface="Calibri" panose="020F0502020204030204" pitchFamily="34" charset="0"/>
              </a:rPr>
              <a:t>zyanz@hnu.edu.cn</a:t>
            </a:r>
          </a:p>
          <a:p>
            <a:pPr algn="ctr">
              <a:lnSpc>
                <a:spcPct val="150000"/>
              </a:lnSpc>
            </a:pPr>
            <a:endParaRPr lang="en-US" altLang="zh-CN" sz="3200" dirty="0">
              <a:latin typeface="Calibri" panose="020F0502020204030204" pitchFamily="34" charset="0"/>
              <a:ea typeface="Calibri" panose="020F0502020204030204" pitchFamily="34" charset="0"/>
              <a:cs typeface="Calibri" panose="020F0502020204030204" pitchFamily="34" charset="0"/>
            </a:endParaRPr>
          </a:p>
        </p:txBody>
      </p:sp>
      <p:pic>
        <p:nvPicPr>
          <p:cNvPr id="1030" name="Picture 6" descr="湖南大学校徽-湖南大学校办公室"/>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5965" y="160345"/>
            <a:ext cx="1439070" cy="1427832"/>
          </a:xfrm>
          <a:prstGeom prst="rect">
            <a:avLst/>
          </a:prstGeom>
          <a:noFill/>
          <a:extLst>
            <a:ext uri="{909E8E84-426E-40DD-AFC4-6F175D3DCCD1}">
              <a14:hiddenFill xmlns:a14="http://schemas.microsoft.com/office/drawing/2010/main">
                <a:solidFill>
                  <a:srgbClr val="FFFFFF"/>
                </a:solidFill>
              </a14:hiddenFill>
            </a:ext>
          </a:extLst>
        </p:spPr>
      </p:pic>
      <p:pic>
        <p:nvPicPr>
          <p:cNvPr id="2" name="图片 1"/>
          <p:cNvPicPr>
            <a:picLocks noChangeAspect="1"/>
          </p:cNvPicPr>
          <p:nvPr/>
        </p:nvPicPr>
        <p:blipFill>
          <a:blip r:embed="rId5"/>
          <a:stretch>
            <a:fillRect/>
          </a:stretch>
        </p:blipFill>
        <p:spPr>
          <a:xfrm>
            <a:off x="413903" y="277858"/>
            <a:ext cx="2737070" cy="844774"/>
          </a:xfrm>
          <a:prstGeom prst="rect">
            <a:avLst/>
          </a:prstGeom>
        </p:spPr>
      </p:pic>
      <p:sp>
        <p:nvSpPr>
          <p:cNvPr id="6" name="文本框 5"/>
          <p:cNvSpPr txBox="1"/>
          <p:nvPr/>
        </p:nvSpPr>
        <p:spPr>
          <a:xfrm>
            <a:off x="3681158" y="4102772"/>
            <a:ext cx="4829399" cy="646331"/>
          </a:xfrm>
          <a:prstGeom prst="rect">
            <a:avLst/>
          </a:prstGeom>
          <a:noFill/>
        </p:spPr>
        <p:txBody>
          <a:bodyPr wrap="none" rtlCol="0">
            <a:spAutoFit/>
          </a:bodyPr>
          <a:lstStyle/>
          <a:p>
            <a:r>
              <a:rPr kumimoji="1" lang="en-US" altLang="zh-CN" sz="3600" dirty="0">
                <a:latin typeface="Calibri" panose="020F0502020204030204" pitchFamily="34" charset="0"/>
                <a:cs typeface="Calibri" panose="020F0502020204030204" pitchFamily="34" charset="0"/>
              </a:rPr>
              <a:t>Presenter: Zuoyan Zhang</a:t>
            </a:r>
            <a:endParaRPr kumimoji="1" lang="zh-CN" altLang="en-US" sz="3600" dirty="0">
              <a:latin typeface="Calibri" panose="020F0502020204030204" pitchFamily="34" charset="0"/>
              <a:cs typeface="Calibri" panose="020F0502020204030204" pitchFamily="34" charset="0"/>
            </a:endParaRPr>
          </a:p>
        </p:txBody>
      </p:sp>
      <p:sp>
        <p:nvSpPr>
          <p:cNvPr id="3" name="文本框 2"/>
          <p:cNvSpPr txBox="1"/>
          <p:nvPr/>
        </p:nvSpPr>
        <p:spPr>
          <a:xfrm>
            <a:off x="236383" y="2751679"/>
            <a:ext cx="11718951" cy="830997"/>
          </a:xfrm>
          <a:prstGeom prst="rect">
            <a:avLst/>
          </a:prstGeom>
          <a:noFill/>
        </p:spPr>
        <p:txBody>
          <a:bodyPr wrap="square" rtlCol="0">
            <a:spAutoFit/>
          </a:bodyPr>
          <a:lstStyle/>
          <a:p>
            <a:pPr algn="ctr"/>
            <a:r>
              <a:rPr lang="en-US" altLang="zh-CN" sz="4800" b="1" dirty="0">
                <a:latin typeface="Calibri" panose="020F0502020204030204" pitchFamily="34" charset="0"/>
                <a:ea typeface="宋体" panose="02010600030101010101" pitchFamily="2" charset="-122"/>
                <a:cs typeface="Calibri" panose="020F0502020204030204" pitchFamily="34" charset="0"/>
              </a:rPr>
              <a:t>ANY QUESTION?</a:t>
            </a:r>
            <a:endParaRPr lang="zh-CN" altLang="en-US" sz="4800" b="1" dirty="0">
              <a:latin typeface="Calibri" panose="020F0502020204030204" pitchFamily="34" charset="0"/>
              <a:ea typeface="宋体" panose="02010600030101010101" pitchFamily="2" charset="-122"/>
              <a:cs typeface="Calibri" panose="020F0502020204030204" pitchFamily="34" charset="0"/>
            </a:endParaRPr>
          </a:p>
        </p:txBody>
      </p:sp>
    </p:spTree>
    <p:custDataLst>
      <p:tags r:id="rId1"/>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7" name="组合 76"/>
          <p:cNvGrpSpPr/>
          <p:nvPr>
            <p:custDataLst>
              <p:tags r:id="rId2"/>
            </p:custDataLst>
          </p:nvPr>
        </p:nvGrpSpPr>
        <p:grpSpPr>
          <a:xfrm>
            <a:off x="3982085" y="1828800"/>
            <a:ext cx="4228465" cy="4196080"/>
            <a:chOff x="6282" y="2096"/>
            <a:chExt cx="6659" cy="6608"/>
          </a:xfrm>
        </p:grpSpPr>
        <p:grpSp>
          <p:nvGrpSpPr>
            <p:cNvPr id="73" name="组合 72"/>
            <p:cNvGrpSpPr/>
            <p:nvPr>
              <p:custDataLst>
                <p:tags r:id="rId5"/>
              </p:custDataLst>
            </p:nvPr>
          </p:nvGrpSpPr>
          <p:grpSpPr>
            <a:xfrm>
              <a:off x="6283" y="2097"/>
              <a:ext cx="3203" cy="3203"/>
              <a:chOff x="6023" y="1927"/>
              <a:chExt cx="3203" cy="3203"/>
            </a:xfrm>
          </p:grpSpPr>
          <p:sp>
            <p:nvSpPr>
              <p:cNvPr id="21" name="泪滴形 20"/>
              <p:cNvSpPr>
                <a:spLocks noChangeAspect="1"/>
              </p:cNvSpPr>
              <p:nvPr>
                <p:custDataLst>
                  <p:tags r:id="rId12"/>
                </p:custDataLst>
              </p:nvPr>
            </p:nvSpPr>
            <p:spPr>
              <a:xfrm rot="16200000" flipH="1" flipV="1">
                <a:off x="6023" y="1927"/>
                <a:ext cx="3203" cy="3203"/>
              </a:xfrm>
              <a:prstGeom prst="teardrop">
                <a:avLst/>
              </a:prstGeom>
              <a:solidFill>
                <a:srgbClr val="CAC8EF"/>
              </a:solidFill>
              <a:ln w="12700" cap="flat" cmpd="sng" algn="ctr">
                <a:no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vert="vert" rtlCol="0" anchor="ctr"/>
              <a:lstStyle/>
              <a:p>
                <a:pPr algn="ctr"/>
                <a:endParaRPr lang="en-US" altLang="zh-CN" dirty="0"/>
              </a:p>
            </p:txBody>
          </p:sp>
          <p:sp>
            <p:nvSpPr>
              <p:cNvPr id="66" name="文本框 65"/>
              <p:cNvSpPr txBox="1"/>
              <p:nvPr/>
            </p:nvSpPr>
            <p:spPr>
              <a:xfrm>
                <a:off x="6023" y="3068"/>
                <a:ext cx="3203" cy="921"/>
              </a:xfrm>
              <a:prstGeom prst="rect">
                <a:avLst/>
              </a:prstGeom>
              <a:noFill/>
            </p:spPr>
            <p:txBody>
              <a:bodyPr wrap="square" rtlCol="0">
                <a:spAutoFit/>
              </a:bodyPr>
              <a:lstStyle/>
              <a:p>
                <a:pPr algn="ctr"/>
                <a:r>
                  <a:rPr lang="en-US" altLang="zh-CN" sz="32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M</a:t>
                </a:r>
                <a:r>
                  <a:rPr lang="en-US" altLang="zh-CN" sz="24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OTIVATION</a:t>
                </a:r>
              </a:p>
            </p:txBody>
          </p:sp>
        </p:grpSp>
        <p:grpSp>
          <p:nvGrpSpPr>
            <p:cNvPr id="74" name="组合 73"/>
            <p:cNvGrpSpPr/>
            <p:nvPr>
              <p:custDataLst>
                <p:tags r:id="rId6"/>
              </p:custDataLst>
            </p:nvPr>
          </p:nvGrpSpPr>
          <p:grpSpPr>
            <a:xfrm>
              <a:off x="9737" y="2096"/>
              <a:ext cx="3204" cy="3204"/>
              <a:chOff x="9975" y="1926"/>
              <a:chExt cx="3204" cy="3204"/>
            </a:xfrm>
          </p:grpSpPr>
          <p:sp>
            <p:nvSpPr>
              <p:cNvPr id="22" name="泪滴形 21"/>
              <p:cNvSpPr/>
              <p:nvPr>
                <p:custDataLst>
                  <p:tags r:id="rId11"/>
                </p:custDataLst>
              </p:nvPr>
            </p:nvSpPr>
            <p:spPr>
              <a:xfrm rot="10800000">
                <a:off x="9975" y="1926"/>
                <a:ext cx="3204" cy="3204"/>
              </a:xfrm>
              <a:prstGeom prst="teardrop">
                <a:avLst/>
              </a:prstGeom>
              <a:solidFill>
                <a:srgbClr val="9BDCFC"/>
              </a:solidFill>
              <a:ln w="12700" cap="flat" cmpd="sng" algn="ctr">
                <a:no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rtlCol="0" anchor="ctr"/>
              <a:lstStyle/>
              <a:p>
                <a:pPr algn="ctr"/>
                <a:endParaRPr lang="zh-CN" altLang="en-US"/>
              </a:p>
            </p:txBody>
          </p:sp>
          <p:sp>
            <p:nvSpPr>
              <p:cNvPr id="67" name="文本框 66"/>
              <p:cNvSpPr txBox="1"/>
              <p:nvPr/>
            </p:nvSpPr>
            <p:spPr>
              <a:xfrm>
                <a:off x="9975" y="3068"/>
                <a:ext cx="3203" cy="919"/>
              </a:xfrm>
              <a:prstGeom prst="rect">
                <a:avLst/>
              </a:prstGeom>
              <a:noFill/>
            </p:spPr>
            <p:txBody>
              <a:bodyPr wrap="square" rtlCol="0">
                <a:spAutoFit/>
              </a:bodyPr>
              <a:lstStyle/>
              <a:p>
                <a:pPr algn="ctr"/>
                <a:r>
                  <a:rPr lang="en-US" altLang="zh-CN" sz="32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A</a:t>
                </a:r>
                <a:r>
                  <a:rPr lang="en-US" altLang="zh-CN" sz="24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PPROACH</a:t>
                </a:r>
              </a:p>
            </p:txBody>
          </p:sp>
        </p:grpSp>
        <p:grpSp>
          <p:nvGrpSpPr>
            <p:cNvPr id="76" name="组合 75"/>
            <p:cNvGrpSpPr/>
            <p:nvPr>
              <p:custDataLst>
                <p:tags r:id="rId7"/>
              </p:custDataLst>
            </p:nvPr>
          </p:nvGrpSpPr>
          <p:grpSpPr>
            <a:xfrm>
              <a:off x="6282" y="5500"/>
              <a:ext cx="3204" cy="3204"/>
              <a:chOff x="6021" y="5673"/>
              <a:chExt cx="3204" cy="3204"/>
            </a:xfrm>
          </p:grpSpPr>
          <p:sp>
            <p:nvSpPr>
              <p:cNvPr id="23" name="泪滴形 22"/>
              <p:cNvSpPr/>
              <p:nvPr>
                <p:custDataLst>
                  <p:tags r:id="rId10"/>
                </p:custDataLst>
              </p:nvPr>
            </p:nvSpPr>
            <p:spPr>
              <a:xfrm>
                <a:off x="6021" y="5673"/>
                <a:ext cx="3204" cy="3204"/>
              </a:xfrm>
              <a:prstGeom prst="teardrop">
                <a:avLst/>
              </a:prstGeom>
              <a:solidFill>
                <a:srgbClr val="A9D18E"/>
              </a:solidFill>
              <a:ln w="12700" cap="flat" cmpd="sng" algn="ctr">
                <a:no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rtlCol="0" anchor="ctr"/>
              <a:lstStyle/>
              <a:p>
                <a:pPr algn="ctr"/>
                <a:endParaRPr lang="zh-CN" altLang="en-US"/>
              </a:p>
            </p:txBody>
          </p:sp>
          <p:sp>
            <p:nvSpPr>
              <p:cNvPr id="68" name="文本框 67"/>
              <p:cNvSpPr txBox="1"/>
              <p:nvPr/>
            </p:nvSpPr>
            <p:spPr>
              <a:xfrm>
                <a:off x="6022" y="6815"/>
                <a:ext cx="3203" cy="919"/>
              </a:xfrm>
              <a:prstGeom prst="rect">
                <a:avLst/>
              </a:prstGeom>
              <a:noFill/>
            </p:spPr>
            <p:txBody>
              <a:bodyPr wrap="square" rtlCol="0">
                <a:spAutoFit/>
              </a:bodyPr>
              <a:lstStyle/>
              <a:p>
                <a:pPr algn="ctr"/>
                <a:r>
                  <a:rPr lang="en-US" altLang="zh-CN" sz="32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E</a:t>
                </a:r>
                <a:r>
                  <a:rPr lang="en-US" altLang="zh-CN" sz="24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VALUATION</a:t>
                </a:r>
              </a:p>
            </p:txBody>
          </p:sp>
        </p:grpSp>
        <p:grpSp>
          <p:nvGrpSpPr>
            <p:cNvPr id="75" name="组合 74"/>
            <p:cNvGrpSpPr/>
            <p:nvPr>
              <p:custDataLst>
                <p:tags r:id="rId8"/>
              </p:custDataLst>
            </p:nvPr>
          </p:nvGrpSpPr>
          <p:grpSpPr>
            <a:xfrm>
              <a:off x="9737" y="5500"/>
              <a:ext cx="3204" cy="3204"/>
              <a:chOff x="9977" y="5673"/>
              <a:chExt cx="3204" cy="3204"/>
            </a:xfrm>
          </p:grpSpPr>
          <p:sp>
            <p:nvSpPr>
              <p:cNvPr id="24" name="泪滴形 23"/>
              <p:cNvSpPr/>
              <p:nvPr>
                <p:custDataLst>
                  <p:tags r:id="rId9"/>
                </p:custDataLst>
              </p:nvPr>
            </p:nvSpPr>
            <p:spPr>
              <a:xfrm flipH="1">
                <a:off x="9977" y="5673"/>
                <a:ext cx="3204" cy="3204"/>
              </a:xfrm>
              <a:prstGeom prst="teardrop">
                <a:avLst/>
              </a:prstGeom>
              <a:solidFill>
                <a:srgbClr val="FAC5C6"/>
              </a:solidFill>
              <a:ln w="12700" cap="flat" cmpd="sng" algn="ctr">
                <a:no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rtlCol="0" anchor="ctr"/>
              <a:lstStyle/>
              <a:p>
                <a:pPr algn="ctr"/>
                <a:endParaRPr lang="zh-CN" altLang="en-US"/>
              </a:p>
            </p:txBody>
          </p:sp>
          <p:sp>
            <p:nvSpPr>
              <p:cNvPr id="69" name="文本框 68"/>
              <p:cNvSpPr txBox="1"/>
              <p:nvPr/>
            </p:nvSpPr>
            <p:spPr>
              <a:xfrm>
                <a:off x="9977" y="6815"/>
                <a:ext cx="3203" cy="919"/>
              </a:xfrm>
              <a:prstGeom prst="rect">
                <a:avLst/>
              </a:prstGeom>
              <a:noFill/>
            </p:spPr>
            <p:txBody>
              <a:bodyPr wrap="square" rtlCol="0">
                <a:spAutoFit/>
              </a:bodyPr>
              <a:lstStyle/>
              <a:p>
                <a:pPr algn="ctr"/>
                <a:r>
                  <a:rPr lang="en-US" altLang="zh-CN" sz="32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C</a:t>
                </a:r>
                <a:r>
                  <a:rPr lang="en-US" altLang="zh-CN" sz="2400" dirty="0">
                    <a:solidFill>
                      <a:srgbClr val="FFFFFF"/>
                    </a:solidFill>
                    <a:latin typeface="Calibri" panose="020F0502020204030204" pitchFamily="34" charset="0"/>
                    <a:ea typeface="Calibri" panose="020F0502020204030204" pitchFamily="34" charset="0"/>
                    <a:cs typeface="Calibri" panose="020F0502020204030204" pitchFamily="34" charset="0"/>
                    <a:sym typeface="+mn-ea"/>
                  </a:rPr>
                  <a:t>ONCLUSION</a:t>
                </a:r>
              </a:p>
            </p:txBody>
          </p:sp>
        </p:grpSp>
      </p:grpSp>
      <p:sp>
        <p:nvSpPr>
          <p:cNvPr id="101" name="泪滴形 100"/>
          <p:cNvSpPr>
            <a:spLocks noChangeAspect="1"/>
          </p:cNvSpPr>
          <p:nvPr>
            <p:custDataLst>
              <p:tags r:id="rId3"/>
            </p:custDataLst>
          </p:nvPr>
        </p:nvSpPr>
        <p:spPr>
          <a:xfrm rot="16200000" flipH="1" flipV="1">
            <a:off x="3982720" y="1829435"/>
            <a:ext cx="2033905" cy="2033905"/>
          </a:xfrm>
          <a:prstGeom prst="teardrop">
            <a:avLst/>
          </a:prstGeom>
          <a:noFill/>
          <a:ln w="25400" cap="flat" cmpd="sng" algn="ctr">
            <a:solidFill>
              <a:schemeClr val="bg1"/>
            </a:solid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vert="vert" rtlCol="0" anchor="ctr"/>
          <a:lstStyle/>
          <a:p>
            <a:pPr algn="ctr"/>
            <a:endParaRPr lang="en-US" altLang="zh-CN"/>
          </a:p>
        </p:txBody>
      </p:sp>
      <p:sp>
        <p:nvSpPr>
          <p:cNvPr id="105" name="文本框 104"/>
          <p:cNvSpPr txBox="1"/>
          <p:nvPr/>
        </p:nvSpPr>
        <p:spPr>
          <a:xfrm>
            <a:off x="11748770" y="6520815"/>
            <a:ext cx="443230" cy="337185"/>
          </a:xfrm>
          <a:prstGeom prst="rect">
            <a:avLst/>
          </a:prstGeom>
          <a:noFill/>
        </p:spPr>
        <p:txBody>
          <a:bodyPr wrap="square" rtlCol="0" anchor="ctr" anchorCtr="0">
            <a:spAutoFit/>
          </a:bodyPr>
          <a:lstStyle/>
          <a:p>
            <a:pPr algn="ctr"/>
            <a:r>
              <a:rPr lang="en-US" altLang="zh-CN" sz="1600" dirty="0">
                <a:solidFill>
                  <a:schemeClr val="bg1">
                    <a:lumMod val="65000"/>
                  </a:schemeClr>
                </a:solidFill>
                <a:latin typeface="Calibri" panose="020F0502020204030204" pitchFamily="34" charset="0"/>
                <a:ea typeface="Calibri" panose="020F0502020204030204" pitchFamily="34" charset="0"/>
                <a:cs typeface="Calibri" panose="020F0502020204030204" pitchFamily="34" charset="0"/>
              </a:rPr>
              <a:t>2</a:t>
            </a:r>
            <a:endParaRPr lang="zh-CN" altLang="en-US" dirty="0">
              <a:solidFill>
                <a:schemeClr val="bg1">
                  <a:lumMod val="65000"/>
                </a:schemeClr>
              </a:solidFill>
              <a:latin typeface="Calibri" panose="020F0502020204030204" pitchFamily="34" charset="0"/>
              <a:cs typeface="Calibri" panose="020F0502020204030204" pitchFamily="34" charset="0"/>
            </a:endParaRPr>
          </a:p>
        </p:txBody>
      </p:sp>
      <p:sp>
        <p:nvSpPr>
          <p:cNvPr id="106" name="标题 1"/>
          <p:cNvSpPr txBox="1"/>
          <p:nvPr/>
        </p:nvSpPr>
        <p:spPr>
          <a:xfrm>
            <a:off x="358140" y="0"/>
            <a:ext cx="1968500" cy="976630"/>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Outline</a:t>
            </a:r>
            <a:endParaRPr lang="zh-CN" altLang="en-US" dirty="0">
              <a:latin typeface="Calibri" panose="020F0502020204030204" pitchFamily="34" charset="0"/>
              <a:cs typeface="Calibri" panose="020F0502020204030204" pitchFamily="34" charset="0"/>
            </a:endParaRPr>
          </a:p>
        </p:txBody>
      </p:sp>
      <p:grpSp>
        <p:nvGrpSpPr>
          <p:cNvPr id="109" name="组合 108"/>
          <p:cNvGrpSpPr/>
          <p:nvPr/>
        </p:nvGrpSpPr>
        <p:grpSpPr>
          <a:xfrm>
            <a:off x="0" y="-30480"/>
            <a:ext cx="2377440" cy="1007110"/>
            <a:chOff x="0" y="-48"/>
            <a:chExt cx="3744" cy="1586"/>
          </a:xfrm>
        </p:grpSpPr>
        <p:sp>
          <p:nvSpPr>
            <p:cNvPr id="108" name="矩形 107"/>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07" name="直接连接符 106"/>
            <p:cNvCxnSpPr/>
            <p:nvPr/>
          </p:nvCxnSpPr>
          <p:spPr>
            <a:xfrm>
              <a:off x="0" y="1537"/>
              <a:ext cx="3744"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2" name="泪滴形 1"/>
          <p:cNvSpPr>
            <a:spLocks noChangeAspect="1"/>
          </p:cNvSpPr>
          <p:nvPr>
            <p:custDataLst>
              <p:tags r:id="rId4"/>
            </p:custDataLst>
          </p:nvPr>
        </p:nvSpPr>
        <p:spPr>
          <a:xfrm rot="16200000" flipH="1" flipV="1">
            <a:off x="3982720" y="1828800"/>
            <a:ext cx="2033905" cy="2033905"/>
          </a:xfrm>
          <a:prstGeom prst="teardrop">
            <a:avLst/>
          </a:prstGeom>
          <a:noFill/>
          <a:ln w="25400" cap="flat" cmpd="sng" algn="ctr">
            <a:solidFill>
              <a:schemeClr val="bg1"/>
            </a:solidFill>
            <a:prstDash val="solid"/>
            <a:miter lim="800000"/>
          </a:ln>
          <a:effectLst/>
        </p:spPr>
        <p:style>
          <a:lnRef idx="2">
            <a:srgbClr val="098902">
              <a:shade val="50000"/>
            </a:srgbClr>
          </a:lnRef>
          <a:fillRef idx="1">
            <a:srgbClr val="098902"/>
          </a:fillRef>
          <a:effectRef idx="0">
            <a:srgbClr val="098902"/>
          </a:effectRef>
          <a:fontRef idx="minor">
            <a:srgbClr val="FFFFFF"/>
          </a:fontRef>
        </p:style>
        <p:txBody>
          <a:bodyPr vert="vert" rtlCol="0" anchor="ctr"/>
          <a:lstStyle/>
          <a:p>
            <a:pPr algn="ctr"/>
            <a:endParaRPr lang="en-US" altLang="zh-CN"/>
          </a:p>
        </p:txBody>
      </p:sp>
      <p:grpSp>
        <p:nvGrpSpPr>
          <p:cNvPr id="3" name="组合 2"/>
          <p:cNvGrpSpPr/>
          <p:nvPr/>
        </p:nvGrpSpPr>
        <p:grpSpPr>
          <a:xfrm>
            <a:off x="6594103" y="1274680"/>
            <a:ext cx="5116934" cy="1398290"/>
            <a:chOff x="1117" y="2373"/>
            <a:chExt cx="5385" cy="1845"/>
          </a:xfrm>
        </p:grpSpPr>
        <p:sp>
          <p:nvSpPr>
            <p:cNvPr id="4" name="矩形: 圆角 1"/>
            <p:cNvSpPr/>
            <p:nvPr/>
          </p:nvSpPr>
          <p:spPr>
            <a:xfrm>
              <a:off x="1117" y="2373"/>
              <a:ext cx="5385" cy="1845"/>
            </a:xfrm>
            <a:prstGeom prst="roundRect">
              <a:avLst/>
            </a:prstGeom>
            <a:noFill/>
            <a:ln w="28575">
              <a:solidFill>
                <a:srgbClr val="5B9BD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p:cNvSpPr txBox="1"/>
            <p:nvPr/>
          </p:nvSpPr>
          <p:spPr>
            <a:xfrm>
              <a:off x="1177" y="2625"/>
              <a:ext cx="5325" cy="1371"/>
            </a:xfrm>
            <a:prstGeom prst="rect">
              <a:avLst/>
            </a:prstGeom>
            <a:noFill/>
          </p:spPr>
          <p:txBody>
            <a:bodyPr wrap="square" rtlCol="0" anchor="t" anchorCtr="0">
              <a:spAutoFit/>
            </a:bodyPr>
            <a:lstStyle/>
            <a:p>
              <a:pPr marL="285750" indent="-285750">
                <a:lnSpc>
                  <a:spcPct val="110000"/>
                </a:lnSpc>
                <a:buClr>
                  <a:srgbClr val="000000"/>
                </a:buClr>
                <a:buFont typeface="Arial" panose="020B0604020202020204" pitchFamily="34" charset="0"/>
                <a:buChar char="•"/>
              </a:pPr>
              <a:r>
                <a:rPr lang="en-US" altLang="zh-CN" sz="2800" dirty="0">
                  <a:latin typeface="Calibri" panose="020F0502020204030204" pitchFamily="34" charset="0"/>
                  <a:cs typeface="Calibri" panose="020F0502020204030204" pitchFamily="34" charset="0"/>
                  <a:sym typeface="+mn-ea"/>
                </a:rPr>
                <a:t>Error optimization of </a:t>
              </a:r>
              <a:r>
                <a:rPr lang="zh-CN" altLang="en-US" sz="2800" dirty="0">
                  <a:latin typeface="Calibri" panose="020F0502020204030204" pitchFamily="34" charset="0"/>
                  <a:cs typeface="Calibri" panose="020F0502020204030204" pitchFamily="34" charset="0"/>
                  <a:sym typeface="+mn-ea"/>
                </a:rPr>
                <a:t>ARFA</a:t>
              </a:r>
              <a:endParaRPr lang="en-US" altLang="zh-CN" sz="2800" dirty="0">
                <a:latin typeface="Calibri" panose="020F0502020204030204" pitchFamily="34" charset="0"/>
                <a:cs typeface="Calibri" panose="020F0502020204030204" pitchFamily="34" charset="0"/>
              </a:endParaRPr>
            </a:p>
            <a:p>
              <a:pPr marL="285750" indent="-285750">
                <a:lnSpc>
                  <a:spcPct val="110000"/>
                </a:lnSpc>
                <a:buFont typeface="Arial" panose="020B0604020202020204" pitchFamily="34" charset="0"/>
                <a:buChar char="•"/>
              </a:pPr>
              <a:r>
                <a:rPr lang="en-US" altLang="zh-CN" sz="2800" dirty="0">
                  <a:latin typeface="Calibri" panose="020F0502020204030204" pitchFamily="34" charset="0"/>
                  <a:cs typeface="Calibri" panose="020F0502020204030204" pitchFamily="34" charset="0"/>
                  <a:sym typeface="+mn-ea"/>
                </a:rPr>
                <a:t>How ARFA works?</a:t>
              </a:r>
              <a:endParaRPr lang="zh-CN" altLang="en-US" sz="2800" dirty="0">
                <a:latin typeface="Calibri" panose="020F0502020204030204" pitchFamily="34" charset="0"/>
                <a:cs typeface="Calibri" panose="020F0502020204030204" pitchFamily="34" charset="0"/>
              </a:endParaRPr>
            </a:p>
          </p:txBody>
        </p:sp>
      </p:grpSp>
      <p:grpSp>
        <p:nvGrpSpPr>
          <p:cNvPr id="6" name="组合 5"/>
          <p:cNvGrpSpPr/>
          <p:nvPr/>
        </p:nvGrpSpPr>
        <p:grpSpPr>
          <a:xfrm>
            <a:off x="358140" y="5288453"/>
            <a:ext cx="5513427" cy="1398289"/>
            <a:chOff x="1117" y="2373"/>
            <a:chExt cx="6752" cy="1845"/>
          </a:xfrm>
        </p:grpSpPr>
        <p:sp>
          <p:nvSpPr>
            <p:cNvPr id="7" name="矩形: 圆角 1"/>
            <p:cNvSpPr/>
            <p:nvPr/>
          </p:nvSpPr>
          <p:spPr>
            <a:xfrm>
              <a:off x="1117" y="2373"/>
              <a:ext cx="6752" cy="1845"/>
            </a:xfrm>
            <a:prstGeom prst="roundRect">
              <a:avLst/>
            </a:prstGeom>
            <a:noFill/>
            <a:ln w="28575">
              <a:solidFill>
                <a:srgbClr val="71AD4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文本框 7"/>
            <p:cNvSpPr txBox="1"/>
            <p:nvPr/>
          </p:nvSpPr>
          <p:spPr>
            <a:xfrm>
              <a:off x="1117" y="2680"/>
              <a:ext cx="6752" cy="1258"/>
            </a:xfrm>
            <a:prstGeom prst="rect">
              <a:avLst/>
            </a:prstGeom>
            <a:noFill/>
          </p:spPr>
          <p:txBody>
            <a:bodyPr wrap="square" rtlCol="0" anchor="t" anchorCtr="0">
              <a:spAutoFit/>
            </a:bodyPr>
            <a:lstStyle/>
            <a:p>
              <a:pPr marL="285750" indent="-28575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Precision optimization effect</a:t>
              </a:r>
              <a:endParaRPr lang="en-US" altLang="zh-CN" sz="2800" dirty="0">
                <a:solidFill>
                  <a:schemeClr val="tx1"/>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mn-ea"/>
                </a:rPr>
                <a:t>Validation interval inference</a:t>
              </a:r>
              <a:endParaRPr lang="en-US" altLang="zh-CN" sz="2800" dirty="0">
                <a:solidFill>
                  <a:schemeClr val="tx1"/>
                </a:solidFill>
                <a:latin typeface="Calibri" panose="020F0502020204030204" pitchFamily="34" charset="0"/>
                <a:cs typeface="Calibri" panose="020F0502020204030204" pitchFamily="34" charset="0"/>
              </a:endParaRPr>
            </a:p>
          </p:txBody>
        </p:sp>
      </p:grpSp>
      <p:grpSp>
        <p:nvGrpSpPr>
          <p:cNvPr id="9" name="组合 8"/>
          <p:cNvGrpSpPr/>
          <p:nvPr/>
        </p:nvGrpSpPr>
        <p:grpSpPr>
          <a:xfrm>
            <a:off x="6594102" y="5299075"/>
            <a:ext cx="5145351" cy="1398289"/>
            <a:chOff x="1117" y="2373"/>
            <a:chExt cx="5385" cy="1845"/>
          </a:xfrm>
        </p:grpSpPr>
        <p:sp>
          <p:nvSpPr>
            <p:cNvPr id="10" name="矩形: 圆角 1"/>
            <p:cNvSpPr/>
            <p:nvPr/>
          </p:nvSpPr>
          <p:spPr>
            <a:xfrm>
              <a:off x="1117" y="2373"/>
              <a:ext cx="5385" cy="1845"/>
            </a:xfrm>
            <a:prstGeom prst="roundRect">
              <a:avLst/>
            </a:prstGeom>
            <a:noFill/>
            <a:ln w="28575">
              <a:solidFill>
                <a:srgbClr val="DDA5C8"/>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p:cNvSpPr txBox="1"/>
            <p:nvPr/>
          </p:nvSpPr>
          <p:spPr>
            <a:xfrm>
              <a:off x="1177" y="2666"/>
              <a:ext cx="5295" cy="1258"/>
            </a:xfrm>
            <a:prstGeom prst="rect">
              <a:avLst/>
            </a:prstGeom>
            <a:noFill/>
          </p:spPr>
          <p:txBody>
            <a:bodyPr wrap="square" rtlCol="0" anchor="t" anchorCtr="0">
              <a:spAutoFit/>
            </a:bodyPr>
            <a:lstStyle/>
            <a:p>
              <a:pPr marL="285750" indent="-28575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mn-ea"/>
                </a:rPr>
                <a:t>Summary</a:t>
              </a:r>
            </a:p>
            <a:p>
              <a:pPr marL="285750" indent="-28575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sym typeface="+mn-ea"/>
                </a:rPr>
                <a:t>Future work</a:t>
              </a:r>
              <a:endParaRPr lang="zh-CN" altLang="en-US" sz="2800" dirty="0">
                <a:solidFill>
                  <a:schemeClr val="tx1"/>
                </a:solidFill>
                <a:latin typeface="Calibri" panose="020F0502020204030204" pitchFamily="34" charset="0"/>
                <a:cs typeface="Calibri" panose="020F0502020204030204" pitchFamily="34" charset="0"/>
              </a:endParaRPr>
            </a:p>
          </p:txBody>
        </p:sp>
      </p:grpSp>
      <p:grpSp>
        <p:nvGrpSpPr>
          <p:cNvPr id="102" name="组合 101"/>
          <p:cNvGrpSpPr/>
          <p:nvPr/>
        </p:nvGrpSpPr>
        <p:grpSpPr>
          <a:xfrm>
            <a:off x="359374" y="1265586"/>
            <a:ext cx="5736626" cy="1407384"/>
            <a:chOff x="1115" y="2361"/>
            <a:chExt cx="5603" cy="1857"/>
          </a:xfrm>
        </p:grpSpPr>
        <p:sp>
          <p:nvSpPr>
            <p:cNvPr id="103" name="矩形: 圆角 1"/>
            <p:cNvSpPr/>
            <p:nvPr/>
          </p:nvSpPr>
          <p:spPr>
            <a:xfrm>
              <a:off x="1117" y="2373"/>
              <a:ext cx="5385" cy="1845"/>
            </a:xfrm>
            <a:prstGeom prst="roundRect">
              <a:avLst/>
            </a:prstGeom>
            <a:noFill/>
            <a:ln w="28575">
              <a:solidFill>
                <a:srgbClr val="8583A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4" name="文本框 103"/>
            <p:cNvSpPr txBox="1"/>
            <p:nvPr/>
          </p:nvSpPr>
          <p:spPr>
            <a:xfrm>
              <a:off x="1115" y="2361"/>
              <a:ext cx="5603" cy="1827"/>
            </a:xfrm>
            <a:prstGeom prst="rect">
              <a:avLst/>
            </a:prstGeom>
            <a:noFill/>
          </p:spPr>
          <p:txBody>
            <a:bodyPr wrap="square" rtlCol="0" anchor="t" anchorCtr="0">
              <a:spAutoFit/>
            </a:bodyPr>
            <a:lstStyle/>
            <a:p>
              <a:pPr marL="285750" indent="-285750">
                <a:buFont typeface="Arial" panose="020B0604020202020204" pitchFamily="34" charset="0"/>
                <a:buChar char="•"/>
              </a:pPr>
              <a:r>
                <a:rPr lang="en-US" altLang="zh-CN" sz="2800" dirty="0">
                  <a:solidFill>
                    <a:schemeClr val="tx1"/>
                  </a:solidFill>
                  <a:latin typeface="Calibri" panose="020F0502020204030204" pitchFamily="34" charset="0"/>
                  <a:cs typeface="Calibri" panose="020F0502020204030204" pitchFamily="34" charset="0"/>
                </a:rPr>
                <a:t>Rounding errors</a:t>
              </a:r>
            </a:p>
            <a:p>
              <a:pPr marL="285750" indent="-285750">
                <a:buFont typeface="Arial" panose="020B0604020202020204" pitchFamily="34" charset="0"/>
                <a:buChar char="•"/>
              </a:pPr>
              <a:r>
                <a:rPr lang="en-US" altLang="zh-CN" sz="2800" dirty="0">
                  <a:solidFill>
                    <a:schemeClr val="tx1"/>
                  </a:solidFill>
                  <a:latin typeface="Calibri" panose="020F0502020204030204" pitchFamily="34" charset="0"/>
                  <a:cs typeface="Calibri" panose="020F0502020204030204" pitchFamily="34" charset="0"/>
                </a:rPr>
                <a:t>Existing approaches and difficulties </a:t>
              </a:r>
            </a:p>
            <a:p>
              <a:pPr marL="285750" indent="-285750">
                <a:buFont typeface="Arial" panose="020B0604020202020204" pitchFamily="34" charset="0"/>
                <a:buChar char="•"/>
              </a:pPr>
              <a:r>
                <a:rPr lang="en-US" altLang="zh-CN" sz="2800" dirty="0">
                  <a:latin typeface="Calibri" panose="020F0502020204030204" pitchFamily="34" charset="0"/>
                  <a:cs typeface="Calibri" panose="020F0502020204030204" pitchFamily="34" charset="0"/>
                </a:rPr>
                <a:t>Regime-based</a:t>
              </a:r>
              <a:r>
                <a:rPr lang="en-US" altLang="zh-CN" sz="2800" dirty="0">
                  <a:solidFill>
                    <a:schemeClr val="tx1"/>
                  </a:solidFill>
                  <a:latin typeface="Calibri" panose="020F0502020204030204" pitchFamily="34" charset="0"/>
                  <a:cs typeface="Calibri" panose="020F0502020204030204" pitchFamily="34" charset="0"/>
                </a:rPr>
                <a:t> rewriting of ARFA</a:t>
              </a:r>
              <a:endParaRPr lang="zh-CN" altLang="en-US" sz="2800" dirty="0">
                <a:solidFill>
                  <a:schemeClr val="tx1"/>
                </a:solidFill>
                <a:latin typeface="Calibri" panose="020F0502020204030204" pitchFamily="34" charset="0"/>
                <a:cs typeface="Calibri" panose="020F0502020204030204" pitchFamily="34" charset="0"/>
              </a:endParaRPr>
            </a:p>
          </p:txBody>
        </p:sp>
      </p:gr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文本框 2"/>
              <p:cNvSpPr txBox="1"/>
              <p:nvPr/>
            </p:nvSpPr>
            <p:spPr>
              <a:xfrm>
                <a:off x="738835" y="1328590"/>
                <a:ext cx="10958169" cy="2652008"/>
              </a:xfrm>
              <a:prstGeom prst="rect">
                <a:avLst/>
              </a:prstGeom>
              <a:noFill/>
            </p:spPr>
            <p:txBody>
              <a:bodyPr wrap="square" rtlCol="0">
                <a:spAutoFit/>
              </a:bodyPr>
              <a:lstStyle/>
              <a:p>
                <a:pPr marL="285750" indent="-28575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Some inputs may trigger significant floating-point errors</a:t>
                </a:r>
              </a:p>
              <a:p>
                <a:pPr marL="285750" indent="-285750">
                  <a:buFont typeface="Arial" panose="020B0604020202020204" pitchFamily="34" charset="0"/>
                  <a:buChar char="•"/>
                </a:pPr>
                <a:r>
                  <a:rPr lang="en-US" altLang="zh-CN" sz="2800" dirty="0">
                    <a:latin typeface="Calibri" panose="020F0502020204030204" pitchFamily="34" charset="0"/>
                    <a:ea typeface="Calibri" panose="020F0502020204030204" pitchFamily="34" charset="0"/>
                    <a:cs typeface="Calibri" panose="020F0502020204030204" pitchFamily="34" charset="0"/>
                  </a:rPr>
                  <a:t>Consider: </a:t>
                </a:r>
              </a:p>
              <a:p>
                <a:pPr marL="285750" indent="-285750">
                  <a:buFont typeface="Arial" panose="020B0604020202020204" pitchFamily="34" charset="0"/>
                  <a:buChar char="•"/>
                </a:pPr>
                <a:endParaRPr lang="en-US" altLang="zh-CN" sz="2800" b="0" i="1" dirty="0">
                  <a:latin typeface="Calibri" panose="020F0502020204030204" pitchFamily="34" charset="0"/>
                  <a:ea typeface="Calibri" panose="020F0502020204030204" pitchFamily="34" charset="0"/>
                  <a:cs typeface="Calibri" panose="020F0502020204030204" pitchFamily="34" charset="0"/>
                </a:endParaRPr>
              </a:p>
              <a:p>
                <a:pPr/>
                <a14:m>
                  <m:oMathPara xmlns:m="http://schemas.openxmlformats.org/officeDocument/2006/math">
                    <m:oMathParaPr>
                      <m:jc m:val="centerGroup"/>
                    </m:oMathParaPr>
                    <m:oMath xmlns:m="http://schemas.openxmlformats.org/officeDocument/2006/math">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m:t>
                      </m:r>
                      <m:f>
                        <m:fPr>
                          <m:ctrlPr>
                            <a:rPr lang="en-US" altLang="zh-CN" sz="2800" b="0" i="1" smtClean="0">
                              <a:latin typeface="Cambria Math" panose="02040503050406030204" pitchFamily="18" charset="0"/>
                            </a:rPr>
                          </m:ctrlPr>
                        </m:fPr>
                        <m:num>
                          <m:func>
                            <m:funcPr>
                              <m:ctrlPr>
                                <a:rPr lang="en-US" altLang="zh-CN" sz="2800" b="0" i="1" smtClean="0">
                                  <a:latin typeface="Cambria Math" panose="02040503050406030204" pitchFamily="18" charset="0"/>
                                </a:rPr>
                              </m:ctrlPr>
                            </m:funcPr>
                            <m:fName>
                              <m:r>
                                <m:rPr>
                                  <m:sty m:val="p"/>
                                </m:rPr>
                                <a:rPr lang="en-US" altLang="zh-CN" sz="2800" b="0" i="0" smtClean="0">
                                  <a:latin typeface="Cambria Math" panose="02040503050406030204" pitchFamily="18" charset="0"/>
                                </a:rPr>
                                <m:t>tan</m:t>
                              </m:r>
                            </m:fName>
                            <m:e>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e>
                          </m:func>
                          <m:r>
                            <a:rPr lang="en-US" altLang="zh-CN" sz="2800" b="0" i="1" smtClean="0">
                              <a:latin typeface="Cambria Math" panose="02040503050406030204" pitchFamily="18" charset="0"/>
                            </a:rPr>
                            <m:t>−</m:t>
                          </m:r>
                          <m:r>
                            <m:rPr>
                              <m:sty m:val="p"/>
                            </m:rPr>
                            <a:rPr lang="en-US" altLang="zh-CN" sz="2800" b="0" i="0" smtClean="0">
                              <a:latin typeface="Cambria Math" panose="02040503050406030204" pitchFamily="18" charset="0"/>
                            </a:rPr>
                            <m:t>sin</m:t>
                          </m:r>
                          <m:r>
                            <a:rPr lang="en-US" altLang="zh-CN" sz="2800" b="0" i="1" smtClean="0">
                              <a:latin typeface="Cambria Math" panose="02040503050406030204" pitchFamily="18" charset="0"/>
                            </a:rPr>
                            <m:t>⁡(</m:t>
                          </m:r>
                          <m:r>
                            <a:rPr lang="en-US" altLang="zh-CN" sz="2800" b="0" i="1" smtClean="0">
                              <a:latin typeface="Cambria Math" panose="02040503050406030204" pitchFamily="18" charset="0"/>
                            </a:rPr>
                            <m:t>𝑥</m:t>
                          </m:r>
                          <m:r>
                            <a:rPr lang="en-US" altLang="zh-CN" sz="2800" b="0" i="1" smtClean="0">
                              <a:latin typeface="Cambria Math" panose="02040503050406030204" pitchFamily="18" charset="0"/>
                            </a:rPr>
                            <m:t>)</m:t>
                          </m:r>
                        </m:num>
                        <m:den>
                          <m:sSup>
                            <m:sSupPr>
                              <m:ctrlPr>
                                <a:rPr lang="en-US" altLang="zh-CN" sz="2800" b="0" i="1" smtClean="0">
                                  <a:latin typeface="Cambria Math" panose="02040503050406030204" pitchFamily="18" charset="0"/>
                                </a:rPr>
                              </m:ctrlPr>
                            </m:sSupPr>
                            <m:e>
                              <m:r>
                                <a:rPr lang="en-US" altLang="zh-CN" sz="2800" b="0" i="1" smtClean="0">
                                  <a:latin typeface="Cambria Math" panose="02040503050406030204" pitchFamily="18" charset="0"/>
                                </a:rPr>
                                <m:t>𝑥</m:t>
                              </m:r>
                            </m:e>
                            <m:sup>
                              <m:r>
                                <a:rPr lang="en-US" altLang="zh-CN" sz="2800" b="0" i="1" smtClean="0">
                                  <a:latin typeface="Cambria Math" panose="02040503050406030204" pitchFamily="18" charset="0"/>
                                </a:rPr>
                                <m:t>3</m:t>
                              </m:r>
                            </m:sup>
                          </m:sSup>
                        </m:den>
                      </m:f>
                      <m:r>
                        <a:rPr lang="en-US" altLang="zh-CN" sz="2800" b="0" i="1" smtClean="0">
                          <a:latin typeface="Cambria Math" panose="02040503050406030204" pitchFamily="18" charset="0"/>
                        </a:rPr>
                        <m:t>       </m:t>
                      </m:r>
                      <m:func>
                        <m:funcPr>
                          <m:ctrlPr>
                            <a:rPr lang="en-US" altLang="zh-CN" sz="2800" b="0" i="1" smtClean="0">
                              <a:latin typeface="Cambria Math" panose="02040503050406030204" pitchFamily="18" charset="0"/>
                            </a:rPr>
                          </m:ctrlPr>
                        </m:funcPr>
                        <m:fName>
                          <m:limLow>
                            <m:limLowPr>
                              <m:ctrlPr>
                                <a:rPr lang="en-US" altLang="zh-CN" sz="2800" b="0" i="1" smtClean="0">
                                  <a:latin typeface="Cambria Math" panose="02040503050406030204" pitchFamily="18" charset="0"/>
                                </a:rPr>
                              </m:ctrlPr>
                            </m:limLowPr>
                            <m:e>
                              <m:r>
                                <m:rPr>
                                  <m:sty m:val="p"/>
                                </m:rPr>
                                <a:rPr lang="en-US" altLang="zh-CN" sz="2800" b="0" i="0" smtClean="0">
                                  <a:latin typeface="Cambria Math" panose="02040503050406030204" pitchFamily="18" charset="0"/>
                                </a:rPr>
                                <m:t>lim</m:t>
                              </m:r>
                            </m:e>
                            <m:lim>
                              <m:r>
                                <a:rPr lang="en-US" altLang="zh-CN" sz="2800" b="0" i="1" smtClean="0">
                                  <a:latin typeface="Cambria Math" panose="02040503050406030204" pitchFamily="18" charset="0"/>
                                </a:rPr>
                                <m:t>𝑥</m:t>
                              </m:r>
                              <m:r>
                                <a:rPr lang="en-US" altLang="zh-CN" sz="2800" b="0" i="1" smtClean="0">
                                  <a:latin typeface="Cambria Math" panose="02040503050406030204" pitchFamily="18" charset="0"/>
                                  <a:ea typeface="Cambria Math" panose="02040503050406030204" pitchFamily="18" charset="0"/>
                                </a:rPr>
                                <m:t>→0</m:t>
                              </m:r>
                            </m:lim>
                          </m:limLow>
                        </m:fName>
                        <m:e>
                          <m:r>
                            <a:rPr lang="en-US" altLang="zh-CN" sz="2800" b="0" i="1" smtClean="0">
                              <a:latin typeface="Cambria Math" panose="02040503050406030204" pitchFamily="18" charset="0"/>
                            </a:rPr>
                            <m:t>𝑓</m:t>
                          </m:r>
                          <m:d>
                            <m:dPr>
                              <m:ctrlPr>
                                <a:rPr lang="en-US" altLang="zh-CN" sz="2800" b="0" i="1" smtClean="0">
                                  <a:latin typeface="Cambria Math" panose="02040503050406030204" pitchFamily="18" charset="0"/>
                                </a:rPr>
                              </m:ctrlPr>
                            </m:dPr>
                            <m:e>
                              <m:r>
                                <a:rPr lang="en-US" altLang="zh-CN" sz="2800" b="0" i="1" smtClean="0">
                                  <a:latin typeface="Cambria Math" panose="02040503050406030204" pitchFamily="18" charset="0"/>
                                </a:rPr>
                                <m:t>𝑥</m:t>
                              </m:r>
                            </m:e>
                          </m:d>
                          <m:r>
                            <a:rPr lang="en-US" altLang="zh-CN" sz="2800" b="0" i="1" smtClean="0">
                              <a:latin typeface="Cambria Math" panose="02040503050406030204" pitchFamily="18" charset="0"/>
                            </a:rPr>
                            <m:t>=0.5</m:t>
                          </m:r>
                        </m:e>
                      </m:func>
                    </m:oMath>
                  </m:oMathPara>
                </a14:m>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endParaRPr lang="en-US" altLang="zh-CN" sz="2800" dirty="0">
                  <a:latin typeface="Calibri" panose="020F0502020204030204" pitchFamily="34" charset="0"/>
                  <a:ea typeface="Calibri" panose="020F0502020204030204" pitchFamily="34" charset="0"/>
                  <a:cs typeface="Calibri" panose="020F0502020204030204" pitchFamily="34" charset="0"/>
                </a:endParaRPr>
              </a:p>
            </p:txBody>
          </p:sp>
        </mc:Choice>
        <mc:Fallback xmlns="">
          <p:sp>
            <p:nvSpPr>
              <p:cNvPr id="3" name="文本框 2"/>
              <p:cNvSpPr txBox="1">
                <a:spLocks noRot="1" noChangeAspect="1" noMove="1" noResize="1" noEditPoints="1" noAdjustHandles="1" noChangeArrowheads="1" noChangeShapeType="1" noTextEdit="1"/>
              </p:cNvSpPr>
              <p:nvPr/>
            </p:nvSpPr>
            <p:spPr>
              <a:xfrm>
                <a:off x="738835" y="1328590"/>
                <a:ext cx="10958169" cy="2652008"/>
              </a:xfrm>
              <a:prstGeom prst="rect">
                <a:avLst/>
              </a:prstGeom>
              <a:blipFill rotWithShape="1">
                <a:blip r:embed="rId3"/>
                <a:stretch>
                  <a:fillRect l="-3" t="-6" r="3" b="16"/>
                </a:stretch>
              </a:blipFill>
            </p:spPr>
            <p:txBody>
              <a:bodyPr/>
              <a:lstStyle/>
              <a:p>
                <a:r>
                  <a:rPr lang="zh-CN" altLang="en-US">
                    <a:noFill/>
                  </a:rPr>
                  <a:t> </a:t>
                </a:r>
              </a:p>
            </p:txBody>
          </p:sp>
        </mc:Fallback>
      </mc:AlternateContent>
      <p:sp>
        <p:nvSpPr>
          <p:cNvPr id="4" name="文本框 3"/>
          <p:cNvSpPr txBox="1"/>
          <p:nvPr/>
        </p:nvSpPr>
        <p:spPr>
          <a:xfrm>
            <a:off x="738835" y="4059936"/>
            <a:ext cx="5420563" cy="2677656"/>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double f(double x) {</a:t>
            </a:r>
          </a:p>
          <a:p>
            <a:r>
              <a:rPr lang="en-US" altLang="zh-CN" sz="2800" dirty="0">
                <a:latin typeface="Calibri" panose="020F0502020204030204" pitchFamily="34" charset="0"/>
                <a:ea typeface="Calibri" panose="020F0502020204030204" pitchFamily="34" charset="0"/>
                <a:cs typeface="Calibri" panose="020F0502020204030204" pitchFamily="34" charset="0"/>
              </a:rPr>
              <a:t>        double num = tan(x) – sin(x);</a:t>
            </a:r>
          </a:p>
          <a:p>
            <a:r>
              <a:rPr lang="en-US" altLang="zh-CN" sz="2800" dirty="0">
                <a:latin typeface="Calibri" panose="020F0502020204030204" pitchFamily="34" charset="0"/>
                <a:ea typeface="Calibri" panose="020F0502020204030204" pitchFamily="34" charset="0"/>
                <a:cs typeface="Calibri" panose="020F0502020204030204" pitchFamily="34" charset="0"/>
              </a:rPr>
              <a:t>        double den = x * x * x;</a:t>
            </a:r>
          </a:p>
          <a:p>
            <a:r>
              <a:rPr lang="en-US" altLang="zh-CN" sz="2800" dirty="0">
                <a:latin typeface="Calibri" panose="020F0502020204030204" pitchFamily="34" charset="0"/>
                <a:ea typeface="Calibri" panose="020F0502020204030204" pitchFamily="34" charset="0"/>
                <a:cs typeface="Calibri" panose="020F0502020204030204" pitchFamily="34" charset="0"/>
              </a:rPr>
              <a:t>        return num / den;</a:t>
            </a:r>
          </a:p>
          <a:p>
            <a:r>
              <a:rPr lang="en-US" altLang="zh-CN" sz="2800" dirty="0">
                <a:latin typeface="Calibri" panose="020F0502020204030204" pitchFamily="34" charset="0"/>
                <a:ea typeface="Calibri" panose="020F0502020204030204" pitchFamily="34" charset="0"/>
                <a:cs typeface="Calibri" panose="020F0502020204030204" pitchFamily="34" charset="0"/>
              </a:rPr>
              <a:t>}</a:t>
            </a:r>
          </a:p>
          <a:p>
            <a:endParaRPr lang="zh-CN" altLang="en-US" sz="2800" dirty="0"/>
          </a:p>
        </p:txBody>
      </p:sp>
      <p:sp>
        <p:nvSpPr>
          <p:cNvPr id="5" name="文本框 4"/>
          <p:cNvSpPr txBox="1"/>
          <p:nvPr/>
        </p:nvSpPr>
        <p:spPr>
          <a:xfrm>
            <a:off x="6642201" y="4059936"/>
            <a:ext cx="5213299" cy="2246769"/>
          </a:xfrm>
          <a:prstGeom prst="rect">
            <a:avLst/>
          </a:prstGeom>
          <a:noFill/>
        </p:spPr>
        <p:txBody>
          <a:bodyPr wrap="square" rtlCol="0">
            <a:spAutoFit/>
          </a:bodyPr>
          <a:lstStyle/>
          <a:p>
            <a:r>
              <a:rPr lang="en-US" altLang="zh-CN" sz="2800" dirty="0">
                <a:latin typeface="Calibri" panose="020F0502020204030204" pitchFamily="34" charset="0"/>
                <a:ea typeface="Calibri" panose="020F0502020204030204" pitchFamily="34" charset="0"/>
                <a:cs typeface="Calibri" panose="020F0502020204030204" pitchFamily="34" charset="0"/>
              </a:rPr>
              <a:t>&gt;&gt;&gt;  f(</a:t>
            </a:r>
            <a:r>
              <a:rPr lang="en-US" altLang="zh-CN" sz="2800" dirty="0">
                <a:solidFill>
                  <a:schemeClr val="accent4">
                    <a:lumMod val="75000"/>
                  </a:schemeClr>
                </a:solidFill>
                <a:latin typeface="Calibri" panose="020F0502020204030204" pitchFamily="34" charset="0"/>
                <a:ea typeface="Calibri" panose="020F0502020204030204" pitchFamily="34" charset="0"/>
                <a:cs typeface="Calibri" panose="020F0502020204030204" pitchFamily="34" charset="0"/>
              </a:rPr>
              <a:t>1e-7</a:t>
            </a:r>
            <a:r>
              <a:rPr lang="en-US" altLang="zh-CN" sz="2800" dirty="0">
                <a:latin typeface="Calibri" panose="020F0502020204030204" pitchFamily="34" charset="0"/>
                <a:ea typeface="Calibri" panose="020F0502020204030204" pitchFamily="34" charset="0"/>
                <a:cs typeface="Calibri" panose="020F0502020204030204" pitchFamily="34" charset="0"/>
              </a:rPr>
              <a:t>) </a:t>
            </a:r>
            <a:r>
              <a:rPr lang="en-US" altLang="zh-CN" sz="28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 64 bits result</a:t>
            </a:r>
          </a:p>
          <a:p>
            <a:r>
              <a:rPr lang="en-US" altLang="zh-CN" sz="2800" dirty="0">
                <a:latin typeface="Calibri" panose="020F0502020204030204" pitchFamily="34" charset="0"/>
                <a:ea typeface="Calibri" panose="020F0502020204030204" pitchFamily="34" charset="0"/>
                <a:cs typeface="Calibri" panose="020F0502020204030204" pitchFamily="34" charset="0"/>
              </a:rPr>
              <a:t>0.50</a:t>
            </a:r>
            <a:r>
              <a:rPr lang="en-US" altLang="zh-CN" sz="2800" dirty="0">
                <a:solidFill>
                  <a:srgbClr val="FF0000"/>
                </a:solidFill>
                <a:latin typeface="Calibri" panose="020F0502020204030204" pitchFamily="34" charset="0"/>
                <a:ea typeface="Calibri" panose="020F0502020204030204" pitchFamily="34" charset="0"/>
                <a:cs typeface="Calibri" panose="020F0502020204030204" pitchFamily="34" charset="0"/>
              </a:rPr>
              <a:t>29258124322410</a:t>
            </a:r>
          </a:p>
          <a:p>
            <a:endParaRPr lang="en-US" altLang="zh-CN" sz="2800" dirty="0">
              <a:latin typeface="Calibri" panose="020F0502020204030204" pitchFamily="34" charset="0"/>
              <a:ea typeface="Calibri" panose="020F0502020204030204" pitchFamily="34" charset="0"/>
              <a:cs typeface="Calibri" panose="020F0502020204030204" pitchFamily="34" charset="0"/>
            </a:endParaRPr>
          </a:p>
          <a:p>
            <a:r>
              <a:rPr lang="en-US" altLang="zh-CN" sz="2800" dirty="0">
                <a:latin typeface="Calibri" panose="020F0502020204030204" pitchFamily="34" charset="0"/>
                <a:ea typeface="Calibri" panose="020F0502020204030204" pitchFamily="34" charset="0"/>
                <a:cs typeface="Calibri" panose="020F0502020204030204" pitchFamily="34" charset="0"/>
              </a:rPr>
              <a:t>Accurate result </a:t>
            </a:r>
            <a:r>
              <a:rPr lang="en-US" altLang="zh-CN" sz="2800" dirty="0">
                <a:solidFill>
                  <a:schemeClr val="bg2">
                    <a:lumMod val="75000"/>
                  </a:schemeClr>
                </a:solidFill>
                <a:latin typeface="Calibri" panose="020F0502020204030204" pitchFamily="34" charset="0"/>
                <a:ea typeface="Calibri" panose="020F0502020204030204" pitchFamily="34" charset="0"/>
                <a:cs typeface="Calibri" panose="020F0502020204030204" pitchFamily="34" charset="0"/>
              </a:rPr>
              <a:t>//128 bits result</a:t>
            </a:r>
          </a:p>
          <a:p>
            <a:r>
              <a:rPr lang="en-US" altLang="zh-CN" sz="2800" dirty="0">
                <a:latin typeface="Calibri" panose="020F0502020204030204" pitchFamily="34" charset="0"/>
                <a:ea typeface="Calibri" panose="020F0502020204030204" pitchFamily="34" charset="0"/>
                <a:cs typeface="Calibri" panose="020F0502020204030204" pitchFamily="34" charset="0"/>
              </a:rPr>
              <a:t>0.5000000000000012</a:t>
            </a:r>
          </a:p>
        </p:txBody>
      </p:sp>
      <p:cxnSp>
        <p:nvCxnSpPr>
          <p:cNvPr id="7" name="直接连接符 6"/>
          <p:cNvCxnSpPr/>
          <p:nvPr/>
        </p:nvCxnSpPr>
        <p:spPr>
          <a:xfrm>
            <a:off x="738835" y="3745382"/>
            <a:ext cx="10650931" cy="0"/>
          </a:xfrm>
          <a:prstGeom prst="line">
            <a:avLst/>
          </a:prstGeom>
          <a:ln w="28575">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06" name="标题 1"/>
          <p:cNvSpPr txBox="1"/>
          <p:nvPr/>
        </p:nvSpPr>
        <p:spPr>
          <a:xfrm>
            <a:off x="358140" y="0"/>
            <a:ext cx="3923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Rounding errors</a:t>
            </a:r>
          </a:p>
        </p:txBody>
      </p:sp>
      <p:grpSp>
        <p:nvGrpSpPr>
          <p:cNvPr id="9" name="组合 8"/>
          <p:cNvGrpSpPr/>
          <p:nvPr/>
        </p:nvGrpSpPr>
        <p:grpSpPr>
          <a:xfrm>
            <a:off x="0" y="-30480"/>
            <a:ext cx="4293870" cy="1007110"/>
            <a:chOff x="0" y="-48"/>
            <a:chExt cx="6762" cy="1586"/>
          </a:xfrm>
        </p:grpSpPr>
        <p:sp>
          <p:nvSpPr>
            <p:cNvPr id="10" name="矩形 9"/>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1" name="直接连接符 10"/>
            <p:cNvCxnSpPr/>
            <p:nvPr/>
          </p:nvCxnSpPr>
          <p:spPr>
            <a:xfrm>
              <a:off x="0" y="1537"/>
              <a:ext cx="6762"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3</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3923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Rounding errors</a:t>
            </a:r>
          </a:p>
        </p:txBody>
      </p:sp>
      <p:grpSp>
        <p:nvGrpSpPr>
          <p:cNvPr id="9" name="组合 8"/>
          <p:cNvGrpSpPr/>
          <p:nvPr/>
        </p:nvGrpSpPr>
        <p:grpSpPr>
          <a:xfrm>
            <a:off x="0" y="-30480"/>
            <a:ext cx="4293870" cy="1007110"/>
            <a:chOff x="0" y="-48"/>
            <a:chExt cx="6762" cy="1586"/>
          </a:xfrm>
        </p:grpSpPr>
        <p:sp>
          <p:nvSpPr>
            <p:cNvPr id="10" name="矩形 9"/>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1" name="直接连接符 10"/>
            <p:cNvCxnSpPr/>
            <p:nvPr/>
          </p:nvCxnSpPr>
          <p:spPr>
            <a:xfrm>
              <a:off x="0" y="1537"/>
              <a:ext cx="6762"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4</a:t>
            </a:r>
          </a:p>
        </p:txBody>
      </p:sp>
      <p:sp>
        <p:nvSpPr>
          <p:cNvPr id="2" name="文本框 1"/>
          <p:cNvSpPr txBox="1"/>
          <p:nvPr/>
        </p:nvSpPr>
        <p:spPr>
          <a:xfrm>
            <a:off x="358139" y="1150867"/>
            <a:ext cx="3565015" cy="584775"/>
          </a:xfrm>
          <a:prstGeom prst="rect">
            <a:avLst/>
          </a:prstGeom>
          <a:noFill/>
        </p:spPr>
        <p:txBody>
          <a:bodyPr wrap="none" rtlCol="0">
            <a:spAutoFit/>
          </a:bodyPr>
          <a:lstStyle/>
          <a:p>
            <a:pPr marL="457200" indent="-457200">
              <a:buFont typeface="Arial" panose="020B0604020202020204" pitchFamily="34" charset="0"/>
              <a:buChar char="•"/>
            </a:pPr>
            <a:r>
              <a:rPr kumimoji="1" lang="en-US" altLang="zh-CN" sz="3200" dirty="0">
                <a:latin typeface="Calibri" panose="020F0502020204030204" pitchFamily="34" charset="0"/>
                <a:cs typeface="Calibri" panose="020F0502020204030204" pitchFamily="34" charset="0"/>
              </a:rPr>
              <a:t>The root cause</a:t>
            </a:r>
            <a:r>
              <a:rPr kumimoji="1" lang="zh-CN" altLang="en-US" sz="3200" dirty="0">
                <a:latin typeface="Calibri" panose="020F0502020204030204" pitchFamily="34" charset="0"/>
                <a:cs typeface="Calibri" panose="020F0502020204030204" pitchFamily="34" charset="0"/>
              </a:rPr>
              <a:t> </a:t>
            </a:r>
            <a:r>
              <a:rPr kumimoji="1" lang="en-US" altLang="zh-CN" sz="3200" dirty="0">
                <a:latin typeface="Calibri" panose="020F0502020204030204" pitchFamily="34" charset="0"/>
                <a:cs typeface="Calibri" panose="020F0502020204030204" pitchFamily="34" charset="0"/>
              </a:rPr>
              <a:t>is:</a:t>
            </a:r>
          </a:p>
        </p:txBody>
      </p:sp>
      <p:sp>
        <p:nvSpPr>
          <p:cNvPr id="6" name="文本框 5"/>
          <p:cNvSpPr txBox="1"/>
          <p:nvPr/>
        </p:nvSpPr>
        <p:spPr>
          <a:xfrm>
            <a:off x="358139" y="2642315"/>
            <a:ext cx="10898866" cy="1077218"/>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3200" dirty="0">
                <a:latin typeface="Calibri" panose="020F0502020204030204" pitchFamily="34" charset="0"/>
                <a:cs typeface="Calibri" panose="020F0502020204030204" pitchFamily="34" charset="0"/>
              </a:rPr>
              <a:t>And the rounding errors can be amplified by floating-point operations</a:t>
            </a:r>
            <a:endParaRPr kumimoji="1" lang="zh-CN" altLang="en-US" sz="3200" dirty="0">
              <a:latin typeface="Calibri" panose="020F0502020204030204" pitchFamily="34" charset="0"/>
              <a:cs typeface="Calibri" panose="020F0502020204030204" pitchFamily="34" charset="0"/>
            </a:endParaRPr>
          </a:p>
        </p:txBody>
      </p:sp>
      <p:sp>
        <p:nvSpPr>
          <p:cNvPr id="8" name="文本框 7"/>
          <p:cNvSpPr txBox="1"/>
          <p:nvPr/>
        </p:nvSpPr>
        <p:spPr>
          <a:xfrm>
            <a:off x="358139" y="4115656"/>
            <a:ext cx="9686306" cy="584775"/>
          </a:xfrm>
          <a:prstGeom prst="rect">
            <a:avLst/>
          </a:prstGeom>
          <a:noFill/>
        </p:spPr>
        <p:txBody>
          <a:bodyPr wrap="none" rtlCol="0">
            <a:spAutoFit/>
          </a:bodyPr>
          <a:lstStyle/>
          <a:p>
            <a:pPr marL="457200" indent="-457200">
              <a:buFont typeface="Arial" panose="020B0604020202020204" pitchFamily="34" charset="0"/>
              <a:buChar char="•"/>
            </a:pPr>
            <a:r>
              <a:rPr kumimoji="1" lang="en-US" altLang="zh-CN" sz="3200" dirty="0">
                <a:latin typeface="Calibri" panose="020F0502020204030204" pitchFamily="34" charset="0"/>
                <a:cs typeface="Calibri" panose="020F0502020204030204" pitchFamily="34" charset="0"/>
              </a:rPr>
              <a:t>Large errors may lead to catastrophic software failures</a:t>
            </a:r>
            <a:endParaRPr kumimoji="1" lang="zh-CN" altLang="en-US" sz="3200" dirty="0">
              <a:latin typeface="Calibri" panose="020F0502020204030204" pitchFamily="34" charset="0"/>
              <a:cs typeface="Calibri" panose="020F0502020204030204" pitchFamily="34" charset="0"/>
            </a:endParaRPr>
          </a:p>
        </p:txBody>
      </p:sp>
      <p:sp>
        <p:nvSpPr>
          <p:cNvPr id="13" name="文本框 12"/>
          <p:cNvSpPr txBox="1"/>
          <p:nvPr/>
        </p:nvSpPr>
        <p:spPr>
          <a:xfrm>
            <a:off x="704336" y="4760718"/>
            <a:ext cx="4738092" cy="1200329"/>
          </a:xfrm>
          <a:prstGeom prst="rect">
            <a:avLst/>
          </a:prstGeom>
          <a:noFill/>
        </p:spPr>
        <p:txBody>
          <a:bodyPr wrap="none" rtlCol="0">
            <a:spAutoFit/>
          </a:bodyPr>
          <a:lstStyle/>
          <a:p>
            <a:pPr marL="342900" indent="-342900">
              <a:buFont typeface="Wingdings" panose="05000000000000000000" pitchFamily="2" charset="2"/>
              <a:buChar char="Ø"/>
            </a:pPr>
            <a:r>
              <a:rPr kumimoji="1" lang="en-US" altLang="zh-CN" sz="2400" dirty="0">
                <a:solidFill>
                  <a:schemeClr val="bg2">
                    <a:lumMod val="25000"/>
                  </a:schemeClr>
                </a:solidFill>
                <a:latin typeface="Calibri" panose="020F0502020204030204" pitchFamily="34" charset="0"/>
                <a:cs typeface="Calibri" panose="020F0502020204030204" pitchFamily="34" charset="0"/>
              </a:rPr>
              <a:t>Missile yaw </a:t>
            </a:r>
            <a:r>
              <a:rPr kumimoji="1" lang="en-US" altLang="zh-CN" sz="2400" i="1" dirty="0">
                <a:solidFill>
                  <a:schemeClr val="bg2">
                    <a:lumMod val="25000"/>
                  </a:schemeClr>
                </a:solidFill>
                <a:latin typeface="Calibri" panose="020F0502020204030204" pitchFamily="34" charset="0"/>
                <a:cs typeface="Calibri" panose="020F0502020204030204" pitchFamily="34" charset="0"/>
              </a:rPr>
              <a:t>[skeel’ 92] </a:t>
            </a:r>
          </a:p>
          <a:p>
            <a:pPr marL="342900" indent="-342900">
              <a:buFont typeface="Wingdings" panose="05000000000000000000" pitchFamily="2" charset="2"/>
              <a:buChar char="Ø"/>
            </a:pPr>
            <a:r>
              <a:rPr kumimoji="1" lang="en-US" altLang="zh-CN" sz="2400" dirty="0">
                <a:solidFill>
                  <a:schemeClr val="bg2">
                    <a:lumMod val="25000"/>
                  </a:schemeClr>
                </a:solidFill>
                <a:latin typeface="Calibri" panose="020F0502020204030204" pitchFamily="34" charset="0"/>
                <a:cs typeface="Calibri" panose="020F0502020204030204" pitchFamily="34" charset="0"/>
              </a:rPr>
              <a:t>Stock trading disorder </a:t>
            </a:r>
            <a:r>
              <a:rPr kumimoji="1" lang="en-US" altLang="zh-CN" sz="2400" i="1" dirty="0">
                <a:solidFill>
                  <a:schemeClr val="bg2">
                    <a:lumMod val="25000"/>
                  </a:schemeClr>
                </a:solidFill>
                <a:latin typeface="Calibri" panose="020F0502020204030204" pitchFamily="34" charset="0"/>
                <a:cs typeface="Calibri" panose="020F0502020204030204" pitchFamily="34" charset="0"/>
              </a:rPr>
              <a:t>[Quinn’ 83]</a:t>
            </a:r>
          </a:p>
          <a:p>
            <a:pPr marL="342900" indent="-342900">
              <a:buFont typeface="Wingdings" panose="05000000000000000000" pitchFamily="2" charset="2"/>
              <a:buChar char="Ø"/>
            </a:pPr>
            <a:r>
              <a:rPr kumimoji="1" lang="en-US" altLang="zh-CN" sz="2400" dirty="0">
                <a:solidFill>
                  <a:schemeClr val="bg2">
                    <a:lumMod val="25000"/>
                  </a:schemeClr>
                </a:solidFill>
                <a:latin typeface="Calibri" panose="020F0502020204030204" pitchFamily="34" charset="0"/>
                <a:cs typeface="Calibri" panose="020F0502020204030204" pitchFamily="34" charset="0"/>
              </a:rPr>
              <a:t>Rocket launch failure </a:t>
            </a:r>
            <a:r>
              <a:rPr kumimoji="1" lang="en-US" altLang="zh-CN" sz="2400" i="1" dirty="0">
                <a:solidFill>
                  <a:schemeClr val="bg2">
                    <a:lumMod val="25000"/>
                  </a:schemeClr>
                </a:solidFill>
                <a:latin typeface="Calibri" panose="020F0502020204030204" pitchFamily="34" charset="0"/>
                <a:cs typeface="Calibri" panose="020F0502020204030204" pitchFamily="34" charset="0"/>
              </a:rPr>
              <a:t>[Lions’ 96]</a:t>
            </a:r>
            <a:endParaRPr kumimoji="1" lang="zh-CN" altLang="en-US" sz="2400" i="1" dirty="0">
              <a:solidFill>
                <a:schemeClr val="bg2">
                  <a:lumMod val="25000"/>
                </a:schemeClr>
              </a:solidFill>
              <a:latin typeface="Calibri" panose="020F0502020204030204" pitchFamily="34" charset="0"/>
              <a:cs typeface="Calibri" panose="020F0502020204030204" pitchFamily="34" charset="0"/>
            </a:endParaRPr>
          </a:p>
        </p:txBody>
      </p:sp>
      <p:sp>
        <p:nvSpPr>
          <p:cNvPr id="14" name="文本框 13"/>
          <p:cNvSpPr txBox="1"/>
          <p:nvPr/>
        </p:nvSpPr>
        <p:spPr>
          <a:xfrm>
            <a:off x="704335" y="1604203"/>
            <a:ext cx="10552669" cy="584775"/>
          </a:xfrm>
          <a:prstGeom prst="rect">
            <a:avLst/>
          </a:prstGeom>
          <a:noFill/>
        </p:spPr>
        <p:txBody>
          <a:bodyPr wrap="square" rtlCol="0">
            <a:spAutoFit/>
          </a:bodyPr>
          <a:lstStyle/>
          <a:p>
            <a:r>
              <a:rPr kumimoji="1" lang="en-US" altLang="zh-CN" sz="3200" dirty="0">
                <a:solidFill>
                  <a:schemeClr val="accent4">
                    <a:lumMod val="75000"/>
                  </a:schemeClr>
                </a:solidFill>
                <a:latin typeface="Calibri" panose="020F0502020204030204" pitchFamily="34" charset="0"/>
                <a:cs typeface="Calibri" panose="020F0502020204030204" pitchFamily="34" charset="0"/>
              </a:rPr>
              <a:t>Finite precision bits cannot represent all real numbers exactly </a:t>
            </a:r>
            <a:endParaRPr kumimoji="1" lang="zh-CN" altLang="en-US" sz="3200" dirty="0">
              <a:solidFill>
                <a:schemeClr val="accent4">
                  <a:lumMod val="75000"/>
                </a:schemeClr>
              </a:solidFill>
              <a:latin typeface="Calibri" panose="020F0502020204030204" pitchFamily="34" charset="0"/>
              <a:cs typeface="Calibri" panose="020F0502020204030204" pitchFamily="34" charset="0"/>
            </a:endParaRPr>
          </a:p>
        </p:txBody>
      </p:sp>
      <p:sp>
        <p:nvSpPr>
          <p:cNvPr id="15" name="文本框 14"/>
          <p:cNvSpPr txBox="1"/>
          <p:nvPr/>
        </p:nvSpPr>
        <p:spPr>
          <a:xfrm>
            <a:off x="1868336" y="5981522"/>
            <a:ext cx="8455328" cy="707886"/>
          </a:xfrm>
          <a:prstGeom prst="rect">
            <a:avLst/>
          </a:prstGeom>
          <a:noFill/>
        </p:spPr>
        <p:txBody>
          <a:bodyPr wrap="none" rtlCol="0">
            <a:spAutoFit/>
          </a:bodyPr>
          <a:lstStyle/>
          <a:p>
            <a:r>
              <a:rPr kumimoji="1" lang="en-US" altLang="zh-CN" sz="4000" b="1" dirty="0">
                <a:solidFill>
                  <a:schemeClr val="accent4">
                    <a:lumMod val="75000"/>
                  </a:schemeClr>
                </a:solidFill>
                <a:latin typeface="Calibri" panose="020F0502020204030204" pitchFamily="34" charset="0"/>
                <a:cs typeface="Calibri" panose="020F0502020204030204" pitchFamily="34" charset="0"/>
              </a:rPr>
              <a:t>Precision optimization is a crucial work</a:t>
            </a:r>
            <a:endParaRPr kumimoji="1" lang="zh-CN" altLang="en-US" sz="4000" b="1" dirty="0">
              <a:solidFill>
                <a:schemeClr val="accent4">
                  <a:lumMod val="75000"/>
                </a:schemeClr>
              </a:solidFill>
              <a:latin typeface="Calibri" panose="020F0502020204030204" pitchFamily="34" charset="0"/>
              <a:cs typeface="Calibri" panose="020F0502020204030204" pitchFamily="34" charset="0"/>
            </a:endParaRPr>
          </a:p>
        </p:txBody>
      </p:sp>
      <p:sp>
        <p:nvSpPr>
          <p:cNvPr id="16" name="燕尾形箭头 15"/>
          <p:cNvSpPr/>
          <p:nvPr/>
        </p:nvSpPr>
        <p:spPr>
          <a:xfrm rot="5400000">
            <a:off x="5845037" y="2151513"/>
            <a:ext cx="506980" cy="581911"/>
          </a:xfrm>
          <a:prstGeom prst="notchedRightArrow">
            <a:avLst/>
          </a:prstGeom>
          <a:solidFill>
            <a:schemeClr val="tx1">
              <a:lumMod val="75000"/>
              <a:lumOff val="2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7" name="燕尾形箭头 16"/>
          <p:cNvSpPr/>
          <p:nvPr/>
        </p:nvSpPr>
        <p:spPr>
          <a:xfrm rot="5400000">
            <a:off x="5846077" y="3613781"/>
            <a:ext cx="506980" cy="581911"/>
          </a:xfrm>
          <a:prstGeom prst="notchedRightArrow">
            <a:avLst/>
          </a:prstGeom>
          <a:solidFill>
            <a:schemeClr val="tx1">
              <a:lumMod val="75000"/>
              <a:lumOff val="2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blinds(horizontal)">
                                      <p:cBhvr>
                                        <p:cTn id="10" dur="500"/>
                                        <p:tgtEl>
                                          <p:spTgt spid="17"/>
                                        </p:tgtEl>
                                      </p:cBhvr>
                                    </p:animEffect>
                                  </p:childTnLst>
                                </p:cTn>
                              </p:par>
                            </p:childTnLst>
                          </p:cTn>
                        </p:par>
                      </p:childTnLst>
                    </p:cTn>
                  </p:par>
                  <p:par>
                    <p:cTn id="11" fill="hold">
                      <p:stCondLst>
                        <p:cond delay="indefinite"/>
                      </p:stCondLst>
                      <p:childTnLst>
                        <p:par>
                          <p:cTn id="12" fill="hold">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animEffect transition="in" filter="blinds(horizontal)">
                                      <p:cBhvr>
                                        <p:cTn id="23"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p:bldP spid="13" grpId="0"/>
      <p:bldP spid="15" grpId="0"/>
      <p:bldP spid="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358140" y="0"/>
            <a:ext cx="8495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How to solve it?</a:t>
            </a:r>
          </a:p>
        </p:txBody>
      </p:sp>
      <p:grpSp>
        <p:nvGrpSpPr>
          <p:cNvPr id="10" name="组合 9"/>
          <p:cNvGrpSpPr/>
          <p:nvPr/>
        </p:nvGrpSpPr>
        <p:grpSpPr>
          <a:xfrm>
            <a:off x="0" y="-30480"/>
            <a:ext cx="8693785" cy="1007110"/>
            <a:chOff x="0" y="-48"/>
            <a:chExt cx="13691" cy="1586"/>
          </a:xfrm>
        </p:grpSpPr>
        <p:sp>
          <p:nvSpPr>
            <p:cNvPr id="11" name="矩形 10"/>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连接符 11"/>
            <p:cNvCxnSpPr/>
            <p:nvPr/>
          </p:nvCxnSpPr>
          <p:spPr>
            <a:xfrm>
              <a:off x="0" y="1537"/>
              <a:ext cx="13691"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5</a:t>
            </a:r>
          </a:p>
        </p:txBody>
      </p:sp>
      <p:sp>
        <p:nvSpPr>
          <p:cNvPr id="6" name="文本框 5"/>
          <p:cNvSpPr txBox="1"/>
          <p:nvPr/>
        </p:nvSpPr>
        <p:spPr>
          <a:xfrm>
            <a:off x="506626" y="1171923"/>
            <a:ext cx="10632783" cy="1015663"/>
          </a:xfrm>
          <a:prstGeom prst="rect">
            <a:avLst/>
          </a:prstGeom>
          <a:noFill/>
        </p:spPr>
        <p:txBody>
          <a:bodyPr wrap="none" rtlCol="0">
            <a:spAutoFit/>
          </a:bodyPr>
          <a:lstStyle/>
          <a:p>
            <a:r>
              <a:rPr kumimoji="1" lang="en-US" altLang="zh-CN" sz="2800" dirty="0">
                <a:latin typeface="Calibri" panose="020F0502020204030204" pitchFamily="34" charset="0"/>
                <a:cs typeface="Calibri" panose="020F0502020204030204" pitchFamily="34" charset="0"/>
              </a:rPr>
              <a:t>Through </a:t>
            </a:r>
            <a:r>
              <a:rPr kumimoji="1" lang="en-US" altLang="zh-CN" sz="3200" b="1" dirty="0">
                <a:solidFill>
                  <a:schemeClr val="accent4">
                    <a:lumMod val="75000"/>
                  </a:schemeClr>
                </a:solidFill>
                <a:latin typeface="Calibri" panose="020F0502020204030204" pitchFamily="34" charset="0"/>
                <a:cs typeface="Calibri" panose="020F0502020204030204" pitchFamily="34" charset="0"/>
              </a:rPr>
              <a:t>rewriting</a:t>
            </a:r>
            <a:endParaRPr kumimoji="1" lang="en-US" altLang="zh-CN" sz="2800" b="1" dirty="0">
              <a:solidFill>
                <a:schemeClr val="accent4">
                  <a:lumMod val="75000"/>
                </a:schemeClr>
              </a:solidFill>
              <a:latin typeface="Calibri" panose="020F0502020204030204" pitchFamily="34" charset="0"/>
              <a:cs typeface="Calibri" panose="020F0502020204030204" pitchFamily="34" charset="0"/>
            </a:endParaRPr>
          </a:p>
          <a:p>
            <a:pPr marL="914400" lvl="1"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Changing the order of floating-point operations can reduce errors</a:t>
            </a:r>
          </a:p>
        </p:txBody>
      </p:sp>
      <p:sp>
        <p:nvSpPr>
          <p:cNvPr id="14" name="文本框 13"/>
          <p:cNvSpPr txBox="1"/>
          <p:nvPr/>
        </p:nvSpPr>
        <p:spPr>
          <a:xfrm>
            <a:off x="5640859" y="3527856"/>
            <a:ext cx="65" cy="276999"/>
          </a:xfrm>
          <a:prstGeom prst="rect">
            <a:avLst/>
          </a:prstGeom>
          <a:noFill/>
        </p:spPr>
        <p:txBody>
          <a:bodyPr wrap="none" lIns="0" tIns="0" rIns="0" bIns="0" rtlCol="0">
            <a:spAutoFit/>
          </a:bodyPr>
          <a:lstStyle/>
          <a:p>
            <a:endParaRPr kumimoji="1" lang="zh-CN" altLang="en-US" dirty="0"/>
          </a:p>
        </p:txBody>
      </p:sp>
      <mc:AlternateContent xmlns:mc="http://schemas.openxmlformats.org/markup-compatibility/2006" xmlns:a14="http://schemas.microsoft.com/office/drawing/2010/main">
        <mc:Choice Requires="a14">
          <p:sp>
            <p:nvSpPr>
              <p:cNvPr id="18" name="文本框 17"/>
              <p:cNvSpPr txBox="1"/>
              <p:nvPr/>
            </p:nvSpPr>
            <p:spPr>
              <a:xfrm>
                <a:off x="506626" y="4175225"/>
                <a:ext cx="8283743" cy="778675"/>
              </a:xfrm>
              <a:prstGeom prst="rect">
                <a:avLst/>
              </a:prstGeom>
              <a:noFill/>
            </p:spPr>
            <p:txBody>
              <a:bodyPr wrap="none" rtlCol="0">
                <a:spAutoFit/>
              </a:bodyPr>
              <a:lstStyle/>
              <a:p>
                <a:r>
                  <a:rPr kumimoji="1" lang="en-US" altLang="zh-CN" sz="2800" b="1" dirty="0">
                    <a:latin typeface="Calibri" panose="020F0502020204030204" pitchFamily="34" charset="0"/>
                    <a:cs typeface="Calibri" panose="020F0502020204030204" pitchFamily="34" charset="0"/>
                  </a:rPr>
                  <a:t>Consider: </a:t>
                </a:r>
                <a:r>
                  <a:rPr kumimoji="1" lang="en-US" altLang="zh-CN" sz="2800" dirty="0">
                    <a:latin typeface="Calibri" panose="020F0502020204030204" pitchFamily="34" charset="0"/>
                    <a:cs typeface="Calibri" panose="020F0502020204030204" pitchFamily="34" charset="0"/>
                  </a:rPr>
                  <a:t>for an expression </a:t>
                </a:r>
                <a14:m>
                  <m:oMath xmlns:m="http://schemas.openxmlformats.org/officeDocument/2006/math">
                    <m:f>
                      <m:fPr>
                        <m:ctrlPr>
                          <a:rPr kumimoji="1" lang="en-US" altLang="zh-CN" sz="2800" i="1" smtClean="0">
                            <a:latin typeface="Cambria Math" panose="02040503050406030204" pitchFamily="18" charset="0"/>
                            <a:cs typeface="Calibri" panose="020F0502020204030204" pitchFamily="34" charset="0"/>
                          </a:rPr>
                        </m:ctrlPr>
                      </m:fPr>
                      <m:num>
                        <m:r>
                          <a:rPr kumimoji="1" lang="en-US" altLang="zh-CN" sz="2800" b="0" i="1" smtClean="0">
                            <a:latin typeface="Cambria Math" panose="02040503050406030204" pitchFamily="18" charset="0"/>
                            <a:cs typeface="Calibri" panose="020F0502020204030204" pitchFamily="34" charset="0"/>
                          </a:rPr>
                          <m:t>𝑙𝑜𝑔</m:t>
                        </m:r>
                        <m:r>
                          <a:rPr kumimoji="1" lang="en-US" altLang="zh-CN" sz="2800" b="0" i="1" smtClean="0">
                            <a:latin typeface="Cambria Math" panose="02040503050406030204" pitchFamily="18" charset="0"/>
                            <a:cs typeface="Calibri" panose="020F0502020204030204" pitchFamily="34" charset="0"/>
                          </a:rPr>
                          <m:t>(1−</m:t>
                        </m:r>
                        <m:r>
                          <a:rPr kumimoji="1" lang="en-US" altLang="zh-CN" sz="2800" b="0" i="1" smtClean="0">
                            <a:latin typeface="Cambria Math" panose="02040503050406030204" pitchFamily="18" charset="0"/>
                            <a:cs typeface="Calibri" panose="020F0502020204030204" pitchFamily="34" charset="0"/>
                          </a:rPr>
                          <m:t>𝑥</m:t>
                        </m:r>
                        <m:r>
                          <a:rPr kumimoji="1" lang="en-US" altLang="zh-CN" sz="2800" b="0" i="1" smtClean="0">
                            <a:latin typeface="Cambria Math" panose="02040503050406030204" pitchFamily="18" charset="0"/>
                            <a:cs typeface="Calibri" panose="020F0502020204030204" pitchFamily="34" charset="0"/>
                          </a:rPr>
                          <m:t>)</m:t>
                        </m:r>
                      </m:num>
                      <m:den>
                        <m:r>
                          <a:rPr kumimoji="1" lang="en-US" altLang="zh-CN" sz="2800" b="0" i="1" smtClean="0">
                            <a:latin typeface="Cambria Math" panose="02040503050406030204" pitchFamily="18" charset="0"/>
                            <a:cs typeface="Calibri" panose="020F0502020204030204" pitchFamily="34" charset="0"/>
                          </a:rPr>
                          <m:t>𝑙𝑜𝑔</m:t>
                        </m:r>
                        <m:r>
                          <a:rPr kumimoji="1" lang="en-US" altLang="zh-CN" sz="2800" b="0" i="1" smtClean="0">
                            <a:latin typeface="Cambria Math" panose="02040503050406030204" pitchFamily="18" charset="0"/>
                            <a:cs typeface="Calibri" panose="020F0502020204030204" pitchFamily="34" charset="0"/>
                          </a:rPr>
                          <m:t>(1+</m:t>
                        </m:r>
                        <m:r>
                          <a:rPr kumimoji="1" lang="en-US" altLang="zh-CN" sz="2800" b="0" i="1" smtClean="0">
                            <a:latin typeface="Cambria Math" panose="02040503050406030204" pitchFamily="18" charset="0"/>
                            <a:cs typeface="Calibri" panose="020F0502020204030204" pitchFamily="34" charset="0"/>
                          </a:rPr>
                          <m:t>𝑥</m:t>
                        </m:r>
                        <m:r>
                          <a:rPr kumimoji="1" lang="en-US" altLang="zh-CN" sz="2800" b="0" i="1" smtClean="0">
                            <a:latin typeface="Cambria Math" panose="02040503050406030204" pitchFamily="18" charset="0"/>
                            <a:cs typeface="Calibri" panose="020F0502020204030204" pitchFamily="34" charset="0"/>
                          </a:rPr>
                          <m:t>)</m:t>
                        </m:r>
                      </m:den>
                    </m:f>
                  </m:oMath>
                </a14:m>
                <a:r>
                  <a:rPr kumimoji="1" lang="zh-CN" altLang="en-US" sz="2800" dirty="0">
                    <a:latin typeface="Calibri" panose="020F0502020204030204" pitchFamily="34" charset="0"/>
                    <a:cs typeface="Calibri" panose="020F0502020204030204" pitchFamily="34" charset="0"/>
                  </a:rPr>
                  <a:t> </a:t>
                </a:r>
                <a:r>
                  <a:rPr kumimoji="1" lang="en-US" altLang="zh-CN" sz="2800" dirty="0">
                    <a:latin typeface="Calibri" panose="020F0502020204030204" pitchFamily="34" charset="0"/>
                    <a:cs typeface="Calibri" panose="020F0502020204030204" pitchFamily="34" charset="0"/>
                  </a:rPr>
                  <a:t>in interval </a:t>
                </a:r>
                <a14:m>
                  <m:oMath xmlns:m="http://schemas.openxmlformats.org/officeDocument/2006/math">
                    <m:r>
                      <a:rPr kumimoji="1" lang="en-US" altLang="zh-CN" sz="2800" b="0" i="1" smtClean="0">
                        <a:latin typeface="Cambria Math" panose="02040503050406030204" pitchFamily="18" charset="0"/>
                        <a:cs typeface="Calibri" panose="020F0502020204030204" pitchFamily="34" charset="0"/>
                      </a:rPr>
                      <m:t>[0.1,0.9]</m:t>
                    </m:r>
                  </m:oMath>
                </a14:m>
                <a:endParaRPr kumimoji="1" lang="zh-CN" altLang="en-US" sz="2800" dirty="0">
                  <a:latin typeface="Calibri" panose="020F0502020204030204" pitchFamily="34" charset="0"/>
                  <a:cs typeface="Calibri" panose="020F0502020204030204" pitchFamily="34" charset="0"/>
                </a:endParaRPr>
              </a:p>
            </p:txBody>
          </p:sp>
        </mc:Choice>
        <mc:Fallback xmlns="">
          <p:sp>
            <p:nvSpPr>
              <p:cNvPr id="18" name="文本框 17"/>
              <p:cNvSpPr txBox="1">
                <a:spLocks noRot="1" noChangeAspect="1" noMove="1" noResize="1" noEditPoints="1" noAdjustHandles="1" noChangeArrowheads="1" noChangeShapeType="1" noTextEdit="1"/>
              </p:cNvSpPr>
              <p:nvPr/>
            </p:nvSpPr>
            <p:spPr>
              <a:xfrm>
                <a:off x="506626" y="4175225"/>
                <a:ext cx="8283743" cy="778675"/>
              </a:xfrm>
              <a:prstGeom prst="rect">
                <a:avLst/>
              </a:prstGeom>
              <a:blipFill rotWithShape="1">
                <a:blip r:embed="rId3"/>
                <a:stretch>
                  <a:fillRect l="-6" t="-13" r="1" b="3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8" name="文本框 27"/>
              <p:cNvSpPr txBox="1"/>
              <p:nvPr/>
            </p:nvSpPr>
            <p:spPr>
              <a:xfrm>
                <a:off x="2890055" y="5566704"/>
                <a:ext cx="1439305" cy="733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000" i="1">
                              <a:latin typeface="Cambria Math" panose="02040503050406030204" pitchFamily="18" charset="0"/>
                              <a:cs typeface="Calibri" panose="020F0502020204030204" pitchFamily="34" charset="0"/>
                            </a:rPr>
                          </m:ctrlPr>
                        </m:fPr>
                        <m:num>
                          <m:r>
                            <a:rPr kumimoji="1" lang="en-US" altLang="zh-CN" sz="2000" i="1">
                              <a:latin typeface="Cambria Math" panose="02040503050406030204" pitchFamily="18" charset="0"/>
                              <a:cs typeface="Calibri" panose="020F0502020204030204" pitchFamily="34" charset="0"/>
                            </a:rPr>
                            <m:t>𝑙𝑜𝑔</m:t>
                          </m:r>
                          <m:r>
                            <a:rPr kumimoji="1" lang="en-US" altLang="zh-CN" sz="2000" i="1">
                              <a:latin typeface="Cambria Math" panose="02040503050406030204" pitchFamily="18" charset="0"/>
                              <a:cs typeface="Calibri" panose="020F0502020204030204" pitchFamily="34" charset="0"/>
                            </a:rPr>
                            <m:t>(1−</m:t>
                          </m:r>
                          <m:r>
                            <a:rPr kumimoji="1" lang="en-US" altLang="zh-CN" sz="2000" i="1">
                              <a:latin typeface="Cambria Math" panose="02040503050406030204" pitchFamily="18" charset="0"/>
                              <a:cs typeface="Calibri" panose="020F0502020204030204" pitchFamily="34" charset="0"/>
                            </a:rPr>
                            <m:t>𝑥</m:t>
                          </m:r>
                          <m:r>
                            <a:rPr kumimoji="1" lang="en-US" altLang="zh-CN" sz="2000" i="1">
                              <a:latin typeface="Cambria Math" panose="02040503050406030204" pitchFamily="18" charset="0"/>
                              <a:cs typeface="Calibri" panose="020F0502020204030204" pitchFamily="34" charset="0"/>
                            </a:rPr>
                            <m:t>)</m:t>
                          </m:r>
                        </m:num>
                        <m:den>
                          <m:r>
                            <a:rPr kumimoji="1" lang="en-US" altLang="zh-CN" sz="2000" i="1">
                              <a:latin typeface="Cambria Math" panose="02040503050406030204" pitchFamily="18" charset="0"/>
                              <a:cs typeface="Calibri" panose="020F0502020204030204" pitchFamily="34" charset="0"/>
                            </a:rPr>
                            <m:t>𝑙𝑜𝑔</m:t>
                          </m:r>
                          <m:r>
                            <a:rPr kumimoji="1" lang="en-US" altLang="zh-CN" sz="2000" i="1">
                              <a:latin typeface="Cambria Math" panose="02040503050406030204" pitchFamily="18" charset="0"/>
                              <a:cs typeface="Calibri" panose="020F0502020204030204" pitchFamily="34" charset="0"/>
                            </a:rPr>
                            <m:t>(1+</m:t>
                          </m:r>
                          <m:r>
                            <a:rPr kumimoji="1" lang="en-US" altLang="zh-CN" sz="2000" i="1">
                              <a:latin typeface="Cambria Math" panose="02040503050406030204" pitchFamily="18" charset="0"/>
                              <a:cs typeface="Calibri" panose="020F0502020204030204" pitchFamily="34" charset="0"/>
                            </a:rPr>
                            <m:t>𝑥</m:t>
                          </m:r>
                          <m:r>
                            <a:rPr kumimoji="1" lang="en-US" altLang="zh-CN" sz="2000" i="1">
                              <a:latin typeface="Cambria Math" panose="02040503050406030204" pitchFamily="18" charset="0"/>
                              <a:cs typeface="Calibri" panose="020F0502020204030204" pitchFamily="34" charset="0"/>
                            </a:rPr>
                            <m:t>)</m:t>
                          </m:r>
                        </m:den>
                      </m:f>
                    </m:oMath>
                  </m:oMathPara>
                </a14:m>
                <a:endParaRPr kumimoji="1" lang="zh-CN" altLang="en-US" sz="20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2890055" y="5566704"/>
                <a:ext cx="1439305" cy="733149"/>
              </a:xfrm>
              <a:prstGeom prst="rect">
                <a:avLst/>
              </a:prstGeom>
              <a:blipFill rotWithShape="1">
                <a:blip r:embed="rId4"/>
                <a:stretch>
                  <a:fillRect l="-12" t="-40" r="39" b="2"/>
                </a:stretch>
              </a:blipFill>
            </p:spPr>
            <p:txBody>
              <a:bodyPr/>
              <a:lstStyle/>
              <a:p>
                <a:r>
                  <a:rPr lang="zh-CN" altLang="en-US">
                    <a:noFill/>
                  </a:rPr>
                  <a:t> </a:t>
                </a:r>
              </a:p>
            </p:txBody>
          </p:sp>
        </mc:Fallback>
      </mc:AlternateContent>
      <p:sp>
        <p:nvSpPr>
          <p:cNvPr id="29" name="左大括号 28"/>
          <p:cNvSpPr/>
          <p:nvPr/>
        </p:nvSpPr>
        <p:spPr>
          <a:xfrm>
            <a:off x="4329360" y="5156837"/>
            <a:ext cx="373965" cy="1552885"/>
          </a:xfrm>
          <a:prstGeom prst="leftBrace">
            <a:avLst>
              <a:gd name="adj1" fmla="val 8333"/>
              <a:gd name="adj2" fmla="val 4945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0" name="文本框 29"/>
              <p:cNvSpPr txBox="1"/>
              <p:nvPr/>
            </p:nvSpPr>
            <p:spPr>
              <a:xfrm>
                <a:off x="4911357" y="5114220"/>
                <a:ext cx="1466747" cy="73314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000" i="1" smtClean="0">
                              <a:latin typeface="Cambria Math" panose="02040503050406030204" pitchFamily="18" charset="0"/>
                              <a:cs typeface="Calibri" panose="020F0502020204030204" pitchFamily="34" charset="0"/>
                            </a:rPr>
                          </m:ctrlPr>
                        </m:fPr>
                        <m:num>
                          <m:r>
                            <a:rPr kumimoji="1" lang="en-US" altLang="zh-CN" sz="2000" b="0" i="1" smtClean="0">
                              <a:latin typeface="Cambria Math" panose="02040503050406030204" pitchFamily="18" charset="0"/>
                              <a:cs typeface="Calibri" panose="020F0502020204030204" pitchFamily="34" charset="0"/>
                            </a:rPr>
                            <m:t>𝑙𝑜𝑔</m:t>
                          </m:r>
                          <m:r>
                            <a:rPr kumimoji="1" lang="en-US" altLang="zh-CN" sz="2000" b="0" i="1" smtClean="0">
                              <a:latin typeface="Cambria Math" panose="02040503050406030204" pitchFamily="18" charset="0"/>
                              <a:cs typeface="Calibri" panose="020F0502020204030204" pitchFamily="34" charset="0"/>
                            </a:rPr>
                            <m:t>1</m:t>
                          </m:r>
                          <m:r>
                            <a:rPr kumimoji="1" lang="en-US" altLang="zh-CN" sz="2000" b="0" i="1" smtClean="0">
                              <a:latin typeface="Cambria Math" panose="02040503050406030204" pitchFamily="18" charset="0"/>
                              <a:cs typeface="Calibri" panose="020F0502020204030204" pitchFamily="34" charset="0"/>
                            </a:rPr>
                            <m:t>𝑝</m:t>
                          </m:r>
                          <m:r>
                            <a:rPr kumimoji="1" lang="en-US" altLang="zh-CN" sz="2000" b="0" i="1" smtClean="0">
                              <a:latin typeface="Cambria Math" panose="02040503050406030204" pitchFamily="18" charset="0"/>
                              <a:cs typeface="Calibri" panose="020F0502020204030204" pitchFamily="34" charset="0"/>
                            </a:rPr>
                            <m:t>(−</m:t>
                          </m:r>
                          <m:r>
                            <a:rPr kumimoji="1" lang="en-US" altLang="zh-CN" sz="2000" b="0" i="1" smtClean="0">
                              <a:latin typeface="Cambria Math" panose="02040503050406030204" pitchFamily="18" charset="0"/>
                              <a:cs typeface="Calibri" panose="020F0502020204030204" pitchFamily="34" charset="0"/>
                            </a:rPr>
                            <m:t>𝑥</m:t>
                          </m:r>
                          <m:r>
                            <a:rPr kumimoji="1" lang="en-US" altLang="zh-CN" sz="2000" b="0" i="1" smtClean="0">
                              <a:latin typeface="Cambria Math" panose="02040503050406030204" pitchFamily="18" charset="0"/>
                              <a:cs typeface="Calibri" panose="020F0502020204030204" pitchFamily="34" charset="0"/>
                            </a:rPr>
                            <m:t>)</m:t>
                          </m:r>
                        </m:num>
                        <m:den>
                          <m:r>
                            <a:rPr kumimoji="1" lang="en-US" altLang="zh-CN" sz="2000" b="0" i="1" smtClean="0">
                              <a:latin typeface="Cambria Math" panose="02040503050406030204" pitchFamily="18" charset="0"/>
                              <a:cs typeface="Calibri" panose="020F0502020204030204" pitchFamily="34" charset="0"/>
                            </a:rPr>
                            <m:t>𝑙𝑜𝑔</m:t>
                          </m:r>
                          <m:r>
                            <a:rPr kumimoji="1" lang="en-US" altLang="zh-CN" sz="2000" b="0" i="1" smtClean="0">
                              <a:latin typeface="Cambria Math" panose="02040503050406030204" pitchFamily="18" charset="0"/>
                              <a:cs typeface="Calibri" panose="020F0502020204030204" pitchFamily="34" charset="0"/>
                            </a:rPr>
                            <m:t>1</m:t>
                          </m:r>
                          <m:r>
                            <a:rPr kumimoji="1" lang="en-US" altLang="zh-CN" sz="2000" b="0" i="1" smtClean="0">
                              <a:latin typeface="Cambria Math" panose="02040503050406030204" pitchFamily="18" charset="0"/>
                              <a:cs typeface="Calibri" panose="020F0502020204030204" pitchFamily="34" charset="0"/>
                            </a:rPr>
                            <m:t>𝑝</m:t>
                          </m:r>
                          <m:r>
                            <a:rPr kumimoji="1" lang="en-US" altLang="zh-CN" sz="2000" b="0" i="1" smtClean="0">
                              <a:latin typeface="Cambria Math" panose="02040503050406030204" pitchFamily="18" charset="0"/>
                              <a:cs typeface="Calibri" panose="020F0502020204030204" pitchFamily="34" charset="0"/>
                            </a:rPr>
                            <m:t>(</m:t>
                          </m:r>
                          <m:r>
                            <a:rPr kumimoji="1" lang="en-US" altLang="zh-CN" sz="2000" b="0" i="1" smtClean="0">
                              <a:latin typeface="Cambria Math" panose="02040503050406030204" pitchFamily="18" charset="0"/>
                              <a:cs typeface="Calibri" panose="020F0502020204030204" pitchFamily="34" charset="0"/>
                            </a:rPr>
                            <m:t>𝑥</m:t>
                          </m:r>
                          <m:r>
                            <a:rPr kumimoji="1" lang="en-US" altLang="zh-CN" sz="2000" b="0" i="1" smtClean="0">
                              <a:latin typeface="Cambria Math" panose="02040503050406030204" pitchFamily="18" charset="0"/>
                              <a:cs typeface="Calibri" panose="020F0502020204030204" pitchFamily="34" charset="0"/>
                            </a:rPr>
                            <m:t>)</m:t>
                          </m:r>
                        </m:den>
                      </m:f>
                    </m:oMath>
                  </m:oMathPara>
                </a14:m>
                <a:endParaRPr kumimoji="1" lang="zh-CN" altLang="en-US" sz="20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4911357" y="5114220"/>
                <a:ext cx="1466747" cy="733149"/>
              </a:xfrm>
              <a:prstGeom prst="rect">
                <a:avLst/>
              </a:prstGeom>
              <a:blipFill rotWithShape="1">
                <a:blip r:embed="rId5"/>
                <a:stretch>
                  <a:fillRect l="-18" t="-77" r="11" b="3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4840945" y="5965479"/>
                <a:ext cx="2510110" cy="74424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000" i="1" smtClean="0">
                              <a:latin typeface="Cambria Math" panose="02040503050406030204" pitchFamily="18" charset="0"/>
                              <a:cs typeface="Calibri" panose="020F0502020204030204" pitchFamily="34" charset="0"/>
                            </a:rPr>
                          </m:ctrlPr>
                        </m:fPr>
                        <m:num>
                          <m:r>
                            <a:rPr kumimoji="1" lang="en-US" altLang="zh-CN" sz="2000" b="0" i="1" smtClean="0">
                              <a:latin typeface="Cambria Math" panose="02040503050406030204" pitchFamily="18" charset="0"/>
                              <a:cs typeface="Calibri" panose="020F0502020204030204" pitchFamily="34" charset="0"/>
                            </a:rPr>
                            <m:t>𝑙𝑜𝑔</m:t>
                          </m:r>
                          <m:r>
                            <a:rPr kumimoji="1" lang="en-US" altLang="zh-CN" sz="2000" b="0" i="1" smtClean="0">
                              <a:latin typeface="Cambria Math" panose="02040503050406030204" pitchFamily="18" charset="0"/>
                              <a:cs typeface="Calibri" panose="020F0502020204030204" pitchFamily="34" charset="0"/>
                            </a:rPr>
                            <m:t>1</m:t>
                          </m:r>
                          <m:r>
                            <a:rPr kumimoji="1" lang="en-US" altLang="zh-CN" sz="2000" b="0" i="1" smtClean="0">
                              <a:latin typeface="Cambria Math" panose="02040503050406030204" pitchFamily="18" charset="0"/>
                              <a:cs typeface="Calibri" panose="020F0502020204030204" pitchFamily="34" charset="0"/>
                            </a:rPr>
                            <m:t>𝑝</m:t>
                          </m:r>
                          <m:r>
                            <a:rPr kumimoji="1" lang="en-US" altLang="zh-CN" sz="2000" b="0" i="1" smtClean="0">
                              <a:latin typeface="Cambria Math" panose="02040503050406030204" pitchFamily="18" charset="0"/>
                              <a:cs typeface="Calibri" panose="020F0502020204030204" pitchFamily="34" charset="0"/>
                            </a:rPr>
                            <m:t>(</m:t>
                          </m:r>
                          <m:r>
                            <a:rPr kumimoji="1" lang="en-US" altLang="zh-CN" sz="2000" b="0" i="1" smtClean="0">
                              <a:latin typeface="Cambria Math" panose="02040503050406030204" pitchFamily="18" charset="0"/>
                              <a:cs typeface="Calibri" panose="020F0502020204030204" pitchFamily="34" charset="0"/>
                            </a:rPr>
                            <m:t>𝑥</m:t>
                          </m:r>
                          <m:r>
                            <a:rPr kumimoji="1" lang="en-US" altLang="zh-CN" sz="2000" b="0" i="1" smtClean="0">
                              <a:latin typeface="Cambria Math" panose="02040503050406030204" pitchFamily="18" charset="0"/>
                              <a:cs typeface="Calibri" panose="020F0502020204030204" pitchFamily="34" charset="0"/>
                            </a:rPr>
                            <m:t>∗</m:t>
                          </m:r>
                          <m:d>
                            <m:dPr>
                              <m:ctrlPr>
                                <a:rPr kumimoji="1" lang="en-US" altLang="zh-CN" sz="2000" b="0" i="1" smtClean="0">
                                  <a:latin typeface="Cambria Math" panose="02040503050406030204" pitchFamily="18" charset="0"/>
                                  <a:cs typeface="Calibri" panose="020F0502020204030204" pitchFamily="34" charset="0"/>
                                </a:rPr>
                              </m:ctrlPr>
                            </m:dPr>
                            <m:e>
                              <m:r>
                                <a:rPr kumimoji="1" lang="en-US" altLang="zh-CN" sz="2000" b="0" i="1" smtClean="0">
                                  <a:latin typeface="Cambria Math" panose="02040503050406030204" pitchFamily="18" charset="0"/>
                                  <a:cs typeface="Calibri" panose="020F0502020204030204" pitchFamily="34" charset="0"/>
                                </a:rPr>
                                <m:t>−</m:t>
                              </m:r>
                              <m:r>
                                <a:rPr kumimoji="1" lang="en-US" altLang="zh-CN" sz="2000" b="0" i="1" smtClean="0">
                                  <a:latin typeface="Cambria Math" panose="02040503050406030204" pitchFamily="18" charset="0"/>
                                  <a:cs typeface="Calibri" panose="020F0502020204030204" pitchFamily="34" charset="0"/>
                                </a:rPr>
                                <m:t>𝑥</m:t>
                              </m:r>
                            </m:e>
                          </m:d>
                          <m:r>
                            <a:rPr kumimoji="1" lang="en-US" altLang="zh-CN" sz="2000" b="0" i="1" smtClean="0">
                              <a:latin typeface="Cambria Math" panose="02040503050406030204" pitchFamily="18" charset="0"/>
                              <a:cs typeface="Calibri" panose="020F0502020204030204" pitchFamily="34" charset="0"/>
                            </a:rPr>
                            <m:t>)</m:t>
                          </m:r>
                        </m:num>
                        <m:den>
                          <m:r>
                            <a:rPr kumimoji="1" lang="en-US" altLang="zh-CN" sz="2000" b="0" i="1" smtClean="0">
                              <a:latin typeface="Cambria Math" panose="02040503050406030204" pitchFamily="18" charset="0"/>
                              <a:cs typeface="Calibri" panose="020F0502020204030204" pitchFamily="34" charset="0"/>
                            </a:rPr>
                            <m:t>𝑙𝑜𝑔</m:t>
                          </m:r>
                          <m:r>
                            <a:rPr kumimoji="1" lang="en-US" altLang="zh-CN" sz="2000" b="0" i="1" smtClean="0">
                              <a:latin typeface="Cambria Math" panose="02040503050406030204" pitchFamily="18" charset="0"/>
                              <a:cs typeface="Calibri" panose="020F0502020204030204" pitchFamily="34" charset="0"/>
                            </a:rPr>
                            <m:t>1</m:t>
                          </m:r>
                          <m:r>
                            <a:rPr kumimoji="1" lang="en-US" altLang="zh-CN" sz="2000" b="0" i="1" smtClean="0">
                              <a:latin typeface="Cambria Math" panose="02040503050406030204" pitchFamily="18" charset="0"/>
                              <a:cs typeface="Calibri" panose="020F0502020204030204" pitchFamily="34" charset="0"/>
                            </a:rPr>
                            <m:t>𝑝</m:t>
                          </m:r>
                          <m:r>
                            <a:rPr kumimoji="1" lang="en-US" altLang="zh-CN" sz="2000" b="0" i="1" smtClean="0">
                              <a:latin typeface="Cambria Math" panose="02040503050406030204" pitchFamily="18" charset="0"/>
                              <a:cs typeface="Calibri" panose="020F0502020204030204" pitchFamily="34" charset="0"/>
                            </a:rPr>
                            <m:t>(</m:t>
                          </m:r>
                          <m:r>
                            <a:rPr kumimoji="1" lang="en-US" altLang="zh-CN" sz="2000" b="0" i="1" smtClean="0">
                              <a:latin typeface="Cambria Math" panose="02040503050406030204" pitchFamily="18" charset="0"/>
                              <a:cs typeface="Calibri" panose="020F0502020204030204" pitchFamily="34" charset="0"/>
                            </a:rPr>
                            <m:t>𝑥</m:t>
                          </m:r>
                          <m:r>
                            <a:rPr kumimoji="1" lang="en-US" altLang="zh-CN" sz="2000" b="0" i="1" smtClean="0">
                              <a:latin typeface="Cambria Math" panose="02040503050406030204" pitchFamily="18" charset="0"/>
                              <a:cs typeface="Calibri" panose="020F0502020204030204" pitchFamily="34" charset="0"/>
                            </a:rPr>
                            <m:t>)</m:t>
                          </m:r>
                        </m:den>
                      </m:f>
                      <m:r>
                        <a:rPr kumimoji="1" lang="en-US" altLang="zh-CN" sz="2000" b="0" i="1" smtClean="0">
                          <a:latin typeface="Cambria Math" panose="02040503050406030204" pitchFamily="18" charset="0"/>
                          <a:cs typeface="Calibri" panose="020F0502020204030204" pitchFamily="34" charset="0"/>
                        </a:rPr>
                        <m:t>−1</m:t>
                      </m:r>
                    </m:oMath>
                  </m:oMathPara>
                </a14:m>
                <a:endParaRPr kumimoji="1" lang="zh-CN" altLang="en-US" sz="20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4840945" y="5965479"/>
                <a:ext cx="2510110" cy="744243"/>
              </a:xfrm>
              <a:prstGeom prst="rect">
                <a:avLst/>
              </a:prstGeom>
              <a:blipFill rotWithShape="1">
                <a:blip r:embed="rId6"/>
                <a:stretch>
                  <a:fillRect l="-14" t="-39" r="12" b="42"/>
                </a:stretch>
              </a:blipFill>
            </p:spPr>
            <p:txBody>
              <a:bodyPr/>
              <a:lstStyle/>
              <a:p>
                <a:r>
                  <a:rPr lang="zh-CN" altLang="en-US">
                    <a:noFill/>
                  </a:rPr>
                  <a:t> </a:t>
                </a:r>
              </a:p>
            </p:txBody>
          </p:sp>
        </mc:Fallback>
      </mc:AlternateContent>
      <p:sp>
        <p:nvSpPr>
          <p:cNvPr id="2" name="文本框 1"/>
          <p:cNvSpPr txBox="1"/>
          <p:nvPr/>
        </p:nvSpPr>
        <p:spPr>
          <a:xfrm>
            <a:off x="5037986" y="2184238"/>
            <a:ext cx="3870355" cy="830997"/>
          </a:xfrm>
          <a:prstGeom prst="rect">
            <a:avLst/>
          </a:prstGeom>
          <a:noFill/>
        </p:spPr>
        <p:txBody>
          <a:bodyPr wrap="none" rtlCol="0">
            <a:spAutoFit/>
          </a:bodyPr>
          <a:lstStyle/>
          <a:p>
            <a:r>
              <a:rPr kumimoji="1" lang="en-US" altLang="zh-CN" sz="1600" dirty="0">
                <a:latin typeface="Calibri" panose="020F0502020204030204" pitchFamily="34" charset="0"/>
                <a:cs typeface="Calibri" panose="020F0502020204030204" pitchFamily="34" charset="0"/>
              </a:rPr>
              <a:t>double a = 1.0e8, b = -1.0e8, c = 0.1;</a:t>
            </a:r>
          </a:p>
          <a:p>
            <a:r>
              <a:rPr kumimoji="1" lang="en-US" altLang="zh-CN" sz="1600" dirty="0">
                <a:latin typeface="Calibri" panose="020F0502020204030204" pitchFamily="34" charset="0"/>
                <a:cs typeface="Calibri" panose="020F0502020204030204" pitchFamily="34" charset="0"/>
              </a:rPr>
              <a:t>printf(“%.10lf”, </a:t>
            </a:r>
            <a:r>
              <a:rPr kumimoji="1" lang="en-US" altLang="zh-CN" sz="1600" b="1" dirty="0">
                <a:solidFill>
                  <a:srgbClr val="0070C0"/>
                </a:solidFill>
                <a:latin typeface="Calibri" panose="020F0502020204030204" pitchFamily="34" charset="0"/>
                <a:cs typeface="Calibri" panose="020F0502020204030204" pitchFamily="34" charset="0"/>
              </a:rPr>
              <a:t>(a + b) + c</a:t>
            </a:r>
            <a:r>
              <a:rPr kumimoji="1" lang="en-US" altLang="zh-CN" sz="1600" dirty="0">
                <a:latin typeface="Calibri" panose="020F0502020204030204" pitchFamily="34" charset="0"/>
                <a:cs typeface="Calibri" panose="020F0502020204030204" pitchFamily="34" charset="0"/>
              </a:rPr>
              <a:t>); // </a:t>
            </a:r>
            <a:r>
              <a:rPr kumimoji="1" lang="en-US" altLang="zh-CN" sz="1600" dirty="0">
                <a:solidFill>
                  <a:srgbClr val="0070C0"/>
                </a:solidFill>
                <a:latin typeface="Calibri" panose="020F0502020204030204" pitchFamily="34" charset="0"/>
                <a:cs typeface="Calibri" panose="020F0502020204030204" pitchFamily="34" charset="0"/>
              </a:rPr>
              <a:t>0.1000000000</a:t>
            </a:r>
          </a:p>
          <a:p>
            <a:r>
              <a:rPr kumimoji="1" lang="en-US" altLang="zh-CN" sz="1600" dirty="0">
                <a:latin typeface="Calibri" panose="020F0502020204030204" pitchFamily="34" charset="0"/>
                <a:cs typeface="Calibri" panose="020F0502020204030204" pitchFamily="34" charset="0"/>
              </a:rPr>
              <a:t>printf(“%.10lf”, </a:t>
            </a:r>
            <a:r>
              <a:rPr kumimoji="1" lang="en-US" altLang="zh-CN" sz="1600" b="1" dirty="0">
                <a:solidFill>
                  <a:schemeClr val="accent4">
                    <a:lumMod val="75000"/>
                  </a:schemeClr>
                </a:solidFill>
                <a:latin typeface="Calibri" panose="020F0502020204030204" pitchFamily="34" charset="0"/>
                <a:cs typeface="Calibri" panose="020F0502020204030204" pitchFamily="34" charset="0"/>
              </a:rPr>
              <a:t>a + (b + c)</a:t>
            </a:r>
            <a:r>
              <a:rPr kumimoji="1" lang="en-US" altLang="zh-CN" sz="1600" dirty="0">
                <a:latin typeface="Calibri" panose="020F0502020204030204" pitchFamily="34" charset="0"/>
                <a:cs typeface="Calibri" panose="020F0502020204030204" pitchFamily="34" charset="0"/>
              </a:rPr>
              <a:t>); // </a:t>
            </a:r>
            <a:r>
              <a:rPr kumimoji="1" lang="en-US" altLang="zh-CN" sz="1600" dirty="0">
                <a:solidFill>
                  <a:schemeClr val="accent4">
                    <a:lumMod val="75000"/>
                  </a:schemeClr>
                </a:solidFill>
                <a:latin typeface="Calibri" panose="020F0502020204030204" pitchFamily="34" charset="0"/>
                <a:cs typeface="Calibri" panose="020F0502020204030204" pitchFamily="34" charset="0"/>
              </a:rPr>
              <a:t>0.0999999940</a:t>
            </a:r>
          </a:p>
        </p:txBody>
      </p:sp>
      <p:pic>
        <p:nvPicPr>
          <p:cNvPr id="7" name="图片 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298753" y="2434831"/>
            <a:ext cx="283765" cy="283765"/>
          </a:xfrm>
          <a:prstGeom prst="rect">
            <a:avLst/>
          </a:prstGeom>
        </p:spPr>
      </p:pic>
      <p:sp>
        <p:nvSpPr>
          <p:cNvPr id="8" name="文本框 7"/>
          <p:cNvSpPr txBox="1"/>
          <p:nvPr/>
        </p:nvSpPr>
        <p:spPr>
          <a:xfrm>
            <a:off x="1750256" y="2343463"/>
            <a:ext cx="2695225" cy="461665"/>
          </a:xfrm>
          <a:prstGeom prst="rect">
            <a:avLst/>
          </a:prstGeom>
          <a:noFill/>
        </p:spPr>
        <p:txBody>
          <a:bodyPr wrap="none" rtlCol="0">
            <a:spAutoFit/>
          </a:bodyPr>
          <a:lstStyle/>
          <a:p>
            <a:r>
              <a:rPr kumimoji="1" lang="en-US" altLang="zh-CN" sz="2400" dirty="0">
                <a:latin typeface="Calibri" panose="020F0502020204030204" pitchFamily="34" charset="0"/>
                <a:cs typeface="Calibri" panose="020F0502020204030204" pitchFamily="34" charset="0"/>
              </a:rPr>
              <a:t>Equivalent rewriting</a:t>
            </a:r>
            <a:endParaRPr kumimoji="1" lang="zh-CN" altLang="en-US" sz="2400" dirty="0">
              <a:latin typeface="Calibri" panose="020F0502020204030204" pitchFamily="34" charset="0"/>
              <a:cs typeface="Calibri" panose="020F0502020204030204" pitchFamily="34" charset="0"/>
            </a:endParaRPr>
          </a:p>
        </p:txBody>
      </p:sp>
      <p:sp>
        <p:nvSpPr>
          <p:cNvPr id="15" name="文本框 14"/>
          <p:cNvSpPr txBox="1"/>
          <p:nvPr/>
        </p:nvSpPr>
        <p:spPr>
          <a:xfrm>
            <a:off x="1750256" y="3333467"/>
            <a:ext cx="2992871" cy="461665"/>
          </a:xfrm>
          <a:prstGeom prst="rect">
            <a:avLst/>
          </a:prstGeom>
          <a:noFill/>
        </p:spPr>
        <p:txBody>
          <a:bodyPr wrap="none" rtlCol="0">
            <a:spAutoFit/>
          </a:bodyPr>
          <a:lstStyle/>
          <a:p>
            <a:r>
              <a:rPr kumimoji="1" lang="en-US" altLang="zh-CN" sz="2400" dirty="0">
                <a:latin typeface="Calibri" panose="020F0502020204030204" pitchFamily="34" charset="0"/>
                <a:cs typeface="Calibri" panose="020F0502020204030204" pitchFamily="34" charset="0"/>
              </a:rPr>
              <a:t>Approximate rewriting</a:t>
            </a:r>
            <a:endParaRPr kumimoji="1" lang="zh-CN" altLang="en-US" sz="2400" dirty="0">
              <a:latin typeface="Calibri" panose="020F0502020204030204" pitchFamily="34" charset="0"/>
              <a:cs typeface="Calibri" panose="020F0502020204030204" pitchFamily="34" charset="0"/>
            </a:endParaRPr>
          </a:p>
        </p:txBody>
      </p:sp>
      <p:pic>
        <p:nvPicPr>
          <p:cNvPr id="16" name="图片 15"/>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8752" y="3422416"/>
            <a:ext cx="283766" cy="283766"/>
          </a:xfrm>
          <a:prstGeom prst="rect">
            <a:avLst/>
          </a:prstGeom>
        </p:spPr>
      </p:pic>
      <p:sp>
        <p:nvSpPr>
          <p:cNvPr id="17" name="文本框 16"/>
          <p:cNvSpPr txBox="1"/>
          <p:nvPr/>
        </p:nvSpPr>
        <p:spPr>
          <a:xfrm>
            <a:off x="4988558" y="3182773"/>
            <a:ext cx="6957739" cy="830997"/>
          </a:xfrm>
          <a:prstGeom prst="rect">
            <a:avLst/>
          </a:prstGeom>
          <a:noFill/>
        </p:spPr>
        <p:txBody>
          <a:bodyPr wrap="none" rtlCol="0">
            <a:spAutoFit/>
          </a:bodyPr>
          <a:lstStyle/>
          <a:p>
            <a:r>
              <a:rPr kumimoji="1" lang="en-US" altLang="zh-CN" sz="1600" dirty="0">
                <a:latin typeface="Calibri" panose="020F0502020204030204" pitchFamily="34" charset="0"/>
                <a:cs typeface="Calibri" panose="020F0502020204030204" pitchFamily="34" charset="0"/>
              </a:rPr>
              <a:t>double x = 0.1e-6;</a:t>
            </a:r>
          </a:p>
          <a:p>
            <a:r>
              <a:rPr kumimoji="1" lang="en-US" altLang="zh-CN" sz="1600" dirty="0">
                <a:latin typeface="Calibri" panose="020F0502020204030204" pitchFamily="34" charset="0"/>
                <a:cs typeface="Calibri" panose="020F0502020204030204" pitchFamily="34" charset="0"/>
              </a:rPr>
              <a:t>printf(“%.10lf”, </a:t>
            </a:r>
            <a:r>
              <a:rPr kumimoji="1" lang="en-US" altLang="zh-CN" sz="1600" b="1" dirty="0">
                <a:solidFill>
                  <a:srgbClr val="0070C0"/>
                </a:solidFill>
                <a:latin typeface="Calibri" panose="020F0502020204030204" pitchFamily="34" charset="0"/>
                <a:cs typeface="Calibri" panose="020F0502020204030204" pitchFamily="34" charset="0"/>
              </a:rPr>
              <a:t>(1-cos(x)) / (x * x)</a:t>
            </a:r>
            <a:r>
              <a:rPr kumimoji="1" lang="en-US" altLang="zh-CN" sz="1600" dirty="0">
                <a:latin typeface="Calibri" panose="020F0502020204030204" pitchFamily="34" charset="0"/>
                <a:cs typeface="Calibri" panose="020F0502020204030204" pitchFamily="34" charset="0"/>
              </a:rPr>
              <a:t>); // </a:t>
            </a:r>
            <a:r>
              <a:rPr kumimoji="1" lang="en-US" altLang="zh-CN" sz="1600" dirty="0">
                <a:solidFill>
                  <a:srgbClr val="0070C0"/>
                </a:solidFill>
                <a:latin typeface="Calibri" panose="020F0502020204030204" pitchFamily="34" charset="0"/>
                <a:cs typeface="Calibri" panose="020F0502020204030204" pitchFamily="34" charset="0"/>
              </a:rPr>
              <a:t>0.4996003611</a:t>
            </a:r>
          </a:p>
          <a:p>
            <a:r>
              <a:rPr kumimoji="1" lang="en-US" altLang="zh-CN" sz="1600" dirty="0">
                <a:latin typeface="Calibri" panose="020F0502020204030204" pitchFamily="34" charset="0"/>
                <a:cs typeface="Calibri" panose="020F0502020204030204" pitchFamily="34" charset="0"/>
              </a:rPr>
              <a:t>printf(“%.10lf”, </a:t>
            </a:r>
            <a:r>
              <a:rPr kumimoji="1" lang="en-US" altLang="zh-CN" sz="1600" b="1" dirty="0">
                <a:solidFill>
                  <a:schemeClr val="accent4">
                    <a:lumMod val="75000"/>
                  </a:schemeClr>
                </a:solidFill>
                <a:latin typeface="Calibri" panose="020F0502020204030204" pitchFamily="34" charset="0"/>
                <a:cs typeface="Calibri" panose="020F0502020204030204" pitchFamily="34" charset="0"/>
              </a:rPr>
              <a:t>1.0 / 2.0 – (x * x) / 24.0 + (x * x * x * x) / 720.0</a:t>
            </a:r>
            <a:r>
              <a:rPr kumimoji="1" lang="en-US" altLang="zh-CN" sz="1600" dirty="0">
                <a:latin typeface="Calibri" panose="020F0502020204030204" pitchFamily="34" charset="0"/>
                <a:cs typeface="Calibri" panose="020F0502020204030204" pitchFamily="34" charset="0"/>
              </a:rPr>
              <a:t>); // </a:t>
            </a:r>
            <a:r>
              <a:rPr kumimoji="1" lang="en-US" altLang="zh-CN" sz="1600" dirty="0">
                <a:solidFill>
                  <a:schemeClr val="accent4">
                    <a:lumMod val="75000"/>
                  </a:schemeClr>
                </a:solidFill>
                <a:latin typeface="Calibri" panose="020F0502020204030204" pitchFamily="34" charset="0"/>
                <a:cs typeface="Calibri" panose="020F0502020204030204" pitchFamily="34" charset="0"/>
              </a:rPr>
              <a:t>0.5000000000</a:t>
            </a:r>
          </a:p>
        </p:txBody>
      </p:sp>
      <p:sp>
        <p:nvSpPr>
          <p:cNvPr id="19" name="矩形 18"/>
          <p:cNvSpPr/>
          <p:nvPr/>
        </p:nvSpPr>
        <p:spPr>
          <a:xfrm>
            <a:off x="1201666" y="2150151"/>
            <a:ext cx="3786892" cy="914236"/>
          </a:xfrm>
          <a:prstGeom prst="rect">
            <a:avLst/>
          </a:prstGeom>
          <a:noFill/>
          <a:ln w="19050">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0" name="矩形 19"/>
          <p:cNvSpPr/>
          <p:nvPr/>
        </p:nvSpPr>
        <p:spPr>
          <a:xfrm>
            <a:off x="5050343" y="2144293"/>
            <a:ext cx="3802827" cy="914236"/>
          </a:xfrm>
          <a:prstGeom prst="rect">
            <a:avLst/>
          </a:prstGeom>
          <a:noFill/>
          <a:ln w="19050">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1" name="矩形 20"/>
          <p:cNvSpPr/>
          <p:nvPr/>
        </p:nvSpPr>
        <p:spPr>
          <a:xfrm>
            <a:off x="1201666" y="3142879"/>
            <a:ext cx="3786892" cy="914236"/>
          </a:xfrm>
          <a:prstGeom prst="rect">
            <a:avLst/>
          </a:prstGeom>
          <a:noFill/>
          <a:ln w="19050">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22" name="矩形 21"/>
          <p:cNvSpPr/>
          <p:nvPr/>
        </p:nvSpPr>
        <p:spPr>
          <a:xfrm>
            <a:off x="5041563" y="3150218"/>
            <a:ext cx="6796209" cy="914236"/>
          </a:xfrm>
          <a:prstGeom prst="rect">
            <a:avLst/>
          </a:prstGeom>
          <a:noFill/>
          <a:ln w="19050">
            <a:solidFill>
              <a:schemeClr val="bg2">
                <a:lumMod val="50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358140" y="0"/>
            <a:ext cx="8495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How to solve it?</a:t>
            </a:r>
          </a:p>
        </p:txBody>
      </p:sp>
      <p:grpSp>
        <p:nvGrpSpPr>
          <p:cNvPr id="10" name="组合 9"/>
          <p:cNvGrpSpPr/>
          <p:nvPr/>
        </p:nvGrpSpPr>
        <p:grpSpPr>
          <a:xfrm>
            <a:off x="0" y="-30480"/>
            <a:ext cx="8693785" cy="1007110"/>
            <a:chOff x="0" y="-48"/>
            <a:chExt cx="13691" cy="1586"/>
          </a:xfrm>
        </p:grpSpPr>
        <p:sp>
          <p:nvSpPr>
            <p:cNvPr id="11" name="矩形 10"/>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连接符 11"/>
            <p:cNvCxnSpPr/>
            <p:nvPr/>
          </p:nvCxnSpPr>
          <p:spPr>
            <a:xfrm>
              <a:off x="0" y="1537"/>
              <a:ext cx="13691"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6</a:t>
            </a:r>
          </a:p>
        </p:txBody>
      </p:sp>
      <mc:AlternateContent xmlns:mc="http://schemas.openxmlformats.org/markup-compatibility/2006" xmlns:a14="http://schemas.microsoft.com/office/drawing/2010/main">
        <mc:Choice Requires="a14">
          <p:sp>
            <p:nvSpPr>
              <p:cNvPr id="28" name="文本框 27"/>
              <p:cNvSpPr txBox="1"/>
              <p:nvPr/>
            </p:nvSpPr>
            <p:spPr>
              <a:xfrm>
                <a:off x="-2249" y="3267084"/>
                <a:ext cx="1688989" cy="86132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i="1">
                              <a:latin typeface="Cambria Math" panose="02040503050406030204" pitchFamily="18" charset="0"/>
                              <a:cs typeface="Calibri" panose="020F0502020204030204" pitchFamily="34" charset="0"/>
                            </a:rPr>
                          </m:ctrlPr>
                        </m:fPr>
                        <m:num>
                          <m:r>
                            <a:rPr kumimoji="1" lang="en-US" altLang="zh-CN" sz="2400" i="1">
                              <a:latin typeface="Cambria Math" panose="02040503050406030204" pitchFamily="18" charset="0"/>
                              <a:cs typeface="Calibri" panose="020F0502020204030204" pitchFamily="34" charset="0"/>
                            </a:rPr>
                            <m:t>𝑙𝑜𝑔</m:t>
                          </m:r>
                          <m:r>
                            <a:rPr kumimoji="1" lang="en-US" altLang="zh-CN" sz="2400" i="1">
                              <a:latin typeface="Cambria Math" panose="02040503050406030204" pitchFamily="18" charset="0"/>
                              <a:cs typeface="Calibri" panose="020F0502020204030204" pitchFamily="34" charset="0"/>
                            </a:rPr>
                            <m:t>(1−</m:t>
                          </m:r>
                          <m:r>
                            <a:rPr kumimoji="1" lang="en-US" altLang="zh-CN" sz="2400" i="1">
                              <a:latin typeface="Cambria Math" panose="02040503050406030204" pitchFamily="18" charset="0"/>
                              <a:cs typeface="Calibri" panose="020F0502020204030204" pitchFamily="34" charset="0"/>
                            </a:rPr>
                            <m:t>𝑥</m:t>
                          </m:r>
                          <m:r>
                            <a:rPr kumimoji="1" lang="en-US" altLang="zh-CN" sz="2400" i="1">
                              <a:latin typeface="Cambria Math" panose="02040503050406030204" pitchFamily="18" charset="0"/>
                              <a:cs typeface="Calibri" panose="020F0502020204030204" pitchFamily="34" charset="0"/>
                            </a:rPr>
                            <m:t>)</m:t>
                          </m:r>
                        </m:num>
                        <m:den>
                          <m:r>
                            <a:rPr kumimoji="1" lang="en-US" altLang="zh-CN" sz="2400" i="1">
                              <a:latin typeface="Cambria Math" panose="02040503050406030204" pitchFamily="18" charset="0"/>
                              <a:cs typeface="Calibri" panose="020F0502020204030204" pitchFamily="34" charset="0"/>
                            </a:rPr>
                            <m:t>𝑙𝑜𝑔</m:t>
                          </m:r>
                          <m:r>
                            <a:rPr kumimoji="1" lang="en-US" altLang="zh-CN" sz="2400" i="1">
                              <a:latin typeface="Cambria Math" panose="02040503050406030204" pitchFamily="18" charset="0"/>
                              <a:cs typeface="Calibri" panose="020F0502020204030204" pitchFamily="34" charset="0"/>
                            </a:rPr>
                            <m:t>(1+</m:t>
                          </m:r>
                          <m:r>
                            <a:rPr kumimoji="1" lang="en-US" altLang="zh-CN" sz="2400" i="1">
                              <a:latin typeface="Cambria Math" panose="02040503050406030204" pitchFamily="18" charset="0"/>
                              <a:cs typeface="Calibri" panose="020F0502020204030204" pitchFamily="34" charset="0"/>
                            </a:rPr>
                            <m:t>𝑥</m:t>
                          </m:r>
                          <m:r>
                            <a:rPr kumimoji="1" lang="en-US" altLang="zh-CN" sz="2400" i="1">
                              <a:latin typeface="Cambria Math" panose="02040503050406030204" pitchFamily="18" charset="0"/>
                              <a:cs typeface="Calibri" panose="020F0502020204030204" pitchFamily="34" charset="0"/>
                            </a:rPr>
                            <m:t>)</m:t>
                          </m:r>
                        </m:den>
                      </m:f>
                    </m:oMath>
                  </m:oMathPara>
                </a14:m>
                <a:endParaRPr kumimoji="1" lang="zh-CN" altLang="en-US" sz="2400" dirty="0"/>
              </a:p>
            </p:txBody>
          </p:sp>
        </mc:Choice>
        <mc:Fallback xmlns="">
          <p:sp>
            <p:nvSpPr>
              <p:cNvPr id="28" name="文本框 27"/>
              <p:cNvSpPr txBox="1">
                <a:spLocks noRot="1" noChangeAspect="1" noMove="1" noResize="1" noEditPoints="1" noAdjustHandles="1" noChangeArrowheads="1" noChangeShapeType="1" noTextEdit="1"/>
              </p:cNvSpPr>
              <p:nvPr/>
            </p:nvSpPr>
            <p:spPr>
              <a:xfrm>
                <a:off x="-2249" y="3267084"/>
                <a:ext cx="1688989" cy="861326"/>
              </a:xfrm>
              <a:prstGeom prst="rect">
                <a:avLst/>
              </a:prstGeom>
              <a:blipFill rotWithShape="1">
                <a:blip r:embed="rId3"/>
                <a:stretch>
                  <a:fillRect l="20" t="-1" r="11" b="32"/>
                </a:stretch>
              </a:blipFill>
            </p:spPr>
            <p:txBody>
              <a:bodyPr/>
              <a:lstStyle/>
              <a:p>
                <a:r>
                  <a:rPr lang="zh-CN" altLang="en-US">
                    <a:noFill/>
                  </a:rPr>
                  <a:t> </a:t>
                </a:r>
              </a:p>
            </p:txBody>
          </p:sp>
        </mc:Fallback>
      </mc:AlternateContent>
      <p:sp>
        <p:nvSpPr>
          <p:cNvPr id="29" name="左大括号 28"/>
          <p:cNvSpPr/>
          <p:nvPr/>
        </p:nvSpPr>
        <p:spPr>
          <a:xfrm>
            <a:off x="4879601" y="2310596"/>
            <a:ext cx="283417" cy="2152632"/>
          </a:xfrm>
          <a:prstGeom prst="leftBrace">
            <a:avLst>
              <a:gd name="adj1" fmla="val 8333"/>
              <a:gd name="adj2" fmla="val 49457"/>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zh-CN" altLang="en-US"/>
          </a:p>
        </p:txBody>
      </p:sp>
      <mc:AlternateContent xmlns:mc="http://schemas.openxmlformats.org/markup-compatibility/2006" xmlns:a14="http://schemas.microsoft.com/office/drawing/2010/main">
        <mc:Choice Requires="a14">
          <p:sp>
            <p:nvSpPr>
              <p:cNvPr id="30" name="文本框 29"/>
              <p:cNvSpPr txBox="1"/>
              <p:nvPr/>
            </p:nvSpPr>
            <p:spPr>
              <a:xfrm>
                <a:off x="5407416" y="1690103"/>
                <a:ext cx="1722202" cy="8606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i="1" smtClean="0">
                              <a:latin typeface="Cambria Math" panose="02040503050406030204" pitchFamily="18" charset="0"/>
                              <a:cs typeface="Calibri" panose="020F0502020204030204" pitchFamily="34" charset="0"/>
                            </a:rPr>
                          </m:ctrlPr>
                        </m:fPr>
                        <m:num>
                          <m:r>
                            <a:rPr kumimoji="1" lang="en-US" altLang="zh-CN" sz="2400" b="0" i="1" smtClean="0">
                              <a:latin typeface="Cambria Math" panose="02040503050406030204" pitchFamily="18" charset="0"/>
                              <a:cs typeface="Calibri" panose="020F0502020204030204" pitchFamily="34" charset="0"/>
                            </a:rPr>
                            <m:t>𝑙𝑜𝑔</m:t>
                          </m:r>
                          <m:r>
                            <a:rPr kumimoji="1" lang="en-US" altLang="zh-CN" sz="2400" b="0" i="1" smtClean="0">
                              <a:latin typeface="Cambria Math" panose="02040503050406030204" pitchFamily="18" charset="0"/>
                              <a:cs typeface="Calibri" panose="020F0502020204030204" pitchFamily="34" charset="0"/>
                            </a:rPr>
                            <m:t>1</m:t>
                          </m:r>
                          <m:r>
                            <a:rPr kumimoji="1" lang="en-US" altLang="zh-CN" sz="2400" b="0" i="1" smtClean="0">
                              <a:latin typeface="Cambria Math" panose="02040503050406030204" pitchFamily="18" charset="0"/>
                              <a:cs typeface="Calibri" panose="020F0502020204030204" pitchFamily="34" charset="0"/>
                            </a:rPr>
                            <m:t>𝑝</m:t>
                          </m:r>
                          <m:r>
                            <a:rPr kumimoji="1" lang="en-US" altLang="zh-CN" sz="2400" b="0" i="1" smtClean="0">
                              <a:latin typeface="Cambria Math" panose="02040503050406030204" pitchFamily="18" charset="0"/>
                              <a:cs typeface="Calibri" panose="020F0502020204030204" pitchFamily="34" charset="0"/>
                            </a:rPr>
                            <m:t>(−</m:t>
                          </m:r>
                          <m:r>
                            <a:rPr kumimoji="1" lang="en-US" altLang="zh-CN" sz="2400" b="0" i="1" smtClean="0">
                              <a:latin typeface="Cambria Math" panose="02040503050406030204" pitchFamily="18" charset="0"/>
                              <a:cs typeface="Calibri" panose="020F0502020204030204" pitchFamily="34" charset="0"/>
                            </a:rPr>
                            <m:t>𝑥</m:t>
                          </m:r>
                          <m:r>
                            <a:rPr kumimoji="1" lang="en-US" altLang="zh-CN" sz="2400" b="0" i="1" smtClean="0">
                              <a:latin typeface="Cambria Math" panose="02040503050406030204" pitchFamily="18" charset="0"/>
                              <a:cs typeface="Calibri" panose="020F0502020204030204" pitchFamily="34" charset="0"/>
                            </a:rPr>
                            <m:t>)</m:t>
                          </m:r>
                        </m:num>
                        <m:den>
                          <m:r>
                            <a:rPr kumimoji="1" lang="en-US" altLang="zh-CN" sz="2400" b="0" i="1" smtClean="0">
                              <a:latin typeface="Cambria Math" panose="02040503050406030204" pitchFamily="18" charset="0"/>
                              <a:cs typeface="Calibri" panose="020F0502020204030204" pitchFamily="34" charset="0"/>
                            </a:rPr>
                            <m:t>𝑙𝑜𝑔</m:t>
                          </m:r>
                          <m:r>
                            <a:rPr kumimoji="1" lang="en-US" altLang="zh-CN" sz="2400" b="0" i="1" smtClean="0">
                              <a:latin typeface="Cambria Math" panose="02040503050406030204" pitchFamily="18" charset="0"/>
                              <a:cs typeface="Calibri" panose="020F0502020204030204" pitchFamily="34" charset="0"/>
                            </a:rPr>
                            <m:t>1</m:t>
                          </m:r>
                          <m:r>
                            <a:rPr kumimoji="1" lang="en-US" altLang="zh-CN" sz="2400" b="0" i="1" smtClean="0">
                              <a:latin typeface="Cambria Math" panose="02040503050406030204" pitchFamily="18" charset="0"/>
                              <a:cs typeface="Calibri" panose="020F0502020204030204" pitchFamily="34" charset="0"/>
                            </a:rPr>
                            <m:t>𝑝</m:t>
                          </m:r>
                          <m:r>
                            <a:rPr kumimoji="1" lang="en-US" altLang="zh-CN" sz="2400" b="0" i="1" smtClean="0">
                              <a:latin typeface="Cambria Math" panose="02040503050406030204" pitchFamily="18" charset="0"/>
                              <a:cs typeface="Calibri" panose="020F0502020204030204" pitchFamily="34" charset="0"/>
                            </a:rPr>
                            <m:t>(</m:t>
                          </m:r>
                          <m:r>
                            <a:rPr kumimoji="1" lang="en-US" altLang="zh-CN" sz="2400" b="0" i="1" smtClean="0">
                              <a:latin typeface="Cambria Math" panose="02040503050406030204" pitchFamily="18" charset="0"/>
                              <a:cs typeface="Calibri" panose="020F0502020204030204" pitchFamily="34" charset="0"/>
                            </a:rPr>
                            <m:t>𝑥</m:t>
                          </m:r>
                          <m:r>
                            <a:rPr kumimoji="1" lang="en-US" altLang="zh-CN" sz="2400" b="0" i="1" smtClean="0">
                              <a:latin typeface="Cambria Math" panose="02040503050406030204" pitchFamily="18" charset="0"/>
                              <a:cs typeface="Calibri" panose="020F0502020204030204" pitchFamily="34" charset="0"/>
                            </a:rPr>
                            <m:t>)</m:t>
                          </m:r>
                        </m:den>
                      </m:f>
                    </m:oMath>
                  </m:oMathPara>
                </a14:m>
                <a:endParaRPr kumimoji="1" lang="zh-CN" altLang="en-US" sz="2400" dirty="0"/>
              </a:p>
            </p:txBody>
          </p:sp>
        </mc:Choice>
        <mc:Fallback xmlns="">
          <p:sp>
            <p:nvSpPr>
              <p:cNvPr id="30" name="文本框 29"/>
              <p:cNvSpPr txBox="1">
                <a:spLocks noRot="1" noChangeAspect="1" noMove="1" noResize="1" noEditPoints="1" noAdjustHandles="1" noChangeArrowheads="1" noChangeShapeType="1" noTextEdit="1"/>
              </p:cNvSpPr>
              <p:nvPr/>
            </p:nvSpPr>
            <p:spPr>
              <a:xfrm>
                <a:off x="5407416" y="1690103"/>
                <a:ext cx="1722202" cy="860620"/>
              </a:xfrm>
              <a:prstGeom prst="rect">
                <a:avLst/>
              </a:prstGeom>
              <a:blipFill rotWithShape="1">
                <a:blip r:embed="rId4"/>
                <a:stretch>
                  <a:fillRect l="-23" t="-43" r="27" b="6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1" name="文本框 30"/>
              <p:cNvSpPr txBox="1"/>
              <p:nvPr/>
            </p:nvSpPr>
            <p:spPr>
              <a:xfrm>
                <a:off x="5407416" y="4128410"/>
                <a:ext cx="2972352" cy="87459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2400" i="1" smtClean="0">
                              <a:latin typeface="Cambria Math" panose="02040503050406030204" pitchFamily="18" charset="0"/>
                              <a:cs typeface="Calibri" panose="020F0502020204030204" pitchFamily="34" charset="0"/>
                            </a:rPr>
                          </m:ctrlPr>
                        </m:fPr>
                        <m:num>
                          <m:r>
                            <a:rPr kumimoji="1" lang="en-US" altLang="zh-CN" sz="2400" b="0" i="1" smtClean="0">
                              <a:latin typeface="Cambria Math" panose="02040503050406030204" pitchFamily="18" charset="0"/>
                              <a:cs typeface="Calibri" panose="020F0502020204030204" pitchFamily="34" charset="0"/>
                            </a:rPr>
                            <m:t>𝑙𝑜𝑔</m:t>
                          </m:r>
                          <m:r>
                            <a:rPr kumimoji="1" lang="en-US" altLang="zh-CN" sz="2400" b="0" i="1" smtClean="0">
                              <a:latin typeface="Cambria Math" panose="02040503050406030204" pitchFamily="18" charset="0"/>
                              <a:cs typeface="Calibri" panose="020F0502020204030204" pitchFamily="34" charset="0"/>
                            </a:rPr>
                            <m:t>1</m:t>
                          </m:r>
                          <m:r>
                            <a:rPr kumimoji="1" lang="en-US" altLang="zh-CN" sz="2400" b="0" i="1" smtClean="0">
                              <a:latin typeface="Cambria Math" panose="02040503050406030204" pitchFamily="18" charset="0"/>
                              <a:cs typeface="Calibri" panose="020F0502020204030204" pitchFamily="34" charset="0"/>
                            </a:rPr>
                            <m:t>𝑝</m:t>
                          </m:r>
                          <m:r>
                            <a:rPr kumimoji="1" lang="en-US" altLang="zh-CN" sz="2400" b="0" i="1" smtClean="0">
                              <a:latin typeface="Cambria Math" panose="02040503050406030204" pitchFamily="18" charset="0"/>
                              <a:cs typeface="Calibri" panose="020F0502020204030204" pitchFamily="34" charset="0"/>
                            </a:rPr>
                            <m:t>(</m:t>
                          </m:r>
                          <m:r>
                            <a:rPr kumimoji="1" lang="en-US" altLang="zh-CN" sz="2400" b="0" i="1" smtClean="0">
                              <a:latin typeface="Cambria Math" panose="02040503050406030204" pitchFamily="18" charset="0"/>
                              <a:cs typeface="Calibri" panose="020F0502020204030204" pitchFamily="34" charset="0"/>
                            </a:rPr>
                            <m:t>𝑥</m:t>
                          </m:r>
                          <m:r>
                            <a:rPr kumimoji="1" lang="en-US" altLang="zh-CN" sz="2400" b="0" i="1" smtClean="0">
                              <a:latin typeface="Cambria Math" panose="02040503050406030204" pitchFamily="18" charset="0"/>
                              <a:cs typeface="Calibri" panose="020F0502020204030204" pitchFamily="34" charset="0"/>
                            </a:rPr>
                            <m:t>∗</m:t>
                          </m:r>
                          <m:d>
                            <m:dPr>
                              <m:ctrlPr>
                                <a:rPr kumimoji="1" lang="en-US" altLang="zh-CN" sz="2400" b="0" i="1" smtClean="0">
                                  <a:latin typeface="Cambria Math" panose="02040503050406030204" pitchFamily="18" charset="0"/>
                                  <a:cs typeface="Calibri" panose="020F0502020204030204" pitchFamily="34" charset="0"/>
                                </a:rPr>
                              </m:ctrlPr>
                            </m:dPr>
                            <m:e>
                              <m:r>
                                <a:rPr kumimoji="1" lang="en-US" altLang="zh-CN" sz="2400" b="0" i="1" smtClean="0">
                                  <a:latin typeface="Cambria Math" panose="02040503050406030204" pitchFamily="18" charset="0"/>
                                  <a:cs typeface="Calibri" panose="020F0502020204030204" pitchFamily="34" charset="0"/>
                                </a:rPr>
                                <m:t>−</m:t>
                              </m:r>
                              <m:r>
                                <a:rPr kumimoji="1" lang="en-US" altLang="zh-CN" sz="2400" b="0" i="1" smtClean="0">
                                  <a:latin typeface="Cambria Math" panose="02040503050406030204" pitchFamily="18" charset="0"/>
                                  <a:cs typeface="Calibri" panose="020F0502020204030204" pitchFamily="34" charset="0"/>
                                </a:rPr>
                                <m:t>𝑥</m:t>
                              </m:r>
                            </m:e>
                          </m:d>
                          <m:r>
                            <a:rPr kumimoji="1" lang="en-US" altLang="zh-CN" sz="2400" b="0" i="1" smtClean="0">
                              <a:latin typeface="Cambria Math" panose="02040503050406030204" pitchFamily="18" charset="0"/>
                              <a:cs typeface="Calibri" panose="020F0502020204030204" pitchFamily="34" charset="0"/>
                            </a:rPr>
                            <m:t>)</m:t>
                          </m:r>
                        </m:num>
                        <m:den>
                          <m:r>
                            <a:rPr kumimoji="1" lang="en-US" altLang="zh-CN" sz="2400" b="0" i="1" smtClean="0">
                              <a:latin typeface="Cambria Math" panose="02040503050406030204" pitchFamily="18" charset="0"/>
                              <a:cs typeface="Calibri" panose="020F0502020204030204" pitchFamily="34" charset="0"/>
                            </a:rPr>
                            <m:t>𝑙𝑜𝑔</m:t>
                          </m:r>
                          <m:r>
                            <a:rPr kumimoji="1" lang="en-US" altLang="zh-CN" sz="2400" b="0" i="1" smtClean="0">
                              <a:latin typeface="Cambria Math" panose="02040503050406030204" pitchFamily="18" charset="0"/>
                              <a:cs typeface="Calibri" panose="020F0502020204030204" pitchFamily="34" charset="0"/>
                            </a:rPr>
                            <m:t>1</m:t>
                          </m:r>
                          <m:r>
                            <a:rPr kumimoji="1" lang="en-US" altLang="zh-CN" sz="2400" b="0" i="1" smtClean="0">
                              <a:latin typeface="Cambria Math" panose="02040503050406030204" pitchFamily="18" charset="0"/>
                              <a:cs typeface="Calibri" panose="020F0502020204030204" pitchFamily="34" charset="0"/>
                            </a:rPr>
                            <m:t>𝑝</m:t>
                          </m:r>
                          <m:r>
                            <a:rPr kumimoji="1" lang="en-US" altLang="zh-CN" sz="2400" b="0" i="1" smtClean="0">
                              <a:latin typeface="Cambria Math" panose="02040503050406030204" pitchFamily="18" charset="0"/>
                              <a:cs typeface="Calibri" panose="020F0502020204030204" pitchFamily="34" charset="0"/>
                            </a:rPr>
                            <m:t>(</m:t>
                          </m:r>
                          <m:r>
                            <a:rPr kumimoji="1" lang="en-US" altLang="zh-CN" sz="2400" b="0" i="1" smtClean="0">
                              <a:latin typeface="Cambria Math" panose="02040503050406030204" pitchFamily="18" charset="0"/>
                              <a:cs typeface="Calibri" panose="020F0502020204030204" pitchFamily="34" charset="0"/>
                            </a:rPr>
                            <m:t>𝑥</m:t>
                          </m:r>
                          <m:r>
                            <a:rPr kumimoji="1" lang="en-US" altLang="zh-CN" sz="2400" b="0" i="1" smtClean="0">
                              <a:latin typeface="Cambria Math" panose="02040503050406030204" pitchFamily="18" charset="0"/>
                              <a:cs typeface="Calibri" panose="020F0502020204030204" pitchFamily="34" charset="0"/>
                            </a:rPr>
                            <m:t>)</m:t>
                          </m:r>
                        </m:den>
                      </m:f>
                      <m:r>
                        <a:rPr kumimoji="1" lang="en-US" altLang="zh-CN" sz="2400" b="0" i="1" smtClean="0">
                          <a:latin typeface="Cambria Math" panose="02040503050406030204" pitchFamily="18" charset="0"/>
                          <a:cs typeface="Calibri" panose="020F0502020204030204" pitchFamily="34" charset="0"/>
                        </a:rPr>
                        <m:t>−1</m:t>
                      </m:r>
                    </m:oMath>
                  </m:oMathPara>
                </a14:m>
                <a:endParaRPr kumimoji="1" lang="zh-CN" altLang="en-US" sz="2400" dirty="0"/>
              </a:p>
            </p:txBody>
          </p:sp>
        </mc:Choice>
        <mc:Fallback xmlns="">
          <p:sp>
            <p:nvSpPr>
              <p:cNvPr id="31" name="文本框 30"/>
              <p:cNvSpPr txBox="1">
                <a:spLocks noRot="1" noChangeAspect="1" noMove="1" noResize="1" noEditPoints="1" noAdjustHandles="1" noChangeArrowheads="1" noChangeShapeType="1" noTextEdit="1"/>
              </p:cNvSpPr>
              <p:nvPr/>
            </p:nvSpPr>
            <p:spPr>
              <a:xfrm>
                <a:off x="5407416" y="4128410"/>
                <a:ext cx="2972352" cy="874598"/>
              </a:xfrm>
              <a:prstGeom prst="rect">
                <a:avLst/>
              </a:prstGeom>
              <a:blipFill rotWithShape="1">
                <a:blip r:embed="rId5"/>
                <a:stretch>
                  <a:fillRect l="-13" t="-31" r="10" b="55"/>
                </a:stretch>
              </a:blipFill>
            </p:spPr>
            <p:txBody>
              <a:bodyPr/>
              <a:lstStyle/>
              <a:p>
                <a:r>
                  <a:rPr lang="zh-CN" altLang="en-US">
                    <a:noFill/>
                  </a:rPr>
                  <a:t> </a:t>
                </a:r>
              </a:p>
            </p:txBody>
          </p:sp>
        </mc:Fallback>
      </mc:AlternateContent>
      <p:pic>
        <p:nvPicPr>
          <p:cNvPr id="2" name="图片 1"/>
          <p:cNvPicPr>
            <a:picLocks noChangeAspect="1"/>
          </p:cNvPicPr>
          <p:nvPr/>
        </p:nvPicPr>
        <p:blipFill>
          <a:blip r:embed="rId6"/>
          <a:stretch>
            <a:fillRect/>
          </a:stretch>
        </p:blipFill>
        <p:spPr>
          <a:xfrm>
            <a:off x="1600971" y="2310596"/>
            <a:ext cx="3088980" cy="2774302"/>
          </a:xfrm>
          <a:prstGeom prst="rect">
            <a:avLst/>
          </a:prstGeom>
        </p:spPr>
      </p:pic>
      <p:sp>
        <p:nvSpPr>
          <p:cNvPr id="5" name="文本框 4"/>
          <p:cNvSpPr txBox="1"/>
          <p:nvPr/>
        </p:nvSpPr>
        <p:spPr>
          <a:xfrm>
            <a:off x="1708737" y="5686972"/>
            <a:ext cx="3874650" cy="707886"/>
          </a:xfrm>
          <a:prstGeom prst="rect">
            <a:avLst/>
          </a:prstGeom>
          <a:noFill/>
        </p:spPr>
        <p:txBody>
          <a:bodyPr wrap="none" rtlCol="0">
            <a:spAutoFit/>
          </a:bodyPr>
          <a:lstStyle/>
          <a:p>
            <a:r>
              <a:rPr kumimoji="1" lang="en-US" altLang="zh-CN" sz="4000" b="1" dirty="0">
                <a:solidFill>
                  <a:schemeClr val="accent4">
                    <a:lumMod val="75000"/>
                  </a:schemeClr>
                </a:solidFill>
                <a:latin typeface="Calibri" panose="020F0502020204030204" pitchFamily="34" charset="0"/>
                <a:cs typeface="Calibri" panose="020F0502020204030204" pitchFamily="34" charset="0"/>
              </a:rPr>
              <a:t>What to do next?</a:t>
            </a:r>
            <a:endParaRPr kumimoji="1" lang="zh-CN" altLang="en-US" sz="4000" b="1" dirty="0">
              <a:solidFill>
                <a:schemeClr val="accent4">
                  <a:lumMod val="75000"/>
                </a:schemeClr>
              </a:solidFill>
              <a:latin typeface="Calibri" panose="020F0502020204030204" pitchFamily="34" charset="0"/>
              <a:cs typeface="Calibri" panose="020F0502020204030204" pitchFamily="34" charset="0"/>
            </a:endParaRPr>
          </a:p>
        </p:txBody>
      </p:sp>
      <p:pic>
        <p:nvPicPr>
          <p:cNvPr id="6" name="图片 5"/>
          <p:cNvPicPr>
            <a:picLocks noChangeAspect="1"/>
          </p:cNvPicPr>
          <p:nvPr/>
        </p:nvPicPr>
        <p:blipFill>
          <a:blip r:embed="rId7"/>
          <a:stretch>
            <a:fillRect/>
          </a:stretch>
        </p:blipFill>
        <p:spPr>
          <a:xfrm>
            <a:off x="8379768" y="1084329"/>
            <a:ext cx="3088980" cy="2747166"/>
          </a:xfrm>
          <a:prstGeom prst="rect">
            <a:avLst/>
          </a:prstGeom>
        </p:spPr>
      </p:pic>
      <p:pic>
        <p:nvPicPr>
          <p:cNvPr id="7" name="图片 6"/>
          <p:cNvPicPr>
            <a:picLocks noChangeAspect="1"/>
          </p:cNvPicPr>
          <p:nvPr/>
        </p:nvPicPr>
        <p:blipFill>
          <a:blip r:embed="rId8"/>
          <a:stretch>
            <a:fillRect/>
          </a:stretch>
        </p:blipFill>
        <p:spPr>
          <a:xfrm>
            <a:off x="8379768" y="3832129"/>
            <a:ext cx="3088980" cy="277817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图片 7"/>
          <p:cNvPicPr>
            <a:picLocks noChangeAspect="1"/>
          </p:cNvPicPr>
          <p:nvPr/>
        </p:nvPicPr>
        <p:blipFill>
          <a:blip r:embed="rId3"/>
          <a:stretch>
            <a:fillRect/>
          </a:stretch>
        </p:blipFill>
        <p:spPr>
          <a:xfrm>
            <a:off x="7530577" y="1957756"/>
            <a:ext cx="3210056" cy="2749675"/>
          </a:xfrm>
          <a:prstGeom prst="rect">
            <a:avLst/>
          </a:prstGeom>
        </p:spPr>
      </p:pic>
      <p:sp>
        <p:nvSpPr>
          <p:cNvPr id="9" name="标题 1"/>
          <p:cNvSpPr txBox="1"/>
          <p:nvPr/>
        </p:nvSpPr>
        <p:spPr>
          <a:xfrm>
            <a:off x="358140" y="0"/>
            <a:ext cx="8495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How to solve it?</a:t>
            </a:r>
          </a:p>
        </p:txBody>
      </p:sp>
      <p:grpSp>
        <p:nvGrpSpPr>
          <p:cNvPr id="10" name="组合 9"/>
          <p:cNvGrpSpPr/>
          <p:nvPr/>
        </p:nvGrpSpPr>
        <p:grpSpPr>
          <a:xfrm>
            <a:off x="0" y="-30480"/>
            <a:ext cx="8693785" cy="1007110"/>
            <a:chOff x="0" y="-48"/>
            <a:chExt cx="13691" cy="1586"/>
          </a:xfrm>
        </p:grpSpPr>
        <p:sp>
          <p:nvSpPr>
            <p:cNvPr id="11" name="矩形 10"/>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连接符 11"/>
            <p:cNvCxnSpPr/>
            <p:nvPr/>
          </p:nvCxnSpPr>
          <p:spPr>
            <a:xfrm>
              <a:off x="0" y="1537"/>
              <a:ext cx="13691"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7</a:t>
            </a:r>
          </a:p>
        </p:txBody>
      </p:sp>
      <p:sp>
        <p:nvSpPr>
          <p:cNvPr id="19" name="文本框 18"/>
          <p:cNvSpPr txBox="1"/>
          <p:nvPr/>
        </p:nvSpPr>
        <p:spPr>
          <a:xfrm>
            <a:off x="358140" y="1256677"/>
            <a:ext cx="11667956" cy="523220"/>
          </a:xfrm>
          <a:prstGeom prst="rect">
            <a:avLst/>
          </a:prstGeom>
          <a:noFill/>
        </p:spPr>
        <p:txBody>
          <a:bodyPr wrap="square" rtlCol="0">
            <a:spAutoFit/>
          </a:bodyPr>
          <a:lstStyle/>
          <a:p>
            <a:r>
              <a:rPr kumimoji="1" lang="en-US" altLang="zh-CN" sz="2800" dirty="0">
                <a:latin typeface="Calibri" panose="020F0502020204030204" pitchFamily="34" charset="0"/>
                <a:cs typeface="Calibri" panose="020F0502020204030204" pitchFamily="34" charset="0"/>
              </a:rPr>
              <a:t>We can divide the high error interval and use rewriting to optimize its precision</a:t>
            </a:r>
            <a:endParaRPr kumimoji="1" lang="zh-CN" altLang="en-US" sz="2800" dirty="0">
              <a:latin typeface="Calibri" panose="020F0502020204030204" pitchFamily="34" charset="0"/>
              <a:cs typeface="Calibri" panose="020F0502020204030204" pitchFamily="34" charset="0"/>
            </a:endParaRPr>
          </a:p>
        </p:txBody>
      </p:sp>
      <p:pic>
        <p:nvPicPr>
          <p:cNvPr id="20" name="图片 19"/>
          <p:cNvPicPr>
            <a:picLocks noChangeAspect="1"/>
          </p:cNvPicPr>
          <p:nvPr/>
        </p:nvPicPr>
        <p:blipFill>
          <a:blip r:embed="rId4"/>
          <a:stretch>
            <a:fillRect/>
          </a:stretch>
        </p:blipFill>
        <p:spPr>
          <a:xfrm>
            <a:off x="3563611" y="1944886"/>
            <a:ext cx="3103406" cy="2787259"/>
          </a:xfrm>
          <a:prstGeom prst="rect">
            <a:avLst/>
          </a:prstGeom>
        </p:spPr>
      </p:pic>
      <p:cxnSp>
        <p:nvCxnSpPr>
          <p:cNvPr id="23" name="直线箭头连接符 22"/>
          <p:cNvCxnSpPr/>
          <p:nvPr/>
        </p:nvCxnSpPr>
        <p:spPr>
          <a:xfrm>
            <a:off x="3958541" y="2766349"/>
            <a:ext cx="1632030" cy="0"/>
          </a:xfrm>
          <a:prstGeom prst="straightConnector1">
            <a:avLst/>
          </a:prstGeom>
          <a:ln w="28575">
            <a:solidFill>
              <a:schemeClr val="accent4">
                <a:lumMod val="75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4112355" y="2464142"/>
            <a:ext cx="1358449" cy="276999"/>
          </a:xfrm>
          <a:prstGeom prst="rect">
            <a:avLst/>
          </a:prstGeom>
          <a:noFill/>
        </p:spPr>
        <p:txBody>
          <a:bodyPr wrap="none" rtlCol="0">
            <a:spAutoFit/>
          </a:bodyPr>
          <a:lstStyle/>
          <a:p>
            <a:r>
              <a:rPr kumimoji="1" lang="en-US" altLang="zh-CN" sz="1200" b="1" dirty="0">
                <a:solidFill>
                  <a:schemeClr val="accent4">
                    <a:lumMod val="75000"/>
                  </a:schemeClr>
                </a:solidFill>
                <a:latin typeface="Calibri" panose="020F0502020204030204" pitchFamily="34" charset="0"/>
                <a:cs typeface="Calibri" panose="020F0502020204030204" pitchFamily="34" charset="0"/>
              </a:rPr>
              <a:t>High error interval</a:t>
            </a:r>
            <a:endParaRPr kumimoji="1" lang="zh-CN" altLang="en-US" sz="1200" b="1" dirty="0">
              <a:solidFill>
                <a:schemeClr val="accent4">
                  <a:lumMod val="75000"/>
                </a:schemeClr>
              </a:solidFill>
              <a:latin typeface="Calibri" panose="020F0502020204030204" pitchFamily="34" charset="0"/>
              <a:cs typeface="Calibri" panose="020F0502020204030204" pitchFamily="34" charset="0"/>
            </a:endParaRPr>
          </a:p>
        </p:txBody>
      </p:sp>
      <p:cxnSp>
        <p:nvCxnSpPr>
          <p:cNvPr id="32" name="直线箭头连接符 31"/>
          <p:cNvCxnSpPr/>
          <p:nvPr/>
        </p:nvCxnSpPr>
        <p:spPr>
          <a:xfrm>
            <a:off x="7952953" y="3146491"/>
            <a:ext cx="1606952"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文本框 33"/>
              <p:cNvSpPr txBox="1"/>
              <p:nvPr/>
            </p:nvSpPr>
            <p:spPr>
              <a:xfrm>
                <a:off x="7891539" y="2648035"/>
                <a:ext cx="1771575" cy="48346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1200" b="1" i="1" smtClean="0">
                              <a:solidFill>
                                <a:srgbClr val="FF0000"/>
                              </a:solidFill>
                              <a:latin typeface="Cambria Math" panose="02040503050406030204" pitchFamily="18" charset="0"/>
                              <a:cs typeface="Calibri" panose="020F0502020204030204" pitchFamily="34" charset="0"/>
                            </a:rPr>
                          </m:ctrlPr>
                        </m:fPr>
                        <m:num>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𝒑</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r>
                            <a:rPr kumimoji="1" lang="en-US" altLang="zh-CN" sz="1200" b="1" i="1" smtClean="0">
                              <a:solidFill>
                                <a:srgbClr val="FF0000"/>
                              </a:solidFill>
                              <a:latin typeface="Cambria Math" panose="02040503050406030204" pitchFamily="18" charset="0"/>
                              <a:cs typeface="Calibri" panose="020F0502020204030204" pitchFamily="34" charset="0"/>
                            </a:rPr>
                            <m:t>∗</m:t>
                          </m:r>
                          <m:d>
                            <m:dPr>
                              <m:ctrlPr>
                                <a:rPr kumimoji="1" lang="en-US" altLang="zh-CN" sz="1200" b="1" i="1" smtClean="0">
                                  <a:solidFill>
                                    <a:srgbClr val="FF0000"/>
                                  </a:solidFill>
                                  <a:latin typeface="Cambria Math" panose="02040503050406030204" pitchFamily="18" charset="0"/>
                                  <a:cs typeface="Calibri" panose="020F0502020204030204" pitchFamily="34" charset="0"/>
                                </a:rPr>
                              </m:ctrlPr>
                            </m:dPr>
                            <m:e>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e>
                          </m:d>
                          <m:r>
                            <a:rPr kumimoji="1" lang="en-US" altLang="zh-CN" sz="1200" b="1" i="1" smtClean="0">
                              <a:solidFill>
                                <a:srgbClr val="FF0000"/>
                              </a:solidFill>
                              <a:latin typeface="Cambria Math" panose="02040503050406030204" pitchFamily="18" charset="0"/>
                              <a:cs typeface="Calibri" panose="020F0502020204030204" pitchFamily="34" charset="0"/>
                            </a:rPr>
                            <m:t>)</m:t>
                          </m:r>
                        </m:num>
                        <m:den>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𝒑</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r>
                            <a:rPr kumimoji="1" lang="en-US" altLang="zh-CN" sz="1200" b="1" i="1" smtClean="0">
                              <a:solidFill>
                                <a:srgbClr val="FF0000"/>
                              </a:solidFill>
                              <a:latin typeface="Cambria Math" panose="02040503050406030204" pitchFamily="18" charset="0"/>
                              <a:cs typeface="Calibri" panose="020F0502020204030204" pitchFamily="34" charset="0"/>
                            </a:rPr>
                            <m:t>)</m:t>
                          </m:r>
                        </m:den>
                      </m:f>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𝟎</m:t>
                      </m:r>
                    </m:oMath>
                  </m:oMathPara>
                </a14:m>
                <a:endParaRPr kumimoji="1" lang="zh-CN" altLang="en-US" sz="1200" b="1" dirty="0">
                  <a:solidFill>
                    <a:srgbClr val="FF0000"/>
                  </a:solidFill>
                  <a:latin typeface="Calibri" panose="020F0502020204030204" pitchFamily="34" charset="0"/>
                  <a:cs typeface="Calibri" panose="020F0502020204030204" pitchFamily="34" charset="0"/>
                </a:endParaRPr>
              </a:p>
            </p:txBody>
          </p:sp>
        </mc:Choice>
        <mc:Fallback xmlns="">
          <p:sp>
            <p:nvSpPr>
              <p:cNvPr id="34" name="文本框 33"/>
              <p:cNvSpPr txBox="1">
                <a:spLocks noRot="1" noChangeAspect="1" noMove="1" noResize="1" noEditPoints="1" noAdjustHandles="1" noChangeArrowheads="1" noChangeShapeType="1" noTextEdit="1"/>
              </p:cNvSpPr>
              <p:nvPr/>
            </p:nvSpPr>
            <p:spPr>
              <a:xfrm>
                <a:off x="7891539" y="2648035"/>
                <a:ext cx="1771575" cy="483466"/>
              </a:xfrm>
              <a:prstGeom prst="rect">
                <a:avLst/>
              </a:prstGeom>
              <a:blipFill rotWithShape="1">
                <a:blip r:embed="rId5"/>
                <a:stretch>
                  <a:fillRect l="-22" t="-18" r="18" b="65"/>
                </a:stretch>
              </a:blipFill>
            </p:spPr>
            <p:txBody>
              <a:bodyPr/>
              <a:lstStyle/>
              <a:p>
                <a:r>
                  <a:rPr lang="zh-CN" altLang="en-US">
                    <a:noFill/>
                  </a:rPr>
                  <a:t> </a:t>
                </a:r>
              </a:p>
            </p:txBody>
          </p:sp>
        </mc:Fallback>
      </mc:AlternateContent>
      <p:cxnSp>
        <p:nvCxnSpPr>
          <p:cNvPr id="35" name="直线箭头连接符 34"/>
          <p:cNvCxnSpPr/>
          <p:nvPr/>
        </p:nvCxnSpPr>
        <p:spPr>
          <a:xfrm>
            <a:off x="9584619" y="2464142"/>
            <a:ext cx="960699"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文本框 37"/>
              <p:cNvSpPr txBox="1"/>
              <p:nvPr/>
            </p:nvSpPr>
            <p:spPr>
              <a:xfrm>
                <a:off x="9572262" y="1975092"/>
                <a:ext cx="992579" cy="476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1200" b="1" i="1" smtClean="0">
                              <a:solidFill>
                                <a:srgbClr val="FF0000"/>
                              </a:solidFill>
                              <a:latin typeface="Cambria Math" panose="02040503050406030204" pitchFamily="18" charset="0"/>
                              <a:cs typeface="Calibri" panose="020F0502020204030204" pitchFamily="34" charset="0"/>
                            </a:rPr>
                          </m:ctrlPr>
                        </m:fPr>
                        <m:num>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𝒑</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m:t>
                          </m:r>
                        </m:num>
                        <m:den>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𝒑</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r>
                            <a:rPr kumimoji="1" lang="en-US" altLang="zh-CN" sz="1200" b="1" i="1" smtClean="0">
                              <a:solidFill>
                                <a:srgbClr val="FF0000"/>
                              </a:solidFill>
                              <a:latin typeface="Cambria Math" panose="02040503050406030204" pitchFamily="18" charset="0"/>
                              <a:cs typeface="Calibri" panose="020F0502020204030204" pitchFamily="34" charset="0"/>
                            </a:rPr>
                            <m:t>)</m:t>
                          </m:r>
                        </m:den>
                      </m:f>
                    </m:oMath>
                  </m:oMathPara>
                </a14:m>
                <a:endParaRPr kumimoji="1" lang="zh-CN" altLang="en-US" sz="1200" b="1" dirty="0">
                  <a:solidFill>
                    <a:srgbClr val="FF0000"/>
                  </a:solidFill>
                  <a:latin typeface="Calibri" panose="020F0502020204030204" pitchFamily="34" charset="0"/>
                  <a:cs typeface="Calibri" panose="020F0502020204030204" pitchFamily="34" charset="0"/>
                </a:endParaRPr>
              </a:p>
            </p:txBody>
          </p:sp>
        </mc:Choice>
        <mc:Fallback xmlns="">
          <p:sp>
            <p:nvSpPr>
              <p:cNvPr id="38" name="文本框 37"/>
              <p:cNvSpPr txBox="1">
                <a:spLocks noRot="1" noChangeAspect="1" noMove="1" noResize="1" noEditPoints="1" noAdjustHandles="1" noChangeArrowheads="1" noChangeShapeType="1" noTextEdit="1"/>
              </p:cNvSpPr>
              <p:nvPr/>
            </p:nvSpPr>
            <p:spPr>
              <a:xfrm>
                <a:off x="9572262" y="1975092"/>
                <a:ext cx="992579" cy="476412"/>
              </a:xfrm>
              <a:prstGeom prst="rect">
                <a:avLst/>
              </a:prstGeom>
              <a:blipFill rotWithShape="1">
                <a:blip r:embed="rId6"/>
                <a:stretch>
                  <a:fillRect l="-27" t="-51" r="35" b="85"/>
                </a:stretch>
              </a:blipFill>
            </p:spPr>
            <p:txBody>
              <a:bodyPr/>
              <a:lstStyle/>
              <a:p>
                <a:r>
                  <a:rPr lang="zh-CN" altLang="en-US">
                    <a:noFill/>
                  </a:rPr>
                  <a:t> </a:t>
                </a:r>
              </a:p>
            </p:txBody>
          </p:sp>
        </mc:Fallback>
      </mc:AlternateContent>
      <p:sp>
        <p:nvSpPr>
          <p:cNvPr id="39" name="燕尾形箭头 38"/>
          <p:cNvSpPr/>
          <p:nvPr/>
        </p:nvSpPr>
        <p:spPr>
          <a:xfrm>
            <a:off x="6803208" y="2915276"/>
            <a:ext cx="506980" cy="581911"/>
          </a:xfrm>
          <a:prstGeom prst="notchedRightArrow">
            <a:avLst/>
          </a:prstGeom>
          <a:solidFill>
            <a:schemeClr val="tx1">
              <a:lumMod val="75000"/>
              <a:lumOff val="25000"/>
            </a:schemeClr>
          </a:solidFill>
          <a:ln w="1905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41" name="文本框 40"/>
          <p:cNvSpPr txBox="1"/>
          <p:nvPr/>
        </p:nvSpPr>
        <p:spPr>
          <a:xfrm>
            <a:off x="358140" y="5175809"/>
            <a:ext cx="6623288" cy="1877437"/>
          </a:xfrm>
          <a:prstGeom prst="rect">
            <a:avLst/>
          </a:prstGeom>
          <a:noFill/>
        </p:spPr>
        <p:txBody>
          <a:bodyPr wrap="none" rtlCol="0">
            <a:spAutoFit/>
          </a:bodyPr>
          <a:lstStyle/>
          <a:p>
            <a:r>
              <a:rPr kumimoji="1" lang="en-US" altLang="zh-CN" sz="3200" b="1" dirty="0">
                <a:solidFill>
                  <a:schemeClr val="accent4">
                    <a:lumMod val="75000"/>
                  </a:schemeClr>
                </a:solidFill>
                <a:latin typeface="Calibri" panose="020F0502020204030204" pitchFamily="34" charset="0"/>
                <a:cs typeface="Calibri" panose="020F0502020204030204" pitchFamily="34" charset="0"/>
              </a:rPr>
              <a:t>Two problems:</a:t>
            </a:r>
          </a:p>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How to determine the rewriting interval?</a:t>
            </a:r>
          </a:p>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How to rewriting?</a:t>
            </a:r>
          </a:p>
          <a:p>
            <a:pPr marL="457200" indent="-457200">
              <a:buFont typeface="Arial" panose="020B0604020202020204" pitchFamily="34" charset="0"/>
              <a:buChar char="•"/>
            </a:pPr>
            <a:endParaRPr kumimoji="1" lang="zh-CN" altLang="en-US" sz="2800" b="1" dirty="0">
              <a:solidFill>
                <a:srgbClr val="FF0000"/>
              </a:solidFill>
              <a:latin typeface="Calibri" panose="020F0502020204030204" pitchFamily="34" charset="0"/>
              <a:cs typeface="Calibri" panose="020F0502020204030204" pitchFamily="34" charset="0"/>
            </a:endParaRPr>
          </a:p>
        </p:txBody>
      </p:sp>
      <p:sp>
        <p:nvSpPr>
          <p:cNvPr id="43" name="可选流程 42"/>
          <p:cNvSpPr/>
          <p:nvPr/>
        </p:nvSpPr>
        <p:spPr>
          <a:xfrm>
            <a:off x="846352" y="2388551"/>
            <a:ext cx="2176040" cy="1108636"/>
          </a:xfrm>
          <a:prstGeom prst="flowChartAlternateProcess">
            <a:avLst/>
          </a:prstGeom>
          <a:solidFill>
            <a:schemeClr val="tx1">
              <a:lumMod val="85000"/>
              <a:lumOff val="1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400" b="1" dirty="0">
                <a:latin typeface="Calibri" panose="020F0502020204030204" pitchFamily="34" charset="0"/>
                <a:cs typeface="Calibri" panose="020F0502020204030204" pitchFamily="34" charset="0"/>
              </a:rPr>
              <a:t>Regime-based rewriting</a:t>
            </a:r>
            <a:endParaRPr kumimoji="1" lang="zh-CN" altLang="en-US" sz="2400" b="1" dirty="0">
              <a:latin typeface="Calibri" panose="020F0502020204030204" pitchFamily="34" charset="0"/>
              <a:cs typeface="Calibri" panose="020F0502020204030204" pitchFamily="34" charset="0"/>
            </a:endParaRPr>
          </a:p>
        </p:txBody>
      </p:sp>
      <p:cxnSp>
        <p:nvCxnSpPr>
          <p:cNvPr id="2" name="直线箭头连接符 1"/>
          <p:cNvCxnSpPr/>
          <p:nvPr/>
        </p:nvCxnSpPr>
        <p:spPr>
          <a:xfrm>
            <a:off x="3958541" y="3497187"/>
            <a:ext cx="2541113" cy="0"/>
          </a:xfrm>
          <a:prstGeom prst="straightConnector1">
            <a:avLst/>
          </a:prstGeom>
          <a:ln w="28575">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文本框 3"/>
              <p:cNvSpPr txBox="1"/>
              <p:nvPr/>
            </p:nvSpPr>
            <p:spPr>
              <a:xfrm>
                <a:off x="4748324" y="2995566"/>
                <a:ext cx="961545" cy="47641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kumimoji="1" lang="en-US" altLang="zh-CN" sz="1200" b="1" i="1" smtClean="0">
                              <a:solidFill>
                                <a:srgbClr val="FF0000"/>
                              </a:solidFill>
                              <a:latin typeface="Cambria Math" panose="02040503050406030204" pitchFamily="18" charset="0"/>
                              <a:cs typeface="Calibri" panose="020F0502020204030204" pitchFamily="34" charset="0"/>
                            </a:rPr>
                          </m:ctrlPr>
                        </m:fPr>
                        <m:num>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r>
                            <a:rPr kumimoji="1" lang="en-US" altLang="zh-CN" sz="1200" b="1" i="1" smtClean="0">
                              <a:solidFill>
                                <a:srgbClr val="FF0000"/>
                              </a:solidFill>
                              <a:latin typeface="Cambria Math" panose="02040503050406030204" pitchFamily="18" charset="0"/>
                              <a:cs typeface="Calibri" panose="020F0502020204030204" pitchFamily="34" charset="0"/>
                            </a:rPr>
                            <m:t>)</m:t>
                          </m:r>
                        </m:num>
                        <m:den>
                          <m:r>
                            <a:rPr kumimoji="1" lang="en-US" altLang="zh-CN" sz="1200" b="1" i="1" smtClean="0">
                              <a:solidFill>
                                <a:srgbClr val="FF0000"/>
                              </a:solidFill>
                              <a:latin typeface="Cambria Math" panose="02040503050406030204" pitchFamily="18" charset="0"/>
                              <a:cs typeface="Calibri" panose="020F0502020204030204" pitchFamily="34" charset="0"/>
                            </a:rPr>
                            <m:t>𝒍𝒐𝒈</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𝟏</m:t>
                          </m:r>
                          <m:r>
                            <a:rPr kumimoji="1" lang="en-US" altLang="zh-CN" sz="1200" b="1" i="1" smtClean="0">
                              <a:solidFill>
                                <a:srgbClr val="FF0000"/>
                              </a:solidFill>
                              <a:latin typeface="Cambria Math" panose="02040503050406030204" pitchFamily="18" charset="0"/>
                              <a:cs typeface="Calibri" panose="020F0502020204030204" pitchFamily="34" charset="0"/>
                            </a:rPr>
                            <m:t>+</m:t>
                          </m:r>
                          <m:r>
                            <a:rPr kumimoji="1" lang="en-US" altLang="zh-CN" sz="1200" b="1" i="1" smtClean="0">
                              <a:solidFill>
                                <a:srgbClr val="FF0000"/>
                              </a:solidFill>
                              <a:latin typeface="Cambria Math" panose="02040503050406030204" pitchFamily="18" charset="0"/>
                              <a:cs typeface="Calibri" panose="020F0502020204030204" pitchFamily="34" charset="0"/>
                            </a:rPr>
                            <m:t>𝒙</m:t>
                          </m:r>
                          <m:r>
                            <a:rPr kumimoji="1" lang="en-US" altLang="zh-CN" sz="1200" b="1" i="1" smtClean="0">
                              <a:solidFill>
                                <a:srgbClr val="FF0000"/>
                              </a:solidFill>
                              <a:latin typeface="Cambria Math" panose="02040503050406030204" pitchFamily="18" charset="0"/>
                              <a:cs typeface="Calibri" panose="020F0502020204030204" pitchFamily="34" charset="0"/>
                            </a:rPr>
                            <m:t>)</m:t>
                          </m:r>
                        </m:den>
                      </m:f>
                    </m:oMath>
                  </m:oMathPara>
                </a14:m>
                <a:endParaRPr kumimoji="1" lang="zh-CN" altLang="en-US" sz="1200" b="1" dirty="0">
                  <a:solidFill>
                    <a:srgbClr val="FF0000"/>
                  </a:solidFill>
                  <a:latin typeface="Calibri" panose="020F0502020204030204" pitchFamily="34" charset="0"/>
                  <a:cs typeface="Calibri" panose="020F0502020204030204" pitchFamily="34" charset="0"/>
                </a:endParaRPr>
              </a:p>
            </p:txBody>
          </p:sp>
        </mc:Choice>
        <mc:Fallback xmlns="">
          <p:sp>
            <p:nvSpPr>
              <p:cNvPr id="4" name="文本框 3"/>
              <p:cNvSpPr txBox="1">
                <a:spLocks noRot="1" noChangeAspect="1" noMove="1" noResize="1" noEditPoints="1" noAdjustHandles="1" noChangeArrowheads="1" noChangeShapeType="1" noTextEdit="1"/>
              </p:cNvSpPr>
              <p:nvPr/>
            </p:nvSpPr>
            <p:spPr>
              <a:xfrm>
                <a:off x="4748324" y="2995566"/>
                <a:ext cx="961545" cy="476412"/>
              </a:xfrm>
              <a:prstGeom prst="rect">
                <a:avLst/>
              </a:prstGeom>
              <a:blipFill rotWithShape="1">
                <a:blip r:embed="rId7"/>
                <a:stretch>
                  <a:fillRect l="-45" t="-57" r="61" b="91"/>
                </a:stretch>
              </a:blipFill>
            </p:spPr>
            <p:txBody>
              <a:bodyPr/>
              <a:lstStyle/>
              <a:p>
                <a:r>
                  <a:rPr lang="zh-CN" altLang="en-US">
                    <a:noFill/>
                  </a:rPr>
                  <a:t> </a:t>
                </a:r>
              </a:p>
            </p:txBody>
          </p:sp>
        </mc:Fallback>
      </mc:AlternateContent>
      <p:cxnSp>
        <p:nvCxnSpPr>
          <p:cNvPr id="6" name="直线连接符 5"/>
          <p:cNvCxnSpPr/>
          <p:nvPr/>
        </p:nvCxnSpPr>
        <p:spPr>
          <a:xfrm>
            <a:off x="3958541" y="2388551"/>
            <a:ext cx="0" cy="60701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直线连接符 6"/>
          <p:cNvCxnSpPr/>
          <p:nvPr/>
        </p:nvCxnSpPr>
        <p:spPr>
          <a:xfrm>
            <a:off x="5590571" y="2388550"/>
            <a:ext cx="0" cy="607015"/>
          </a:xfrm>
          <a:prstGeom prst="line">
            <a:avLst/>
          </a:prstGeom>
          <a:ln w="28575">
            <a:solidFill>
              <a:schemeClr val="accent4">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直线连接符 12"/>
          <p:cNvCxnSpPr/>
          <p:nvPr/>
        </p:nvCxnSpPr>
        <p:spPr>
          <a:xfrm>
            <a:off x="7925319" y="2821985"/>
            <a:ext cx="0" cy="607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p:cNvCxnSpPr/>
          <p:nvPr/>
        </p:nvCxnSpPr>
        <p:spPr>
          <a:xfrm>
            <a:off x="9576221" y="2852354"/>
            <a:ext cx="0" cy="607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直线连接符 14"/>
          <p:cNvCxnSpPr/>
          <p:nvPr/>
        </p:nvCxnSpPr>
        <p:spPr>
          <a:xfrm>
            <a:off x="9576115" y="2085042"/>
            <a:ext cx="0" cy="607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线连接符 15"/>
          <p:cNvCxnSpPr/>
          <p:nvPr/>
        </p:nvCxnSpPr>
        <p:spPr>
          <a:xfrm>
            <a:off x="10564841" y="2075188"/>
            <a:ext cx="0" cy="60701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文本框 21"/>
          <p:cNvSpPr txBox="1"/>
          <p:nvPr/>
        </p:nvSpPr>
        <p:spPr>
          <a:xfrm>
            <a:off x="3958541" y="4802166"/>
            <a:ext cx="2554662" cy="307777"/>
          </a:xfrm>
          <a:prstGeom prst="rect">
            <a:avLst/>
          </a:prstGeom>
          <a:noFill/>
        </p:spPr>
        <p:txBody>
          <a:bodyPr wrap="square" rtlCol="0">
            <a:spAutoFit/>
          </a:bodyPr>
          <a:lstStyle/>
          <a:p>
            <a:r>
              <a:rPr kumimoji="1" lang="en-US" altLang="zh-CN" sz="1400" b="1" dirty="0">
                <a:latin typeface="Calibri" panose="020F0502020204030204" pitchFamily="34" charset="0"/>
                <a:cs typeface="Calibri" panose="020F0502020204030204" pitchFamily="34" charset="0"/>
              </a:rPr>
              <a:t>Before precision optimization</a:t>
            </a:r>
            <a:endParaRPr kumimoji="1" lang="zh-CN" altLang="en-US" sz="1400" b="1" dirty="0">
              <a:latin typeface="Calibri" panose="020F0502020204030204" pitchFamily="34" charset="0"/>
              <a:cs typeface="Calibri" panose="020F0502020204030204" pitchFamily="34" charset="0"/>
            </a:endParaRPr>
          </a:p>
        </p:txBody>
      </p:sp>
      <p:sp>
        <p:nvSpPr>
          <p:cNvPr id="24" name="文本框 23"/>
          <p:cNvSpPr txBox="1"/>
          <p:nvPr/>
        </p:nvSpPr>
        <p:spPr>
          <a:xfrm>
            <a:off x="8185971" y="4800412"/>
            <a:ext cx="2554662" cy="307777"/>
          </a:xfrm>
          <a:prstGeom prst="rect">
            <a:avLst/>
          </a:prstGeom>
          <a:noFill/>
        </p:spPr>
        <p:txBody>
          <a:bodyPr wrap="square" rtlCol="0">
            <a:spAutoFit/>
          </a:bodyPr>
          <a:lstStyle/>
          <a:p>
            <a:r>
              <a:rPr kumimoji="1" lang="en-US" altLang="zh-CN" sz="1400" b="1" dirty="0">
                <a:latin typeface="Calibri" panose="020F0502020204030204" pitchFamily="34" charset="0"/>
                <a:cs typeface="Calibri" panose="020F0502020204030204" pitchFamily="34" charset="0"/>
              </a:rPr>
              <a:t>After precision optimization</a:t>
            </a:r>
            <a:endParaRPr kumimoji="1" lang="zh-CN" altLang="en-US" sz="1400" b="1" dirty="0">
              <a:latin typeface="Calibri" panose="020F0502020204030204" pitchFamily="34" charset="0"/>
              <a:cs typeface="Calibri" panose="020F050202020403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标题 1"/>
          <p:cNvSpPr txBox="1"/>
          <p:nvPr/>
        </p:nvSpPr>
        <p:spPr>
          <a:xfrm>
            <a:off x="358140" y="0"/>
            <a:ext cx="8495030"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dirty="0">
                <a:latin typeface="Calibri" panose="020F0502020204030204" pitchFamily="34" charset="0"/>
                <a:ea typeface="Calibri" panose="020F0502020204030204" pitchFamily="34" charset="0"/>
                <a:cs typeface="Calibri" panose="020F0502020204030204" pitchFamily="34" charset="0"/>
              </a:rPr>
              <a:t>Existing approaches and difficulties</a:t>
            </a:r>
          </a:p>
        </p:txBody>
      </p:sp>
      <p:grpSp>
        <p:nvGrpSpPr>
          <p:cNvPr id="10" name="组合 9"/>
          <p:cNvGrpSpPr/>
          <p:nvPr/>
        </p:nvGrpSpPr>
        <p:grpSpPr>
          <a:xfrm>
            <a:off x="0" y="-30480"/>
            <a:ext cx="8693785" cy="1007110"/>
            <a:chOff x="0" y="-48"/>
            <a:chExt cx="13691" cy="1586"/>
          </a:xfrm>
        </p:grpSpPr>
        <p:sp>
          <p:nvSpPr>
            <p:cNvPr id="11" name="矩形 10"/>
            <p:cNvSpPr/>
            <p:nvPr/>
          </p:nvSpPr>
          <p:spPr>
            <a:xfrm>
              <a:off x="0" y="-48"/>
              <a:ext cx="567" cy="1586"/>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2" name="直接连接符 11"/>
            <p:cNvCxnSpPr/>
            <p:nvPr/>
          </p:nvCxnSpPr>
          <p:spPr>
            <a:xfrm>
              <a:off x="0" y="1537"/>
              <a:ext cx="13691" cy="0"/>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grp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8</a:t>
            </a:r>
          </a:p>
        </p:txBody>
      </p:sp>
      <p:sp>
        <p:nvSpPr>
          <p:cNvPr id="16" name="文本框 15"/>
          <p:cNvSpPr txBox="1"/>
          <p:nvPr/>
        </p:nvSpPr>
        <p:spPr>
          <a:xfrm>
            <a:off x="1143915" y="1382306"/>
            <a:ext cx="9904170" cy="1200329"/>
          </a:xfrm>
          <a:prstGeom prst="rect">
            <a:avLst/>
          </a:prstGeom>
          <a:noFill/>
        </p:spPr>
        <p:txBody>
          <a:bodyPr wrap="square" rtlCol="0">
            <a:spAutoFit/>
          </a:bodyPr>
          <a:lstStyle/>
          <a:p>
            <a:pPr algn="ctr"/>
            <a:r>
              <a:rPr kumimoji="1" lang="en-US" altLang="zh-CN" sz="3600" b="1" dirty="0">
                <a:solidFill>
                  <a:schemeClr val="accent4">
                    <a:lumMod val="75000"/>
                  </a:schemeClr>
                </a:solidFill>
                <a:latin typeface="Calibri" panose="020F0502020204030204" pitchFamily="34" charset="0"/>
                <a:cs typeface="Calibri" panose="020F0502020204030204" pitchFamily="34" charset="0"/>
              </a:rPr>
              <a:t>Regime-based rewriting </a:t>
            </a:r>
            <a:r>
              <a:rPr kumimoji="1" lang="en-US" altLang="zh-CN" sz="3600" b="1" dirty="0">
                <a:solidFill>
                  <a:schemeClr val="tx1"/>
                </a:solidFill>
                <a:latin typeface="Calibri" panose="020F0502020204030204" pitchFamily="34" charset="0"/>
                <a:cs typeface="Calibri" panose="020F0502020204030204" pitchFamily="34" charset="0"/>
              </a:rPr>
              <a:t>is the main method of precision optimization</a:t>
            </a:r>
          </a:p>
        </p:txBody>
      </p:sp>
      <p:pic>
        <p:nvPicPr>
          <p:cNvPr id="6" name="图片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62620" y="2751965"/>
            <a:ext cx="584775" cy="584775"/>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29102" y="2751966"/>
            <a:ext cx="584775" cy="584775"/>
          </a:xfrm>
          <a:prstGeom prst="rect">
            <a:avLst/>
          </a:prstGeom>
        </p:spPr>
      </p:pic>
      <p:sp>
        <p:nvSpPr>
          <p:cNvPr id="17" name="文本框 16"/>
          <p:cNvSpPr txBox="1"/>
          <p:nvPr/>
        </p:nvSpPr>
        <p:spPr>
          <a:xfrm>
            <a:off x="790838" y="3717282"/>
            <a:ext cx="4460784" cy="1815882"/>
          </a:xfrm>
          <a:prstGeom prst="rect">
            <a:avLst/>
          </a:prstGeom>
          <a:noFill/>
        </p:spPr>
        <p:txBody>
          <a:bodyPr wrap="square" rtlCol="0">
            <a:spAutoFit/>
          </a:bodyPr>
          <a:lstStyle/>
          <a:p>
            <a:pPr marL="457200" indent="-457200" algn="just">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Cannot find the regime in many cases</a:t>
            </a:r>
          </a:p>
          <a:p>
            <a:pPr marL="457200" indent="-457200" algn="just">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It’s difficult to search for the optimal rewriting  </a:t>
            </a:r>
          </a:p>
        </p:txBody>
      </p:sp>
      <p:sp>
        <p:nvSpPr>
          <p:cNvPr id="18" name="文本框 17"/>
          <p:cNvSpPr txBox="1"/>
          <p:nvPr/>
        </p:nvSpPr>
        <p:spPr>
          <a:xfrm>
            <a:off x="6329102" y="3717282"/>
            <a:ext cx="4718983" cy="1384995"/>
          </a:xfrm>
          <a:prstGeom prst="rect">
            <a:avLst/>
          </a:prstGeom>
          <a:noFill/>
        </p:spPr>
        <p:txBody>
          <a:bodyPr wrap="square" rtlCol="0">
            <a:spAutoFit/>
          </a:bodyPr>
          <a:lstStyle/>
          <a:p>
            <a:pPr marL="457200" indent="-457200" algn="just">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The number of regimes are often much larger </a:t>
            </a:r>
          </a:p>
          <a:p>
            <a:pPr marL="457200" indent="-457200" algn="just">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Low performance</a:t>
            </a:r>
            <a:endParaRPr kumimoji="1" lang="zh-CN" altLang="en-US" sz="2800" dirty="0">
              <a:latin typeface="Calibri" panose="020F0502020204030204" pitchFamily="34" charset="0"/>
              <a:cs typeface="Calibri" panose="020F0502020204030204" pitchFamily="34" charset="0"/>
            </a:endParaRPr>
          </a:p>
        </p:txBody>
      </p:sp>
      <p:sp>
        <p:nvSpPr>
          <p:cNvPr id="26" name="矩形 25"/>
          <p:cNvSpPr/>
          <p:nvPr/>
        </p:nvSpPr>
        <p:spPr>
          <a:xfrm>
            <a:off x="2223537" y="2751964"/>
            <a:ext cx="2025476" cy="58477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latin typeface="Calibri" panose="020F0502020204030204" pitchFamily="34" charset="0"/>
                <a:cs typeface="Calibri" panose="020F0502020204030204" pitchFamily="34" charset="0"/>
              </a:rPr>
              <a:t>Herbie</a:t>
            </a:r>
          </a:p>
        </p:txBody>
      </p:sp>
      <p:sp>
        <p:nvSpPr>
          <p:cNvPr id="27" name="矩形 26"/>
          <p:cNvSpPr/>
          <p:nvPr/>
        </p:nvSpPr>
        <p:spPr>
          <a:xfrm>
            <a:off x="7490019" y="2751964"/>
            <a:ext cx="2025476" cy="584775"/>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latin typeface="Calibri" panose="020F0502020204030204" pitchFamily="34" charset="0"/>
                <a:cs typeface="Calibri" panose="020F0502020204030204" pitchFamily="34" charset="0"/>
              </a:rPr>
              <a:t>Regina</a:t>
            </a:r>
          </a:p>
        </p:txBody>
      </p:sp>
      <p:sp>
        <p:nvSpPr>
          <p:cNvPr id="3" name="可选流程 2"/>
          <p:cNvSpPr/>
          <p:nvPr/>
        </p:nvSpPr>
        <p:spPr>
          <a:xfrm>
            <a:off x="684721" y="5562609"/>
            <a:ext cx="10822557" cy="942649"/>
          </a:xfrm>
          <a:prstGeom prst="flowChartAlternateProcess">
            <a:avLst/>
          </a:prstGeom>
          <a:solidFill>
            <a:schemeClr val="accent4">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2800" b="1" dirty="0">
                <a:latin typeface="Calibri" panose="020F0502020204030204" pitchFamily="34" charset="0"/>
                <a:cs typeface="Calibri" panose="020F0502020204030204" pitchFamily="34" charset="0"/>
              </a:rPr>
              <a:t>A generally applicable and effective regime inference algorithm and optimal rewriting search algorithm are still missing</a:t>
            </a:r>
            <a:endParaRPr kumimoji="1" lang="zh-CN" altLang="en-US" sz="2800" b="1" dirty="0">
              <a:latin typeface="Calibri" panose="020F0502020204030204" pitchFamily="34" charset="0"/>
              <a:cs typeface="Calibri" panose="020F05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 name="标题 1"/>
          <p:cNvSpPr txBox="1"/>
          <p:nvPr/>
        </p:nvSpPr>
        <p:spPr>
          <a:xfrm>
            <a:off x="358140" y="0"/>
            <a:ext cx="7593668" cy="97663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altLang="zh-CN" sz="4300" dirty="0">
                <a:latin typeface="Calibri" panose="020F0502020204030204" pitchFamily="34" charset="0"/>
                <a:cs typeface="Calibri" panose="020F0502020204030204" pitchFamily="34" charset="0"/>
                <a:sym typeface="+mn-ea"/>
              </a:rPr>
              <a:t>Regime-based rewriting of </a:t>
            </a:r>
            <a:r>
              <a:rPr lang="en-US" altLang="zh-CN" dirty="0">
                <a:latin typeface="Calibri" panose="020F0502020204030204" pitchFamily="34" charset="0"/>
                <a:cs typeface="Calibri" panose="020F0502020204030204" pitchFamily="34" charset="0"/>
                <a:sym typeface="+mn-ea"/>
              </a:rPr>
              <a:t>A</a:t>
            </a:r>
            <a:r>
              <a:rPr lang="en-US" altLang="zh-CN" sz="4400" dirty="0">
                <a:latin typeface="Calibri" panose="020F0502020204030204" pitchFamily="34" charset="0"/>
                <a:cs typeface="Calibri" panose="020F0502020204030204" pitchFamily="34" charset="0"/>
                <a:sym typeface="+mn-ea"/>
              </a:rPr>
              <a:t>RFA</a:t>
            </a:r>
            <a:endParaRPr lang="en-US" altLang="zh-CN" sz="4300" dirty="0">
              <a:latin typeface="Calibri" panose="020F0502020204030204" pitchFamily="34" charset="0"/>
              <a:ea typeface="Calibri" panose="020F0502020204030204" pitchFamily="34" charset="0"/>
              <a:cs typeface="Calibri" panose="020F0502020204030204" pitchFamily="34" charset="0"/>
            </a:endParaRPr>
          </a:p>
        </p:txBody>
      </p:sp>
      <p:sp>
        <p:nvSpPr>
          <p:cNvPr id="14" name="矩形 13"/>
          <p:cNvSpPr/>
          <p:nvPr/>
        </p:nvSpPr>
        <p:spPr>
          <a:xfrm>
            <a:off x="0" y="-30480"/>
            <a:ext cx="360045" cy="1007110"/>
          </a:xfrm>
          <a:prstGeom prst="rect">
            <a:avLst/>
          </a:prstGeom>
          <a:solidFill>
            <a:schemeClr val="bg2">
              <a:alpha val="55000"/>
            </a:schemeClr>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15" name="直接连接符 14"/>
          <p:cNvCxnSpPr/>
          <p:nvPr/>
        </p:nvCxnSpPr>
        <p:spPr>
          <a:xfrm>
            <a:off x="0" y="975995"/>
            <a:ext cx="7951808" cy="635"/>
          </a:xfrm>
          <a:prstGeom prst="line">
            <a:avLst/>
          </a:prstGeom>
          <a:ln w="28575">
            <a:solidFill>
              <a:schemeClr val="bg2">
                <a:lumMod val="50000"/>
                <a:alpha val="55000"/>
              </a:schemeClr>
            </a:solidFill>
          </a:ln>
        </p:spPr>
        <p:style>
          <a:lnRef idx="1">
            <a:schemeClr val="accent1"/>
          </a:lnRef>
          <a:fillRef idx="0">
            <a:schemeClr val="accent1"/>
          </a:fillRef>
          <a:effectRef idx="0">
            <a:schemeClr val="accent1"/>
          </a:effectRef>
          <a:fontRef idx="minor">
            <a:schemeClr val="tx1"/>
          </a:fontRef>
        </p:style>
      </p:cxnSp>
      <p:sp>
        <p:nvSpPr>
          <p:cNvPr id="105" name="文本框 104"/>
          <p:cNvSpPr txBox="1"/>
          <p:nvPr/>
        </p:nvSpPr>
        <p:spPr>
          <a:xfrm>
            <a:off x="11748770" y="6505258"/>
            <a:ext cx="443230" cy="368300"/>
          </a:xfrm>
          <a:prstGeom prst="rect">
            <a:avLst/>
          </a:prstGeom>
          <a:noFill/>
        </p:spPr>
        <p:txBody>
          <a:bodyPr wrap="square" rtlCol="0" anchor="ctr" anchorCtr="0">
            <a:spAutoFit/>
          </a:bodyPr>
          <a:lstStyle/>
          <a:p>
            <a:pPr algn="ctr"/>
            <a:r>
              <a:rPr lang="en-US" altLang="zh-CN" dirty="0">
                <a:solidFill>
                  <a:schemeClr val="bg1">
                    <a:lumMod val="65000"/>
                  </a:schemeClr>
                </a:solidFill>
                <a:latin typeface="Calibri" panose="020F0502020204030204" pitchFamily="34" charset="0"/>
                <a:cs typeface="Calibri" panose="020F0502020204030204" pitchFamily="34" charset="0"/>
              </a:rPr>
              <a:t>9</a:t>
            </a:r>
          </a:p>
        </p:txBody>
      </p:sp>
      <p:sp>
        <p:nvSpPr>
          <p:cNvPr id="4" name="文本框 3"/>
          <p:cNvSpPr txBox="1"/>
          <p:nvPr/>
        </p:nvSpPr>
        <p:spPr>
          <a:xfrm>
            <a:off x="501329" y="1266250"/>
            <a:ext cx="6829242" cy="646331"/>
          </a:xfrm>
          <a:prstGeom prst="rect">
            <a:avLst/>
          </a:prstGeom>
          <a:noFill/>
        </p:spPr>
        <p:txBody>
          <a:bodyPr wrap="none" rtlCol="0">
            <a:spAutoFit/>
          </a:bodyPr>
          <a:lstStyle/>
          <a:p>
            <a:r>
              <a:rPr kumimoji="1" lang="en-US" altLang="zh-CN" sz="3600" b="1" dirty="0">
                <a:solidFill>
                  <a:schemeClr val="accent4">
                    <a:lumMod val="75000"/>
                  </a:schemeClr>
                </a:solidFill>
                <a:latin typeface="Calibri" panose="020F0502020204030204" pitchFamily="34" charset="0"/>
                <a:cs typeface="Calibri" panose="020F0502020204030204" pitchFamily="34" charset="0"/>
              </a:rPr>
              <a:t>In order to solve the two problems</a:t>
            </a:r>
            <a:endParaRPr kumimoji="1" lang="zh-CN" altLang="en-US" sz="3600" b="1" dirty="0">
              <a:solidFill>
                <a:schemeClr val="accent4">
                  <a:lumMod val="75000"/>
                </a:schemeClr>
              </a:solidFill>
              <a:latin typeface="Calibri" panose="020F0502020204030204" pitchFamily="34" charset="0"/>
              <a:cs typeface="Calibri" panose="020F0502020204030204" pitchFamily="34" charset="0"/>
            </a:endParaRPr>
          </a:p>
        </p:txBody>
      </p:sp>
      <p:pic>
        <p:nvPicPr>
          <p:cNvPr id="7" name="图片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74" y="2140645"/>
            <a:ext cx="436706" cy="436706"/>
          </a:xfrm>
          <a:prstGeom prst="rect">
            <a:avLst/>
          </a:prstGeom>
        </p:spPr>
      </p:pic>
      <p:pic>
        <p:nvPicPr>
          <p:cNvPr id="8" name="图片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32174" y="4280650"/>
            <a:ext cx="436707" cy="436707"/>
          </a:xfrm>
          <a:prstGeom prst="rect">
            <a:avLst/>
          </a:prstGeom>
        </p:spPr>
      </p:pic>
      <p:sp>
        <p:nvSpPr>
          <p:cNvPr id="9" name="矩形 8"/>
          <p:cNvSpPr/>
          <p:nvPr/>
        </p:nvSpPr>
        <p:spPr>
          <a:xfrm>
            <a:off x="1189704" y="2140645"/>
            <a:ext cx="8637202" cy="436706"/>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latin typeface="Calibri" panose="020F0502020204030204" pitchFamily="34" charset="0"/>
                <a:cs typeface="Calibri" panose="020F0502020204030204" pitchFamily="34" charset="0"/>
              </a:rPr>
              <a:t>How to</a:t>
            </a:r>
            <a:r>
              <a:rPr kumimoji="1" lang="zh-CN" altLang="en-US" sz="3200" dirty="0">
                <a:latin typeface="Calibri" panose="020F0502020204030204" pitchFamily="34" charset="0"/>
                <a:cs typeface="Calibri" panose="020F0502020204030204" pitchFamily="34" charset="0"/>
              </a:rPr>
              <a:t> </a:t>
            </a:r>
            <a:r>
              <a:rPr kumimoji="1" lang="en-US" altLang="zh-CN" sz="3200" dirty="0">
                <a:latin typeface="Calibri" panose="020F0502020204030204" pitchFamily="34" charset="0"/>
                <a:cs typeface="Calibri" panose="020F0502020204030204" pitchFamily="34" charset="0"/>
              </a:rPr>
              <a:t>determine regimes more accurately? </a:t>
            </a:r>
          </a:p>
        </p:txBody>
      </p:sp>
      <p:sp>
        <p:nvSpPr>
          <p:cNvPr id="10" name="矩形 9"/>
          <p:cNvSpPr/>
          <p:nvPr/>
        </p:nvSpPr>
        <p:spPr>
          <a:xfrm>
            <a:off x="1189704" y="4280650"/>
            <a:ext cx="8637202" cy="436706"/>
          </a:xfrm>
          <a:prstGeom prst="rect">
            <a:avLst/>
          </a:prstGeom>
          <a:solidFill>
            <a:schemeClr val="tx1">
              <a:lumMod val="65000"/>
              <a:lumOff val="3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3200" dirty="0">
                <a:latin typeface="Calibri" panose="020F0502020204030204" pitchFamily="34" charset="0"/>
                <a:cs typeface="Calibri" panose="020F0502020204030204" pitchFamily="34" charset="0"/>
              </a:rPr>
              <a:t>How to generate better rewriting expressions? </a:t>
            </a:r>
          </a:p>
        </p:txBody>
      </p:sp>
      <p:sp>
        <p:nvSpPr>
          <p:cNvPr id="11" name="文本框 10"/>
          <p:cNvSpPr txBox="1"/>
          <p:nvPr/>
        </p:nvSpPr>
        <p:spPr>
          <a:xfrm>
            <a:off x="868880" y="2805415"/>
            <a:ext cx="11134067" cy="953135"/>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Get a startup expression with the lowest possible error</a:t>
            </a:r>
          </a:p>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Determine the high error regime based on the error distribution contour</a:t>
            </a:r>
            <a:endParaRPr kumimoji="1" lang="zh-CN" altLang="en-US" sz="2800" dirty="0">
              <a:latin typeface="Calibri" panose="020F0502020204030204" pitchFamily="34" charset="0"/>
              <a:cs typeface="Calibri" panose="020F0502020204030204" pitchFamily="34" charset="0"/>
            </a:endParaRPr>
          </a:p>
        </p:txBody>
      </p:sp>
      <p:sp>
        <p:nvSpPr>
          <p:cNvPr id="12" name="文本框 11"/>
          <p:cNvSpPr txBox="1"/>
          <p:nvPr/>
        </p:nvSpPr>
        <p:spPr>
          <a:xfrm>
            <a:off x="868880" y="4985767"/>
            <a:ext cx="11134067" cy="1384995"/>
          </a:xfrm>
          <a:prstGeom prst="rect">
            <a:avLst/>
          </a:prstGeom>
          <a:noFill/>
        </p:spPr>
        <p:txBody>
          <a:bodyPr wrap="square" rtlCol="0">
            <a:spAutoFit/>
          </a:bodyPr>
          <a:lstStyle/>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Rewriting</a:t>
            </a:r>
            <a:r>
              <a:rPr kumimoji="1" lang="zh-CN" altLang="en-US" sz="2800" dirty="0">
                <a:latin typeface="Calibri" panose="020F0502020204030204" pitchFamily="34" charset="0"/>
                <a:cs typeface="Calibri" panose="020F0502020204030204" pitchFamily="34" charset="0"/>
              </a:rPr>
              <a:t> </a:t>
            </a:r>
            <a:r>
              <a:rPr kumimoji="1" lang="en-US" altLang="zh-CN" sz="2800" dirty="0">
                <a:latin typeface="Calibri" panose="020F0502020204030204" pitchFamily="34" charset="0"/>
                <a:cs typeface="Calibri" panose="020F0502020204030204" pitchFamily="34" charset="0"/>
              </a:rPr>
              <a:t>based on the order of operations</a:t>
            </a:r>
          </a:p>
          <a:p>
            <a:pPr marL="457200" indent="-457200">
              <a:buFont typeface="Arial" panose="020B0604020202020204" pitchFamily="34" charset="0"/>
              <a:buChar char="•"/>
            </a:pPr>
            <a:r>
              <a:rPr kumimoji="1" sz="2800" dirty="0">
                <a:latin typeface="Calibri" panose="020F0502020204030204" pitchFamily="34" charset="0"/>
                <a:cs typeface="Calibri" panose="020F0502020204030204" pitchFamily="34" charset="0"/>
              </a:rPr>
              <a:t>Support</a:t>
            </a:r>
            <a:r>
              <a:rPr kumimoji="1" lang="en-US" sz="2800" dirty="0">
                <a:latin typeface="Calibri" panose="020F0502020204030204" pitchFamily="34" charset="0"/>
                <a:cs typeface="Calibri" panose="020F0502020204030204" pitchFamily="34" charset="0"/>
              </a:rPr>
              <a:t>ing</a:t>
            </a:r>
            <a:r>
              <a:rPr kumimoji="1" sz="2800" dirty="0">
                <a:latin typeface="Calibri" panose="020F0502020204030204" pitchFamily="34" charset="0"/>
                <a:cs typeface="Calibri" panose="020F0502020204030204" pitchFamily="34" charset="0"/>
              </a:rPr>
              <a:t> customization and extension of rewriting rules</a:t>
            </a:r>
            <a:endParaRPr kumimoji="1"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kumimoji="1" lang="en-US" altLang="zh-CN" sz="2800" dirty="0">
                <a:latin typeface="Calibri" panose="020F0502020204030204" pitchFamily="34" charset="0"/>
                <a:cs typeface="Calibri" panose="020F0502020204030204" pitchFamily="34" charset="0"/>
              </a:rPr>
              <a:t>Dynamically detect rewriting expressions instead of cost model </a:t>
            </a:r>
            <a:endParaRPr kumimoji="1" lang="zh-CN" altLang="en-US" sz="2800" dirty="0">
              <a:latin typeface="Calibri" panose="020F0502020204030204" pitchFamily="34" charset="0"/>
              <a:cs typeface="Calibri" panose="020F0502020204030204" pitchFamily="34" charset="0"/>
            </a:endParaRPr>
          </a:p>
        </p:txBody>
      </p:sp>
    </p:spTree>
    <p:custDataLst>
      <p:tags r:id="rId1"/>
    </p:custData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MTVhOGQwNWY5YThiYWNkN2JjNzVhMzY1YTczYTNiYzkifQ=="/>
  <p:tag name="RESOURCE_RECORD_KEY" val="{&quot;70&quot;:[3314410]}"/>
</p:tagLst>
</file>

<file path=ppt/tags/tag1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xml><?xml version="1.0" encoding="utf-8"?>
<p:tagLst xmlns:a="http://schemas.openxmlformats.org/drawingml/2006/main" xmlns:r="http://schemas.openxmlformats.org/officeDocument/2006/relationships"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2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3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4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4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4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5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5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0.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1.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4.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ISLIDE.PICTURE" val="#129543;#745752;"/>
</p:tagLst>
</file>

<file path=ppt/tags/tag65.xml><?xml version="1.0" encoding="utf-8"?>
<p:tagLst xmlns:a="http://schemas.openxmlformats.org/drawingml/2006/main" xmlns:r="http://schemas.openxmlformats.org/officeDocument/2006/relationships" xmlns:p="http://schemas.openxmlformats.org/presentationml/2006/main">
  <p:tag name="RESOURCE_RECORD_KEY" val="{&quot;70&quot;:[3314410]}"/>
</p:tagLst>
</file>

<file path=ppt/tags/tag66.xml><?xml version="1.0" encoding="utf-8"?>
<p:tagLst xmlns:a="http://schemas.openxmlformats.org/drawingml/2006/main" xmlns:r="http://schemas.openxmlformats.org/officeDocument/2006/relationships" xmlns:p="http://schemas.openxmlformats.org/presentationml/2006/main">
  <p:tag name="KSO_WM_DIAGRAM_VIRTUALLY_FRAME" val="{&quot;height&quot;:379.5,&quot;left&quot;:153.45,&quot;top&quot;:94.9,&quot;width&quot;:493.05}"/>
</p:tagLst>
</file>

<file path=ppt/tags/tag6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79_4*l_h_i*1_1_2"/>
  <p:tag name="KSO_WM_TEMPLATE_CATEGORY" val="diagram"/>
  <p:tag name="KSO_WM_TEMPLATE_INDEX" val="20227979"/>
  <p:tag name="KSO_WM_UNIT_LAYERLEVEL" val="1_1_1"/>
  <p:tag name="KSO_WM_TAG_VERSION" val="1.0"/>
  <p:tag name="KSO_WM_UNIT_FILL_FORE_SCHEMECOLOR_INDEX" val="8"/>
  <p:tag name="KSO_WM_UNIT_TEXT_FILL_FORE_SCHEMECOLOR_INDEX" val="2"/>
  <p:tag name="KSO_WM_UNIT_TEXT_FILL_TYPE" val="1"/>
  <p:tag name="KSO_WM_DIAGRAM_VIRTUALLY_FRAME" val="{&quot;height&quot;:340.3,&quot;left&quot;:153.45,&quot;top&quot;:94.9,&quot;width&quot;:493.05}"/>
</p:tagLst>
</file>

<file path=ppt/tags/tag6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79_4*l_h_i*1_1_2"/>
  <p:tag name="KSO_WM_TEMPLATE_CATEGORY" val="diagram"/>
  <p:tag name="KSO_WM_TEMPLATE_INDEX" val="20227979"/>
  <p:tag name="KSO_WM_UNIT_LAYERLEVEL" val="1_1_1"/>
  <p:tag name="KSO_WM_TAG_VERSION" val="1.0"/>
  <p:tag name="KSO_WM_UNIT_FILL_FORE_SCHEMECOLOR_INDEX" val="8"/>
  <p:tag name="KSO_WM_UNIT_TEXT_FILL_FORE_SCHEMECOLOR_INDEX" val="2"/>
  <p:tag name="KSO_WM_UNIT_TEXT_FILL_TYPE" val="1"/>
  <p:tag name="KSO_WM_DIAGRAM_VIRTUALLY_FRAME" val="{&quot;height&quot;:340.3,&quot;left&quot;:153.45,&quot;top&quot;:94.9,&quot;width&quot;:493.05}"/>
</p:tagLst>
</file>

<file path=ppt/tags/tag69.xml><?xml version="1.0" encoding="utf-8"?>
<p:tagLst xmlns:a="http://schemas.openxmlformats.org/drawingml/2006/main" xmlns:r="http://schemas.openxmlformats.org/officeDocument/2006/relationships" xmlns:p="http://schemas.openxmlformats.org/presentationml/2006/main">
  <p:tag name="KSO_WM_DIAGRAM_VIRTUALLY_FRAME" val="{&quot;height&quot;:347.55,&quot;left&quot;:301.05,&quot;top&quot;:96.3,&quot;width&quot;:358}"/>
</p:tagLst>
</file>

<file path=ppt/tags/tag7.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70.xml><?xml version="1.0" encoding="utf-8"?>
<p:tagLst xmlns:a="http://schemas.openxmlformats.org/drawingml/2006/main" xmlns:r="http://schemas.openxmlformats.org/officeDocument/2006/relationships" xmlns:p="http://schemas.openxmlformats.org/presentationml/2006/main">
  <p:tag name="KSO_WM_DIAGRAM_VIRTUALLY_FRAME" val="{&quot;height&quot;:347.55,&quot;left&quot;:301.05,&quot;top&quot;:96.3,&quot;width&quot;:358}"/>
</p:tagLst>
</file>

<file path=ppt/tags/tag71.xml><?xml version="1.0" encoding="utf-8"?>
<p:tagLst xmlns:a="http://schemas.openxmlformats.org/drawingml/2006/main" xmlns:r="http://schemas.openxmlformats.org/officeDocument/2006/relationships" xmlns:p="http://schemas.openxmlformats.org/presentationml/2006/main">
  <p:tag name="KSO_WM_DIAGRAM_VIRTUALLY_FRAME" val="{&quot;height&quot;:347.55,&quot;left&quot;:301.05,&quot;top&quot;:96.3,&quot;width&quot;:358}"/>
</p:tagLst>
</file>

<file path=ppt/tags/tag72.xml><?xml version="1.0" encoding="utf-8"?>
<p:tagLst xmlns:a="http://schemas.openxmlformats.org/drawingml/2006/main" xmlns:r="http://schemas.openxmlformats.org/officeDocument/2006/relationships" xmlns:p="http://schemas.openxmlformats.org/presentationml/2006/main">
  <p:tag name="KSO_WM_DIAGRAM_VIRTUALLY_FRAME" val="{&quot;height&quot;:347.55,&quot;left&quot;:301.05,&quot;top&quot;:96.3,&quot;width&quot;:358}"/>
</p:tagLst>
</file>

<file path=ppt/tags/tag7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4_1"/>
  <p:tag name="KSO_WM_UNIT_ID" val="diagram20227979_4*l_h_i*1_4_1"/>
  <p:tag name="KSO_WM_TEMPLATE_CATEGORY" val="diagram"/>
  <p:tag name="KSO_WM_TEMPLATE_INDEX" val="20227979"/>
  <p:tag name="KSO_WM_UNIT_LAYERLEVEL" val="1_1_1"/>
  <p:tag name="KSO_WM_TAG_VERSION" val="1.0"/>
  <p:tag name="KSO_WM_BEAUTIFY_FLAG" val="#wm#"/>
  <p:tag name="KSO_WM_UNIT_FILL_FORE_SCHEMECOLOR_INDEX" val="8"/>
  <p:tag name="KSO_WM_UNIT_TEXT_FILL_FORE_SCHEMECOLOR_INDEX" val="2"/>
  <p:tag name="KSO_WM_UNIT_TEXT_FILL_TYPE" val="1"/>
  <p:tag name="KSO_WM_DIAGRAM_VIRTUALLY_FRAME" val="{&quot;height&quot;:379.5,&quot;left&quot;:153.45,&quot;top&quot;:94.9,&quot;width&quot;:493.05}"/>
</p:tagLst>
</file>

<file path=ppt/tags/tag7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3_1"/>
  <p:tag name="KSO_WM_UNIT_ID" val="diagram20227979_4*l_h_i*1_3_1"/>
  <p:tag name="KSO_WM_TEMPLATE_CATEGORY" val="diagram"/>
  <p:tag name="KSO_WM_TEMPLATE_INDEX" val="20227979"/>
  <p:tag name="KSO_WM_UNIT_LAYERLEVEL" val="1_1_1"/>
  <p:tag name="KSO_WM_TAG_VERSION" val="1.0"/>
  <p:tag name="KSO_WM_BEAUTIFY_FLAG" val="#wm#"/>
  <p:tag name="KSO_WM_UNIT_FILL_FORE_SCHEMECOLOR_INDEX" val="8"/>
  <p:tag name="KSO_WM_UNIT_TEXT_FILL_FORE_SCHEMECOLOR_INDEX" val="2"/>
  <p:tag name="KSO_WM_UNIT_TEXT_FILL_TYPE" val="1"/>
  <p:tag name="KSO_WM_DIAGRAM_VIRTUALLY_FRAME" val="{&quot;height&quot;:379.5,&quot;left&quot;:153.45,&quot;top&quot;:94.9,&quot;width&quot;:493.05}"/>
</p:tagLst>
</file>

<file path=ppt/tags/tag7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2_1"/>
  <p:tag name="KSO_WM_UNIT_ID" val="diagram20227979_4*l_h_i*1_2_1"/>
  <p:tag name="KSO_WM_TEMPLATE_CATEGORY" val="diagram"/>
  <p:tag name="KSO_WM_TEMPLATE_INDEX" val="20227979"/>
  <p:tag name="KSO_WM_UNIT_LAYERLEVEL" val="1_1_1"/>
  <p:tag name="KSO_WM_TAG_VERSION" val="1.0"/>
  <p:tag name="KSO_WM_BEAUTIFY_FLAG" val="#wm#"/>
  <p:tag name="KSO_WM_UNIT_FILL_FORE_SCHEMECOLOR_INDEX" val="8"/>
  <p:tag name="KSO_WM_UNIT_TEXT_FILL_FORE_SCHEMECOLOR_INDEX" val="2"/>
  <p:tag name="KSO_WM_UNIT_TEXT_FILL_TYPE" val="1"/>
  <p:tag name="KSO_WM_DIAGRAM_VIRTUALLY_FRAME" val="{&quot;height&quot;:379.5,&quot;left&quot;:153.45,&quot;top&quot;:94.9,&quot;width&quot;:493.05}"/>
</p:tagLst>
</file>

<file path=ppt/tags/tag7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2"/>
  <p:tag name="KSO_WM_UNIT_ID" val="diagram20227979_4*l_h_i*1_1_2"/>
  <p:tag name="KSO_WM_TEMPLATE_CATEGORY" val="diagram"/>
  <p:tag name="KSO_WM_TEMPLATE_INDEX" val="20227979"/>
  <p:tag name="KSO_WM_UNIT_LAYERLEVEL" val="1_1_1"/>
  <p:tag name="KSO_WM_TAG_VERSION" val="1.0"/>
  <p:tag name="KSO_WM_BEAUTIFY_FLAG" val="#wm#"/>
  <p:tag name="KSO_WM_UNIT_FILL_FORE_SCHEMECOLOR_INDEX" val="8"/>
  <p:tag name="KSO_WM_UNIT_TEXT_FILL_FORE_SCHEMECOLOR_INDEX" val="2"/>
  <p:tag name="KSO_WM_UNIT_TEXT_FILL_TYPE" val="1"/>
  <p:tag name="KSO_WM_DIAGRAM_VIRTUALLY_FRAME" val="{&quot;height&quot;:379.5,&quot;left&quot;:153.45,&quot;top&quot;:94.9,&quot;width&quot;:493.05}"/>
</p:tagLst>
</file>

<file path=ppt/tags/tag77.xml><?xml version="1.0" encoding="utf-8"?>
<p:tagLst xmlns:a="http://schemas.openxmlformats.org/drawingml/2006/main" xmlns:r="http://schemas.openxmlformats.org/officeDocument/2006/relationships" xmlns:p="http://schemas.openxmlformats.org/presentationml/2006/main">
  <p:tag name="ISLIDE.ICON" val="#374330;"/>
</p:tagLst>
</file>

<file path=ppt/tags/tag78.xml><?xml version="1.0" encoding="utf-8"?>
<p:tagLst xmlns:a="http://schemas.openxmlformats.org/drawingml/2006/main" xmlns:r="http://schemas.openxmlformats.org/officeDocument/2006/relationships" xmlns:p="http://schemas.openxmlformats.org/presentationml/2006/main">
  <p:tag name="ISLIDE.ICON" val="#400349;"/>
</p:tagLst>
</file>

<file path=ppt/tags/tag79.xml><?xml version="1.0" encoding="utf-8"?>
<p:tagLst xmlns:a="http://schemas.openxmlformats.org/drawingml/2006/main" xmlns:r="http://schemas.openxmlformats.org/officeDocument/2006/relationships" xmlns:p="http://schemas.openxmlformats.org/presentationml/2006/main">
  <p:tag name="RESOURCE_RECORD_KEY" val="{&quot;70&quot;:[3314410]}"/>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80.xml><?xml version="1.0" encoding="utf-8"?>
<p:tagLst xmlns:a="http://schemas.openxmlformats.org/drawingml/2006/main" xmlns:r="http://schemas.openxmlformats.org/officeDocument/2006/relationships" xmlns:p="http://schemas.openxmlformats.org/presentationml/2006/main">
  <p:tag name="RESOURCE_RECORD_KEY" val="{&quot;70&quot;:[3314410]}"/>
</p:tagLst>
</file>

<file path=ppt/tags/tag81.xml><?xml version="1.0" encoding="utf-8"?>
<p:tagLst xmlns:a="http://schemas.openxmlformats.org/drawingml/2006/main" xmlns:r="http://schemas.openxmlformats.org/officeDocument/2006/relationships" xmlns:p="http://schemas.openxmlformats.org/presentationml/2006/main">
  <p:tag name="RESOURCE_RECORD_KEY" val="{&quot;70&quot;:[3314410]}"/>
</p:tagLst>
</file>

<file path=ppt/tags/tag82.xml><?xml version="1.0" encoding="utf-8"?>
<p:tagLst xmlns:a="http://schemas.openxmlformats.org/drawingml/2006/main" xmlns:r="http://schemas.openxmlformats.org/officeDocument/2006/relationships" xmlns:p="http://schemas.openxmlformats.org/presentationml/2006/main">
  <p:tag name="RESOURCE_RECORD_KEY" val="{&quot;70&quot;:[3314410]}"/>
</p:tagLst>
</file>

<file path=ppt/tags/tag83.xml><?xml version="1.0" encoding="utf-8"?>
<p:tagLst xmlns:a="http://schemas.openxmlformats.org/drawingml/2006/main" xmlns:r="http://schemas.openxmlformats.org/officeDocument/2006/relationships"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 name="ISLIDE.PICTURE" val="#129543;#745752;"/>
</p:tagLst>
</file>

<file path=ppt/tags/tag9.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5263</TotalTime>
  <Words>2343</Words>
  <Application>Microsoft Macintosh PowerPoint</Application>
  <PresentationFormat>宽屏</PresentationFormat>
  <Paragraphs>238</Paragraphs>
  <Slides>18</Slides>
  <Notes>18</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18</vt:i4>
      </vt:variant>
    </vt:vector>
  </HeadingPairs>
  <TitlesOfParts>
    <vt:vector size="24" baseType="lpstr">
      <vt:lpstr>DengXian</vt:lpstr>
      <vt:lpstr>Arial</vt:lpstr>
      <vt:lpstr>Calibri</vt:lpstr>
      <vt:lpstr>Cambria Math</vt:lpstr>
      <vt:lpstr>Wingdings</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崔梦琦</dc:creator>
  <cp:lastModifiedBy>作言 张</cp:lastModifiedBy>
  <cp:revision>729</cp:revision>
  <dcterms:created xsi:type="dcterms:W3CDTF">2019-06-19T02:08:00Z</dcterms:created>
  <dcterms:modified xsi:type="dcterms:W3CDTF">2024-09-13T13:12:16Z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2052-12.1.0.17857</vt:lpwstr>
  </property>
  <property fmtid="{D5CDD505-2E9C-101B-9397-08002B2CF9AE}" pid="3" name="ICV">
    <vt:lpwstr>C49CE9ED5AC5440999B56BEA0604B353_12</vt:lpwstr>
  </property>
</Properties>
</file>