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4" r:id="rId2"/>
    <p:sldId id="288" r:id="rId3"/>
    <p:sldId id="289" r:id="rId4"/>
    <p:sldId id="291" r:id="rId5"/>
    <p:sldId id="290" r:id="rId6"/>
    <p:sldId id="292" r:id="rId7"/>
    <p:sldId id="294" r:id="rId8"/>
    <p:sldId id="296" r:id="rId9"/>
    <p:sldId id="297" r:id="rId10"/>
    <p:sldId id="295" r:id="rId11"/>
    <p:sldId id="298" r:id="rId12"/>
    <p:sldId id="310" r:id="rId13"/>
    <p:sldId id="300" r:id="rId14"/>
    <p:sldId id="301" r:id="rId15"/>
    <p:sldId id="302" r:id="rId16"/>
    <p:sldId id="311" r:id="rId17"/>
    <p:sldId id="303" r:id="rId18"/>
    <p:sldId id="304" r:id="rId19"/>
    <p:sldId id="305" r:id="rId20"/>
    <p:sldId id="307" r:id="rId21"/>
    <p:sldId id="308" r:id="rId22"/>
    <p:sldId id="3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28"/>
    <a:srgbClr val="FF3300"/>
    <a:srgbClr val="A9D18E"/>
    <a:srgbClr val="F4B183"/>
    <a:srgbClr val="9BBCFF"/>
    <a:srgbClr val="548235"/>
    <a:srgbClr val="F8CBAD"/>
    <a:srgbClr val="9DC3E6"/>
    <a:srgbClr val="000000"/>
    <a:srgbClr val="FF8B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70796" autoAdjust="0"/>
  </p:normalViewPr>
  <p:slideViewPr>
    <p:cSldViewPr snapToGrid="0">
      <p:cViewPr varScale="1">
        <p:scale>
          <a:sx n="60" d="100"/>
          <a:sy n="60" d="100"/>
        </p:scale>
        <p:origin x="1440"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36A8795-8417-4706-B452-D722E5AB9B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F33157A-7BA1-4070-8978-50433328B0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4A035E-36A1-4404-9E07-935C7A125AD3}" type="datetimeFigureOut">
              <a:rPr lang="zh-CN" altLang="en-US" smtClean="0"/>
              <a:t>2024/3/11</a:t>
            </a:fld>
            <a:endParaRPr lang="zh-CN" altLang="en-US"/>
          </a:p>
        </p:txBody>
      </p:sp>
      <p:sp>
        <p:nvSpPr>
          <p:cNvPr id="4" name="页脚占位符 3">
            <a:extLst>
              <a:ext uri="{FF2B5EF4-FFF2-40B4-BE49-F238E27FC236}">
                <a16:creationId xmlns:a16="http://schemas.microsoft.com/office/drawing/2014/main" id="{CBB6356C-A733-46EF-BD21-00BED8C482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79A7FAF-2228-495B-8F67-2226574B1E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85C97-69B2-4550-8111-760F45863792}" type="slidenum">
              <a:rPr lang="zh-CN" altLang="en-US" smtClean="0"/>
              <a:t>‹#›</a:t>
            </a:fld>
            <a:endParaRPr lang="zh-CN" altLang="en-US"/>
          </a:p>
        </p:txBody>
      </p:sp>
    </p:spTree>
    <p:extLst>
      <p:ext uri="{BB962C8B-B14F-4D97-AF65-F5344CB8AC3E}">
        <p14:creationId xmlns:p14="http://schemas.microsoft.com/office/powerpoint/2010/main" val="3946002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0197B-3E29-4DE7-BF5C-BF3933DCA539}" type="datetimeFigureOut">
              <a:rPr lang="zh-CN" altLang="en-US" smtClean="0"/>
              <a:t>2024/3/11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4619A-62B7-4714-BFD1-8AB378DB7D2A}" type="slidenum">
              <a:rPr lang="zh-CN" altLang="en-US" smtClean="0"/>
              <a:t>‹#›</a:t>
            </a:fld>
            <a:endParaRPr lang="zh-CN" altLang="en-US"/>
          </a:p>
        </p:txBody>
      </p:sp>
    </p:spTree>
    <p:extLst>
      <p:ext uri="{BB962C8B-B14F-4D97-AF65-F5344CB8AC3E}">
        <p14:creationId xmlns:p14="http://schemas.microsoft.com/office/powerpoint/2010/main" val="4094073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Good morning ladies and gentlemen. It's a pleasure to be here with you today. I'm </a:t>
            </a:r>
            <a:r>
              <a:rPr lang="en-US" altLang="zh-CN" sz="1200" b="0" i="0" kern="1200" dirty="0" err="1">
                <a:solidFill>
                  <a:schemeClr val="tx1"/>
                </a:solidFill>
                <a:effectLst/>
                <a:latin typeface="+mn-lt"/>
                <a:ea typeface="+mn-ea"/>
                <a:cs typeface="+mn-cs"/>
              </a:rPr>
              <a:t>Guanghui</a:t>
            </a:r>
            <a:r>
              <a:rPr lang="en-US" altLang="zh-CN" sz="1200" b="0" i="0" kern="1200" dirty="0">
                <a:solidFill>
                  <a:schemeClr val="tx1"/>
                </a:solidFill>
                <a:effectLst/>
                <a:latin typeface="+mn-lt"/>
                <a:ea typeface="+mn-ea"/>
                <a:cs typeface="+mn-cs"/>
              </a:rPr>
              <a:t> Song. I work for Shanghai </a:t>
            </a:r>
            <a:r>
              <a:rPr lang="en-US" altLang="zh-CN" sz="1200" b="0" i="0" kern="1200" dirty="0" err="1">
                <a:solidFill>
                  <a:schemeClr val="tx1"/>
                </a:solidFill>
                <a:effectLst/>
                <a:latin typeface="+mn-lt"/>
                <a:ea typeface="+mn-ea"/>
                <a:cs typeface="+mn-cs"/>
              </a:rPr>
              <a:t>Lixiang</a:t>
            </a:r>
            <a:r>
              <a:rPr lang="en-US" altLang="zh-CN" sz="1200" b="0" i="0" kern="1200" dirty="0">
                <a:solidFill>
                  <a:schemeClr val="tx1"/>
                </a:solidFill>
                <a:effectLst/>
                <a:latin typeface="+mn-lt"/>
                <a:ea typeface="+mn-ea"/>
                <a:cs typeface="+mn-cs"/>
              </a:rPr>
              <a:t> Automobile Company. Li Auto Inc is a leader in China’s new energy vehicle market. The subject of my talk is 'A Holistic Approach to Automatic Mixed-Precision Code Generation and Tuning for Affine Programs'.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a:t>
            </a:fld>
            <a:endParaRPr lang="zh-CN" altLang="en-US"/>
          </a:p>
        </p:txBody>
      </p:sp>
    </p:spTree>
    <p:extLst>
      <p:ext uri="{BB962C8B-B14F-4D97-AF65-F5344CB8AC3E}">
        <p14:creationId xmlns:p14="http://schemas.microsoft.com/office/powerpoint/2010/main" val="337831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third challenge is to compose the reduced-precision optimization with loop transformations. </a:t>
            </a:r>
          </a:p>
          <a:p>
            <a:r>
              <a:rPr lang="en-US" altLang="zh-CN" sz="1200" b="0" i="0" kern="1200" dirty="0">
                <a:solidFill>
                  <a:schemeClr val="tx1"/>
                </a:solidFill>
                <a:effectLst/>
                <a:latin typeface="+mn-lt"/>
                <a:ea typeface="+mn-ea"/>
                <a:cs typeface="+mn-cs"/>
              </a:rPr>
              <a:t>The Figure shows our compilation pipeline, with a solid box denoting a compulsory step and a dotted box optional.</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10</a:t>
            </a:fld>
            <a:endParaRPr lang="zh-CN" altLang="en-US"/>
          </a:p>
        </p:txBody>
      </p:sp>
    </p:spTree>
    <p:extLst>
      <p:ext uri="{BB962C8B-B14F-4D97-AF65-F5344CB8AC3E}">
        <p14:creationId xmlns:p14="http://schemas.microsoft.com/office/powerpoint/2010/main" val="69632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core idea of the Performance Prediction part is to build a performance model in terms of r and solve it by profiling. </a:t>
            </a:r>
          </a:p>
          <a:p>
            <a:r>
              <a:rPr lang="en-US" altLang="zh-CN" sz="1200" b="0" i="0" kern="1200" dirty="0">
                <a:solidFill>
                  <a:schemeClr val="tx1"/>
                </a:solidFill>
                <a:effectLst/>
                <a:latin typeface="+mn-lt"/>
                <a:ea typeface="+mn-ea"/>
                <a:cs typeface="+mn-cs"/>
              </a:rPr>
              <a:t>We can build the performance model as shown in the slide. </a:t>
            </a:r>
          </a:p>
          <a:p>
            <a:r>
              <a:rPr lang="en-US" altLang="zh-CN" sz="1200" b="0" i="0" kern="1200" dirty="0">
                <a:solidFill>
                  <a:schemeClr val="tx1"/>
                </a:solidFill>
                <a:effectLst/>
                <a:latin typeface="+mn-lt"/>
                <a:ea typeface="+mn-ea"/>
                <a:cs typeface="+mn-cs"/>
              </a:rPr>
              <a:t>In a word, We can rewrite the performance model as the sum of this multiplication, where r and </a:t>
            </a:r>
            <a:r>
              <a:rPr lang="en-US" altLang="zh-CN" sz="1200" b="0" i="0" kern="1200" dirty="0" err="1">
                <a:solidFill>
                  <a:schemeClr val="tx1"/>
                </a:solidFill>
                <a:effectLst/>
                <a:latin typeface="+mn-lt"/>
                <a:ea typeface="+mn-ea"/>
                <a:cs typeface="+mn-cs"/>
              </a:rPr>
              <a:t>ui</a:t>
            </a:r>
            <a:r>
              <a:rPr lang="en-US" altLang="zh-CN" sz="1200" b="0" i="0" kern="1200" dirty="0">
                <a:solidFill>
                  <a:schemeClr val="tx1"/>
                </a:solidFill>
                <a:effectLst/>
                <a:latin typeface="+mn-lt"/>
                <a:ea typeface="+mn-ea"/>
                <a:cs typeface="+mn-cs"/>
              </a:rPr>
              <a:t> are unknowns.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11</a:t>
            </a:fld>
            <a:endParaRPr lang="zh-CN" altLang="en-US"/>
          </a:p>
        </p:txBody>
      </p:sp>
    </p:spTree>
    <p:extLst>
      <p:ext uri="{BB962C8B-B14F-4D97-AF65-F5344CB8AC3E}">
        <p14:creationId xmlns:p14="http://schemas.microsoft.com/office/powerpoint/2010/main" val="195555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practice, we select nine integers to address this curve fitting issue to obtain all the unknowns in the performance model. </a:t>
            </a:r>
          </a:p>
          <a:p>
            <a:r>
              <a:rPr lang="en-US" altLang="zh-CN" sz="1200" b="0" i="0" kern="1200" dirty="0">
                <a:solidFill>
                  <a:schemeClr val="tx1"/>
                </a:solidFill>
                <a:effectLst/>
                <a:latin typeface="+mn-lt"/>
                <a:ea typeface="+mn-ea"/>
                <a:cs typeface="+mn-cs"/>
              </a:rPr>
              <a:t>For the running example, The Figure shows how curve fitting is approximated via performance profiling, and we can get the value of u0, u1, u2, as the slide. </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12</a:t>
            </a:fld>
            <a:endParaRPr lang="zh-CN" altLang="en-US"/>
          </a:p>
        </p:txBody>
      </p:sp>
    </p:spTree>
    <p:extLst>
      <p:ext uri="{BB962C8B-B14F-4D97-AF65-F5344CB8AC3E}">
        <p14:creationId xmlns:p14="http://schemas.microsoft.com/office/powerpoint/2010/main" val="9702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Then, By combining </a:t>
            </a:r>
            <a:r>
              <a:rPr lang="zh-CN" altLang="en-US" sz="1200" b="0" i="0" kern="1200" dirty="0">
                <a:solidFill>
                  <a:schemeClr val="tx1"/>
                </a:solidFill>
                <a:effectLst/>
                <a:latin typeface="+mn-lt"/>
                <a:ea typeface="+mn-ea"/>
                <a:cs typeface="+mn-cs"/>
              </a:rPr>
              <a:t>𝑟</a:t>
            </a:r>
            <a:r>
              <a:rPr lang="en-US" altLang="zh-CN" sz="1200" b="0" i="0" kern="1200" dirty="0">
                <a:solidFill>
                  <a:schemeClr val="tx1"/>
                </a:solidFill>
                <a:effectLst/>
                <a:latin typeface="+mn-lt"/>
                <a:ea typeface="+mn-ea"/>
                <a:cs typeface="+mn-cs"/>
              </a:rPr>
              <a:t> like this and the sign of </a:t>
            </a:r>
            <a:r>
              <a:rPr lang="zh-CN" altLang="en-US" sz="1200" b="0" i="0" kern="1200" dirty="0">
                <a:solidFill>
                  <a:schemeClr val="tx1"/>
                </a:solidFill>
                <a:effectLst/>
                <a:latin typeface="+mn-lt"/>
                <a:ea typeface="+mn-ea"/>
                <a:cs typeface="+mn-cs"/>
              </a:rPr>
              <a:t>𝑢</a:t>
            </a:r>
            <a:r>
              <a:rPr lang="en-US" altLang="zh-CN" sz="1200" b="0" i="0" kern="1200" dirty="0">
                <a:solidFill>
                  <a:schemeClr val="tx1"/>
                </a:solidFill>
                <a:effectLst/>
                <a:latin typeface="+mn-lt"/>
                <a:ea typeface="+mn-ea"/>
                <a:cs typeface="+mn-cs"/>
              </a:rPr>
              <a:t>2, we can set the optimal value of r as the figure. </a:t>
            </a:r>
          </a:p>
          <a:p>
            <a:r>
              <a:rPr lang="en-US" altLang="zh-CN" sz="1200" b="0" i="0" kern="1200" dirty="0">
                <a:solidFill>
                  <a:schemeClr val="tx1"/>
                </a:solidFill>
                <a:effectLst/>
                <a:latin typeface="+mn-lt"/>
                <a:ea typeface="+mn-ea"/>
                <a:cs typeface="+mn-cs"/>
              </a:rPr>
              <a:t>Finally,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will get the  optimal r or report that the input program is not suitable for the reduced-precision optimization.</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13</a:t>
            </a:fld>
            <a:endParaRPr lang="zh-CN" altLang="en-US"/>
          </a:p>
        </p:txBody>
      </p:sp>
    </p:spTree>
    <p:extLst>
      <p:ext uri="{BB962C8B-B14F-4D97-AF65-F5344CB8AC3E}">
        <p14:creationId xmlns:p14="http://schemas.microsoft.com/office/powerpoint/2010/main" val="87789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 far,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can already produce the best-performing mixed-precision code. However, you may expect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to generate code under a predefined error budget ε.</a:t>
            </a:r>
          </a:p>
          <a:p>
            <a:r>
              <a:rPr lang="en-US" altLang="zh-CN" sz="1200" b="0" i="0" kern="1200" dirty="0">
                <a:solidFill>
                  <a:schemeClr val="tx1"/>
                </a:solidFill>
                <a:effectLst/>
                <a:latin typeface="+mn-lt"/>
                <a:ea typeface="+mn-ea"/>
                <a:cs typeface="+mn-cs"/>
              </a:rPr>
              <a:t>We conclude that both the errors of each output data should be zero when r equals 100, denoted as e0. Meanwhile, we compute these errors for r equals 0, denoted as </a:t>
            </a:r>
            <a:r>
              <a:rPr lang="en-US" altLang="zh-CN" sz="1200" b="0" i="0" kern="1200" dirty="0" err="1">
                <a:solidFill>
                  <a:schemeClr val="tx1"/>
                </a:solidFill>
                <a:effectLst/>
                <a:latin typeface="+mn-lt"/>
                <a:ea typeface="+mn-ea"/>
                <a:cs typeface="+mn-cs"/>
              </a:rPr>
              <a:t>em</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One can also draw a horizontal line using ε and find its cross point with the above diagonal line.</a:t>
            </a:r>
          </a:p>
          <a:p>
            <a:r>
              <a:rPr lang="en-US" altLang="zh-CN" sz="1200" b="0" i="0" kern="1200" dirty="0">
                <a:solidFill>
                  <a:schemeClr val="tx1"/>
                </a:solidFill>
                <a:effectLst/>
                <a:latin typeface="+mn-lt"/>
                <a:ea typeface="+mn-ea"/>
                <a:cs typeface="+mn-cs"/>
              </a:rPr>
              <a:t>For instance, we set ε is three times ten to the power of minus six. And the cross point is shown in cyan. It is 57 for the running example represented as </a:t>
            </a:r>
            <a:r>
              <a:rPr lang="zh-CN" altLang="en-US" sz="1200" b="0" i="0" kern="1200" dirty="0">
                <a:solidFill>
                  <a:schemeClr val="tx1"/>
                </a:solidFill>
                <a:effectLst/>
                <a:latin typeface="+mn-lt"/>
                <a:ea typeface="+mn-ea"/>
                <a:cs typeface="+mn-cs"/>
              </a:rPr>
              <a:t>𝑙𝑏</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Then, We can use </a:t>
            </a:r>
            <a:r>
              <a:rPr lang="zh-CN" altLang="en-US" sz="1200" b="0" i="0" kern="1200" dirty="0">
                <a:solidFill>
                  <a:schemeClr val="tx1"/>
                </a:solidFill>
                <a:effectLst/>
                <a:latin typeface="+mn-lt"/>
                <a:ea typeface="+mn-ea"/>
                <a:cs typeface="+mn-cs"/>
              </a:rPr>
              <a:t>𝑙𝑏 </a:t>
            </a:r>
            <a:r>
              <a:rPr lang="en-US" altLang="zh-CN" sz="1200" b="0" i="0" kern="1200" dirty="0">
                <a:solidFill>
                  <a:schemeClr val="tx1"/>
                </a:solidFill>
                <a:effectLst/>
                <a:latin typeface="+mn-lt"/>
                <a:ea typeface="+mn-ea"/>
                <a:cs typeface="+mn-cs"/>
              </a:rPr>
              <a:t>to redefine the feasible solution range of </a:t>
            </a:r>
            <a:r>
              <a:rPr lang="zh-CN" altLang="en-US" sz="1200" b="0" i="0" kern="1200" dirty="0">
                <a:solidFill>
                  <a:schemeClr val="tx1"/>
                </a:solidFill>
                <a:effectLst/>
                <a:latin typeface="+mn-lt"/>
                <a:ea typeface="+mn-ea"/>
                <a:cs typeface="+mn-cs"/>
              </a:rPr>
              <a:t>𝑟</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For instance, Figure on the right depicts the curve fitting result of the running example when ε is set to three times ten to the power of minus six.</a:t>
            </a:r>
            <a:endParaRPr lang="zh-CN" altLang="en-US" sz="1600"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14</a:t>
            </a:fld>
            <a:endParaRPr lang="zh-CN" altLang="en-US"/>
          </a:p>
        </p:txBody>
      </p:sp>
    </p:spTree>
    <p:extLst>
      <p:ext uri="{BB962C8B-B14F-4D97-AF65-F5344CB8AC3E}">
        <p14:creationId xmlns:p14="http://schemas.microsoft.com/office/powerpoint/2010/main" val="397046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Now let's turn our attention to Experiments. The Slide shows Experimental Setup.</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15</a:t>
            </a:fld>
            <a:endParaRPr lang="zh-CN" altLang="en-US"/>
          </a:p>
        </p:txBody>
      </p:sp>
    </p:spTree>
    <p:extLst>
      <p:ext uri="{BB962C8B-B14F-4D97-AF65-F5344CB8AC3E}">
        <p14:creationId xmlns:p14="http://schemas.microsoft.com/office/powerpoint/2010/main" val="2642026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dirty="0">
                <a:latin typeface="Calibri" panose="020F0502020204030204" pitchFamily="34" charset="0"/>
                <a:cs typeface="Calibri" panose="020F0502020204030204" pitchFamily="34" charset="0"/>
              </a:rPr>
              <a:t>Firstly, We let </a:t>
            </a:r>
            <a:r>
              <a:rPr lang="en-US" altLang="zh-CN" sz="1200" dirty="0" err="1">
                <a:latin typeface="Calibri" panose="020F0502020204030204" pitchFamily="34" charset="0"/>
                <a:cs typeface="Calibri" panose="020F0502020204030204" pitchFamily="34" charset="0"/>
              </a:rPr>
              <a:t>PrecTuner</a:t>
            </a:r>
            <a:r>
              <a:rPr lang="en-US" altLang="zh-CN" sz="1200" dirty="0">
                <a:latin typeface="Calibri" panose="020F0502020204030204" pitchFamily="34" charset="0"/>
                <a:cs typeface="Calibri" panose="020F0502020204030204" pitchFamily="34" charset="0"/>
              </a:rPr>
              <a:t> sample some of its generated code variants and solve the unknowns of the performance model. The results are then used to plot the predicted trend of performance. </a:t>
            </a:r>
          </a:p>
          <a:p>
            <a:pPr algn="just"/>
            <a:r>
              <a:rPr lang="en-US" altLang="zh-CN" sz="1200" dirty="0">
                <a:latin typeface="Calibri" panose="020F0502020204030204" pitchFamily="34" charset="0"/>
                <a:cs typeface="Calibri" panose="020F0502020204030204" pitchFamily="34" charset="0"/>
              </a:rPr>
              <a:t>Meanwhile, we empirically execute the mixed-precision code variants using some values of r. And these results are used to plot an empirical trend of performance. </a:t>
            </a:r>
          </a:p>
          <a:p>
            <a:pPr algn="just"/>
            <a:r>
              <a:rPr lang="en-US" altLang="zh-CN" sz="1200" dirty="0">
                <a:latin typeface="Calibri" panose="020F0502020204030204" pitchFamily="34" charset="0"/>
                <a:cs typeface="Calibri" panose="020F0502020204030204" pitchFamily="34" charset="0"/>
              </a:rPr>
              <a:t>As depicted in Figure, The results demonstrate that our performance model can approximate the real performance trend, even if these programs do not benefit from the reduced-precision optimization.</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16</a:t>
            </a:fld>
            <a:endParaRPr lang="zh-CN" altLang="en-US"/>
          </a:p>
        </p:txBody>
      </p:sp>
    </p:spTree>
    <p:extLst>
      <p:ext uri="{BB962C8B-B14F-4D97-AF65-F5344CB8AC3E}">
        <p14:creationId xmlns:p14="http://schemas.microsoft.com/office/powerpoint/2010/main" val="984650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Then, we execute the 21 programs original version and record its execution time as the baseline. </a:t>
            </a:r>
          </a:p>
          <a:p>
            <a:r>
              <a:rPr lang="en-US" altLang="zh-CN" sz="1200" b="0" i="0" kern="1200" dirty="0">
                <a:solidFill>
                  <a:schemeClr val="tx1"/>
                </a:solidFill>
                <a:effectLst/>
                <a:latin typeface="+mn-lt"/>
                <a:ea typeface="+mn-ea"/>
                <a:cs typeface="+mn-cs"/>
              </a:rPr>
              <a:t>Next, we use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to transform them with only the reduced-precision optimization enabled. </a:t>
            </a:r>
          </a:p>
          <a:p>
            <a:r>
              <a:rPr lang="en-US" altLang="zh-CN" sz="1200" b="0" i="0" kern="1200" dirty="0">
                <a:solidFill>
                  <a:schemeClr val="tx1"/>
                </a:solidFill>
                <a:effectLst/>
                <a:latin typeface="+mn-lt"/>
                <a:ea typeface="+mn-ea"/>
                <a:cs typeface="+mn-cs"/>
              </a:rPr>
              <a:t>The optimal value of r is predicted and then used to produce the best-performing code. This results using blue bars in the slide. </a:t>
            </a:r>
          </a:p>
          <a:p>
            <a:r>
              <a:rPr lang="en-US" altLang="zh-CN" sz="1200" b="0" i="0" kern="1200" dirty="0">
                <a:solidFill>
                  <a:schemeClr val="tx1"/>
                </a:solidFill>
                <a:effectLst/>
                <a:latin typeface="+mn-lt"/>
                <a:ea typeface="+mn-ea"/>
                <a:cs typeface="+mn-cs"/>
              </a:rPr>
              <a:t>To isolate other optimizations, we transform a program by only enabling the ISL scheduler, whose results are shown in red. </a:t>
            </a:r>
          </a:p>
          <a:p>
            <a:r>
              <a:rPr lang="en-US" altLang="zh-CN" sz="1200" b="0" i="0" kern="1200" dirty="0">
                <a:solidFill>
                  <a:schemeClr val="tx1"/>
                </a:solidFill>
                <a:effectLst/>
                <a:latin typeface="+mn-lt"/>
                <a:ea typeface="+mn-ea"/>
                <a:cs typeface="+mn-cs"/>
              </a:rPr>
              <a:t>Based on this version, we consider three variants, the first combining with the reduced-precision optimization, the second integrating with loop tiling, and the third considering both. </a:t>
            </a:r>
          </a:p>
          <a:p>
            <a:r>
              <a:rPr lang="en-US" altLang="zh-CN" sz="1200" dirty="0">
                <a:latin typeface="Calibri" panose="020F0502020204030204" pitchFamily="34" charset="0"/>
                <a:cs typeface="Calibri" panose="020F0502020204030204" pitchFamily="34" charset="0"/>
              </a:rPr>
              <a:t>The results show that </a:t>
            </a:r>
            <a:r>
              <a:rPr lang="en-US" altLang="zh-CN" sz="1200" b="0" i="0" kern="1200" dirty="0">
                <a:solidFill>
                  <a:schemeClr val="tx1"/>
                </a:solidFill>
                <a:effectLst/>
                <a:latin typeface="+mn-lt"/>
                <a:ea typeface="+mn-ea"/>
                <a:cs typeface="+mn-cs"/>
              </a:rPr>
              <a:t>the reduced-precision optimization alone enhances the performance of most programs, yielding a geometric mean speedup of 1.37×. </a:t>
            </a:r>
          </a:p>
          <a:p>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yielding a geometric mean speedup over the baseline by 2.16× and 3.68× when tiling is excluded and included, respectively.</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17</a:t>
            </a:fld>
            <a:endParaRPr lang="zh-CN" altLang="en-US"/>
          </a:p>
        </p:txBody>
      </p:sp>
    </p:spTree>
    <p:extLst>
      <p:ext uri="{BB962C8B-B14F-4D97-AF65-F5344CB8AC3E}">
        <p14:creationId xmlns:p14="http://schemas.microsoft.com/office/powerpoint/2010/main" val="11810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Now let's turn our attention to Comparison with the State of the Art. We compares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with </a:t>
            </a:r>
            <a:r>
              <a:rPr lang="en-US" altLang="zh-CN" sz="1200" b="0" i="0" kern="1200" dirty="0" err="1">
                <a:solidFill>
                  <a:schemeClr val="tx1"/>
                </a:solidFill>
                <a:effectLst/>
                <a:latin typeface="+mn-lt"/>
                <a:ea typeface="+mn-ea"/>
                <a:cs typeface="+mn-cs"/>
              </a:rPr>
              <a:t>LuIs</a:t>
            </a:r>
            <a:r>
              <a:rPr lang="en-US" altLang="zh-CN" sz="1200" b="0" i="0" kern="1200" dirty="0">
                <a:solidFill>
                  <a:schemeClr val="tx1"/>
                </a:solidFill>
                <a:effectLst/>
                <a:latin typeface="+mn-lt"/>
                <a:ea typeface="+mn-ea"/>
                <a:cs typeface="+mn-cs"/>
              </a:rPr>
              <a:t>, a mixed-precision </a:t>
            </a:r>
            <a:r>
              <a:rPr lang="en-US" altLang="zh-CN" sz="1200" b="0" i="0" kern="1200" dirty="0" err="1">
                <a:solidFill>
                  <a:schemeClr val="tx1"/>
                </a:solidFill>
                <a:effectLst/>
                <a:latin typeface="+mn-lt"/>
                <a:ea typeface="+mn-ea"/>
                <a:cs typeface="+mn-cs"/>
              </a:rPr>
              <a:t>autotuner</a:t>
            </a:r>
            <a:r>
              <a:rPr lang="en-US" altLang="zh-CN" sz="1200" b="0" i="0" kern="1200" dirty="0">
                <a:solidFill>
                  <a:schemeClr val="tx1"/>
                </a:solidFill>
                <a:effectLst/>
                <a:latin typeface="+mn-lt"/>
                <a:ea typeface="+mn-ea"/>
                <a:cs typeface="+mn-cs"/>
              </a:rPr>
              <a:t> that does not consider loop transformations, and </a:t>
            </a:r>
            <a:r>
              <a:rPr lang="en-US" altLang="zh-CN" sz="1200" b="0" i="0" kern="1200" dirty="0" err="1">
                <a:solidFill>
                  <a:schemeClr val="tx1"/>
                </a:solidFill>
                <a:effectLst/>
                <a:latin typeface="+mn-lt"/>
                <a:ea typeface="+mn-ea"/>
                <a:cs typeface="+mn-cs"/>
              </a:rPr>
              <a:t>pluto</a:t>
            </a:r>
            <a:r>
              <a:rPr lang="en-US" altLang="zh-CN" sz="1200" b="0" i="0" kern="1200" dirty="0">
                <a:solidFill>
                  <a:schemeClr val="tx1"/>
                </a:solidFill>
                <a:effectLst/>
                <a:latin typeface="+mn-lt"/>
                <a:ea typeface="+mn-ea"/>
                <a:cs typeface="+mn-cs"/>
              </a:rPr>
              <a:t>, </a:t>
            </a:r>
            <a:r>
              <a:rPr lang="en-US" altLang="zh-CN" sz="1200" b="0" i="0" u="none" strike="noStrike" kern="1200" baseline="0" dirty="0">
                <a:solidFill>
                  <a:schemeClr val="tx1"/>
                </a:solidFill>
                <a:latin typeface="+mn-lt"/>
                <a:ea typeface="+mn-ea"/>
                <a:cs typeface="+mn-cs"/>
              </a:rPr>
              <a:t>which exploits parallelism and tends to perform better</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obtains a mean speedup of 3.28× over </a:t>
            </a:r>
            <a:r>
              <a:rPr lang="en-US" altLang="zh-CN" sz="1200" b="0" i="0" kern="1200" dirty="0" err="1">
                <a:solidFill>
                  <a:schemeClr val="tx1"/>
                </a:solidFill>
                <a:effectLst/>
                <a:latin typeface="+mn-lt"/>
                <a:ea typeface="+mn-ea"/>
                <a:cs typeface="+mn-cs"/>
              </a:rPr>
              <a:t>LuIs</a:t>
            </a:r>
            <a:r>
              <a:rPr lang="en-US" altLang="zh-CN" sz="1200" b="0" i="0" kern="1200" dirty="0">
                <a:solidFill>
                  <a:schemeClr val="tx1"/>
                </a:solidFill>
                <a:effectLst/>
                <a:latin typeface="+mn-lt"/>
                <a:ea typeface="+mn-ea"/>
                <a:cs typeface="+mn-cs"/>
              </a:rPr>
              <a:t>.  Meanwhile,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obtains a mean speedup of 1.81× over Pluto. </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18</a:t>
            </a:fld>
            <a:endParaRPr lang="zh-CN" altLang="en-US"/>
          </a:p>
        </p:txBody>
      </p:sp>
    </p:spTree>
    <p:extLst>
      <p:ext uri="{BB962C8B-B14F-4D97-AF65-F5344CB8AC3E}">
        <p14:creationId xmlns:p14="http://schemas.microsoft.com/office/powerpoint/2010/main" val="758597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also report the average errors of these tools, and the tuning overhead of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in Table on the right. </a:t>
            </a:r>
          </a:p>
          <a:p>
            <a:r>
              <a:rPr lang="en-US" altLang="zh-CN" sz="1200" b="0" i="0" kern="1200" dirty="0">
                <a:solidFill>
                  <a:schemeClr val="tx1"/>
                </a:solidFill>
                <a:effectLst/>
                <a:latin typeface="+mn-lt"/>
                <a:ea typeface="+mn-ea"/>
                <a:cs typeface="+mn-cs"/>
              </a:rPr>
              <a:t>The picture on the left also depicts how the number of </a:t>
            </a:r>
            <a:r>
              <a:rPr lang="en-US" altLang="zh-CN" sz="1200" b="0" i="0" kern="1200" dirty="0" err="1">
                <a:solidFill>
                  <a:schemeClr val="tx1"/>
                </a:solidFill>
                <a:effectLst/>
                <a:latin typeface="+mn-lt"/>
                <a:ea typeface="+mn-ea"/>
                <a:cs typeface="+mn-cs"/>
              </a:rPr>
              <a:t>PolyBench</a:t>
            </a:r>
            <a:r>
              <a:rPr lang="en-US" altLang="zh-CN" sz="1200" b="0" i="0" kern="1200" dirty="0">
                <a:solidFill>
                  <a:schemeClr val="tx1"/>
                </a:solidFill>
                <a:effectLst/>
                <a:latin typeface="+mn-lt"/>
                <a:ea typeface="+mn-ea"/>
                <a:cs typeface="+mn-cs"/>
              </a:rPr>
              <a:t> programs suitable for the reduced-precision optimization varies along with the change of error budgets. </a:t>
            </a:r>
          </a:p>
          <a:p>
            <a:r>
              <a:rPr lang="en-US" altLang="zh-CN" sz="1200" b="0" i="0" kern="1200" dirty="0">
                <a:solidFill>
                  <a:schemeClr val="tx1"/>
                </a:solidFill>
                <a:effectLst/>
                <a:latin typeface="+mn-lt"/>
                <a:ea typeface="+mn-ea"/>
                <a:cs typeface="+mn-cs"/>
              </a:rPr>
              <a:t>It shows that there always exists programs suitable for such an optimization.</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19</a:t>
            </a:fld>
            <a:endParaRPr lang="zh-CN" altLang="en-US"/>
          </a:p>
        </p:txBody>
      </p:sp>
    </p:spTree>
    <p:extLst>
      <p:ext uri="{BB962C8B-B14F-4D97-AF65-F5344CB8AC3E}">
        <p14:creationId xmlns:p14="http://schemas.microsoft.com/office/powerpoint/2010/main" val="28529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My talk will be in seven parts.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2</a:t>
            </a:fld>
            <a:endParaRPr lang="zh-CN" altLang="en-US"/>
          </a:p>
        </p:txBody>
      </p:sp>
    </p:spTree>
    <p:extLst>
      <p:ext uri="{BB962C8B-B14F-4D97-AF65-F5344CB8AC3E}">
        <p14:creationId xmlns:p14="http://schemas.microsoft.com/office/powerpoint/2010/main" val="3015608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also evaluates the scalability of our approach to parallel execution.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outperforms Pluto by 1.60×, 1.73×, and 1.52× under two, four, and eight threads, on average; and observes a mean geometric speedup of 1.71× over PPCG on GPU.</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20</a:t>
            </a:fld>
            <a:endParaRPr lang="zh-CN" altLang="en-US"/>
          </a:p>
        </p:txBody>
      </p:sp>
    </p:spTree>
    <p:extLst>
      <p:ext uri="{BB962C8B-B14F-4D97-AF65-F5344CB8AC3E}">
        <p14:creationId xmlns:p14="http://schemas.microsoft.com/office/powerpoint/2010/main" val="2566034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conclusion, We present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a holistic, automatic approach to generate and tune mixed-precision code for affine programs. It generates mixed-precision code and predict its optimal performance, avoiding evaluate all variants. It together implements an automatic code generation and tuning framework. It integrates mixed-precision code generation with various loop transformations.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21</a:t>
            </a:fld>
            <a:endParaRPr lang="zh-CN" altLang="en-US"/>
          </a:p>
        </p:txBody>
      </p:sp>
    </p:spTree>
    <p:extLst>
      <p:ext uri="{BB962C8B-B14F-4D97-AF65-F5344CB8AC3E}">
        <p14:creationId xmlns:p14="http://schemas.microsoft.com/office/powerpoint/2010/main" val="2722721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Thank you for listening. If you have any questions, I'll do my best to answer them in the time we have remaining. </a:t>
            </a:r>
          </a:p>
          <a:p>
            <a:r>
              <a:rPr lang="en-US" altLang="zh-CN" dirty="0"/>
              <a:t>- Thank you for asking that question.</a:t>
            </a:r>
          </a:p>
          <a:p>
            <a:r>
              <a:rPr lang="en-US" altLang="zh-CN" dirty="0"/>
              <a:t>- That’s a great question. Thank you for asking.</a:t>
            </a:r>
          </a:p>
          <a:p>
            <a:r>
              <a:rPr lang="en-US" altLang="zh-CN" dirty="0"/>
              <a:t>- I hope this answers your questions.</a:t>
            </a:r>
          </a:p>
          <a:p>
            <a:r>
              <a:rPr lang="en-US" altLang="zh-CN" dirty="0"/>
              <a:t>- </a:t>
            </a:r>
            <a:r>
              <a:rPr lang="zh-CN" altLang="en-US" dirty="0"/>
              <a:t>（没听清）</a:t>
            </a:r>
            <a:r>
              <a:rPr lang="en-US" altLang="zh-CN" dirty="0"/>
              <a:t>Sorry, I didn’t catch all of that. Could you repeat your question, please?</a:t>
            </a:r>
          </a:p>
          <a:p>
            <a:r>
              <a:rPr lang="en-US" altLang="zh-CN" dirty="0"/>
              <a:t>- </a:t>
            </a:r>
            <a:r>
              <a:rPr lang="zh-CN" altLang="en-US" dirty="0"/>
              <a:t>（你问的应该是）</a:t>
            </a:r>
            <a:r>
              <a:rPr lang="en-US" altLang="zh-CN" dirty="0"/>
              <a:t>If I understand you correctly, what you want to know is...</a:t>
            </a:r>
          </a:p>
          <a:p>
            <a:r>
              <a:rPr lang="en-US" altLang="zh-CN" dirty="0"/>
              <a:t>- </a:t>
            </a:r>
            <a:r>
              <a:rPr lang="zh-CN" altLang="en-US" dirty="0"/>
              <a:t>（好问题，我不会）</a:t>
            </a:r>
            <a:r>
              <a:rPr lang="en-US" altLang="zh-CN" dirty="0"/>
              <a:t>That’s an interesting question, but my presentation doesn’t really deal with that issue.</a:t>
            </a:r>
          </a:p>
          <a:p>
            <a:r>
              <a:rPr lang="en-US" altLang="zh-CN" dirty="0"/>
              <a:t>- </a:t>
            </a:r>
            <a:r>
              <a:rPr lang="zh-CN" altLang="en-US" dirty="0"/>
              <a:t>（你说的是对的）</a:t>
            </a:r>
            <a:r>
              <a:rPr lang="en-US" altLang="zh-CN" dirty="0"/>
              <a:t>Sorry, it seems that you are right. Thank you for pointing out that and I will try my best to amend it in my later work.</a:t>
            </a:r>
          </a:p>
          <a:p>
            <a:r>
              <a:rPr lang="en-US" altLang="zh-CN" dirty="0"/>
              <a:t>- </a:t>
            </a:r>
            <a:r>
              <a:rPr lang="zh-CN" altLang="en-US" dirty="0"/>
              <a:t>（对不起，没听清楚，下面交流吧）</a:t>
            </a:r>
            <a:r>
              <a:rPr lang="en-US" altLang="zh-CN" dirty="0"/>
              <a:t>I’m sorry. I still don’t understand your question. Could I come back to you later? I'd be glad to talk to you during the break or at the end of the session.</a:t>
            </a:r>
          </a:p>
          <a:p>
            <a:r>
              <a:rPr lang="en-US" altLang="zh-CN" dirty="0"/>
              <a:t>- </a:t>
            </a:r>
            <a:r>
              <a:rPr lang="zh-CN" altLang="en-US" dirty="0"/>
              <a:t>（对不起，我回答不了）</a:t>
            </a:r>
            <a:r>
              <a:rPr lang="en-US" altLang="zh-CN" dirty="0"/>
              <a:t>I'm sorry my knowledge about your question is very limited so I think I cannot give a good answer to your question.</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22</a:t>
            </a:fld>
            <a:endParaRPr lang="zh-CN" altLang="en-US"/>
          </a:p>
        </p:txBody>
      </p:sp>
    </p:spTree>
    <p:extLst>
      <p:ext uri="{BB962C8B-B14F-4D97-AF65-F5344CB8AC3E}">
        <p14:creationId xmlns:p14="http://schemas.microsoft.com/office/powerpoint/2010/main" val="69440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 begin with, I'll be speaking about the Background and Motivation. According to the IEEE standard, a floating-point number interpreted like this of (1+e+m)-bit width. Unfortunately, the users usually choose a more precise format to guarantee the computation accuracy, which makes the performance of their programs sub-optimal. So, Reducing FP precision is used to trade the quality degradation of a numerical program’s output for performance.</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3</a:t>
            </a:fld>
            <a:endParaRPr lang="zh-CN" altLang="en-US"/>
          </a:p>
        </p:txBody>
      </p:sp>
    </p:spTree>
    <p:extLst>
      <p:ext uri="{BB962C8B-B14F-4D97-AF65-F5344CB8AC3E}">
        <p14:creationId xmlns:p14="http://schemas.microsoft.com/office/powerpoint/2010/main" val="94567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More generally, Mixed-precision code generation and dynamic profiling can help to select the optimal precision configuration. </a:t>
            </a:r>
          </a:p>
          <a:p>
            <a:r>
              <a:rPr lang="en-US" altLang="zh-CN" sz="1200" b="0" i="0" kern="1200" dirty="0">
                <a:solidFill>
                  <a:schemeClr val="tx1"/>
                </a:solidFill>
                <a:effectLst/>
                <a:latin typeface="+mn-lt"/>
                <a:ea typeface="+mn-ea"/>
                <a:cs typeface="+mn-cs"/>
              </a:rPr>
              <a:t>However, this implementations have some limitations. </a:t>
            </a:r>
          </a:p>
          <a:p>
            <a:r>
              <a:rPr lang="en-US" altLang="zh-CN" sz="1200" b="0" i="0" kern="1200" dirty="0">
                <a:solidFill>
                  <a:schemeClr val="tx1"/>
                </a:solidFill>
                <a:effectLst/>
                <a:latin typeface="+mn-lt"/>
                <a:ea typeface="+mn-ea"/>
                <a:cs typeface="+mn-cs"/>
              </a:rPr>
              <a:t>First, users must annotate a source program, making existing methods semi-automated and rely heavily on user expertise.</a:t>
            </a:r>
          </a:p>
          <a:p>
            <a:r>
              <a:rPr lang="en-US" altLang="zh-CN" sz="1200" b="0" i="0" kern="1200" dirty="0">
                <a:solidFill>
                  <a:schemeClr val="tx1"/>
                </a:solidFill>
                <a:effectLst/>
                <a:latin typeface="+mn-lt"/>
                <a:ea typeface="+mn-ea"/>
                <a:cs typeface="+mn-cs"/>
              </a:rPr>
              <a:t>Second, decoupling the code generator and the </a:t>
            </a:r>
            <a:r>
              <a:rPr lang="en-US" altLang="zh-CN" sz="1200" b="0" i="0" kern="1200" dirty="0" err="1">
                <a:solidFill>
                  <a:schemeClr val="tx1"/>
                </a:solidFill>
                <a:effectLst/>
                <a:latin typeface="+mn-lt"/>
                <a:ea typeface="+mn-ea"/>
                <a:cs typeface="+mn-cs"/>
              </a:rPr>
              <a:t>autotuner</a:t>
            </a:r>
            <a:r>
              <a:rPr lang="en-US" altLang="zh-CN" sz="1200" b="0" i="0" kern="1200" dirty="0">
                <a:solidFill>
                  <a:schemeClr val="tx1"/>
                </a:solidFill>
                <a:effectLst/>
                <a:latin typeface="+mn-lt"/>
                <a:ea typeface="+mn-ea"/>
                <a:cs typeface="+mn-cs"/>
              </a:rPr>
              <a:t> compels the latter to search a huge space, rendering the optimal performance unpredictable. </a:t>
            </a:r>
          </a:p>
          <a:p>
            <a:r>
              <a:rPr lang="en-US" altLang="zh-CN" sz="1200" b="0" i="0" kern="1200" dirty="0">
                <a:solidFill>
                  <a:schemeClr val="tx1"/>
                </a:solidFill>
                <a:effectLst/>
                <a:latin typeface="+mn-lt"/>
                <a:ea typeface="+mn-ea"/>
                <a:cs typeface="+mn-cs"/>
              </a:rPr>
              <a:t>Third, generating mixed-precision code on top of a low-level intermediate representation isolates this optimization from loop transformations, thus leading to sub-optimal performance. </a:t>
            </a:r>
          </a:p>
          <a:p>
            <a:r>
              <a:rPr lang="en-US" altLang="zh-CN" sz="1200" b="0" i="0" kern="1200" dirty="0">
                <a:solidFill>
                  <a:schemeClr val="tx1"/>
                </a:solidFill>
                <a:effectLst/>
                <a:latin typeface="+mn-lt"/>
                <a:ea typeface="+mn-ea"/>
                <a:cs typeface="+mn-cs"/>
              </a:rPr>
              <a:t>And So, We proposes A Holistic Approach to Automatic Mixed-Precision Code Generation and Tuning for Affine Programs -&gt; </a:t>
            </a:r>
            <a:r>
              <a:rPr lang="en-US" altLang="zh-CN" sz="1200" b="0" i="0" kern="1200" dirty="0" err="1">
                <a:solidFill>
                  <a:schemeClr val="tx1"/>
                </a:solidFill>
                <a:effectLst/>
                <a:latin typeface="+mn-lt"/>
                <a:ea typeface="+mn-ea"/>
                <a:cs typeface="+mn-cs"/>
              </a:rPr>
              <a:t>PrecTuner</a:t>
            </a:r>
            <a:r>
              <a:rPr lang="en-US" altLang="zh-CN" sz="1200" b="0" i="0" kern="1200" dirty="0">
                <a:solidFill>
                  <a:schemeClr val="tx1"/>
                </a:solidFill>
                <a:effectLst/>
                <a:latin typeface="+mn-lt"/>
                <a:ea typeface="+mn-ea"/>
                <a:cs typeface="+mn-cs"/>
              </a:rPr>
              <a:t> to address these challenges.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4</a:t>
            </a:fld>
            <a:endParaRPr lang="zh-CN" altLang="en-US"/>
          </a:p>
        </p:txBody>
      </p:sp>
    </p:spTree>
    <p:extLst>
      <p:ext uri="{BB962C8B-B14F-4D97-AF65-F5344CB8AC3E}">
        <p14:creationId xmlns:p14="http://schemas.microsoft.com/office/powerpoint/2010/main" val="307974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this section, we'll be looking at the Method Overview. The Figure shows the overall flow chart of </a:t>
                </a:r>
                <a:r>
                  <a:rPr lang="en-US" altLang="zh-CN" dirty="0" err="1"/>
                  <a:t>PrecTuner</a:t>
                </a:r>
                <a:r>
                  <a:rPr lang="en-US" altLang="zh-CN" dirty="0"/>
                  <a:t>. </a:t>
                </a:r>
                <a:r>
                  <a:rPr lang="en-US" altLang="zh-CN" sz="1200" dirty="0">
                    <a:latin typeface="Calibri" panose="020F0502020204030204" pitchFamily="34" charset="0"/>
                    <a:ea typeface="Calibri" panose="020F0502020204030204" pitchFamily="34" charset="0"/>
                    <a:cs typeface="Calibri" panose="020F0502020204030204" pitchFamily="34" charset="0"/>
                  </a:rPr>
                  <a:t>The core idea of </a:t>
                </a:r>
                <a:r>
                  <a:rPr lang="en-US" altLang="zh-CN" sz="1200" dirty="0" err="1">
                    <a:latin typeface="Calibri" panose="020F0502020204030204" pitchFamily="34" charset="0"/>
                    <a:ea typeface="Calibri" panose="020F0502020204030204" pitchFamily="34" charset="0"/>
                    <a:cs typeface="Calibri" panose="020F0502020204030204" pitchFamily="34" charset="0"/>
                  </a:rPr>
                  <a:t>PrecTuner</a:t>
                </a:r>
                <a:r>
                  <a:rPr lang="en-US" altLang="zh-CN" sz="1200" dirty="0">
                    <a:latin typeface="Calibri" panose="020F0502020204030204" pitchFamily="34" charset="0"/>
                    <a:ea typeface="Calibri" panose="020F0502020204030204" pitchFamily="34" charset="0"/>
                    <a:cs typeface="Calibri" panose="020F0502020204030204" pitchFamily="34" charset="0"/>
                  </a:rPr>
                  <a:t> is to consolidate the code generator and the </a:t>
                </a:r>
                <a:r>
                  <a:rPr lang="en-US" altLang="zh-CN" sz="1200" dirty="0" err="1">
                    <a:latin typeface="Calibri" panose="020F0502020204030204" pitchFamily="34" charset="0"/>
                    <a:ea typeface="Calibri" panose="020F0502020204030204" pitchFamily="34" charset="0"/>
                    <a:cs typeface="Calibri" panose="020F0502020204030204" pitchFamily="34" charset="0"/>
                  </a:rPr>
                  <a:t>autotuner</a:t>
                </a:r>
                <a:r>
                  <a:rPr lang="en-US" altLang="zh-CN" sz="1200" dirty="0">
                    <a:latin typeface="Calibri" panose="020F0502020204030204" pitchFamily="34" charset="0"/>
                    <a:ea typeface="Calibri" panose="020F0502020204030204" pitchFamily="34" charset="0"/>
                    <a:cs typeface="Calibri" panose="020F0502020204030204" pitchFamily="34" charset="0"/>
                  </a:rPr>
                  <a:t> by </a:t>
                </a:r>
                <a:r>
                  <a:rPr lang="en-US" altLang="zh-CN" sz="1200" dirty="0">
                    <a:solidFill>
                      <a:srgbClr val="FF3300"/>
                    </a:solidFill>
                    <a:latin typeface="Calibri" panose="020F0502020204030204" pitchFamily="34" charset="0"/>
                    <a:ea typeface="Calibri" panose="020F0502020204030204" pitchFamily="34" charset="0"/>
                    <a:cs typeface="Calibri" panose="020F0502020204030204" pitchFamily="34" charset="0"/>
                  </a:rPr>
                  <a:t>parameter </a:t>
                </a:r>
                <a14:m>
                  <m:oMath xmlns:m="http://schemas.openxmlformats.org/officeDocument/2006/math">
                    <m:r>
                      <a:rPr lang="en-US" altLang="zh-CN" sz="1200" i="1" dirty="0" smtClean="0">
                        <a:solidFill>
                          <a:srgbClr val="FF3300"/>
                        </a:solidFill>
                        <a:latin typeface="Cambria Math" panose="02040503050406030204" pitchFamily="18" charset="0"/>
                        <a:ea typeface="Calibri" panose="020F0502020204030204" pitchFamily="34" charset="0"/>
                        <a:cs typeface="Calibri" panose="020F0502020204030204" pitchFamily="34" charset="0"/>
                      </a:rPr>
                      <m:t>𝑟</m:t>
                    </m:r>
                  </m:oMath>
                </a14:m>
                <a:r>
                  <a:rPr lang="en-US" altLang="zh-CN" sz="1200" dirty="0">
                    <a:latin typeface="Calibri" panose="020F0502020204030204" pitchFamily="34" charset="0"/>
                    <a:ea typeface="Calibri" panose="020F0502020204030204" pitchFamily="34" charset="0"/>
                    <a:cs typeface="Calibri" panose="020F0502020204030204" pitchFamily="34" charset="0"/>
                  </a:rPr>
                  <a:t>, and then to build a performance model in terms of </a:t>
                </a:r>
                <a14:m>
                  <m:oMath xmlns:m="http://schemas.openxmlformats.org/officeDocument/2006/math">
                    <m:r>
                      <a:rPr lang="en-US" altLang="zh-CN" sz="1200" i="1" dirty="0">
                        <a:latin typeface="Cambria Math" panose="02040503050406030204" pitchFamily="18" charset="0"/>
                        <a:ea typeface="Calibri" panose="020F0502020204030204" pitchFamily="34" charset="0"/>
                        <a:cs typeface="Calibri" panose="020F0502020204030204" pitchFamily="34" charset="0"/>
                      </a:rPr>
                      <m:t>𝑟</m:t>
                    </m:r>
                  </m:oMath>
                </a14:m>
                <a:r>
                  <a:rPr lang="en-US" altLang="zh-CN" sz="1200" dirty="0">
                    <a:latin typeface="Calibri" panose="020F0502020204030204" pitchFamily="34" charset="0"/>
                    <a:ea typeface="Calibri" panose="020F0502020204030204" pitchFamily="34" charset="0"/>
                    <a:cs typeface="Calibri" panose="020F0502020204030204" pitchFamily="34" charset="0"/>
                  </a:rPr>
                  <a:t> and solve it by profiling a limited set of code versions.</a:t>
                </a:r>
                <a:endParaRPr lang="zh-CN" altLang="en-US" sz="1200" dirty="0">
                  <a:latin typeface="Calibri" panose="020F0502020204030204" pitchFamily="34" charset="0"/>
                  <a:cs typeface="Calibri" panose="020F0502020204030204" pitchFamily="34"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this section, we'll be looking at the Method Overview. The Figure shows the overall flow chart of </a:t>
                </a:r>
                <a:r>
                  <a:rPr lang="en-US" altLang="zh-CN" dirty="0" err="1"/>
                  <a:t>PrecTuner</a:t>
                </a:r>
                <a:r>
                  <a:rPr lang="en-US" altLang="zh-CN" dirty="0"/>
                  <a:t>. </a:t>
                </a:r>
                <a:r>
                  <a:rPr lang="en-US" altLang="zh-CN" sz="1200" dirty="0">
                    <a:latin typeface="Calibri" panose="020F0502020204030204" pitchFamily="34" charset="0"/>
                    <a:ea typeface="Calibri" panose="020F0502020204030204" pitchFamily="34" charset="0"/>
                    <a:cs typeface="Calibri" panose="020F0502020204030204" pitchFamily="34" charset="0"/>
                  </a:rPr>
                  <a:t>The core idea of </a:t>
                </a:r>
                <a:r>
                  <a:rPr lang="en-US" altLang="zh-CN" sz="1200" dirty="0" err="1">
                    <a:latin typeface="Calibri" panose="020F0502020204030204" pitchFamily="34" charset="0"/>
                    <a:ea typeface="Calibri" panose="020F0502020204030204" pitchFamily="34" charset="0"/>
                    <a:cs typeface="Calibri" panose="020F0502020204030204" pitchFamily="34" charset="0"/>
                  </a:rPr>
                  <a:t>PrecTuner</a:t>
                </a:r>
                <a:r>
                  <a:rPr lang="en-US" altLang="zh-CN" sz="1200" dirty="0">
                    <a:latin typeface="Calibri" panose="020F0502020204030204" pitchFamily="34" charset="0"/>
                    <a:ea typeface="Calibri" panose="020F0502020204030204" pitchFamily="34" charset="0"/>
                    <a:cs typeface="Calibri" panose="020F0502020204030204" pitchFamily="34" charset="0"/>
                  </a:rPr>
                  <a:t> is to consolidate the code generator and the </a:t>
                </a:r>
                <a:r>
                  <a:rPr lang="en-US" altLang="zh-CN" sz="1200" dirty="0" err="1">
                    <a:latin typeface="Calibri" panose="020F0502020204030204" pitchFamily="34" charset="0"/>
                    <a:ea typeface="Calibri" panose="020F0502020204030204" pitchFamily="34" charset="0"/>
                    <a:cs typeface="Calibri" panose="020F0502020204030204" pitchFamily="34" charset="0"/>
                  </a:rPr>
                  <a:t>autotuner</a:t>
                </a:r>
                <a:r>
                  <a:rPr lang="en-US" altLang="zh-CN" sz="1200" dirty="0">
                    <a:latin typeface="Calibri" panose="020F0502020204030204" pitchFamily="34" charset="0"/>
                    <a:ea typeface="Calibri" panose="020F0502020204030204" pitchFamily="34" charset="0"/>
                    <a:cs typeface="Calibri" panose="020F0502020204030204" pitchFamily="34" charset="0"/>
                  </a:rPr>
                  <a:t> by </a:t>
                </a:r>
                <a:r>
                  <a:rPr lang="en-US" altLang="zh-CN" sz="1200" dirty="0">
                    <a:solidFill>
                      <a:srgbClr val="FF3300"/>
                    </a:solidFill>
                    <a:latin typeface="Calibri" panose="020F0502020204030204" pitchFamily="34" charset="0"/>
                    <a:ea typeface="Calibri" panose="020F0502020204030204" pitchFamily="34" charset="0"/>
                    <a:cs typeface="Calibri" panose="020F0502020204030204" pitchFamily="34" charset="0"/>
                  </a:rPr>
                  <a:t>parameter </a:t>
                </a:r>
                <a:r>
                  <a:rPr lang="en-US" altLang="zh-CN" sz="1200" i="0" dirty="0">
                    <a:solidFill>
                      <a:srgbClr val="FF3300"/>
                    </a:solidFill>
                    <a:latin typeface="Cambria Math" panose="02040503050406030204" pitchFamily="18" charset="0"/>
                    <a:ea typeface="Calibri" panose="020F0502020204030204" pitchFamily="34" charset="0"/>
                    <a:cs typeface="Calibri" panose="020F0502020204030204" pitchFamily="34" charset="0"/>
                  </a:rPr>
                  <a:t>𝑟</a:t>
                </a:r>
                <a:r>
                  <a:rPr lang="en-US" altLang="zh-CN" sz="1200" dirty="0">
                    <a:latin typeface="Calibri" panose="020F0502020204030204" pitchFamily="34" charset="0"/>
                    <a:ea typeface="Calibri" panose="020F0502020204030204" pitchFamily="34" charset="0"/>
                    <a:cs typeface="Calibri" panose="020F0502020204030204" pitchFamily="34" charset="0"/>
                  </a:rPr>
                  <a:t>, and then to build a performance model in terms of </a:t>
                </a:r>
                <a:r>
                  <a:rPr lang="en-US" altLang="zh-CN" sz="1200" i="0" dirty="0">
                    <a:latin typeface="Cambria Math" panose="02040503050406030204" pitchFamily="18" charset="0"/>
                    <a:ea typeface="Calibri" panose="020F0502020204030204" pitchFamily="34" charset="0"/>
                    <a:cs typeface="Calibri" panose="020F0502020204030204" pitchFamily="34" charset="0"/>
                  </a:rPr>
                  <a:t>𝑟</a:t>
                </a:r>
                <a:r>
                  <a:rPr lang="en-US" altLang="zh-CN" sz="1200" dirty="0">
                    <a:latin typeface="Calibri" panose="020F0502020204030204" pitchFamily="34" charset="0"/>
                    <a:ea typeface="Calibri" panose="020F0502020204030204" pitchFamily="34" charset="0"/>
                    <a:cs typeface="Calibri" panose="020F0502020204030204" pitchFamily="34" charset="0"/>
                  </a:rPr>
                  <a:t> and solve it by profiling a limited set of code versions.</a:t>
                </a:r>
                <a:endParaRPr lang="zh-CN" altLang="en-US" sz="1200" dirty="0">
                  <a:latin typeface="Calibri" panose="020F0502020204030204" pitchFamily="34" charset="0"/>
                  <a:cs typeface="Calibri" panose="020F050202020403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E8E4619A-62B7-4714-BFD1-8AB378DB7D2A}" type="slidenum">
              <a:rPr lang="zh-CN" altLang="en-US" smtClean="0"/>
              <a:t>5</a:t>
            </a:fld>
            <a:endParaRPr lang="zh-CN" altLang="en-US"/>
          </a:p>
        </p:txBody>
      </p:sp>
    </p:spTree>
    <p:extLst>
      <p:ext uri="{BB962C8B-B14F-4D97-AF65-F5344CB8AC3E}">
        <p14:creationId xmlns:p14="http://schemas.microsoft.com/office/powerpoint/2010/main" val="44356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Next, let me try to explain the challenges and </a:t>
            </a:r>
            <a:r>
              <a:rPr lang="en-US" altLang="zh-CN" sz="1200" b="0" i="0" kern="1200" dirty="0" err="1">
                <a:solidFill>
                  <a:schemeClr val="tx1"/>
                </a:solidFill>
                <a:effectLst/>
                <a:latin typeface="+mn-lt"/>
                <a:ea typeface="+mn-ea"/>
                <a:cs typeface="+mn-cs"/>
              </a:rPr>
              <a:t>scop</a:t>
            </a:r>
            <a:r>
              <a:rPr lang="en-US" altLang="zh-CN" sz="1200" b="0" i="0" kern="1200" dirty="0">
                <a:solidFill>
                  <a:schemeClr val="tx1"/>
                </a:solidFill>
                <a:effectLst/>
                <a:latin typeface="+mn-lt"/>
                <a:ea typeface="+mn-ea"/>
                <a:cs typeface="+mn-cs"/>
              </a:rPr>
              <a:t> this method addresses. The challenge we face is that not only should no program analysis be done by users but also better performance must be guaranteed without evaluating all code variants. And we require the input program to satisfy: loop bounds and conditionals are affine functions of program parameters and outer loop iterators, and no jump statements interrupting the static control flow of the program exist.</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6</a:t>
            </a:fld>
            <a:endParaRPr lang="zh-CN" altLang="en-US"/>
          </a:p>
        </p:txBody>
      </p:sp>
    </p:spTree>
    <p:extLst>
      <p:ext uri="{BB962C8B-B14F-4D97-AF65-F5344CB8AC3E}">
        <p14:creationId xmlns:p14="http://schemas.microsoft.com/office/powerpoint/2010/main" val="372006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Let’s turn to the code generator. The core idea of our code generator is to split one loop dimension into two parts using </a:t>
            </a:r>
            <a:r>
              <a:rPr lang="zh-CN" altLang="en-US" sz="1200" b="0" i="0" kern="1200" dirty="0">
                <a:solidFill>
                  <a:schemeClr val="tx1"/>
                </a:solidFill>
                <a:effectLst/>
                <a:latin typeface="+mn-lt"/>
                <a:ea typeface="+mn-ea"/>
                <a:cs typeface="+mn-cs"/>
              </a:rPr>
              <a:t>𝑟</a:t>
            </a:r>
            <a:r>
              <a:rPr lang="en-US" altLang="zh-CN" sz="1200" b="0" i="0" kern="1200" dirty="0">
                <a:solidFill>
                  <a:schemeClr val="tx1"/>
                </a:solidFill>
                <a:effectLst/>
                <a:latin typeface="+mn-lt"/>
                <a:ea typeface="+mn-ea"/>
                <a:cs typeface="+mn-cs"/>
              </a:rPr>
              <a:t>, with reduced-precision computations performed in the second part. For illustrative purposes, we use the Figure which performs a symmetric matrix multiplication as a running example.</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7</a:t>
            </a:fld>
            <a:endParaRPr lang="zh-CN" altLang="en-US"/>
          </a:p>
        </p:txBody>
      </p:sp>
    </p:spTree>
    <p:extLst>
      <p:ext uri="{BB962C8B-B14F-4D97-AF65-F5344CB8AC3E}">
        <p14:creationId xmlns:p14="http://schemas.microsoft.com/office/powerpoint/2010/main" val="189279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challenge of our code generator is to determine the </a:t>
            </a:r>
            <a:r>
              <a:rPr lang="en-US" altLang="zh-CN" dirty="0" err="1"/>
              <a:t>splittable</a:t>
            </a:r>
            <a:r>
              <a:rPr lang="en-US" altLang="zh-CN" dirty="0"/>
              <a:t> loop dimension. </a:t>
            </a:r>
          </a:p>
          <a:p>
            <a:r>
              <a:rPr lang="en-US" altLang="zh-CN" dirty="0"/>
              <a:t>As you probably know the outermost dimension should be the ideal candidate, since it minimizes the overhead of introduced type casting. </a:t>
            </a:r>
          </a:p>
          <a:p>
            <a:r>
              <a:rPr lang="en-US" altLang="zh-CN" dirty="0"/>
              <a:t>For instance, It seems that it is possible to split the </a:t>
            </a:r>
            <a:r>
              <a:rPr lang="en-US" altLang="zh-CN" dirty="0" err="1"/>
              <a:t>i</a:t>
            </a:r>
            <a:r>
              <a:rPr lang="en-US" altLang="zh-CN" dirty="0"/>
              <a:t>-loop or j-loop. </a:t>
            </a:r>
          </a:p>
          <a:p>
            <a:r>
              <a:rPr lang="en-US" altLang="zh-CN" dirty="0"/>
              <a:t>For each basic block, we always choose the outermost dimension that neither appears as a program parameter in the bound expressions of its enclosing loops nor carries across-iteration dependences.</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8</a:t>
            </a:fld>
            <a:endParaRPr lang="zh-CN" altLang="en-US"/>
          </a:p>
        </p:txBody>
      </p:sp>
    </p:spTree>
    <p:extLst>
      <p:ext uri="{BB962C8B-B14F-4D97-AF65-F5344CB8AC3E}">
        <p14:creationId xmlns:p14="http://schemas.microsoft.com/office/powerpoint/2010/main" val="258544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second challenge is to infer the data ranges of type casting. </a:t>
            </a:r>
          </a:p>
          <a:p>
            <a:r>
              <a:rPr lang="en-US" altLang="zh-CN" sz="1200" b="0" i="0" kern="1200" dirty="0">
                <a:solidFill>
                  <a:schemeClr val="tx1"/>
                </a:solidFill>
                <a:effectLst/>
                <a:latin typeface="+mn-lt"/>
                <a:ea typeface="+mn-ea"/>
                <a:cs typeface="+mn-cs"/>
              </a:rPr>
              <a:t>By splitting different dimensions for S3 and the basic block of S1 and S2, we get two separated loop codes, as shown in Figure above.</a:t>
            </a:r>
          </a:p>
          <a:p>
            <a:r>
              <a:rPr lang="en-US" altLang="zh-CN" sz="1200" b="0" i="0" kern="1200" dirty="0">
                <a:solidFill>
                  <a:schemeClr val="tx1"/>
                </a:solidFill>
                <a:effectLst/>
                <a:latin typeface="+mn-lt"/>
                <a:ea typeface="+mn-ea"/>
                <a:cs typeface="+mn-cs"/>
              </a:rPr>
              <a:t>Because all matrices are accessed by each statement, we need to insert type casting for each matrix, as depicted in Figure below. </a:t>
            </a:r>
          </a:p>
          <a:p>
            <a:r>
              <a:rPr lang="en-US" altLang="zh-CN" sz="1200" b="0" i="0" kern="1200" dirty="0">
                <a:solidFill>
                  <a:schemeClr val="tx1"/>
                </a:solidFill>
                <a:effectLst/>
                <a:latin typeface="+mn-lt"/>
                <a:ea typeface="+mn-ea"/>
                <a:cs typeface="+mn-cs"/>
              </a:rPr>
              <a:t>Finally, The number of data elements that should be cast is show in slide. </a:t>
            </a:r>
            <a:endParaRPr lang="zh-CN" altLang="en-US" dirty="0"/>
          </a:p>
        </p:txBody>
      </p:sp>
      <p:sp>
        <p:nvSpPr>
          <p:cNvPr id="4" name="灯片编号占位符 3"/>
          <p:cNvSpPr>
            <a:spLocks noGrp="1"/>
          </p:cNvSpPr>
          <p:nvPr>
            <p:ph type="sldNum" sz="quarter" idx="5"/>
          </p:nvPr>
        </p:nvSpPr>
        <p:spPr/>
        <p:txBody>
          <a:bodyPr/>
          <a:lstStyle/>
          <a:p>
            <a:fld id="{E8E4619A-62B7-4714-BFD1-8AB378DB7D2A}" type="slidenum">
              <a:rPr lang="zh-CN" altLang="en-US" smtClean="0"/>
              <a:t>9</a:t>
            </a:fld>
            <a:endParaRPr lang="zh-CN" altLang="en-US"/>
          </a:p>
        </p:txBody>
      </p:sp>
    </p:spTree>
    <p:extLst>
      <p:ext uri="{BB962C8B-B14F-4D97-AF65-F5344CB8AC3E}">
        <p14:creationId xmlns:p14="http://schemas.microsoft.com/office/powerpoint/2010/main" val="219358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Cover_Title with BG">
    <p:bg>
      <p:bgPr>
        <a:solidFill>
          <a:srgbClr val="002D28"/>
        </a:solidFill>
        <a:effectLst/>
      </p:bgPr>
    </p:bg>
    <p:spTree>
      <p:nvGrpSpPr>
        <p:cNvPr id="1" name=""/>
        <p:cNvGrpSpPr/>
        <p:nvPr/>
      </p:nvGrpSpPr>
      <p:grpSpPr>
        <a:xfrm>
          <a:off x="0" y="0"/>
          <a:ext cx="0" cy="0"/>
          <a:chOff x="0" y="0"/>
          <a:chExt cx="0" cy="0"/>
        </a:xfrm>
      </p:grpSpPr>
      <p:sp>
        <p:nvSpPr>
          <p:cNvPr id="213" name="品牌深绿色封面 50pt"/>
          <p:cNvSpPr txBox="1">
            <a:spLocks noGrp="1"/>
          </p:cNvSpPr>
          <p:nvPr>
            <p:ph type="body" sz="quarter" idx="21" hasCustomPrompt="1"/>
          </p:nvPr>
        </p:nvSpPr>
        <p:spPr>
          <a:xfrm>
            <a:off x="488245" y="3209607"/>
            <a:ext cx="5465937" cy="450851"/>
          </a:xfrm>
          <a:prstGeom prst="rect">
            <a:avLst/>
          </a:prstGeom>
        </p:spPr>
        <p:txBody>
          <a:bodyPr anchor="ctr">
            <a:noAutofit/>
          </a:bodyPr>
          <a:lstStyle>
            <a:lvl1pPr marL="0" indent="0">
              <a:lnSpc>
                <a:spcPct val="100000"/>
              </a:lnSpc>
              <a:spcBef>
                <a:spcPts val="0"/>
              </a:spcBef>
              <a:buClrTx/>
              <a:buSzTx/>
              <a:buNone/>
              <a:defRPr sz="2500" spc="150">
                <a:solidFill>
                  <a:srgbClr val="FFFFFF"/>
                </a:solidFill>
                <a:latin typeface="+mn-lt"/>
                <a:ea typeface="+mn-ea"/>
                <a:cs typeface="+mn-cs"/>
                <a:sym typeface="LiciumFont 2022 Bold"/>
              </a:defRPr>
            </a:lvl1pPr>
          </a:lstStyle>
          <a:p>
            <a:r>
              <a:rPr lang="zh-CN" altLang="en-US" dirty="0"/>
              <a:t>主标题文字示意 </a:t>
            </a:r>
            <a:r>
              <a:rPr lang="en-US" altLang="zh-CN" dirty="0"/>
              <a:t>50</a:t>
            </a:r>
            <a:r>
              <a:rPr lang="en-CN"/>
              <a:t>pt</a:t>
            </a:r>
            <a:endParaRPr lang="en-CN" dirty="0"/>
          </a:p>
        </p:txBody>
      </p:sp>
      <p:sp>
        <p:nvSpPr>
          <p:cNvPr id="214" name="文件名称 30pt"/>
          <p:cNvSpPr txBox="1">
            <a:spLocks noGrp="1"/>
          </p:cNvSpPr>
          <p:nvPr>
            <p:ph type="body" sz="quarter" idx="22" hasCustomPrompt="1"/>
          </p:nvPr>
        </p:nvSpPr>
        <p:spPr>
          <a:xfrm>
            <a:off x="488245" y="2958159"/>
            <a:ext cx="3698502" cy="292997"/>
          </a:xfrm>
          <a:prstGeom prst="rect">
            <a:avLst/>
          </a:prstGeom>
        </p:spPr>
        <p:txBody>
          <a:bodyPr anchor="ctr">
            <a:noAutofit/>
          </a:bodyPr>
          <a:lstStyle>
            <a:lvl1pPr marL="0" indent="0">
              <a:lnSpc>
                <a:spcPct val="100000"/>
              </a:lnSpc>
              <a:spcBef>
                <a:spcPts val="0"/>
              </a:spcBef>
              <a:buClrTx/>
              <a:buSzTx/>
              <a:buNone/>
              <a:defRPr>
                <a:solidFill>
                  <a:srgbClr val="FFFFFF"/>
                </a:solidFill>
                <a:latin typeface="+mn-lt"/>
                <a:ea typeface="+mn-ea"/>
                <a:cs typeface="+mn-cs"/>
                <a:sym typeface="LiciumFont 2022 Bold"/>
              </a:defRPr>
            </a:lvl1pPr>
          </a:lstStyle>
          <a:p>
            <a:r>
              <a:rPr lang="en-CN" dirty="0"/>
              <a:t>副标题文字示意</a:t>
            </a:r>
            <a:r>
              <a:rPr dirty="0"/>
              <a:t> 30pt</a:t>
            </a:r>
          </a:p>
        </p:txBody>
      </p:sp>
      <p:sp>
        <p:nvSpPr>
          <p:cNvPr id="215" name="YYYY MM DD 22.5pt"/>
          <p:cNvSpPr txBox="1">
            <a:spLocks noGrp="1"/>
          </p:cNvSpPr>
          <p:nvPr>
            <p:ph type="body" sz="quarter" idx="23"/>
          </p:nvPr>
        </p:nvSpPr>
        <p:spPr>
          <a:xfrm>
            <a:off x="488245" y="3667497"/>
            <a:ext cx="3698502" cy="265457"/>
          </a:xfrm>
          <a:prstGeom prst="rect">
            <a:avLst/>
          </a:prstGeom>
        </p:spPr>
        <p:txBody>
          <a:bodyPr anchor="ctr">
            <a:spAutoFit/>
          </a:bodyPr>
          <a:lstStyle>
            <a:lvl1pPr marL="0" indent="0">
              <a:lnSpc>
                <a:spcPct val="100000"/>
              </a:lnSpc>
              <a:spcBef>
                <a:spcPts val="0"/>
              </a:spcBef>
              <a:buClrTx/>
              <a:buSzTx/>
              <a:buNone/>
              <a:defRPr sz="1125" spc="68">
                <a:solidFill>
                  <a:srgbClr val="FFFFFF"/>
                </a:solidFill>
              </a:defRPr>
            </a:lvl1pPr>
          </a:lstStyle>
          <a:p>
            <a:r>
              <a:t>YYYY MM DD 22.5pt</a:t>
            </a:r>
          </a:p>
        </p:txBody>
      </p:sp>
      <p:sp>
        <p:nvSpPr>
          <p:cNvPr id="217" name="Slide Number"/>
          <p:cNvSpPr txBox="1">
            <a:spLocks noGrp="1"/>
          </p:cNvSpPr>
          <p:nvPr>
            <p:ph type="sldNum" sz="quarter" idx="2"/>
          </p:nvPr>
        </p:nvSpPr>
        <p:spPr>
          <a:xfrm>
            <a:off x="6007322" y="6518249"/>
            <a:ext cx="171108" cy="209551"/>
          </a:xfrm>
          <a:prstGeom prst="rect">
            <a:avLst/>
          </a:prstGeom>
        </p:spPr>
        <p:txBody>
          <a:bodyPr anchor="b"/>
          <a:lstStyle/>
          <a:p>
            <a:fld id="{86CB4B4D-7CA3-9044-876B-883B54F8677D}" type="slidenum">
              <a:rPr lang="en-US" altLang="zh-CN" smtClean="0"/>
              <a:t>‹#›</a:t>
            </a:fld>
            <a:endParaRPr dirty="0"/>
          </a:p>
        </p:txBody>
      </p:sp>
    </p:spTree>
    <p:extLst>
      <p:ext uri="{BB962C8B-B14F-4D97-AF65-F5344CB8AC3E}">
        <p14:creationId xmlns:p14="http://schemas.microsoft.com/office/powerpoint/2010/main" val="8790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AD668-8799-A709-6A1E-815A1E8941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F1D90B-67E3-1C12-1A0C-23C303115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EA8D30-CB9D-B9CA-107A-3DF380146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21F0F8-C03A-C1CB-ED3D-8F522A89375D}"/>
              </a:ext>
            </a:extLst>
          </p:cNvPr>
          <p:cNvSpPr>
            <a:spLocks noGrp="1"/>
          </p:cNvSpPr>
          <p:nvPr>
            <p:ph type="dt" sz="half" idx="10"/>
          </p:nvPr>
        </p:nvSpPr>
        <p:spPr/>
        <p:txBody>
          <a:bodyPr/>
          <a:lstStyle/>
          <a:p>
            <a:fld id="{F08E1C2F-DB83-4BA2-BAB5-6D6A773E0120}" type="datetime1">
              <a:rPr lang="zh-CN" altLang="en-US" smtClean="0"/>
              <a:t>2024/3/11</a:t>
            </a:fld>
            <a:endParaRPr lang="zh-CN" altLang="en-US"/>
          </a:p>
        </p:txBody>
      </p:sp>
      <p:sp>
        <p:nvSpPr>
          <p:cNvPr id="6" name="页脚占位符 5">
            <a:extLst>
              <a:ext uri="{FF2B5EF4-FFF2-40B4-BE49-F238E27FC236}">
                <a16:creationId xmlns:a16="http://schemas.microsoft.com/office/drawing/2014/main" id="{F4694AE2-7C14-0224-0085-F626632203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EC1C6B-84FC-8024-A957-091DF4F777E3}"/>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334919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06C55-85B9-75CF-BC9B-6FCDB6D0CD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59A1B9-414E-7E79-4D9B-80A93AB769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C36CEC-FE16-6471-69A7-CFCDDA56788D}"/>
              </a:ext>
            </a:extLst>
          </p:cNvPr>
          <p:cNvSpPr>
            <a:spLocks noGrp="1"/>
          </p:cNvSpPr>
          <p:nvPr>
            <p:ph type="dt" sz="half" idx="10"/>
          </p:nvPr>
        </p:nvSpPr>
        <p:spPr/>
        <p:txBody>
          <a:bodyPr/>
          <a:lstStyle/>
          <a:p>
            <a:fld id="{DC3F0970-2AE8-460A-9D48-7D1A91C3CE1C}" type="datetime1">
              <a:rPr lang="zh-CN" altLang="en-US" smtClean="0"/>
              <a:t>2024/3/11</a:t>
            </a:fld>
            <a:endParaRPr lang="zh-CN" altLang="en-US"/>
          </a:p>
        </p:txBody>
      </p:sp>
      <p:sp>
        <p:nvSpPr>
          <p:cNvPr id="5" name="页脚占位符 4">
            <a:extLst>
              <a:ext uri="{FF2B5EF4-FFF2-40B4-BE49-F238E27FC236}">
                <a16:creationId xmlns:a16="http://schemas.microsoft.com/office/drawing/2014/main" id="{22213A47-0CFD-A1F8-D411-F0EB2B7A79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EB9204-F936-691E-9737-ABB845CAADFF}"/>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151207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848DD1-4B19-B1BE-2097-E7AC286155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D124FA-8CE9-3F29-CFF4-1A0C749045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33A695-0EAF-9E2A-AE15-14598E829557}"/>
              </a:ext>
            </a:extLst>
          </p:cNvPr>
          <p:cNvSpPr>
            <a:spLocks noGrp="1"/>
          </p:cNvSpPr>
          <p:nvPr>
            <p:ph type="dt" sz="half" idx="10"/>
          </p:nvPr>
        </p:nvSpPr>
        <p:spPr/>
        <p:txBody>
          <a:bodyPr/>
          <a:lstStyle/>
          <a:p>
            <a:fld id="{BD65ABC4-55E6-47D5-8824-1F32F08C952C}" type="datetime1">
              <a:rPr lang="zh-CN" altLang="en-US" smtClean="0"/>
              <a:t>2024/3/11</a:t>
            </a:fld>
            <a:endParaRPr lang="zh-CN" altLang="en-US"/>
          </a:p>
        </p:txBody>
      </p:sp>
      <p:sp>
        <p:nvSpPr>
          <p:cNvPr id="5" name="页脚占位符 4">
            <a:extLst>
              <a:ext uri="{FF2B5EF4-FFF2-40B4-BE49-F238E27FC236}">
                <a16:creationId xmlns:a16="http://schemas.microsoft.com/office/drawing/2014/main" id="{A0728B93-7823-3236-0058-8DA371360C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D61EEB-669E-C531-E06E-D16D78A83616}"/>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423495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B5817-11DC-68F1-B258-A291EAE82D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7F32D0-AB64-25B3-C1F2-16ECD1304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C12248-08C1-377D-08EF-2ADB90444196}"/>
              </a:ext>
            </a:extLst>
          </p:cNvPr>
          <p:cNvSpPr>
            <a:spLocks noGrp="1"/>
          </p:cNvSpPr>
          <p:nvPr>
            <p:ph type="dt" sz="half" idx="10"/>
          </p:nvPr>
        </p:nvSpPr>
        <p:spPr/>
        <p:txBody>
          <a:bodyPr/>
          <a:lstStyle/>
          <a:p>
            <a:fld id="{DE9FB358-9E75-4481-958F-0A1F42BEFDF4}" type="datetime1">
              <a:rPr lang="zh-CN" altLang="en-US" smtClean="0"/>
              <a:t>2024/3/11</a:t>
            </a:fld>
            <a:endParaRPr lang="zh-CN" altLang="en-US"/>
          </a:p>
        </p:txBody>
      </p:sp>
      <p:sp>
        <p:nvSpPr>
          <p:cNvPr id="5" name="页脚占位符 4">
            <a:extLst>
              <a:ext uri="{FF2B5EF4-FFF2-40B4-BE49-F238E27FC236}">
                <a16:creationId xmlns:a16="http://schemas.microsoft.com/office/drawing/2014/main" id="{06D9B3D0-B269-D39A-FD21-33C16CC1C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D9AF8D-6215-7140-DA5B-51F913DC1E73}"/>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11277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46973-8D95-7A74-DA0E-CCA8728A6D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37E3BE-2831-02B8-5A43-C6F3F704F3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98BDC-A43F-EBCB-584C-AB09307E8660}"/>
              </a:ext>
            </a:extLst>
          </p:cNvPr>
          <p:cNvSpPr>
            <a:spLocks noGrp="1"/>
          </p:cNvSpPr>
          <p:nvPr>
            <p:ph type="dt" sz="half" idx="10"/>
          </p:nvPr>
        </p:nvSpPr>
        <p:spPr/>
        <p:txBody>
          <a:bodyPr/>
          <a:lstStyle/>
          <a:p>
            <a:fld id="{CA7CA6F1-75E2-4F69-871B-C156CBA6D6D6}" type="datetime1">
              <a:rPr lang="zh-CN" altLang="en-US" smtClean="0"/>
              <a:t>2024/3/11</a:t>
            </a:fld>
            <a:endParaRPr lang="zh-CN" altLang="en-US"/>
          </a:p>
        </p:txBody>
      </p:sp>
      <p:sp>
        <p:nvSpPr>
          <p:cNvPr id="5" name="页脚占位符 4">
            <a:extLst>
              <a:ext uri="{FF2B5EF4-FFF2-40B4-BE49-F238E27FC236}">
                <a16:creationId xmlns:a16="http://schemas.microsoft.com/office/drawing/2014/main" id="{C3D0C0D0-0617-53F4-4862-9ABE813756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D857CE-2811-C124-3DBD-D94855B1C206}"/>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6503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8AD02-63E3-4320-6EF1-CE83C85A7A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F349D0-8D18-9C27-0360-B090FF631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BA0E0E-4531-C623-7C7A-627FDDCEA60C}"/>
              </a:ext>
            </a:extLst>
          </p:cNvPr>
          <p:cNvSpPr>
            <a:spLocks noGrp="1"/>
          </p:cNvSpPr>
          <p:nvPr>
            <p:ph type="dt" sz="half" idx="10"/>
          </p:nvPr>
        </p:nvSpPr>
        <p:spPr/>
        <p:txBody>
          <a:bodyPr/>
          <a:lstStyle/>
          <a:p>
            <a:fld id="{B506C1F5-C8CB-4B27-99B4-166571BABEC9}" type="datetime1">
              <a:rPr lang="zh-CN" altLang="en-US" smtClean="0"/>
              <a:t>2024/3/11</a:t>
            </a:fld>
            <a:endParaRPr lang="zh-CN" altLang="en-US"/>
          </a:p>
        </p:txBody>
      </p:sp>
      <p:sp>
        <p:nvSpPr>
          <p:cNvPr id="5" name="页脚占位符 4">
            <a:extLst>
              <a:ext uri="{FF2B5EF4-FFF2-40B4-BE49-F238E27FC236}">
                <a16:creationId xmlns:a16="http://schemas.microsoft.com/office/drawing/2014/main" id="{B0F3E559-A7FE-0853-A470-647731713F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B3071-43F4-0A01-1EBC-4E4CF3FE93A9}"/>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45136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0F465-E426-2B79-B963-77689E539F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692559-4AF9-D31A-0A40-F9CB9A9933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83B125-EAD5-E33E-9D05-8484330256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285A06-D5AC-EF1C-B438-7CA141A1CE99}"/>
              </a:ext>
            </a:extLst>
          </p:cNvPr>
          <p:cNvSpPr>
            <a:spLocks noGrp="1"/>
          </p:cNvSpPr>
          <p:nvPr>
            <p:ph type="dt" sz="half" idx="10"/>
          </p:nvPr>
        </p:nvSpPr>
        <p:spPr/>
        <p:txBody>
          <a:bodyPr/>
          <a:lstStyle/>
          <a:p>
            <a:fld id="{2E6D8D98-B715-45D0-9266-5085A1F86FBE}" type="datetime1">
              <a:rPr lang="zh-CN" altLang="en-US" smtClean="0"/>
              <a:t>2024/3/11</a:t>
            </a:fld>
            <a:endParaRPr lang="zh-CN" altLang="en-US"/>
          </a:p>
        </p:txBody>
      </p:sp>
      <p:sp>
        <p:nvSpPr>
          <p:cNvPr id="6" name="页脚占位符 5">
            <a:extLst>
              <a:ext uri="{FF2B5EF4-FFF2-40B4-BE49-F238E27FC236}">
                <a16:creationId xmlns:a16="http://schemas.microsoft.com/office/drawing/2014/main" id="{3250FB8C-6126-631B-3E4D-9F57D81A54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884F68-CA16-A4C1-592D-30B9A9CA502E}"/>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398563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CFB45-3919-BE77-B891-1212A3EC1E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783D43-44EA-5683-645E-EF2B4E444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278C30-9ABB-355C-4146-DCFE60D787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E00776-1FF3-1733-5B4A-97200076B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9F5E7A-0E4D-C4E0-1D2B-F97ED2F35D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68EB4D-B5F8-EB29-621F-5F9C6C0FBBA6}"/>
              </a:ext>
            </a:extLst>
          </p:cNvPr>
          <p:cNvSpPr>
            <a:spLocks noGrp="1"/>
          </p:cNvSpPr>
          <p:nvPr>
            <p:ph type="dt" sz="half" idx="10"/>
          </p:nvPr>
        </p:nvSpPr>
        <p:spPr/>
        <p:txBody>
          <a:bodyPr/>
          <a:lstStyle/>
          <a:p>
            <a:fld id="{A4354592-8110-4C24-8A64-015278774EC4}" type="datetime1">
              <a:rPr lang="zh-CN" altLang="en-US" smtClean="0"/>
              <a:t>2024/3/11</a:t>
            </a:fld>
            <a:endParaRPr lang="zh-CN" altLang="en-US"/>
          </a:p>
        </p:txBody>
      </p:sp>
      <p:sp>
        <p:nvSpPr>
          <p:cNvPr id="8" name="页脚占位符 7">
            <a:extLst>
              <a:ext uri="{FF2B5EF4-FFF2-40B4-BE49-F238E27FC236}">
                <a16:creationId xmlns:a16="http://schemas.microsoft.com/office/drawing/2014/main" id="{4B797094-AAA5-9BBE-4EE4-941A9189C2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118C13-6DD8-E73C-DB00-05630C576D56}"/>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209332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F66E1-4510-F6F7-6C4A-F124354CC9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27878-453C-4598-6887-0DBD64F5120E}"/>
              </a:ext>
            </a:extLst>
          </p:cNvPr>
          <p:cNvSpPr>
            <a:spLocks noGrp="1"/>
          </p:cNvSpPr>
          <p:nvPr>
            <p:ph type="dt" sz="half" idx="10"/>
          </p:nvPr>
        </p:nvSpPr>
        <p:spPr/>
        <p:txBody>
          <a:bodyPr/>
          <a:lstStyle/>
          <a:p>
            <a:fld id="{D5D02288-224E-45DD-8C61-258D9F7C0EE5}" type="datetime1">
              <a:rPr lang="zh-CN" altLang="en-US" smtClean="0"/>
              <a:t>2024/3/11</a:t>
            </a:fld>
            <a:endParaRPr lang="zh-CN" altLang="en-US"/>
          </a:p>
        </p:txBody>
      </p:sp>
      <p:sp>
        <p:nvSpPr>
          <p:cNvPr id="4" name="页脚占位符 3">
            <a:extLst>
              <a:ext uri="{FF2B5EF4-FFF2-40B4-BE49-F238E27FC236}">
                <a16:creationId xmlns:a16="http://schemas.microsoft.com/office/drawing/2014/main" id="{99AA606A-9EC0-8B0A-ACA5-60BA76485A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664F56-9C2E-1349-5AC1-5ED6040A320C}"/>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428579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926F68-14AB-A42A-6979-68495D8C56FB}"/>
              </a:ext>
            </a:extLst>
          </p:cNvPr>
          <p:cNvSpPr>
            <a:spLocks noGrp="1"/>
          </p:cNvSpPr>
          <p:nvPr>
            <p:ph type="dt" sz="half" idx="10"/>
          </p:nvPr>
        </p:nvSpPr>
        <p:spPr/>
        <p:txBody>
          <a:bodyPr/>
          <a:lstStyle/>
          <a:p>
            <a:fld id="{4E4331A9-841F-4EE2-A023-E29D3B78E2AE}" type="datetime1">
              <a:rPr lang="zh-CN" altLang="en-US" smtClean="0"/>
              <a:t>2024/3/11</a:t>
            </a:fld>
            <a:endParaRPr lang="zh-CN" altLang="en-US"/>
          </a:p>
        </p:txBody>
      </p:sp>
      <p:sp>
        <p:nvSpPr>
          <p:cNvPr id="3" name="页脚占位符 2">
            <a:extLst>
              <a:ext uri="{FF2B5EF4-FFF2-40B4-BE49-F238E27FC236}">
                <a16:creationId xmlns:a16="http://schemas.microsoft.com/office/drawing/2014/main" id="{096F1B3F-0174-9B91-F717-A3BD716F0D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BB10E4-2924-A052-4E74-0137599195EF}"/>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237041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D0B72-6500-E430-533B-1F04FCCCAB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CA5C07-705A-3293-5240-8F5746F6F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A3F77D-2872-1C93-7AC3-5319A693B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7EDCFA-722F-F519-3400-E2C8AB181F46}"/>
              </a:ext>
            </a:extLst>
          </p:cNvPr>
          <p:cNvSpPr>
            <a:spLocks noGrp="1"/>
          </p:cNvSpPr>
          <p:nvPr>
            <p:ph type="dt" sz="half" idx="10"/>
          </p:nvPr>
        </p:nvSpPr>
        <p:spPr/>
        <p:txBody>
          <a:bodyPr/>
          <a:lstStyle/>
          <a:p>
            <a:fld id="{132AC21B-457C-4B7E-A12E-C9FC0D2E4A3D}" type="datetime1">
              <a:rPr lang="zh-CN" altLang="en-US" smtClean="0"/>
              <a:t>2024/3/11</a:t>
            </a:fld>
            <a:endParaRPr lang="zh-CN" altLang="en-US"/>
          </a:p>
        </p:txBody>
      </p:sp>
      <p:sp>
        <p:nvSpPr>
          <p:cNvPr id="6" name="页脚占位符 5">
            <a:extLst>
              <a:ext uri="{FF2B5EF4-FFF2-40B4-BE49-F238E27FC236}">
                <a16:creationId xmlns:a16="http://schemas.microsoft.com/office/drawing/2014/main" id="{6E96D32C-6BDB-9D34-6AC3-35E578541E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C9370E-659B-82C6-F200-9F7A1BF5C884}"/>
              </a:ext>
            </a:extLst>
          </p:cNvPr>
          <p:cNvSpPr>
            <a:spLocks noGrp="1"/>
          </p:cNvSpPr>
          <p:nvPr>
            <p:ph type="sldNum" sz="quarter" idx="12"/>
          </p:nvPr>
        </p:nvSpPr>
        <p:spPr/>
        <p:txBody>
          <a:body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302709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C75B79-9FFD-60AB-FC99-DF1E17684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A38A02-E05F-34F8-13C8-B671BEA98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0F043B-F8FE-C722-4C6A-DAF17169C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3EFF2-EAFA-4522-B80F-EA5004AF6F43}" type="datetime1">
              <a:rPr lang="zh-CN" altLang="en-US" smtClean="0"/>
              <a:t>2024/3/11</a:t>
            </a:fld>
            <a:endParaRPr lang="zh-CN" altLang="en-US"/>
          </a:p>
        </p:txBody>
      </p:sp>
      <p:sp>
        <p:nvSpPr>
          <p:cNvPr id="5" name="页脚占位符 4">
            <a:extLst>
              <a:ext uri="{FF2B5EF4-FFF2-40B4-BE49-F238E27FC236}">
                <a16:creationId xmlns:a16="http://schemas.microsoft.com/office/drawing/2014/main" id="{AD9FEF28-414B-AD4E-0475-CD252861F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D2A0BF-6050-C5B7-A0AB-F13EA0E48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B22ED-5C66-476C-ADFF-7E4D3923F6B2}" type="slidenum">
              <a:rPr lang="zh-CN" altLang="en-US" smtClean="0"/>
              <a:t>‹#›</a:t>
            </a:fld>
            <a:endParaRPr lang="zh-CN" altLang="en-US"/>
          </a:p>
        </p:txBody>
      </p:sp>
    </p:spTree>
    <p:extLst>
      <p:ext uri="{BB962C8B-B14F-4D97-AF65-F5344CB8AC3E}">
        <p14:creationId xmlns:p14="http://schemas.microsoft.com/office/powerpoint/2010/main" val="340396940"/>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湖南大學_百度百科">
            <a:extLst>
              <a:ext uri="{FF2B5EF4-FFF2-40B4-BE49-F238E27FC236}">
                <a16:creationId xmlns:a16="http://schemas.microsoft.com/office/drawing/2014/main" id="{6DA2AA99-69EB-473E-92E2-186B04442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7560" y="18616"/>
            <a:ext cx="774440" cy="77444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
            <a:extLst>
              <a:ext uri="{FF2B5EF4-FFF2-40B4-BE49-F238E27FC236}">
                <a16:creationId xmlns:a16="http://schemas.microsoft.com/office/drawing/2014/main" id="{A7A157D1-4673-46C2-A2C3-CCAAF4746E41}"/>
              </a:ext>
            </a:extLst>
          </p:cNvPr>
          <p:cNvSpPr txBox="1">
            <a:spLocks/>
          </p:cNvSpPr>
          <p:nvPr/>
        </p:nvSpPr>
        <p:spPr>
          <a:xfrm>
            <a:off x="774440" y="609433"/>
            <a:ext cx="10643120" cy="2055045"/>
          </a:xfrm>
          <a:prstGeom prst="rect">
            <a:avLst/>
          </a:prstGeom>
          <a:solidFill>
            <a:srgbClr val="002D28"/>
          </a:solidFill>
          <a:ln>
            <a:solidFill>
              <a:srgbClr val="002D28"/>
            </a:solidFill>
          </a:ln>
          <a:effectLst>
            <a:outerShdw blurRad="50800" dist="38100" dir="270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A Holistic Approach to Automatic Mixed-Precision Code Generation and Tuning for Affine Programs</a:t>
            </a:r>
          </a:p>
        </p:txBody>
      </p:sp>
      <p:sp>
        <p:nvSpPr>
          <p:cNvPr id="12" name="文本框 11">
            <a:extLst>
              <a:ext uri="{FF2B5EF4-FFF2-40B4-BE49-F238E27FC236}">
                <a16:creationId xmlns:a16="http://schemas.microsoft.com/office/drawing/2014/main" id="{555D0B6E-9F93-4DEA-A7D4-7D051BD64952}"/>
              </a:ext>
            </a:extLst>
          </p:cNvPr>
          <p:cNvSpPr txBox="1"/>
          <p:nvPr/>
        </p:nvSpPr>
        <p:spPr>
          <a:xfrm>
            <a:off x="121229" y="5063416"/>
            <a:ext cx="11980362" cy="506292"/>
          </a:xfrm>
          <a:prstGeom prst="rect">
            <a:avLst/>
          </a:prstGeom>
          <a:noFill/>
        </p:spPr>
        <p:txBody>
          <a:bodyPr wrap="square" rtlCol="0">
            <a:spAutoFit/>
          </a:bodyPr>
          <a:lstStyle/>
          <a:p>
            <a:pPr algn="ctr">
              <a:lnSpc>
                <a:spcPct val="150000"/>
              </a:lnSpc>
            </a:pPr>
            <a:r>
              <a:rPr lang="en-US" altLang="zh-CN" sz="2000" i="1" dirty="0">
                <a:latin typeface="Calibri" panose="020F0502020204030204" pitchFamily="34" charset="0"/>
                <a:ea typeface="Calibri" panose="020F0502020204030204" pitchFamily="34" charset="0"/>
                <a:cs typeface="Calibri" panose="020F0502020204030204" pitchFamily="34" charset="0"/>
              </a:rPr>
              <a:t>ACM SIGPLAN Symposium on Principles and Practice of Parallel Programming 2024(</a:t>
            </a:r>
            <a:r>
              <a:rPr lang="en-US" altLang="zh-CN" sz="2000" i="1" dirty="0" err="1">
                <a:latin typeface="Calibri" panose="020F0502020204030204" pitchFamily="34" charset="0"/>
                <a:ea typeface="Calibri" panose="020F0502020204030204" pitchFamily="34" charset="0"/>
                <a:cs typeface="Calibri" panose="020F0502020204030204" pitchFamily="34" charset="0"/>
              </a:rPr>
              <a:t>PPoPP</a:t>
            </a:r>
            <a:r>
              <a:rPr lang="en-US" altLang="zh-CN" sz="2000" i="1" dirty="0">
                <a:latin typeface="Calibri" panose="020F0502020204030204" pitchFamily="34" charset="0"/>
                <a:ea typeface="Calibri" panose="020F0502020204030204" pitchFamily="34" charset="0"/>
                <a:cs typeface="Calibri" panose="020F0502020204030204" pitchFamily="34" charset="0"/>
              </a:rPr>
              <a:t> 2024)</a:t>
            </a:r>
          </a:p>
        </p:txBody>
      </p:sp>
      <p:sp>
        <p:nvSpPr>
          <p:cNvPr id="13" name="文本框 12">
            <a:extLst>
              <a:ext uri="{FF2B5EF4-FFF2-40B4-BE49-F238E27FC236}">
                <a16:creationId xmlns:a16="http://schemas.microsoft.com/office/drawing/2014/main" id="{EFBEF67E-E97B-471F-952E-F83BB889BD23}"/>
              </a:ext>
            </a:extLst>
          </p:cNvPr>
          <p:cNvSpPr txBox="1"/>
          <p:nvPr/>
        </p:nvSpPr>
        <p:spPr>
          <a:xfrm>
            <a:off x="2465052" y="5813126"/>
            <a:ext cx="6317180" cy="506292"/>
          </a:xfrm>
          <a:prstGeom prst="rect">
            <a:avLst/>
          </a:prstGeom>
          <a:noFill/>
        </p:spPr>
        <p:txBody>
          <a:bodyPr wrap="square" rtlCol="0">
            <a:spAutoFit/>
          </a:bodyPr>
          <a:lstStyle/>
          <a:p>
            <a:pPr algn="ctr">
              <a:lnSpc>
                <a:spcPct val="150000"/>
              </a:lnSpc>
            </a:pPr>
            <a:r>
              <a:rPr lang="en-US" altLang="zh-CN" sz="2000" dirty="0">
                <a:latin typeface="Calibri" panose="020F0502020204030204" pitchFamily="34" charset="0"/>
                <a:ea typeface="Calibri" panose="020F0502020204030204" pitchFamily="34" charset="0"/>
                <a:cs typeface="Calibri" panose="020F0502020204030204" pitchFamily="34" charset="0"/>
              </a:rPr>
              <a:t>March 4th, 2024, Edinburgh, UK</a:t>
            </a:r>
          </a:p>
        </p:txBody>
      </p:sp>
      <p:sp>
        <p:nvSpPr>
          <p:cNvPr id="14" name="文本框 13">
            <a:extLst>
              <a:ext uri="{FF2B5EF4-FFF2-40B4-BE49-F238E27FC236}">
                <a16:creationId xmlns:a16="http://schemas.microsoft.com/office/drawing/2014/main" id="{DD9FBFB0-D505-4FB7-AB7B-7654E39C06B9}"/>
              </a:ext>
            </a:extLst>
          </p:cNvPr>
          <p:cNvSpPr txBox="1"/>
          <p:nvPr/>
        </p:nvSpPr>
        <p:spPr>
          <a:xfrm>
            <a:off x="2092751" y="3829552"/>
            <a:ext cx="7061783" cy="1015663"/>
          </a:xfrm>
          <a:prstGeom prst="rect">
            <a:avLst/>
          </a:prstGeom>
          <a:noFill/>
        </p:spPr>
        <p:txBody>
          <a:bodyPr wrap="square" rtlCol="0">
            <a:spAutoFit/>
          </a:bodyPr>
          <a:lstStyle/>
          <a:p>
            <a:pPr marL="457200" indent="-457200" algn="ctr">
              <a:buSzPct val="80000"/>
              <a:buFont typeface="+mj-lt"/>
              <a:buAutoNum type="arabicPeriod"/>
            </a:pPr>
            <a:r>
              <a:rPr lang="en-US" altLang="zh-CN" sz="2000" i="1" dirty="0">
                <a:latin typeface="Calibri" panose="020F0502020204030204" pitchFamily="34" charset="0"/>
                <a:ea typeface="Calibri" panose="020F0502020204030204" pitchFamily="34" charset="0"/>
                <a:cs typeface="Calibri" panose="020F0502020204030204" pitchFamily="34" charset="0"/>
              </a:rPr>
              <a:t>Information Engineering University,</a:t>
            </a:r>
            <a:r>
              <a:rPr lang="zh-CN" altLang="en-US" sz="2000" i="1" dirty="0">
                <a:latin typeface="Calibri" panose="020F0502020204030204" pitchFamily="34" charset="0"/>
                <a:ea typeface="Calibri" panose="020F0502020204030204" pitchFamily="34" charset="0"/>
                <a:cs typeface="Calibri" panose="020F0502020204030204" pitchFamily="34" charset="0"/>
              </a:rPr>
              <a:t> </a:t>
            </a:r>
            <a:r>
              <a:rPr lang="en-US" altLang="zh-CN" sz="2000" i="1" dirty="0">
                <a:latin typeface="Calibri" panose="020F0502020204030204" pitchFamily="34" charset="0"/>
                <a:ea typeface="Calibri" panose="020F0502020204030204" pitchFamily="34" charset="0"/>
                <a:cs typeface="Calibri" panose="020F0502020204030204" pitchFamily="34" charset="0"/>
              </a:rPr>
              <a:t>Zhengzhou, China </a:t>
            </a:r>
          </a:p>
          <a:p>
            <a:pPr marL="457200" indent="-457200" algn="ctr">
              <a:buSzPct val="80000"/>
              <a:buFont typeface="+mj-lt"/>
              <a:buAutoNum type="arabicPeriod"/>
            </a:pPr>
            <a:r>
              <a:rPr lang="en-US" altLang="zh-CN" sz="2000" i="1" dirty="0">
                <a:latin typeface="Calibri" panose="020F0502020204030204" pitchFamily="34" charset="0"/>
                <a:ea typeface="Calibri" panose="020F0502020204030204" pitchFamily="34" charset="0"/>
                <a:cs typeface="Calibri" panose="020F0502020204030204" pitchFamily="34" charset="0"/>
              </a:rPr>
              <a:t>Li Auto Inc., Shanghai, China </a:t>
            </a:r>
          </a:p>
          <a:p>
            <a:pPr marL="457200" indent="-457200" algn="ctr">
              <a:buSzPct val="80000"/>
              <a:buFont typeface="+mj-lt"/>
              <a:buAutoNum type="arabicPeriod"/>
            </a:pPr>
            <a:r>
              <a:rPr lang="en-US" altLang="zh-CN" sz="2000" i="1" dirty="0">
                <a:latin typeface="Calibri" panose="020F0502020204030204" pitchFamily="34" charset="0"/>
                <a:ea typeface="Calibri" panose="020F0502020204030204" pitchFamily="34" charset="0"/>
                <a:cs typeface="Calibri" panose="020F0502020204030204" pitchFamily="34" charset="0"/>
              </a:rPr>
              <a:t>Hunan University, Changsha, China	</a:t>
            </a:r>
          </a:p>
        </p:txBody>
      </p:sp>
      <p:grpSp>
        <p:nvGrpSpPr>
          <p:cNvPr id="21" name="组合 20">
            <a:extLst>
              <a:ext uri="{FF2B5EF4-FFF2-40B4-BE49-F238E27FC236}">
                <a16:creationId xmlns:a16="http://schemas.microsoft.com/office/drawing/2014/main" id="{7AAAC880-5B7B-4EC5-964D-BEA667119569}"/>
              </a:ext>
            </a:extLst>
          </p:cNvPr>
          <p:cNvGrpSpPr/>
          <p:nvPr/>
        </p:nvGrpSpPr>
        <p:grpSpPr>
          <a:xfrm>
            <a:off x="620597" y="2911089"/>
            <a:ext cx="10950805" cy="671851"/>
            <a:chOff x="443059" y="2973870"/>
            <a:chExt cx="10950805" cy="671851"/>
          </a:xfrm>
        </p:grpSpPr>
        <p:sp>
          <p:nvSpPr>
            <p:cNvPr id="10" name="文本框 9">
              <a:extLst>
                <a:ext uri="{FF2B5EF4-FFF2-40B4-BE49-F238E27FC236}">
                  <a16:creationId xmlns:a16="http://schemas.microsoft.com/office/drawing/2014/main" id="{4368F041-0C40-41E2-A097-FF13E55DC4F5}"/>
                </a:ext>
              </a:extLst>
            </p:cNvPr>
            <p:cNvSpPr txBox="1"/>
            <p:nvPr/>
          </p:nvSpPr>
          <p:spPr>
            <a:xfrm>
              <a:off x="443059" y="2973870"/>
              <a:ext cx="10950805" cy="671851"/>
            </a:xfrm>
            <a:prstGeom prst="rect">
              <a:avLst/>
            </a:prstGeom>
            <a:noFill/>
          </p:spPr>
          <p:txBody>
            <a:bodyPr wrap="square" rtlCol="0">
              <a:spAutoFit/>
            </a:bodyPr>
            <a:lstStyle/>
            <a:p>
              <a:pPr algn="ctr">
                <a:lnSpc>
                  <a:spcPct val="150000"/>
                </a:lnSpc>
              </a:pPr>
              <a:r>
                <a:rPr lang="en-US" altLang="zh-CN" sz="2800" dirty="0" err="1">
                  <a:latin typeface="Calibri" panose="020F0502020204030204" pitchFamily="34" charset="0"/>
                  <a:ea typeface="Calibri" panose="020F0502020204030204" pitchFamily="34" charset="0"/>
                  <a:cs typeface="Calibri" panose="020F0502020204030204" pitchFamily="34" charset="0"/>
                </a:rPr>
                <a:t>Jinchen</a:t>
              </a:r>
              <a:r>
                <a:rPr lang="en-US" altLang="zh-CN" sz="2800" dirty="0">
                  <a:latin typeface="Calibri" panose="020F0502020204030204" pitchFamily="34" charset="0"/>
                  <a:ea typeface="Calibri" panose="020F0502020204030204" pitchFamily="34" charset="0"/>
                  <a:cs typeface="Calibri" panose="020F0502020204030204" pitchFamily="34" charset="0"/>
                </a:rPr>
                <a:t> Xu   </a:t>
              </a:r>
              <a:r>
                <a:rPr lang="en-US" altLang="zh-CN" sz="2800" u="sng" dirty="0" err="1">
                  <a:latin typeface="Calibri" panose="020F0502020204030204" pitchFamily="34" charset="0"/>
                  <a:ea typeface="Calibri" panose="020F0502020204030204" pitchFamily="34" charset="0"/>
                  <a:cs typeface="Calibri" panose="020F0502020204030204" pitchFamily="34" charset="0"/>
                </a:rPr>
                <a:t>Guanghui</a:t>
              </a:r>
              <a:r>
                <a:rPr lang="en-US" altLang="zh-CN" sz="2800" u="sng" dirty="0">
                  <a:latin typeface="Calibri" panose="020F0502020204030204" pitchFamily="34" charset="0"/>
                  <a:ea typeface="Calibri" panose="020F0502020204030204" pitchFamily="34" charset="0"/>
                  <a:cs typeface="Calibri" panose="020F0502020204030204" pitchFamily="34" charset="0"/>
                </a:rPr>
                <a:t> Song</a:t>
              </a:r>
              <a:r>
                <a:rPr lang="en-US" altLang="zh-CN" sz="2800" dirty="0">
                  <a:latin typeface="Calibri" panose="020F0502020204030204" pitchFamily="34" charset="0"/>
                  <a:ea typeface="Calibri" panose="020F0502020204030204" pitchFamily="34" charset="0"/>
                  <a:cs typeface="Calibri" panose="020F0502020204030204" pitchFamily="34" charset="0"/>
                </a:rPr>
                <a:t>    Bei Zhou    Fei Li    </a:t>
              </a:r>
              <a:r>
                <a:rPr lang="en-US" altLang="zh-CN" sz="2800" dirty="0" err="1">
                  <a:latin typeface="Calibri" panose="020F0502020204030204" pitchFamily="34" charset="0"/>
                  <a:ea typeface="Calibri" panose="020F0502020204030204" pitchFamily="34" charset="0"/>
                  <a:cs typeface="Calibri" panose="020F0502020204030204" pitchFamily="34" charset="0"/>
                </a:rPr>
                <a:t>Jiangwei</a:t>
              </a:r>
              <a:r>
                <a:rPr lang="en-US" altLang="zh-CN" sz="2800" dirty="0">
                  <a:latin typeface="Calibri" panose="020F0502020204030204" pitchFamily="34" charset="0"/>
                  <a:ea typeface="Calibri" panose="020F0502020204030204" pitchFamily="34" charset="0"/>
                  <a:cs typeface="Calibri" panose="020F0502020204030204" pitchFamily="34" charset="0"/>
                </a:rPr>
                <a:t> Hao    </a:t>
              </a:r>
              <a:r>
                <a:rPr lang="en-US" altLang="zh-CN" sz="2800" dirty="0" err="1">
                  <a:latin typeface="Calibri" panose="020F0502020204030204" pitchFamily="34" charset="0"/>
                  <a:ea typeface="Calibri" panose="020F0502020204030204" pitchFamily="34" charset="0"/>
                  <a:cs typeface="Calibri" panose="020F0502020204030204" pitchFamily="34" charset="0"/>
                </a:rPr>
                <a:t>Jie</a:t>
              </a:r>
              <a:r>
                <a:rPr lang="en-US" altLang="zh-CN" sz="2800" dirty="0">
                  <a:latin typeface="Calibri" panose="020F0502020204030204" pitchFamily="34" charset="0"/>
                  <a:ea typeface="Calibri" panose="020F0502020204030204" pitchFamily="34" charset="0"/>
                  <a:cs typeface="Calibri" panose="020F0502020204030204" pitchFamily="34" charset="0"/>
                </a:rPr>
                <a:t> Zhao</a:t>
              </a:r>
            </a:p>
          </p:txBody>
        </p:sp>
        <p:sp>
          <p:nvSpPr>
            <p:cNvPr id="15" name="文本框 14">
              <a:extLst>
                <a:ext uri="{FF2B5EF4-FFF2-40B4-BE49-F238E27FC236}">
                  <a16:creationId xmlns:a16="http://schemas.microsoft.com/office/drawing/2014/main" id="{F51409EA-855E-4D68-9BA4-A3BCB708F8C4}"/>
                </a:ext>
              </a:extLst>
            </p:cNvPr>
            <p:cNvSpPr txBox="1"/>
            <p:nvPr/>
          </p:nvSpPr>
          <p:spPr>
            <a:xfrm>
              <a:off x="2202488"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1</a:t>
              </a:r>
              <a:endParaRPr lang="zh-CN" altLang="en-US" sz="20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D3E32BE8-DAE2-4233-A36A-B524BCB0C338}"/>
                </a:ext>
              </a:extLst>
            </p:cNvPr>
            <p:cNvSpPr txBox="1"/>
            <p:nvPr/>
          </p:nvSpPr>
          <p:spPr>
            <a:xfrm>
              <a:off x="4633052"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2</a:t>
              </a:r>
              <a:endParaRPr lang="zh-CN" altLang="en-US" sz="2000"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2D026365-A0B6-4E6E-9729-66A96AD7824C}"/>
                </a:ext>
              </a:extLst>
            </p:cNvPr>
            <p:cNvSpPr txBox="1"/>
            <p:nvPr/>
          </p:nvSpPr>
          <p:spPr>
            <a:xfrm>
              <a:off x="6229850"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1</a:t>
              </a:r>
              <a:endParaRPr lang="zh-CN" altLang="en-US" sz="20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08FA6E8F-D315-407C-83E5-9011B41F35C0}"/>
                </a:ext>
              </a:extLst>
            </p:cNvPr>
            <p:cNvSpPr txBox="1"/>
            <p:nvPr/>
          </p:nvSpPr>
          <p:spPr>
            <a:xfrm>
              <a:off x="7302531"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1</a:t>
              </a:r>
              <a:endParaRPr lang="zh-CN" altLang="en-US" sz="2000"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B2D4A60B-614E-4243-BD66-B08B628CFF41}"/>
                </a:ext>
              </a:extLst>
            </p:cNvPr>
            <p:cNvSpPr txBox="1"/>
            <p:nvPr/>
          </p:nvSpPr>
          <p:spPr>
            <a:xfrm>
              <a:off x="9456293"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1</a:t>
              </a:r>
              <a:endParaRPr lang="zh-CN" altLang="en-US" sz="20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5DF50235-BFD0-48EF-AA8B-F71854D24F23}"/>
                </a:ext>
              </a:extLst>
            </p:cNvPr>
            <p:cNvSpPr txBox="1"/>
            <p:nvPr/>
          </p:nvSpPr>
          <p:spPr>
            <a:xfrm>
              <a:off x="10971129" y="3006551"/>
              <a:ext cx="314510" cy="400110"/>
            </a:xfrm>
            <a:prstGeom prst="rect">
              <a:avLst/>
            </a:prstGeom>
            <a:noFill/>
          </p:spPr>
          <p:txBody>
            <a:bodyPr wrap="non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3</a:t>
              </a:r>
              <a:endParaRPr lang="zh-CN" altLang="en-US" sz="2000" dirty="0">
                <a:latin typeface="Calibri" panose="020F0502020204030204" pitchFamily="34" charset="0"/>
                <a:cs typeface="Calibri" panose="020F0502020204030204" pitchFamily="34" charset="0"/>
              </a:endParaRPr>
            </a:p>
          </p:txBody>
        </p:sp>
      </p:grpSp>
      <p:pic>
        <p:nvPicPr>
          <p:cNvPr id="3" name="图片 2">
            <a:extLst>
              <a:ext uri="{FF2B5EF4-FFF2-40B4-BE49-F238E27FC236}">
                <a16:creationId xmlns:a16="http://schemas.microsoft.com/office/drawing/2014/main" id="{94D4F3D3-11BA-4A5B-87EB-35C4EFCCA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302" y="0"/>
            <a:ext cx="1437562" cy="609433"/>
          </a:xfrm>
          <a:prstGeom prst="rect">
            <a:avLst/>
          </a:prstGeom>
        </p:spPr>
      </p:pic>
    </p:spTree>
    <p:extLst>
      <p:ext uri="{BB962C8B-B14F-4D97-AF65-F5344CB8AC3E}">
        <p14:creationId xmlns:p14="http://schemas.microsoft.com/office/powerpoint/2010/main" val="13991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10</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Mixed-Precision Code Generation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Composition with Loop Transformations</a:t>
            </a:r>
          </a:p>
        </p:txBody>
      </p:sp>
      <p:sp>
        <p:nvSpPr>
          <p:cNvPr id="7" name="文本框 6">
            <a:extLst>
              <a:ext uri="{FF2B5EF4-FFF2-40B4-BE49-F238E27FC236}">
                <a16:creationId xmlns:a16="http://schemas.microsoft.com/office/drawing/2014/main" id="{445CCFF3-54FD-4D43-886B-57C132044178}"/>
              </a:ext>
            </a:extLst>
          </p:cNvPr>
          <p:cNvSpPr txBox="1"/>
          <p:nvPr/>
        </p:nvSpPr>
        <p:spPr>
          <a:xfrm>
            <a:off x="537140" y="4076874"/>
            <a:ext cx="11117720" cy="1493358"/>
          </a:xfrm>
          <a:prstGeom prst="rect">
            <a:avLst/>
          </a:prstGeom>
          <a:noFill/>
        </p:spPr>
        <p:txBody>
          <a:bodyPr wrap="square" rtlCol="0">
            <a:spAutoFit/>
          </a:bodyPr>
          <a:lstStyle/>
          <a:p>
            <a:pPr algn="just">
              <a:lnSpc>
                <a:spcPct val="150000"/>
              </a:lnSpc>
            </a:pPr>
            <a:r>
              <a:rPr lang="en-US" altLang="zh-CN" sz="3200" dirty="0">
                <a:latin typeface="Calibri" panose="020F0502020204030204" pitchFamily="34" charset="0"/>
                <a:cs typeface="Calibri" panose="020F0502020204030204" pitchFamily="34" charset="0"/>
              </a:rPr>
              <a:t>The Figure shows </a:t>
            </a:r>
            <a:r>
              <a:rPr lang="en-US" altLang="zh-CN" sz="3200" dirty="0">
                <a:solidFill>
                  <a:srgbClr val="FF0000"/>
                </a:solidFill>
                <a:latin typeface="Calibri" panose="020F0502020204030204" pitchFamily="34" charset="0"/>
                <a:cs typeface="Calibri" panose="020F0502020204030204" pitchFamily="34" charset="0"/>
              </a:rPr>
              <a:t>our compilation pipeline</a:t>
            </a:r>
            <a:r>
              <a:rPr lang="en-US" altLang="zh-CN" sz="3200" dirty="0">
                <a:latin typeface="Calibri" panose="020F0502020204030204" pitchFamily="34" charset="0"/>
                <a:cs typeface="Calibri" panose="020F0502020204030204" pitchFamily="34" charset="0"/>
              </a:rPr>
              <a:t>, with a solid box denoting a compulsory step and a dotted box optional.</a:t>
            </a:r>
          </a:p>
        </p:txBody>
      </p:sp>
      <p:pic>
        <p:nvPicPr>
          <p:cNvPr id="2" name="图片 1">
            <a:extLst>
              <a:ext uri="{FF2B5EF4-FFF2-40B4-BE49-F238E27FC236}">
                <a16:creationId xmlns:a16="http://schemas.microsoft.com/office/drawing/2014/main" id="{4CC88657-F719-4D6D-AC39-6FD2543519BB}"/>
              </a:ext>
            </a:extLst>
          </p:cNvPr>
          <p:cNvPicPr>
            <a:picLocks noChangeAspect="1"/>
          </p:cNvPicPr>
          <p:nvPr/>
        </p:nvPicPr>
        <p:blipFill>
          <a:blip r:embed="rId3"/>
          <a:stretch>
            <a:fillRect/>
          </a:stretch>
        </p:blipFill>
        <p:spPr>
          <a:xfrm>
            <a:off x="2532" y="2178564"/>
            <a:ext cx="12189468" cy="891136"/>
          </a:xfrm>
          <a:prstGeom prst="rect">
            <a:avLst/>
          </a:prstGeom>
        </p:spPr>
      </p:pic>
    </p:spTree>
    <p:extLst>
      <p:ext uri="{BB962C8B-B14F-4D97-AF65-F5344CB8AC3E}">
        <p14:creationId xmlns:p14="http://schemas.microsoft.com/office/powerpoint/2010/main" val="303851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11</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Prediction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Building the Performance Model</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45CCFF3-54FD-4D43-886B-57C132044178}"/>
                  </a:ext>
                </a:extLst>
              </p:cNvPr>
              <p:cNvSpPr txBox="1"/>
              <p:nvPr/>
            </p:nvSpPr>
            <p:spPr>
              <a:xfrm>
                <a:off x="320840" y="5493433"/>
                <a:ext cx="11309007" cy="848374"/>
              </a:xfrm>
              <a:prstGeom prst="rect">
                <a:avLst/>
              </a:prstGeom>
              <a:noFill/>
            </p:spPr>
            <p:txBody>
              <a:bodyPr wrap="square" rtlCol="0">
                <a:spAutoFit/>
              </a:bodyPr>
              <a:lstStyle/>
              <a:p>
                <a:pPr algn="just">
                  <a:lnSpc>
                    <a:spcPct val="150000"/>
                  </a:lnSpc>
                </a:pPr>
                <a:r>
                  <a:rPr lang="en-US" altLang="zh-CN" sz="3200" dirty="0">
                    <a:latin typeface="Calibri" panose="020F0502020204030204" pitchFamily="34" charset="0"/>
                    <a:cs typeface="Calibri" panose="020F0502020204030204" pitchFamily="34" charset="0"/>
                  </a:rPr>
                  <a:t>We can rewrite the performance model as </a:t>
                </a:r>
                <a:r>
                  <a:rPr lang="en-US" altLang="zh-CN" sz="3200" dirty="0">
                    <a:solidFill>
                      <a:srgbClr val="FF0000"/>
                    </a:solidFill>
                    <a:latin typeface="Calibri" panose="020F0502020204030204" pitchFamily="34" charset="0"/>
                    <a:cs typeface="Calibri" panose="020F0502020204030204" pitchFamily="34" charset="0"/>
                  </a:rPr>
                  <a:t>the sum of all </a:t>
                </a:r>
                <a14:m>
                  <m:oMath xmlns:m="http://schemas.openxmlformats.org/officeDocument/2006/math">
                    <m:d>
                      <m:dPr>
                        <m:ctrlPr>
                          <a:rPr lang="en-US" altLang="zh-CN" sz="32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altLang="zh-CN" sz="32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𝑢</m:t>
                            </m:r>
                          </m:e>
                          <m:sub>
                            <m: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pPr>
                          <m:e>
                            <m: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𝑟</m:t>
                            </m:r>
                          </m:e>
                          <m:sup>
                            <m:r>
                              <a:rPr lang="en-US" altLang="zh-CN" sz="32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𝑖</m:t>
                            </m:r>
                          </m:sup>
                        </m:sSup>
                      </m:e>
                    </m:d>
                  </m:oMath>
                </a14:m>
                <a:r>
                  <a:rPr lang="en-US" altLang="zh-CN" sz="3200" dirty="0">
                    <a:latin typeface="Calibri" panose="020F0502020204030204" pitchFamily="34" charset="0"/>
                    <a:cs typeface="Calibri" panose="020F0502020204030204" pitchFamily="34" charset="0"/>
                  </a:rPr>
                  <a:t>.</a:t>
                </a:r>
              </a:p>
            </p:txBody>
          </p:sp>
        </mc:Choice>
        <mc:Fallback xmlns="">
          <p:sp>
            <p:nvSpPr>
              <p:cNvPr id="7" name="文本框 6">
                <a:extLst>
                  <a:ext uri="{FF2B5EF4-FFF2-40B4-BE49-F238E27FC236}">
                    <a16:creationId xmlns:a16="http://schemas.microsoft.com/office/drawing/2014/main" id="{445CCFF3-54FD-4D43-886B-57C132044178}"/>
                  </a:ext>
                </a:extLst>
              </p:cNvPr>
              <p:cNvSpPr txBox="1">
                <a:spLocks noRot="1" noChangeAspect="1" noMove="1" noResize="1" noEditPoints="1" noAdjustHandles="1" noChangeArrowheads="1" noChangeShapeType="1" noTextEdit="1"/>
              </p:cNvSpPr>
              <p:nvPr/>
            </p:nvSpPr>
            <p:spPr>
              <a:xfrm>
                <a:off x="320840" y="5493433"/>
                <a:ext cx="11309007" cy="848374"/>
              </a:xfrm>
              <a:prstGeom prst="rect">
                <a:avLst/>
              </a:prstGeom>
              <a:blipFill>
                <a:blip r:embed="rId3"/>
                <a:stretch>
                  <a:fillRect l="-1402" b="-2086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77A7D752-7BCB-4C57-96FD-263ECA68A98F}"/>
              </a:ext>
            </a:extLst>
          </p:cNvPr>
          <p:cNvGrpSpPr/>
          <p:nvPr/>
        </p:nvGrpSpPr>
        <p:grpSpPr>
          <a:xfrm>
            <a:off x="1103453" y="2441785"/>
            <a:ext cx="9197402" cy="2759792"/>
            <a:chOff x="521634" y="1629524"/>
            <a:chExt cx="9197402" cy="2759792"/>
          </a:xfrm>
        </p:grpSpPr>
        <p:pic>
          <p:nvPicPr>
            <p:cNvPr id="3" name="图片 2">
              <a:extLst>
                <a:ext uri="{FF2B5EF4-FFF2-40B4-BE49-F238E27FC236}">
                  <a16:creationId xmlns:a16="http://schemas.microsoft.com/office/drawing/2014/main" id="{E42E6291-8936-424E-A26A-646647599E61}"/>
                </a:ext>
              </a:extLst>
            </p:cNvPr>
            <p:cNvPicPr>
              <a:picLocks noChangeAspect="1"/>
            </p:cNvPicPr>
            <p:nvPr/>
          </p:nvPicPr>
          <p:blipFill rotWithShape="1">
            <a:blip r:embed="rId4"/>
            <a:srcRect r="22607"/>
            <a:stretch/>
          </p:blipFill>
          <p:spPr>
            <a:xfrm>
              <a:off x="521634" y="1629524"/>
              <a:ext cx="9197402" cy="1454801"/>
            </a:xfrm>
            <a:prstGeom prst="rect">
              <a:avLst/>
            </a:prstGeom>
          </p:spPr>
        </p:pic>
        <p:pic>
          <p:nvPicPr>
            <p:cNvPr id="9" name="图片 8">
              <a:extLst>
                <a:ext uri="{FF2B5EF4-FFF2-40B4-BE49-F238E27FC236}">
                  <a16:creationId xmlns:a16="http://schemas.microsoft.com/office/drawing/2014/main" id="{2BA27AD5-0B58-421E-BF06-D3D458D029D7}"/>
                </a:ext>
              </a:extLst>
            </p:cNvPr>
            <p:cNvPicPr>
              <a:picLocks noChangeAspect="1"/>
            </p:cNvPicPr>
            <p:nvPr/>
          </p:nvPicPr>
          <p:blipFill rotWithShape="1">
            <a:blip r:embed="rId4"/>
            <a:srcRect l="77843"/>
            <a:stretch/>
          </p:blipFill>
          <p:spPr>
            <a:xfrm>
              <a:off x="2262630" y="2934515"/>
              <a:ext cx="2633112" cy="1454801"/>
            </a:xfrm>
            <a:prstGeom prst="rect">
              <a:avLst/>
            </a:prstGeom>
          </p:spPr>
        </p:pic>
      </p:gr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334AF2F-7B08-4A7E-A539-185AFAFD0358}"/>
                  </a:ext>
                </a:extLst>
              </p:cNvPr>
              <p:cNvSpPr/>
              <p:nvPr/>
            </p:nvSpPr>
            <p:spPr>
              <a:xfrm>
                <a:off x="362977" y="1364567"/>
                <a:ext cx="11224734" cy="1077218"/>
              </a:xfrm>
              <a:prstGeom prst="rect">
                <a:avLst/>
              </a:prstGeom>
            </p:spPr>
            <p:txBody>
              <a:bodyPr wrap="square">
                <a:spAutoFit/>
              </a:bodyPr>
              <a:lstStyle/>
              <a:p>
                <a:pPr algn="just"/>
                <a:r>
                  <a:rPr lang="en-US" altLang="zh-CN" sz="3200" dirty="0">
                    <a:latin typeface="Calibri" panose="020F0502020204030204" pitchFamily="34" charset="0"/>
                    <a:cs typeface="Calibri" panose="020F0502020204030204" pitchFamily="34" charset="0"/>
                  </a:rPr>
                  <a:t>The core idea of the performance prediction part is to </a:t>
                </a:r>
                <a:r>
                  <a:rPr lang="en-US" altLang="zh-CN" sz="3200" dirty="0">
                    <a:solidFill>
                      <a:srgbClr val="FF0000"/>
                    </a:solidFill>
                    <a:latin typeface="Calibri" panose="020F0502020204030204" pitchFamily="34" charset="0"/>
                    <a:cs typeface="Calibri" panose="020F0502020204030204" pitchFamily="34" charset="0"/>
                  </a:rPr>
                  <a:t>build a performance model </a:t>
                </a:r>
                <a:r>
                  <a:rPr lang="en-US" altLang="zh-CN" sz="3200" dirty="0">
                    <a:solidFill>
                      <a:schemeClr val="tx1"/>
                    </a:solidFill>
                    <a:latin typeface="Calibri" panose="020F0502020204030204" pitchFamily="34" charset="0"/>
                    <a:cs typeface="Calibri" panose="020F0502020204030204" pitchFamily="34" charset="0"/>
                  </a:rPr>
                  <a:t>in terms of </a:t>
                </a:r>
                <a14:m>
                  <m:oMath xmlns:m="http://schemas.openxmlformats.org/officeDocument/2006/math">
                    <m:r>
                      <a:rPr lang="en-US" altLang="zh-CN" sz="3200" i="1" dirty="0" smtClean="0">
                        <a:solidFill>
                          <a:schemeClr val="tx1"/>
                        </a:solidFill>
                        <a:latin typeface="Cambria Math" panose="02040503050406030204" pitchFamily="18" charset="0"/>
                        <a:cs typeface="Calibri" panose="020F0502020204030204" pitchFamily="34" charset="0"/>
                      </a:rPr>
                      <m:t>𝑟</m:t>
                    </m:r>
                  </m:oMath>
                </a14:m>
                <a:r>
                  <a:rPr lang="en-US" altLang="zh-CN" sz="3200" dirty="0">
                    <a:solidFill>
                      <a:schemeClr val="tx1"/>
                    </a:solidFill>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and</a:t>
                </a:r>
                <a:r>
                  <a:rPr lang="en-US" altLang="zh-CN" sz="3200" dirty="0">
                    <a:solidFill>
                      <a:srgbClr val="FF0000"/>
                    </a:solidFill>
                    <a:latin typeface="Calibri" panose="020F0502020204030204" pitchFamily="34" charset="0"/>
                    <a:cs typeface="Calibri" panose="020F0502020204030204" pitchFamily="34" charset="0"/>
                  </a:rPr>
                  <a:t> solve it by profiling</a:t>
                </a:r>
                <a:r>
                  <a:rPr lang="en-US" altLang="zh-CN" sz="3200" dirty="0">
                    <a:latin typeface="Calibri" panose="020F0502020204030204" pitchFamily="34" charset="0"/>
                    <a:cs typeface="Calibri" panose="020F0502020204030204" pitchFamily="34" charset="0"/>
                  </a:rPr>
                  <a:t>. </a:t>
                </a:r>
              </a:p>
            </p:txBody>
          </p:sp>
        </mc:Choice>
        <mc:Fallback xmlns="">
          <p:sp>
            <p:nvSpPr>
              <p:cNvPr id="4" name="矩形 3">
                <a:extLst>
                  <a:ext uri="{FF2B5EF4-FFF2-40B4-BE49-F238E27FC236}">
                    <a16:creationId xmlns:a16="http://schemas.microsoft.com/office/drawing/2014/main" id="{6334AF2F-7B08-4A7E-A539-185AFAFD0358}"/>
                  </a:ext>
                </a:extLst>
              </p:cNvPr>
              <p:cNvSpPr>
                <a:spLocks noRot="1" noChangeAspect="1" noMove="1" noResize="1" noEditPoints="1" noAdjustHandles="1" noChangeArrowheads="1" noChangeShapeType="1" noTextEdit="1"/>
              </p:cNvSpPr>
              <p:nvPr/>
            </p:nvSpPr>
            <p:spPr>
              <a:xfrm>
                <a:off x="362977" y="1364567"/>
                <a:ext cx="11224734" cy="1077218"/>
              </a:xfrm>
              <a:prstGeom prst="rect">
                <a:avLst/>
              </a:prstGeom>
              <a:blipFill>
                <a:blip r:embed="rId5"/>
                <a:stretch>
                  <a:fillRect l="-1412" t="-7345" r="-1358" b="-180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997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12</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Prediction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Solving the Performance Model</a:t>
            </a:r>
          </a:p>
        </p:txBody>
      </p:sp>
      <p:pic>
        <p:nvPicPr>
          <p:cNvPr id="11" name="图片 10">
            <a:extLst>
              <a:ext uri="{FF2B5EF4-FFF2-40B4-BE49-F238E27FC236}">
                <a16:creationId xmlns:a16="http://schemas.microsoft.com/office/drawing/2014/main" id="{6C1F3244-C8B0-4996-A098-3525E851C6EE}"/>
              </a:ext>
            </a:extLst>
          </p:cNvPr>
          <p:cNvPicPr>
            <a:picLocks noChangeAspect="1"/>
          </p:cNvPicPr>
          <p:nvPr/>
        </p:nvPicPr>
        <p:blipFill>
          <a:blip r:embed="rId3"/>
          <a:stretch>
            <a:fillRect/>
          </a:stretch>
        </p:blipFill>
        <p:spPr>
          <a:xfrm>
            <a:off x="363189" y="2844491"/>
            <a:ext cx="7249979" cy="3070850"/>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D0AC4C2-14FC-46C5-9FB1-765E38B9E302}"/>
                  </a:ext>
                </a:extLst>
              </p:cNvPr>
              <p:cNvSpPr/>
              <p:nvPr/>
            </p:nvSpPr>
            <p:spPr>
              <a:xfrm>
                <a:off x="8064926" y="3595086"/>
                <a:ext cx="3324756" cy="1569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l-PL" altLang="zh-CN" sz="3200" i="1" dirty="0" smtClean="0">
                              <a:latin typeface="Cambria Math" panose="02040503050406030204" pitchFamily="18" charset="0"/>
                              <a:cs typeface="Calibri" panose="020F0502020204030204" pitchFamily="34" charset="0"/>
                            </a:rPr>
                          </m:ctrlPr>
                        </m:sSubPr>
                        <m:e>
                          <m:r>
                            <a:rPr lang="en-US" altLang="zh-CN" sz="3200" b="0" i="1" dirty="0" smtClean="0">
                              <a:latin typeface="Cambria Math" panose="02040503050406030204" pitchFamily="18" charset="0"/>
                              <a:cs typeface="Calibri" panose="020F0502020204030204" pitchFamily="34" charset="0"/>
                            </a:rPr>
                            <m:t>𝑢</m:t>
                          </m:r>
                        </m:e>
                        <m:sub>
                          <m:r>
                            <a:rPr lang="en-US" altLang="zh-CN" sz="3200" b="0" i="1" dirty="0" smtClean="0">
                              <a:latin typeface="Cambria Math" panose="02040503050406030204" pitchFamily="18" charset="0"/>
                              <a:cs typeface="Calibri" panose="020F0502020204030204" pitchFamily="34" charset="0"/>
                            </a:rPr>
                            <m:t>0</m:t>
                          </m:r>
                        </m:sub>
                      </m:sSub>
                      <m:r>
                        <a:rPr lang="pl-PL" altLang="zh-CN" sz="3200" i="1" dirty="0">
                          <a:latin typeface="Cambria Math" panose="02040503050406030204" pitchFamily="18" charset="0"/>
                          <a:cs typeface="Calibri" panose="020F0502020204030204" pitchFamily="34" charset="0"/>
                        </a:rPr>
                        <m:t>=</m:t>
                      </m:r>
                      <m:r>
                        <a:rPr lang="pl-PL" altLang="zh-CN" sz="3200" i="1" dirty="0" smtClean="0">
                          <a:latin typeface="Cambria Math" panose="02040503050406030204" pitchFamily="18" charset="0"/>
                          <a:cs typeface="Calibri" panose="020F0502020204030204" pitchFamily="34" charset="0"/>
                        </a:rPr>
                        <m:t>0.169278</m:t>
                      </m:r>
                    </m:oMath>
                  </m:oMathPara>
                </a14:m>
                <a:endParaRPr lang="en-US" altLang="zh-CN" sz="32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pl-PL" altLang="zh-CN" sz="3200" i="1" dirty="0">
                              <a:latin typeface="Cambria Math" panose="02040503050406030204" pitchFamily="18" charset="0"/>
                              <a:cs typeface="Calibri" panose="020F0502020204030204" pitchFamily="34" charset="0"/>
                            </a:rPr>
                          </m:ctrlPr>
                        </m:sSubPr>
                        <m:e>
                          <m:r>
                            <a:rPr lang="en-US" altLang="zh-CN" sz="3200" i="1" dirty="0">
                              <a:latin typeface="Cambria Math" panose="02040503050406030204" pitchFamily="18" charset="0"/>
                              <a:cs typeface="Calibri" panose="020F0502020204030204" pitchFamily="34" charset="0"/>
                            </a:rPr>
                            <m:t>𝑢</m:t>
                          </m:r>
                        </m:e>
                        <m:sub>
                          <m:r>
                            <a:rPr lang="en-US" altLang="zh-CN" sz="3200" b="0" i="1" dirty="0" smtClean="0">
                              <a:latin typeface="Cambria Math" panose="02040503050406030204" pitchFamily="18" charset="0"/>
                              <a:cs typeface="Calibri" panose="020F0502020204030204" pitchFamily="34" charset="0"/>
                            </a:rPr>
                            <m:t>1</m:t>
                          </m:r>
                        </m:sub>
                      </m:sSub>
                      <m:r>
                        <a:rPr lang="pl-PL" altLang="zh-CN" sz="3200" i="1" dirty="0">
                          <a:latin typeface="Cambria Math" panose="02040503050406030204" pitchFamily="18" charset="0"/>
                          <a:cs typeface="Calibri" panose="020F0502020204030204" pitchFamily="34" charset="0"/>
                        </a:rPr>
                        <m:t>=</m:t>
                      </m:r>
                      <m:r>
                        <a:rPr lang="pl-PL" altLang="zh-CN" sz="3200" i="1" dirty="0" smtClean="0">
                          <a:latin typeface="Cambria Math" panose="02040503050406030204" pitchFamily="18" charset="0"/>
                          <a:cs typeface="Calibri" panose="020F0502020204030204" pitchFamily="34" charset="0"/>
                        </a:rPr>
                        <m:t>0.032801</m:t>
                      </m:r>
                    </m:oMath>
                  </m:oMathPara>
                </a14:m>
                <a:endParaRPr lang="en-US" altLang="zh-CN" sz="32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sSub>
                        <m:sSubPr>
                          <m:ctrlPr>
                            <a:rPr lang="pl-PL" altLang="zh-CN" sz="3200" i="1" dirty="0">
                              <a:latin typeface="Cambria Math" panose="02040503050406030204" pitchFamily="18" charset="0"/>
                              <a:cs typeface="Calibri" panose="020F0502020204030204" pitchFamily="34" charset="0"/>
                            </a:rPr>
                          </m:ctrlPr>
                        </m:sSubPr>
                        <m:e>
                          <m:r>
                            <a:rPr lang="en-US" altLang="zh-CN" sz="3200" i="1" dirty="0">
                              <a:latin typeface="Cambria Math" panose="02040503050406030204" pitchFamily="18" charset="0"/>
                              <a:cs typeface="Calibri" panose="020F0502020204030204" pitchFamily="34" charset="0"/>
                            </a:rPr>
                            <m:t>𝑢</m:t>
                          </m:r>
                        </m:e>
                        <m:sub>
                          <m:r>
                            <a:rPr lang="en-US" altLang="zh-CN" sz="3200" b="0" i="1" dirty="0" smtClean="0">
                              <a:latin typeface="Cambria Math" panose="02040503050406030204" pitchFamily="18" charset="0"/>
                              <a:cs typeface="Calibri" panose="020F0502020204030204" pitchFamily="34" charset="0"/>
                            </a:rPr>
                            <m:t>2</m:t>
                          </m:r>
                        </m:sub>
                      </m:sSub>
                      <m:r>
                        <a:rPr lang="en-US" altLang="zh-CN" sz="3200" b="0" i="1" dirty="0" smtClean="0">
                          <a:latin typeface="Cambria Math" panose="02040503050406030204" pitchFamily="18" charset="0"/>
                          <a:cs typeface="Calibri" panose="020F0502020204030204" pitchFamily="34" charset="0"/>
                        </a:rPr>
                        <m:t>=</m:t>
                      </m:r>
                      <m:r>
                        <a:rPr lang="pl-PL" altLang="zh-CN" sz="3200" i="1" dirty="0">
                          <a:latin typeface="Cambria Math" panose="02040503050406030204" pitchFamily="18" charset="0"/>
                          <a:cs typeface="Calibri" panose="020F0502020204030204" pitchFamily="34" charset="0"/>
                        </a:rPr>
                        <m:t>−</m:t>
                      </m:r>
                      <m:r>
                        <a:rPr lang="pl-PL" altLang="zh-CN" sz="3200" i="1" dirty="0" smtClean="0">
                          <a:latin typeface="Cambria Math" panose="02040503050406030204" pitchFamily="18" charset="0"/>
                          <a:cs typeface="Calibri" panose="020F0502020204030204" pitchFamily="34" charset="0"/>
                        </a:rPr>
                        <m:t>0.000328</m:t>
                      </m:r>
                    </m:oMath>
                  </m:oMathPara>
                </a14:m>
                <a:endParaRPr lang="zh-CN" altLang="en-US" sz="3200" dirty="0">
                  <a:latin typeface="Calibri" panose="020F0502020204030204" pitchFamily="34" charset="0"/>
                  <a:cs typeface="Calibri" panose="020F0502020204030204" pitchFamily="34" charset="0"/>
                </a:endParaRPr>
              </a:p>
            </p:txBody>
          </p:sp>
        </mc:Choice>
        <mc:Fallback xmlns="">
          <p:sp>
            <p:nvSpPr>
              <p:cNvPr id="4" name="矩形 3">
                <a:extLst>
                  <a:ext uri="{FF2B5EF4-FFF2-40B4-BE49-F238E27FC236}">
                    <a16:creationId xmlns:a16="http://schemas.microsoft.com/office/drawing/2014/main" id="{8D0AC4C2-14FC-46C5-9FB1-765E38B9E302}"/>
                  </a:ext>
                </a:extLst>
              </p:cNvPr>
              <p:cNvSpPr>
                <a:spLocks noRot="1" noChangeAspect="1" noMove="1" noResize="1" noEditPoints="1" noAdjustHandles="1" noChangeArrowheads="1" noChangeShapeType="1" noTextEdit="1"/>
              </p:cNvSpPr>
              <p:nvPr/>
            </p:nvSpPr>
            <p:spPr>
              <a:xfrm>
                <a:off x="8064926" y="3595086"/>
                <a:ext cx="3324756" cy="1569660"/>
              </a:xfrm>
              <a:prstGeom prst="rect">
                <a:avLst/>
              </a:prstGeom>
              <a:blipFill>
                <a:blip r:embed="rId4"/>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56006895-54D5-4D56-B9C6-6D6CF4EA53C6}"/>
              </a:ext>
            </a:extLst>
          </p:cNvPr>
          <p:cNvSpPr/>
          <p:nvPr/>
        </p:nvSpPr>
        <p:spPr>
          <a:xfrm>
            <a:off x="672997" y="1400867"/>
            <a:ext cx="10846006" cy="1077218"/>
          </a:xfrm>
          <a:prstGeom prst="rect">
            <a:avLst/>
          </a:prstGeom>
        </p:spPr>
        <p:txBody>
          <a:bodyPr wrap="square">
            <a:spAutoFit/>
          </a:bodyPr>
          <a:lstStyle/>
          <a:p>
            <a:pPr algn="just"/>
            <a:r>
              <a:rPr lang="en-US" altLang="zh-CN" sz="3200" dirty="0">
                <a:latin typeface="Calibri" panose="020F0502020204030204" pitchFamily="34" charset="0"/>
                <a:cs typeface="Calibri" panose="020F0502020204030204" pitchFamily="34" charset="0"/>
              </a:rPr>
              <a:t>In practice, we select </a:t>
            </a:r>
            <a:r>
              <a:rPr lang="en-US" altLang="zh-CN" sz="3200" dirty="0">
                <a:solidFill>
                  <a:srgbClr val="FF0000"/>
                </a:solidFill>
                <a:latin typeface="Calibri" panose="020F0502020204030204" pitchFamily="34" charset="0"/>
                <a:cs typeface="Calibri" panose="020F0502020204030204" pitchFamily="34" charset="0"/>
              </a:rPr>
              <a:t>nine integers </a:t>
            </a:r>
            <a:r>
              <a:rPr lang="en-US" altLang="zh-CN" sz="3200" dirty="0">
                <a:latin typeface="Calibri" panose="020F0502020204030204" pitchFamily="34" charset="0"/>
                <a:cs typeface="Calibri" panose="020F0502020204030204" pitchFamily="34" charset="0"/>
              </a:rPr>
              <a:t>to address this curve fitting issue to obtain all the unknowns in the performance model. </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886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13</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Prediction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Predicting the Optimum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45CCFF3-54FD-4D43-886B-57C132044178}"/>
                  </a:ext>
                </a:extLst>
              </p:cNvPr>
              <p:cNvSpPr txBox="1"/>
              <p:nvPr/>
            </p:nvSpPr>
            <p:spPr>
              <a:xfrm>
                <a:off x="812800" y="1285843"/>
                <a:ext cx="10437792" cy="1302216"/>
              </a:xfrm>
              <a:prstGeom prst="rect">
                <a:avLst/>
              </a:prstGeom>
              <a:noFill/>
            </p:spPr>
            <p:txBody>
              <a:bodyPr wrap="square" rtlCol="0">
                <a:spAutoFit/>
              </a:bodyPr>
              <a:lstStyle/>
              <a:p>
                <a:pPr algn="just"/>
                <a:r>
                  <a:rPr lang="en-US" altLang="zh-CN" sz="3200" dirty="0">
                    <a:latin typeface="Calibri" panose="020F0502020204030204" pitchFamily="34" charset="0"/>
                    <a:cs typeface="Calibri" panose="020F0502020204030204" pitchFamily="34" charset="0"/>
                  </a:rPr>
                  <a:t>By combining </a:t>
                </a:r>
                <a14:m>
                  <m:oMath xmlns:m="http://schemas.openxmlformats.org/officeDocument/2006/math">
                    <m:r>
                      <a:rPr lang="en-US" altLang="zh-CN" sz="3200" i="1" dirty="0" smtClean="0">
                        <a:solidFill>
                          <a:srgbClr val="FF0000"/>
                        </a:solidFill>
                        <a:latin typeface="Cambria Math" panose="02040503050406030204" pitchFamily="18" charset="0"/>
                        <a:cs typeface="Calibri" panose="020F0502020204030204" pitchFamily="34" charset="0"/>
                      </a:rPr>
                      <m:t>𝑟</m:t>
                    </m:r>
                    <m:r>
                      <a:rPr lang="en-US" altLang="zh-CN" sz="3200" i="1" dirty="0" smtClean="0">
                        <a:solidFill>
                          <a:srgbClr val="FF0000"/>
                        </a:solidFill>
                        <a:latin typeface="Cambria Math" panose="02040503050406030204" pitchFamily="18" charset="0"/>
                        <a:cs typeface="Calibri" panose="020F0502020204030204" pitchFamily="34" charset="0"/>
                      </a:rPr>
                      <m:t>=</m:t>
                    </m:r>
                    <m:f>
                      <m:fPr>
                        <m:ctrlPr>
                          <a:rPr lang="en-US" altLang="zh-CN" sz="3200" i="1" dirty="0" smtClean="0">
                            <a:solidFill>
                              <a:srgbClr val="FF0000"/>
                            </a:solidFill>
                            <a:latin typeface="Cambria Math" panose="02040503050406030204" pitchFamily="18" charset="0"/>
                            <a:cs typeface="Calibri" panose="020F0502020204030204" pitchFamily="34" charset="0"/>
                          </a:rPr>
                        </m:ctrlPr>
                      </m:fPr>
                      <m:num>
                        <m:r>
                          <a:rPr lang="en-US" altLang="zh-CN" sz="3200" b="0" i="1" dirty="0" smtClean="0">
                            <a:solidFill>
                              <a:srgbClr val="FF0000"/>
                            </a:solidFill>
                            <a:latin typeface="Cambria Math" panose="02040503050406030204" pitchFamily="18" charset="0"/>
                            <a:cs typeface="Calibri" panose="020F0502020204030204" pitchFamily="34" charset="0"/>
                          </a:rPr>
                          <m:t>−</m:t>
                        </m:r>
                        <m:sSub>
                          <m:sSubPr>
                            <m:ctrlPr>
                              <a:rPr lang="en-US" altLang="zh-CN" sz="3200" b="0" i="1" dirty="0" smtClean="0">
                                <a:solidFill>
                                  <a:srgbClr val="FF0000"/>
                                </a:solidFill>
                                <a:latin typeface="Cambria Math" panose="02040503050406030204" pitchFamily="18" charset="0"/>
                                <a:cs typeface="Calibri" panose="020F0502020204030204" pitchFamily="34" charset="0"/>
                              </a:rPr>
                            </m:ctrlPr>
                          </m:sSubPr>
                          <m:e>
                            <m:r>
                              <a:rPr lang="en-US" altLang="zh-CN" sz="3200" b="0" i="1" dirty="0" smtClean="0">
                                <a:solidFill>
                                  <a:srgbClr val="FF0000"/>
                                </a:solidFill>
                                <a:latin typeface="Cambria Math" panose="02040503050406030204" pitchFamily="18" charset="0"/>
                                <a:cs typeface="Calibri" panose="020F0502020204030204" pitchFamily="34" charset="0"/>
                              </a:rPr>
                              <m:t>𝑢</m:t>
                            </m:r>
                          </m:e>
                          <m:sub>
                            <m:r>
                              <a:rPr lang="en-US" altLang="zh-CN" sz="3200" b="0" i="1" dirty="0" smtClean="0">
                                <a:solidFill>
                                  <a:srgbClr val="FF0000"/>
                                </a:solidFill>
                                <a:latin typeface="Cambria Math" panose="02040503050406030204" pitchFamily="18" charset="0"/>
                                <a:cs typeface="Calibri" panose="020F0502020204030204" pitchFamily="34" charset="0"/>
                              </a:rPr>
                              <m:t>1</m:t>
                            </m:r>
                          </m:sub>
                        </m:sSub>
                      </m:num>
                      <m:den>
                        <m:r>
                          <a:rPr lang="en-US" altLang="zh-CN" sz="3200" b="0" i="1" dirty="0" smtClean="0">
                            <a:solidFill>
                              <a:srgbClr val="FF0000"/>
                            </a:solidFill>
                            <a:latin typeface="Cambria Math" panose="02040503050406030204" pitchFamily="18" charset="0"/>
                            <a:cs typeface="Calibri" panose="020F0502020204030204" pitchFamily="34" charset="0"/>
                          </a:rPr>
                          <m:t>2</m:t>
                        </m:r>
                        <m:sSub>
                          <m:sSubPr>
                            <m:ctrlPr>
                              <a:rPr lang="en-US" altLang="zh-CN" sz="3200" b="0" i="1" dirty="0" smtClean="0">
                                <a:solidFill>
                                  <a:srgbClr val="FF0000"/>
                                </a:solidFill>
                                <a:latin typeface="Cambria Math" panose="02040503050406030204" pitchFamily="18" charset="0"/>
                                <a:cs typeface="Calibri" panose="020F0502020204030204" pitchFamily="34" charset="0"/>
                              </a:rPr>
                            </m:ctrlPr>
                          </m:sSubPr>
                          <m:e>
                            <m:r>
                              <a:rPr lang="en-US" altLang="zh-CN" sz="3200" b="0" i="1" dirty="0" smtClean="0">
                                <a:solidFill>
                                  <a:srgbClr val="FF0000"/>
                                </a:solidFill>
                                <a:latin typeface="Cambria Math" panose="02040503050406030204" pitchFamily="18" charset="0"/>
                                <a:cs typeface="Calibri" panose="020F0502020204030204" pitchFamily="34" charset="0"/>
                              </a:rPr>
                              <m:t>𝑢</m:t>
                            </m:r>
                          </m:e>
                          <m:sub>
                            <m:r>
                              <a:rPr lang="en-US" altLang="zh-CN" sz="3200" b="0" i="1" dirty="0" smtClean="0">
                                <a:solidFill>
                                  <a:srgbClr val="FF0000"/>
                                </a:solidFill>
                                <a:latin typeface="Cambria Math" panose="02040503050406030204" pitchFamily="18" charset="0"/>
                                <a:cs typeface="Calibri" panose="020F0502020204030204" pitchFamily="34" charset="0"/>
                              </a:rPr>
                              <m:t>2</m:t>
                            </m:r>
                          </m:sub>
                        </m:sSub>
                      </m:den>
                    </m:f>
                    <m:r>
                      <a:rPr lang="en-US" altLang="zh-CN" sz="3200" i="1" dirty="0" smtClean="0">
                        <a:latin typeface="Cambria Math" panose="02040503050406030204" pitchFamily="18" charset="0"/>
                        <a:cs typeface="Calibri" panose="020F0502020204030204" pitchFamily="34" charset="0"/>
                      </a:rPr>
                      <m:t> </m:t>
                    </m:r>
                  </m:oMath>
                </a14:m>
                <a:r>
                  <a:rPr lang="en-US" altLang="zh-CN" sz="3200" dirty="0">
                    <a:latin typeface="Calibri" panose="020F0502020204030204" pitchFamily="34" charset="0"/>
                    <a:cs typeface="Calibri" panose="020F0502020204030204" pitchFamily="34" charset="0"/>
                  </a:rPr>
                  <a:t>and the </a:t>
                </a:r>
                <a:r>
                  <a:rPr lang="en-US" altLang="zh-CN" sz="3200" dirty="0">
                    <a:solidFill>
                      <a:srgbClr val="FF0000"/>
                    </a:solidFill>
                    <a:latin typeface="Calibri" panose="020F0502020204030204" pitchFamily="34" charset="0"/>
                    <a:cs typeface="Calibri" panose="020F0502020204030204" pitchFamily="34" charset="0"/>
                  </a:rPr>
                  <a:t>sign of </a:t>
                </a:r>
                <a14:m>
                  <m:oMath xmlns:m="http://schemas.openxmlformats.org/officeDocument/2006/math">
                    <m:sSub>
                      <m:sSubPr>
                        <m:ctrlPr>
                          <a:rPr lang="en-US" altLang="zh-CN" sz="3200" i="1" dirty="0" smtClean="0">
                            <a:solidFill>
                              <a:srgbClr val="FF0000"/>
                            </a:solidFill>
                            <a:latin typeface="Cambria Math" panose="02040503050406030204" pitchFamily="18" charset="0"/>
                            <a:cs typeface="Calibri" panose="020F0502020204030204" pitchFamily="34" charset="0"/>
                          </a:rPr>
                        </m:ctrlPr>
                      </m:sSubPr>
                      <m:e>
                        <m:r>
                          <a:rPr lang="en-US" altLang="zh-CN" sz="3200" b="0" i="1" dirty="0" smtClean="0">
                            <a:solidFill>
                              <a:srgbClr val="FF0000"/>
                            </a:solidFill>
                            <a:latin typeface="Cambria Math" panose="02040503050406030204" pitchFamily="18" charset="0"/>
                            <a:cs typeface="Calibri" panose="020F0502020204030204" pitchFamily="34" charset="0"/>
                          </a:rPr>
                          <m:t>𝑢</m:t>
                        </m:r>
                      </m:e>
                      <m:sub>
                        <m:r>
                          <a:rPr lang="en-US" altLang="zh-CN" sz="3200" b="0" i="1" dirty="0" smtClean="0">
                            <a:solidFill>
                              <a:srgbClr val="FF0000"/>
                            </a:solidFill>
                            <a:latin typeface="Cambria Math" panose="02040503050406030204" pitchFamily="18" charset="0"/>
                            <a:cs typeface="Calibri" panose="020F0502020204030204" pitchFamily="34" charset="0"/>
                          </a:rPr>
                          <m:t>2</m:t>
                        </m:r>
                      </m:sub>
                    </m:sSub>
                  </m:oMath>
                </a14:m>
                <a:r>
                  <a:rPr lang="en-US" altLang="zh-CN" sz="3200" dirty="0">
                    <a:latin typeface="Calibri" panose="020F0502020204030204" pitchFamily="34" charset="0"/>
                    <a:cs typeface="Calibri" panose="020F0502020204030204" pitchFamily="34" charset="0"/>
                  </a:rPr>
                  <a:t>, we can set the optimal value of r as :</a:t>
                </a:r>
              </a:p>
            </p:txBody>
          </p:sp>
        </mc:Choice>
        <mc:Fallback xmlns="">
          <p:sp>
            <p:nvSpPr>
              <p:cNvPr id="7" name="文本框 6">
                <a:extLst>
                  <a:ext uri="{FF2B5EF4-FFF2-40B4-BE49-F238E27FC236}">
                    <a16:creationId xmlns:a16="http://schemas.microsoft.com/office/drawing/2014/main" id="{445CCFF3-54FD-4D43-886B-57C132044178}"/>
                  </a:ext>
                </a:extLst>
              </p:cNvPr>
              <p:cNvSpPr txBox="1">
                <a:spLocks noRot="1" noChangeAspect="1" noMove="1" noResize="1" noEditPoints="1" noAdjustHandles="1" noChangeArrowheads="1" noChangeShapeType="1" noTextEdit="1"/>
              </p:cNvSpPr>
              <p:nvPr/>
            </p:nvSpPr>
            <p:spPr>
              <a:xfrm>
                <a:off x="812800" y="1285843"/>
                <a:ext cx="10437792" cy="1302216"/>
              </a:xfrm>
              <a:prstGeom prst="rect">
                <a:avLst/>
              </a:prstGeom>
              <a:blipFill>
                <a:blip r:embed="rId3"/>
                <a:stretch>
                  <a:fillRect l="-1459" t="-935" r="-1459" b="-1448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2EC2FAE-47EF-496D-94F0-841CE3A4149F}"/>
              </a:ext>
            </a:extLst>
          </p:cNvPr>
          <p:cNvPicPr>
            <a:picLocks noChangeAspect="1"/>
          </p:cNvPicPr>
          <p:nvPr/>
        </p:nvPicPr>
        <p:blipFill>
          <a:blip r:embed="rId4"/>
          <a:stretch>
            <a:fillRect/>
          </a:stretch>
        </p:blipFill>
        <p:spPr>
          <a:xfrm>
            <a:off x="812800" y="2899619"/>
            <a:ext cx="10566400" cy="2231048"/>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59738B2-FC83-449A-A6F2-708E25705FFF}"/>
                  </a:ext>
                </a:extLst>
              </p:cNvPr>
              <p:cNvSpPr/>
              <p:nvPr/>
            </p:nvSpPr>
            <p:spPr>
              <a:xfrm>
                <a:off x="463292" y="5442227"/>
                <a:ext cx="11136807" cy="1077218"/>
              </a:xfrm>
              <a:prstGeom prst="rect">
                <a:avLst/>
              </a:prstGeom>
            </p:spPr>
            <p:txBody>
              <a:bodyPr wrap="square">
                <a:spAutoFit/>
              </a:bodyPr>
              <a:lstStyle/>
              <a:p>
                <a:pPr algn="just"/>
                <a:r>
                  <a:rPr lang="en-US" altLang="zh-CN" sz="3200" dirty="0">
                    <a:latin typeface="Calibri" panose="020F0502020204030204" pitchFamily="34" charset="0"/>
                    <a:cs typeface="Calibri" panose="020F0502020204030204" pitchFamily="34" charset="0"/>
                  </a:rPr>
                  <a:t>Finally, </a:t>
                </a:r>
                <a:r>
                  <a:rPr lang="en-US" altLang="zh-CN" sz="3200" dirty="0" err="1">
                    <a:latin typeface="Calibri" panose="020F0502020204030204" pitchFamily="34" charset="0"/>
                    <a:cs typeface="Calibri" panose="020F0502020204030204" pitchFamily="34" charset="0"/>
                  </a:rPr>
                  <a:t>PrecTuner</a:t>
                </a:r>
                <a:r>
                  <a:rPr lang="en-US" altLang="zh-CN" sz="3200" dirty="0">
                    <a:latin typeface="Calibri" panose="020F0502020204030204" pitchFamily="34" charset="0"/>
                    <a:cs typeface="Calibri" panose="020F0502020204030204" pitchFamily="34" charset="0"/>
                  </a:rPr>
                  <a:t> will get </a:t>
                </a:r>
                <a:r>
                  <a:rPr lang="en-US" altLang="zh-CN" sz="3200" dirty="0">
                    <a:solidFill>
                      <a:srgbClr val="FF0000"/>
                    </a:solidFill>
                    <a:latin typeface="Calibri" panose="020F0502020204030204" pitchFamily="34" charset="0"/>
                    <a:cs typeface="Calibri" panose="020F0502020204030204" pitchFamily="34" charset="0"/>
                  </a:rPr>
                  <a:t>the optimal </a:t>
                </a:r>
                <a14:m>
                  <m:oMath xmlns:m="http://schemas.openxmlformats.org/officeDocument/2006/math">
                    <m:r>
                      <a:rPr lang="en-US" altLang="zh-CN" sz="3200" i="1" dirty="0" smtClean="0">
                        <a:solidFill>
                          <a:srgbClr val="FF0000"/>
                        </a:solidFill>
                        <a:latin typeface="Cambria Math" panose="02040503050406030204" pitchFamily="18" charset="0"/>
                        <a:cs typeface="Calibri" panose="020F0502020204030204" pitchFamily="34" charset="0"/>
                      </a:rPr>
                      <m:t>𝑟</m:t>
                    </m:r>
                  </m:oMath>
                </a14:m>
                <a:r>
                  <a:rPr lang="en-US" altLang="zh-CN" sz="3200" dirty="0">
                    <a:solidFill>
                      <a:srgbClr val="FF0000"/>
                    </a:solidFill>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or report that the input program is </a:t>
                </a:r>
                <a:r>
                  <a:rPr lang="en-US" altLang="zh-CN" sz="3200" dirty="0">
                    <a:solidFill>
                      <a:srgbClr val="FF0000"/>
                    </a:solidFill>
                    <a:latin typeface="Calibri" panose="020F0502020204030204" pitchFamily="34" charset="0"/>
                    <a:cs typeface="Calibri" panose="020F0502020204030204" pitchFamily="34" charset="0"/>
                  </a:rPr>
                  <a:t>not suitable </a:t>
                </a:r>
                <a:r>
                  <a:rPr lang="en-US" altLang="zh-CN" sz="3200" dirty="0">
                    <a:latin typeface="Calibri" panose="020F0502020204030204" pitchFamily="34" charset="0"/>
                    <a:cs typeface="Calibri" panose="020F0502020204030204" pitchFamily="34" charset="0"/>
                  </a:rPr>
                  <a:t>for the reduced-precision optimization.</a:t>
                </a:r>
                <a:endParaRPr lang="zh-CN" altLang="en-US" sz="3200" dirty="0">
                  <a:latin typeface="Calibri" panose="020F0502020204030204" pitchFamily="34" charset="0"/>
                  <a:cs typeface="Calibri" panose="020F0502020204030204" pitchFamily="34" charset="0"/>
                </a:endParaRPr>
              </a:p>
            </p:txBody>
          </p:sp>
        </mc:Choice>
        <mc:Fallback xmlns="">
          <p:sp>
            <p:nvSpPr>
              <p:cNvPr id="4" name="矩形 3">
                <a:extLst>
                  <a:ext uri="{FF2B5EF4-FFF2-40B4-BE49-F238E27FC236}">
                    <a16:creationId xmlns:a16="http://schemas.microsoft.com/office/drawing/2014/main" id="{959738B2-FC83-449A-A6F2-708E25705FFF}"/>
                  </a:ext>
                </a:extLst>
              </p:cNvPr>
              <p:cNvSpPr>
                <a:spLocks noRot="1" noChangeAspect="1" noMove="1" noResize="1" noEditPoints="1" noAdjustHandles="1" noChangeArrowheads="1" noChangeShapeType="1" noTextEdit="1"/>
              </p:cNvSpPr>
              <p:nvPr/>
            </p:nvSpPr>
            <p:spPr>
              <a:xfrm>
                <a:off x="463292" y="5442227"/>
                <a:ext cx="11136807" cy="1077218"/>
              </a:xfrm>
              <a:prstGeom prst="rect">
                <a:avLst/>
              </a:prstGeom>
              <a:blipFill>
                <a:blip r:embed="rId5"/>
                <a:stretch>
                  <a:fillRect l="-1368" t="-6818" r="-1368"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30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14</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45CCFF3-54FD-4D43-886B-57C132044178}"/>
                  </a:ext>
                </a:extLst>
              </p:cNvPr>
              <p:cNvSpPr txBox="1"/>
              <p:nvPr/>
            </p:nvSpPr>
            <p:spPr>
              <a:xfrm>
                <a:off x="681325" y="5673550"/>
                <a:ext cx="10077737" cy="754694"/>
              </a:xfrm>
              <a:prstGeom prst="rect">
                <a:avLst/>
              </a:prstGeom>
              <a:noFill/>
            </p:spPr>
            <p:txBody>
              <a:bodyPr wrap="square" rtlCol="0">
                <a:spAutoFit/>
              </a:bodyPr>
              <a:lstStyle/>
              <a:p>
                <a:pPr algn="ctr">
                  <a:lnSpc>
                    <a:spcPct val="150000"/>
                  </a:lnSpc>
                </a:pPr>
                <a:r>
                  <a:rPr lang="en-US" altLang="zh-CN" sz="3200" dirty="0">
                    <a:latin typeface="Calibri" panose="020F0502020204030204" pitchFamily="34" charset="0"/>
                    <a:cs typeface="Calibri" panose="020F0502020204030204" pitchFamily="34" charset="0"/>
                  </a:rPr>
                  <a:t>We can use </a:t>
                </a:r>
                <a14:m>
                  <m:oMath xmlns:m="http://schemas.openxmlformats.org/officeDocument/2006/math">
                    <m:r>
                      <a:rPr lang="en-US" altLang="zh-CN" sz="3200" i="1" dirty="0" smtClean="0">
                        <a:latin typeface="Cambria Math" panose="02040503050406030204" pitchFamily="18" charset="0"/>
                        <a:cs typeface="Calibri" panose="020F0502020204030204" pitchFamily="34" charset="0"/>
                      </a:rPr>
                      <m:t>𝑙𝑏</m:t>
                    </m:r>
                  </m:oMath>
                </a14:m>
                <a:r>
                  <a:rPr lang="en-US" altLang="zh-CN" sz="3200" dirty="0">
                    <a:latin typeface="Calibri" panose="020F0502020204030204" pitchFamily="34" charset="0"/>
                    <a:cs typeface="Calibri" panose="020F0502020204030204" pitchFamily="34" charset="0"/>
                  </a:rPr>
                  <a:t> to </a:t>
                </a:r>
                <a:r>
                  <a:rPr lang="en-US" altLang="zh-CN" sz="3200" dirty="0" err="1">
                    <a:solidFill>
                      <a:srgbClr val="FF0000"/>
                    </a:solidFill>
                    <a:latin typeface="Calibri" panose="020F0502020204030204" pitchFamily="34" charset="0"/>
                    <a:cs typeface="Calibri" panose="020F0502020204030204" pitchFamily="34" charset="0"/>
                  </a:rPr>
                  <a:t>resdefine</a:t>
                </a:r>
                <a:r>
                  <a:rPr lang="en-US" altLang="zh-CN" sz="3200" dirty="0">
                    <a:latin typeface="Calibri" panose="020F0502020204030204" pitchFamily="34" charset="0"/>
                    <a:cs typeface="Calibri" panose="020F0502020204030204" pitchFamily="34" charset="0"/>
                  </a:rPr>
                  <a:t> the feasible solution </a:t>
                </a:r>
                <a:r>
                  <a:rPr lang="en-US" altLang="zh-CN" sz="3200" dirty="0">
                    <a:solidFill>
                      <a:srgbClr val="FF0000"/>
                    </a:solidFill>
                    <a:latin typeface="Calibri" panose="020F0502020204030204" pitchFamily="34" charset="0"/>
                    <a:cs typeface="Calibri" panose="020F0502020204030204" pitchFamily="34" charset="0"/>
                  </a:rPr>
                  <a:t>range of </a:t>
                </a:r>
                <a14:m>
                  <m:oMath xmlns:m="http://schemas.openxmlformats.org/officeDocument/2006/math">
                    <m:r>
                      <a:rPr lang="en-US" altLang="zh-CN" sz="3200" i="1" dirty="0" smtClean="0">
                        <a:solidFill>
                          <a:srgbClr val="FF0000"/>
                        </a:solidFill>
                        <a:latin typeface="Cambria Math" panose="02040503050406030204" pitchFamily="18" charset="0"/>
                        <a:cs typeface="Calibri" panose="020F0502020204030204" pitchFamily="34" charset="0"/>
                      </a:rPr>
                      <m:t>𝑟</m:t>
                    </m:r>
                  </m:oMath>
                </a14:m>
                <a:r>
                  <a:rPr lang="en-US" altLang="zh-CN" sz="3200" dirty="0">
                    <a:latin typeface="Calibri" panose="020F0502020204030204" pitchFamily="34" charset="0"/>
                    <a:cs typeface="Calibri" panose="020F0502020204030204" pitchFamily="34" charset="0"/>
                  </a:rPr>
                  <a:t>.</a:t>
                </a:r>
              </a:p>
            </p:txBody>
          </p:sp>
        </mc:Choice>
        <mc:Fallback xmlns="">
          <p:sp>
            <p:nvSpPr>
              <p:cNvPr id="7" name="文本框 6">
                <a:extLst>
                  <a:ext uri="{FF2B5EF4-FFF2-40B4-BE49-F238E27FC236}">
                    <a16:creationId xmlns:a16="http://schemas.microsoft.com/office/drawing/2014/main" id="{445CCFF3-54FD-4D43-886B-57C132044178}"/>
                  </a:ext>
                </a:extLst>
              </p:cNvPr>
              <p:cNvSpPr txBox="1">
                <a:spLocks noRot="1" noChangeAspect="1" noMove="1" noResize="1" noEditPoints="1" noAdjustHandles="1" noChangeArrowheads="1" noChangeShapeType="1" noTextEdit="1"/>
              </p:cNvSpPr>
              <p:nvPr/>
            </p:nvSpPr>
            <p:spPr>
              <a:xfrm>
                <a:off x="681325" y="5673550"/>
                <a:ext cx="10077737" cy="754694"/>
              </a:xfrm>
              <a:prstGeom prst="rect">
                <a:avLst/>
              </a:prstGeom>
              <a:blipFill>
                <a:blip r:embed="rId3"/>
                <a:stretch>
                  <a:fillRect l="-665" r="-544" b="-25806"/>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A78C7B7-A3D6-4650-93E2-9BD63EC65CD5}"/>
              </a:ext>
            </a:extLst>
          </p:cNvPr>
          <p:cNvPicPr>
            <a:picLocks noChangeAspect="1"/>
          </p:cNvPicPr>
          <p:nvPr/>
        </p:nvPicPr>
        <p:blipFill>
          <a:blip r:embed="rId4"/>
          <a:stretch>
            <a:fillRect/>
          </a:stretch>
        </p:blipFill>
        <p:spPr>
          <a:xfrm>
            <a:off x="467590" y="2090240"/>
            <a:ext cx="3460174" cy="3699525"/>
          </a:xfrm>
          <a:prstGeom prst="rect">
            <a:avLst/>
          </a:prstGeom>
        </p:spPr>
      </p:pic>
      <p:sp>
        <p:nvSpPr>
          <p:cNvPr id="8" name="文本占位符 1">
            <a:extLst>
              <a:ext uri="{FF2B5EF4-FFF2-40B4-BE49-F238E27FC236}">
                <a16:creationId xmlns:a16="http://schemas.microsoft.com/office/drawing/2014/main" id="{7FC7850A-C47E-445C-933F-0F08097E90AF}"/>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Integration with Error Budgets</a:t>
            </a:r>
          </a:p>
        </p:txBody>
      </p:sp>
      <p:pic>
        <p:nvPicPr>
          <p:cNvPr id="3" name="图片 2">
            <a:extLst>
              <a:ext uri="{FF2B5EF4-FFF2-40B4-BE49-F238E27FC236}">
                <a16:creationId xmlns:a16="http://schemas.microsoft.com/office/drawing/2014/main" id="{DB65B4C4-61FC-4B9E-B628-4056764B1ABD}"/>
              </a:ext>
            </a:extLst>
          </p:cNvPr>
          <p:cNvPicPr>
            <a:picLocks noChangeAspect="1"/>
          </p:cNvPicPr>
          <p:nvPr/>
        </p:nvPicPr>
        <p:blipFill>
          <a:blip r:embed="rId5"/>
          <a:stretch>
            <a:fillRect/>
          </a:stretch>
        </p:blipFill>
        <p:spPr>
          <a:xfrm>
            <a:off x="5020125" y="1554291"/>
            <a:ext cx="6442924" cy="1094403"/>
          </a:xfrm>
          <a:prstGeom prst="rect">
            <a:avLst/>
          </a:prstGeom>
        </p:spPr>
      </p:pic>
      <p:pic>
        <p:nvPicPr>
          <p:cNvPr id="4" name="图片 3">
            <a:extLst>
              <a:ext uri="{FF2B5EF4-FFF2-40B4-BE49-F238E27FC236}">
                <a16:creationId xmlns:a16="http://schemas.microsoft.com/office/drawing/2014/main" id="{04CB35F2-2DE1-45FC-8D58-D8B2FDF85D78}"/>
              </a:ext>
            </a:extLst>
          </p:cNvPr>
          <p:cNvPicPr>
            <a:picLocks noChangeAspect="1"/>
          </p:cNvPicPr>
          <p:nvPr/>
        </p:nvPicPr>
        <p:blipFill>
          <a:blip r:embed="rId6"/>
          <a:stretch>
            <a:fillRect/>
          </a:stretch>
        </p:blipFill>
        <p:spPr>
          <a:xfrm>
            <a:off x="4529874" y="2571832"/>
            <a:ext cx="6442923" cy="3178581"/>
          </a:xfrm>
          <a:prstGeom prst="rect">
            <a:avLst/>
          </a:prstGeom>
        </p:spPr>
      </p:pic>
      <p:sp>
        <p:nvSpPr>
          <p:cNvPr id="5" name="矩形 4">
            <a:extLst>
              <a:ext uri="{FF2B5EF4-FFF2-40B4-BE49-F238E27FC236}">
                <a16:creationId xmlns:a16="http://schemas.microsoft.com/office/drawing/2014/main" id="{3805E2DF-562A-4604-BE29-28EF6E81C800}"/>
              </a:ext>
            </a:extLst>
          </p:cNvPr>
          <p:cNvSpPr/>
          <p:nvPr/>
        </p:nvSpPr>
        <p:spPr>
          <a:xfrm>
            <a:off x="467590" y="844938"/>
            <a:ext cx="10505209" cy="1077218"/>
          </a:xfrm>
          <a:prstGeom prst="rect">
            <a:avLst/>
          </a:prstGeom>
        </p:spPr>
        <p:txBody>
          <a:bodyPr wrap="square">
            <a:spAutoFit/>
          </a:bodyPr>
          <a:lstStyle/>
          <a:p>
            <a:pPr algn="just"/>
            <a:r>
              <a:rPr lang="en-US" altLang="zh-CN" sz="3200" dirty="0">
                <a:latin typeface="Calibri" panose="020F0502020204030204" pitchFamily="34" charset="0"/>
                <a:cs typeface="Calibri" panose="020F0502020204030204" pitchFamily="34" charset="0"/>
              </a:rPr>
              <a:t>You may expect </a:t>
            </a:r>
            <a:r>
              <a:rPr lang="en-US" altLang="zh-CN" sz="3200" dirty="0" err="1">
                <a:latin typeface="Calibri" panose="020F0502020204030204" pitchFamily="34" charset="0"/>
                <a:cs typeface="Calibri" panose="020F0502020204030204" pitchFamily="34" charset="0"/>
              </a:rPr>
              <a:t>PrecTuner</a:t>
            </a:r>
            <a:r>
              <a:rPr lang="en-US" altLang="zh-CN" sz="3200" dirty="0">
                <a:latin typeface="Calibri" panose="020F0502020204030204" pitchFamily="34" charset="0"/>
                <a:cs typeface="Calibri" panose="020F0502020204030204" pitchFamily="34" charset="0"/>
              </a:rPr>
              <a:t> to generate code under a predefined error budget ε.</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483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15</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445CCFF3-54FD-4D43-886B-57C132044178}"/>
              </a:ext>
            </a:extLst>
          </p:cNvPr>
          <p:cNvSpPr txBox="1"/>
          <p:nvPr/>
        </p:nvSpPr>
        <p:spPr>
          <a:xfrm>
            <a:off x="1301672" y="1782395"/>
            <a:ext cx="8228408" cy="3785652"/>
          </a:xfrm>
          <a:prstGeom prst="rect">
            <a:avLst/>
          </a:prstGeom>
          <a:noFill/>
        </p:spPr>
        <p:txBody>
          <a:bodyPr wrap="square" rtlCol="0">
            <a:spAutoFit/>
          </a:bodyPr>
          <a:lstStyle/>
          <a:p>
            <a:pPr>
              <a:lnSpc>
                <a:spcPct val="150000"/>
              </a:lnSpc>
            </a:pPr>
            <a:r>
              <a:rPr lang="en-US" altLang="zh-CN" sz="3200" dirty="0">
                <a:latin typeface="Calibri" panose="020F0502020204030204" pitchFamily="34" charset="0"/>
                <a:ea typeface="Calibri" panose="020F0502020204030204" pitchFamily="34" charset="0"/>
                <a:cs typeface="Calibri" panose="020F0502020204030204" pitchFamily="34" charset="0"/>
              </a:rPr>
              <a:t>Experimental Setup:</a:t>
            </a:r>
          </a:p>
          <a:p>
            <a:pPr marL="914400" lvl="1" indent="-457200">
              <a:buFont typeface="Wingdings" panose="05000000000000000000" pitchFamily="2" charset="2"/>
              <a:buChar char="Ø"/>
            </a:pPr>
            <a:r>
              <a:rPr lang="pt-BR" altLang="zh-CN" sz="3200" dirty="0">
                <a:latin typeface="Calibri" panose="020F0502020204030204" pitchFamily="34" charset="0"/>
                <a:ea typeface="Calibri" panose="020F0502020204030204" pitchFamily="34" charset="0"/>
                <a:cs typeface="Calibri" panose="020F0502020204030204" pitchFamily="34" charset="0"/>
              </a:rPr>
              <a:t>3.10 GHz Intel(R) Core(TM) i5-10500 CPU</a:t>
            </a:r>
          </a:p>
          <a:p>
            <a:pPr marL="914400" lvl="1" indent="-457200">
              <a:buFont typeface="Wingdings" panose="05000000000000000000" pitchFamily="2" charset="2"/>
              <a:buChar char="Ø"/>
            </a:pPr>
            <a:r>
              <a:rPr lang="en-US" altLang="zh-CN" sz="3200" dirty="0">
                <a:latin typeface="Calibri" panose="020F0502020204030204" pitchFamily="34" charset="0"/>
                <a:ea typeface="Calibri" panose="020F0502020204030204" pitchFamily="34" charset="0"/>
                <a:cs typeface="Calibri" panose="020F0502020204030204" pitchFamily="34" charset="0"/>
              </a:rPr>
              <a:t>NVIDIA RTX 2070</a:t>
            </a:r>
          </a:p>
          <a:p>
            <a:pPr marL="914400" lvl="1" indent="-457200">
              <a:buFont typeface="Wingdings" panose="05000000000000000000" pitchFamily="2" charset="2"/>
              <a:buChar char="Ø"/>
            </a:pPr>
            <a:r>
              <a:rPr lang="en-US" altLang="zh-CN" sz="3200" dirty="0">
                <a:latin typeface="Calibri" panose="020F0502020204030204" pitchFamily="34" charset="0"/>
                <a:ea typeface="Calibri" panose="020F0502020204030204" pitchFamily="34" charset="0"/>
                <a:cs typeface="Calibri" panose="020F0502020204030204" pitchFamily="34" charset="0"/>
              </a:rPr>
              <a:t>Ubuntu 20.04.5 LTS</a:t>
            </a:r>
          </a:p>
          <a:p>
            <a:pPr marL="914400" lvl="1" indent="-457200">
              <a:buFont typeface="Wingdings" panose="05000000000000000000" pitchFamily="2" charset="2"/>
              <a:buChar char="Ø"/>
            </a:pPr>
            <a:r>
              <a:rPr lang="en-US" altLang="zh-CN" sz="3200" dirty="0">
                <a:latin typeface="Calibri" panose="020F0502020204030204" pitchFamily="34" charset="0"/>
                <a:ea typeface="Calibri" panose="020F0502020204030204" pitchFamily="34" charset="0"/>
                <a:cs typeface="Calibri" panose="020F0502020204030204" pitchFamily="34" charset="0"/>
              </a:rPr>
              <a:t>Clang 12.0.1 with -O3</a:t>
            </a:r>
          </a:p>
          <a:p>
            <a:pPr marL="914400" lvl="1" indent="-457200">
              <a:buFont typeface="Wingdings" panose="05000000000000000000" pitchFamily="2" charset="2"/>
              <a:buChar char="Ø"/>
            </a:pPr>
            <a:r>
              <a:rPr lang="en-US" altLang="zh-CN" sz="3200" dirty="0">
                <a:latin typeface="Calibri" panose="020F0502020204030204" pitchFamily="34" charset="0"/>
                <a:ea typeface="Calibri" panose="020F0502020204030204" pitchFamily="34" charset="0"/>
                <a:cs typeface="Calibri" panose="020F0502020204030204" pitchFamily="34" charset="0"/>
              </a:rPr>
              <a:t>NVCC 11.1    with -O3</a:t>
            </a:r>
          </a:p>
          <a:p>
            <a:pPr marL="914400" lvl="1" indent="-457200">
              <a:buFont typeface="Wingdings" panose="05000000000000000000" pitchFamily="2" charset="2"/>
              <a:buChar char="Ø"/>
            </a:pPr>
            <a:r>
              <a:rPr lang="en-US" altLang="zh-CN" sz="3200" dirty="0" err="1">
                <a:latin typeface="Calibri" panose="020F0502020204030204" pitchFamily="34" charset="0"/>
                <a:ea typeface="Calibri" panose="020F0502020204030204" pitchFamily="34" charset="0"/>
                <a:cs typeface="Calibri" panose="020F0502020204030204" pitchFamily="34" charset="0"/>
              </a:rPr>
              <a:t>PolyBench</a:t>
            </a:r>
            <a:r>
              <a:rPr lang="en-US" altLang="zh-CN" sz="3200" dirty="0">
                <a:latin typeface="Calibri" panose="020F0502020204030204" pitchFamily="34" charset="0"/>
                <a:ea typeface="Calibri" panose="020F0502020204030204" pitchFamily="34" charset="0"/>
                <a:cs typeface="Calibri" panose="020F0502020204030204" pitchFamily="34" charset="0"/>
              </a:rPr>
              <a:t> 4.2.1 (beta)</a:t>
            </a:r>
          </a:p>
        </p:txBody>
      </p:sp>
      <p:sp>
        <p:nvSpPr>
          <p:cNvPr id="8" name="文本占位符 1">
            <a:extLst>
              <a:ext uri="{FF2B5EF4-FFF2-40B4-BE49-F238E27FC236}">
                <a16:creationId xmlns:a16="http://schemas.microsoft.com/office/drawing/2014/main" id="{31EB0D96-947C-4B90-8F96-433B04230F78}"/>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p:txBody>
      </p:sp>
    </p:spTree>
    <p:extLst>
      <p:ext uri="{BB962C8B-B14F-4D97-AF65-F5344CB8AC3E}">
        <p14:creationId xmlns:p14="http://schemas.microsoft.com/office/powerpoint/2010/main" val="179394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16</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Effects of Performance Prediction</a:t>
            </a:r>
          </a:p>
        </p:txBody>
      </p:sp>
      <p:sp>
        <p:nvSpPr>
          <p:cNvPr id="7" name="文本框 6">
            <a:extLst>
              <a:ext uri="{FF2B5EF4-FFF2-40B4-BE49-F238E27FC236}">
                <a16:creationId xmlns:a16="http://schemas.microsoft.com/office/drawing/2014/main" id="{445CCFF3-54FD-4D43-886B-57C132044178}"/>
              </a:ext>
            </a:extLst>
          </p:cNvPr>
          <p:cNvSpPr txBox="1"/>
          <p:nvPr/>
        </p:nvSpPr>
        <p:spPr>
          <a:xfrm>
            <a:off x="206449" y="5934671"/>
            <a:ext cx="11779102" cy="584775"/>
          </a:xfrm>
          <a:prstGeom prst="rect">
            <a:avLst/>
          </a:prstGeom>
          <a:noFill/>
        </p:spPr>
        <p:txBody>
          <a:bodyPr wrap="square" rtlCol="0">
            <a:spAutoFit/>
          </a:bodyPr>
          <a:lstStyle/>
          <a:p>
            <a:pPr algn="just"/>
            <a:r>
              <a:rPr lang="en-US" altLang="zh-CN" sz="3200" dirty="0">
                <a:latin typeface="Calibri" panose="020F0502020204030204" pitchFamily="34" charset="0"/>
                <a:cs typeface="Calibri" panose="020F0502020204030204" pitchFamily="34" charset="0"/>
              </a:rPr>
              <a:t>Our performance model </a:t>
            </a:r>
            <a:r>
              <a:rPr lang="en-US" altLang="zh-CN" sz="3200" dirty="0">
                <a:solidFill>
                  <a:srgbClr val="FF0000"/>
                </a:solidFill>
                <a:latin typeface="Calibri" panose="020F0502020204030204" pitchFamily="34" charset="0"/>
                <a:cs typeface="Calibri" panose="020F0502020204030204" pitchFamily="34" charset="0"/>
              </a:rPr>
              <a:t>can approximate the real performance trend</a:t>
            </a:r>
            <a:r>
              <a:rPr lang="en-US" altLang="zh-CN" sz="3200" dirty="0">
                <a:latin typeface="Calibri" panose="020F0502020204030204" pitchFamily="34" charset="0"/>
                <a:cs typeface="Calibri" panose="020F0502020204030204" pitchFamily="34" charset="0"/>
              </a:rPr>
              <a:t>.</a:t>
            </a:r>
          </a:p>
        </p:txBody>
      </p:sp>
      <p:pic>
        <p:nvPicPr>
          <p:cNvPr id="3" name="图片 2">
            <a:extLst>
              <a:ext uri="{FF2B5EF4-FFF2-40B4-BE49-F238E27FC236}">
                <a16:creationId xmlns:a16="http://schemas.microsoft.com/office/drawing/2014/main" id="{2203FC48-907C-4FAA-93EA-8E3F10E082ED}"/>
              </a:ext>
            </a:extLst>
          </p:cNvPr>
          <p:cNvPicPr>
            <a:picLocks noChangeAspect="1"/>
          </p:cNvPicPr>
          <p:nvPr/>
        </p:nvPicPr>
        <p:blipFill>
          <a:blip r:embed="rId3"/>
          <a:stretch>
            <a:fillRect/>
          </a:stretch>
        </p:blipFill>
        <p:spPr>
          <a:xfrm>
            <a:off x="0" y="2121408"/>
            <a:ext cx="12192000" cy="3813263"/>
          </a:xfrm>
          <a:prstGeom prst="rect">
            <a:avLst/>
          </a:prstGeom>
        </p:spPr>
      </p:pic>
      <p:sp>
        <p:nvSpPr>
          <p:cNvPr id="2" name="矩形 1">
            <a:extLst>
              <a:ext uri="{FF2B5EF4-FFF2-40B4-BE49-F238E27FC236}">
                <a16:creationId xmlns:a16="http://schemas.microsoft.com/office/drawing/2014/main" id="{C433C2F1-2CB5-4C75-B5D2-729DF5B0C938}"/>
              </a:ext>
            </a:extLst>
          </p:cNvPr>
          <p:cNvSpPr/>
          <p:nvPr/>
        </p:nvSpPr>
        <p:spPr>
          <a:xfrm>
            <a:off x="371856" y="1141944"/>
            <a:ext cx="11448288" cy="1015663"/>
          </a:xfrm>
          <a:prstGeom prst="rect">
            <a:avLst/>
          </a:prstGeom>
        </p:spPr>
        <p:txBody>
          <a:bodyPr wrap="square">
            <a:spAutoFit/>
          </a:bodyPr>
          <a:lstStyle/>
          <a:p>
            <a:pPr algn="just"/>
            <a:r>
              <a:rPr lang="en-US" altLang="zh-CN" sz="2000" dirty="0">
                <a:latin typeface="Calibri" panose="020F0502020204030204" pitchFamily="34" charset="0"/>
                <a:cs typeface="Calibri" panose="020F0502020204030204" pitchFamily="34" charset="0"/>
              </a:rPr>
              <a:t>Predicted: we let </a:t>
            </a:r>
            <a:r>
              <a:rPr lang="en-US" altLang="zh-CN" sz="2000" dirty="0" err="1">
                <a:latin typeface="Calibri" panose="020F0502020204030204" pitchFamily="34" charset="0"/>
                <a:cs typeface="Calibri" panose="020F0502020204030204" pitchFamily="34" charset="0"/>
              </a:rPr>
              <a:t>PrecTuner</a:t>
            </a:r>
            <a:r>
              <a:rPr lang="en-US" altLang="zh-CN" sz="2000" dirty="0">
                <a:latin typeface="Calibri" panose="020F0502020204030204" pitchFamily="34" charset="0"/>
                <a:cs typeface="Calibri" panose="020F0502020204030204" pitchFamily="34" charset="0"/>
              </a:rPr>
              <a:t> sample some of its generated code variants and solve the unknowns of the performance model.</a:t>
            </a:r>
          </a:p>
          <a:p>
            <a:pPr algn="just"/>
            <a:r>
              <a:rPr lang="en-US" altLang="zh-CN" sz="2000" dirty="0">
                <a:latin typeface="Calibri" panose="020F0502020204030204" pitchFamily="34" charset="0"/>
                <a:cs typeface="Calibri" panose="020F0502020204030204" pitchFamily="34" charset="0"/>
              </a:rPr>
              <a:t>Empirical:  we empirically execute the mixed-precision code variants using some values of r.</a:t>
            </a:r>
            <a:endParaRPr lang="zh-CN" altLang="en-US" sz="2000" dirty="0"/>
          </a:p>
        </p:txBody>
      </p:sp>
    </p:spTree>
    <p:extLst>
      <p:ext uri="{BB962C8B-B14F-4D97-AF65-F5344CB8AC3E}">
        <p14:creationId xmlns:p14="http://schemas.microsoft.com/office/powerpoint/2010/main" val="57229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17</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Ablation Study of the Optimizations</a:t>
            </a:r>
          </a:p>
        </p:txBody>
      </p:sp>
      <p:sp>
        <p:nvSpPr>
          <p:cNvPr id="7" name="文本框 6">
            <a:extLst>
              <a:ext uri="{FF2B5EF4-FFF2-40B4-BE49-F238E27FC236}">
                <a16:creationId xmlns:a16="http://schemas.microsoft.com/office/drawing/2014/main" id="{445CCFF3-54FD-4D43-886B-57C132044178}"/>
              </a:ext>
            </a:extLst>
          </p:cNvPr>
          <p:cNvSpPr txBox="1"/>
          <p:nvPr/>
        </p:nvSpPr>
        <p:spPr>
          <a:xfrm>
            <a:off x="806126" y="5082126"/>
            <a:ext cx="10579748" cy="1569660"/>
          </a:xfrm>
          <a:prstGeom prst="rect">
            <a:avLst/>
          </a:prstGeom>
          <a:noFill/>
        </p:spPr>
        <p:txBody>
          <a:bodyPr wrap="square" rtlCol="0">
            <a:spAutoFit/>
          </a:bodyPr>
          <a:lstStyle/>
          <a:p>
            <a:pPr algn="just"/>
            <a:r>
              <a:rPr lang="en-US" altLang="zh-CN" sz="2400" b="1" dirty="0"/>
              <a:t>The </a:t>
            </a:r>
            <a:r>
              <a:rPr lang="en-US" altLang="zh-CN" sz="2400" b="1" dirty="0">
                <a:solidFill>
                  <a:srgbClr val="FF0000"/>
                </a:solidFill>
              </a:rPr>
              <a:t>reduced-precision optimization </a:t>
            </a:r>
            <a:r>
              <a:rPr lang="en-US" altLang="zh-CN" sz="2400" b="1" dirty="0"/>
              <a:t>alone enhances the performance of most programs, yielding a geometric mean speedup of </a:t>
            </a:r>
            <a:r>
              <a:rPr lang="en-US" altLang="zh-CN" sz="2400" b="1" dirty="0">
                <a:solidFill>
                  <a:srgbClr val="FF0000"/>
                </a:solidFill>
              </a:rPr>
              <a:t>1.37×</a:t>
            </a:r>
            <a:r>
              <a:rPr lang="en-US" altLang="zh-CN" sz="2400" b="1" dirty="0"/>
              <a:t>. </a:t>
            </a:r>
          </a:p>
          <a:p>
            <a:pPr algn="just"/>
            <a:r>
              <a:rPr lang="en-US" altLang="zh-CN" sz="2400" b="1" dirty="0" err="1"/>
              <a:t>PrecTuner</a:t>
            </a:r>
            <a:r>
              <a:rPr lang="en-US" altLang="zh-CN" sz="2400" b="1" dirty="0"/>
              <a:t> yielding a geometric mean speedup over the baseline by </a:t>
            </a:r>
            <a:r>
              <a:rPr lang="en-US" altLang="zh-CN" sz="2400" b="1" dirty="0">
                <a:solidFill>
                  <a:srgbClr val="FF0000"/>
                </a:solidFill>
              </a:rPr>
              <a:t>2.16×</a:t>
            </a:r>
            <a:r>
              <a:rPr lang="en-US" altLang="zh-CN" sz="2400" b="1" dirty="0"/>
              <a:t> and </a:t>
            </a:r>
            <a:r>
              <a:rPr lang="en-US" altLang="zh-CN" sz="2400" b="1" dirty="0">
                <a:solidFill>
                  <a:srgbClr val="FF0000"/>
                </a:solidFill>
              </a:rPr>
              <a:t>3.68× </a:t>
            </a:r>
            <a:r>
              <a:rPr lang="en-US" altLang="zh-CN" sz="2400" b="1" dirty="0"/>
              <a:t>when </a:t>
            </a:r>
            <a:r>
              <a:rPr lang="en-US" altLang="zh-CN" sz="2400" b="1" dirty="0">
                <a:solidFill>
                  <a:srgbClr val="FF0000"/>
                </a:solidFill>
              </a:rPr>
              <a:t>tiling is excluded and included</a:t>
            </a:r>
            <a:r>
              <a:rPr lang="en-US" altLang="zh-CN" sz="2400" b="1" dirty="0"/>
              <a:t>, respectively.</a:t>
            </a:r>
            <a:r>
              <a:rPr lang="en-US" altLang="zh-CN" sz="2400" b="1" dirty="0">
                <a:latin typeface="Calibri" panose="020F0502020204030204" pitchFamily="34" charset="0"/>
                <a:cs typeface="Calibri" panose="020F0502020204030204" pitchFamily="34" charset="0"/>
              </a:rPr>
              <a:t> </a:t>
            </a:r>
          </a:p>
        </p:txBody>
      </p:sp>
      <p:pic>
        <p:nvPicPr>
          <p:cNvPr id="3" name="图片 2">
            <a:extLst>
              <a:ext uri="{FF2B5EF4-FFF2-40B4-BE49-F238E27FC236}">
                <a16:creationId xmlns:a16="http://schemas.microsoft.com/office/drawing/2014/main" id="{4E76F274-E5FE-433F-A8FF-66D658B308C1}"/>
              </a:ext>
            </a:extLst>
          </p:cNvPr>
          <p:cNvPicPr>
            <a:picLocks noChangeAspect="1"/>
          </p:cNvPicPr>
          <p:nvPr/>
        </p:nvPicPr>
        <p:blipFill>
          <a:blip r:embed="rId3"/>
          <a:stretch>
            <a:fillRect/>
          </a:stretch>
        </p:blipFill>
        <p:spPr>
          <a:xfrm>
            <a:off x="884887" y="1206631"/>
            <a:ext cx="9734621" cy="3875495"/>
          </a:xfrm>
          <a:prstGeom prst="rect">
            <a:avLst/>
          </a:prstGeom>
        </p:spPr>
      </p:pic>
    </p:spTree>
    <p:extLst>
      <p:ext uri="{BB962C8B-B14F-4D97-AF65-F5344CB8AC3E}">
        <p14:creationId xmlns:p14="http://schemas.microsoft.com/office/powerpoint/2010/main" val="161701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18</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Comparison with the State of the Art</a:t>
            </a:r>
          </a:p>
        </p:txBody>
      </p:sp>
      <p:sp>
        <p:nvSpPr>
          <p:cNvPr id="7" name="文本框 6">
            <a:extLst>
              <a:ext uri="{FF2B5EF4-FFF2-40B4-BE49-F238E27FC236}">
                <a16:creationId xmlns:a16="http://schemas.microsoft.com/office/drawing/2014/main" id="{445CCFF3-54FD-4D43-886B-57C132044178}"/>
              </a:ext>
            </a:extLst>
          </p:cNvPr>
          <p:cNvSpPr txBox="1"/>
          <p:nvPr/>
        </p:nvSpPr>
        <p:spPr>
          <a:xfrm>
            <a:off x="624840" y="5488394"/>
            <a:ext cx="10942320" cy="1200329"/>
          </a:xfrm>
          <a:prstGeom prst="rect">
            <a:avLst/>
          </a:prstGeom>
          <a:noFill/>
        </p:spPr>
        <p:txBody>
          <a:bodyPr wrap="square" rtlCol="0">
            <a:spAutoFit/>
          </a:bodyPr>
          <a:lstStyle/>
          <a:p>
            <a:r>
              <a:rPr lang="en-US" altLang="zh-CN" sz="3600" dirty="0" err="1">
                <a:latin typeface="Calibri" panose="020F0502020204030204" pitchFamily="34" charset="0"/>
                <a:cs typeface="Calibri" panose="020F0502020204030204" pitchFamily="34" charset="0"/>
              </a:rPr>
              <a:t>PrecTuner</a:t>
            </a:r>
            <a:r>
              <a:rPr lang="en-US" altLang="zh-CN" sz="3600" dirty="0">
                <a:latin typeface="Calibri" panose="020F0502020204030204" pitchFamily="34" charset="0"/>
                <a:cs typeface="Calibri" panose="020F0502020204030204" pitchFamily="34" charset="0"/>
              </a:rPr>
              <a:t> obtains a mean speedup of </a:t>
            </a:r>
            <a:r>
              <a:rPr lang="en-US" altLang="zh-CN" sz="3600" dirty="0">
                <a:solidFill>
                  <a:srgbClr val="FF0000"/>
                </a:solidFill>
                <a:latin typeface="Calibri" panose="020F0502020204030204" pitchFamily="34" charset="0"/>
                <a:cs typeface="Calibri" panose="020F0502020204030204" pitchFamily="34" charset="0"/>
              </a:rPr>
              <a:t>3.28× over </a:t>
            </a:r>
            <a:r>
              <a:rPr lang="en-US" altLang="zh-CN" sz="3600" dirty="0" err="1">
                <a:solidFill>
                  <a:srgbClr val="FF0000"/>
                </a:solidFill>
                <a:latin typeface="Calibri" panose="020F0502020204030204" pitchFamily="34" charset="0"/>
                <a:cs typeface="Calibri" panose="020F0502020204030204" pitchFamily="34" charset="0"/>
              </a:rPr>
              <a:t>LuIs</a:t>
            </a:r>
            <a:r>
              <a:rPr lang="en-US" altLang="zh-CN" sz="3600" dirty="0">
                <a:latin typeface="Calibri" panose="020F0502020204030204" pitchFamily="34" charset="0"/>
                <a:cs typeface="Calibri" panose="020F0502020204030204" pitchFamily="34" charset="0"/>
              </a:rPr>
              <a:t>. </a:t>
            </a:r>
            <a:r>
              <a:rPr lang="en-US" altLang="zh-CN" sz="3600" dirty="0" err="1">
                <a:latin typeface="Calibri" panose="020F0502020204030204" pitchFamily="34" charset="0"/>
                <a:cs typeface="Calibri" panose="020F0502020204030204" pitchFamily="34" charset="0"/>
              </a:rPr>
              <a:t>PrecTuner</a:t>
            </a:r>
            <a:r>
              <a:rPr lang="en-US" altLang="zh-CN" sz="3600" dirty="0">
                <a:latin typeface="Calibri" panose="020F0502020204030204" pitchFamily="34" charset="0"/>
                <a:cs typeface="Calibri" panose="020F0502020204030204" pitchFamily="34" charset="0"/>
              </a:rPr>
              <a:t> obtains a mean speedup of </a:t>
            </a:r>
            <a:r>
              <a:rPr lang="en-US" altLang="zh-CN" sz="3600" dirty="0">
                <a:solidFill>
                  <a:srgbClr val="FF0000"/>
                </a:solidFill>
                <a:latin typeface="Calibri" panose="020F0502020204030204" pitchFamily="34" charset="0"/>
                <a:cs typeface="Calibri" panose="020F0502020204030204" pitchFamily="34" charset="0"/>
              </a:rPr>
              <a:t>1.81× over Pluto</a:t>
            </a:r>
            <a:r>
              <a:rPr lang="en-US" altLang="zh-CN" sz="3600" dirty="0">
                <a:latin typeface="Calibri" panose="020F0502020204030204" pitchFamily="34" charset="0"/>
                <a:cs typeface="Calibri" panose="020F0502020204030204" pitchFamily="34" charset="0"/>
              </a:rPr>
              <a:t>. </a:t>
            </a:r>
          </a:p>
        </p:txBody>
      </p:sp>
      <p:pic>
        <p:nvPicPr>
          <p:cNvPr id="2" name="图片 1">
            <a:extLst>
              <a:ext uri="{FF2B5EF4-FFF2-40B4-BE49-F238E27FC236}">
                <a16:creationId xmlns:a16="http://schemas.microsoft.com/office/drawing/2014/main" id="{94F385E3-824D-445A-8D0E-773A1E20A85B}"/>
              </a:ext>
            </a:extLst>
          </p:cNvPr>
          <p:cNvPicPr>
            <a:picLocks noChangeAspect="1"/>
          </p:cNvPicPr>
          <p:nvPr/>
        </p:nvPicPr>
        <p:blipFill>
          <a:blip r:embed="rId3"/>
          <a:stretch>
            <a:fillRect/>
          </a:stretch>
        </p:blipFill>
        <p:spPr>
          <a:xfrm>
            <a:off x="718812" y="1518436"/>
            <a:ext cx="10942320" cy="3821128"/>
          </a:xfrm>
          <a:prstGeom prst="rect">
            <a:avLst/>
          </a:prstGeom>
        </p:spPr>
      </p:pic>
    </p:spTree>
    <p:extLst>
      <p:ext uri="{BB962C8B-B14F-4D97-AF65-F5344CB8AC3E}">
        <p14:creationId xmlns:p14="http://schemas.microsoft.com/office/powerpoint/2010/main" val="21508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19</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Compatibility with Error Budgets</a:t>
            </a:r>
          </a:p>
        </p:txBody>
      </p:sp>
      <p:pic>
        <p:nvPicPr>
          <p:cNvPr id="2" name="图片 1">
            <a:extLst>
              <a:ext uri="{FF2B5EF4-FFF2-40B4-BE49-F238E27FC236}">
                <a16:creationId xmlns:a16="http://schemas.microsoft.com/office/drawing/2014/main" id="{1E7067FF-0445-4AED-B080-224208958E7B}"/>
              </a:ext>
            </a:extLst>
          </p:cNvPr>
          <p:cNvPicPr>
            <a:picLocks noChangeAspect="1"/>
          </p:cNvPicPr>
          <p:nvPr/>
        </p:nvPicPr>
        <p:blipFill>
          <a:blip r:embed="rId3"/>
          <a:stretch>
            <a:fillRect/>
          </a:stretch>
        </p:blipFill>
        <p:spPr>
          <a:xfrm>
            <a:off x="5859308" y="1206631"/>
            <a:ext cx="6163797" cy="4940169"/>
          </a:xfrm>
          <a:prstGeom prst="rect">
            <a:avLst/>
          </a:prstGeom>
        </p:spPr>
      </p:pic>
      <p:pic>
        <p:nvPicPr>
          <p:cNvPr id="3" name="图片 2">
            <a:extLst>
              <a:ext uri="{FF2B5EF4-FFF2-40B4-BE49-F238E27FC236}">
                <a16:creationId xmlns:a16="http://schemas.microsoft.com/office/drawing/2014/main" id="{B1330176-0305-47A3-ABB7-A1C90F2BF996}"/>
              </a:ext>
            </a:extLst>
          </p:cNvPr>
          <p:cNvPicPr>
            <a:picLocks noChangeAspect="1"/>
          </p:cNvPicPr>
          <p:nvPr/>
        </p:nvPicPr>
        <p:blipFill rotWithShape="1">
          <a:blip r:embed="rId4"/>
          <a:srcRect l="3778" r="6509"/>
          <a:stretch/>
        </p:blipFill>
        <p:spPr>
          <a:xfrm>
            <a:off x="629920" y="1514893"/>
            <a:ext cx="4226560" cy="3222976"/>
          </a:xfrm>
          <a:prstGeom prst="rect">
            <a:avLst/>
          </a:prstGeom>
        </p:spPr>
      </p:pic>
      <p:sp>
        <p:nvSpPr>
          <p:cNvPr id="4" name="矩形 3">
            <a:extLst>
              <a:ext uri="{FF2B5EF4-FFF2-40B4-BE49-F238E27FC236}">
                <a16:creationId xmlns:a16="http://schemas.microsoft.com/office/drawing/2014/main" id="{17EFA258-9FA9-4DFC-977E-4C327C45D35C}"/>
              </a:ext>
            </a:extLst>
          </p:cNvPr>
          <p:cNvSpPr/>
          <p:nvPr/>
        </p:nvSpPr>
        <p:spPr>
          <a:xfrm>
            <a:off x="111806" y="5051204"/>
            <a:ext cx="5747502" cy="1200329"/>
          </a:xfrm>
          <a:prstGeom prst="rect">
            <a:avLst/>
          </a:prstGeom>
        </p:spPr>
        <p:txBody>
          <a:bodyPr wrap="square">
            <a:spAutoFit/>
          </a:bodyPr>
          <a:lstStyle/>
          <a:p>
            <a:pPr algn="just"/>
            <a:r>
              <a:rPr lang="en-US" altLang="zh-CN" sz="3600" dirty="0">
                <a:latin typeface="Calibri" panose="020F0502020204030204" pitchFamily="34" charset="0"/>
                <a:cs typeface="Calibri" panose="020F0502020204030204" pitchFamily="34" charset="0"/>
              </a:rPr>
              <a:t>There </a:t>
            </a:r>
            <a:r>
              <a:rPr lang="en-US" altLang="zh-CN" sz="3600" dirty="0">
                <a:solidFill>
                  <a:srgbClr val="FF0000"/>
                </a:solidFill>
                <a:latin typeface="Calibri" panose="020F0502020204030204" pitchFamily="34" charset="0"/>
                <a:cs typeface="Calibri" panose="020F0502020204030204" pitchFamily="34" charset="0"/>
              </a:rPr>
              <a:t>always exists </a:t>
            </a:r>
            <a:r>
              <a:rPr lang="en-US" altLang="zh-CN" sz="3600" dirty="0">
                <a:latin typeface="Calibri" panose="020F0502020204030204" pitchFamily="34" charset="0"/>
                <a:cs typeface="Calibri" panose="020F0502020204030204" pitchFamily="34" charset="0"/>
              </a:rPr>
              <a:t>programs suitable for such optimization.</a:t>
            </a:r>
            <a:endParaRPr lang="zh-CN"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56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604486-FD8A-9B5B-01E1-CC93A461C9E8}"/>
              </a:ext>
            </a:extLst>
          </p:cNvPr>
          <p:cNvSpPr txBox="1"/>
          <p:nvPr/>
        </p:nvSpPr>
        <p:spPr>
          <a:xfrm>
            <a:off x="819057" y="1134807"/>
            <a:ext cx="6939202" cy="5186676"/>
          </a:xfrm>
          <a:prstGeom prst="rect">
            <a:avLst/>
          </a:prstGeom>
          <a:noFill/>
        </p:spPr>
        <p:txBody>
          <a:bodyPr wrap="square" rtlCol="0">
            <a:spAutoFit/>
          </a:bodyPr>
          <a:lstStyle/>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Background and Motivation</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Methodology and Scope</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Mixed-Precision Code Generation</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Performance Prediction</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Integration with Error Budgets</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Experiments</a:t>
            </a:r>
          </a:p>
          <a:p>
            <a:pPr marL="457200" indent="-457200">
              <a:lnSpc>
                <a:spcPct val="150000"/>
              </a:lnSpc>
              <a:buFont typeface="+mj-lt"/>
              <a:buAutoNum type="circleNumDbPlain"/>
            </a:pPr>
            <a:r>
              <a:rPr lang="en-US" altLang="zh-CN" sz="3200" dirty="0">
                <a:latin typeface="Calibri" panose="020F0502020204030204" pitchFamily="34" charset="0"/>
                <a:cs typeface="Calibri" panose="020F0502020204030204" pitchFamily="34" charset="0"/>
              </a:rPr>
              <a:t>Conclusion</a:t>
            </a:r>
            <a:endParaRPr lang="zh-CN" altLang="en-US" sz="32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7958B5C7-1B94-4357-83B8-37A93551E210}"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2</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Outline</a:t>
            </a:r>
          </a:p>
        </p:txBody>
      </p:sp>
    </p:spTree>
    <p:extLst>
      <p:ext uri="{BB962C8B-B14F-4D97-AF65-F5344CB8AC3E}">
        <p14:creationId xmlns:p14="http://schemas.microsoft.com/office/powerpoint/2010/main" val="20071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20</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Experiments</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Scalability to Parallel Execution</a:t>
            </a:r>
          </a:p>
        </p:txBody>
      </p:sp>
      <p:sp>
        <p:nvSpPr>
          <p:cNvPr id="7" name="文本框 6">
            <a:extLst>
              <a:ext uri="{FF2B5EF4-FFF2-40B4-BE49-F238E27FC236}">
                <a16:creationId xmlns:a16="http://schemas.microsoft.com/office/drawing/2014/main" id="{445CCFF3-54FD-4D43-886B-57C132044178}"/>
              </a:ext>
            </a:extLst>
          </p:cNvPr>
          <p:cNvSpPr txBox="1"/>
          <p:nvPr/>
        </p:nvSpPr>
        <p:spPr>
          <a:xfrm>
            <a:off x="338747" y="4969567"/>
            <a:ext cx="11514505" cy="1754326"/>
          </a:xfrm>
          <a:prstGeom prst="rect">
            <a:avLst/>
          </a:prstGeom>
          <a:noFill/>
        </p:spPr>
        <p:txBody>
          <a:bodyPr wrap="square" rtlCol="0">
            <a:spAutoFit/>
          </a:bodyPr>
          <a:lstStyle/>
          <a:p>
            <a:pPr algn="just"/>
            <a:r>
              <a:rPr lang="en-US" altLang="zh-CN" sz="3600" dirty="0" err="1">
                <a:latin typeface="Calibri" panose="020F0502020204030204" pitchFamily="34" charset="0"/>
                <a:cs typeface="Calibri" panose="020F0502020204030204" pitchFamily="34" charset="0"/>
              </a:rPr>
              <a:t>PrecTuner</a:t>
            </a:r>
            <a:r>
              <a:rPr lang="en-US" altLang="zh-CN" sz="3600" dirty="0">
                <a:latin typeface="Calibri" panose="020F0502020204030204" pitchFamily="34" charset="0"/>
                <a:cs typeface="Calibri" panose="020F0502020204030204" pitchFamily="34" charset="0"/>
              </a:rPr>
              <a:t> outperforms Pluto by </a:t>
            </a:r>
            <a:r>
              <a:rPr lang="en-US" altLang="zh-CN" sz="3600" dirty="0">
                <a:solidFill>
                  <a:srgbClr val="FF0000"/>
                </a:solidFill>
                <a:latin typeface="Calibri" panose="020F0502020204030204" pitchFamily="34" charset="0"/>
                <a:cs typeface="Calibri" panose="020F0502020204030204" pitchFamily="34" charset="0"/>
              </a:rPr>
              <a:t>1.60×, 1.73×, and 1.52× </a:t>
            </a:r>
            <a:r>
              <a:rPr lang="en-US" altLang="zh-CN" sz="3600" dirty="0">
                <a:latin typeface="Calibri" panose="020F0502020204030204" pitchFamily="34" charset="0"/>
                <a:cs typeface="Calibri" panose="020F0502020204030204" pitchFamily="34" charset="0"/>
              </a:rPr>
              <a:t>under two, four, and eight threads, on average;</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and observes a geometric mean speedup of </a:t>
            </a:r>
            <a:r>
              <a:rPr lang="en-US" altLang="zh-CN" sz="3600" dirty="0">
                <a:solidFill>
                  <a:srgbClr val="FF0000"/>
                </a:solidFill>
                <a:latin typeface="Calibri" panose="020F0502020204030204" pitchFamily="34" charset="0"/>
                <a:cs typeface="Calibri" panose="020F0502020204030204" pitchFamily="34" charset="0"/>
              </a:rPr>
              <a:t>1.71×</a:t>
            </a:r>
            <a:r>
              <a:rPr lang="en-US" altLang="zh-CN" sz="3600" dirty="0">
                <a:latin typeface="Calibri" panose="020F0502020204030204" pitchFamily="34" charset="0"/>
                <a:cs typeface="Calibri" panose="020F0502020204030204" pitchFamily="34" charset="0"/>
              </a:rPr>
              <a:t> over PPCG on GPU.</a:t>
            </a:r>
            <a:endParaRPr lang="zh-CN" altLang="en-US" sz="36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00FCA3BE-7167-45B2-8F9F-AB432862B9B4}"/>
              </a:ext>
            </a:extLst>
          </p:cNvPr>
          <p:cNvPicPr>
            <a:picLocks noChangeAspect="1"/>
          </p:cNvPicPr>
          <p:nvPr/>
        </p:nvPicPr>
        <p:blipFill>
          <a:blip r:embed="rId3"/>
          <a:stretch>
            <a:fillRect/>
          </a:stretch>
        </p:blipFill>
        <p:spPr>
          <a:xfrm>
            <a:off x="3488635" y="2004727"/>
            <a:ext cx="8633791" cy="2848545"/>
          </a:xfrm>
          <a:prstGeom prst="rect">
            <a:avLst/>
          </a:prstGeom>
        </p:spPr>
      </p:pic>
      <p:pic>
        <p:nvPicPr>
          <p:cNvPr id="3" name="图片 2">
            <a:extLst>
              <a:ext uri="{FF2B5EF4-FFF2-40B4-BE49-F238E27FC236}">
                <a16:creationId xmlns:a16="http://schemas.microsoft.com/office/drawing/2014/main" id="{E7CFC2BE-3717-4127-8FCC-0254BFA1D5FE}"/>
              </a:ext>
            </a:extLst>
          </p:cNvPr>
          <p:cNvPicPr>
            <a:picLocks noChangeAspect="1"/>
          </p:cNvPicPr>
          <p:nvPr/>
        </p:nvPicPr>
        <p:blipFill>
          <a:blip r:embed="rId4"/>
          <a:stretch>
            <a:fillRect/>
          </a:stretch>
        </p:blipFill>
        <p:spPr>
          <a:xfrm>
            <a:off x="91993" y="2004385"/>
            <a:ext cx="3396642" cy="2965182"/>
          </a:xfrm>
          <a:prstGeom prst="rect">
            <a:avLst/>
          </a:prstGeom>
        </p:spPr>
      </p:pic>
      <p:sp>
        <p:nvSpPr>
          <p:cNvPr id="5" name="对话气泡: 椭圆形 4">
            <a:extLst>
              <a:ext uri="{FF2B5EF4-FFF2-40B4-BE49-F238E27FC236}">
                <a16:creationId xmlns:a16="http://schemas.microsoft.com/office/drawing/2014/main" id="{3841CDA4-D0C5-4F4A-B8DA-BBB319B6AC76}"/>
              </a:ext>
            </a:extLst>
          </p:cNvPr>
          <p:cNvSpPr/>
          <p:nvPr/>
        </p:nvSpPr>
        <p:spPr>
          <a:xfrm>
            <a:off x="2196548" y="1264741"/>
            <a:ext cx="1381539" cy="547767"/>
          </a:xfrm>
          <a:prstGeom prst="wedgeEllipseCallout">
            <a:avLst>
              <a:gd name="adj1" fmla="val -45294"/>
              <a:gd name="adj2" fmla="val 85466"/>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Calibri" panose="020F0502020204030204" pitchFamily="34" charset="0"/>
                <a:cs typeface="Calibri" panose="020F0502020204030204" pitchFamily="34" charset="0"/>
              </a:rPr>
              <a:t>CPU</a:t>
            </a:r>
            <a:endParaRPr lang="zh-CN" altLang="en-US" sz="2400" dirty="0">
              <a:solidFill>
                <a:schemeClr val="bg1"/>
              </a:solidFill>
              <a:latin typeface="Calibri" panose="020F0502020204030204" pitchFamily="34" charset="0"/>
              <a:cs typeface="Calibri" panose="020F0502020204030204" pitchFamily="34" charset="0"/>
            </a:endParaRPr>
          </a:p>
        </p:txBody>
      </p:sp>
      <p:sp>
        <p:nvSpPr>
          <p:cNvPr id="14" name="对话气泡: 椭圆形 13">
            <a:extLst>
              <a:ext uri="{FF2B5EF4-FFF2-40B4-BE49-F238E27FC236}">
                <a16:creationId xmlns:a16="http://schemas.microsoft.com/office/drawing/2014/main" id="{A7AC52A0-D33D-4B80-A7D5-F2C471419268}"/>
              </a:ext>
            </a:extLst>
          </p:cNvPr>
          <p:cNvSpPr/>
          <p:nvPr/>
        </p:nvSpPr>
        <p:spPr>
          <a:xfrm>
            <a:off x="5913783" y="1322852"/>
            <a:ext cx="1381539" cy="547768"/>
          </a:xfrm>
          <a:prstGeom prst="wedgeEllipseCallout">
            <a:avLst>
              <a:gd name="adj1" fmla="val 47512"/>
              <a:gd name="adj2" fmla="val 92028"/>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Calibri" panose="020F0502020204030204" pitchFamily="34" charset="0"/>
                <a:cs typeface="Calibri" panose="020F0502020204030204" pitchFamily="34" charset="0"/>
              </a:rPr>
              <a:t>GPU</a:t>
            </a:r>
            <a:endParaRPr lang="zh-CN" alt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6297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604486-FD8A-9B5B-01E1-CC93A461C9E8}"/>
              </a:ext>
            </a:extLst>
          </p:cNvPr>
          <p:cNvSpPr txBox="1"/>
          <p:nvPr/>
        </p:nvSpPr>
        <p:spPr>
          <a:xfrm>
            <a:off x="780589" y="1383285"/>
            <a:ext cx="10630821" cy="1077218"/>
          </a:xfrm>
          <a:prstGeom prst="rect">
            <a:avLst/>
          </a:prstGeom>
          <a:noFill/>
        </p:spPr>
        <p:txBody>
          <a:bodyPr wrap="square" rtlCol="0">
            <a:spAutoFit/>
          </a:bodyPr>
          <a:lstStyle/>
          <a:p>
            <a:pPr algn="just"/>
            <a:r>
              <a:rPr lang="en-US" altLang="zh-CN" sz="3200" dirty="0">
                <a:latin typeface="Calibri" panose="020F0502020204030204" pitchFamily="34" charset="0"/>
                <a:cs typeface="Calibri" panose="020F0502020204030204" pitchFamily="34" charset="0"/>
              </a:rPr>
              <a:t>We present </a:t>
            </a:r>
            <a:r>
              <a:rPr lang="en-US" altLang="zh-CN" sz="3200" dirty="0" err="1">
                <a:latin typeface="Calibri" panose="020F0502020204030204" pitchFamily="34" charset="0"/>
                <a:cs typeface="Calibri" panose="020F0502020204030204" pitchFamily="34" charset="0"/>
              </a:rPr>
              <a:t>PrecTuner</a:t>
            </a:r>
            <a:r>
              <a:rPr lang="en-US" altLang="zh-CN" sz="3200" dirty="0">
                <a:latin typeface="Calibri" panose="020F0502020204030204" pitchFamily="34" charset="0"/>
                <a:cs typeface="Calibri" panose="020F0502020204030204" pitchFamily="34" charset="0"/>
              </a:rPr>
              <a:t>, a holistic, automatic approach to generate and tune mixed-precision code for affine programs.</a:t>
            </a:r>
            <a:endParaRPr lang="zh-CN" altLang="en-US" sz="32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7958B5C7-1B94-4357-83B8-37A93551E210}"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21</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4" name="矩形 3">
            <a:extLst>
              <a:ext uri="{FF2B5EF4-FFF2-40B4-BE49-F238E27FC236}">
                <a16:creationId xmlns:a16="http://schemas.microsoft.com/office/drawing/2014/main" id="{B32A4C7B-17A9-4280-B92A-9C81B3C87A3B}"/>
              </a:ext>
            </a:extLst>
          </p:cNvPr>
          <p:cNvSpPr/>
          <p:nvPr/>
        </p:nvSpPr>
        <p:spPr>
          <a:xfrm>
            <a:off x="1071768" y="2776869"/>
            <a:ext cx="10048461" cy="3046988"/>
          </a:xfrm>
          <a:prstGeom prst="rect">
            <a:avLst/>
          </a:prstGeom>
        </p:spPr>
        <p:txBody>
          <a:bodyPr wrap="square">
            <a:spAutoFit/>
          </a:bodyPr>
          <a:lstStyle/>
          <a:p>
            <a:pPr marL="457200" indent="-457200" algn="just">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generates mixed-precision code and predict its optimal performance, avoiding evaluate all variants.</a:t>
            </a:r>
          </a:p>
          <a:p>
            <a:pPr marL="457200" indent="-457200" algn="just">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together implements an automatic code generation and tuning framework.</a:t>
            </a:r>
          </a:p>
          <a:p>
            <a:pPr marL="457200" indent="-457200" algn="just">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integrates mixed-precision code generation with various loop transformations.</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03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604486-FD8A-9B5B-01E1-CC93A461C9E8}"/>
              </a:ext>
            </a:extLst>
          </p:cNvPr>
          <p:cNvSpPr txBox="1"/>
          <p:nvPr/>
        </p:nvSpPr>
        <p:spPr>
          <a:xfrm>
            <a:off x="2626399" y="1771277"/>
            <a:ext cx="6939202" cy="1458413"/>
          </a:xfrm>
          <a:prstGeom prst="rect">
            <a:avLst/>
          </a:prstGeom>
          <a:noFill/>
        </p:spPr>
        <p:txBody>
          <a:bodyPr wrap="square" rtlCol="0">
            <a:spAutoFit/>
          </a:bodyPr>
          <a:lstStyle/>
          <a:p>
            <a:pPr algn="ctr">
              <a:lnSpc>
                <a:spcPct val="150000"/>
              </a:lnSpc>
            </a:pPr>
            <a:r>
              <a:rPr lang="en-US" altLang="zh-CN" sz="6600" dirty="0">
                <a:latin typeface="Calibri" panose="020F0502020204030204" pitchFamily="34" charset="0"/>
                <a:cs typeface="Calibri" panose="020F0502020204030204" pitchFamily="34" charset="0"/>
              </a:rPr>
              <a:t>The End</a:t>
            </a:r>
            <a:endParaRPr lang="zh-CN" altLang="en-US" sz="66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7958B5C7-1B94-4357-83B8-37A93551E210}"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22</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FF2713F6-A64E-44E5-9413-A0422C52E1B5}"/>
              </a:ext>
            </a:extLst>
          </p:cNvPr>
          <p:cNvSpPr/>
          <p:nvPr/>
        </p:nvSpPr>
        <p:spPr>
          <a:xfrm>
            <a:off x="3781039" y="3429000"/>
            <a:ext cx="4629922" cy="837473"/>
          </a:xfrm>
          <a:prstGeom prst="rect">
            <a:avLst/>
          </a:prstGeom>
        </p:spPr>
        <p:txBody>
          <a:bodyPr wrap="none">
            <a:spAutoFit/>
          </a:bodyPr>
          <a:lstStyle/>
          <a:p>
            <a:pPr algn="ctr">
              <a:lnSpc>
                <a:spcPct val="150000"/>
              </a:lnSpc>
            </a:pPr>
            <a:r>
              <a:rPr lang="en-US" altLang="zh-CN" sz="3600" dirty="0">
                <a:latin typeface="Calibri" panose="020F0502020204030204" pitchFamily="34" charset="0"/>
                <a:cs typeface="Calibri" panose="020F0502020204030204" pitchFamily="34" charset="0"/>
              </a:rPr>
              <a:t>Questions? Comments?</a:t>
            </a:r>
            <a:endParaRPr lang="zh-CN"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73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259E458D-86C6-42C6-BA86-A70C5951986C}"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3</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Background and Motivation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FP Representations</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45CCFF3-54FD-4D43-886B-57C132044178}"/>
                  </a:ext>
                </a:extLst>
              </p:cNvPr>
              <p:cNvSpPr txBox="1"/>
              <p:nvPr/>
            </p:nvSpPr>
            <p:spPr>
              <a:xfrm>
                <a:off x="406101" y="3676246"/>
                <a:ext cx="11556513" cy="1077218"/>
              </a:xfrm>
              <a:prstGeom prst="rect">
                <a:avLst/>
              </a:prstGeom>
              <a:noFill/>
            </p:spPr>
            <p:txBody>
              <a:bodyPr wrap="square" rtlCol="0">
                <a:spAutoFit/>
              </a:bodyPr>
              <a:lstStyle/>
              <a:p>
                <a:pPr algn="just"/>
                <a:r>
                  <a:rPr lang="en-US" altLang="zh-CN" sz="3200" dirty="0">
                    <a:latin typeface="Calibri" panose="020F0502020204030204" pitchFamily="34" charset="0"/>
                    <a:cs typeface="Calibri" panose="020F0502020204030204" pitchFamily="34" charset="0"/>
                  </a:rPr>
                  <a:t>According to the IEEE 754 standard, a floating-point(FP) number interpreted as </a:t>
                </a:r>
                <a14:m>
                  <m:oMath xmlns:m="http://schemas.openxmlformats.org/officeDocument/2006/math">
                    <m:r>
                      <a:rPr lang="en-US" altLang="zh-CN" sz="3200" b="0" i="1" dirty="0" smtClean="0">
                        <a:latin typeface="Cambria Math" panose="02040503050406030204" pitchFamily="18" charset="0"/>
                        <a:cs typeface="Calibri" panose="020F0502020204030204" pitchFamily="34" charset="0"/>
                      </a:rPr>
                      <m:t>𝑠𝑖𝑔</m:t>
                    </m:r>
                    <m:r>
                      <a:rPr lang="en-US" altLang="zh-CN" sz="3200" i="1" dirty="0" smtClean="0">
                        <a:latin typeface="Cambria Math" panose="02040503050406030204" pitchFamily="18" charset="0"/>
                        <a:cs typeface="Calibri" panose="020F0502020204030204" pitchFamily="34" charset="0"/>
                      </a:rPr>
                      <m:t>𝑛</m:t>
                    </m:r>
                    <m:r>
                      <a:rPr lang="en-US" altLang="zh-CN" sz="3200" i="1" dirty="0" smtClean="0">
                        <a:latin typeface="Cambria Math" panose="02040503050406030204" pitchFamily="18" charset="0"/>
                        <a:cs typeface="Calibri" panose="020F0502020204030204" pitchFamily="34" charset="0"/>
                      </a:rPr>
                      <m:t>×</m:t>
                    </m:r>
                    <m:r>
                      <a:rPr lang="en-US" altLang="zh-CN" sz="3200" i="1" dirty="0" smtClean="0">
                        <a:latin typeface="Cambria Math" panose="02040503050406030204" pitchFamily="18" charset="0"/>
                        <a:cs typeface="Calibri" panose="020F0502020204030204" pitchFamily="34" charset="0"/>
                      </a:rPr>
                      <m:t>𝑚𝑎𝑛𝑡𝑖𝑠𝑠𝑎</m:t>
                    </m:r>
                    <m:r>
                      <a:rPr lang="en-US" altLang="zh-CN" sz="3200" i="1" dirty="0" smtClean="0">
                        <a:latin typeface="Cambria Math" panose="02040503050406030204" pitchFamily="18" charset="0"/>
                        <a:cs typeface="Calibri" panose="020F0502020204030204" pitchFamily="34" charset="0"/>
                      </a:rPr>
                      <m:t>×</m:t>
                    </m:r>
                    <m:sSup>
                      <m:sSupPr>
                        <m:ctrlPr>
                          <a:rPr lang="en-US" altLang="zh-CN" sz="3200" i="1" dirty="0" smtClean="0">
                            <a:latin typeface="Cambria Math" panose="02040503050406030204" pitchFamily="18" charset="0"/>
                            <a:cs typeface="Calibri" panose="020F0502020204030204" pitchFamily="34" charset="0"/>
                          </a:rPr>
                        </m:ctrlPr>
                      </m:sSupPr>
                      <m:e>
                        <m:r>
                          <a:rPr lang="en-US" altLang="zh-CN" sz="3200" b="0" i="1" dirty="0" smtClean="0">
                            <a:latin typeface="Cambria Math" panose="02040503050406030204" pitchFamily="18" charset="0"/>
                            <a:cs typeface="Calibri" panose="020F0502020204030204" pitchFamily="34" charset="0"/>
                          </a:rPr>
                          <m:t>2</m:t>
                        </m:r>
                      </m:e>
                      <m:sup>
                        <m:r>
                          <a:rPr lang="en-US" altLang="zh-CN" sz="3200" b="0" i="1" dirty="0" smtClean="0">
                            <a:latin typeface="Cambria Math" panose="02040503050406030204" pitchFamily="18" charset="0"/>
                            <a:cs typeface="Calibri" panose="020F0502020204030204" pitchFamily="34" charset="0"/>
                          </a:rPr>
                          <m:t>𝑒𝑥𝑝𝑜𝑛𝑒𝑛𝑡</m:t>
                        </m:r>
                      </m:sup>
                    </m:sSup>
                  </m:oMath>
                </a14:m>
                <a:r>
                  <a:rPr lang="en-US" altLang="zh-CN" sz="3200" dirty="0">
                    <a:latin typeface="Calibri" panose="020F0502020204030204" pitchFamily="34" charset="0"/>
                    <a:cs typeface="Calibri" panose="020F0502020204030204" pitchFamily="34" charset="0"/>
                  </a:rPr>
                  <a:t> is of (1+e+m)-bit width.</a:t>
                </a:r>
                <a:endParaRPr lang="zh-CN" altLang="en-US" sz="3200" dirty="0">
                  <a:latin typeface="Calibri" panose="020F0502020204030204" pitchFamily="34" charset="0"/>
                  <a:cs typeface="Calibri" panose="020F0502020204030204" pitchFamily="34" charset="0"/>
                </a:endParaRPr>
              </a:p>
            </p:txBody>
          </p:sp>
        </mc:Choice>
        <mc:Fallback xmlns="">
          <p:sp>
            <p:nvSpPr>
              <p:cNvPr id="7" name="文本框 6">
                <a:extLst>
                  <a:ext uri="{FF2B5EF4-FFF2-40B4-BE49-F238E27FC236}">
                    <a16:creationId xmlns:a16="http://schemas.microsoft.com/office/drawing/2014/main" id="{445CCFF3-54FD-4D43-886B-57C132044178}"/>
                  </a:ext>
                </a:extLst>
              </p:cNvPr>
              <p:cNvSpPr txBox="1">
                <a:spLocks noRot="1" noChangeAspect="1" noMove="1" noResize="1" noEditPoints="1" noAdjustHandles="1" noChangeArrowheads="1" noChangeShapeType="1" noTextEdit="1"/>
              </p:cNvSpPr>
              <p:nvPr/>
            </p:nvSpPr>
            <p:spPr>
              <a:xfrm>
                <a:off x="406101" y="3676246"/>
                <a:ext cx="11556513" cy="1077218"/>
              </a:xfrm>
              <a:prstGeom prst="rect">
                <a:avLst/>
              </a:prstGeom>
              <a:blipFill>
                <a:blip r:embed="rId3"/>
                <a:stretch>
                  <a:fillRect l="-1372" t="-7345" r="-2269" b="-1807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95293C8-604B-409A-9743-4D6BA3AD0B97}"/>
              </a:ext>
            </a:extLst>
          </p:cNvPr>
          <p:cNvPicPr>
            <a:picLocks noChangeAspect="1"/>
          </p:cNvPicPr>
          <p:nvPr/>
        </p:nvPicPr>
        <p:blipFill>
          <a:blip r:embed="rId4"/>
          <a:stretch>
            <a:fillRect/>
          </a:stretch>
        </p:blipFill>
        <p:spPr>
          <a:xfrm>
            <a:off x="943754" y="1888488"/>
            <a:ext cx="9907571" cy="1407290"/>
          </a:xfrm>
          <a:prstGeom prst="rect">
            <a:avLst/>
          </a:prstGeom>
        </p:spPr>
      </p:pic>
      <p:sp>
        <p:nvSpPr>
          <p:cNvPr id="11" name="矩形 10">
            <a:extLst>
              <a:ext uri="{FF2B5EF4-FFF2-40B4-BE49-F238E27FC236}">
                <a16:creationId xmlns:a16="http://schemas.microsoft.com/office/drawing/2014/main" id="{31F61B1A-D514-4F15-B3EA-36026DF81A59}"/>
              </a:ext>
            </a:extLst>
          </p:cNvPr>
          <p:cNvSpPr/>
          <p:nvPr/>
        </p:nvSpPr>
        <p:spPr>
          <a:xfrm>
            <a:off x="839734" y="5133932"/>
            <a:ext cx="10378163" cy="1077218"/>
          </a:xfrm>
          <a:prstGeom prst="rect">
            <a:avLst/>
          </a:prstGeom>
        </p:spPr>
        <p:txBody>
          <a:bodyPr wrap="square">
            <a:spAutoFit/>
          </a:bodyPr>
          <a:lstStyle/>
          <a:p>
            <a:pPr algn="just"/>
            <a:r>
              <a:rPr lang="en-US" altLang="zh-CN" sz="3200" dirty="0">
                <a:solidFill>
                  <a:srgbClr val="FF0000"/>
                </a:solidFill>
                <a:latin typeface="Calibri" panose="020F0502020204030204" pitchFamily="34" charset="0"/>
                <a:cs typeface="Calibri" panose="020F0502020204030204" pitchFamily="34" charset="0"/>
              </a:rPr>
              <a:t>Reducing FP precision </a:t>
            </a:r>
            <a:r>
              <a:rPr lang="en-US" altLang="zh-CN" sz="3200" dirty="0">
                <a:latin typeface="Calibri" panose="020F0502020204030204" pitchFamily="34" charset="0"/>
                <a:cs typeface="Calibri" panose="020F0502020204030204" pitchFamily="34" charset="0"/>
              </a:rPr>
              <a:t>is used to </a:t>
            </a:r>
            <a:r>
              <a:rPr lang="en-US" altLang="zh-CN" sz="3200" dirty="0">
                <a:solidFill>
                  <a:srgbClr val="FF0000"/>
                </a:solidFill>
                <a:latin typeface="Calibri" panose="020F0502020204030204" pitchFamily="34" charset="0"/>
                <a:cs typeface="Calibri" panose="020F0502020204030204" pitchFamily="34" charset="0"/>
              </a:rPr>
              <a:t>trade the quality degradation </a:t>
            </a:r>
            <a:r>
              <a:rPr lang="en-US" altLang="zh-CN" sz="3200" dirty="0">
                <a:latin typeface="Calibri" panose="020F0502020204030204" pitchFamily="34" charset="0"/>
                <a:cs typeface="Calibri" panose="020F0502020204030204" pitchFamily="34" charset="0"/>
              </a:rPr>
              <a:t>of a numerical program’s output </a:t>
            </a:r>
            <a:r>
              <a:rPr lang="en-US" altLang="zh-CN" sz="3200" dirty="0">
                <a:solidFill>
                  <a:srgbClr val="FF0000"/>
                </a:solidFill>
                <a:latin typeface="Calibri" panose="020F0502020204030204" pitchFamily="34" charset="0"/>
                <a:cs typeface="Calibri" panose="020F0502020204030204" pitchFamily="34" charset="0"/>
              </a:rPr>
              <a:t>for performance</a:t>
            </a:r>
            <a:r>
              <a:rPr lang="en-US" altLang="zh-CN" sz="3200" dirty="0">
                <a:latin typeface="Calibri" panose="020F0502020204030204" pitchFamily="34" charset="0"/>
                <a:cs typeface="Calibri" panose="020F0502020204030204" pitchFamily="34" charset="0"/>
              </a:rPr>
              <a:t>.</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763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604486-FD8A-9B5B-01E1-CC93A461C9E8}"/>
              </a:ext>
            </a:extLst>
          </p:cNvPr>
          <p:cNvSpPr txBox="1"/>
          <p:nvPr/>
        </p:nvSpPr>
        <p:spPr>
          <a:xfrm>
            <a:off x="228902" y="2395240"/>
            <a:ext cx="11734196" cy="2308324"/>
          </a:xfrm>
          <a:prstGeom prst="rect">
            <a:avLst/>
          </a:prstGeom>
          <a:noFill/>
        </p:spPr>
        <p:txBody>
          <a:bodyPr wrap="square" rtlCol="0">
            <a:spAutoFit/>
          </a:bodyPr>
          <a:lstStyle/>
          <a:p>
            <a:pPr marL="514350" indent="-51435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Existing methods:</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Semi-automated and rely heavily on user expertise</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The optimal performance unpredictable</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Leading to sub-optimal performance</a:t>
            </a:r>
          </a:p>
        </p:txBody>
      </p:sp>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4C505A4D-16D7-48E8-B23D-B54CAC317416}"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4</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Background and Motivation</a:t>
            </a:r>
          </a:p>
        </p:txBody>
      </p:sp>
      <p:sp>
        <p:nvSpPr>
          <p:cNvPr id="5" name="矩形 4">
            <a:extLst>
              <a:ext uri="{FF2B5EF4-FFF2-40B4-BE49-F238E27FC236}">
                <a16:creationId xmlns:a16="http://schemas.microsoft.com/office/drawing/2014/main" id="{6C7A9CF6-186D-4E69-9132-CCDC5DBAE58A}"/>
              </a:ext>
            </a:extLst>
          </p:cNvPr>
          <p:cNvSpPr/>
          <p:nvPr/>
        </p:nvSpPr>
        <p:spPr>
          <a:xfrm>
            <a:off x="750039" y="901882"/>
            <a:ext cx="10691921" cy="1493358"/>
          </a:xfrm>
          <a:prstGeom prst="rect">
            <a:avLst/>
          </a:prstGeom>
        </p:spPr>
        <p:txBody>
          <a:bodyPr wrap="square">
            <a:spAutoFit/>
          </a:bodyPr>
          <a:lstStyle/>
          <a:p>
            <a:pPr>
              <a:lnSpc>
                <a:spcPct val="150000"/>
              </a:lnSpc>
            </a:pPr>
            <a:r>
              <a:rPr lang="en-US" altLang="zh-CN" sz="3200" dirty="0">
                <a:solidFill>
                  <a:srgbClr val="FF0000"/>
                </a:solidFill>
                <a:latin typeface="Calibri" panose="020F0502020204030204" pitchFamily="34" charset="0"/>
                <a:cs typeface="Calibri" panose="020F0502020204030204" pitchFamily="34" charset="0"/>
              </a:rPr>
              <a:t>Mixed-precision code generation </a:t>
            </a:r>
            <a:r>
              <a:rPr lang="en-US" altLang="zh-CN" sz="3200" dirty="0">
                <a:latin typeface="Calibri" panose="020F0502020204030204" pitchFamily="34" charset="0"/>
                <a:cs typeface="Calibri" panose="020F0502020204030204" pitchFamily="34" charset="0"/>
              </a:rPr>
              <a:t>and </a:t>
            </a:r>
            <a:r>
              <a:rPr lang="en-US" altLang="zh-CN" sz="3200" dirty="0">
                <a:solidFill>
                  <a:srgbClr val="FF0000"/>
                </a:solidFill>
                <a:latin typeface="Calibri" panose="020F0502020204030204" pitchFamily="34" charset="0"/>
                <a:cs typeface="Calibri" panose="020F0502020204030204" pitchFamily="34" charset="0"/>
              </a:rPr>
              <a:t>dynamic profiling</a:t>
            </a:r>
            <a:r>
              <a:rPr lang="en-US" altLang="zh-CN" sz="3200" dirty="0">
                <a:latin typeface="Calibri" panose="020F0502020204030204" pitchFamily="34" charset="0"/>
                <a:cs typeface="Calibri" panose="020F0502020204030204" pitchFamily="34" charset="0"/>
              </a:rPr>
              <a:t> can help to select the optimal precision configuration.</a:t>
            </a:r>
            <a:endParaRPr lang="zh-CN" altLang="en-US" sz="32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9763D177-D63E-4D45-9258-8B1C44E0FB49}"/>
              </a:ext>
            </a:extLst>
          </p:cNvPr>
          <p:cNvSpPr txBox="1"/>
          <p:nvPr/>
        </p:nvSpPr>
        <p:spPr>
          <a:xfrm>
            <a:off x="228902" y="4703564"/>
            <a:ext cx="10721038" cy="181588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Our Method:</a:t>
            </a:r>
          </a:p>
          <a:p>
            <a:pPr marL="914400" lvl="1" indent="-457200" algn="just">
              <a:buFont typeface="Wingdings" panose="05000000000000000000" pitchFamily="2" charset="2"/>
              <a:buChar char="ü"/>
            </a:pPr>
            <a:r>
              <a:rPr lang="en-US" altLang="zh-CN" sz="3200" dirty="0">
                <a:solidFill>
                  <a:srgbClr val="FF0000"/>
                </a:solidFill>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a:t>
            </a:r>
            <a:r>
              <a:rPr lang="en-US" altLang="zh-CN" sz="3200" dirty="0">
                <a:solidFill>
                  <a:srgbClr val="FF0000"/>
                </a:solidFill>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Holistic Approach to Automatic Mixed-Precision Code Generation and Tuning for Affine Programs </a:t>
            </a:r>
            <a:r>
              <a:rPr lang="en-US" altLang="zh-CN" sz="3200" dirty="0">
                <a:solidFill>
                  <a:srgbClr val="FF0000"/>
                </a:solidFill>
                <a:latin typeface="Calibri" panose="020F0502020204030204" pitchFamily="34" charset="0"/>
                <a:cs typeface="Calibri" panose="020F0502020204030204" pitchFamily="34" charset="0"/>
              </a:rPr>
              <a:t>-&gt; </a:t>
            </a:r>
            <a:r>
              <a:rPr lang="en-US" altLang="zh-CN" sz="3200" dirty="0" err="1">
                <a:solidFill>
                  <a:srgbClr val="FF0000"/>
                </a:solidFill>
                <a:latin typeface="Calibri" panose="020F0502020204030204" pitchFamily="34" charset="0"/>
                <a:cs typeface="Calibri" panose="020F0502020204030204" pitchFamily="34" charset="0"/>
              </a:rPr>
              <a:t>PrecTuner</a:t>
            </a:r>
            <a:endParaRPr lang="en-US" altLang="zh-CN" sz="32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722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5</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Methodology and Scope</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Method Overview</a:t>
            </a:r>
          </a:p>
        </p:txBody>
      </p:sp>
      <p:grpSp>
        <p:nvGrpSpPr>
          <p:cNvPr id="188" name="组合 187">
            <a:extLst>
              <a:ext uri="{FF2B5EF4-FFF2-40B4-BE49-F238E27FC236}">
                <a16:creationId xmlns:a16="http://schemas.microsoft.com/office/drawing/2014/main" id="{77FA663F-3B20-48D0-B281-7B98B665E6FD}"/>
              </a:ext>
            </a:extLst>
          </p:cNvPr>
          <p:cNvGrpSpPr/>
          <p:nvPr/>
        </p:nvGrpSpPr>
        <p:grpSpPr>
          <a:xfrm>
            <a:off x="456984" y="1263914"/>
            <a:ext cx="11278032" cy="3083933"/>
            <a:chOff x="470800" y="2036015"/>
            <a:chExt cx="11278032" cy="3083933"/>
          </a:xfrm>
        </p:grpSpPr>
        <p:sp>
          <p:nvSpPr>
            <p:cNvPr id="5" name="流程图: 文档 4">
              <a:extLst>
                <a:ext uri="{FF2B5EF4-FFF2-40B4-BE49-F238E27FC236}">
                  <a16:creationId xmlns:a16="http://schemas.microsoft.com/office/drawing/2014/main" id="{1FA2EFCD-E9D3-442E-A1CA-CEED6C10D3C8}"/>
                </a:ext>
              </a:extLst>
            </p:cNvPr>
            <p:cNvSpPr/>
            <p:nvPr/>
          </p:nvSpPr>
          <p:spPr>
            <a:xfrm>
              <a:off x="470800" y="2366921"/>
              <a:ext cx="1300900" cy="674016"/>
            </a:xfrm>
            <a:prstGeom prst="flowChartDocument">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Calibri" panose="020F0502020204030204" pitchFamily="34" charset="0"/>
                  <a:ea typeface="Calibri" panose="020F0502020204030204" pitchFamily="34" charset="0"/>
                  <a:cs typeface="Calibri" panose="020F0502020204030204" pitchFamily="34" charset="0"/>
                </a:rPr>
                <a:t>Source.c</a:t>
              </a:r>
              <a:endParaRPr lang="zh-CN" altLang="en-US" sz="2000" dirty="0">
                <a:latin typeface="Calibri" panose="020F0502020204030204" pitchFamily="34" charset="0"/>
                <a:cs typeface="Calibri" panose="020F0502020204030204" pitchFamily="34" charset="0"/>
              </a:endParaRPr>
            </a:p>
          </p:txBody>
        </p:sp>
        <p:sp>
          <p:nvSpPr>
            <p:cNvPr id="8" name="流程图: 数据 7">
              <a:extLst>
                <a:ext uri="{FF2B5EF4-FFF2-40B4-BE49-F238E27FC236}">
                  <a16:creationId xmlns:a16="http://schemas.microsoft.com/office/drawing/2014/main" id="{79580DC2-2BA8-4186-AA9F-26961697591A}"/>
                </a:ext>
              </a:extLst>
            </p:cNvPr>
            <p:cNvSpPr/>
            <p:nvPr/>
          </p:nvSpPr>
          <p:spPr>
            <a:xfrm>
              <a:off x="1155951" y="3367644"/>
              <a:ext cx="2022974" cy="800662"/>
            </a:xfrm>
            <a:prstGeom prst="flowChartInputOutput">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Calibri" panose="020F0502020204030204" pitchFamily="34" charset="0"/>
                  <a:ea typeface="Calibri" panose="020F0502020204030204" pitchFamily="34" charset="0"/>
                  <a:cs typeface="Calibri" panose="020F0502020204030204" pitchFamily="34" charset="0"/>
                </a:rPr>
                <a:t>r &amp; error budgets </a:t>
              </a:r>
              <a:endParaRPr lang="zh-CN" altLang="en-US" sz="2000" i="1" dirty="0">
                <a:latin typeface="Calibri" panose="020F0502020204030204" pitchFamily="34" charset="0"/>
                <a:cs typeface="Calibri" panose="020F0502020204030204" pitchFamily="34" charset="0"/>
              </a:endParaRPr>
            </a:p>
          </p:txBody>
        </p:sp>
        <p:sp>
          <p:nvSpPr>
            <p:cNvPr id="9" name="椭圆 8">
              <a:extLst>
                <a:ext uri="{FF2B5EF4-FFF2-40B4-BE49-F238E27FC236}">
                  <a16:creationId xmlns:a16="http://schemas.microsoft.com/office/drawing/2014/main" id="{7CF655D3-3CCA-457C-A8C9-3D5B102367B4}"/>
                </a:ext>
              </a:extLst>
            </p:cNvPr>
            <p:cNvSpPr/>
            <p:nvPr/>
          </p:nvSpPr>
          <p:spPr>
            <a:xfrm>
              <a:off x="3139127" y="2036015"/>
              <a:ext cx="2985212" cy="1340752"/>
            </a:xfrm>
            <a:prstGeom prst="ellipse">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Code generator</a:t>
              </a:r>
              <a:endParaRPr lang="zh-CN" altLang="en-US" sz="2400" dirty="0">
                <a:latin typeface="Calibri" panose="020F0502020204030204" pitchFamily="34" charset="0"/>
                <a:cs typeface="Calibri" panose="020F0502020204030204" pitchFamily="34" charset="0"/>
              </a:endParaRPr>
            </a:p>
          </p:txBody>
        </p:sp>
        <p:sp>
          <p:nvSpPr>
            <p:cNvPr id="11" name="流程图: 多文档 10">
              <a:extLst>
                <a:ext uri="{FF2B5EF4-FFF2-40B4-BE49-F238E27FC236}">
                  <a16:creationId xmlns:a16="http://schemas.microsoft.com/office/drawing/2014/main" id="{C4A18FC6-5E0D-460A-B9E1-8BDA36C3FF47}"/>
                </a:ext>
              </a:extLst>
            </p:cNvPr>
            <p:cNvSpPr/>
            <p:nvPr/>
          </p:nvSpPr>
          <p:spPr>
            <a:xfrm>
              <a:off x="7149690" y="2284436"/>
              <a:ext cx="1187777" cy="838986"/>
            </a:xfrm>
            <a:prstGeom prst="flowChartMultidocument">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latin typeface="Calibri" panose="020F0502020204030204" pitchFamily="34" charset="0"/>
                  <a:ea typeface="Calibri" panose="020F0502020204030204" pitchFamily="34" charset="0"/>
                  <a:cs typeface="Calibri" panose="020F0502020204030204" pitchFamily="34" charset="0"/>
                </a:rPr>
                <a:t>$</a:t>
              </a:r>
              <a:r>
                <a:rPr lang="en-US" altLang="zh-CN" sz="2400" i="1" dirty="0" err="1">
                  <a:latin typeface="Calibri" panose="020F0502020204030204" pitchFamily="34" charset="0"/>
                  <a:ea typeface="Calibri" panose="020F0502020204030204" pitchFamily="34" charset="0"/>
                  <a:cs typeface="Calibri" panose="020F0502020204030204" pitchFamily="34" charset="0"/>
                </a:rPr>
                <a:t>r.</a:t>
              </a:r>
              <a:r>
                <a:rPr lang="en-US" altLang="zh-CN" sz="2400" dirty="0" err="1">
                  <a:latin typeface="Calibri" panose="020F0502020204030204" pitchFamily="34" charset="0"/>
                  <a:ea typeface="Calibri" panose="020F0502020204030204" pitchFamily="34" charset="0"/>
                  <a:cs typeface="Calibri" panose="020F0502020204030204" pitchFamily="34" charset="0"/>
                </a:rPr>
                <a:t>c</a:t>
              </a:r>
              <a:endParaRPr lang="zh-CN" altLang="en-US" sz="2400" dirty="0">
                <a:latin typeface="Calibri" panose="020F0502020204030204" pitchFamily="34" charset="0"/>
                <a:cs typeface="Calibri" panose="020F0502020204030204" pitchFamily="34" charset="0"/>
              </a:endParaRPr>
            </a:p>
          </p:txBody>
        </p:sp>
        <p:cxnSp>
          <p:nvCxnSpPr>
            <p:cNvPr id="19" name="直接箭头连接符 18">
              <a:extLst>
                <a:ext uri="{FF2B5EF4-FFF2-40B4-BE49-F238E27FC236}">
                  <a16:creationId xmlns:a16="http://schemas.microsoft.com/office/drawing/2014/main" id="{C1CB99F1-F926-4863-800F-BE83520CFD8B}"/>
                </a:ext>
              </a:extLst>
            </p:cNvPr>
            <p:cNvCxnSpPr>
              <a:cxnSpLocks/>
              <a:stCxn id="9" idx="6"/>
              <a:endCxn id="11" idx="1"/>
            </p:cNvCxnSpPr>
            <p:nvPr/>
          </p:nvCxnSpPr>
          <p:spPr>
            <a:xfrm flipV="1">
              <a:off x="6124339" y="2703929"/>
              <a:ext cx="1025351" cy="2462"/>
            </a:xfrm>
            <a:prstGeom prst="straightConnector1">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5B95274F-E04F-42AD-B3FC-9DAF44590EEF}"/>
                </a:ext>
              </a:extLst>
            </p:cNvPr>
            <p:cNvSpPr/>
            <p:nvPr/>
          </p:nvSpPr>
          <p:spPr>
            <a:xfrm>
              <a:off x="9652507" y="2187933"/>
              <a:ext cx="2096325" cy="1061084"/>
            </a:xfrm>
            <a:prstGeom prst="ellipse">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Calibri" panose="020F0502020204030204" pitchFamily="34" charset="0"/>
                  <a:ea typeface="Calibri" panose="020F0502020204030204" pitchFamily="34" charset="0"/>
                  <a:cs typeface="Calibri" panose="020F0502020204030204" pitchFamily="34" charset="0"/>
                </a:rPr>
                <a:t>Autotuner</a:t>
              </a:r>
              <a:endParaRPr lang="zh-CN" altLang="en-US" sz="2400" dirty="0">
                <a:latin typeface="Calibri" panose="020F0502020204030204" pitchFamily="34" charset="0"/>
                <a:cs typeface="Calibri" panose="020F0502020204030204" pitchFamily="34" charset="0"/>
              </a:endParaRPr>
            </a:p>
          </p:txBody>
        </p:sp>
        <p:cxnSp>
          <p:nvCxnSpPr>
            <p:cNvPr id="23" name="直接箭头连接符 22">
              <a:extLst>
                <a:ext uri="{FF2B5EF4-FFF2-40B4-BE49-F238E27FC236}">
                  <a16:creationId xmlns:a16="http://schemas.microsoft.com/office/drawing/2014/main" id="{DE1C5B65-66D9-4FB3-A09C-985B95884928}"/>
                </a:ext>
              </a:extLst>
            </p:cNvPr>
            <p:cNvCxnSpPr>
              <a:cxnSpLocks/>
              <a:stCxn id="11" idx="3"/>
              <a:endCxn id="21" idx="2"/>
            </p:cNvCxnSpPr>
            <p:nvPr/>
          </p:nvCxnSpPr>
          <p:spPr>
            <a:xfrm>
              <a:off x="8337467" y="2703929"/>
              <a:ext cx="1315040" cy="14546"/>
            </a:xfrm>
            <a:prstGeom prst="straightConnector1">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sp>
          <p:nvSpPr>
            <p:cNvPr id="30" name="平行四边形 29">
              <a:extLst>
                <a:ext uri="{FF2B5EF4-FFF2-40B4-BE49-F238E27FC236}">
                  <a16:creationId xmlns:a16="http://schemas.microsoft.com/office/drawing/2014/main" id="{F9019A64-139F-4344-A775-CC5A15E5E9C1}"/>
                </a:ext>
              </a:extLst>
            </p:cNvPr>
            <p:cNvSpPr/>
            <p:nvPr/>
          </p:nvSpPr>
          <p:spPr>
            <a:xfrm>
              <a:off x="6647318" y="4441218"/>
              <a:ext cx="2831962" cy="678730"/>
            </a:xfrm>
            <a:prstGeom prst="parallelogram">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Performance mode</a:t>
              </a:r>
              <a:endParaRPr lang="zh-CN" altLang="en-US" sz="2000" dirty="0">
                <a:latin typeface="Calibri" panose="020F0502020204030204" pitchFamily="34" charset="0"/>
                <a:cs typeface="Calibri" panose="020F0502020204030204" pitchFamily="34" charset="0"/>
              </a:endParaRPr>
            </a:p>
          </p:txBody>
        </p:sp>
        <p:cxnSp>
          <p:nvCxnSpPr>
            <p:cNvPr id="78" name="连接符: 肘形 77">
              <a:extLst>
                <a:ext uri="{FF2B5EF4-FFF2-40B4-BE49-F238E27FC236}">
                  <a16:creationId xmlns:a16="http://schemas.microsoft.com/office/drawing/2014/main" id="{0B37A6DC-AE80-45F7-BD59-03CCB28550B1}"/>
                </a:ext>
              </a:extLst>
            </p:cNvPr>
            <p:cNvCxnSpPr>
              <a:cxnSpLocks/>
              <a:stCxn id="21" idx="4"/>
              <a:endCxn id="30" idx="2"/>
            </p:cNvCxnSpPr>
            <p:nvPr/>
          </p:nvCxnSpPr>
          <p:spPr>
            <a:xfrm rot="5400000">
              <a:off x="9281772" y="3361685"/>
              <a:ext cx="1531566" cy="1306231"/>
            </a:xfrm>
            <a:prstGeom prst="bentConnector2">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sp>
          <p:nvSpPr>
            <p:cNvPr id="86" name="流程图: 终止 85">
              <a:extLst>
                <a:ext uri="{FF2B5EF4-FFF2-40B4-BE49-F238E27FC236}">
                  <a16:creationId xmlns:a16="http://schemas.microsoft.com/office/drawing/2014/main" id="{B116C3A5-C135-43B9-975F-29C875929161}"/>
                </a:ext>
              </a:extLst>
            </p:cNvPr>
            <p:cNvSpPr/>
            <p:nvPr/>
          </p:nvSpPr>
          <p:spPr>
            <a:xfrm>
              <a:off x="1301093" y="4495014"/>
              <a:ext cx="1300900" cy="624934"/>
            </a:xfrm>
            <a:prstGeom prst="flowChartTerminator">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Calibri" panose="020F0502020204030204" pitchFamily="34" charset="0"/>
                  <a:ea typeface="Calibri" panose="020F0502020204030204" pitchFamily="34" charset="0"/>
                  <a:cs typeface="Calibri" panose="020F0502020204030204" pitchFamily="34" charset="0"/>
                </a:rPr>
                <a:t>Result.c</a:t>
              </a:r>
              <a:endParaRPr lang="zh-CN" altLang="en-US" sz="2000" dirty="0">
                <a:latin typeface="Calibri" panose="020F0502020204030204" pitchFamily="34" charset="0"/>
                <a:cs typeface="Calibri" panose="020F0502020204030204" pitchFamily="34" charset="0"/>
              </a:endParaRPr>
            </a:p>
          </p:txBody>
        </p:sp>
        <p:cxnSp>
          <p:nvCxnSpPr>
            <p:cNvPr id="112" name="连接符: 曲线 111">
              <a:extLst>
                <a:ext uri="{FF2B5EF4-FFF2-40B4-BE49-F238E27FC236}">
                  <a16:creationId xmlns:a16="http://schemas.microsoft.com/office/drawing/2014/main" id="{89360767-2308-4EB5-8078-CD31B4DFACF6}"/>
                </a:ext>
              </a:extLst>
            </p:cNvPr>
            <p:cNvCxnSpPr>
              <a:cxnSpLocks/>
              <a:stCxn id="30" idx="5"/>
            </p:cNvCxnSpPr>
            <p:nvPr/>
          </p:nvCxnSpPr>
          <p:spPr>
            <a:xfrm rot="10800000">
              <a:off x="4809299" y="3367649"/>
              <a:ext cx="1922860" cy="1412935"/>
            </a:xfrm>
            <a:prstGeom prst="curvedConnector3">
              <a:avLst/>
            </a:prstGeom>
            <a:ln w="9525">
              <a:solidFill>
                <a:srgbClr val="002D2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连接符: 曲线 113">
              <a:extLst>
                <a:ext uri="{FF2B5EF4-FFF2-40B4-BE49-F238E27FC236}">
                  <a16:creationId xmlns:a16="http://schemas.microsoft.com/office/drawing/2014/main" id="{4E09EE8C-042A-4B9D-81BF-67B85EF21D3A}"/>
                </a:ext>
              </a:extLst>
            </p:cNvPr>
            <p:cNvCxnSpPr>
              <a:cxnSpLocks/>
              <a:endCxn id="86" idx="3"/>
            </p:cNvCxnSpPr>
            <p:nvPr/>
          </p:nvCxnSpPr>
          <p:spPr>
            <a:xfrm rot="10800000" flipV="1">
              <a:off x="2601994" y="3376767"/>
              <a:ext cx="2207305" cy="1430714"/>
            </a:xfrm>
            <a:prstGeom prst="curvedConnector3">
              <a:avLst>
                <a:gd name="adj1" fmla="val 50000"/>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CEE92F0-9F66-4D3E-97D2-6882ACC98D00}"/>
                </a:ext>
              </a:extLst>
            </p:cNvPr>
            <p:cNvCxnSpPr>
              <a:cxnSpLocks/>
              <a:stCxn id="5" idx="3"/>
              <a:endCxn id="9" idx="2"/>
            </p:cNvCxnSpPr>
            <p:nvPr/>
          </p:nvCxnSpPr>
          <p:spPr>
            <a:xfrm>
              <a:off x="1771700" y="2703929"/>
              <a:ext cx="1367427" cy="2462"/>
            </a:xfrm>
            <a:prstGeom prst="straightConnector1">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sp>
          <p:nvSpPr>
            <p:cNvPr id="129" name="流程图: 内部贮存 128">
              <a:extLst>
                <a:ext uri="{FF2B5EF4-FFF2-40B4-BE49-F238E27FC236}">
                  <a16:creationId xmlns:a16="http://schemas.microsoft.com/office/drawing/2014/main" id="{74718F51-03C7-4D51-A12C-C2B8A3729842}"/>
                </a:ext>
              </a:extLst>
            </p:cNvPr>
            <p:cNvSpPr/>
            <p:nvPr/>
          </p:nvSpPr>
          <p:spPr>
            <a:xfrm>
              <a:off x="5577378" y="3854499"/>
              <a:ext cx="471478" cy="423353"/>
            </a:xfrm>
            <a:prstGeom prst="flowChartInternalStorage">
              <a:avLst/>
            </a:prstGeom>
            <a:solidFill>
              <a:srgbClr val="002D2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latin typeface="Calibri" panose="020F0502020204030204" pitchFamily="34" charset="0"/>
                  <a:ea typeface="Calibri" panose="020F0502020204030204" pitchFamily="34" charset="0"/>
                  <a:cs typeface="Calibri" panose="020F0502020204030204" pitchFamily="34" charset="0"/>
                </a:rPr>
                <a:t>r</a:t>
              </a:r>
              <a:endParaRPr lang="zh-CN" altLang="en-US" sz="2400" i="1" dirty="0">
                <a:latin typeface="Calibri" panose="020F0502020204030204" pitchFamily="34" charset="0"/>
                <a:cs typeface="Calibri" panose="020F0502020204030204" pitchFamily="34" charset="0"/>
              </a:endParaRPr>
            </a:p>
          </p:txBody>
        </p:sp>
        <p:cxnSp>
          <p:nvCxnSpPr>
            <p:cNvPr id="131" name="连接符: 肘形 130">
              <a:extLst>
                <a:ext uri="{FF2B5EF4-FFF2-40B4-BE49-F238E27FC236}">
                  <a16:creationId xmlns:a16="http://schemas.microsoft.com/office/drawing/2014/main" id="{2445464B-983D-411B-B184-276F3ACE6489}"/>
                </a:ext>
              </a:extLst>
            </p:cNvPr>
            <p:cNvCxnSpPr>
              <a:cxnSpLocks/>
            </p:cNvCxnSpPr>
            <p:nvPr/>
          </p:nvCxnSpPr>
          <p:spPr>
            <a:xfrm rot="5400000" flipH="1" flipV="1">
              <a:off x="2422521" y="2650710"/>
              <a:ext cx="661253" cy="769392"/>
            </a:xfrm>
            <a:prstGeom prst="bentConnector2">
              <a:avLst/>
            </a:prstGeom>
            <a:ln w="9525">
              <a:solidFill>
                <a:srgbClr val="002D28"/>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矩形 180">
                <a:extLst>
                  <a:ext uri="{FF2B5EF4-FFF2-40B4-BE49-F238E27FC236}">
                    <a16:creationId xmlns:a16="http://schemas.microsoft.com/office/drawing/2014/main" id="{9938D7EA-8378-4896-A0B5-12D6DD6C2A5A}"/>
                  </a:ext>
                </a:extLst>
              </p:cNvPr>
              <p:cNvSpPr/>
              <p:nvPr/>
            </p:nvSpPr>
            <p:spPr>
              <a:xfrm>
                <a:off x="350719" y="4405130"/>
                <a:ext cx="11230126" cy="2431435"/>
              </a:xfrm>
              <a:prstGeom prst="rect">
                <a:avLst/>
              </a:prstGeom>
            </p:spPr>
            <p:txBody>
              <a:bodyPr wrap="square">
                <a:spAutoFit/>
              </a:bodyPr>
              <a:lstStyle/>
              <a:p>
                <a:pPr algn="just"/>
                <a:r>
                  <a:rPr lang="en-US" altLang="zh-CN" sz="3800" dirty="0">
                    <a:latin typeface="Calibri" panose="020F0502020204030204" pitchFamily="34" charset="0"/>
                    <a:ea typeface="Calibri" panose="020F0502020204030204" pitchFamily="34" charset="0"/>
                    <a:cs typeface="Calibri" panose="020F0502020204030204" pitchFamily="34" charset="0"/>
                  </a:rPr>
                  <a:t>The core idea of </a:t>
                </a:r>
                <a:r>
                  <a:rPr lang="en-US" altLang="zh-CN" sz="3800" dirty="0" err="1">
                    <a:latin typeface="Calibri" panose="020F0502020204030204" pitchFamily="34" charset="0"/>
                    <a:ea typeface="Calibri" panose="020F0502020204030204" pitchFamily="34" charset="0"/>
                    <a:cs typeface="Calibri" panose="020F0502020204030204" pitchFamily="34" charset="0"/>
                  </a:rPr>
                  <a:t>PrecTuner</a:t>
                </a:r>
                <a:r>
                  <a:rPr lang="en-US" altLang="zh-CN" sz="3800" dirty="0">
                    <a:latin typeface="Calibri" panose="020F0502020204030204" pitchFamily="34" charset="0"/>
                    <a:ea typeface="Calibri" panose="020F0502020204030204" pitchFamily="34" charset="0"/>
                    <a:cs typeface="Calibri" panose="020F0502020204030204" pitchFamily="34" charset="0"/>
                  </a:rPr>
                  <a:t> is to consolidate the code generator and the </a:t>
                </a:r>
                <a:r>
                  <a:rPr lang="en-US" altLang="zh-CN" sz="3800" dirty="0" err="1">
                    <a:latin typeface="Calibri" panose="020F0502020204030204" pitchFamily="34" charset="0"/>
                    <a:ea typeface="Calibri" panose="020F0502020204030204" pitchFamily="34" charset="0"/>
                    <a:cs typeface="Calibri" panose="020F0502020204030204" pitchFamily="34" charset="0"/>
                  </a:rPr>
                  <a:t>autotuner</a:t>
                </a:r>
                <a:r>
                  <a:rPr lang="en-US" altLang="zh-CN" sz="3800" dirty="0">
                    <a:latin typeface="Calibri" panose="020F0502020204030204" pitchFamily="34" charset="0"/>
                    <a:ea typeface="Calibri" panose="020F0502020204030204" pitchFamily="34" charset="0"/>
                    <a:cs typeface="Calibri" panose="020F0502020204030204" pitchFamily="34" charset="0"/>
                  </a:rPr>
                  <a:t> by </a:t>
                </a:r>
                <a:r>
                  <a:rPr lang="en-US" altLang="zh-CN" sz="3800" dirty="0">
                    <a:solidFill>
                      <a:srgbClr val="FF3300"/>
                    </a:solidFill>
                    <a:latin typeface="Calibri" panose="020F0502020204030204" pitchFamily="34" charset="0"/>
                    <a:ea typeface="Calibri" panose="020F0502020204030204" pitchFamily="34" charset="0"/>
                    <a:cs typeface="Calibri" panose="020F0502020204030204" pitchFamily="34" charset="0"/>
                  </a:rPr>
                  <a:t>parameter </a:t>
                </a:r>
                <a14:m>
                  <m:oMath xmlns:m="http://schemas.openxmlformats.org/officeDocument/2006/math">
                    <m:r>
                      <a:rPr lang="en-US" altLang="zh-CN" sz="3800" i="1" dirty="0" smtClean="0">
                        <a:solidFill>
                          <a:srgbClr val="FF3300"/>
                        </a:solidFill>
                        <a:latin typeface="Cambria Math" panose="02040503050406030204" pitchFamily="18" charset="0"/>
                        <a:ea typeface="Calibri" panose="020F0502020204030204" pitchFamily="34" charset="0"/>
                        <a:cs typeface="Calibri" panose="020F0502020204030204" pitchFamily="34" charset="0"/>
                      </a:rPr>
                      <m:t>𝑟</m:t>
                    </m:r>
                  </m:oMath>
                </a14:m>
                <a:r>
                  <a:rPr lang="en-US" altLang="zh-CN" sz="3800" dirty="0">
                    <a:latin typeface="Calibri" panose="020F0502020204030204" pitchFamily="34" charset="0"/>
                    <a:ea typeface="Calibri" panose="020F0502020204030204" pitchFamily="34" charset="0"/>
                    <a:cs typeface="Calibri" panose="020F0502020204030204" pitchFamily="34" charset="0"/>
                  </a:rPr>
                  <a:t>, and then to build a performance model in terms of </a:t>
                </a:r>
                <a14:m>
                  <m:oMath xmlns:m="http://schemas.openxmlformats.org/officeDocument/2006/math">
                    <m:r>
                      <a:rPr lang="en-US" altLang="zh-CN" sz="3800" i="1" dirty="0">
                        <a:latin typeface="Cambria Math" panose="02040503050406030204" pitchFamily="18" charset="0"/>
                        <a:ea typeface="Calibri" panose="020F0502020204030204" pitchFamily="34" charset="0"/>
                        <a:cs typeface="Calibri" panose="020F0502020204030204" pitchFamily="34" charset="0"/>
                      </a:rPr>
                      <m:t>𝑟</m:t>
                    </m:r>
                  </m:oMath>
                </a14:m>
                <a:r>
                  <a:rPr lang="en-US" altLang="zh-CN" sz="3800" dirty="0">
                    <a:latin typeface="Calibri" panose="020F0502020204030204" pitchFamily="34" charset="0"/>
                    <a:ea typeface="Calibri" panose="020F0502020204030204" pitchFamily="34" charset="0"/>
                    <a:cs typeface="Calibri" panose="020F0502020204030204" pitchFamily="34" charset="0"/>
                  </a:rPr>
                  <a:t> and solve it by profiling a limited set of code versions.</a:t>
                </a:r>
                <a:endParaRPr lang="zh-CN" altLang="en-US" sz="3800" dirty="0">
                  <a:latin typeface="Calibri" panose="020F0502020204030204" pitchFamily="34" charset="0"/>
                  <a:cs typeface="Calibri" panose="020F0502020204030204" pitchFamily="34" charset="0"/>
                </a:endParaRPr>
              </a:p>
            </p:txBody>
          </p:sp>
        </mc:Choice>
        <mc:Fallback xmlns="">
          <p:sp>
            <p:nvSpPr>
              <p:cNvPr id="181" name="矩形 180">
                <a:extLst>
                  <a:ext uri="{FF2B5EF4-FFF2-40B4-BE49-F238E27FC236}">
                    <a16:creationId xmlns:a16="http://schemas.microsoft.com/office/drawing/2014/main" id="{9938D7EA-8378-4896-A0B5-12D6DD6C2A5A}"/>
                  </a:ext>
                </a:extLst>
              </p:cNvPr>
              <p:cNvSpPr>
                <a:spLocks noRot="1" noChangeAspect="1" noMove="1" noResize="1" noEditPoints="1" noAdjustHandles="1" noChangeArrowheads="1" noChangeShapeType="1" noTextEdit="1"/>
              </p:cNvSpPr>
              <p:nvPr/>
            </p:nvSpPr>
            <p:spPr>
              <a:xfrm>
                <a:off x="350719" y="4405130"/>
                <a:ext cx="11230126" cy="2431435"/>
              </a:xfrm>
              <a:prstGeom prst="rect">
                <a:avLst/>
              </a:prstGeom>
              <a:blipFill>
                <a:blip r:embed="rId3"/>
                <a:stretch>
                  <a:fillRect l="-1792" t="-4271" r="-1792" b="-9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4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6</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Methodology and Scope</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Challenges and Scope</a:t>
            </a:r>
          </a:p>
        </p:txBody>
      </p:sp>
      <p:sp>
        <p:nvSpPr>
          <p:cNvPr id="7" name="文本框 6">
            <a:extLst>
              <a:ext uri="{FF2B5EF4-FFF2-40B4-BE49-F238E27FC236}">
                <a16:creationId xmlns:a16="http://schemas.microsoft.com/office/drawing/2014/main" id="{445CCFF3-54FD-4D43-886B-57C132044178}"/>
              </a:ext>
            </a:extLst>
          </p:cNvPr>
          <p:cNvSpPr txBox="1"/>
          <p:nvPr/>
        </p:nvSpPr>
        <p:spPr>
          <a:xfrm>
            <a:off x="414311" y="1123218"/>
            <a:ext cx="11334521" cy="550920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Challenges:</a:t>
            </a:r>
          </a:p>
          <a:p>
            <a:pPr lvl="1" algn="just"/>
            <a:r>
              <a:rPr lang="en-US" altLang="zh-CN" sz="3200" dirty="0">
                <a:latin typeface="Calibri" panose="020F0502020204030204" pitchFamily="34" charset="0"/>
                <a:cs typeface="Calibri" panose="020F0502020204030204" pitchFamily="34" charset="0"/>
              </a:rPr>
              <a:t>Not only should no program analysis be done by users but also better performance must be guaranteed </a:t>
            </a:r>
            <a:r>
              <a:rPr lang="en-US" altLang="zh-CN" sz="3200" dirty="0">
                <a:solidFill>
                  <a:srgbClr val="FF0000"/>
                </a:solidFill>
                <a:latin typeface="Calibri" panose="020F0502020204030204" pitchFamily="34" charset="0"/>
                <a:cs typeface="Calibri" panose="020F0502020204030204" pitchFamily="34" charset="0"/>
              </a:rPr>
              <a:t>without evaluating all code variants</a:t>
            </a:r>
            <a:r>
              <a:rPr lang="en-US" altLang="zh-CN" sz="3200" dirty="0">
                <a:latin typeface="Calibri" panose="020F0502020204030204" pitchFamily="34" charset="0"/>
                <a:cs typeface="Calibri" panose="020F0502020204030204" pitchFamily="34" charset="0"/>
              </a:rPr>
              <a:t>.</a:t>
            </a:r>
          </a:p>
          <a:p>
            <a:pPr marL="457200" indent="-457200" algn="just">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Scope:</a:t>
            </a:r>
          </a:p>
          <a:p>
            <a:pPr lvl="1" algn="just"/>
            <a:r>
              <a:rPr lang="en-US" altLang="zh-CN" sz="3200" dirty="0">
                <a:latin typeface="Calibri" panose="020F0502020204030204" pitchFamily="34" charset="0"/>
                <a:cs typeface="Calibri" panose="020F0502020204030204" pitchFamily="34" charset="0"/>
              </a:rPr>
              <a:t>We require the input program to satisfy:</a:t>
            </a:r>
          </a:p>
          <a:p>
            <a:pPr lvl="2" algn="just"/>
            <a:r>
              <a:rPr lang="en-US" altLang="zh-CN" sz="3200" dirty="0">
                <a:latin typeface="Calibri" panose="020F0502020204030204" pitchFamily="34" charset="0"/>
                <a:cs typeface="Calibri" panose="020F0502020204030204" pitchFamily="34" charset="0"/>
              </a:rPr>
              <a:t>(1) loop bounds and conditionals are affine functions of program parameters and outer loop iterators, and </a:t>
            </a:r>
          </a:p>
          <a:p>
            <a:pPr lvl="2" algn="just"/>
            <a:r>
              <a:rPr lang="en-US" altLang="zh-CN" sz="3200" dirty="0">
                <a:latin typeface="Calibri" panose="020F0502020204030204" pitchFamily="34" charset="0"/>
                <a:cs typeface="Calibri" panose="020F0502020204030204" pitchFamily="34" charset="0"/>
              </a:rPr>
              <a:t>(2) no jump statements interrupting the static control flow of the program exist.</a:t>
            </a:r>
          </a:p>
        </p:txBody>
      </p:sp>
    </p:spTree>
    <p:extLst>
      <p:ext uri="{BB962C8B-B14F-4D97-AF65-F5344CB8AC3E}">
        <p14:creationId xmlns:p14="http://schemas.microsoft.com/office/powerpoint/2010/main" val="295771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7</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 name="文本占位符 1">
            <a:extLst>
              <a:ext uri="{FF2B5EF4-FFF2-40B4-BE49-F238E27FC236}">
                <a16:creationId xmlns:a16="http://schemas.microsoft.com/office/drawing/2014/main" id="{CC514131-2279-4218-99BF-177B38E1A948}"/>
              </a:ext>
            </a:extLst>
          </p:cNvPr>
          <p:cNvSpPr txBox="1">
            <a:spLocks/>
          </p:cNvSpPr>
          <p:nvPr/>
        </p:nvSpPr>
        <p:spPr>
          <a:xfrm>
            <a:off x="0" y="0"/>
            <a:ext cx="12192000" cy="772998"/>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800" dirty="0">
                <a:solidFill>
                  <a:schemeClr val="bg1"/>
                </a:solidFill>
                <a:latin typeface="Calibri" panose="020F0502020204030204" pitchFamily="34" charset="0"/>
                <a:ea typeface="Calibri" panose="020F0502020204030204" pitchFamily="34" charset="0"/>
                <a:cs typeface="Calibri" panose="020F0502020204030204" pitchFamily="34" charset="0"/>
              </a:rPr>
              <a:t>Mixed-Precision Code Generation</a:t>
            </a:r>
          </a:p>
        </p:txBody>
      </p:sp>
      <p:pic>
        <p:nvPicPr>
          <p:cNvPr id="9" name="图片 8">
            <a:extLst>
              <a:ext uri="{FF2B5EF4-FFF2-40B4-BE49-F238E27FC236}">
                <a16:creationId xmlns:a16="http://schemas.microsoft.com/office/drawing/2014/main" id="{270C5436-7409-4169-A842-75193044BEC5}"/>
              </a:ext>
            </a:extLst>
          </p:cNvPr>
          <p:cNvPicPr>
            <a:picLocks noChangeAspect="1"/>
          </p:cNvPicPr>
          <p:nvPr/>
        </p:nvPicPr>
        <p:blipFill>
          <a:blip r:embed="rId3"/>
          <a:stretch>
            <a:fillRect/>
          </a:stretch>
        </p:blipFill>
        <p:spPr>
          <a:xfrm>
            <a:off x="1323154" y="2890448"/>
            <a:ext cx="8965758" cy="3628998"/>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16EBD6E-3F29-41A7-B5F1-D86817B21A02}"/>
                  </a:ext>
                </a:extLst>
              </p:cNvPr>
              <p:cNvSpPr/>
              <p:nvPr/>
            </p:nvSpPr>
            <p:spPr>
              <a:xfrm>
                <a:off x="405586" y="1046893"/>
                <a:ext cx="10800894" cy="1569660"/>
              </a:xfrm>
              <a:prstGeom prst="rect">
                <a:avLst/>
              </a:prstGeom>
            </p:spPr>
            <p:txBody>
              <a:bodyPr wrap="square">
                <a:spAutoFit/>
              </a:bodyPr>
              <a:lstStyle/>
              <a:p>
                <a:pPr marL="0" lvl="1" indent="457200" algn="just"/>
                <a:r>
                  <a:rPr lang="en-US" altLang="zh-CN" sz="3200" dirty="0">
                    <a:latin typeface="Calibri" panose="020F0502020204030204" pitchFamily="34" charset="0"/>
                    <a:cs typeface="Calibri" panose="020F0502020204030204" pitchFamily="34" charset="0"/>
                  </a:rPr>
                  <a:t>The core idea of our code generator is to </a:t>
                </a:r>
                <a:r>
                  <a:rPr lang="en-US" altLang="zh-CN" sz="3200" dirty="0">
                    <a:solidFill>
                      <a:srgbClr val="FF3300"/>
                    </a:solidFill>
                    <a:latin typeface="Calibri" panose="020F0502020204030204" pitchFamily="34" charset="0"/>
                    <a:cs typeface="Calibri" panose="020F0502020204030204" pitchFamily="34" charset="0"/>
                  </a:rPr>
                  <a:t>split one loop dimension into two parts using </a:t>
                </a:r>
                <a14:m>
                  <m:oMath xmlns:m="http://schemas.openxmlformats.org/officeDocument/2006/math">
                    <m:r>
                      <a:rPr lang="en-US" altLang="zh-CN" sz="3200" i="1" dirty="0">
                        <a:solidFill>
                          <a:srgbClr val="FF3300"/>
                        </a:solidFill>
                        <a:latin typeface="Cambria Math" panose="02040503050406030204" pitchFamily="18" charset="0"/>
                        <a:ea typeface="Calibri" panose="020F0502020204030204" pitchFamily="34" charset="0"/>
                        <a:cs typeface="Calibri" panose="020F0502020204030204" pitchFamily="34" charset="0"/>
                      </a:rPr>
                      <m:t>𝑟</m:t>
                    </m:r>
                  </m:oMath>
                </a14:m>
                <a:r>
                  <a:rPr lang="en-US" altLang="zh-CN" sz="3200" dirty="0">
                    <a:latin typeface="Calibri" panose="020F0502020204030204" pitchFamily="34" charset="0"/>
                    <a:cs typeface="Calibri" panose="020F0502020204030204" pitchFamily="34" charset="0"/>
                  </a:rPr>
                  <a:t>, with reduced-precision computations performed in the second part.</a:t>
                </a:r>
                <a:endParaRPr lang="zh-CN" altLang="en-US" sz="3200" dirty="0">
                  <a:latin typeface="Calibri" panose="020F0502020204030204" pitchFamily="34" charset="0"/>
                  <a:cs typeface="Calibri" panose="020F0502020204030204" pitchFamily="34" charset="0"/>
                </a:endParaRPr>
              </a:p>
            </p:txBody>
          </p:sp>
        </mc:Choice>
        <mc:Fallback xmlns="">
          <p:sp>
            <p:nvSpPr>
              <p:cNvPr id="3" name="矩形 2">
                <a:extLst>
                  <a:ext uri="{FF2B5EF4-FFF2-40B4-BE49-F238E27FC236}">
                    <a16:creationId xmlns:a16="http://schemas.microsoft.com/office/drawing/2014/main" id="{516EBD6E-3F29-41A7-B5F1-D86817B21A02}"/>
                  </a:ext>
                </a:extLst>
              </p:cNvPr>
              <p:cNvSpPr>
                <a:spLocks noRot="1" noChangeAspect="1" noMove="1" noResize="1" noEditPoints="1" noAdjustHandles="1" noChangeArrowheads="1" noChangeShapeType="1" noTextEdit="1"/>
              </p:cNvSpPr>
              <p:nvPr/>
            </p:nvSpPr>
            <p:spPr>
              <a:xfrm>
                <a:off x="405586" y="1046893"/>
                <a:ext cx="10800894" cy="1569660"/>
              </a:xfrm>
              <a:prstGeom prst="rect">
                <a:avLst/>
              </a:prstGeom>
              <a:blipFill>
                <a:blip r:embed="rId4"/>
                <a:stretch>
                  <a:fillRect l="-1468" t="-5058" r="-1468" b="-12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638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8</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Mixed-Precision Code Generation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Basic-block-wise Iteration Space Splitting</a:t>
            </a:r>
          </a:p>
        </p:txBody>
      </p:sp>
      <p:pic>
        <p:nvPicPr>
          <p:cNvPr id="3" name="图片 2">
            <a:extLst>
              <a:ext uri="{FF2B5EF4-FFF2-40B4-BE49-F238E27FC236}">
                <a16:creationId xmlns:a16="http://schemas.microsoft.com/office/drawing/2014/main" id="{2B3F79BB-5BA6-4224-9B35-2336674F3279}"/>
              </a:ext>
            </a:extLst>
          </p:cNvPr>
          <p:cNvPicPr>
            <a:picLocks noChangeAspect="1"/>
          </p:cNvPicPr>
          <p:nvPr/>
        </p:nvPicPr>
        <p:blipFill>
          <a:blip r:embed="rId3"/>
          <a:stretch>
            <a:fillRect/>
          </a:stretch>
        </p:blipFill>
        <p:spPr>
          <a:xfrm>
            <a:off x="6160391" y="1437161"/>
            <a:ext cx="3143835" cy="2988000"/>
          </a:xfrm>
          <a:prstGeom prst="rect">
            <a:avLst/>
          </a:prstGeom>
        </p:spPr>
      </p:pic>
      <p:pic>
        <p:nvPicPr>
          <p:cNvPr id="4" name="图片 3">
            <a:extLst>
              <a:ext uri="{FF2B5EF4-FFF2-40B4-BE49-F238E27FC236}">
                <a16:creationId xmlns:a16="http://schemas.microsoft.com/office/drawing/2014/main" id="{0B7AE464-CB77-43FB-9AAA-C7F862C0552B}"/>
              </a:ext>
            </a:extLst>
          </p:cNvPr>
          <p:cNvPicPr>
            <a:picLocks noChangeAspect="1"/>
          </p:cNvPicPr>
          <p:nvPr/>
        </p:nvPicPr>
        <p:blipFill>
          <a:blip r:embed="rId4"/>
          <a:stretch>
            <a:fillRect/>
          </a:stretch>
        </p:blipFill>
        <p:spPr>
          <a:xfrm>
            <a:off x="9044050" y="1437161"/>
            <a:ext cx="3147950" cy="2988000"/>
          </a:xfrm>
          <a:prstGeom prst="rect">
            <a:avLst/>
          </a:prstGeom>
        </p:spPr>
      </p:pic>
      <p:sp>
        <p:nvSpPr>
          <p:cNvPr id="5" name="矩形 4">
            <a:extLst>
              <a:ext uri="{FF2B5EF4-FFF2-40B4-BE49-F238E27FC236}">
                <a16:creationId xmlns:a16="http://schemas.microsoft.com/office/drawing/2014/main" id="{634CA037-6016-40B2-90FF-67423AE48967}"/>
              </a:ext>
            </a:extLst>
          </p:cNvPr>
          <p:cNvSpPr/>
          <p:nvPr/>
        </p:nvSpPr>
        <p:spPr>
          <a:xfrm>
            <a:off x="206012" y="1485034"/>
            <a:ext cx="6133209" cy="2677656"/>
          </a:xfrm>
          <a:prstGeom prst="rect">
            <a:avLst/>
          </a:prstGeom>
        </p:spPr>
        <p:txBody>
          <a:bodyPr wrap="square">
            <a:spAutoFit/>
          </a:bodyPr>
          <a:lstStyle/>
          <a:p>
            <a:pPr algn="just"/>
            <a:r>
              <a:rPr lang="en-US" altLang="zh-CN" sz="2800" dirty="0">
                <a:latin typeface="Calibri" panose="020F0502020204030204" pitchFamily="34" charset="0"/>
                <a:ea typeface="Calibri" panose="020F0502020204030204" pitchFamily="34" charset="0"/>
                <a:cs typeface="Calibri" panose="020F0502020204030204" pitchFamily="34" charset="0"/>
              </a:rPr>
              <a:t>How to determine the </a:t>
            </a:r>
            <a:r>
              <a:rPr lang="en-US" altLang="zh-CN" sz="2800" dirty="0" err="1">
                <a:latin typeface="Calibri" panose="020F0502020204030204" pitchFamily="34" charset="0"/>
                <a:ea typeface="Calibri" panose="020F0502020204030204" pitchFamily="34" charset="0"/>
                <a:cs typeface="Calibri" panose="020F0502020204030204" pitchFamily="34" charset="0"/>
              </a:rPr>
              <a:t>splittable</a:t>
            </a:r>
            <a:r>
              <a:rPr lang="en-US" altLang="zh-CN" sz="2800" dirty="0">
                <a:latin typeface="Calibri" panose="020F0502020204030204" pitchFamily="34" charset="0"/>
                <a:ea typeface="Calibri" panose="020F0502020204030204" pitchFamily="34" charset="0"/>
                <a:cs typeface="Calibri" panose="020F0502020204030204" pitchFamily="34" charset="0"/>
              </a:rPr>
              <a:t> loop dimension?</a:t>
            </a:r>
          </a:p>
          <a:p>
            <a:pPr marL="457200" indent="-457200" algn="just">
              <a:buFont typeface="Wingdings" panose="05000000000000000000" pitchFamily="2" charset="2"/>
              <a:buChar char="ü"/>
            </a:pPr>
            <a:r>
              <a:rPr lang="en-US" altLang="zh-CN" sz="2800" dirty="0">
                <a:latin typeface="Calibri" panose="020F0502020204030204" pitchFamily="34" charset="0"/>
                <a:ea typeface="Calibri" panose="020F0502020204030204" pitchFamily="34" charset="0"/>
                <a:cs typeface="Calibri" panose="020F0502020204030204" pitchFamily="34" charset="0"/>
              </a:rPr>
              <a:t>The </a:t>
            </a:r>
            <a:r>
              <a:rPr lang="en-US" altLang="zh-CN" sz="2800" dirty="0">
                <a:solidFill>
                  <a:srgbClr val="FF3300"/>
                </a:solidFill>
                <a:latin typeface="Calibri" panose="020F0502020204030204" pitchFamily="34" charset="0"/>
                <a:ea typeface="Calibri" panose="020F0502020204030204" pitchFamily="34" charset="0"/>
                <a:cs typeface="Calibri" panose="020F0502020204030204" pitchFamily="34" charset="0"/>
              </a:rPr>
              <a:t>outermost dimension</a:t>
            </a:r>
            <a:r>
              <a:rPr lang="en-US" altLang="zh-CN" sz="2800" dirty="0">
                <a:latin typeface="Calibri" panose="020F0502020204030204" pitchFamily="34" charset="0"/>
                <a:ea typeface="Calibri" panose="020F0502020204030204" pitchFamily="34" charset="0"/>
                <a:cs typeface="Calibri" panose="020F0502020204030204" pitchFamily="34" charset="0"/>
              </a:rPr>
              <a:t> should be the ideal candidate, since it minimizes the overhead of introduced type casting.</a:t>
            </a:r>
          </a:p>
        </p:txBody>
      </p:sp>
      <p:sp>
        <p:nvSpPr>
          <p:cNvPr id="8" name="矩形 7">
            <a:extLst>
              <a:ext uri="{FF2B5EF4-FFF2-40B4-BE49-F238E27FC236}">
                <a16:creationId xmlns:a16="http://schemas.microsoft.com/office/drawing/2014/main" id="{D09F642E-63EE-46B4-953F-627E242E90C2}"/>
              </a:ext>
            </a:extLst>
          </p:cNvPr>
          <p:cNvSpPr/>
          <p:nvPr/>
        </p:nvSpPr>
        <p:spPr>
          <a:xfrm>
            <a:off x="812800" y="4703564"/>
            <a:ext cx="10424160" cy="1815882"/>
          </a:xfrm>
          <a:prstGeom prst="rect">
            <a:avLst/>
          </a:prstGeom>
        </p:spPr>
        <p:txBody>
          <a:bodyPr wrap="square">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Choose the outermost dimension that</a:t>
            </a:r>
          </a:p>
          <a:p>
            <a:pPr marL="457200" indent="-457200">
              <a:buAutoNum type="arabicParenBoth"/>
            </a:pP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solidFill>
                  <a:srgbClr val="FF0000"/>
                </a:solidFill>
                <a:latin typeface="Calibri" panose="020F0502020204030204" pitchFamily="34" charset="0"/>
                <a:ea typeface="Calibri" panose="020F0502020204030204" pitchFamily="34" charset="0"/>
                <a:cs typeface="Calibri" panose="020F0502020204030204" pitchFamily="34" charset="0"/>
              </a:rPr>
              <a:t>Neither</a:t>
            </a:r>
            <a:r>
              <a:rPr lang="en-US" altLang="zh-CN" sz="2800" dirty="0">
                <a:latin typeface="Calibri" panose="020F0502020204030204" pitchFamily="34" charset="0"/>
                <a:ea typeface="Calibri" panose="020F0502020204030204" pitchFamily="34" charset="0"/>
                <a:cs typeface="Calibri" panose="020F0502020204030204" pitchFamily="34" charset="0"/>
              </a:rPr>
              <a:t> appears as a program parameter in the bound expressions of its enclosing loops </a:t>
            </a:r>
          </a:p>
          <a:p>
            <a:pPr marL="457200" indent="-457200">
              <a:buAutoNum type="arabicParenBoth"/>
            </a:pP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solidFill>
                  <a:srgbClr val="FF0000"/>
                </a:solidFill>
                <a:latin typeface="Calibri" panose="020F0502020204030204" pitchFamily="34" charset="0"/>
                <a:ea typeface="Calibri" panose="020F0502020204030204" pitchFamily="34" charset="0"/>
                <a:cs typeface="Calibri" panose="020F0502020204030204" pitchFamily="34" charset="0"/>
              </a:rPr>
              <a:t>Nor</a:t>
            </a:r>
            <a:r>
              <a:rPr lang="en-US" altLang="zh-CN" sz="2800" dirty="0">
                <a:latin typeface="Calibri" panose="020F0502020204030204" pitchFamily="34" charset="0"/>
                <a:ea typeface="Calibri" panose="020F0502020204030204" pitchFamily="34" charset="0"/>
                <a:cs typeface="Calibri" panose="020F0502020204030204" pitchFamily="34" charset="0"/>
              </a:rPr>
              <a:t> carries across-iteration dependences.</a:t>
            </a:r>
          </a:p>
        </p:txBody>
      </p:sp>
    </p:spTree>
    <p:extLst>
      <p:ext uri="{BB962C8B-B14F-4D97-AF65-F5344CB8AC3E}">
        <p14:creationId xmlns:p14="http://schemas.microsoft.com/office/powerpoint/2010/main" val="294745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2FA236-FFFD-6D70-7663-8A4E17ECFB77}"/>
              </a:ext>
            </a:extLst>
          </p:cNvPr>
          <p:cNvSpPr txBox="1"/>
          <p:nvPr/>
        </p:nvSpPr>
        <p:spPr>
          <a:xfrm>
            <a:off x="11748832" y="6519446"/>
            <a:ext cx="527901" cy="338554"/>
          </a:xfrm>
          <a:prstGeom prst="rect">
            <a:avLst/>
          </a:prstGeom>
          <a:noFill/>
        </p:spPr>
        <p:txBody>
          <a:bodyPr wrap="square" rtlCol="0">
            <a:spAutoFit/>
          </a:bodyPr>
          <a:lstStyle/>
          <a:p>
            <a:fld id="{DF82859C-225C-4CFA-9496-24E2B87656F1}" type="slidenum">
              <a:rPr lang="en-US" altLang="zh-CN" sz="1600" smtClean="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9</a:t>
            </a:fld>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 name="文本占位符 1">
            <a:extLst>
              <a:ext uri="{FF2B5EF4-FFF2-40B4-BE49-F238E27FC236}">
                <a16:creationId xmlns:a16="http://schemas.microsoft.com/office/drawing/2014/main" id="{4C56A08E-246B-48B3-BDDB-8BC280CB0700}"/>
              </a:ext>
            </a:extLst>
          </p:cNvPr>
          <p:cNvSpPr txBox="1">
            <a:spLocks/>
          </p:cNvSpPr>
          <p:nvPr/>
        </p:nvSpPr>
        <p:spPr>
          <a:xfrm>
            <a:off x="0" y="-1"/>
            <a:ext cx="12192000" cy="1206632"/>
          </a:xfrm>
          <a:prstGeom prst="rect">
            <a:avLst/>
          </a:prstGeom>
          <a:solidFill>
            <a:srgbClr val="002D28"/>
          </a:solidFill>
          <a:ln>
            <a:noFill/>
          </a:ln>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nSpc>
                <a:spcPct val="100000"/>
              </a:lnSpc>
              <a:spcBef>
                <a:spcPts val="0"/>
              </a:spcBef>
              <a:buNone/>
            </a:pPr>
            <a:r>
              <a:rPr lang="en-US" altLang="zh-CN" sz="4400" dirty="0">
                <a:solidFill>
                  <a:schemeClr val="bg1"/>
                </a:solidFill>
                <a:latin typeface="Calibri" panose="020F0502020204030204" pitchFamily="34" charset="0"/>
                <a:ea typeface="Calibri" panose="020F0502020204030204" pitchFamily="34" charset="0"/>
                <a:cs typeface="Calibri" panose="020F0502020204030204" pitchFamily="34" charset="0"/>
              </a:rPr>
              <a:t>Mixed-Precision Code Generation</a:t>
            </a:r>
          </a:p>
          <a:p>
            <a:pPr marL="0" indent="180000">
              <a:lnSpc>
                <a:spcPct val="100000"/>
              </a:lnSpc>
              <a:spcBef>
                <a:spcPts val="0"/>
              </a:spcBef>
              <a:buNone/>
            </a:pP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Range Inference for Type Casting</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45CCFF3-54FD-4D43-886B-57C132044178}"/>
                  </a:ext>
                </a:extLst>
              </p:cNvPr>
              <p:cNvSpPr txBox="1"/>
              <p:nvPr/>
            </p:nvSpPr>
            <p:spPr>
              <a:xfrm>
                <a:off x="212556" y="1236934"/>
                <a:ext cx="4873367" cy="5470857"/>
              </a:xfrm>
              <a:prstGeom prst="rect">
                <a:avLst/>
              </a:prstGeom>
              <a:noFill/>
            </p:spPr>
            <p:txBody>
              <a:bodyPr wrap="square" rtlCol="0">
                <a:spAutoFit/>
              </a:bodyPr>
              <a:lstStyle/>
              <a:p>
                <a:pPr algn="just"/>
                <a:r>
                  <a:rPr lang="en-US" altLang="zh-CN" sz="2800" dirty="0">
                    <a:latin typeface="Calibri" panose="020F0502020204030204" pitchFamily="34" charset="0"/>
                    <a:cs typeface="Calibri" panose="020F0502020204030204" pitchFamily="34" charset="0"/>
                  </a:rPr>
                  <a:t>By splitting different dimensions for </a:t>
                </a:r>
                <a14:m>
                  <m:oMath xmlns:m="http://schemas.openxmlformats.org/officeDocument/2006/math">
                    <m:sSub>
                      <m:sSubPr>
                        <m:ctrlPr>
                          <a:rPr lang="en-US" altLang="zh-CN" sz="2800" i="1" dirty="0" smtClean="0">
                            <a:latin typeface="Cambria Math" panose="02040503050406030204" pitchFamily="18" charset="0"/>
                            <a:cs typeface="Calibri" panose="020F0502020204030204" pitchFamily="34" charset="0"/>
                          </a:rPr>
                        </m:ctrlPr>
                      </m:sSubPr>
                      <m:e>
                        <m:r>
                          <a:rPr lang="en-US" altLang="zh-CN" sz="2800" b="0" i="1" dirty="0" smtClean="0">
                            <a:latin typeface="Cambria Math" panose="02040503050406030204" pitchFamily="18" charset="0"/>
                            <a:cs typeface="Calibri" panose="020F0502020204030204" pitchFamily="34" charset="0"/>
                          </a:rPr>
                          <m:t>𝑆</m:t>
                        </m:r>
                      </m:e>
                      <m:sub>
                        <m:r>
                          <a:rPr lang="en-US" altLang="zh-CN" sz="2800" b="0" i="1" dirty="0" smtClean="0">
                            <a:latin typeface="Cambria Math" panose="02040503050406030204" pitchFamily="18" charset="0"/>
                            <a:cs typeface="Calibri" panose="020F0502020204030204" pitchFamily="34" charset="0"/>
                          </a:rPr>
                          <m:t>3</m:t>
                        </m:r>
                      </m:sub>
                    </m:sSub>
                  </m:oMath>
                </a14:m>
                <a:r>
                  <a:rPr lang="en-US" altLang="zh-CN" sz="2800" dirty="0">
                    <a:latin typeface="Calibri" panose="020F0502020204030204" pitchFamily="34" charset="0"/>
                    <a:cs typeface="Calibri" panose="020F0502020204030204" pitchFamily="34" charset="0"/>
                  </a:rPr>
                  <a:t> and the basic block of </a:t>
                </a:r>
                <a14:m>
                  <m:oMath xmlns:m="http://schemas.openxmlformats.org/officeDocument/2006/math">
                    <m:sSub>
                      <m:sSubPr>
                        <m:ctrlPr>
                          <a:rPr lang="en-US" altLang="zh-CN" sz="2800" i="1" dirty="0">
                            <a:latin typeface="Cambria Math" panose="02040503050406030204" pitchFamily="18" charset="0"/>
                            <a:cs typeface="Calibri" panose="020F0502020204030204" pitchFamily="34" charset="0"/>
                          </a:rPr>
                        </m:ctrlPr>
                      </m:sSubPr>
                      <m:e>
                        <m:r>
                          <a:rPr lang="en-US" altLang="zh-CN" sz="2800" i="1" dirty="0">
                            <a:latin typeface="Cambria Math" panose="02040503050406030204" pitchFamily="18" charset="0"/>
                            <a:cs typeface="Calibri" panose="020F0502020204030204" pitchFamily="34" charset="0"/>
                          </a:rPr>
                          <m:t>𝑆</m:t>
                        </m:r>
                      </m:e>
                      <m:sub>
                        <m:r>
                          <a:rPr lang="en-US" altLang="zh-CN" sz="2800" b="0" i="1" dirty="0" smtClean="0">
                            <a:latin typeface="Cambria Math" panose="02040503050406030204" pitchFamily="18" charset="0"/>
                            <a:cs typeface="Calibri" panose="020F0502020204030204" pitchFamily="34" charset="0"/>
                          </a:rPr>
                          <m:t>1</m:t>
                        </m:r>
                      </m:sub>
                    </m:sSub>
                  </m:oMath>
                </a14:m>
                <a:r>
                  <a:rPr lang="en-US" altLang="zh-CN" sz="2800" dirty="0">
                    <a:latin typeface="Calibri" panose="020F0502020204030204" pitchFamily="34" charset="0"/>
                    <a:cs typeface="Calibri" panose="020F0502020204030204" pitchFamily="34" charset="0"/>
                  </a:rPr>
                  <a:t> and </a:t>
                </a:r>
                <a14:m>
                  <m:oMath xmlns:m="http://schemas.openxmlformats.org/officeDocument/2006/math">
                    <m:sSub>
                      <m:sSubPr>
                        <m:ctrlPr>
                          <a:rPr lang="en-US" altLang="zh-CN" sz="2800" i="1" dirty="0">
                            <a:latin typeface="Cambria Math" panose="02040503050406030204" pitchFamily="18" charset="0"/>
                            <a:cs typeface="Calibri" panose="020F0502020204030204" pitchFamily="34" charset="0"/>
                          </a:rPr>
                        </m:ctrlPr>
                      </m:sSubPr>
                      <m:e>
                        <m:r>
                          <a:rPr lang="en-US" altLang="zh-CN" sz="2800" i="1" dirty="0">
                            <a:latin typeface="Cambria Math" panose="02040503050406030204" pitchFamily="18" charset="0"/>
                            <a:cs typeface="Calibri" panose="020F0502020204030204" pitchFamily="34" charset="0"/>
                          </a:rPr>
                          <m:t>𝑆</m:t>
                        </m:r>
                      </m:e>
                      <m:sub>
                        <m:r>
                          <a:rPr lang="en-US" altLang="zh-CN" sz="2800" b="0" i="1" dirty="0" smtClean="0">
                            <a:latin typeface="Cambria Math" panose="02040503050406030204" pitchFamily="18" charset="0"/>
                            <a:cs typeface="Calibri" panose="020F0502020204030204" pitchFamily="34" charset="0"/>
                          </a:rPr>
                          <m:t>2</m:t>
                        </m:r>
                      </m:sub>
                    </m:sSub>
                  </m:oMath>
                </a14:m>
                <a:r>
                  <a:rPr lang="en-US" altLang="zh-CN" sz="2800" dirty="0">
                    <a:latin typeface="Calibri" panose="020F0502020204030204" pitchFamily="34" charset="0"/>
                    <a:cs typeface="Calibri" panose="020F0502020204030204" pitchFamily="34" charset="0"/>
                  </a:rPr>
                  <a:t>, we get two separated loop codes.</a:t>
                </a:r>
              </a:p>
              <a:p>
                <a:pPr algn="just"/>
                <a:endParaRPr lang="en-US" altLang="zh-CN" sz="2400" dirty="0">
                  <a:latin typeface="Calibri" panose="020F0502020204030204" pitchFamily="34" charset="0"/>
                  <a:cs typeface="Calibri" panose="020F0502020204030204" pitchFamily="34" charset="0"/>
                </a:endParaRPr>
              </a:p>
              <a:p>
                <a:pPr algn="just"/>
                <a:r>
                  <a:rPr lang="en-US" altLang="zh-CN" sz="2800" dirty="0">
                    <a:solidFill>
                      <a:srgbClr val="FF0000"/>
                    </a:solidFill>
                    <a:latin typeface="Calibri" panose="020F0502020204030204" pitchFamily="34" charset="0"/>
                    <a:cs typeface="Calibri" panose="020F0502020204030204" pitchFamily="34" charset="0"/>
                  </a:rPr>
                  <a:t>The number of data elements that should be cast</a:t>
                </a:r>
                <a:r>
                  <a:rPr lang="en-US" altLang="zh-CN" sz="2800" dirty="0">
                    <a:latin typeface="Calibri" panose="020F0502020204030204" pitchFamily="34" charset="0"/>
                    <a:cs typeface="Calibri" panose="020F0502020204030204" pitchFamily="34" charset="0"/>
                  </a:rPr>
                  <a:t>:</a:t>
                </a:r>
              </a:p>
              <a:p>
                <a:pPr marL="914400" lvl="1" indent="-457200" algn="just">
                  <a:buFont typeface="Arial" panose="020B0604020202020204" pitchFamily="34" charset="0"/>
                  <a:buChar char="•"/>
                </a:pPr>
                <a14:m>
                  <m:oMath xmlns:m="http://schemas.openxmlformats.org/officeDocument/2006/math">
                    <m:sSub>
                      <m:sSubPr>
                        <m:ctrlPr>
                          <a:rPr lang="en-US" altLang="zh-CN" sz="2800" i="1" dirty="0" smtClean="0">
                            <a:latin typeface="Cambria Math" panose="02040503050406030204" pitchFamily="18" charset="0"/>
                            <a:cs typeface="Calibri" panose="020F0502020204030204" pitchFamily="34" charset="0"/>
                          </a:rPr>
                        </m:ctrlPr>
                      </m:sSubPr>
                      <m:e>
                        <m:r>
                          <m:rPr>
                            <m:sty m:val="p"/>
                          </m:rPr>
                          <a:rPr lang="en-US" altLang="zh-CN" sz="2800" i="1" dirty="0">
                            <a:latin typeface="Cambria Math" panose="02040503050406030204" pitchFamily="18" charset="0"/>
                            <a:cs typeface="Calibri" panose="020F0502020204030204" pitchFamily="34" charset="0"/>
                          </a:rPr>
                          <m:t>A</m:t>
                        </m:r>
                      </m:e>
                      <m:sub>
                        <m:r>
                          <a:rPr lang="en-US" altLang="zh-CN" sz="2800" b="0" i="1" dirty="0" smtClean="0">
                            <a:latin typeface="Cambria Math" panose="02040503050406030204" pitchFamily="18" charset="0"/>
                            <a:cs typeface="Calibri" panose="020F0502020204030204" pitchFamily="34" charset="0"/>
                          </a:rPr>
                          <m:t>1</m:t>
                        </m:r>
                      </m:sub>
                    </m:sSub>
                  </m:oMath>
                </a14:m>
                <a:r>
                  <a:rPr lang="en-US" altLang="zh-CN" sz="2800" dirty="0">
                    <a:latin typeface="Calibri" panose="020F0502020204030204" pitchFamily="34" charset="0"/>
                    <a:cs typeface="Calibri" panose="020F0502020204030204" pitchFamily="34"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cs typeface="Calibri" panose="020F0502020204030204" pitchFamily="34" charset="0"/>
                      </a:rPr>
                      <m:t>𝑀</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m:t>
                    </m:r>
                    <m:d>
                      <m:dPr>
                        <m:begChr m:val="⌈"/>
                        <m:endChr m:val="⌉"/>
                        <m:ctrlP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ctrlPr>
                      </m:dPr>
                      <m:e>
                        <m:f>
                          <m:fPr>
                            <m:ctrlP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ctrlPr>
                          </m:fPr>
                          <m:num>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𝑀</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𝑟</m:t>
                            </m:r>
                          </m:num>
                          <m:den>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100</m:t>
                            </m:r>
                          </m:den>
                        </m:f>
                      </m:e>
                    </m:d>
                  </m:oMath>
                </a14:m>
                <a:endParaRPr lang="en-US" altLang="zh-CN" sz="2800" i="1"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14:m>
                  <m:oMath xmlns:m="http://schemas.openxmlformats.org/officeDocument/2006/math">
                    <m:sSub>
                      <m:sSubPr>
                        <m:ctrlPr>
                          <a:rPr lang="en-US" altLang="zh-CN" sz="2800" i="1" dirty="0">
                            <a:latin typeface="Cambria Math" panose="02040503050406030204" pitchFamily="18" charset="0"/>
                            <a:cs typeface="Calibri" panose="020F0502020204030204" pitchFamily="34" charset="0"/>
                          </a:rPr>
                        </m:ctrlPr>
                      </m:sSubPr>
                      <m:e>
                        <m:r>
                          <m:rPr>
                            <m:sty m:val="p"/>
                          </m:rPr>
                          <a:rPr lang="en-US" altLang="zh-CN" sz="2800" i="1" dirty="0">
                            <a:latin typeface="Cambria Math" panose="02040503050406030204" pitchFamily="18" charset="0"/>
                            <a:cs typeface="Calibri" panose="020F0502020204030204" pitchFamily="34" charset="0"/>
                          </a:rPr>
                          <m:t>A</m:t>
                        </m:r>
                      </m:e>
                      <m:sub>
                        <m:r>
                          <a:rPr lang="en-US" altLang="zh-CN" sz="2800" b="0" i="1" dirty="0" smtClean="0">
                            <a:latin typeface="Cambria Math" panose="02040503050406030204" pitchFamily="18" charset="0"/>
                            <a:cs typeface="Calibri" panose="020F0502020204030204" pitchFamily="34" charset="0"/>
                          </a:rPr>
                          <m:t>2</m:t>
                        </m:r>
                      </m:sub>
                    </m:sSub>
                  </m:oMath>
                </a14:m>
                <a:r>
                  <a:rPr lang="en-US" altLang="zh-CN" sz="2800" dirty="0">
                    <a:latin typeface="Calibri" panose="020F0502020204030204" pitchFamily="34" charset="0"/>
                    <a:cs typeface="Calibri" panose="020F0502020204030204" pitchFamily="34"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cs typeface="Calibri" panose="020F0502020204030204" pitchFamily="34" charset="0"/>
                      </a:rPr>
                      <m:t>𝑀</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𝑀</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/2</m:t>
                    </m:r>
                  </m:oMath>
                </a14:m>
                <a:endParaRPr lang="en-US" altLang="zh-CN" sz="2800" dirty="0">
                  <a:latin typeface="Calibri" panose="020F0502020204030204" pitchFamily="34" charset="0"/>
                  <a:cs typeface="Calibri" panose="020F0502020204030204" pitchFamily="34" charset="0"/>
                </a:endParaRPr>
              </a:p>
              <a:p>
                <a:pPr marL="914400" lvl="1" indent="-457200" algn="just">
                  <a:buFont typeface="Arial" panose="020B0604020202020204" pitchFamily="34" charset="0"/>
                  <a:buChar char="•"/>
                </a:pPr>
                <a14:m>
                  <m:oMath xmlns:m="http://schemas.openxmlformats.org/officeDocument/2006/math">
                    <m:sSub>
                      <m:sSubPr>
                        <m:ctrlPr>
                          <a:rPr lang="en-US" altLang="zh-CN" sz="2800" i="1" dirty="0">
                            <a:latin typeface="Cambria Math" panose="02040503050406030204" pitchFamily="18" charset="0"/>
                            <a:cs typeface="Calibri" panose="020F0502020204030204" pitchFamily="34" charset="0"/>
                          </a:rPr>
                        </m:ctrlPr>
                      </m:sSubPr>
                      <m:e>
                        <m:r>
                          <m:rPr>
                            <m:sty m:val="p"/>
                          </m:rPr>
                          <a:rPr lang="en-US" altLang="zh-CN" sz="2800" i="1" dirty="0">
                            <a:latin typeface="Cambria Math" panose="02040503050406030204" pitchFamily="18" charset="0"/>
                            <a:cs typeface="Calibri" panose="020F0502020204030204" pitchFamily="34" charset="0"/>
                          </a:rPr>
                          <m:t>B</m:t>
                        </m:r>
                      </m:e>
                      <m:sub>
                        <m:r>
                          <a:rPr lang="en-US" altLang="zh-CN" sz="2800" i="1" dirty="0">
                            <a:latin typeface="Cambria Math" panose="02040503050406030204" pitchFamily="18" charset="0"/>
                            <a:cs typeface="Calibri" panose="020F0502020204030204" pitchFamily="34" charset="0"/>
                          </a:rPr>
                          <m:t>1</m:t>
                        </m:r>
                      </m:sub>
                    </m:sSub>
                    <m:r>
                      <a:rPr lang="en-US" altLang="zh-CN" sz="2800" b="0" i="1" dirty="0" smtClean="0">
                        <a:latin typeface="Cambria Math" panose="02040503050406030204" pitchFamily="18" charset="0"/>
                        <a:cs typeface="Calibri" panose="020F0502020204030204" pitchFamily="34" charset="0"/>
                      </a:rPr>
                      <m:t>/</m:t>
                    </m:r>
                    <m:sSub>
                      <m:sSubPr>
                        <m:ctrlPr>
                          <a:rPr lang="en-US" altLang="zh-CN" sz="2800" i="1" dirty="0">
                            <a:latin typeface="Cambria Math" panose="02040503050406030204" pitchFamily="18" charset="0"/>
                            <a:cs typeface="Calibri" panose="020F0502020204030204" pitchFamily="34" charset="0"/>
                          </a:rPr>
                        </m:ctrlPr>
                      </m:sSubPr>
                      <m:e>
                        <m:r>
                          <a:rPr lang="en-US" altLang="zh-CN" sz="2800" i="1" dirty="0">
                            <a:latin typeface="Cambria Math" panose="02040503050406030204" pitchFamily="18" charset="0"/>
                            <a:cs typeface="Calibri" panose="020F0502020204030204" pitchFamily="34" charset="0"/>
                          </a:rPr>
                          <m:t>𝐶</m:t>
                        </m:r>
                      </m:e>
                      <m:sub>
                        <m:r>
                          <a:rPr lang="en-US" altLang="zh-CN" sz="2800" i="1" dirty="0">
                            <a:latin typeface="Cambria Math" panose="02040503050406030204" pitchFamily="18" charset="0"/>
                            <a:cs typeface="Calibri" panose="020F0502020204030204" pitchFamily="34" charset="0"/>
                          </a:rPr>
                          <m:t>1</m:t>
                        </m:r>
                      </m:sub>
                    </m:sSub>
                  </m:oMath>
                </a14:m>
                <a:r>
                  <a:rPr lang="en-US" altLang="zh-CN" sz="2800" dirty="0">
                    <a:latin typeface="Calibri" panose="020F0502020204030204" pitchFamily="34" charset="0"/>
                    <a:cs typeface="Calibri" panose="020F0502020204030204" pitchFamily="34" charset="0"/>
                  </a:rPr>
                  <a:t>: </a:t>
                </a:r>
                <a14:m>
                  <m:oMath xmlns:m="http://schemas.openxmlformats.org/officeDocument/2006/math">
                    <m:d>
                      <m:dPr>
                        <m:ctrlPr>
                          <a:rPr lang="en-US" altLang="zh-CN" sz="2800" i="1" smtClean="0">
                            <a:latin typeface="Cambria Math" panose="02040503050406030204" pitchFamily="18" charset="0"/>
                            <a:ea typeface="Cambria Math" panose="02040503050406030204" pitchFamily="18" charset="0"/>
                            <a:cs typeface="Calibri" panose="020F0502020204030204" pitchFamily="34" charset="0"/>
                          </a:rPr>
                        </m:ctrlPr>
                      </m:dPr>
                      <m:e>
                        <m:r>
                          <a:rPr lang="en-US" altLang="zh-CN" sz="2800" i="1">
                            <a:latin typeface="Cambria Math" panose="02040503050406030204" pitchFamily="18" charset="0"/>
                            <a:ea typeface="Cambria Math" panose="02040503050406030204" pitchFamily="18" charset="0"/>
                            <a:cs typeface="Calibri" panose="020F0502020204030204" pitchFamily="34" charset="0"/>
                          </a:rPr>
                          <m:t>𝑀</m:t>
                        </m:r>
                        <m:r>
                          <a:rPr lang="en-US" altLang="zh-CN" sz="2800" i="1">
                            <a:latin typeface="Cambria Math" panose="02040503050406030204" pitchFamily="18" charset="0"/>
                            <a:ea typeface="Cambria Math" panose="02040503050406030204" pitchFamily="18" charset="0"/>
                            <a:cs typeface="Calibri" panose="020F0502020204030204" pitchFamily="34" charset="0"/>
                          </a:rPr>
                          <m:t>−</m:t>
                        </m:r>
                        <m:d>
                          <m:dPr>
                            <m:begChr m:val="⌈"/>
                            <m:endChr m:val="⌉"/>
                            <m:ctrlPr>
                              <a:rPr lang="en-US" altLang="zh-CN" sz="2800" i="1">
                                <a:latin typeface="Cambria Math" panose="02040503050406030204" pitchFamily="18" charset="0"/>
                                <a:ea typeface="Cambria Math" panose="02040503050406030204" pitchFamily="18" charset="0"/>
                                <a:cs typeface="Calibri" panose="020F0502020204030204" pitchFamily="34" charset="0"/>
                              </a:rPr>
                            </m:ctrlPr>
                          </m:dPr>
                          <m:e>
                            <m:f>
                              <m:fPr>
                                <m:ctrlPr>
                                  <a:rPr lang="en-US" altLang="zh-CN" sz="2800" i="1">
                                    <a:latin typeface="Cambria Math" panose="02040503050406030204" pitchFamily="18" charset="0"/>
                                    <a:ea typeface="Cambria Math" panose="02040503050406030204" pitchFamily="18" charset="0"/>
                                    <a:cs typeface="Calibri" panose="020F0502020204030204" pitchFamily="34" charset="0"/>
                                  </a:rPr>
                                </m:ctrlPr>
                              </m:fPr>
                              <m:num>
                                <m:r>
                                  <a:rPr lang="en-US" altLang="zh-CN" sz="2800" i="1">
                                    <a:latin typeface="Cambria Math" panose="02040503050406030204" pitchFamily="18" charset="0"/>
                                    <a:ea typeface="Cambria Math" panose="02040503050406030204" pitchFamily="18" charset="0"/>
                                    <a:cs typeface="Calibri" panose="020F0502020204030204" pitchFamily="34" charset="0"/>
                                  </a:rPr>
                                  <m:t>𝑀</m:t>
                                </m:r>
                                <m:r>
                                  <a:rPr lang="en-US" altLang="zh-CN" sz="2800" i="1">
                                    <a:latin typeface="Cambria Math" panose="02040503050406030204" pitchFamily="18" charset="0"/>
                                    <a:ea typeface="Cambria Math" panose="02040503050406030204" pitchFamily="18" charset="0"/>
                                    <a:cs typeface="Calibri" panose="020F0502020204030204" pitchFamily="34" charset="0"/>
                                  </a:rPr>
                                  <m:t>∗</m:t>
                                </m:r>
                                <m:r>
                                  <a:rPr lang="en-US" altLang="zh-CN" sz="2800" i="1">
                                    <a:latin typeface="Cambria Math" panose="02040503050406030204" pitchFamily="18" charset="0"/>
                                    <a:ea typeface="Cambria Math" panose="02040503050406030204" pitchFamily="18" charset="0"/>
                                    <a:cs typeface="Calibri" panose="020F0502020204030204" pitchFamily="34" charset="0"/>
                                  </a:rPr>
                                  <m:t>𝑟</m:t>
                                </m:r>
                              </m:num>
                              <m:den>
                                <m:r>
                                  <a:rPr lang="en-US" altLang="zh-CN" sz="2800" i="1">
                                    <a:latin typeface="Cambria Math" panose="02040503050406030204" pitchFamily="18" charset="0"/>
                                    <a:ea typeface="Cambria Math" panose="02040503050406030204" pitchFamily="18" charset="0"/>
                                    <a:cs typeface="Calibri" panose="020F0502020204030204" pitchFamily="34" charset="0"/>
                                  </a:rPr>
                                  <m:t>100</m:t>
                                </m:r>
                              </m:den>
                            </m:f>
                          </m:e>
                        </m:d>
                      </m:e>
                    </m:d>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𝑁</m:t>
                    </m:r>
                  </m:oMath>
                </a14:m>
                <a:endParaRPr lang="en-US" altLang="zh-CN" sz="2800" dirty="0">
                  <a:latin typeface="Calibri" panose="020F0502020204030204" pitchFamily="34" charset="0"/>
                  <a:cs typeface="Calibri" panose="020F0502020204030204" pitchFamily="34" charset="0"/>
                </a:endParaRPr>
              </a:p>
              <a:p>
                <a:pPr marL="914400" lvl="1" indent="-457200" algn="just">
                  <a:buFont typeface="Arial" panose="020B0604020202020204" pitchFamily="34" charset="0"/>
                  <a:buChar char="•"/>
                </a:pPr>
                <a14:m>
                  <m:oMath xmlns:m="http://schemas.openxmlformats.org/officeDocument/2006/math">
                    <m:sSub>
                      <m:sSubPr>
                        <m:ctrlPr>
                          <a:rPr lang="en-US" altLang="zh-CN" sz="2800" i="1" dirty="0">
                            <a:latin typeface="Cambria Math" panose="02040503050406030204" pitchFamily="18" charset="0"/>
                            <a:cs typeface="Calibri" panose="020F0502020204030204" pitchFamily="34" charset="0"/>
                          </a:rPr>
                        </m:ctrlPr>
                      </m:sSubPr>
                      <m:e>
                        <m:r>
                          <a:rPr lang="en-US" altLang="zh-CN" sz="2800" b="0" i="1" dirty="0" smtClean="0">
                            <a:latin typeface="Cambria Math" panose="02040503050406030204" pitchFamily="18" charset="0"/>
                            <a:cs typeface="Calibri" panose="020F0502020204030204" pitchFamily="34" charset="0"/>
                          </a:rPr>
                          <m:t>𝐵</m:t>
                        </m:r>
                      </m:e>
                      <m:sub>
                        <m:r>
                          <a:rPr lang="en-US" altLang="zh-CN" sz="2800" b="0" i="1" dirty="0" smtClean="0">
                            <a:latin typeface="Cambria Math" panose="02040503050406030204" pitchFamily="18" charset="0"/>
                            <a:cs typeface="Calibri" panose="020F0502020204030204" pitchFamily="34" charset="0"/>
                          </a:rPr>
                          <m:t>2</m:t>
                        </m:r>
                      </m:sub>
                    </m:sSub>
                    <m:r>
                      <a:rPr lang="en-US" altLang="zh-CN" sz="2800" b="0" i="1" dirty="0" smtClean="0">
                        <a:latin typeface="Cambria Math" panose="02040503050406030204" pitchFamily="18" charset="0"/>
                        <a:cs typeface="Calibri" panose="020F0502020204030204" pitchFamily="34" charset="0"/>
                      </a:rPr>
                      <m:t>/</m:t>
                    </m:r>
                    <m:sSub>
                      <m:sSubPr>
                        <m:ctrlPr>
                          <a:rPr lang="en-US" altLang="zh-CN" sz="2800" i="1" dirty="0">
                            <a:latin typeface="Cambria Math" panose="02040503050406030204" pitchFamily="18" charset="0"/>
                            <a:cs typeface="Calibri" panose="020F0502020204030204" pitchFamily="34" charset="0"/>
                          </a:rPr>
                        </m:ctrlPr>
                      </m:sSubPr>
                      <m:e>
                        <m:r>
                          <a:rPr lang="en-US" altLang="zh-CN" sz="2800" i="1" dirty="0">
                            <a:latin typeface="Cambria Math" panose="02040503050406030204" pitchFamily="18" charset="0"/>
                            <a:cs typeface="Calibri" panose="020F0502020204030204" pitchFamily="34" charset="0"/>
                          </a:rPr>
                          <m:t>𝐶</m:t>
                        </m:r>
                      </m:e>
                      <m:sub>
                        <m:r>
                          <a:rPr lang="en-US" altLang="zh-CN" sz="2800" i="1" dirty="0">
                            <a:latin typeface="Cambria Math" panose="02040503050406030204" pitchFamily="18" charset="0"/>
                            <a:cs typeface="Calibri" panose="020F0502020204030204" pitchFamily="34" charset="0"/>
                          </a:rPr>
                          <m:t>2</m:t>
                        </m:r>
                      </m:sub>
                    </m:sSub>
                  </m:oMath>
                </a14:m>
                <a:r>
                  <a:rPr lang="en-US" altLang="zh-CN" sz="2800" dirty="0">
                    <a:latin typeface="Calibri" panose="020F0502020204030204" pitchFamily="34" charset="0"/>
                    <a:cs typeface="Calibri" panose="020F0502020204030204" pitchFamily="34" charset="0"/>
                  </a:rPr>
                  <a:t>: </a:t>
                </a:r>
                <a14:m>
                  <m:oMath xmlns:m="http://schemas.openxmlformats.org/officeDocument/2006/math">
                    <m:d>
                      <m:dPr>
                        <m:ctrlPr>
                          <a:rPr lang="en-US" altLang="zh-CN" sz="2800" i="1">
                            <a:latin typeface="Cambria Math" panose="02040503050406030204" pitchFamily="18" charset="0"/>
                            <a:ea typeface="Cambria Math" panose="02040503050406030204" pitchFamily="18" charset="0"/>
                            <a:cs typeface="Calibri" panose="020F0502020204030204" pitchFamily="34" charset="0"/>
                          </a:rPr>
                        </m:ctrlPr>
                      </m:dPr>
                      <m:e>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𝑁</m:t>
                        </m:r>
                        <m:r>
                          <a:rPr lang="en-US" altLang="zh-CN" sz="2800" i="1">
                            <a:latin typeface="Cambria Math" panose="02040503050406030204" pitchFamily="18" charset="0"/>
                            <a:ea typeface="Cambria Math" panose="02040503050406030204" pitchFamily="18" charset="0"/>
                            <a:cs typeface="Calibri" panose="020F0502020204030204" pitchFamily="34" charset="0"/>
                          </a:rPr>
                          <m:t>−</m:t>
                        </m:r>
                        <m:d>
                          <m:dPr>
                            <m:begChr m:val="⌈"/>
                            <m:endChr m:val="⌉"/>
                            <m:ctrlPr>
                              <a:rPr lang="en-US" altLang="zh-CN" sz="2800" i="1">
                                <a:latin typeface="Cambria Math" panose="02040503050406030204" pitchFamily="18" charset="0"/>
                                <a:ea typeface="Cambria Math" panose="02040503050406030204" pitchFamily="18" charset="0"/>
                                <a:cs typeface="Calibri" panose="020F0502020204030204" pitchFamily="34" charset="0"/>
                              </a:rPr>
                            </m:ctrlPr>
                          </m:dPr>
                          <m:e>
                            <m:f>
                              <m:fPr>
                                <m:ctrlPr>
                                  <a:rPr lang="en-US" altLang="zh-CN" sz="2800" i="1">
                                    <a:latin typeface="Cambria Math" panose="02040503050406030204" pitchFamily="18" charset="0"/>
                                    <a:ea typeface="Cambria Math" panose="02040503050406030204" pitchFamily="18" charset="0"/>
                                    <a:cs typeface="Calibri" panose="020F0502020204030204" pitchFamily="34" charset="0"/>
                                  </a:rPr>
                                </m:ctrlPr>
                              </m:fPr>
                              <m:num>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𝑁</m:t>
                                </m:r>
                                <m:r>
                                  <a:rPr lang="en-US" altLang="zh-CN" sz="2800" i="1">
                                    <a:latin typeface="Cambria Math" panose="02040503050406030204" pitchFamily="18" charset="0"/>
                                    <a:ea typeface="Cambria Math" panose="02040503050406030204" pitchFamily="18" charset="0"/>
                                    <a:cs typeface="Calibri" panose="020F0502020204030204" pitchFamily="34" charset="0"/>
                                  </a:rPr>
                                  <m:t>∗</m:t>
                                </m:r>
                                <m:r>
                                  <a:rPr lang="en-US" altLang="zh-CN" sz="2800" i="1">
                                    <a:latin typeface="Cambria Math" panose="02040503050406030204" pitchFamily="18" charset="0"/>
                                    <a:ea typeface="Cambria Math" panose="02040503050406030204" pitchFamily="18" charset="0"/>
                                    <a:cs typeface="Calibri" panose="020F0502020204030204" pitchFamily="34" charset="0"/>
                                  </a:rPr>
                                  <m:t>𝑟</m:t>
                                </m:r>
                              </m:num>
                              <m:den>
                                <m:r>
                                  <a:rPr lang="en-US" altLang="zh-CN" sz="2800" i="1">
                                    <a:latin typeface="Cambria Math" panose="02040503050406030204" pitchFamily="18" charset="0"/>
                                    <a:ea typeface="Cambria Math" panose="02040503050406030204" pitchFamily="18" charset="0"/>
                                    <a:cs typeface="Calibri" panose="020F0502020204030204" pitchFamily="34" charset="0"/>
                                  </a:rPr>
                                  <m:t>100</m:t>
                                </m:r>
                              </m:den>
                            </m:f>
                          </m:e>
                        </m:d>
                      </m:e>
                    </m:d>
                    <m:r>
                      <a:rPr lang="en-US" altLang="zh-CN" sz="2800" i="1">
                        <a:latin typeface="Cambria Math" panose="02040503050406030204" pitchFamily="18" charset="0"/>
                        <a:ea typeface="Cambria Math" panose="02040503050406030204" pitchFamily="18" charset="0"/>
                        <a:cs typeface="Calibri" panose="020F0502020204030204" pitchFamily="34" charset="0"/>
                      </a:rPr>
                      <m:t>∗</m:t>
                    </m:r>
                    <m:r>
                      <a:rPr lang="en-US" altLang="zh-CN" sz="2800" b="0" i="1" smtClean="0">
                        <a:latin typeface="Cambria Math" panose="02040503050406030204" pitchFamily="18" charset="0"/>
                        <a:ea typeface="Cambria Math" panose="02040503050406030204" pitchFamily="18" charset="0"/>
                        <a:cs typeface="Calibri" panose="020F0502020204030204" pitchFamily="34" charset="0"/>
                      </a:rPr>
                      <m:t>𝑀</m:t>
                    </m:r>
                  </m:oMath>
                </a14:m>
                <a:endParaRPr lang="en-US" altLang="zh-CN" sz="2800" dirty="0">
                  <a:latin typeface="Calibri" panose="020F0502020204030204" pitchFamily="34" charset="0"/>
                  <a:cs typeface="Calibri" panose="020F0502020204030204" pitchFamily="34" charset="0"/>
                </a:endParaRPr>
              </a:p>
            </p:txBody>
          </p:sp>
        </mc:Choice>
        <mc:Fallback xmlns="">
          <p:sp>
            <p:nvSpPr>
              <p:cNvPr id="7" name="文本框 6">
                <a:extLst>
                  <a:ext uri="{FF2B5EF4-FFF2-40B4-BE49-F238E27FC236}">
                    <a16:creationId xmlns:a16="http://schemas.microsoft.com/office/drawing/2014/main" id="{445CCFF3-54FD-4D43-886B-57C132044178}"/>
                  </a:ext>
                </a:extLst>
              </p:cNvPr>
              <p:cNvSpPr txBox="1">
                <a:spLocks noRot="1" noChangeAspect="1" noMove="1" noResize="1" noEditPoints="1" noAdjustHandles="1" noChangeArrowheads="1" noChangeShapeType="1" noTextEdit="1"/>
              </p:cNvSpPr>
              <p:nvPr/>
            </p:nvSpPr>
            <p:spPr>
              <a:xfrm>
                <a:off x="212556" y="1236934"/>
                <a:ext cx="4873367" cy="5470857"/>
              </a:xfrm>
              <a:prstGeom prst="rect">
                <a:avLst/>
              </a:prstGeom>
              <a:blipFill>
                <a:blip r:embed="rId3"/>
                <a:stretch>
                  <a:fillRect l="-2628" t="-1115" r="-250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EF7DC5E-9A4C-4AA5-8A13-77BA0D6E6668}"/>
              </a:ext>
            </a:extLst>
          </p:cNvPr>
          <p:cNvPicPr>
            <a:picLocks noChangeAspect="1"/>
          </p:cNvPicPr>
          <p:nvPr/>
        </p:nvPicPr>
        <p:blipFill>
          <a:blip r:embed="rId4"/>
          <a:stretch>
            <a:fillRect/>
          </a:stretch>
        </p:blipFill>
        <p:spPr>
          <a:xfrm>
            <a:off x="5181708" y="1206630"/>
            <a:ext cx="6831075" cy="3676768"/>
          </a:xfrm>
          <a:prstGeom prst="rect">
            <a:avLst/>
          </a:prstGeom>
        </p:spPr>
      </p:pic>
      <p:pic>
        <p:nvPicPr>
          <p:cNvPr id="3" name="图片 2">
            <a:extLst>
              <a:ext uri="{FF2B5EF4-FFF2-40B4-BE49-F238E27FC236}">
                <a16:creationId xmlns:a16="http://schemas.microsoft.com/office/drawing/2014/main" id="{CA255BAF-FAC8-4000-AD49-3BBCE84CDCAF}"/>
              </a:ext>
            </a:extLst>
          </p:cNvPr>
          <p:cNvPicPr>
            <a:picLocks noChangeAspect="1"/>
          </p:cNvPicPr>
          <p:nvPr/>
        </p:nvPicPr>
        <p:blipFill rotWithShape="1">
          <a:blip r:embed="rId5"/>
          <a:srcRect b="51045"/>
          <a:stretch/>
        </p:blipFill>
        <p:spPr>
          <a:xfrm>
            <a:off x="6096000" y="4826310"/>
            <a:ext cx="2388124" cy="1886338"/>
          </a:xfrm>
          <a:prstGeom prst="rect">
            <a:avLst/>
          </a:prstGeom>
        </p:spPr>
      </p:pic>
      <p:pic>
        <p:nvPicPr>
          <p:cNvPr id="8" name="图片 7">
            <a:extLst>
              <a:ext uri="{FF2B5EF4-FFF2-40B4-BE49-F238E27FC236}">
                <a16:creationId xmlns:a16="http://schemas.microsoft.com/office/drawing/2014/main" id="{D4858C4F-670C-4FFB-BAD5-39B62736F0FD}"/>
              </a:ext>
            </a:extLst>
          </p:cNvPr>
          <p:cNvPicPr>
            <a:picLocks noChangeAspect="1"/>
          </p:cNvPicPr>
          <p:nvPr/>
        </p:nvPicPr>
        <p:blipFill rotWithShape="1">
          <a:blip r:embed="rId5"/>
          <a:srcRect t="49431"/>
          <a:stretch/>
        </p:blipFill>
        <p:spPr>
          <a:xfrm>
            <a:off x="9251310" y="4826310"/>
            <a:ext cx="2305952" cy="1881481"/>
          </a:xfrm>
          <a:prstGeom prst="rect">
            <a:avLst/>
          </a:prstGeom>
        </p:spPr>
      </p:pic>
    </p:spTree>
    <p:extLst>
      <p:ext uri="{BB962C8B-B14F-4D97-AF65-F5344CB8AC3E}">
        <p14:creationId xmlns:p14="http://schemas.microsoft.com/office/powerpoint/2010/main" val="924856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10668</TotalTime>
  <Words>2759</Words>
  <Application>Microsoft Office PowerPoint</Application>
  <PresentationFormat>宽屏</PresentationFormat>
  <Paragraphs>231</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LiciumFont 2022 Bold</vt:lpstr>
      <vt:lpstr>等线</vt:lpstr>
      <vt:lpstr>等线 Light</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作言 张</dc:creator>
  <cp:lastModifiedBy>宋广辉</cp:lastModifiedBy>
  <cp:revision>1327</cp:revision>
  <dcterms:created xsi:type="dcterms:W3CDTF">2023-08-17T07:58:32Z</dcterms:created>
  <dcterms:modified xsi:type="dcterms:W3CDTF">2024-03-11T01:12:52Z</dcterms:modified>
</cp:coreProperties>
</file>