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64" r:id="rId6"/>
    <p:sldId id="265" r:id="rId7"/>
    <p:sldId id="269" r:id="rId8"/>
    <p:sldId id="266" r:id="rId9"/>
    <p:sldId id="273" r:id="rId10"/>
    <p:sldId id="259" r:id="rId11"/>
    <p:sldId id="276" r:id="rId12"/>
    <p:sldId id="261" r:id="rId13"/>
    <p:sldId id="274" r:id="rId14"/>
    <p:sldId id="277" r:id="rId15"/>
    <p:sldId id="263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B195-9D4C-46E5-AC38-2BCFAD6793D3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551D-7599-4387-81EC-9969E965955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0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B195-9D4C-46E5-AC38-2BCFAD6793D3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551D-7599-4387-81EC-9969E9659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97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B195-9D4C-46E5-AC38-2BCFAD6793D3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551D-7599-4387-81EC-9969E9659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4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B195-9D4C-46E5-AC38-2BCFAD6793D3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551D-7599-4387-81EC-9969E9659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29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B195-9D4C-46E5-AC38-2BCFAD6793D3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551D-7599-4387-81EC-9969E965955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9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B195-9D4C-46E5-AC38-2BCFAD6793D3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551D-7599-4387-81EC-9969E9659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29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B195-9D4C-46E5-AC38-2BCFAD6793D3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551D-7599-4387-81EC-9969E9659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65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B195-9D4C-46E5-AC38-2BCFAD6793D3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551D-7599-4387-81EC-9969E9659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40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B195-9D4C-46E5-AC38-2BCFAD6793D3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551D-7599-4387-81EC-9969E9659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74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44B195-9D4C-46E5-AC38-2BCFAD6793D3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FD551D-7599-4387-81EC-9969E9659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33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B195-9D4C-46E5-AC38-2BCFAD6793D3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551D-7599-4387-81EC-9969E96595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88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44B195-9D4C-46E5-AC38-2BCFAD6793D3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FD551D-7599-4387-81EC-9969E965955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10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Supervised learning on hotel reviews score using regression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Johnny Yap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6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03870" y="1688757"/>
            <a:ext cx="10091352" cy="98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82" y="859890"/>
            <a:ext cx="3171567" cy="4530352"/>
          </a:xfrm>
        </p:spPr>
        <p:txBody>
          <a:bodyPr>
            <a:normAutofit fontScale="92500"/>
          </a:bodyPr>
          <a:lstStyle/>
          <a:p>
            <a:r>
              <a:rPr lang="en-GB" sz="1900" dirty="0" smtClean="0"/>
              <a:t>We use everything we have created so far to plot a correlation chart between our features to what we would like to predict i.e. </a:t>
            </a:r>
            <a:r>
              <a:rPr lang="en-GB" sz="1900" dirty="0" err="1" smtClean="0"/>
              <a:t>reviewer_score</a:t>
            </a:r>
            <a:endParaRPr lang="en-GB" sz="1900" dirty="0" smtClean="0"/>
          </a:p>
          <a:p>
            <a:endParaRPr lang="en-GB" dirty="0"/>
          </a:p>
          <a:p>
            <a:r>
              <a:rPr lang="en-GB" sz="1900" dirty="0" smtClean="0"/>
              <a:t>From the chart, we pick: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500" dirty="0" err="1"/>
              <a:t>Review_Total_Negative_Word_Counts</a:t>
            </a:r>
            <a:endParaRPr lang="en-GB" sz="15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500" dirty="0" err="1"/>
              <a:t>Review_Total_Positive_Word_Counts</a:t>
            </a:r>
            <a:r>
              <a:rPr lang="en-GB" sz="1500" dirty="0"/>
              <a:t> 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500" dirty="0" err="1"/>
              <a:t>Average_Score</a:t>
            </a:r>
            <a:endParaRPr lang="en-GB" sz="15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500" dirty="0" smtClean="0"/>
              <a:t>compound</a:t>
            </a:r>
            <a:endParaRPr lang="en-GB" sz="2200" dirty="0" smtClean="0"/>
          </a:p>
          <a:p>
            <a:r>
              <a:rPr lang="en-GB" sz="1900" dirty="0"/>
              <a:t>as our features for training our machine learning </a:t>
            </a:r>
            <a:r>
              <a:rPr lang="en-GB" sz="1900" dirty="0" smtClean="0"/>
              <a:t>model</a:t>
            </a:r>
            <a:endParaRPr lang="en-GB" sz="1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65" y="340821"/>
            <a:ext cx="8195545" cy="592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2854" y="2619633"/>
            <a:ext cx="8682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Building and comparing</a:t>
            </a:r>
          </a:p>
          <a:p>
            <a:pPr algn="ctr"/>
            <a:r>
              <a:rPr lang="en-GB" sz="4800" dirty="0" smtClean="0"/>
              <a:t>our ML models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28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03870" y="1688757"/>
            <a:ext cx="10091352" cy="98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13" y="1246159"/>
            <a:ext cx="3827300" cy="1302156"/>
          </a:xfrm>
        </p:spPr>
        <p:txBody>
          <a:bodyPr>
            <a:noAutofit/>
          </a:bodyPr>
          <a:lstStyle/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200" dirty="0" smtClean="0"/>
              <a:t>We plot the predicted score distribution for 3 basic models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200" dirty="0" smtClean="0"/>
              <a:t>i.e. </a:t>
            </a:r>
            <a:r>
              <a:rPr lang="en-GB" sz="1200" dirty="0" err="1" smtClean="0"/>
              <a:t>LinearRegression</a:t>
            </a:r>
            <a:r>
              <a:rPr lang="en-GB" sz="1200" dirty="0" smtClean="0"/>
              <a:t>, </a:t>
            </a:r>
            <a:r>
              <a:rPr lang="en-GB" sz="1200" dirty="0" err="1" smtClean="0"/>
              <a:t>RandomForestRegressor</a:t>
            </a:r>
            <a:r>
              <a:rPr lang="en-GB" sz="1200" dirty="0" smtClean="0"/>
              <a:t>, and </a:t>
            </a:r>
            <a:r>
              <a:rPr lang="en-GB" sz="1200" dirty="0" err="1" smtClean="0"/>
              <a:t>GradientBoostingRegressor</a:t>
            </a:r>
            <a:r>
              <a:rPr lang="en-GB" sz="12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 smtClean="0"/>
              <a:t>We also plot for an advanced model i.e. </a:t>
            </a:r>
            <a:r>
              <a:rPr lang="en-GB" sz="1200" dirty="0" err="1" smtClean="0"/>
              <a:t>XGBoost</a:t>
            </a:r>
            <a:r>
              <a:rPr lang="en-GB" sz="1200" dirty="0"/>
              <a:t> </a:t>
            </a:r>
            <a:r>
              <a:rPr lang="en-GB" sz="1200" dirty="0" smtClean="0"/>
              <a:t>using default </a:t>
            </a:r>
            <a:r>
              <a:rPr lang="en-GB" sz="1200" dirty="0" err="1" smtClean="0"/>
              <a:t>hyperparameters</a:t>
            </a:r>
            <a:endParaRPr lang="en-GB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089" y="162378"/>
            <a:ext cx="3580634" cy="29483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608" y="3353256"/>
            <a:ext cx="3557779" cy="29711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499" y="161820"/>
            <a:ext cx="3534924" cy="29787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781" y="3278660"/>
            <a:ext cx="3670278" cy="30585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7010" y="5752450"/>
            <a:ext cx="3744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We can try to improve our </a:t>
            </a:r>
            <a:r>
              <a:rPr lang="en-GB" sz="1600" b="1" dirty="0" err="1" smtClean="0"/>
              <a:t>XGBoost</a:t>
            </a:r>
            <a:r>
              <a:rPr lang="en-GB" sz="1600" b="1" dirty="0" smtClean="0"/>
              <a:t> model further by tuning its </a:t>
            </a:r>
            <a:r>
              <a:rPr lang="en-GB" sz="1600" b="1" dirty="0" err="1" smtClean="0"/>
              <a:t>hyperparameters</a:t>
            </a:r>
            <a:r>
              <a:rPr lang="en-GB" sz="1600" b="1" dirty="0" smtClean="0"/>
              <a:t>!</a:t>
            </a:r>
            <a:endParaRPr lang="en-GB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7552" y="335765"/>
            <a:ext cx="3713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dirty="0" smtClean="0"/>
              <a:t>Using </a:t>
            </a:r>
            <a:r>
              <a:rPr lang="en-GB" sz="1600" b="1" dirty="0" smtClean="0"/>
              <a:t>sentiment values</a:t>
            </a:r>
            <a:r>
              <a:rPr lang="en-GB" sz="1600" dirty="0" smtClean="0"/>
              <a:t>, </a:t>
            </a:r>
            <a:r>
              <a:rPr lang="en-GB" sz="1600" b="1" dirty="0" smtClean="0"/>
              <a:t>number of words</a:t>
            </a:r>
            <a:r>
              <a:rPr lang="en-GB" sz="1600" dirty="0" smtClean="0"/>
              <a:t> and </a:t>
            </a:r>
            <a:r>
              <a:rPr lang="en-GB" sz="1600" b="1" dirty="0" smtClean="0"/>
              <a:t>average score of hotel</a:t>
            </a:r>
            <a:r>
              <a:rPr lang="en-GB" sz="1600" dirty="0" smtClean="0"/>
              <a:t>, we can predict the score of a given review.</a:t>
            </a:r>
            <a:endParaRPr lang="en-GB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261" y="2756817"/>
            <a:ext cx="3493648" cy="299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60" y="131699"/>
            <a:ext cx="10058400" cy="764837"/>
          </a:xfrm>
        </p:spPr>
        <p:txBody>
          <a:bodyPr/>
          <a:lstStyle/>
          <a:p>
            <a:r>
              <a:rPr lang="en-GB" dirty="0" err="1" smtClean="0"/>
              <a:t>Hyperparameter</a:t>
            </a:r>
            <a:r>
              <a:rPr lang="en-GB" dirty="0" smtClean="0"/>
              <a:t> tuning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21" y="3798009"/>
            <a:ext cx="10058400" cy="562531"/>
          </a:xfrm>
        </p:spPr>
        <p:txBody>
          <a:bodyPr>
            <a:noAutofit/>
          </a:bodyPr>
          <a:lstStyle/>
          <a:p>
            <a:r>
              <a:rPr lang="en-GB" sz="1600" dirty="0"/>
              <a:t>Our objective value is root mean square error which we try to minimise</a:t>
            </a:r>
          </a:p>
          <a:p>
            <a:pPr marL="0" indent="0">
              <a:buNone/>
            </a:pPr>
            <a:endParaRPr lang="en-GB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03870" y="1688757"/>
            <a:ext cx="10091352" cy="98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47" y="954659"/>
            <a:ext cx="11640065" cy="267178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46422" y="3113903"/>
            <a:ext cx="148281" cy="148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286000" y="3113903"/>
            <a:ext cx="148281" cy="148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414585" y="3114361"/>
            <a:ext cx="148281" cy="148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967830" y="3106124"/>
            <a:ext cx="148281" cy="148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6281352" y="3106124"/>
            <a:ext cx="148281" cy="148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150108" y="3106122"/>
            <a:ext cx="148281" cy="148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9129998" y="3106122"/>
            <a:ext cx="148281" cy="148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0406450" y="3106122"/>
            <a:ext cx="148281" cy="148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74973" y="5228696"/>
            <a:ext cx="2932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79172" y="4270068"/>
            <a:ext cx="177937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 smtClean="0"/>
              <a:t>XGBoost</a:t>
            </a:r>
            <a:r>
              <a:rPr lang="en-GB" dirty="0" smtClean="0"/>
              <a:t> model</a:t>
            </a:r>
            <a:endParaRPr lang="en-GB" dirty="0"/>
          </a:p>
        </p:txBody>
      </p:sp>
      <p:pic>
        <p:nvPicPr>
          <p:cNvPr id="3074" name="Picture 2" descr="King&amp;#39;s College London to deliver healthcare AI mode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7" t="5511" r="62535" b="48886"/>
          <a:stretch/>
        </p:blipFill>
        <p:spPr bwMode="auto">
          <a:xfrm>
            <a:off x="8150108" y="4699824"/>
            <a:ext cx="1361744" cy="124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137234" y="4270068"/>
            <a:ext cx="3904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Best parameter = </a:t>
            </a:r>
          </a:p>
          <a:p>
            <a:r>
              <a:rPr lang="en-GB" sz="1400" dirty="0" smtClean="0"/>
              <a:t>{'</a:t>
            </a:r>
            <a:r>
              <a:rPr lang="en-GB" sz="1400" dirty="0" err="1" smtClean="0"/>
              <a:t>max_depth</a:t>
            </a:r>
            <a:r>
              <a:rPr lang="en-GB" sz="1400" dirty="0" smtClean="0"/>
              <a:t>': 4, </a:t>
            </a:r>
          </a:p>
          <a:p>
            <a:r>
              <a:rPr lang="en-GB" sz="1400" dirty="0" smtClean="0"/>
              <a:t>'</a:t>
            </a:r>
            <a:r>
              <a:rPr lang="en-GB" sz="1400" dirty="0" err="1" smtClean="0"/>
              <a:t>reg_alpha</a:t>
            </a:r>
            <a:r>
              <a:rPr lang="en-GB" sz="1400" dirty="0" smtClean="0"/>
              <a:t>': 5.968374987878846, </a:t>
            </a:r>
          </a:p>
          <a:p>
            <a:r>
              <a:rPr lang="en-GB" sz="1400" dirty="0" smtClean="0"/>
              <a:t>'</a:t>
            </a:r>
            <a:r>
              <a:rPr lang="en-GB" sz="1400" dirty="0" err="1" smtClean="0"/>
              <a:t>reg_lambda</a:t>
            </a:r>
            <a:r>
              <a:rPr lang="en-GB" sz="1400" dirty="0" smtClean="0"/>
              <a:t>': 1.4374979276040596, '</a:t>
            </a:r>
            <a:r>
              <a:rPr lang="en-GB" sz="1400" dirty="0" err="1" smtClean="0"/>
              <a:t>min_child_weight</a:t>
            </a:r>
            <a:r>
              <a:rPr lang="en-GB" sz="1400" dirty="0" smtClean="0"/>
              <a:t>': 2, </a:t>
            </a:r>
          </a:p>
          <a:p>
            <a:r>
              <a:rPr lang="en-GB" sz="1400" dirty="0" smtClean="0"/>
              <a:t>'gamma': 0.8899280869658877, </a:t>
            </a:r>
          </a:p>
          <a:p>
            <a:r>
              <a:rPr lang="en-GB" sz="1400" dirty="0" smtClean="0"/>
              <a:t>'</a:t>
            </a:r>
            <a:r>
              <a:rPr lang="en-GB" sz="1400" dirty="0" err="1" smtClean="0"/>
              <a:t>learning_rate</a:t>
            </a:r>
            <a:r>
              <a:rPr lang="en-GB" sz="1400" dirty="0" smtClean="0"/>
              <a:t>': 0.05539358203635937, </a:t>
            </a:r>
          </a:p>
          <a:p>
            <a:r>
              <a:rPr lang="en-GB" sz="1400" dirty="0" smtClean="0"/>
              <a:t>'</a:t>
            </a:r>
            <a:r>
              <a:rPr lang="en-GB" sz="1400" dirty="0" err="1" smtClean="0"/>
              <a:t>colsample_bytree</a:t>
            </a:r>
            <a:r>
              <a:rPr lang="en-GB" sz="1400" dirty="0" smtClean="0"/>
              <a:t>': 0.8951338853974595, </a:t>
            </a:r>
          </a:p>
          <a:p>
            <a:r>
              <a:rPr lang="en-GB" sz="1400" dirty="0" smtClean="0"/>
              <a:t>'subsample': 0.7584140284053172}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57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03870" y="1688757"/>
            <a:ext cx="10091352" cy="98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546" y="4654259"/>
            <a:ext cx="6215127" cy="3638653"/>
          </a:xfrm>
        </p:spPr>
        <p:txBody>
          <a:bodyPr>
            <a:normAutofit/>
          </a:bodyPr>
          <a:lstStyle/>
          <a:p>
            <a:r>
              <a:rPr lang="en-GB" sz="1600" b="1" i="1" dirty="0" smtClean="0"/>
              <a:t>Best model</a:t>
            </a:r>
          </a:p>
          <a:p>
            <a:r>
              <a:rPr lang="en-GB" sz="1600" dirty="0" smtClean="0"/>
              <a:t>RMSE: 1.171</a:t>
            </a:r>
          </a:p>
          <a:p>
            <a:r>
              <a:rPr lang="en-GB" sz="1600" dirty="0" smtClean="0"/>
              <a:t>R2 score: 0.494</a:t>
            </a:r>
          </a:p>
          <a:p>
            <a:r>
              <a:rPr lang="en-GB" sz="1600" dirty="0" smtClean="0"/>
              <a:t>Error rate: 0.104 </a:t>
            </a:r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742" y="1152071"/>
            <a:ext cx="3817672" cy="3246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82" y="1126191"/>
            <a:ext cx="3927039" cy="327253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1160" y="131699"/>
            <a:ext cx="10058400" cy="764837"/>
          </a:xfrm>
        </p:spPr>
        <p:txBody>
          <a:bodyPr/>
          <a:lstStyle/>
          <a:p>
            <a:r>
              <a:rPr lang="en-GB" dirty="0" smtClean="0"/>
              <a:t>Final Model</a:t>
            </a:r>
            <a:endParaRPr lang="en-GB" dirty="0"/>
          </a:p>
        </p:txBody>
      </p:sp>
      <p:pic>
        <p:nvPicPr>
          <p:cNvPr id="4098" name="Picture 2" descr="R-Squared in One Picture - Data Science Central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6974" r="55499"/>
          <a:stretch/>
        </p:blipFill>
        <p:spPr bwMode="auto">
          <a:xfrm>
            <a:off x="10432353" y="4308388"/>
            <a:ext cx="1525737" cy="200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5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3870" y="1688757"/>
            <a:ext cx="10091352" cy="98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2" y="273270"/>
            <a:ext cx="10058400" cy="833470"/>
          </a:xfrm>
        </p:spPr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76" y="1246645"/>
            <a:ext cx="10058400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/>
              <a:t>We showed some EDA and observed some interesting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/>
              <a:t>We observed from our correlation chart that </a:t>
            </a:r>
            <a:r>
              <a:rPr lang="en-GB" sz="1800" b="1" dirty="0"/>
              <a:t>sentiment values</a:t>
            </a:r>
            <a:r>
              <a:rPr lang="en-GB" sz="1800" dirty="0"/>
              <a:t>, </a:t>
            </a:r>
            <a:r>
              <a:rPr lang="en-GB" sz="1800" b="1" dirty="0"/>
              <a:t>number of words</a:t>
            </a:r>
            <a:r>
              <a:rPr lang="en-GB" sz="1800" dirty="0"/>
              <a:t> and </a:t>
            </a:r>
            <a:r>
              <a:rPr lang="en-GB" sz="1800" b="1" dirty="0"/>
              <a:t>average score of </a:t>
            </a:r>
            <a:r>
              <a:rPr lang="en-GB" sz="1800" b="1" dirty="0" smtClean="0"/>
              <a:t>hotel</a:t>
            </a:r>
            <a:r>
              <a:rPr lang="en-GB" sz="1800" dirty="0" smtClean="0"/>
              <a:t> are important for training our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/>
              <a:t>After comparing the different models, </a:t>
            </a:r>
            <a:r>
              <a:rPr lang="en-GB" sz="1800" dirty="0" err="1" smtClean="0"/>
              <a:t>XGBoost</a:t>
            </a:r>
            <a:r>
              <a:rPr lang="en-GB" sz="1800" dirty="0" smtClean="0"/>
              <a:t> is the best regression model provided that we perform </a:t>
            </a:r>
            <a:r>
              <a:rPr lang="en-GB" sz="1800" dirty="0" err="1" smtClean="0"/>
              <a:t>hyperparameter</a:t>
            </a:r>
            <a:r>
              <a:rPr lang="en-GB" sz="1800" dirty="0" smtClean="0"/>
              <a:t>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/>
              <a:t>Our model gave us a regression line that fits the actual data about 49% well.</a:t>
            </a:r>
          </a:p>
          <a:p>
            <a:pPr marL="0" indent="0">
              <a:buNone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Future </a:t>
            </a:r>
            <a:r>
              <a:rPr lang="en-GB" sz="1800" dirty="0" smtClean="0"/>
              <a:t>Improvements: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smtClean="0"/>
              <a:t>Sentiment analyser could be improved as negative review like</a:t>
            </a:r>
          </a:p>
          <a:p>
            <a:pPr marL="292608" lvl="1" indent="0">
              <a:buNone/>
            </a:pPr>
            <a:r>
              <a:rPr lang="en-GB" sz="1600" dirty="0" smtClean="0"/>
              <a:t>	“w</a:t>
            </a:r>
            <a:r>
              <a:rPr lang="en-US" sz="1600" dirty="0" err="1" smtClean="0"/>
              <a:t>alls</a:t>
            </a:r>
            <a:r>
              <a:rPr lang="en-US" sz="1600" dirty="0" smtClean="0"/>
              <a:t> </a:t>
            </a:r>
            <a:r>
              <a:rPr lang="en-US" sz="1600" dirty="0"/>
              <a:t>are pretty thin so could hear folk in their bathroom and in the corridor</a:t>
            </a:r>
            <a:r>
              <a:rPr lang="en-GB" sz="1600" dirty="0" smtClean="0"/>
              <a:t>”</a:t>
            </a:r>
          </a:p>
          <a:p>
            <a:pPr marL="201168" lvl="1" indent="0">
              <a:buNone/>
            </a:pPr>
            <a:r>
              <a:rPr lang="en-GB" sz="1600" dirty="0"/>
              <a:t> </a:t>
            </a:r>
            <a:r>
              <a:rPr lang="en-GB" sz="1600" dirty="0" smtClean="0"/>
              <a:t>   gives sentiment score of </a:t>
            </a:r>
            <a:r>
              <a:rPr lang="en-GB" sz="1600" dirty="0"/>
              <a:t>{'</a:t>
            </a:r>
            <a:r>
              <a:rPr lang="en-GB" sz="1600" dirty="0" err="1"/>
              <a:t>neg</a:t>
            </a:r>
            <a:r>
              <a:rPr lang="en-GB" sz="1600" dirty="0"/>
              <a:t>': 0.0, '</a:t>
            </a:r>
            <a:r>
              <a:rPr lang="en-GB" sz="1600" dirty="0" err="1"/>
              <a:t>neu</a:t>
            </a:r>
            <a:r>
              <a:rPr lang="en-GB" sz="1600" dirty="0"/>
              <a:t>': 0.814, '</a:t>
            </a:r>
            <a:r>
              <a:rPr lang="en-GB" sz="1600" dirty="0" err="1"/>
              <a:t>pos</a:t>
            </a:r>
            <a:r>
              <a:rPr lang="en-GB" sz="1600" dirty="0"/>
              <a:t>': 0.186, 'compound': 0.4939</a:t>
            </a:r>
            <a:r>
              <a:rPr lang="en-GB" sz="1600" dirty="0" smtClean="0"/>
              <a:t>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smtClean="0"/>
              <a:t>Best solution is to build our own sentiment analyser for specific context such as in this hotel reviews dataset.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smtClean="0"/>
              <a:t>Look at specific word mentioned in reviews (e.g. </a:t>
            </a:r>
            <a:r>
              <a:rPr lang="en-GB" sz="1600" dirty="0" err="1" smtClean="0"/>
              <a:t>airconditioner</a:t>
            </a:r>
            <a:r>
              <a:rPr lang="en-GB" sz="1600" dirty="0" smtClean="0"/>
              <a:t>, room, staff) and hot-encode them to see if they have high correlation with reviewer 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smtClean="0"/>
              <a:t>Maybe produce recommendation tags for each hotel e.g. lovely bed, spacious room, quiet streets, near city centre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52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2854" y="2619633"/>
            <a:ext cx="8682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412826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Aim: To build a ML model that predicts the reviewer score of a given review using features from the review text and hotel details.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Conduct an EDA (exploratory data analysis) to investigate trends on the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Investigate which features are important for training our model using correlation chart.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Compare results of basic regression algorithms i.e. </a:t>
            </a:r>
            <a:r>
              <a:rPr lang="en-GB" dirty="0" err="1" smtClean="0"/>
              <a:t>RandomForestRegressor</a:t>
            </a:r>
            <a:r>
              <a:rPr lang="en-GB" dirty="0" smtClean="0"/>
              <a:t> with more advanced algorithm i.e. </a:t>
            </a:r>
            <a:r>
              <a:rPr lang="en-GB" dirty="0" err="1" smtClean="0"/>
              <a:t>XGBoost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Tune </a:t>
            </a:r>
            <a:r>
              <a:rPr lang="en-GB" dirty="0" err="1" smtClean="0"/>
              <a:t>hyperparameters</a:t>
            </a:r>
            <a:r>
              <a:rPr lang="en-GB" dirty="0" smtClean="0"/>
              <a:t> for </a:t>
            </a:r>
            <a:r>
              <a:rPr lang="en-GB" dirty="0" err="1" smtClean="0"/>
              <a:t>XGBoost</a:t>
            </a:r>
            <a:r>
              <a:rPr lang="en-GB" dirty="0"/>
              <a:t> </a:t>
            </a:r>
            <a:r>
              <a:rPr lang="en-GB" dirty="0" smtClean="0"/>
              <a:t>using </a:t>
            </a:r>
            <a:r>
              <a:rPr lang="en-GB" dirty="0" err="1" smtClean="0"/>
              <a:t>Optuna</a:t>
            </a:r>
            <a:r>
              <a:rPr lang="en-GB" dirty="0" smtClean="0"/>
              <a:t>, then compare results with default parameters for </a:t>
            </a:r>
            <a:r>
              <a:rPr lang="en-GB" dirty="0" err="1" smtClean="0"/>
              <a:t>XGBoost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692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03870" y="1688757"/>
            <a:ext cx="10091352" cy="98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534" y="356017"/>
            <a:ext cx="10058400" cy="70193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Dataset and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208" y="981173"/>
            <a:ext cx="10058400" cy="319179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Hotel reviews dataset scraped from booking.com in the year 2015-2017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The columns in the dataset are: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8584"/>
            <a:ext cx="12192000" cy="14107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83312" y="1861938"/>
            <a:ext cx="8534400" cy="293618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dirty="0" smtClean="0"/>
              <a:t>Hotel_Address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dirty="0" err="1" smtClean="0"/>
              <a:t>Additional_Number_of_Scoring</a:t>
            </a:r>
            <a:r>
              <a:rPr lang="en-GB" sz="1400" dirty="0" smtClean="0"/>
              <a:t>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dirty="0" err="1" smtClean="0"/>
              <a:t>Review_Date</a:t>
            </a:r>
            <a:r>
              <a:rPr lang="en-GB" sz="1400" dirty="0" smtClean="0"/>
              <a:t>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dirty="0" err="1" smtClean="0"/>
              <a:t>Average_Score</a:t>
            </a:r>
            <a:r>
              <a:rPr lang="en-GB" sz="1400" dirty="0" smtClean="0"/>
              <a:t>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dirty="0" err="1" smtClean="0"/>
              <a:t>Hotel_Name</a:t>
            </a:r>
            <a:r>
              <a:rPr lang="en-GB" sz="1400" dirty="0" smtClean="0"/>
              <a:t>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dirty="0" err="1" smtClean="0"/>
              <a:t>Reviewer_Nationality</a:t>
            </a:r>
            <a:r>
              <a:rPr lang="en-GB" sz="1400" dirty="0" smtClean="0"/>
              <a:t>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dirty="0" err="1" smtClean="0"/>
              <a:t>Negative_Review</a:t>
            </a:r>
            <a:r>
              <a:rPr lang="en-GB" sz="1400" dirty="0" smtClean="0"/>
              <a:t>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dirty="0" err="1" smtClean="0"/>
              <a:t>Review_Total_Negative_Word_Counts</a:t>
            </a:r>
            <a:endParaRPr lang="en-GB" sz="1400" dirty="0" smtClean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dirty="0" err="1" smtClean="0"/>
              <a:t>Total_Number_of_Reviews</a:t>
            </a:r>
            <a:r>
              <a:rPr lang="en-GB" sz="1400" dirty="0" smtClean="0"/>
              <a:t>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dirty="0" err="1" smtClean="0"/>
              <a:t>Positive_Review</a:t>
            </a:r>
            <a:r>
              <a:rPr lang="en-GB" sz="1400" dirty="0" smtClean="0"/>
              <a:t>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dirty="0" err="1" smtClean="0"/>
              <a:t>Review_Total_Positive_Word_Counts</a:t>
            </a:r>
            <a:r>
              <a:rPr lang="en-GB" sz="1400" dirty="0" smtClean="0"/>
              <a:t>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dirty="0" err="1" smtClean="0"/>
              <a:t>Total_Number_of_Reviews_Reviewer_Has_Given</a:t>
            </a:r>
            <a:r>
              <a:rPr lang="en-GB" sz="1400" dirty="0" smtClean="0"/>
              <a:t>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dirty="0" err="1" smtClean="0"/>
              <a:t>Reviewer_Score</a:t>
            </a:r>
            <a:r>
              <a:rPr lang="en-GB" sz="1400" dirty="0" smtClean="0"/>
              <a:t>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dirty="0" smtClean="0"/>
              <a:t>Tags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dirty="0" err="1" smtClean="0"/>
              <a:t>days_since_review</a:t>
            </a:r>
            <a:r>
              <a:rPr lang="en-GB" sz="1400" dirty="0" smtClean="0"/>
              <a:t>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dirty="0" err="1" smtClean="0"/>
              <a:t>lat</a:t>
            </a:r>
            <a:r>
              <a:rPr lang="en-GB" sz="1400" dirty="0" smtClean="0"/>
              <a:t>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 dirty="0" err="1" smtClean="0"/>
              <a:t>lng</a:t>
            </a:r>
            <a:endParaRPr lang="en-GB" sz="1400" dirty="0" smtClean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1400" dirty="0" smtClean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87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2854" y="2619633"/>
            <a:ext cx="8682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Exploratory Data Analysis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63284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03870" y="1688757"/>
            <a:ext cx="10091352" cy="98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06" y="766578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Out of the 515738 reviews in our dataset, here are some trends according to the tags on a review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06" y="1787611"/>
            <a:ext cx="4127469" cy="3897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665" y="1861696"/>
            <a:ext cx="4947360" cy="442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03870" y="1688757"/>
            <a:ext cx="10091352" cy="98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81" y="5026006"/>
            <a:ext cx="5280454" cy="1497410"/>
          </a:xfrm>
        </p:spPr>
        <p:txBody>
          <a:bodyPr>
            <a:normAutofit/>
          </a:bodyPr>
          <a:lstStyle/>
          <a:p>
            <a:r>
              <a:rPr lang="en-GB" sz="1600" dirty="0" smtClean="0"/>
              <a:t>So what significance do all of these charts have, how do we find out how much influence they have on the reviewer score?</a:t>
            </a:r>
          </a:p>
          <a:p>
            <a:r>
              <a:rPr lang="en-GB" sz="1600" dirty="0" smtClean="0"/>
              <a:t>We can use a correlation chart between the features and the target, see slide 10.</a:t>
            </a:r>
            <a:endParaRPr lang="en-GB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07" y="843864"/>
            <a:ext cx="7327140" cy="372234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415138" y="765967"/>
            <a:ext cx="1997558" cy="1752383"/>
            <a:chOff x="6538427" y="4293241"/>
            <a:chExt cx="1997558" cy="175238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9320" y="4754906"/>
              <a:ext cx="1679489" cy="129071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538427" y="4293241"/>
              <a:ext cx="785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Trebuchet MS" panose="020B0603020202020204" pitchFamily="34" charset="0"/>
                </a:rPr>
                <a:t>C</a:t>
              </a:r>
              <a:r>
                <a:rPr lang="en-GB" sz="1200" dirty="0" smtClean="0">
                  <a:latin typeface="Trebuchet MS" panose="020B0603020202020204" pitchFamily="34" charset="0"/>
                </a:rPr>
                <a:t>ountry</a:t>
              </a:r>
              <a:endParaRPr lang="en-GB" sz="1200" dirty="0" smtClean="0">
                <a:latin typeface="Trebuchet MS" panose="020B0603020202020204" pitchFamily="34" charset="0"/>
              </a:endParaRPr>
            </a:p>
            <a:p>
              <a:r>
                <a:rPr lang="en-GB" sz="1200" dirty="0">
                  <a:latin typeface="Trebuchet MS" panose="020B0603020202020204" pitchFamily="34" charset="0"/>
                </a:rPr>
                <a:t>o</a:t>
              </a:r>
              <a:r>
                <a:rPr lang="en-GB" sz="1200" dirty="0" smtClean="0">
                  <a:latin typeface="Trebuchet MS" panose="020B0603020202020204" pitchFamily="34" charset="0"/>
                </a:rPr>
                <a:t>f hotel</a:t>
              </a:r>
              <a:endParaRPr lang="en-GB" sz="1200" dirty="0">
                <a:latin typeface="Trebuchet MS" panose="020B0603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22577" y="4294568"/>
              <a:ext cx="813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Trebuchet MS" panose="020B0603020202020204" pitchFamily="34" charset="0"/>
                </a:rPr>
                <a:t>Number</a:t>
              </a:r>
            </a:p>
            <a:p>
              <a:r>
                <a:rPr lang="en-GB" sz="1200" dirty="0" smtClean="0">
                  <a:latin typeface="Trebuchet MS" panose="020B0603020202020204" pitchFamily="34" charset="0"/>
                </a:rPr>
                <a:t>of hotels</a:t>
              </a:r>
              <a:endParaRPr lang="en-GB" sz="1200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409821" y="2818668"/>
            <a:ext cx="2378934" cy="1747540"/>
            <a:chOff x="9413917" y="4293241"/>
            <a:chExt cx="2378934" cy="174754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13917" y="4754906"/>
              <a:ext cx="2162175" cy="12858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413917" y="4293241"/>
              <a:ext cx="785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Trebuchet MS" panose="020B0603020202020204" pitchFamily="34" charset="0"/>
                </a:rPr>
                <a:t>C</a:t>
              </a:r>
              <a:r>
                <a:rPr lang="en-GB" sz="1200" dirty="0" smtClean="0">
                  <a:latin typeface="Trebuchet MS" panose="020B0603020202020204" pitchFamily="34" charset="0"/>
                </a:rPr>
                <a:t>ountry</a:t>
              </a:r>
              <a:endParaRPr lang="en-GB" sz="1200" dirty="0" smtClean="0">
                <a:latin typeface="Trebuchet MS" panose="020B0603020202020204" pitchFamily="34" charset="0"/>
              </a:endParaRPr>
            </a:p>
            <a:p>
              <a:r>
                <a:rPr lang="en-GB" sz="1200" dirty="0">
                  <a:latin typeface="Trebuchet MS" panose="020B0603020202020204" pitchFamily="34" charset="0"/>
                </a:rPr>
                <a:t>o</a:t>
              </a:r>
              <a:r>
                <a:rPr lang="en-GB" sz="1200" dirty="0" smtClean="0">
                  <a:latin typeface="Trebuchet MS" panose="020B0603020202020204" pitchFamily="34" charset="0"/>
                </a:rPr>
                <a:t>f hotel</a:t>
              </a:r>
              <a:endParaRPr lang="en-GB" sz="1200" dirty="0">
                <a:latin typeface="Trebuchet MS" panose="020B0603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65209" y="4293241"/>
              <a:ext cx="12276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latin typeface="Trebuchet MS" panose="020B0603020202020204" pitchFamily="34" charset="0"/>
                </a:rPr>
                <a:t>Mean of reviewer score</a:t>
              </a:r>
              <a:endParaRPr lang="en-GB" sz="1200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8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2854" y="2619633"/>
            <a:ext cx="868268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First, let’s perform some</a:t>
            </a:r>
          </a:p>
          <a:p>
            <a:pPr algn="ctr"/>
            <a:r>
              <a:rPr lang="en-GB" sz="4800" dirty="0" smtClean="0"/>
              <a:t>Sentiment Analysis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0872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7280" y="1685325"/>
            <a:ext cx="10139131" cy="130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77" y="164182"/>
            <a:ext cx="10058400" cy="740582"/>
          </a:xfrm>
        </p:spPr>
        <p:txBody>
          <a:bodyPr>
            <a:normAutofit/>
          </a:bodyPr>
          <a:lstStyle/>
          <a:p>
            <a:r>
              <a:rPr lang="en-GB" sz="3600" dirty="0" err="1" smtClean="0"/>
              <a:t>Preprocessing</a:t>
            </a:r>
            <a:r>
              <a:rPr lang="en-GB" sz="3600" dirty="0" smtClean="0"/>
              <a:t> (Natural language processing)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0" y="930640"/>
            <a:ext cx="10058400" cy="3690787"/>
          </a:xfrm>
        </p:spPr>
        <p:txBody>
          <a:bodyPr>
            <a:normAutofit/>
          </a:bodyPr>
          <a:lstStyle/>
          <a:p>
            <a:r>
              <a:rPr lang="en-GB" sz="1800" dirty="0" smtClean="0"/>
              <a:t>Before we can perform sentiment analysis, we need to carry our some NLP for our sentiment analyser to work.</a:t>
            </a:r>
          </a:p>
          <a:p>
            <a:r>
              <a:rPr lang="en-GB" sz="1800" dirty="0" smtClean="0"/>
              <a:t>We perform natural language processing to remove </a:t>
            </a:r>
            <a:r>
              <a:rPr lang="en-GB" sz="1800" dirty="0" err="1" smtClean="0"/>
              <a:t>stopwords</a:t>
            </a:r>
            <a:endParaRPr lang="en-GB" sz="1800" dirty="0"/>
          </a:p>
          <a:p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And reduce words to their root form through lemmatisation</a:t>
            </a:r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52735" y="650789"/>
            <a:ext cx="4786184" cy="461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026" name="Picture 2" descr="All you need to know about text preprocessing for NLP and Machine Learning  - KDnugget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2" t="6610" r="30237" b="44666"/>
          <a:stretch/>
        </p:blipFill>
        <p:spPr bwMode="auto">
          <a:xfrm>
            <a:off x="3079161" y="3209537"/>
            <a:ext cx="2085963" cy="11394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87927"/>
              </p:ext>
            </p:extLst>
          </p:nvPr>
        </p:nvGraphicFramePr>
        <p:xfrm>
          <a:off x="3244553" y="1909316"/>
          <a:ext cx="3603093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0282"/>
                <a:gridCol w="1482811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with </a:t>
                      </a:r>
                      <a:r>
                        <a:rPr lang="en-GB" sz="1100" u="none" strike="noStrike" dirty="0" err="1">
                          <a:effectLst/>
                        </a:rPr>
                        <a:t>stopwords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without </a:t>
                      </a:r>
                      <a:r>
                        <a:rPr lang="en-GB" sz="1100" u="none" strike="noStrike" dirty="0" err="1">
                          <a:effectLst/>
                        </a:rPr>
                        <a:t>stopwords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Blue car and blue window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Blue car blue window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Black crow in the window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Black crow window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 see my reflection in the window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see reflection window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pic>
        <p:nvPicPr>
          <p:cNvPr id="8" name="Picture 2" descr="All you need to know about text preprocessing for NLP and Machine Learning  - KDnugge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8" t="64935" r="29293" b="5018"/>
          <a:stretch/>
        </p:blipFill>
        <p:spPr bwMode="auto">
          <a:xfrm>
            <a:off x="5706350" y="3216424"/>
            <a:ext cx="2095855" cy="7218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7150" y="4456798"/>
            <a:ext cx="10064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we combine the processed positive reviews and negative reviews into one text.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6584" y="1874929"/>
            <a:ext cx="1037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Examples:</a:t>
            </a:r>
            <a:endParaRPr lang="en-GB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41192" y="3205291"/>
            <a:ext cx="1037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Examples: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237" y="5992903"/>
            <a:ext cx="11019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wall pretty thin could hear folk bathroom corridor </a:t>
            </a:r>
            <a:r>
              <a:rPr lang="en-US" sz="1400" dirty="0">
                <a:solidFill>
                  <a:srgbClr val="00B050"/>
                </a:solidFill>
              </a:rPr>
              <a:t>room clean bed extremely comfortable breakfast excellent restaurant option around min </a:t>
            </a:r>
            <a:r>
              <a:rPr lang="en-US" sz="1400" dirty="0" smtClean="0">
                <a:solidFill>
                  <a:srgbClr val="00B050"/>
                </a:solidFill>
              </a:rPr>
              <a:t>walk</a:t>
            </a:r>
            <a:endParaRPr lang="en-GB" sz="1400" dirty="0">
              <a:solidFill>
                <a:srgbClr val="00B05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02706" y="4834069"/>
            <a:ext cx="1122250" cy="838518"/>
            <a:chOff x="1745661" y="4825494"/>
            <a:chExt cx="1333500" cy="108051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b="86548"/>
            <a:stretch/>
          </p:blipFill>
          <p:spPr>
            <a:xfrm>
              <a:off x="1745661" y="4825494"/>
              <a:ext cx="1333500" cy="2601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/>
            <a:srcRect t="56574"/>
            <a:stretch/>
          </p:blipFill>
          <p:spPr>
            <a:xfrm>
              <a:off x="1745661" y="5066321"/>
              <a:ext cx="1333500" cy="839687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5450977" y="4832132"/>
            <a:ext cx="1026057" cy="840455"/>
            <a:chOff x="8422743" y="3124600"/>
            <a:chExt cx="1219200" cy="108300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/>
            <a:srcRect t="57704"/>
            <a:stretch/>
          </p:blipFill>
          <p:spPr>
            <a:xfrm>
              <a:off x="8422743" y="3385750"/>
              <a:ext cx="1219200" cy="82185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/>
            <a:srcRect t="-23" b="86457"/>
            <a:stretch/>
          </p:blipFill>
          <p:spPr>
            <a:xfrm>
              <a:off x="8422743" y="3124600"/>
              <a:ext cx="1219200" cy="263610"/>
            </a:xfrm>
            <a:prstGeom prst="rect">
              <a:avLst/>
            </a:prstGeom>
          </p:spPr>
        </p:pic>
      </p:grpSp>
      <p:cxnSp>
        <p:nvCxnSpPr>
          <p:cNvPr id="19" name="Straight Arrow Connector 18"/>
          <p:cNvCxnSpPr>
            <a:stCxn id="15" idx="3"/>
          </p:cNvCxnSpPr>
          <p:nvPr/>
        </p:nvCxnSpPr>
        <p:spPr>
          <a:xfrm>
            <a:off x="3524956" y="5346773"/>
            <a:ext cx="874049" cy="64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635359" y="5333003"/>
            <a:ext cx="821479" cy="65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Sentiment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Transform text into columns of sentiment values i.e. </a:t>
            </a:r>
            <a:r>
              <a:rPr lang="en-GB" dirty="0" err="1"/>
              <a:t>neg</a:t>
            </a:r>
            <a:r>
              <a:rPr lang="en-GB" dirty="0"/>
              <a:t>, </a:t>
            </a:r>
            <a:r>
              <a:rPr lang="en-GB" dirty="0" err="1"/>
              <a:t>neu</a:t>
            </a:r>
            <a:r>
              <a:rPr lang="en-GB" dirty="0"/>
              <a:t>, </a:t>
            </a:r>
            <a:r>
              <a:rPr lang="en-GB" dirty="0" err="1"/>
              <a:t>pos</a:t>
            </a:r>
            <a:r>
              <a:rPr lang="en-GB" dirty="0"/>
              <a:t> and </a:t>
            </a:r>
            <a:r>
              <a:rPr lang="en-GB" dirty="0" smtClean="0"/>
              <a:t>compound, which machine can understand</a:t>
            </a:r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03870" y="1688757"/>
            <a:ext cx="10091352" cy="98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097280" y="3229644"/>
            <a:ext cx="3507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room attic window roof felt closed coffee tea room restaurant hotel felt cold </a:t>
            </a:r>
            <a:r>
              <a:rPr lang="en-US" dirty="0" smtClean="0">
                <a:solidFill>
                  <a:srgbClr val="FF0000"/>
                </a:solidFill>
              </a:rPr>
              <a:t>isolated </a:t>
            </a:r>
            <a:r>
              <a:rPr lang="en-US" dirty="0">
                <a:solidFill>
                  <a:srgbClr val="00B050"/>
                </a:solidFill>
              </a:rPr>
              <a:t>accessible metro therefore easy access place interest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39481" y="2891177"/>
            <a:ext cx="425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entiment score: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81" y="3368883"/>
            <a:ext cx="5873914" cy="3793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03870" y="2891177"/>
            <a:ext cx="425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eview: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52086" y="368231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1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1671</TotalTime>
  <Words>660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Trebuchet MS</vt:lpstr>
      <vt:lpstr>Wingdings</vt:lpstr>
      <vt:lpstr>Retrospect</vt:lpstr>
      <vt:lpstr>Supervised learning on hotel reviews score using regression</vt:lpstr>
      <vt:lpstr>Problem statement</vt:lpstr>
      <vt:lpstr>Dataset and parameters</vt:lpstr>
      <vt:lpstr>PowerPoint Presentation</vt:lpstr>
      <vt:lpstr>PowerPoint Presentation</vt:lpstr>
      <vt:lpstr>PowerPoint Presentation</vt:lpstr>
      <vt:lpstr>PowerPoint Presentation</vt:lpstr>
      <vt:lpstr>Preprocessing (Natural language processing)</vt:lpstr>
      <vt:lpstr>Sentiment analysis</vt:lpstr>
      <vt:lpstr>PowerPoint Presentation</vt:lpstr>
      <vt:lpstr>PowerPoint Presentation</vt:lpstr>
      <vt:lpstr>PowerPoint Presentation</vt:lpstr>
      <vt:lpstr>Hyperparameter tuning </vt:lpstr>
      <vt:lpstr>Final Model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on hotel reviews score using regression</dc:title>
  <dc:creator>Yap Choon Meng</dc:creator>
  <cp:lastModifiedBy>Yap Choon Meng</cp:lastModifiedBy>
  <cp:revision>40</cp:revision>
  <dcterms:created xsi:type="dcterms:W3CDTF">2021-08-24T17:32:07Z</dcterms:created>
  <dcterms:modified xsi:type="dcterms:W3CDTF">2021-08-25T21:23:42Z</dcterms:modified>
</cp:coreProperties>
</file>