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sldIdLst>
    <p:sldId id="274" r:id="rId2"/>
    <p:sldId id="257" r:id="rId3"/>
    <p:sldId id="258" r:id="rId4"/>
    <p:sldId id="275" r:id="rId5"/>
    <p:sldId id="260" r:id="rId6"/>
    <p:sldId id="276"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9" r:id="rId20"/>
    <p:sldId id="277" r:id="rId21"/>
    <p:sldId id="278" r:id="rId22"/>
    <p:sldId id="288" r:id="rId23"/>
    <p:sldId id="279" r:id="rId2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FE3"/>
          </a:solidFill>
        </a:fill>
      </a:tcStyle>
    </a:wholeTbl>
    <a:band2H>
      <a:tcTxStyle/>
      <a:tcStyle>
        <a:tcBdr/>
        <a:fill>
          <a:solidFill>
            <a:srgbClr val="EAF0F2"/>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9E0"/>
          </a:solidFill>
        </a:fill>
      </a:tcStyle>
    </a:wholeTbl>
    <a:band2H>
      <a:tcTxStyle/>
      <a:tcStyle>
        <a:tcBdr/>
        <a:fill>
          <a:solidFill>
            <a:srgbClr val="EDED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8DA"/>
          </a:solidFill>
        </a:fill>
      </a:tcStyle>
    </a:wholeTbl>
    <a:band2H>
      <a:tcTxStyle/>
      <a:tcStyle>
        <a:tcBdr/>
        <a:fill>
          <a:solidFill>
            <a:srgbClr val="ECEC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3"/>
  </p:normalViewPr>
  <p:slideViewPr>
    <p:cSldViewPr snapToGrid="0">
      <p:cViewPr varScale="1">
        <p:scale>
          <a:sx n="81" d="100"/>
          <a:sy n="81" d="100"/>
        </p:scale>
        <p:origin x="13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1143000" y="685800"/>
            <a:ext cx="4572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E9ADB-2485-4A93-AC68-657D518DF81C}" type="slidenum">
              <a:rPr lang="en-US"/>
              <a:pPr/>
              <a:t>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30963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p:nvSpPr>
        <p:spPr bwMode="auto">
          <a:xfrm>
            <a:off x="0" y="0"/>
            <a:ext cx="9144000" cy="4953239"/>
          </a:xfrm>
          <a:prstGeom prst="rect">
            <a:avLst/>
          </a:prstGeom>
          <a:solidFill>
            <a:srgbClr val="FF6600"/>
          </a:solidFill>
          <a:ln w="9525">
            <a:noFill/>
            <a:miter lim="800000"/>
            <a:headEnd/>
            <a:tailEnd/>
          </a:ln>
          <a:effectLst/>
        </p:spPr>
        <p:txBody>
          <a:bodyPr wrap="none" anchor="ctr"/>
          <a:lstStyle/>
          <a:p>
            <a:endParaRPr lang="en-US" sz="1441"/>
          </a:p>
        </p:txBody>
      </p:sp>
      <p:sp>
        <p:nvSpPr>
          <p:cNvPr id="8203" name="Rectangle 11"/>
          <p:cNvSpPr>
            <a:spLocks noChangeArrowheads="1"/>
          </p:cNvSpPr>
          <p:nvPr/>
        </p:nvSpPr>
        <p:spPr bwMode="auto">
          <a:xfrm>
            <a:off x="0" y="6604318"/>
            <a:ext cx="9144000" cy="253682"/>
          </a:xfrm>
          <a:prstGeom prst="rect">
            <a:avLst/>
          </a:prstGeom>
          <a:solidFill>
            <a:srgbClr val="FF6600"/>
          </a:solidFill>
          <a:ln w="9525">
            <a:noFill/>
            <a:miter lim="800000"/>
            <a:headEnd/>
            <a:tailEnd/>
          </a:ln>
          <a:effectLst/>
        </p:spPr>
        <p:txBody>
          <a:bodyPr wrap="none" anchor="ctr"/>
          <a:lstStyle/>
          <a:p>
            <a:endParaRPr lang="en-US" sz="1441"/>
          </a:p>
        </p:txBody>
      </p:sp>
      <p:sp>
        <p:nvSpPr>
          <p:cNvPr id="8194" name="Rectangle 2"/>
          <p:cNvSpPr>
            <a:spLocks noGrp="1" noChangeArrowheads="1"/>
          </p:cNvSpPr>
          <p:nvPr>
            <p:ph type="ctrTitle"/>
          </p:nvPr>
        </p:nvSpPr>
        <p:spPr>
          <a:xfrm>
            <a:off x="549069" y="1375899"/>
            <a:ext cx="8098767" cy="1582285"/>
          </a:xfrm>
        </p:spPr>
        <p:txBody>
          <a:bodyPr/>
          <a:lstStyle>
            <a:lvl1pPr algn="ctr">
              <a:defRPr sz="5404">
                <a:solidFill>
                  <a:schemeClr val="bg1"/>
                </a:solidFill>
              </a:defRPr>
            </a:lvl1pPr>
          </a:lstStyle>
          <a:p>
            <a:r>
              <a:rPr lang="en-US"/>
              <a:t>Click to edit Master title style</a:t>
            </a:r>
            <a:endParaRPr lang="en-GB"/>
          </a:p>
        </p:txBody>
      </p:sp>
      <p:pic>
        <p:nvPicPr>
          <p:cNvPr id="8205" name="Picture 13"/>
          <p:cNvPicPr>
            <a:picLocks noChangeAspect="1" noChangeArrowheads="1"/>
          </p:cNvPicPr>
          <p:nvPr/>
        </p:nvPicPr>
        <p:blipFill>
          <a:blip r:embed="rId2"/>
          <a:srcRect/>
          <a:stretch>
            <a:fillRect/>
          </a:stretch>
        </p:blipFill>
        <p:spPr bwMode="auto">
          <a:xfrm>
            <a:off x="3363047" y="5198322"/>
            <a:ext cx="2317815" cy="1136550"/>
          </a:xfrm>
          <a:prstGeom prst="rect">
            <a:avLst/>
          </a:prstGeom>
          <a:noFill/>
        </p:spPr>
      </p:pic>
    </p:spTree>
    <p:extLst>
      <p:ext uri="{BB962C8B-B14F-4D97-AF65-F5344CB8AC3E}">
        <p14:creationId xmlns:p14="http://schemas.microsoft.com/office/powerpoint/2010/main" val="384650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76243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067" y="290946"/>
            <a:ext cx="1941759" cy="596939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0500" y="290946"/>
            <a:ext cx="5692300" cy="596939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65269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
        <p:nvSpPr>
          <p:cNvPr id="6" name="文本框 5"/>
          <p:cNvSpPr txBox="1"/>
          <p:nvPr/>
        </p:nvSpPr>
        <p:spPr>
          <a:xfrm>
            <a:off x="8236034" y="690758"/>
            <a:ext cx="184731" cy="314060"/>
          </a:xfrm>
          <a:prstGeom prst="rect">
            <a:avLst/>
          </a:prstGeom>
          <a:noFill/>
        </p:spPr>
        <p:txBody>
          <a:bodyPr wrap="none" rtlCol="0">
            <a:spAutoFit/>
          </a:bodyPr>
          <a:lstStyle/>
          <a:p>
            <a:endParaRPr kumimoji="1" lang="zh-CN" altLang="en-US" sz="1441" dirty="0"/>
          </a:p>
        </p:txBody>
      </p:sp>
    </p:spTree>
    <p:extLst>
      <p:ext uri="{BB962C8B-B14F-4D97-AF65-F5344CB8AC3E}">
        <p14:creationId xmlns:p14="http://schemas.microsoft.com/office/powerpoint/2010/main" val="427261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083" y="4407179"/>
            <a:ext cx="7772757" cy="1361567"/>
          </a:xfrm>
        </p:spPr>
        <p:txBody>
          <a:bodyPr anchor="t"/>
          <a:lstStyle>
            <a:lvl1pPr algn="l">
              <a:defRPr sz="3603" b="1" cap="all"/>
            </a:lvl1pPr>
          </a:lstStyle>
          <a:p>
            <a:r>
              <a:rPr lang="en-US"/>
              <a:t>Click to edit Master title style</a:t>
            </a:r>
          </a:p>
        </p:txBody>
      </p:sp>
      <p:sp>
        <p:nvSpPr>
          <p:cNvPr id="3" name="Text Placeholder 2"/>
          <p:cNvSpPr>
            <a:spLocks noGrp="1"/>
          </p:cNvSpPr>
          <p:nvPr>
            <p:ph type="body" idx="1"/>
          </p:nvPr>
        </p:nvSpPr>
        <p:spPr>
          <a:xfrm>
            <a:off x="722083" y="2906588"/>
            <a:ext cx="7772757" cy="1500591"/>
          </a:xfrm>
        </p:spPr>
        <p:txBody>
          <a:bodyPr anchor="b"/>
          <a:lstStyle>
            <a:lvl1pPr marL="0" indent="0">
              <a:buNone/>
              <a:defRPr sz="1801"/>
            </a:lvl1pPr>
            <a:lvl2pPr marL="411800" indent="0">
              <a:buNone/>
              <a:defRPr sz="1621"/>
            </a:lvl2pPr>
            <a:lvl3pPr marL="823600" indent="0">
              <a:buNone/>
              <a:defRPr sz="1441"/>
            </a:lvl3pPr>
            <a:lvl4pPr marL="1235400" indent="0">
              <a:buNone/>
              <a:defRPr sz="1261"/>
            </a:lvl4pPr>
            <a:lvl5pPr marL="1647200" indent="0">
              <a:buNone/>
              <a:defRPr sz="1261"/>
            </a:lvl5pPr>
            <a:lvl6pPr marL="2059000" indent="0">
              <a:buNone/>
              <a:defRPr sz="1261"/>
            </a:lvl6pPr>
            <a:lvl7pPr marL="2470800" indent="0">
              <a:buNone/>
              <a:defRPr sz="1261"/>
            </a:lvl7pPr>
            <a:lvl8pPr marL="2882600" indent="0">
              <a:buNone/>
              <a:defRPr sz="1261"/>
            </a:lvl8pPr>
            <a:lvl9pPr marL="3294400" indent="0">
              <a:buNone/>
              <a:defRPr sz="1261"/>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2687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500" y="1641047"/>
            <a:ext cx="3816315" cy="4619296"/>
          </a:xfrm>
        </p:spPr>
        <p:txBody>
          <a:bodyPr/>
          <a:lstStyle>
            <a:lvl1pPr>
              <a:defRPr sz="2522"/>
            </a:lvl1pPr>
            <a:lvl2pPr>
              <a:defRPr sz="2162"/>
            </a:lvl2pPr>
            <a:lvl3pPr>
              <a:defRPr sz="1801"/>
            </a:lvl3pPr>
            <a:lvl4pPr>
              <a:defRPr sz="1621"/>
            </a:lvl4pPr>
            <a:lvl5pPr>
              <a:defRPr sz="1621"/>
            </a:lvl5pPr>
            <a:lvl6pPr>
              <a:defRPr sz="1621"/>
            </a:lvl6pPr>
            <a:lvl7pPr>
              <a:defRPr sz="1621"/>
            </a:lvl7pPr>
            <a:lvl8pPr>
              <a:defRPr sz="1621"/>
            </a:lvl8pPr>
            <a:lvl9pPr>
              <a:defRPr sz="162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4082" y="1641047"/>
            <a:ext cx="3817745" cy="4619296"/>
          </a:xfrm>
        </p:spPr>
        <p:txBody>
          <a:bodyPr/>
          <a:lstStyle>
            <a:lvl1pPr>
              <a:defRPr sz="2522"/>
            </a:lvl1pPr>
            <a:lvl2pPr>
              <a:defRPr sz="2162"/>
            </a:lvl2pPr>
            <a:lvl3pPr>
              <a:defRPr sz="1801"/>
            </a:lvl3pPr>
            <a:lvl4pPr>
              <a:defRPr sz="1621"/>
            </a:lvl4pPr>
            <a:lvl5pPr>
              <a:defRPr sz="1621"/>
            </a:lvl5pPr>
            <a:lvl6pPr>
              <a:defRPr sz="1621"/>
            </a:lvl6pPr>
            <a:lvl7pPr>
              <a:defRPr sz="1621"/>
            </a:lvl7pPr>
            <a:lvl8pPr>
              <a:defRPr sz="1621"/>
            </a:lvl8pPr>
            <a:lvl9pPr>
              <a:defRPr sz="162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90099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5180"/>
            <a:ext cx="8228885" cy="11422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557" y="1534989"/>
            <a:ext cx="4039375" cy="639220"/>
          </a:xfrm>
        </p:spPr>
        <p:txBody>
          <a:bodyPr anchor="b"/>
          <a:lstStyle>
            <a:lvl1pPr marL="0" indent="0">
              <a:buNone/>
              <a:defRPr sz="2162" b="1"/>
            </a:lvl1pPr>
            <a:lvl2pPr marL="411800" indent="0">
              <a:buNone/>
              <a:defRPr sz="1801" b="1"/>
            </a:lvl2pPr>
            <a:lvl3pPr marL="823600" indent="0">
              <a:buNone/>
              <a:defRPr sz="1621" b="1"/>
            </a:lvl3pPr>
            <a:lvl4pPr marL="1235400" indent="0">
              <a:buNone/>
              <a:defRPr sz="1441" b="1"/>
            </a:lvl4pPr>
            <a:lvl5pPr marL="1647200" indent="0">
              <a:buNone/>
              <a:defRPr sz="1441" b="1"/>
            </a:lvl5pPr>
            <a:lvl6pPr marL="2059000" indent="0">
              <a:buNone/>
              <a:defRPr sz="1441" b="1"/>
            </a:lvl6pPr>
            <a:lvl7pPr marL="2470800" indent="0">
              <a:buNone/>
              <a:defRPr sz="1441" b="1"/>
            </a:lvl7pPr>
            <a:lvl8pPr marL="2882600" indent="0">
              <a:buNone/>
              <a:defRPr sz="1441" b="1"/>
            </a:lvl8pPr>
            <a:lvl9pPr marL="3294400" indent="0">
              <a:buNone/>
              <a:defRPr sz="1441" b="1"/>
            </a:lvl9pPr>
          </a:lstStyle>
          <a:p>
            <a:pPr lvl="0"/>
            <a:r>
              <a:rPr lang="en-US"/>
              <a:t>Edit Master text styles</a:t>
            </a:r>
          </a:p>
        </p:txBody>
      </p:sp>
      <p:sp>
        <p:nvSpPr>
          <p:cNvPr id="4" name="Content Placeholder 3"/>
          <p:cNvSpPr>
            <a:spLocks noGrp="1"/>
          </p:cNvSpPr>
          <p:nvPr>
            <p:ph sz="half" idx="2"/>
          </p:nvPr>
        </p:nvSpPr>
        <p:spPr>
          <a:xfrm>
            <a:off x="457557" y="2174209"/>
            <a:ext cx="4039375" cy="3951411"/>
          </a:xfrm>
        </p:spPr>
        <p:txBody>
          <a:bodyPr/>
          <a:lstStyle>
            <a:lvl1pPr>
              <a:defRPr sz="2162"/>
            </a:lvl1pPr>
            <a:lvl2pPr>
              <a:defRPr sz="1801"/>
            </a:lvl2pPr>
            <a:lvl3pPr>
              <a:defRPr sz="1621"/>
            </a:lvl3pPr>
            <a:lvl4pPr>
              <a:defRPr sz="1441"/>
            </a:lvl4pPr>
            <a:lvl5pPr>
              <a:defRPr sz="1441"/>
            </a:lvl5pPr>
            <a:lvl6pPr>
              <a:defRPr sz="1441"/>
            </a:lvl6pPr>
            <a:lvl7pPr>
              <a:defRPr sz="1441"/>
            </a:lvl7pPr>
            <a:lvl8pPr>
              <a:defRPr sz="1441"/>
            </a:lvl8pPr>
            <a:lvl9pPr>
              <a:defRPr sz="14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39" y="1534989"/>
            <a:ext cx="4040804" cy="639220"/>
          </a:xfrm>
        </p:spPr>
        <p:txBody>
          <a:bodyPr anchor="b"/>
          <a:lstStyle>
            <a:lvl1pPr marL="0" indent="0">
              <a:buNone/>
              <a:defRPr sz="2162" b="1"/>
            </a:lvl1pPr>
            <a:lvl2pPr marL="411800" indent="0">
              <a:buNone/>
              <a:defRPr sz="1801" b="1"/>
            </a:lvl2pPr>
            <a:lvl3pPr marL="823600" indent="0">
              <a:buNone/>
              <a:defRPr sz="1621" b="1"/>
            </a:lvl3pPr>
            <a:lvl4pPr marL="1235400" indent="0">
              <a:buNone/>
              <a:defRPr sz="1441" b="1"/>
            </a:lvl4pPr>
            <a:lvl5pPr marL="1647200" indent="0">
              <a:buNone/>
              <a:defRPr sz="1441" b="1"/>
            </a:lvl5pPr>
            <a:lvl6pPr marL="2059000" indent="0">
              <a:buNone/>
              <a:defRPr sz="1441" b="1"/>
            </a:lvl6pPr>
            <a:lvl7pPr marL="2470800" indent="0">
              <a:buNone/>
              <a:defRPr sz="1441" b="1"/>
            </a:lvl7pPr>
            <a:lvl8pPr marL="2882600" indent="0">
              <a:buNone/>
              <a:defRPr sz="1441" b="1"/>
            </a:lvl8pPr>
            <a:lvl9pPr marL="3294400" indent="0">
              <a:buNone/>
              <a:defRPr sz="1441" b="1"/>
            </a:lvl9pPr>
          </a:lstStyle>
          <a:p>
            <a:pPr lvl="0"/>
            <a:r>
              <a:rPr lang="en-US"/>
              <a:t>Edit Master text styles</a:t>
            </a:r>
          </a:p>
        </p:txBody>
      </p:sp>
      <p:sp>
        <p:nvSpPr>
          <p:cNvPr id="6" name="Content Placeholder 5"/>
          <p:cNvSpPr>
            <a:spLocks noGrp="1"/>
          </p:cNvSpPr>
          <p:nvPr>
            <p:ph sz="quarter" idx="4"/>
          </p:nvPr>
        </p:nvSpPr>
        <p:spPr>
          <a:xfrm>
            <a:off x="4645639" y="2174209"/>
            <a:ext cx="4040804" cy="3951411"/>
          </a:xfrm>
        </p:spPr>
        <p:txBody>
          <a:bodyPr/>
          <a:lstStyle>
            <a:lvl1pPr>
              <a:defRPr sz="2162"/>
            </a:lvl1pPr>
            <a:lvl2pPr>
              <a:defRPr sz="1801"/>
            </a:lvl2pPr>
            <a:lvl3pPr>
              <a:defRPr sz="1621"/>
            </a:lvl3pPr>
            <a:lvl4pPr>
              <a:defRPr sz="1441"/>
            </a:lvl4pPr>
            <a:lvl5pPr>
              <a:defRPr sz="1441"/>
            </a:lvl5pPr>
            <a:lvl6pPr>
              <a:defRPr sz="1441"/>
            </a:lvl6pPr>
            <a:lvl7pPr>
              <a:defRPr sz="1441"/>
            </a:lvl7pPr>
            <a:lvl8pPr>
              <a:defRPr sz="1441"/>
            </a:lvl8pPr>
            <a:lvl9pPr>
              <a:defRPr sz="14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p>
        </p:txBody>
      </p:sp>
      <p:sp>
        <p:nvSpPr>
          <p:cNvPr id="8" name="Slide Number Placeholder 7"/>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02618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p>
        </p:txBody>
      </p:sp>
      <p:sp>
        <p:nvSpPr>
          <p:cNvPr id="4" name="Slide Number Placeholder 3"/>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86851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67915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3748"/>
            <a:ext cx="3008440" cy="1160915"/>
          </a:xfrm>
        </p:spPr>
        <p:txBody>
          <a:bodyPr anchor="b"/>
          <a:lstStyle>
            <a:lvl1pPr algn="l">
              <a:defRPr sz="1801" b="1"/>
            </a:lvl1pPr>
          </a:lstStyle>
          <a:p>
            <a:r>
              <a:rPr lang="en-US"/>
              <a:t>Click to edit Master title style</a:t>
            </a:r>
          </a:p>
        </p:txBody>
      </p:sp>
      <p:sp>
        <p:nvSpPr>
          <p:cNvPr id="3" name="Content Placeholder 2"/>
          <p:cNvSpPr>
            <a:spLocks noGrp="1"/>
          </p:cNvSpPr>
          <p:nvPr>
            <p:ph idx="1"/>
          </p:nvPr>
        </p:nvSpPr>
        <p:spPr>
          <a:xfrm>
            <a:off x="3574668" y="273747"/>
            <a:ext cx="5111775" cy="5851873"/>
          </a:xfrm>
        </p:spPr>
        <p:txBody>
          <a:bodyPr/>
          <a:lstStyle>
            <a:lvl1pPr>
              <a:defRPr sz="2882"/>
            </a:lvl1pPr>
            <a:lvl2pPr>
              <a:defRPr sz="2522"/>
            </a:lvl2pPr>
            <a:lvl3pPr>
              <a:defRPr sz="2162"/>
            </a:lvl3pPr>
            <a:lvl4pPr>
              <a:defRPr sz="1801"/>
            </a:lvl4pPr>
            <a:lvl5pPr>
              <a:defRPr sz="1801"/>
            </a:lvl5pPr>
            <a:lvl6pPr>
              <a:defRPr sz="1801"/>
            </a:lvl6pPr>
            <a:lvl7pPr>
              <a:defRPr sz="1801"/>
            </a:lvl7pPr>
            <a:lvl8pPr>
              <a:defRPr sz="1801"/>
            </a:lvl8pPr>
            <a:lvl9pPr>
              <a:defRPr sz="18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558" y="1434663"/>
            <a:ext cx="3008440" cy="4690957"/>
          </a:xfrm>
        </p:spPr>
        <p:txBody>
          <a:bodyPr/>
          <a:lstStyle>
            <a:lvl1pPr marL="0" indent="0">
              <a:buNone/>
              <a:defRPr sz="1261"/>
            </a:lvl1pPr>
            <a:lvl2pPr marL="411800" indent="0">
              <a:buNone/>
              <a:defRPr sz="1081"/>
            </a:lvl2pPr>
            <a:lvl3pPr marL="823600" indent="0">
              <a:buNone/>
              <a:defRPr sz="901"/>
            </a:lvl3pPr>
            <a:lvl4pPr marL="1235400" indent="0">
              <a:buNone/>
              <a:defRPr sz="811"/>
            </a:lvl4pPr>
            <a:lvl5pPr marL="1647200" indent="0">
              <a:buNone/>
              <a:defRPr sz="811"/>
            </a:lvl5pPr>
            <a:lvl6pPr marL="2059000" indent="0">
              <a:buNone/>
              <a:defRPr sz="811"/>
            </a:lvl6pPr>
            <a:lvl7pPr marL="2470800" indent="0">
              <a:buNone/>
              <a:defRPr sz="811"/>
            </a:lvl7pPr>
            <a:lvl8pPr marL="2882600" indent="0">
              <a:buNone/>
              <a:defRPr sz="811"/>
            </a:lvl8pPr>
            <a:lvl9pPr marL="3294400" indent="0">
              <a:buNone/>
              <a:defRPr sz="811"/>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84217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24" y="4801317"/>
            <a:ext cx="5486399" cy="566126"/>
          </a:xfrm>
        </p:spPr>
        <p:txBody>
          <a:bodyPr anchor="b"/>
          <a:lstStyle>
            <a:lvl1pPr algn="l">
              <a:defRPr sz="1801" b="1"/>
            </a:lvl1pPr>
          </a:lstStyle>
          <a:p>
            <a:r>
              <a:rPr lang="en-US"/>
              <a:t>Click to edit Master title style</a:t>
            </a:r>
          </a:p>
        </p:txBody>
      </p:sp>
      <p:sp>
        <p:nvSpPr>
          <p:cNvPr id="3" name="Picture Placeholder 2"/>
          <p:cNvSpPr>
            <a:spLocks noGrp="1"/>
          </p:cNvSpPr>
          <p:nvPr>
            <p:ph type="pic" idx="1"/>
          </p:nvPr>
        </p:nvSpPr>
        <p:spPr>
          <a:xfrm>
            <a:off x="1791624" y="613422"/>
            <a:ext cx="5486399" cy="4114800"/>
          </a:xfrm>
        </p:spPr>
        <p:txBody>
          <a:bodyPr/>
          <a:lstStyle>
            <a:lvl1pPr marL="0" indent="0">
              <a:buNone/>
              <a:defRPr sz="2882"/>
            </a:lvl1pPr>
            <a:lvl2pPr marL="411800" indent="0">
              <a:buNone/>
              <a:defRPr sz="2522"/>
            </a:lvl2pPr>
            <a:lvl3pPr marL="823600" indent="0">
              <a:buNone/>
              <a:defRPr sz="2162"/>
            </a:lvl3pPr>
            <a:lvl4pPr marL="1235400" indent="0">
              <a:buNone/>
              <a:defRPr sz="1801"/>
            </a:lvl4pPr>
            <a:lvl5pPr marL="1647200" indent="0">
              <a:buNone/>
              <a:defRPr sz="1801"/>
            </a:lvl5pPr>
            <a:lvl6pPr marL="2059000" indent="0">
              <a:buNone/>
              <a:defRPr sz="1801"/>
            </a:lvl6pPr>
            <a:lvl7pPr marL="2470800" indent="0">
              <a:buNone/>
              <a:defRPr sz="1801"/>
            </a:lvl7pPr>
            <a:lvl8pPr marL="2882600" indent="0">
              <a:buNone/>
              <a:defRPr sz="1801"/>
            </a:lvl8pPr>
            <a:lvl9pPr marL="3294400" indent="0">
              <a:buNone/>
              <a:defRPr sz="1801"/>
            </a:lvl9pPr>
          </a:lstStyle>
          <a:p>
            <a:r>
              <a:rPr lang="en-US"/>
              <a:t>Click icon to add picture</a:t>
            </a:r>
          </a:p>
        </p:txBody>
      </p:sp>
      <p:sp>
        <p:nvSpPr>
          <p:cNvPr id="4" name="Text Placeholder 3"/>
          <p:cNvSpPr>
            <a:spLocks noGrp="1"/>
          </p:cNvSpPr>
          <p:nvPr>
            <p:ph type="body" sz="half" idx="2"/>
          </p:nvPr>
        </p:nvSpPr>
        <p:spPr>
          <a:xfrm>
            <a:off x="1791624" y="5367442"/>
            <a:ext cx="5486399" cy="805475"/>
          </a:xfrm>
        </p:spPr>
        <p:txBody>
          <a:bodyPr/>
          <a:lstStyle>
            <a:lvl1pPr marL="0" indent="0">
              <a:buNone/>
              <a:defRPr sz="1261"/>
            </a:lvl1pPr>
            <a:lvl2pPr marL="411800" indent="0">
              <a:buNone/>
              <a:defRPr sz="1081"/>
            </a:lvl2pPr>
            <a:lvl3pPr marL="823600" indent="0">
              <a:buNone/>
              <a:defRPr sz="901"/>
            </a:lvl3pPr>
            <a:lvl4pPr marL="1235400" indent="0">
              <a:buNone/>
              <a:defRPr sz="811"/>
            </a:lvl4pPr>
            <a:lvl5pPr marL="1647200" indent="0">
              <a:buNone/>
              <a:defRPr sz="811"/>
            </a:lvl5pPr>
            <a:lvl6pPr marL="2059000" indent="0">
              <a:buNone/>
              <a:defRPr sz="811"/>
            </a:lvl6pPr>
            <a:lvl7pPr marL="2470800" indent="0">
              <a:buNone/>
              <a:defRPr sz="811"/>
            </a:lvl7pPr>
            <a:lvl8pPr marL="2882600" indent="0">
              <a:buNone/>
              <a:defRPr sz="811"/>
            </a:lvl8pPr>
            <a:lvl9pPr marL="3294400" indent="0">
              <a:buNone/>
              <a:defRPr sz="811"/>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43279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0499" y="290946"/>
            <a:ext cx="6518763" cy="1143717"/>
          </a:xfrm>
          <a:prstGeom prst="rect">
            <a:avLst/>
          </a:prstGeom>
          <a:noFill/>
          <a:ln w="9525">
            <a:noFill/>
            <a:miter lim="800000"/>
            <a:headEnd/>
            <a:tailEnd/>
          </a:ln>
          <a:effectLst/>
        </p:spPr>
        <p:txBody>
          <a:bodyPr vert="horz" wrap="square" lIns="101384" tIns="50691" rIns="101384" bIns="50691" numCol="1" anchor="ctr" anchorCtr="0" compatLnSpc="1">
            <a:prstTxWarp prst="textNoShape">
              <a:avLst/>
            </a:prstTxWarp>
          </a:bodyPr>
          <a:lstStyle/>
          <a:p>
            <a:pPr lvl="0"/>
            <a:r>
              <a:rPr lang="en-US"/>
              <a:t>Click to edit Master title style</a:t>
            </a:r>
            <a:endParaRPr lang="en-GB"/>
          </a:p>
        </p:txBody>
      </p:sp>
      <p:sp>
        <p:nvSpPr>
          <p:cNvPr id="1027" name="Rectangle 3"/>
          <p:cNvSpPr>
            <a:spLocks noGrp="1" noChangeArrowheads="1"/>
          </p:cNvSpPr>
          <p:nvPr>
            <p:ph type="body" idx="1"/>
          </p:nvPr>
        </p:nvSpPr>
        <p:spPr bwMode="auto">
          <a:xfrm>
            <a:off x="550499" y="1641047"/>
            <a:ext cx="7771327" cy="4619296"/>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28" name="Rectangle 4"/>
          <p:cNvSpPr>
            <a:spLocks noGrp="1" noChangeArrowheads="1"/>
          </p:cNvSpPr>
          <p:nvPr>
            <p:ph type="dt" sz="half" idx="2"/>
          </p:nvPr>
        </p:nvSpPr>
        <p:spPr bwMode="auto">
          <a:xfrm>
            <a:off x="550499"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defTabSz="913682">
              <a:defRPr sz="901">
                <a:solidFill>
                  <a:srgbClr val="003399"/>
                </a:solidFill>
              </a:defRPr>
            </a:lvl1pPr>
          </a:lstStyle>
          <a:p>
            <a:endParaRPr lang="en-GB"/>
          </a:p>
        </p:txBody>
      </p:sp>
      <p:sp>
        <p:nvSpPr>
          <p:cNvPr id="1030" name="Rectangle 6"/>
          <p:cNvSpPr>
            <a:spLocks noGrp="1" noChangeArrowheads="1"/>
          </p:cNvSpPr>
          <p:nvPr>
            <p:ph type="sldNum" sz="quarter" idx="4"/>
          </p:nvPr>
        </p:nvSpPr>
        <p:spPr bwMode="auto">
          <a:xfrm>
            <a:off x="6931995"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defTabSz="913682">
              <a:defRPr sz="901">
                <a:solidFill>
                  <a:srgbClr val="003399"/>
                </a:solidFill>
              </a:defRPr>
            </a:lvl1pPr>
          </a:lstStyle>
          <a:p>
            <a:fld id="{86CB4B4D-7CA3-9044-876B-883B54F8677D}" type="slidenum">
              <a:rPr lang="en-US" smtClean="0"/>
              <a:t>‹#›</a:t>
            </a:fld>
            <a:endParaRPr lang="en-US"/>
          </a:p>
        </p:txBody>
      </p:sp>
      <p:sp>
        <p:nvSpPr>
          <p:cNvPr id="1031" name="Rectangle 7"/>
          <p:cNvSpPr>
            <a:spLocks noChangeArrowheads="1"/>
          </p:cNvSpPr>
          <p:nvPr/>
        </p:nvSpPr>
        <p:spPr bwMode="auto">
          <a:xfrm>
            <a:off x="0" y="6608618"/>
            <a:ext cx="9144000" cy="260848"/>
          </a:xfrm>
          <a:prstGeom prst="rect">
            <a:avLst/>
          </a:prstGeom>
          <a:solidFill>
            <a:srgbClr val="003399"/>
          </a:solidFill>
          <a:ln w="9525">
            <a:noFill/>
            <a:miter lim="800000"/>
            <a:headEnd/>
            <a:tailEnd/>
          </a:ln>
          <a:effectLst/>
        </p:spPr>
        <p:txBody>
          <a:bodyPr wrap="none" anchor="ctr"/>
          <a:lstStyle/>
          <a:p>
            <a:endParaRPr lang="en-US" sz="1441"/>
          </a:p>
        </p:txBody>
      </p:sp>
      <p:sp>
        <p:nvSpPr>
          <p:cNvPr id="1032" name="Rectangle 8"/>
          <p:cNvSpPr>
            <a:spLocks noChangeArrowheads="1"/>
          </p:cNvSpPr>
          <p:nvPr/>
        </p:nvSpPr>
        <p:spPr bwMode="auto">
          <a:xfrm>
            <a:off x="0" y="0"/>
            <a:ext cx="9144000" cy="253682"/>
          </a:xfrm>
          <a:prstGeom prst="rect">
            <a:avLst/>
          </a:prstGeom>
          <a:solidFill>
            <a:srgbClr val="003399"/>
          </a:solidFill>
          <a:ln w="9525">
            <a:noFill/>
            <a:miter lim="800000"/>
            <a:headEnd/>
            <a:tailEnd/>
          </a:ln>
          <a:effectLst/>
        </p:spPr>
        <p:txBody>
          <a:bodyPr wrap="none" anchor="ctr"/>
          <a:lstStyle/>
          <a:p>
            <a:endParaRPr lang="en-US" sz="1441"/>
          </a:p>
        </p:txBody>
      </p:sp>
      <p:pic>
        <p:nvPicPr>
          <p:cNvPr id="1034" name="Picture 10"/>
          <p:cNvPicPr>
            <a:picLocks noChangeAspect="1" noChangeArrowheads="1"/>
          </p:cNvPicPr>
          <p:nvPr/>
        </p:nvPicPr>
        <p:blipFill>
          <a:blip r:embed="rId13"/>
          <a:srcRect/>
          <a:stretch>
            <a:fillRect/>
          </a:stretch>
        </p:blipFill>
        <p:spPr bwMode="auto">
          <a:xfrm>
            <a:off x="7412431" y="389838"/>
            <a:ext cx="1452745" cy="712315"/>
          </a:xfrm>
          <a:prstGeom prst="rect">
            <a:avLst/>
          </a:prstGeom>
          <a:noFill/>
        </p:spPr>
      </p:pic>
    </p:spTree>
    <p:extLst>
      <p:ext uri="{BB962C8B-B14F-4D97-AF65-F5344CB8AC3E}">
        <p14:creationId xmlns:p14="http://schemas.microsoft.com/office/powerpoint/2010/main" val="1379427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682" rtl="0" eaLnBrk="1" fontAlgn="base" hangingPunct="1">
        <a:spcBef>
          <a:spcPct val="0"/>
        </a:spcBef>
        <a:spcAft>
          <a:spcPct val="0"/>
        </a:spcAft>
        <a:defRPr sz="3152" b="1">
          <a:solidFill>
            <a:srgbClr val="FF6600"/>
          </a:solidFill>
          <a:latin typeface="+mj-lt"/>
          <a:ea typeface="+mj-ea"/>
          <a:cs typeface="+mj-cs"/>
        </a:defRPr>
      </a:lvl1pPr>
      <a:lvl2pPr algn="l" defTabSz="913682" rtl="0" eaLnBrk="1" fontAlgn="base" hangingPunct="1">
        <a:spcBef>
          <a:spcPct val="0"/>
        </a:spcBef>
        <a:spcAft>
          <a:spcPct val="0"/>
        </a:spcAft>
        <a:defRPr sz="3152" b="1">
          <a:solidFill>
            <a:srgbClr val="FF6600"/>
          </a:solidFill>
          <a:latin typeface="Arial" charset="0"/>
        </a:defRPr>
      </a:lvl2pPr>
      <a:lvl3pPr algn="l" defTabSz="913682" rtl="0" eaLnBrk="1" fontAlgn="base" hangingPunct="1">
        <a:spcBef>
          <a:spcPct val="0"/>
        </a:spcBef>
        <a:spcAft>
          <a:spcPct val="0"/>
        </a:spcAft>
        <a:defRPr sz="3152" b="1">
          <a:solidFill>
            <a:srgbClr val="FF6600"/>
          </a:solidFill>
          <a:latin typeface="Arial" charset="0"/>
        </a:defRPr>
      </a:lvl3pPr>
      <a:lvl4pPr algn="l" defTabSz="913682" rtl="0" eaLnBrk="1" fontAlgn="base" hangingPunct="1">
        <a:spcBef>
          <a:spcPct val="0"/>
        </a:spcBef>
        <a:spcAft>
          <a:spcPct val="0"/>
        </a:spcAft>
        <a:defRPr sz="3152" b="1">
          <a:solidFill>
            <a:srgbClr val="FF6600"/>
          </a:solidFill>
          <a:latin typeface="Arial" charset="0"/>
        </a:defRPr>
      </a:lvl4pPr>
      <a:lvl5pPr algn="l" defTabSz="913682" rtl="0" eaLnBrk="1" fontAlgn="base" hangingPunct="1">
        <a:spcBef>
          <a:spcPct val="0"/>
        </a:spcBef>
        <a:spcAft>
          <a:spcPct val="0"/>
        </a:spcAft>
        <a:defRPr sz="3152" b="1">
          <a:solidFill>
            <a:srgbClr val="FF6600"/>
          </a:solidFill>
          <a:latin typeface="Arial" charset="0"/>
        </a:defRPr>
      </a:lvl5pPr>
      <a:lvl6pPr marL="411800" algn="l" defTabSz="913682" rtl="0" eaLnBrk="1" fontAlgn="base" hangingPunct="1">
        <a:spcBef>
          <a:spcPct val="0"/>
        </a:spcBef>
        <a:spcAft>
          <a:spcPct val="0"/>
        </a:spcAft>
        <a:defRPr sz="3152" b="1">
          <a:solidFill>
            <a:srgbClr val="FF6600"/>
          </a:solidFill>
          <a:latin typeface="Arial" charset="0"/>
        </a:defRPr>
      </a:lvl6pPr>
      <a:lvl7pPr marL="823600" algn="l" defTabSz="913682" rtl="0" eaLnBrk="1" fontAlgn="base" hangingPunct="1">
        <a:spcBef>
          <a:spcPct val="0"/>
        </a:spcBef>
        <a:spcAft>
          <a:spcPct val="0"/>
        </a:spcAft>
        <a:defRPr sz="3152" b="1">
          <a:solidFill>
            <a:srgbClr val="FF6600"/>
          </a:solidFill>
          <a:latin typeface="Arial" charset="0"/>
        </a:defRPr>
      </a:lvl7pPr>
      <a:lvl8pPr marL="1235400" algn="l" defTabSz="913682" rtl="0" eaLnBrk="1" fontAlgn="base" hangingPunct="1">
        <a:spcBef>
          <a:spcPct val="0"/>
        </a:spcBef>
        <a:spcAft>
          <a:spcPct val="0"/>
        </a:spcAft>
        <a:defRPr sz="3152" b="1">
          <a:solidFill>
            <a:srgbClr val="FF6600"/>
          </a:solidFill>
          <a:latin typeface="Arial" charset="0"/>
        </a:defRPr>
      </a:lvl8pPr>
      <a:lvl9pPr marL="1647200" algn="l" defTabSz="913682" rtl="0" eaLnBrk="1" fontAlgn="base" hangingPunct="1">
        <a:spcBef>
          <a:spcPct val="0"/>
        </a:spcBef>
        <a:spcAft>
          <a:spcPct val="0"/>
        </a:spcAft>
        <a:defRPr sz="3152" b="1">
          <a:solidFill>
            <a:srgbClr val="FF6600"/>
          </a:solidFill>
          <a:latin typeface="Arial" charset="0"/>
        </a:defRPr>
      </a:lvl9pPr>
    </p:titleStyle>
    <p:body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p:bodyStyle>
    <p:otherStyle>
      <a:defPPr>
        <a:defRPr lang="en-US"/>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1" y="8043"/>
            <a:ext cx="9144000" cy="4941621"/>
          </a:xfrm>
          <a:prstGeom prst="rect">
            <a:avLst/>
          </a:prstGeom>
          <a:solidFill>
            <a:srgbClr val="FF6600"/>
          </a:solidFill>
          <a:ln w="9525">
            <a:noFill/>
            <a:miter lim="800000"/>
            <a:headEnd/>
            <a:tailEnd/>
          </a:ln>
          <a:effectLst/>
        </p:spPr>
        <p:txBody>
          <a:bodyPr wrap="none" anchor="ctr"/>
          <a:lstStyle/>
          <a:p>
            <a:endParaRPr lang="en-US" sz="2162"/>
          </a:p>
        </p:txBody>
      </p:sp>
      <p:sp>
        <p:nvSpPr>
          <p:cNvPr id="2066" name="Text Box 18"/>
          <p:cNvSpPr txBox="1">
            <a:spLocks noChangeArrowheads="1"/>
          </p:cNvSpPr>
          <p:nvPr/>
        </p:nvSpPr>
        <p:spPr bwMode="auto">
          <a:xfrm>
            <a:off x="421097" y="1418406"/>
            <a:ext cx="8301807" cy="2321276"/>
          </a:xfrm>
          <a:prstGeom prst="rect">
            <a:avLst/>
          </a:prstGeom>
          <a:noFill/>
          <a:ln w="9525">
            <a:noFill/>
            <a:miter lim="800000"/>
            <a:headEnd/>
            <a:tailEnd/>
          </a:ln>
          <a:effectLst/>
        </p:spPr>
        <p:txBody>
          <a:bodyPr wrap="square">
            <a:spAutoFit/>
          </a:bodyPr>
          <a:lstStyle/>
          <a:p>
            <a:pPr algn="ctr" eaLnBrk="1" hangingPunct="1"/>
            <a:r>
              <a:rPr lang="en-US" altLang="zh-CN" sz="3243">
                <a:latin typeface="+mj-lt"/>
              </a:rPr>
              <a:t>Tutorial 1: </a:t>
            </a:r>
            <a:r>
              <a:rPr lang="en-US" altLang="zh-CN" sz="3243" dirty="0">
                <a:latin typeface="+mj-lt"/>
              </a:rPr>
              <a:t>MapReduce</a:t>
            </a:r>
            <a:endParaRPr lang="en-US" sz="3243" i="1" dirty="0">
              <a:solidFill>
                <a:schemeClr val="bg1"/>
              </a:solidFill>
              <a:latin typeface="+mj-lt"/>
            </a:endParaRPr>
          </a:p>
          <a:p>
            <a:pPr algn="ctr" eaLnBrk="1" hangingPunct="1"/>
            <a:endParaRPr lang="en-US" sz="3243" i="1" dirty="0">
              <a:solidFill>
                <a:schemeClr val="bg1"/>
              </a:solidFill>
              <a:latin typeface="+mj-lt"/>
            </a:endParaRPr>
          </a:p>
          <a:p>
            <a:pPr algn="ctr" eaLnBrk="1" hangingPunct="1"/>
            <a:r>
              <a:rPr lang="en-US" altLang="zh-CN" sz="3243" dirty="0">
                <a:solidFill>
                  <a:schemeClr val="bg1"/>
                </a:solidFill>
                <a:latin typeface="+mj-lt"/>
              </a:rPr>
              <a:t>Yiwei Wang</a:t>
            </a:r>
          </a:p>
          <a:p>
            <a:pPr algn="ctr" eaLnBrk="1" hangingPunct="1">
              <a:lnSpc>
                <a:spcPct val="70000"/>
              </a:lnSpc>
              <a:spcBef>
                <a:spcPct val="50000"/>
              </a:spcBef>
            </a:pPr>
            <a:r>
              <a:rPr lang="en-US" sz="2162" i="1" dirty="0">
                <a:solidFill>
                  <a:schemeClr val="bg1"/>
                </a:solidFill>
                <a:latin typeface="Arial" charset="0"/>
              </a:rPr>
              <a:t>e0409763@u.nus.edu</a:t>
            </a:r>
          </a:p>
          <a:p>
            <a:pPr algn="ctr" eaLnBrk="1" hangingPunct="1">
              <a:lnSpc>
                <a:spcPct val="70000"/>
              </a:lnSpc>
              <a:spcBef>
                <a:spcPct val="50000"/>
              </a:spcBef>
            </a:pPr>
            <a:endParaRPr lang="en-US" sz="1801" dirty="0">
              <a:solidFill>
                <a:schemeClr val="bg1"/>
              </a:solidFill>
              <a:latin typeface="+mj-ea"/>
              <a:ea typeface="+mj-ea"/>
            </a:endParaRPr>
          </a:p>
        </p:txBody>
      </p:sp>
      <p:sp>
        <p:nvSpPr>
          <p:cNvPr id="2067" name="Rectangle 19"/>
          <p:cNvSpPr>
            <a:spLocks noChangeArrowheads="1"/>
          </p:cNvSpPr>
          <p:nvPr/>
        </p:nvSpPr>
        <p:spPr bwMode="auto">
          <a:xfrm>
            <a:off x="1" y="6596870"/>
            <a:ext cx="9144000" cy="253087"/>
          </a:xfrm>
          <a:prstGeom prst="rect">
            <a:avLst/>
          </a:prstGeom>
          <a:solidFill>
            <a:srgbClr val="FF6600"/>
          </a:solidFill>
          <a:ln w="9525">
            <a:noFill/>
            <a:miter lim="800000"/>
            <a:headEnd/>
            <a:tailEnd/>
          </a:ln>
          <a:effectLst/>
        </p:spPr>
        <p:txBody>
          <a:bodyPr wrap="none" anchor="ctr"/>
          <a:lstStyle/>
          <a:p>
            <a:endParaRPr lang="en-US" sz="2162"/>
          </a:p>
        </p:txBody>
      </p:sp>
      <p:pic>
        <p:nvPicPr>
          <p:cNvPr id="2068" name="Picture 20"/>
          <p:cNvPicPr>
            <a:picLocks noChangeAspect="1" noChangeArrowheads="1"/>
          </p:cNvPicPr>
          <p:nvPr/>
        </p:nvPicPr>
        <p:blipFill>
          <a:blip r:embed="rId3"/>
          <a:srcRect/>
          <a:stretch>
            <a:fillRect/>
          </a:stretch>
        </p:blipFill>
        <p:spPr bwMode="auto">
          <a:xfrm>
            <a:off x="3209985" y="5206325"/>
            <a:ext cx="2320675" cy="1133884"/>
          </a:xfrm>
          <a:prstGeom prst="rect">
            <a:avLst/>
          </a:prstGeom>
          <a:noFill/>
        </p:spPr>
      </p:pic>
    </p:spTree>
    <p:extLst>
      <p:ext uri="{BB962C8B-B14F-4D97-AF65-F5344CB8AC3E}">
        <p14:creationId xmlns:p14="http://schemas.microsoft.com/office/powerpoint/2010/main" val="3061449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标题 1"/>
          <p:cNvSpPr txBox="1">
            <a:spLocks noGrp="1"/>
          </p:cNvSpPr>
          <p:nvPr>
            <p:ph type="title"/>
          </p:nvPr>
        </p:nvSpPr>
        <p:spPr>
          <a:prstGeom prst="rect">
            <a:avLst/>
          </a:prstGeom>
        </p:spPr>
        <p:txBody>
          <a:bodyPr/>
          <a:lstStyle>
            <a:lvl1pPr algn="ctr"/>
          </a:lstStyle>
          <a:p>
            <a:r>
              <a:t>Question 3a</a:t>
            </a:r>
          </a:p>
        </p:txBody>
      </p:sp>
      <p:sp>
        <p:nvSpPr>
          <p:cNvPr id="168" name="Content Placeholder 2"/>
          <p:cNvSpPr txBox="1">
            <a:spLocks noGrp="1"/>
          </p:cNvSpPr>
          <p:nvPr>
            <p:ph idx="1"/>
          </p:nvPr>
        </p:nvSpPr>
        <p:spPr>
          <a:xfrm>
            <a:off x="5706531" y="1524000"/>
            <a:ext cx="3208869" cy="4648200"/>
          </a:xfrm>
          <a:prstGeom prst="rect">
            <a:avLst/>
          </a:prstGeom>
        </p:spPr>
        <p:txBody>
          <a:bodyPr/>
          <a:lstStyle>
            <a:lvl1pPr>
              <a:spcBef>
                <a:spcPts val="500"/>
              </a:spcBef>
              <a:defRPr sz="2400"/>
            </a:lvl1pPr>
          </a:lstStyle>
          <a:p>
            <a:r>
              <a:t>a) Initially, Tommy has finished an implementation with Version 1 (Figure 1). He finds that the implementation can have correct results, but the performance is very slow. Why?</a:t>
            </a:r>
          </a:p>
        </p:txBody>
      </p:sp>
      <p:sp>
        <p:nvSpPr>
          <p:cNvPr id="166" name="灯片编号占位符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pic>
        <p:nvPicPr>
          <p:cNvPr id="6" name="Picture 5" descr="compute-mean1.png"/>
          <p:cNvPicPr/>
          <p:nvPr/>
        </p:nvPicPr>
        <p:blipFill>
          <a:blip r:embed="rId2" cstate="print"/>
          <a:stretch>
            <a:fillRect/>
          </a:stretch>
        </p:blipFill>
        <p:spPr>
          <a:xfrm>
            <a:off x="228600" y="1434663"/>
            <a:ext cx="5317435" cy="40318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标题 1"/>
          <p:cNvSpPr txBox="1">
            <a:spLocks noGrp="1"/>
          </p:cNvSpPr>
          <p:nvPr>
            <p:ph type="title"/>
          </p:nvPr>
        </p:nvSpPr>
        <p:spPr>
          <a:prstGeom prst="rect">
            <a:avLst/>
          </a:prstGeom>
        </p:spPr>
        <p:txBody>
          <a:bodyPr/>
          <a:lstStyle>
            <a:lvl1pPr algn="ctr"/>
          </a:lstStyle>
          <a:p>
            <a:r>
              <a:rPr dirty="0"/>
              <a:t>Solution 3a</a:t>
            </a:r>
          </a:p>
        </p:txBody>
      </p:sp>
      <p:sp>
        <p:nvSpPr>
          <p:cNvPr id="172" name="Content Placeholder 2"/>
          <p:cNvSpPr txBox="1">
            <a:spLocks noGrp="1"/>
          </p:cNvSpPr>
          <p:nvPr>
            <p:ph idx="1"/>
          </p:nvPr>
        </p:nvSpPr>
        <p:spPr>
          <a:xfrm>
            <a:off x="633697" y="2482808"/>
            <a:ext cx="7467601" cy="1464938"/>
          </a:xfrm>
          <a:prstGeom prst="rect">
            <a:avLst/>
          </a:prstGeom>
        </p:spPr>
        <p:txBody>
          <a:bodyPr/>
          <a:lstStyle>
            <a:lvl1pPr>
              <a:spcBef>
                <a:spcPts val="500"/>
              </a:spcBef>
              <a:defRPr sz="2400"/>
            </a:lvl1pPr>
          </a:lstStyle>
          <a:p>
            <a:r>
              <a:rPr dirty="0"/>
              <a:t>It requires sh</a:t>
            </a:r>
            <a:r>
              <a:rPr lang="en-US" dirty="0"/>
              <a:t>uffl</a:t>
            </a:r>
            <a:r>
              <a:rPr dirty="0"/>
              <a:t>ing all key-value pairs from mappers to reducers across the network, which is highly in</a:t>
            </a:r>
            <a:r>
              <a:rPr lang="en-US" dirty="0"/>
              <a:t>effi</a:t>
            </a:r>
            <a:r>
              <a:rPr dirty="0"/>
              <a:t>cient.</a:t>
            </a:r>
          </a:p>
        </p:txBody>
      </p:sp>
      <p:sp>
        <p:nvSpPr>
          <p:cNvPr id="171" name="灯片编号占位符 3"/>
          <p:cNvSpPr txBox="1">
            <a:spLocks noGrp="1"/>
          </p:cNvSpPr>
          <p:nvPr>
            <p:ph type="sldNum" sz="quarter" idx="11"/>
          </p:nvPr>
        </p:nvSpPr>
        <p:spPr>
          <a:xfrm>
            <a:off x="8999538" y="6651625"/>
            <a:ext cx="144462"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1" build="p"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prstGeom prst="rect">
            <a:avLst/>
          </a:prstGeom>
        </p:spPr>
        <p:txBody>
          <a:bodyPr/>
          <a:lstStyle>
            <a:lvl1pPr algn="ctr"/>
          </a:lstStyle>
          <a:p>
            <a:r>
              <a:t>Question 3b</a:t>
            </a:r>
          </a:p>
        </p:txBody>
      </p:sp>
      <p:sp>
        <p:nvSpPr>
          <p:cNvPr id="175" name="Content Placeholder 2"/>
          <p:cNvSpPr txBox="1">
            <a:spLocks noGrp="1"/>
          </p:cNvSpPr>
          <p:nvPr>
            <p:ph idx="1"/>
          </p:nvPr>
        </p:nvSpPr>
        <p:spPr>
          <a:xfrm>
            <a:off x="5367866" y="1905000"/>
            <a:ext cx="3581401" cy="2333625"/>
          </a:xfrm>
          <a:prstGeom prst="rect">
            <a:avLst/>
          </a:prstGeom>
        </p:spPr>
        <p:txBody>
          <a:bodyPr/>
          <a:lstStyle>
            <a:lvl1pPr marL="344703" indent="-315023" defTabSz="749808">
              <a:spcBef>
                <a:spcPts val="400"/>
              </a:spcBef>
              <a:defRPr sz="1968"/>
            </a:lvl1pPr>
          </a:lstStyle>
          <a:p>
            <a:r>
              <a:rPr dirty="0"/>
              <a:t>b) Tommy wants to improve the performance using combiner. He comes out the second implementation (Version 2 in Figure 2). He finds that he can seldom get the reasonable results. Why?</a:t>
            </a:r>
          </a:p>
        </p:txBody>
      </p:sp>
      <p:sp>
        <p:nvSpPr>
          <p:cNvPr id="176"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pic>
        <p:nvPicPr>
          <p:cNvPr id="6" name="Picture 5" descr="compute-mean2.png"/>
          <p:cNvPicPr/>
          <p:nvPr/>
        </p:nvPicPr>
        <p:blipFill>
          <a:blip r:embed="rId2" cstate="print"/>
          <a:stretch>
            <a:fillRect/>
          </a:stretch>
        </p:blipFill>
        <p:spPr>
          <a:xfrm>
            <a:off x="0" y="1434663"/>
            <a:ext cx="5443102" cy="41667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标题 1"/>
          <p:cNvSpPr txBox="1">
            <a:spLocks noGrp="1"/>
          </p:cNvSpPr>
          <p:nvPr>
            <p:ph type="title"/>
          </p:nvPr>
        </p:nvSpPr>
        <p:spPr>
          <a:prstGeom prst="rect">
            <a:avLst/>
          </a:prstGeom>
        </p:spPr>
        <p:txBody>
          <a:bodyPr/>
          <a:lstStyle>
            <a:lvl1pPr algn="ctr">
              <a:defRPr sz="4800"/>
            </a:lvl1pPr>
          </a:lstStyle>
          <a:p>
            <a:r>
              <a:rPr sz="3200" dirty="0"/>
              <a:t>Solution 3b</a:t>
            </a:r>
          </a:p>
        </p:txBody>
      </p:sp>
      <p:sp>
        <p:nvSpPr>
          <p:cNvPr id="181" name="Content Placeholder 2"/>
          <p:cNvSpPr txBox="1">
            <a:spLocks noGrp="1"/>
          </p:cNvSpPr>
          <p:nvPr>
            <p:ph idx="1"/>
          </p:nvPr>
        </p:nvSpPr>
        <p:spPr>
          <a:xfrm>
            <a:off x="413238" y="1301261"/>
            <a:ext cx="7467600" cy="5069722"/>
          </a:xfrm>
          <a:prstGeom prst="rect">
            <a:avLst/>
          </a:prstGeom>
        </p:spPr>
        <p:txBody>
          <a:bodyPr/>
          <a:lstStyle/>
          <a:p>
            <a:pPr marL="309639" indent="-285750" defTabSz="603504">
              <a:spcBef>
                <a:spcPts val="300"/>
              </a:spcBef>
              <a:buFont typeface="Arial" panose="020B0604020202020204" pitchFamily="34" charset="0"/>
              <a:buChar char="•"/>
              <a:defRPr sz="1584"/>
            </a:pPr>
            <a:r>
              <a:rPr lang="en-US" sz="2100" dirty="0"/>
              <a:t>Combiners are optimizations that cannot change the correctness of the algorithm. </a:t>
            </a:r>
          </a:p>
          <a:p>
            <a:pPr marL="309639" indent="-285750" defTabSz="603504">
              <a:spcBef>
                <a:spcPts val="300"/>
              </a:spcBef>
              <a:buFont typeface="Arial" panose="020B0604020202020204" pitchFamily="34" charset="0"/>
              <a:buChar char="•"/>
              <a:defRPr sz="1584"/>
            </a:pPr>
            <a:endParaRPr lang="en-US" sz="2100" dirty="0"/>
          </a:p>
          <a:p>
            <a:pPr marL="309639" indent="-285750" defTabSz="603504">
              <a:spcBef>
                <a:spcPts val="300"/>
              </a:spcBef>
              <a:buFont typeface="Arial" panose="020B0604020202020204" pitchFamily="34" charset="0"/>
              <a:buChar char="•"/>
              <a:defRPr sz="1584"/>
            </a:pPr>
            <a:r>
              <a:rPr sz="2100" dirty="0"/>
              <a:t>Combiner must have the same input and output key-value type</a:t>
            </a:r>
            <a:endParaRPr lang="en-US" sz="2100" dirty="0"/>
          </a:p>
          <a:p>
            <a:pPr marL="23889" defTabSz="603504">
              <a:spcBef>
                <a:spcPts val="300"/>
              </a:spcBef>
              <a:defRPr sz="1584"/>
            </a:pPr>
            <a:endParaRPr sz="2100" dirty="0"/>
          </a:p>
          <a:p>
            <a:pPr marL="309639" indent="-285750" defTabSz="603504">
              <a:spcBef>
                <a:spcPts val="300"/>
              </a:spcBef>
              <a:buFont typeface="Arial" panose="020B0604020202020204" pitchFamily="34" charset="0"/>
              <a:buChar char="•"/>
              <a:defRPr sz="1584"/>
            </a:pPr>
            <a:r>
              <a:rPr sz="2100" dirty="0"/>
              <a:t>If Combiner removed, the output value type of the mapper is integer, so the reducer expects to receive a list of integers as values. But the </a:t>
            </a:r>
            <a:r>
              <a:rPr sz="2100" b="1" dirty="0">
                <a:solidFill>
                  <a:srgbClr val="FF0000"/>
                </a:solidFill>
              </a:rPr>
              <a:t>reducer actually expects a list of pairs! </a:t>
            </a:r>
            <a:endParaRPr lang="en-US" sz="2100" b="1" dirty="0">
              <a:solidFill>
                <a:srgbClr val="FF0000"/>
              </a:solidFill>
            </a:endParaRPr>
          </a:p>
          <a:p>
            <a:pPr marL="309639" indent="-285750" defTabSz="603504">
              <a:spcBef>
                <a:spcPts val="300"/>
              </a:spcBef>
              <a:buFont typeface="Arial" panose="020B0604020202020204" pitchFamily="34" charset="0"/>
              <a:buChar char="•"/>
              <a:defRPr sz="1584"/>
            </a:pPr>
            <a:endParaRPr sz="2100" b="1" dirty="0">
              <a:solidFill>
                <a:srgbClr val="FF0000"/>
              </a:solidFill>
            </a:endParaRPr>
          </a:p>
          <a:p>
            <a:pPr marL="309639" indent="-285750" defTabSz="603504">
              <a:spcBef>
                <a:spcPts val="300"/>
              </a:spcBef>
              <a:buFont typeface="Arial" panose="020B0604020202020204" pitchFamily="34" charset="0"/>
              <a:buChar char="•"/>
              <a:defRPr sz="1584"/>
            </a:pPr>
            <a:r>
              <a:rPr sz="2100" dirty="0"/>
              <a:t>The correctness of the algorithm is contingent on the combiner running on the output of the mappers, and more speciﬁcally, that the combiner is run exactly once.</a:t>
            </a:r>
          </a:p>
        </p:txBody>
      </p:sp>
      <p:sp>
        <p:nvSpPr>
          <p:cNvPr id="180" name="灯片编号占位符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p:cNvSpPr txBox="1">
            <a:spLocks noGrp="1"/>
          </p:cNvSpPr>
          <p:nvPr>
            <p:ph type="title"/>
          </p:nvPr>
        </p:nvSpPr>
        <p:spPr>
          <a:prstGeom prst="rect">
            <a:avLst/>
          </a:prstGeom>
        </p:spPr>
        <p:txBody>
          <a:bodyPr/>
          <a:lstStyle>
            <a:lvl1pPr algn="ctr"/>
          </a:lstStyle>
          <a:p>
            <a:r>
              <a:t>Question 3c</a:t>
            </a:r>
          </a:p>
        </p:txBody>
      </p:sp>
      <p:sp>
        <p:nvSpPr>
          <p:cNvPr id="184" name="Content Placeholder 2"/>
          <p:cNvSpPr txBox="1">
            <a:spLocks noGrp="1"/>
          </p:cNvSpPr>
          <p:nvPr>
            <p:ph idx="1"/>
          </p:nvPr>
        </p:nvSpPr>
        <p:spPr>
          <a:xfrm>
            <a:off x="4952999" y="1524000"/>
            <a:ext cx="3827585" cy="2414954"/>
          </a:xfrm>
          <a:prstGeom prst="rect">
            <a:avLst/>
          </a:prstGeom>
        </p:spPr>
        <p:txBody>
          <a:bodyPr/>
          <a:lstStyle>
            <a:lvl1pPr marL="277444" indent="-253555" defTabSz="603504">
              <a:spcBef>
                <a:spcPts val="300"/>
              </a:spcBef>
              <a:defRPr sz="1584"/>
            </a:lvl1pPr>
          </a:lstStyle>
          <a:p>
            <a:r>
              <a:rPr sz="1800" dirty="0"/>
              <a:t>c) After careful design, Tommy finally develops an efficient and correct implementation (Version 3 in Figure 3). Analyze the correctness of the combiner and efficiency of the algorithm (i.e., why it is more efficient than Version 1).</a:t>
            </a:r>
          </a:p>
        </p:txBody>
      </p:sp>
      <p:sp>
        <p:nvSpPr>
          <p:cNvPr id="185"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pic>
        <p:nvPicPr>
          <p:cNvPr id="6" name="Picture 5" descr="compute-mean3.png"/>
          <p:cNvPicPr/>
          <p:nvPr/>
        </p:nvPicPr>
        <p:blipFill>
          <a:blip r:embed="rId2" cstate="print"/>
          <a:stretch>
            <a:fillRect/>
          </a:stretch>
        </p:blipFill>
        <p:spPr>
          <a:xfrm>
            <a:off x="126940" y="1434663"/>
            <a:ext cx="4663721" cy="43797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prstGeom prst="rect">
            <a:avLst/>
          </a:prstGeom>
        </p:spPr>
        <p:txBody>
          <a:bodyPr/>
          <a:lstStyle/>
          <a:p>
            <a:pPr algn="ctr"/>
            <a:r>
              <a:t>Solution 3c</a:t>
            </a:r>
          </a:p>
        </p:txBody>
      </p:sp>
      <p:sp>
        <p:nvSpPr>
          <p:cNvPr id="189" name="Content Placeholder 2"/>
          <p:cNvSpPr txBox="1">
            <a:spLocks noGrp="1"/>
          </p:cNvSpPr>
          <p:nvPr>
            <p:ph idx="1"/>
          </p:nvPr>
        </p:nvSpPr>
        <p:spPr>
          <a:prstGeom prst="rect">
            <a:avLst/>
          </a:prstGeom>
        </p:spPr>
        <p:txBody>
          <a:bodyPr/>
          <a:lstStyle/>
          <a:p>
            <a:pPr marL="342900" indent="-342900">
              <a:lnSpc>
                <a:spcPct val="80000"/>
              </a:lnSpc>
              <a:spcBef>
                <a:spcPts val="500"/>
              </a:spcBef>
              <a:buFont typeface="Arial" panose="020B0604020202020204" pitchFamily="34" charset="0"/>
              <a:buChar char="•"/>
              <a:defRPr sz="2100"/>
            </a:pPr>
            <a:r>
              <a:rPr dirty="0"/>
              <a:t>In the mapper we emit as the value a pair consisting of the integer and one—this corresponds to a partial count over one instance.</a:t>
            </a:r>
          </a:p>
          <a:p>
            <a:pPr>
              <a:lnSpc>
                <a:spcPct val="80000"/>
              </a:lnSpc>
              <a:spcBef>
                <a:spcPts val="500"/>
              </a:spcBef>
              <a:defRPr sz="2100"/>
            </a:pPr>
            <a:endParaRPr dirty="0"/>
          </a:p>
          <a:p>
            <a:pPr marL="342900" indent="-342900">
              <a:lnSpc>
                <a:spcPct val="80000"/>
              </a:lnSpc>
              <a:spcBef>
                <a:spcPts val="500"/>
              </a:spcBef>
              <a:buFont typeface="Arial" panose="020B0604020202020204" pitchFamily="34" charset="0"/>
              <a:buChar char="•"/>
              <a:defRPr sz="2100"/>
            </a:pPr>
            <a:r>
              <a:rPr dirty="0"/>
              <a:t>The combiner separately aggregates the partial sums and the partial counts (as before), and emits pairs with updated sums and counts.</a:t>
            </a:r>
          </a:p>
          <a:p>
            <a:pPr>
              <a:lnSpc>
                <a:spcPct val="80000"/>
              </a:lnSpc>
              <a:spcBef>
                <a:spcPts val="500"/>
              </a:spcBef>
              <a:defRPr sz="2100"/>
            </a:pPr>
            <a:endParaRPr dirty="0"/>
          </a:p>
          <a:p>
            <a:pPr marL="342900" indent="-342900">
              <a:lnSpc>
                <a:spcPct val="80000"/>
              </a:lnSpc>
              <a:spcBef>
                <a:spcPts val="500"/>
              </a:spcBef>
              <a:buFont typeface="Arial" panose="020B0604020202020204" pitchFamily="34" charset="0"/>
              <a:buChar char="•"/>
              <a:defRPr sz="2100"/>
            </a:pPr>
            <a:r>
              <a:rPr dirty="0"/>
              <a:t>The reducer is similar to the combiner, except that the mean is computed at the end.    </a:t>
            </a:r>
          </a:p>
          <a:p>
            <a:pPr>
              <a:lnSpc>
                <a:spcPct val="80000"/>
              </a:lnSpc>
              <a:spcBef>
                <a:spcPts val="500"/>
              </a:spcBef>
              <a:defRPr sz="2100"/>
            </a:pPr>
            <a:endParaRPr dirty="0"/>
          </a:p>
          <a:p>
            <a:pPr marL="342900" indent="-342900">
              <a:lnSpc>
                <a:spcPct val="80000"/>
              </a:lnSpc>
              <a:spcBef>
                <a:spcPts val="500"/>
              </a:spcBef>
              <a:buFont typeface="Arial" panose="020B0604020202020204" pitchFamily="34" charset="0"/>
              <a:buChar char="•"/>
              <a:defRPr sz="2100"/>
            </a:pPr>
            <a:r>
              <a:rPr dirty="0"/>
              <a:t>In essence, this algorithm transforms a non-associative operation (mean of numbers) into an associative operation (element-wise sum of a pair of numbers, with an additional division at the very end).</a:t>
            </a:r>
          </a:p>
        </p:txBody>
      </p:sp>
      <p:sp>
        <p:nvSpPr>
          <p:cNvPr id="190"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prstGeom prst="rect">
            <a:avLst/>
          </a:prstGeom>
        </p:spPr>
        <p:txBody>
          <a:bodyPr/>
          <a:lstStyle>
            <a:lvl1pPr algn="ctr"/>
          </a:lstStyle>
          <a:p>
            <a:r>
              <a:t>Question 3d</a:t>
            </a:r>
          </a:p>
        </p:txBody>
      </p:sp>
      <p:sp>
        <p:nvSpPr>
          <p:cNvPr id="193" name="Content Placeholder 2"/>
          <p:cNvSpPr txBox="1">
            <a:spLocks noGrp="1"/>
          </p:cNvSpPr>
          <p:nvPr>
            <p:ph idx="1"/>
          </p:nvPr>
        </p:nvSpPr>
        <p:spPr>
          <a:xfrm>
            <a:off x="4999892" y="1779954"/>
            <a:ext cx="3276600" cy="4419600"/>
          </a:xfrm>
          <a:prstGeom prst="rect">
            <a:avLst/>
          </a:prstGeom>
        </p:spPr>
        <p:txBody>
          <a:bodyPr/>
          <a:lstStyle>
            <a:lvl1pPr>
              <a:spcBef>
                <a:spcPts val="500"/>
              </a:spcBef>
              <a:defRPr sz="2400"/>
            </a:lvl1pPr>
          </a:lstStyle>
          <a:p>
            <a:r>
              <a:rPr dirty="0"/>
              <a:t>d) Tommy analyzes the efficiency of Version 3, and comes out an even more efficient implementation (Version 4 in Figure 4). </a:t>
            </a:r>
            <a:r>
              <a:t>Why </a:t>
            </a:r>
            <a:r>
              <a:rPr lang="en-US" altLang="zh-CN"/>
              <a:t>is</a:t>
            </a:r>
            <a:r>
              <a:t> </a:t>
            </a:r>
            <a:r>
              <a:rPr dirty="0"/>
              <a:t>Version </a:t>
            </a:r>
            <a:r>
              <a:t>4 even </a:t>
            </a:r>
            <a:r>
              <a:rPr dirty="0"/>
              <a:t>more efficient than Version 3? </a:t>
            </a:r>
          </a:p>
        </p:txBody>
      </p:sp>
      <p:sp>
        <p:nvSpPr>
          <p:cNvPr id="194"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16</a:t>
            </a:fld>
            <a:endParaRPr/>
          </a:p>
        </p:txBody>
      </p:sp>
      <p:pic>
        <p:nvPicPr>
          <p:cNvPr id="6" name="Picture 5" descr="compute-mean4.png"/>
          <p:cNvPicPr/>
          <p:nvPr/>
        </p:nvPicPr>
        <p:blipFill>
          <a:blip r:embed="rId2" cstate="print"/>
          <a:stretch>
            <a:fillRect/>
          </a:stretch>
        </p:blipFill>
        <p:spPr>
          <a:xfrm>
            <a:off x="92151" y="1940910"/>
            <a:ext cx="4718388" cy="36448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prstGeom prst="rect">
            <a:avLst/>
          </a:prstGeom>
        </p:spPr>
        <p:txBody>
          <a:bodyPr/>
          <a:lstStyle>
            <a:lvl1pPr algn="ctr"/>
          </a:lstStyle>
          <a:p>
            <a:r>
              <a:t>Solution 3d</a:t>
            </a:r>
          </a:p>
        </p:txBody>
      </p:sp>
      <p:sp>
        <p:nvSpPr>
          <p:cNvPr id="198" name="Content Placeholder 2"/>
          <p:cNvSpPr txBox="1">
            <a:spLocks noGrp="1"/>
          </p:cNvSpPr>
          <p:nvPr>
            <p:ph idx="1"/>
          </p:nvPr>
        </p:nvSpPr>
        <p:spPr>
          <a:xfrm>
            <a:off x="550499" y="1641047"/>
            <a:ext cx="7771327" cy="3493661"/>
          </a:xfrm>
          <a:prstGeom prst="rect">
            <a:avLst/>
          </a:prstGeom>
        </p:spPr>
        <p:txBody>
          <a:bodyPr/>
          <a:lstStyle/>
          <a:p>
            <a:pPr marL="342900" indent="-342900">
              <a:buFont typeface="Arial" panose="020B0604020202020204" pitchFamily="34" charset="0"/>
              <a:buChar char="•"/>
            </a:pPr>
            <a:r>
              <a:rPr dirty="0"/>
              <a:t>Inside the mapper, the partial sums and counts associated with each string are held in memory across input key-value pairs. </a:t>
            </a:r>
            <a:endParaRPr lang="en-US" dirty="0"/>
          </a:p>
          <a:p>
            <a:pPr marL="342900" indent="-342900">
              <a:buFont typeface="Arial" panose="020B0604020202020204" pitchFamily="34" charset="0"/>
              <a:buChar char="•"/>
            </a:pPr>
            <a:endParaRPr dirty="0"/>
          </a:p>
          <a:p>
            <a:pPr marL="342900" indent="-342900">
              <a:buFont typeface="Arial" panose="020B0604020202020204" pitchFamily="34" charset="0"/>
              <a:buChar char="•"/>
            </a:pPr>
            <a:r>
              <a:rPr dirty="0"/>
              <a:t>Intermediate key-value pairs are emitted only after the entire input split has been processed; similar to before, the value is a pair consisting of the sum and count.</a:t>
            </a:r>
          </a:p>
        </p:txBody>
      </p:sp>
      <p:sp>
        <p:nvSpPr>
          <p:cNvPr id="199"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lstStyle>
            <a:lvl1pPr algn="ctr"/>
          </a:lstStyle>
          <a:p>
            <a:r>
              <a:t>Summary</a:t>
            </a:r>
          </a:p>
        </p:txBody>
      </p:sp>
      <p:sp>
        <p:nvSpPr>
          <p:cNvPr id="202" name="Content Placeholder 2"/>
          <p:cNvSpPr txBox="1">
            <a:spLocks noGrp="1"/>
          </p:cNvSpPr>
          <p:nvPr>
            <p:ph idx="1"/>
          </p:nvPr>
        </p:nvSpPr>
        <p:spPr>
          <a:prstGeom prst="rect">
            <a:avLst/>
          </a:prstGeom>
        </p:spPr>
        <p:txBody>
          <a:bodyPr/>
          <a:lstStyle/>
          <a:p>
            <a:pPr marL="342900" indent="-342900">
              <a:spcBef>
                <a:spcPts val="500"/>
              </a:spcBef>
              <a:buFont typeface="Arial" panose="020B0604020202020204" pitchFamily="34" charset="0"/>
              <a:buChar char="•"/>
              <a:defRPr sz="2400"/>
            </a:pPr>
            <a:r>
              <a:rPr dirty="0"/>
              <a:t>Mapper and Reducer is the key operation of divide and conquer.</a:t>
            </a:r>
            <a:endParaRPr lang="en-US" dirty="0"/>
          </a:p>
          <a:p>
            <a:pPr marL="342900" indent="-342900">
              <a:spcBef>
                <a:spcPts val="500"/>
              </a:spcBef>
              <a:buFont typeface="Arial" panose="020B0604020202020204" pitchFamily="34" charset="0"/>
              <a:buChar char="•"/>
              <a:defRPr sz="2400"/>
            </a:pPr>
            <a:endParaRPr dirty="0"/>
          </a:p>
          <a:p>
            <a:pPr marL="342900" indent="-342900">
              <a:spcBef>
                <a:spcPts val="500"/>
              </a:spcBef>
              <a:buFont typeface="Arial" panose="020B0604020202020204" pitchFamily="34" charset="0"/>
              <a:buChar char="•"/>
              <a:defRPr sz="2400"/>
            </a:pPr>
            <a:r>
              <a:rPr dirty="0"/>
              <a:t>Combiner is an optimization step to reduce the amount of data transmission</a:t>
            </a:r>
            <a:r>
              <a:rPr lang="en-US" altLang="zh-CN" dirty="0"/>
              <a:t>.</a:t>
            </a:r>
            <a:endParaRPr lang="en-US" dirty="0"/>
          </a:p>
          <a:p>
            <a:pPr marL="342900" indent="-342900">
              <a:spcBef>
                <a:spcPts val="500"/>
              </a:spcBef>
              <a:buFont typeface="Arial" panose="020B0604020202020204" pitchFamily="34" charset="0"/>
              <a:buChar char="•"/>
              <a:defRPr sz="2400"/>
            </a:pPr>
            <a:endParaRPr dirty="0"/>
          </a:p>
          <a:p>
            <a:pPr marL="342900" indent="-342900">
              <a:spcBef>
                <a:spcPts val="500"/>
              </a:spcBef>
              <a:buFont typeface="Arial" panose="020B0604020202020204" pitchFamily="34" charset="0"/>
              <a:buChar char="•"/>
              <a:defRPr sz="2400"/>
            </a:pPr>
            <a:r>
              <a:rPr dirty="0"/>
              <a:t>Leverage the design of </a:t>
            </a:r>
            <a:r>
              <a:rPr dirty="0" err="1"/>
              <a:t>Map</a:t>
            </a:r>
            <a:r>
              <a:rPr lang="en-US" dirty="0" err="1"/>
              <a:t>R</a:t>
            </a:r>
            <a:r>
              <a:rPr dirty="0" err="1"/>
              <a:t>educe</a:t>
            </a:r>
            <a:r>
              <a:rPr lang="en-US" dirty="0"/>
              <a:t> </a:t>
            </a:r>
            <a:r>
              <a:rPr dirty="0"/>
              <a:t>program</a:t>
            </a:r>
            <a:r>
              <a:rPr lang="en-US" dirty="0"/>
              <a:t> </a:t>
            </a:r>
            <a:r>
              <a:rPr dirty="0"/>
              <a:t>(How to partition the data)</a:t>
            </a:r>
            <a:r>
              <a:rPr lang="en-US" dirty="0"/>
              <a:t>.</a:t>
            </a:r>
            <a:endParaRPr dirty="0"/>
          </a:p>
        </p:txBody>
      </p:sp>
      <p:sp>
        <p:nvSpPr>
          <p:cNvPr id="203"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lstStyle>
            <a:lvl1pPr algn="ctr"/>
          </a:lstStyle>
          <a:p>
            <a:r>
              <a:rPr lang="en-US" dirty="0"/>
              <a:t>Additional Question (Optional)</a:t>
            </a:r>
            <a:endParaRPr dirty="0"/>
          </a:p>
        </p:txBody>
      </p:sp>
      <p:sp>
        <p:nvSpPr>
          <p:cNvPr id="203"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19</a:t>
            </a:fld>
            <a:endParaRPr/>
          </a:p>
        </p:txBody>
      </p:sp>
    </p:spTree>
    <p:extLst>
      <p:ext uri="{BB962C8B-B14F-4D97-AF65-F5344CB8AC3E}">
        <p14:creationId xmlns:p14="http://schemas.microsoft.com/office/powerpoint/2010/main" val="126123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515329" y="244054"/>
            <a:ext cx="6518763" cy="1143717"/>
          </a:xfrm>
          <a:prstGeom prst="rect">
            <a:avLst/>
          </a:prstGeom>
        </p:spPr>
        <p:txBody>
          <a:bodyPr/>
          <a:lstStyle>
            <a:lvl1pPr algn="ctr"/>
          </a:lstStyle>
          <a:p>
            <a:r>
              <a:rPr dirty="0"/>
              <a:t>Review</a:t>
            </a:r>
          </a:p>
        </p:txBody>
      </p:sp>
      <p:sp>
        <p:nvSpPr>
          <p:cNvPr id="123" name="Slide Number Placeholder 3"/>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pic>
        <p:nvPicPr>
          <p:cNvPr id="8" name="Picture 7">
            <a:extLst>
              <a:ext uri="{FF2B5EF4-FFF2-40B4-BE49-F238E27FC236}">
                <a16:creationId xmlns:a16="http://schemas.microsoft.com/office/drawing/2014/main" id="{6FE00CAE-D660-024C-AE06-E0EF537E447C}"/>
              </a:ext>
            </a:extLst>
          </p:cNvPr>
          <p:cNvPicPr>
            <a:picLocks noChangeAspect="1"/>
          </p:cNvPicPr>
          <p:nvPr/>
        </p:nvPicPr>
        <p:blipFill rotWithShape="1">
          <a:blip r:embed="rId2"/>
          <a:srcRect l="17111" t="3038" r="15100" b="2721"/>
          <a:stretch/>
        </p:blipFill>
        <p:spPr>
          <a:xfrm>
            <a:off x="1254249" y="1005412"/>
            <a:ext cx="5253372" cy="5477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Grp="1"/>
          </p:cNvSpPr>
          <p:nvPr>
            <p:ph type="title"/>
          </p:nvPr>
        </p:nvSpPr>
        <p:spPr>
          <a:xfrm>
            <a:off x="1213379" y="290946"/>
            <a:ext cx="6518763" cy="1143717"/>
          </a:xfrm>
          <a:prstGeom prst="rect">
            <a:avLst/>
          </a:prstGeom>
        </p:spPr>
        <p:txBody>
          <a:bodyPr/>
          <a:lstStyle>
            <a:lvl1pPr algn="ctr"/>
          </a:lstStyle>
          <a:p>
            <a:r>
              <a:rPr dirty="0"/>
              <a:t>Question </a:t>
            </a:r>
            <a:r>
              <a:rPr lang="en-US" dirty="0"/>
              <a:t>4</a:t>
            </a:r>
            <a:endParaRPr dirty="0"/>
          </a:p>
        </p:txBody>
      </p:sp>
      <p:sp>
        <p:nvSpPr>
          <p:cNvPr id="5" name="TextBox 4"/>
          <p:cNvSpPr txBox="1"/>
          <p:nvPr/>
        </p:nvSpPr>
        <p:spPr>
          <a:xfrm>
            <a:off x="550499" y="2056832"/>
            <a:ext cx="7844525" cy="2554545"/>
          </a:xfrm>
          <a:prstGeom prst="rect">
            <a:avLst/>
          </a:prstGeom>
          <a:noFill/>
        </p:spPr>
        <p:txBody>
          <a:bodyPr wrap="square" rtlCol="0">
            <a:spAutoFit/>
          </a:bodyPr>
          <a:lstStyle/>
          <a:p>
            <a:r>
              <a:rPr lang="en-US" sz="2000" dirty="0"/>
              <a:t>The Bisecting k-Means algorithm starts by dividing the points into two clusters. It may consider several bisections and pick the best one. Let us take "best" to mean the lowest SSE (Sum Squared Error). The SSE is defined to be the sum of the squares of the distances between each of the points of the cluster and the centroid of the cluster.</a:t>
            </a:r>
          </a:p>
          <a:p>
            <a:endParaRPr lang="en-US" sz="2000" dirty="0"/>
          </a:p>
          <a:p>
            <a:r>
              <a:rPr lang="en-US" sz="2000" dirty="0"/>
              <a:t>Suppose that the data set consists of nine points arranged in a square grid, as suggested by the figure below:</a:t>
            </a:r>
          </a:p>
        </p:txBody>
      </p:sp>
    </p:spTree>
    <p:extLst>
      <p:ext uri="{BB962C8B-B14F-4D97-AF65-F5344CB8AC3E}">
        <p14:creationId xmlns:p14="http://schemas.microsoft.com/office/powerpoint/2010/main" val="1494997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noGrp="1"/>
          </p:cNvSpPr>
          <p:nvPr>
            <p:ph type="title"/>
          </p:nvPr>
        </p:nvSpPr>
        <p:spPr>
          <a:xfrm>
            <a:off x="1172604" y="290946"/>
            <a:ext cx="6518763" cy="1143717"/>
          </a:xfrm>
          <a:prstGeom prst="rect">
            <a:avLst/>
          </a:prstGeom>
        </p:spPr>
        <p:txBody>
          <a:bodyPr/>
          <a:lstStyle>
            <a:lvl1pPr algn="ctr"/>
          </a:lstStyle>
          <a:p>
            <a:r>
              <a:rPr dirty="0"/>
              <a:t>Question </a:t>
            </a:r>
            <a:r>
              <a:rPr lang="en-US" dirty="0"/>
              <a:t>4</a:t>
            </a:r>
            <a:endParaRPr dirty="0"/>
          </a:p>
        </p:txBody>
      </p:sp>
      <p:sp>
        <p:nvSpPr>
          <p:cNvPr id="8" name="Rectangle 7"/>
          <p:cNvSpPr/>
          <p:nvPr/>
        </p:nvSpPr>
        <p:spPr>
          <a:xfrm>
            <a:off x="550499" y="3601039"/>
            <a:ext cx="7762975" cy="2322174"/>
          </a:xfrm>
          <a:prstGeom prst="rect">
            <a:avLst/>
          </a:prstGeom>
        </p:spPr>
        <p:txBody>
          <a:bodyPr wrap="square">
            <a:spAutoFit/>
          </a:bodyPr>
          <a:lstStyle/>
          <a:p>
            <a:pPr marL="0" marR="0">
              <a:lnSpc>
                <a:spcPct val="115000"/>
              </a:lnSpc>
              <a:spcBef>
                <a:spcPts val="0"/>
              </a:spcBef>
              <a:spcAft>
                <a:spcPts val="1000"/>
              </a:spcAft>
            </a:pPr>
            <a:r>
              <a:rPr lang="en-US" sz="1800" dirty="0">
                <a:latin typeface="Cambria" panose="02040503050406030204" pitchFamily="18" charset="0"/>
                <a:ea typeface="SimSun" panose="02010600030101010101" pitchFamily="2" charset="-122"/>
                <a:cs typeface="Times New Roman" panose="02020603050405020304" pitchFamily="18" charset="0"/>
              </a:rPr>
              <a:t>Although it doesn't matter for this question, you may take the grid spacing to be 1 (i.e., the squares are 2-by-2) and the lower-left corner to be the point (0,0). We see in the figure three possible bisections. (a) would be the bisection if we chose the two initial centroids to be 3 and 7, for example, and broke ties in favor of 7. (b) would be the split if we chose initial centroids 1 and 2. (c) would be the split for initial choice 2 and 7. Rank these three options from the best to the worse choice.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9" name="Picture 8" descr="http://www.newgradiance.com/cru/pictures/otc_binary-cl.gif"/>
          <p:cNvPicPr/>
          <p:nvPr/>
        </p:nvPicPr>
        <p:blipFill>
          <a:blip r:embed="rId2">
            <a:extLst>
              <a:ext uri="{28A0092B-C50C-407E-A947-70E740481C1C}">
                <a14:useLocalDpi xmlns:a14="http://schemas.microsoft.com/office/drawing/2010/main" val="0"/>
              </a:ext>
            </a:extLst>
          </a:blip>
          <a:srcRect/>
          <a:stretch>
            <a:fillRect/>
          </a:stretch>
        </p:blipFill>
        <p:spPr bwMode="auto">
          <a:xfrm>
            <a:off x="1538559" y="1434663"/>
            <a:ext cx="5953760" cy="2001520"/>
          </a:xfrm>
          <a:prstGeom prst="rect">
            <a:avLst/>
          </a:prstGeom>
          <a:noFill/>
          <a:ln>
            <a:noFill/>
          </a:ln>
        </p:spPr>
      </p:pic>
    </p:spTree>
    <p:extLst>
      <p:ext uri="{BB962C8B-B14F-4D97-AF65-F5344CB8AC3E}">
        <p14:creationId xmlns:p14="http://schemas.microsoft.com/office/powerpoint/2010/main" val="978618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newgradiance.com/cru/pictures/otc_binary-cl.gif"/>
          <p:cNvPicPr/>
          <p:nvPr/>
        </p:nvPicPr>
        <p:blipFill rotWithShape="1">
          <a:blip r:embed="rId2">
            <a:extLst>
              <a:ext uri="{28A0092B-C50C-407E-A947-70E740481C1C}">
                <a14:useLocalDpi xmlns:a14="http://schemas.microsoft.com/office/drawing/2010/main" val="0"/>
              </a:ext>
            </a:extLst>
          </a:blip>
          <a:srcRect r="67657" b="8705"/>
          <a:stretch/>
        </p:blipFill>
        <p:spPr bwMode="auto">
          <a:xfrm>
            <a:off x="3480120" y="1106315"/>
            <a:ext cx="1925610" cy="1827283"/>
          </a:xfrm>
          <a:prstGeom prst="rect">
            <a:avLst/>
          </a:prstGeom>
          <a:noFill/>
          <a:ln>
            <a:noFill/>
          </a:ln>
        </p:spPr>
      </p:pic>
      <p:sp>
        <p:nvSpPr>
          <p:cNvPr id="5" name="标题 1"/>
          <p:cNvSpPr txBox="1">
            <a:spLocks noGrp="1"/>
          </p:cNvSpPr>
          <p:nvPr>
            <p:ph type="title"/>
          </p:nvPr>
        </p:nvSpPr>
        <p:spPr>
          <a:xfrm>
            <a:off x="1183543" y="228959"/>
            <a:ext cx="6518763" cy="1143717"/>
          </a:xfrm>
          <a:prstGeom prst="rect">
            <a:avLst/>
          </a:prstGeom>
        </p:spPr>
        <p:txBody>
          <a:bodyPr/>
          <a:lstStyle>
            <a:lvl1pPr algn="ctr"/>
          </a:lstStyle>
          <a:p>
            <a:r>
              <a:rPr lang="en-US" dirty="0"/>
              <a:t>Solution</a:t>
            </a:r>
            <a:r>
              <a:rPr dirty="0"/>
              <a:t> </a:t>
            </a:r>
            <a:r>
              <a:rPr lang="en-US" dirty="0"/>
              <a:t>4</a:t>
            </a:r>
            <a:endParaRPr dirty="0"/>
          </a:p>
        </p:txBody>
      </p:sp>
      <p:sp>
        <p:nvSpPr>
          <p:cNvPr id="9" name="TextBox 8"/>
          <p:cNvSpPr txBox="1"/>
          <p:nvPr/>
        </p:nvSpPr>
        <p:spPr>
          <a:xfrm>
            <a:off x="639376" y="2959752"/>
            <a:ext cx="4631396" cy="461665"/>
          </a:xfrm>
          <a:prstGeom prst="rect">
            <a:avLst/>
          </a:prstGeom>
          <a:noFill/>
        </p:spPr>
        <p:txBody>
          <a:bodyPr wrap="none" rtlCol="0">
            <a:spAutoFit/>
          </a:bodyPr>
          <a:lstStyle/>
          <a:p>
            <a:r>
              <a:rPr lang="en-US" dirty="0">
                <a:latin typeface="+mn-lt"/>
              </a:rPr>
              <a:t>The right cluster: (1,2),(2,1),(2,2)</a:t>
            </a:r>
          </a:p>
        </p:txBody>
      </p:sp>
      <p:sp>
        <p:nvSpPr>
          <p:cNvPr id="10" name="TextBox 9"/>
          <p:cNvSpPr txBox="1"/>
          <p:nvPr/>
        </p:nvSpPr>
        <p:spPr>
          <a:xfrm>
            <a:off x="639376" y="3515184"/>
            <a:ext cx="6353021" cy="461665"/>
          </a:xfrm>
          <a:prstGeom prst="rect">
            <a:avLst/>
          </a:prstGeom>
          <a:noFill/>
        </p:spPr>
        <p:txBody>
          <a:bodyPr wrap="none" rtlCol="0">
            <a:spAutoFit/>
          </a:bodyPr>
          <a:lstStyle/>
          <a:p>
            <a:r>
              <a:rPr lang="en-US" dirty="0">
                <a:latin typeface="+mn-lt"/>
              </a:rPr>
              <a:t>The centroid: ((1+2+2)/3,(2+1+2)/3)=(5/3,5/3)</a:t>
            </a:r>
          </a:p>
        </p:txBody>
      </p:sp>
      <mc:AlternateContent xmlns:mc="http://schemas.openxmlformats.org/markup-compatibility/2006" xmlns:a14="http://schemas.microsoft.com/office/drawing/2010/main">
        <mc:Choice Requires="a14">
          <p:sp>
            <p:nvSpPr>
              <p:cNvPr id="12" name="TextBox 11"/>
              <p:cNvSpPr txBox="1"/>
              <p:nvPr/>
            </p:nvSpPr>
            <p:spPr>
              <a:xfrm>
                <a:off x="639376" y="4006259"/>
                <a:ext cx="8125942" cy="613758"/>
              </a:xfrm>
              <a:prstGeom prst="rect">
                <a:avLst/>
              </a:prstGeom>
              <a:noFill/>
            </p:spPr>
            <p:txBody>
              <a:bodyPr wrap="none" rtlCol="0">
                <a:spAutoFit/>
              </a:bodyPr>
              <a:lstStyle/>
              <a:p>
                <a:r>
                  <a:rPr lang="en-US" sz="2000" dirty="0">
                    <a:latin typeface="+mn-lt"/>
                  </a:rPr>
                  <a:t>SSE: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3</m:t>
                                </m:r>
                              </m:den>
                            </m:f>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3</m:t>
                                </m:r>
                              </m:den>
                            </m:f>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3</m:t>
                                </m:r>
                              </m:den>
                            </m:f>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3</m:t>
                                </m:r>
                              </m:den>
                            </m:f>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3</m:t>
                        </m:r>
                      </m:den>
                    </m:f>
                  </m:oMath>
                </a14:m>
                <a:endParaRPr lang="en-US" sz="2000" dirty="0">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39376" y="4006259"/>
                <a:ext cx="8125942" cy="613758"/>
              </a:xfrm>
              <a:prstGeom prst="rect">
                <a:avLst/>
              </a:prstGeom>
              <a:blipFill>
                <a:blip r:embed="rId3"/>
                <a:stretch>
                  <a:fillRect l="-825" b="-3960"/>
                </a:stretch>
              </a:blipFill>
            </p:spPr>
            <p:txBody>
              <a:bodyPr/>
              <a:lstStyle/>
              <a:p>
                <a:r>
                  <a:rPr lang="en-US">
                    <a:noFill/>
                  </a:rPr>
                  <a:t> </a:t>
                </a:r>
              </a:p>
            </p:txBody>
          </p:sp>
        </mc:Fallback>
      </mc:AlternateContent>
      <p:sp>
        <p:nvSpPr>
          <p:cNvPr id="13" name="TextBox 12"/>
          <p:cNvSpPr txBox="1"/>
          <p:nvPr/>
        </p:nvSpPr>
        <p:spPr>
          <a:xfrm>
            <a:off x="639376" y="4620017"/>
            <a:ext cx="5005537" cy="461665"/>
          </a:xfrm>
          <a:prstGeom prst="rect">
            <a:avLst/>
          </a:prstGeom>
          <a:noFill/>
        </p:spPr>
        <p:txBody>
          <a:bodyPr wrap="none" rtlCol="0">
            <a:spAutoFit/>
          </a:bodyPr>
          <a:lstStyle/>
          <a:p>
            <a:r>
              <a:rPr lang="en-SG" dirty="0">
                <a:solidFill>
                  <a:srgbClr val="000000"/>
                </a:solidFill>
                <a:latin typeface="+mn-lt"/>
                <a:ea typeface="Times New Roman" panose="02020603050405020304" pitchFamily="18" charset="0"/>
                <a:cs typeface="Times New Roman" panose="02020603050405020304" pitchFamily="18" charset="0"/>
              </a:rPr>
              <a:t>For the left cluster, the SSE is 20/3.</a:t>
            </a:r>
            <a:endParaRPr lang="en-US" dirty="0">
              <a:latin typeface="+mn-lt"/>
            </a:endParaRPr>
          </a:p>
        </p:txBody>
      </p:sp>
      <p:sp>
        <p:nvSpPr>
          <p:cNvPr id="14" name="TextBox 13"/>
          <p:cNvSpPr txBox="1"/>
          <p:nvPr/>
        </p:nvSpPr>
        <p:spPr>
          <a:xfrm>
            <a:off x="639375" y="5233775"/>
            <a:ext cx="2731838" cy="461665"/>
          </a:xfrm>
          <a:prstGeom prst="rect">
            <a:avLst/>
          </a:prstGeom>
          <a:noFill/>
        </p:spPr>
        <p:txBody>
          <a:bodyPr wrap="none" rtlCol="0">
            <a:spAutoFit/>
          </a:bodyPr>
          <a:lstStyle/>
          <a:p>
            <a:r>
              <a:rPr lang="en-SG" dirty="0">
                <a:solidFill>
                  <a:srgbClr val="000000"/>
                </a:solidFill>
                <a:latin typeface="+mn-lt"/>
                <a:ea typeface="Times New Roman" panose="02020603050405020304" pitchFamily="18" charset="0"/>
                <a:cs typeface="Times New Roman" panose="02020603050405020304" pitchFamily="18" charset="0"/>
              </a:rPr>
              <a:t>The total SSE is 8.</a:t>
            </a:r>
            <a:endParaRPr lang="en-US" dirty="0">
              <a:latin typeface="+mn-lt"/>
            </a:endParaRPr>
          </a:p>
        </p:txBody>
      </p:sp>
    </p:spTree>
    <p:extLst>
      <p:ext uri="{BB962C8B-B14F-4D97-AF65-F5344CB8AC3E}">
        <p14:creationId xmlns:p14="http://schemas.microsoft.com/office/powerpoint/2010/main" val="411707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1638" y="1434663"/>
            <a:ext cx="8307916" cy="3894399"/>
          </a:xfrm>
          <a:prstGeom prst="rect">
            <a:avLst/>
          </a:prstGeom>
        </p:spPr>
        <p:txBody>
          <a:bodyPr wrap="square">
            <a:spAutoFit/>
          </a:bodyPr>
          <a:lstStyle/>
          <a:p>
            <a:pPr marL="0" marR="0">
              <a:lnSpc>
                <a:spcPct val="115000"/>
              </a:lnSpc>
              <a:spcBef>
                <a:spcPts val="0"/>
              </a:spcBef>
              <a:spcAft>
                <a:spcPts val="1000"/>
              </a:spcAft>
            </a:pPr>
            <a:r>
              <a:rPr lang="en-S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(b), the centroids are (0,1) and (1.5,1), and the SSE's for these clusters are 2 and 5.5, respectively. Thus, this bisection has an SSE of 7.5.</a:t>
            </a:r>
          </a:p>
          <a:p>
            <a:pPr marL="0" marR="0">
              <a:lnSpc>
                <a:spcPct val="115000"/>
              </a:lnSpc>
              <a:spcBef>
                <a:spcPts val="0"/>
              </a:spcBef>
              <a:spcAft>
                <a:spcPts val="1000"/>
              </a:spcAft>
            </a:pPr>
            <a:endParaRPr lang="en-US" dirty="0">
              <a:latin typeface="Calibri" panose="020F0502020204030204" pitchFamily="34" charset="0"/>
              <a:ea typeface="SimSun" panose="02010600030101010101" pitchFamily="2" charset="-122"/>
              <a:cs typeface="Times New Roman" panose="02020603050405020304" pitchFamily="18" charset="0"/>
            </a:endParaRPr>
          </a:p>
          <a:p>
            <a:r>
              <a:rPr lang="en-SG" dirty="0">
                <a:solidFill>
                  <a:srgbClr val="000000"/>
                </a:solidFill>
                <a:latin typeface="Times New Roman" panose="02020603050405020304" pitchFamily="18" charset="0"/>
                <a:ea typeface="Times New Roman" panose="02020603050405020304" pitchFamily="18" charset="0"/>
              </a:rPr>
              <a:t>For (c), the centroids are (0.75,0.25) and (1.2,1.6). The SSE's for these clusters are 3.5 and 4, respectively. Thus, this bisection also has an SSE of 7.5. </a:t>
            </a:r>
          </a:p>
          <a:p>
            <a:endParaRPr lang="en-SG" dirty="0">
              <a:solidFill>
                <a:srgbClr val="000000"/>
              </a:solidFill>
              <a:latin typeface="Times New Roman" panose="02020603050405020304" pitchFamily="18" charset="0"/>
              <a:ea typeface="Times New Roman" panose="02020603050405020304" pitchFamily="18" charset="0"/>
            </a:endParaRPr>
          </a:p>
          <a:p>
            <a:r>
              <a:rPr lang="en-SG" dirty="0">
                <a:solidFill>
                  <a:srgbClr val="000000"/>
                </a:solidFill>
                <a:latin typeface="Times New Roman" panose="02020603050405020304" pitchFamily="18" charset="0"/>
                <a:ea typeface="Times New Roman" panose="02020603050405020304" pitchFamily="18" charset="0"/>
              </a:rPr>
              <a:t>We conclude that (b) and (c) are equally good, and better than (a).</a:t>
            </a:r>
            <a:endParaRPr lang="en-US" dirty="0"/>
          </a:p>
        </p:txBody>
      </p:sp>
      <p:sp>
        <p:nvSpPr>
          <p:cNvPr id="6" name="标题 1"/>
          <p:cNvSpPr txBox="1">
            <a:spLocks noGrp="1"/>
          </p:cNvSpPr>
          <p:nvPr>
            <p:ph type="title"/>
          </p:nvPr>
        </p:nvSpPr>
        <p:spPr>
          <a:xfrm>
            <a:off x="550499" y="290946"/>
            <a:ext cx="6518763" cy="1143717"/>
          </a:xfrm>
          <a:prstGeom prst="rect">
            <a:avLst/>
          </a:prstGeom>
        </p:spPr>
        <p:txBody>
          <a:bodyPr/>
          <a:lstStyle>
            <a:lvl1pPr algn="ctr"/>
          </a:lstStyle>
          <a:p>
            <a:r>
              <a:rPr lang="en-US" dirty="0"/>
              <a:t>Solution</a:t>
            </a:r>
            <a:r>
              <a:rPr dirty="0"/>
              <a:t> </a:t>
            </a:r>
            <a:r>
              <a:rPr lang="en-US" dirty="0"/>
              <a:t>4</a:t>
            </a:r>
            <a:endParaRPr dirty="0"/>
          </a:p>
        </p:txBody>
      </p:sp>
    </p:spTree>
    <p:extLst>
      <p:ext uri="{BB962C8B-B14F-4D97-AF65-F5344CB8AC3E}">
        <p14:creationId xmlns:p14="http://schemas.microsoft.com/office/powerpoint/2010/main" val="14666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标题 1"/>
          <p:cNvSpPr txBox="1">
            <a:spLocks noGrp="1"/>
          </p:cNvSpPr>
          <p:nvPr>
            <p:ph type="title"/>
          </p:nvPr>
        </p:nvSpPr>
        <p:spPr>
          <a:prstGeom prst="rect">
            <a:avLst/>
          </a:prstGeom>
        </p:spPr>
        <p:txBody>
          <a:bodyPr/>
          <a:lstStyle>
            <a:lvl1pPr algn="ctr"/>
          </a:lstStyle>
          <a:p>
            <a:r>
              <a:t>Question 1</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550499" y="1641047"/>
                <a:ext cx="7771327" cy="3572791"/>
              </a:xfrm>
            </p:spPr>
            <p:txBody>
              <a:bodyPr/>
              <a:lstStyle/>
              <a:p>
                <a:pPr marL="342900" indent="-342900">
                  <a:buFont typeface="Arial" panose="020B0604020202020204" pitchFamily="34" charset="0"/>
                  <a:buChar char="•"/>
                </a:pPr>
                <a:r>
                  <a:rPr lang="en-US" sz="2000" dirty="0">
                    <a:sym typeface="+mn-ea"/>
                  </a:rPr>
                  <a:t>Suppose our input data to a map-reduce operation consists of integer values (the keys are not important). </a:t>
                </a: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The map function takes an integer </a:t>
                </a:r>
                <a:r>
                  <a:rPr lang="en-US" sz="2000" dirty="0" err="1">
                    <a:sym typeface="+mn-ea"/>
                  </a:rPr>
                  <a:t>i</a:t>
                </a:r>
                <a:r>
                  <a:rPr lang="en-US" sz="2000" dirty="0">
                    <a:sym typeface="+mn-ea"/>
                  </a:rPr>
                  <a:t> and produces the list of pairs (</a:t>
                </a:r>
                <a:r>
                  <a:rPr lang="en-US" sz="2000" dirty="0" err="1">
                    <a:sym typeface="+mn-ea"/>
                  </a:rPr>
                  <a:t>p,i</a:t>
                </a:r>
                <a:r>
                  <a:rPr lang="en-US" sz="2000" dirty="0">
                    <a:sym typeface="+mn-ea"/>
                  </a:rPr>
                  <a:t>) such that p is a prime divisor of </a:t>
                </a:r>
                <a:r>
                  <a:rPr lang="en-US" sz="2000" dirty="0" err="1">
                    <a:sym typeface="+mn-ea"/>
                  </a:rPr>
                  <a:t>i</a:t>
                </a:r>
                <a:r>
                  <a:rPr lang="en-US" sz="2000" dirty="0">
                    <a:sym typeface="+mn-ea"/>
                  </a:rPr>
                  <a:t>. For example, map(12) = [(2,12), (3,12)].</a:t>
                </a: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The reduce function is addition. That is</a:t>
                </a:r>
                <a:r>
                  <a:rPr lang="zh-CN" altLang="en-US" sz="2000" dirty="0">
                    <a:sym typeface="+mn-ea"/>
                  </a:rPr>
                  <a:t> </a:t>
                </a:r>
                <a:r>
                  <a:rPr lang="en-US" sz="2000" dirty="0">
                    <a:sym typeface="+mn-ea"/>
                  </a:rPr>
                  <a:t>reduce </a:t>
                </a:r>
                <a14:m>
                  <m:oMath xmlns:m="http://schemas.openxmlformats.org/officeDocument/2006/math">
                    <m:d>
                      <m:dPr>
                        <m:ctrlPr>
                          <a:rPr lang="en-US" sz="2000" i="1" dirty="0">
                            <a:latin typeface="Cambria Math" panose="02040503050406030204" pitchFamily="18" charset="0"/>
                            <a:sym typeface="+mn-ea"/>
                          </a:rPr>
                        </m:ctrlPr>
                      </m:dPr>
                      <m:e>
                        <m:r>
                          <a:rPr lang="en-US" sz="2000" i="1" dirty="0">
                            <a:latin typeface="Cambria Math" charset="0"/>
                            <a:sym typeface="+mn-ea"/>
                          </a:rPr>
                          <m:t>𝑝</m:t>
                        </m:r>
                        <m:r>
                          <a:rPr lang="en-US" sz="2000" i="1" dirty="0">
                            <a:latin typeface="Cambria Math" charset="0"/>
                            <a:sym typeface="+mn-ea"/>
                          </a:rPr>
                          <m:t>, </m:t>
                        </m:r>
                        <m:d>
                          <m:dPr>
                            <m:begChr m:val="["/>
                            <m:endChr m:val="]"/>
                            <m:ctrlPr>
                              <a:rPr lang="en-US" sz="2000" i="1" dirty="0">
                                <a:latin typeface="Cambria Math" panose="02040503050406030204" pitchFamily="18" charset="0"/>
                                <a:sym typeface="+mn-ea"/>
                              </a:rPr>
                            </m:ctrlPr>
                          </m:dPr>
                          <m:e>
                            <m:sSub>
                              <m:sSubPr>
                                <m:ctrlPr>
                                  <a:rPr lang="en-US" sz="2000" b="0" i="1" dirty="0">
                                    <a:latin typeface="Cambria Math" panose="02040503050406030204" pitchFamily="18" charset="0"/>
                                    <a:sym typeface="+mn-ea"/>
                                  </a:rPr>
                                </m:ctrlPr>
                              </m:sSubPr>
                              <m:e>
                                <m:r>
                                  <a:rPr lang="en-US" sz="2000" b="0" i="1" dirty="0">
                                    <a:latin typeface="Cambria Math" charset="0"/>
                                    <a:sym typeface="+mn-ea"/>
                                  </a:rPr>
                                  <m:t>𝑖</m:t>
                                </m:r>
                              </m:e>
                              <m:sub>
                                <m:r>
                                  <a:rPr lang="en-US" sz="2000" i="1" dirty="0">
                                    <a:latin typeface="Cambria Math" charset="0"/>
                                    <a:sym typeface="+mn-ea"/>
                                  </a:rPr>
                                  <m:t>1</m:t>
                                </m:r>
                              </m:sub>
                            </m:sSub>
                            <m:r>
                              <a:rPr lang="en-US" sz="2000" i="1" dirty="0">
                                <a:latin typeface="Cambria Math" charset="0"/>
                                <a:sym typeface="+mn-ea"/>
                              </a:rPr>
                              <m:t>, </m:t>
                            </m:r>
                            <m:sSub>
                              <m:sSubPr>
                                <m:ctrlPr>
                                  <a:rPr lang="en-US" sz="2000" b="0" i="1" dirty="0">
                                    <a:latin typeface="Cambria Math" panose="02040503050406030204" pitchFamily="18" charset="0"/>
                                    <a:sym typeface="+mn-ea"/>
                                  </a:rPr>
                                </m:ctrlPr>
                              </m:sSubPr>
                              <m:e>
                                <m:r>
                                  <a:rPr lang="en-US" sz="2000" i="1" dirty="0">
                                    <a:latin typeface="Cambria Math" charset="0"/>
                                    <a:sym typeface="+mn-ea"/>
                                  </a:rPr>
                                  <m:t>𝑖</m:t>
                                </m:r>
                              </m:e>
                              <m:sub>
                                <m:r>
                                  <a:rPr lang="en-US" sz="2000" i="1" dirty="0">
                                    <a:latin typeface="Cambria Math" charset="0"/>
                                    <a:sym typeface="+mn-ea"/>
                                  </a:rPr>
                                  <m:t>2</m:t>
                                </m:r>
                              </m:sub>
                            </m:sSub>
                            <m:r>
                              <a:rPr lang="en-US" sz="2000" i="1" dirty="0">
                                <a:latin typeface="Cambria Math" charset="0"/>
                                <a:sym typeface="+mn-ea"/>
                              </a:rPr>
                              <m:t>, …,</m:t>
                            </m:r>
                            <m:sSub>
                              <m:sSubPr>
                                <m:ctrlPr>
                                  <a:rPr lang="en-US" sz="2000" b="0" i="1" dirty="0">
                                    <a:latin typeface="Cambria Math" panose="02040503050406030204" pitchFamily="18" charset="0"/>
                                    <a:sym typeface="+mn-ea"/>
                                  </a:rPr>
                                </m:ctrlPr>
                              </m:sSubPr>
                              <m:e>
                                <m:r>
                                  <a:rPr lang="en-US" sz="2000" i="1" dirty="0">
                                    <a:latin typeface="Cambria Math" charset="0"/>
                                    <a:sym typeface="+mn-ea"/>
                                  </a:rPr>
                                  <m:t>𝑖</m:t>
                                </m:r>
                              </m:e>
                              <m:sub>
                                <m:r>
                                  <a:rPr lang="en-US" sz="2000" i="1" dirty="0">
                                    <a:latin typeface="Cambria Math" charset="0"/>
                                    <a:sym typeface="+mn-ea"/>
                                  </a:rPr>
                                  <m:t>𝑘</m:t>
                                </m:r>
                              </m:sub>
                            </m:sSub>
                          </m:e>
                        </m:d>
                      </m:e>
                    </m:d>
                    <m:r>
                      <a:rPr lang="en-US" sz="2000" b="1" i="1" dirty="0" smtClean="0">
                        <a:latin typeface="Cambria Math" panose="02040503050406030204" pitchFamily="18" charset="0"/>
                        <a:sym typeface="+mn-ea"/>
                      </a:rPr>
                      <m:t> </m:t>
                    </m:r>
                    <m:r>
                      <a:rPr lang="en-US" sz="2000" i="1" dirty="0">
                        <a:latin typeface="Cambria Math" charset="0"/>
                        <a:sym typeface="+mn-ea"/>
                      </a:rPr>
                      <m:t>𝑖𝑠</m:t>
                    </m:r>
                    <m:r>
                      <a:rPr lang="en-US" sz="2000" i="1" dirty="0">
                        <a:latin typeface="Cambria Math" charset="0"/>
                        <a:sym typeface="+mn-ea"/>
                      </a:rPr>
                      <m:t> </m:t>
                    </m:r>
                    <m:d>
                      <m:dPr>
                        <m:ctrlPr>
                          <a:rPr lang="en-US" sz="2000" i="1" dirty="0">
                            <a:latin typeface="Cambria Math" panose="02040503050406030204" pitchFamily="18" charset="0"/>
                            <a:sym typeface="+mn-ea"/>
                          </a:rPr>
                        </m:ctrlPr>
                      </m:dPr>
                      <m:e>
                        <m:r>
                          <a:rPr lang="en-US" sz="2000" i="1" dirty="0">
                            <a:latin typeface="Cambria Math" charset="0"/>
                            <a:sym typeface="+mn-ea"/>
                          </a:rPr>
                          <m:t>𝑝</m:t>
                        </m:r>
                        <m:r>
                          <a:rPr lang="en-US" sz="2000" i="1" dirty="0">
                            <a:latin typeface="Cambria Math" charset="0"/>
                            <a:sym typeface="+mn-ea"/>
                          </a:rPr>
                          <m:t>,</m:t>
                        </m:r>
                        <m:sSub>
                          <m:sSubPr>
                            <m:ctrlPr>
                              <a:rPr lang="en-US" sz="2000" b="0" i="1" dirty="0">
                                <a:latin typeface="Cambria Math" panose="02040503050406030204" pitchFamily="18" charset="0"/>
                                <a:sym typeface="+mn-ea"/>
                              </a:rPr>
                            </m:ctrlPr>
                          </m:sSubPr>
                          <m:e>
                            <m:r>
                              <a:rPr lang="en-US" sz="2000" i="1" dirty="0">
                                <a:latin typeface="Cambria Math" charset="0"/>
                                <a:sym typeface="+mn-ea"/>
                              </a:rPr>
                              <m:t>𝑖</m:t>
                            </m:r>
                          </m:e>
                          <m:sub>
                            <m:r>
                              <a:rPr lang="en-US" sz="2000" i="1" dirty="0">
                                <a:latin typeface="Cambria Math" charset="0"/>
                                <a:sym typeface="+mn-ea"/>
                              </a:rPr>
                              <m:t>1</m:t>
                            </m:r>
                          </m:sub>
                        </m:sSub>
                        <m:r>
                          <a:rPr lang="en-US" sz="2000" i="1" dirty="0">
                            <a:latin typeface="Cambria Math" charset="0"/>
                            <a:sym typeface="+mn-ea"/>
                          </a:rPr>
                          <m:t>+</m:t>
                        </m:r>
                        <m:sSub>
                          <m:sSubPr>
                            <m:ctrlPr>
                              <a:rPr lang="en-US" sz="2000" b="0" i="1" dirty="0">
                                <a:latin typeface="Cambria Math" panose="02040503050406030204" pitchFamily="18" charset="0"/>
                                <a:sym typeface="+mn-ea"/>
                              </a:rPr>
                            </m:ctrlPr>
                          </m:sSubPr>
                          <m:e>
                            <m:r>
                              <a:rPr lang="en-US" sz="2000" i="1" dirty="0">
                                <a:latin typeface="Cambria Math" charset="0"/>
                                <a:sym typeface="+mn-ea"/>
                              </a:rPr>
                              <m:t>𝑖</m:t>
                            </m:r>
                          </m:e>
                          <m:sub>
                            <m:r>
                              <a:rPr lang="en-US" sz="2000" i="1" dirty="0">
                                <a:latin typeface="Cambria Math" charset="0"/>
                                <a:sym typeface="+mn-ea"/>
                              </a:rPr>
                              <m:t>2</m:t>
                            </m:r>
                          </m:sub>
                        </m:sSub>
                        <m:r>
                          <a:rPr lang="en-US" sz="2000" i="1" dirty="0">
                            <a:latin typeface="Cambria Math" charset="0"/>
                            <a:sym typeface="+mn-ea"/>
                          </a:rPr>
                          <m:t>+…+</m:t>
                        </m:r>
                        <m:sSub>
                          <m:sSubPr>
                            <m:ctrlPr>
                              <a:rPr lang="en-US" sz="2000" b="0" i="1" dirty="0">
                                <a:latin typeface="Cambria Math" panose="02040503050406030204" pitchFamily="18" charset="0"/>
                                <a:sym typeface="+mn-ea"/>
                              </a:rPr>
                            </m:ctrlPr>
                          </m:sSubPr>
                          <m:e>
                            <m:r>
                              <a:rPr lang="en-US" sz="2000" i="1" dirty="0">
                                <a:latin typeface="Cambria Math" charset="0"/>
                                <a:sym typeface="+mn-ea"/>
                              </a:rPr>
                              <m:t>𝑖</m:t>
                            </m:r>
                          </m:e>
                          <m:sub>
                            <m:r>
                              <a:rPr lang="en-US" sz="2000" i="1" dirty="0">
                                <a:latin typeface="Cambria Math" charset="0"/>
                                <a:sym typeface="+mn-ea"/>
                              </a:rPr>
                              <m:t>𝑘</m:t>
                            </m:r>
                          </m:sub>
                        </m:sSub>
                      </m:e>
                    </m:d>
                    <m:r>
                      <a:rPr lang="en-US" sz="2000" i="1" dirty="0">
                        <a:latin typeface="Cambria Math" charset="0"/>
                        <a:sym typeface="+mn-ea"/>
                      </a:rPr>
                      <m:t>.</m:t>
                    </m:r>
                  </m:oMath>
                </a14:m>
                <a:endParaRPr lang="en-US" sz="2000" dirty="0">
                  <a:sym typeface="+mn-ea"/>
                </a:endParaRP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Given that the input is the list [15, 21, 24, 30, 49], identify all the pairs in the </a:t>
                </a:r>
                <a:r>
                  <a:rPr lang="en-US" sz="2000">
                    <a:sym typeface="+mn-ea"/>
                  </a:rPr>
                  <a:t>output. </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550499" y="1641047"/>
                <a:ext cx="7771327" cy="3572791"/>
              </a:xfrm>
              <a:blipFill>
                <a:blip r:embed="rId2"/>
                <a:stretch>
                  <a:fillRect l="-549" t="-512" r="-1176" b="-18601"/>
                </a:stretch>
              </a:blipFill>
            </p:spPr>
            <p:txBody>
              <a:bodyPr/>
              <a:lstStyle/>
              <a:p>
                <a:r>
                  <a:rPr lang="zh-Hans-HK" altLang="en-US">
                    <a:noFill/>
                  </a:rPr>
                  <a:t> </a:t>
                </a:r>
              </a:p>
            </p:txBody>
          </p:sp>
        </mc:Fallback>
      </mc:AlternateContent>
      <p:sp>
        <p:nvSpPr>
          <p:cNvPr id="127"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a:spLocks noGrp="1"/>
          </p:cNvSpPr>
          <p:nvPr>
            <p:ph type="title"/>
          </p:nvPr>
        </p:nvSpPr>
        <p:spPr>
          <a:prstGeom prst="rect">
            <a:avLst/>
          </a:prstGeom>
        </p:spPr>
        <p:txBody>
          <a:bodyPr/>
          <a:lstStyle>
            <a:lvl1pPr algn="ctr"/>
          </a:lstStyle>
          <a:p>
            <a:r>
              <a:rPr lang="en-US" dirty="0"/>
              <a:t>Solution 1</a:t>
            </a:r>
            <a:endParaRPr dirty="0"/>
          </a:p>
        </p:txBody>
      </p:sp>
      <p:sp>
        <p:nvSpPr>
          <p:cNvPr id="138"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12" name="Content Placeholder 2"/>
          <p:cNvSpPr txBox="1">
            <a:spLocks/>
          </p:cNvSpPr>
          <p:nvPr/>
        </p:nvSpPr>
        <p:spPr bwMode="auto">
          <a:xfrm>
            <a:off x="-179285" y="2096327"/>
            <a:ext cx="3740169" cy="2334996"/>
          </a:xfrm>
          <a:prstGeom prst="rect">
            <a:avLst/>
          </a:prstGeom>
          <a:noFill/>
          <a:ln w="9525">
            <a:noFill/>
            <a:miter lim="800000"/>
            <a:headEnd/>
            <a:tailEnd/>
          </a:ln>
          <a:effectLst/>
        </p:spPr>
        <p:txBody>
          <a:bodyPr vert="horz" wrap="square" lIns="45719" tIns="45719" rIns="45719" bIns="45719" numCol="1" anchor="t" anchorCtr="0" compatLnSpc="1">
            <a:prstTxWarp prst="textNoShape">
              <a:avLst/>
            </a:prstTxWarp>
          </a:bodyPr>
          <a:lst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a:lstStyle>
          <a:p>
            <a:pPr marL="646296" lvl="1" indent="-308849">
              <a:lnSpc>
                <a:spcPct val="120000"/>
              </a:lnSpc>
              <a:spcBef>
                <a:spcPts val="300"/>
              </a:spcBef>
              <a:buClr>
                <a:schemeClr val="accent2"/>
              </a:buClr>
              <a:buSzPct val="90000"/>
              <a:buFont typeface="Arial"/>
              <a:buChar char="•"/>
              <a:defRPr sz="1600" i="1"/>
            </a:pPr>
            <a:r>
              <a:rPr lang="en-US" sz="2000" i="1" kern="0" dirty="0">
                <a:solidFill>
                  <a:schemeClr val="tx1"/>
                </a:solidFill>
              </a:rPr>
              <a:t>Map does the following:</a:t>
            </a:r>
          </a:p>
          <a:p>
            <a:pPr marL="1092414" lvl="2" indent="-411800">
              <a:lnSpc>
                <a:spcPct val="120000"/>
              </a:lnSpc>
              <a:spcBef>
                <a:spcPts val="300"/>
              </a:spcBef>
              <a:buClr>
                <a:schemeClr val="accent2"/>
              </a:buClr>
              <a:buSzPct val="85000"/>
              <a:buFontTx/>
              <a:buChar char="▪"/>
              <a:defRPr sz="1600"/>
            </a:pPr>
            <a:r>
              <a:rPr lang="en-US" sz="2000" b="0" kern="0" dirty="0">
                <a:solidFill>
                  <a:schemeClr val="tx1"/>
                </a:solidFill>
              </a:rPr>
              <a:t>15  -&gt;  (3,15), (5,15)</a:t>
            </a:r>
          </a:p>
          <a:p>
            <a:pPr marL="1092414" lvl="2" indent="-411800">
              <a:lnSpc>
                <a:spcPct val="120000"/>
              </a:lnSpc>
              <a:spcBef>
                <a:spcPts val="300"/>
              </a:spcBef>
              <a:buClr>
                <a:schemeClr val="accent2"/>
              </a:buClr>
              <a:buSzPct val="85000"/>
              <a:buFontTx/>
              <a:buChar char="▪"/>
              <a:defRPr sz="1600"/>
            </a:pPr>
            <a:r>
              <a:rPr lang="en-US" sz="2000" b="0" kern="0" dirty="0">
                <a:solidFill>
                  <a:schemeClr val="tx1"/>
                </a:solidFill>
              </a:rPr>
              <a:t>21  -&gt;  (3,21), (7,21)</a:t>
            </a:r>
          </a:p>
          <a:p>
            <a:pPr marL="1092414" lvl="2" indent="-411800">
              <a:lnSpc>
                <a:spcPct val="120000"/>
              </a:lnSpc>
              <a:spcBef>
                <a:spcPts val="300"/>
              </a:spcBef>
              <a:buClr>
                <a:schemeClr val="accent2"/>
              </a:buClr>
              <a:buSzPct val="85000"/>
              <a:buFontTx/>
              <a:buChar char="▪"/>
              <a:defRPr sz="1600"/>
            </a:pPr>
            <a:r>
              <a:rPr lang="en-US" sz="2000" b="0" kern="0" dirty="0">
                <a:solidFill>
                  <a:schemeClr val="tx1"/>
                </a:solidFill>
              </a:rPr>
              <a:t>24  -&gt;  (2,24), (3,24)</a:t>
            </a:r>
          </a:p>
          <a:p>
            <a:pPr marL="1092414" lvl="2" indent="-411800">
              <a:lnSpc>
                <a:spcPct val="120000"/>
              </a:lnSpc>
              <a:spcBef>
                <a:spcPts val="300"/>
              </a:spcBef>
              <a:buClr>
                <a:schemeClr val="accent2"/>
              </a:buClr>
              <a:buSzPct val="85000"/>
              <a:buFontTx/>
              <a:buChar char="▪"/>
              <a:defRPr sz="1600"/>
            </a:pPr>
            <a:r>
              <a:rPr lang="en-US" sz="2000" b="0" kern="0" dirty="0">
                <a:solidFill>
                  <a:schemeClr val="tx1"/>
                </a:solidFill>
              </a:rPr>
              <a:t>30  -&gt;  (2,30), (3,30), (5,30)</a:t>
            </a:r>
          </a:p>
          <a:p>
            <a:pPr marL="1092414" lvl="2" indent="-411800">
              <a:lnSpc>
                <a:spcPct val="120000"/>
              </a:lnSpc>
              <a:spcBef>
                <a:spcPts val="300"/>
              </a:spcBef>
              <a:buClr>
                <a:schemeClr val="accent2"/>
              </a:buClr>
              <a:buSzPct val="85000"/>
              <a:buFontTx/>
              <a:buChar char="▪"/>
              <a:defRPr sz="1600"/>
            </a:pPr>
            <a:r>
              <a:rPr lang="en-US" sz="2000" b="0" kern="0" dirty="0">
                <a:solidFill>
                  <a:schemeClr val="tx1"/>
                </a:solidFill>
              </a:rPr>
              <a:t>49  -&gt;  (7,49)</a:t>
            </a:r>
          </a:p>
          <a:p>
            <a:pPr lvl="1" indent="722630">
              <a:lnSpc>
                <a:spcPct val="120000"/>
              </a:lnSpc>
              <a:spcBef>
                <a:spcPts val="300"/>
              </a:spcBef>
              <a:defRPr sz="1400"/>
            </a:pPr>
            <a:r>
              <a:rPr lang="en-US" sz="2000" kern="0" dirty="0">
                <a:solidFill>
                  <a:schemeClr val="tx1"/>
                </a:solidFill>
              </a:rPr>
              <a:t> </a:t>
            </a:r>
          </a:p>
        </p:txBody>
      </p:sp>
      <p:sp>
        <p:nvSpPr>
          <p:cNvPr id="13" name="Content Placeholder 2"/>
          <p:cNvSpPr txBox="1">
            <a:spLocks noChangeArrowheads="1"/>
          </p:cNvSpPr>
          <p:nvPr/>
        </p:nvSpPr>
        <p:spPr bwMode="auto">
          <a:xfrm>
            <a:off x="3255370" y="1506834"/>
            <a:ext cx="3365237" cy="315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7" tIns="45658" rIns="91317" bIns="45658" numCol="1" anchor="t" anchorCtr="0" compatLnSpc="1">
            <a:prstTxWarp prst="textNoShape">
              <a:avLst/>
            </a:prstTxWarp>
          </a:bodyPr>
          <a:lstStyle>
            <a:lvl1pPr marL="1014413" indent="-1014413" algn="l" defTabSz="0" rtl="0" eaLnBrk="0" fontAlgn="base" hangingPunct="0">
              <a:spcBef>
                <a:spcPct val="20000"/>
              </a:spcBef>
              <a:spcAft>
                <a:spcPct val="0"/>
              </a:spcAft>
              <a:buChar char="•"/>
              <a:defRPr sz="2500" b="1">
                <a:solidFill>
                  <a:srgbClr val="003399"/>
                </a:solidFill>
                <a:latin typeface="+mn-lt"/>
                <a:ea typeface="+mn-ea"/>
                <a:cs typeface="+mn-cs"/>
                <a:sym typeface="Arial" charset="0"/>
              </a:defRPr>
            </a:lvl1pPr>
            <a:lvl2pPr marL="374650" indent="6350" algn="l" defTabSz="1014413" rtl="0" eaLnBrk="0" fontAlgn="base" hangingPunct="0">
              <a:spcBef>
                <a:spcPct val="20000"/>
              </a:spcBef>
              <a:spcAft>
                <a:spcPct val="0"/>
              </a:spcAft>
              <a:buChar char="•"/>
              <a:defRPr sz="2600" b="1">
                <a:solidFill>
                  <a:srgbClr val="003399"/>
                </a:solidFill>
                <a:latin typeface="+mn-lt"/>
                <a:cs typeface="+mn-cs"/>
                <a:sym typeface="Arial" charset="0"/>
              </a:defRPr>
            </a:lvl2pPr>
            <a:lvl3pPr marL="755650" algn="l" defTabSz="1014413" rtl="0" eaLnBrk="0" fontAlgn="base" hangingPunct="0">
              <a:spcBef>
                <a:spcPct val="20000"/>
              </a:spcBef>
              <a:spcAft>
                <a:spcPct val="0"/>
              </a:spcAft>
              <a:buChar char="•"/>
              <a:defRPr sz="2200" b="1">
                <a:solidFill>
                  <a:srgbClr val="FF6600"/>
                </a:solidFill>
                <a:latin typeface="+mn-lt"/>
                <a:cs typeface="+mn-cs"/>
                <a:sym typeface="Arial" charset="0"/>
              </a:defRPr>
            </a:lvl3pPr>
            <a:lvl4pPr marL="1143000" indent="6350" algn="l" defTabSz="1014413" rtl="0" eaLnBrk="0" fontAlgn="base" hangingPunct="0">
              <a:spcBef>
                <a:spcPct val="20000"/>
              </a:spcBef>
              <a:spcAft>
                <a:spcPct val="0"/>
              </a:spcAft>
              <a:buChar char="•"/>
              <a:defRPr sz="2200" i="1">
                <a:solidFill>
                  <a:srgbClr val="003399"/>
                </a:solidFill>
                <a:latin typeface="+mn-lt"/>
                <a:cs typeface="+mn-cs"/>
                <a:sym typeface="Arial" charset="0"/>
              </a:defRPr>
            </a:lvl4pPr>
            <a:lvl5pPr marL="1524000" algn="l" defTabSz="1014413" rtl="0" eaLnBrk="0" fontAlgn="base" hangingPunct="0">
              <a:spcBef>
                <a:spcPct val="20000"/>
              </a:spcBef>
              <a:spcAft>
                <a:spcPct val="0"/>
              </a:spcAft>
              <a:buChar char="•"/>
              <a:defRPr sz="2000" i="1">
                <a:solidFill>
                  <a:srgbClr val="003399"/>
                </a:solidFill>
                <a:latin typeface="+mn-lt"/>
                <a:cs typeface="+mn-cs"/>
                <a:sym typeface="Arial" charset="0"/>
              </a:defRPr>
            </a:lvl5pPr>
            <a:lvl6pPr marL="1981200" algn="l" defTabSz="1014413" rtl="0" fontAlgn="base">
              <a:spcBef>
                <a:spcPct val="20000"/>
              </a:spcBef>
              <a:spcAft>
                <a:spcPct val="0"/>
              </a:spcAft>
              <a:buChar char="•"/>
              <a:defRPr sz="2000" i="1">
                <a:solidFill>
                  <a:srgbClr val="003399"/>
                </a:solidFill>
                <a:latin typeface="+mn-lt"/>
                <a:cs typeface="+mn-cs"/>
                <a:sym typeface="Arial" pitchFamily="34" charset="0"/>
              </a:defRPr>
            </a:lvl6pPr>
            <a:lvl7pPr marL="2438400" algn="l" defTabSz="1014413" rtl="0" fontAlgn="base">
              <a:spcBef>
                <a:spcPct val="20000"/>
              </a:spcBef>
              <a:spcAft>
                <a:spcPct val="0"/>
              </a:spcAft>
              <a:buChar char="•"/>
              <a:defRPr sz="2000" i="1">
                <a:solidFill>
                  <a:srgbClr val="003399"/>
                </a:solidFill>
                <a:latin typeface="+mn-lt"/>
                <a:cs typeface="+mn-cs"/>
                <a:sym typeface="Arial" pitchFamily="34" charset="0"/>
              </a:defRPr>
            </a:lvl7pPr>
            <a:lvl8pPr marL="2895600" algn="l" defTabSz="1014413" rtl="0" fontAlgn="base">
              <a:spcBef>
                <a:spcPct val="20000"/>
              </a:spcBef>
              <a:spcAft>
                <a:spcPct val="0"/>
              </a:spcAft>
              <a:buChar char="•"/>
              <a:defRPr sz="2000" i="1">
                <a:solidFill>
                  <a:srgbClr val="003399"/>
                </a:solidFill>
                <a:latin typeface="+mn-lt"/>
                <a:cs typeface="+mn-cs"/>
                <a:sym typeface="Arial" pitchFamily="34" charset="0"/>
              </a:defRPr>
            </a:lvl8pPr>
            <a:lvl9pPr marL="3352800" algn="l" defTabSz="1014413" rtl="0" fontAlgn="base">
              <a:spcBef>
                <a:spcPct val="20000"/>
              </a:spcBef>
              <a:spcAft>
                <a:spcPct val="0"/>
              </a:spcAft>
              <a:buChar char="•"/>
              <a:defRPr sz="2000" i="1">
                <a:solidFill>
                  <a:srgbClr val="003399"/>
                </a:solidFill>
                <a:latin typeface="+mn-lt"/>
                <a:cs typeface="+mn-cs"/>
                <a:sym typeface="Arial" pitchFamily="34" charset="0"/>
              </a:defRPr>
            </a:lvl9pPr>
          </a:lstStyle>
          <a:p>
            <a:pPr marL="0" indent="0" eaLnBrk="1" hangingPunct="1">
              <a:lnSpc>
                <a:spcPct val="80000"/>
              </a:lnSpc>
              <a:buNone/>
            </a:pPr>
            <a:endParaRPr lang="en-US" altLang="en-US" sz="1800" b="0" kern="0" dirty="0">
              <a:solidFill>
                <a:schemeClr val="tx1"/>
              </a:solidFill>
              <a:sym typeface="Verdana" pitchFamily="34" charset="0"/>
            </a:endParaRPr>
          </a:p>
          <a:p>
            <a:pPr marL="0" indent="0" eaLnBrk="1" hangingPunct="1">
              <a:lnSpc>
                <a:spcPct val="80000"/>
              </a:lnSpc>
              <a:buNone/>
            </a:pPr>
            <a:endParaRPr lang="en-US" altLang="en-US" sz="1800" b="0" kern="0" dirty="0">
              <a:solidFill>
                <a:schemeClr val="tx1"/>
              </a:solidFill>
              <a:sym typeface="Verdana" pitchFamily="34" charset="0"/>
            </a:endParaRPr>
          </a:p>
          <a:p>
            <a:pPr marL="623197" lvl="1" indent="-285750" eaLnBrk="1" hangingPunct="1">
              <a:lnSpc>
                <a:spcPct val="150000"/>
              </a:lnSpc>
              <a:buClr>
                <a:schemeClr val="accent2"/>
              </a:buClr>
            </a:pPr>
            <a:r>
              <a:rPr lang="en-US" sz="1800" b="0" i="1" dirty="0">
                <a:solidFill>
                  <a:schemeClr val="tx1"/>
                </a:solidFill>
                <a:ea typeface="SimSun" pitchFamily="2" charset="-122"/>
              </a:rPr>
              <a:t>Then group by keys:</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(2, [24,30])</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(3, [15,21,24,30])</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(5, [15,30])</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(7, [21,49])</a:t>
            </a:r>
          </a:p>
        </p:txBody>
      </p:sp>
      <p:sp>
        <p:nvSpPr>
          <p:cNvPr id="15" name="Content Placeholder 2"/>
          <p:cNvSpPr txBox="1">
            <a:spLocks noChangeArrowheads="1"/>
          </p:cNvSpPr>
          <p:nvPr/>
        </p:nvSpPr>
        <p:spPr bwMode="auto">
          <a:xfrm>
            <a:off x="5957540" y="1506833"/>
            <a:ext cx="3365237" cy="315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7" tIns="45658" rIns="91317" bIns="45658" numCol="1" anchor="t" anchorCtr="0" compatLnSpc="1">
            <a:prstTxWarp prst="textNoShape">
              <a:avLst/>
            </a:prstTxWarp>
          </a:bodyPr>
          <a:lstStyle>
            <a:lvl1pPr marL="1014413" indent="-1014413" algn="l" defTabSz="0" rtl="0" eaLnBrk="0" fontAlgn="base" hangingPunct="0">
              <a:spcBef>
                <a:spcPct val="20000"/>
              </a:spcBef>
              <a:spcAft>
                <a:spcPct val="0"/>
              </a:spcAft>
              <a:buChar char="•"/>
              <a:defRPr sz="2500" b="1">
                <a:solidFill>
                  <a:srgbClr val="003399"/>
                </a:solidFill>
                <a:latin typeface="+mn-lt"/>
                <a:ea typeface="+mn-ea"/>
                <a:cs typeface="+mn-cs"/>
                <a:sym typeface="Arial" charset="0"/>
              </a:defRPr>
            </a:lvl1pPr>
            <a:lvl2pPr marL="374650" indent="6350" algn="l" defTabSz="1014413" rtl="0" eaLnBrk="0" fontAlgn="base" hangingPunct="0">
              <a:spcBef>
                <a:spcPct val="20000"/>
              </a:spcBef>
              <a:spcAft>
                <a:spcPct val="0"/>
              </a:spcAft>
              <a:buChar char="•"/>
              <a:defRPr sz="2600" b="1">
                <a:solidFill>
                  <a:srgbClr val="003399"/>
                </a:solidFill>
                <a:latin typeface="+mn-lt"/>
                <a:cs typeface="+mn-cs"/>
                <a:sym typeface="Arial" charset="0"/>
              </a:defRPr>
            </a:lvl2pPr>
            <a:lvl3pPr marL="755650" algn="l" defTabSz="1014413" rtl="0" eaLnBrk="0" fontAlgn="base" hangingPunct="0">
              <a:spcBef>
                <a:spcPct val="20000"/>
              </a:spcBef>
              <a:spcAft>
                <a:spcPct val="0"/>
              </a:spcAft>
              <a:buChar char="•"/>
              <a:defRPr sz="2200" b="1">
                <a:solidFill>
                  <a:srgbClr val="FF6600"/>
                </a:solidFill>
                <a:latin typeface="+mn-lt"/>
                <a:cs typeface="+mn-cs"/>
                <a:sym typeface="Arial" charset="0"/>
              </a:defRPr>
            </a:lvl3pPr>
            <a:lvl4pPr marL="1143000" indent="6350" algn="l" defTabSz="1014413" rtl="0" eaLnBrk="0" fontAlgn="base" hangingPunct="0">
              <a:spcBef>
                <a:spcPct val="20000"/>
              </a:spcBef>
              <a:spcAft>
                <a:spcPct val="0"/>
              </a:spcAft>
              <a:buChar char="•"/>
              <a:defRPr sz="2200" i="1">
                <a:solidFill>
                  <a:srgbClr val="003399"/>
                </a:solidFill>
                <a:latin typeface="+mn-lt"/>
                <a:cs typeface="+mn-cs"/>
                <a:sym typeface="Arial" charset="0"/>
              </a:defRPr>
            </a:lvl4pPr>
            <a:lvl5pPr marL="1524000" algn="l" defTabSz="1014413" rtl="0" eaLnBrk="0" fontAlgn="base" hangingPunct="0">
              <a:spcBef>
                <a:spcPct val="20000"/>
              </a:spcBef>
              <a:spcAft>
                <a:spcPct val="0"/>
              </a:spcAft>
              <a:buChar char="•"/>
              <a:defRPr sz="2000" i="1">
                <a:solidFill>
                  <a:srgbClr val="003399"/>
                </a:solidFill>
                <a:latin typeface="+mn-lt"/>
                <a:cs typeface="+mn-cs"/>
                <a:sym typeface="Arial" charset="0"/>
              </a:defRPr>
            </a:lvl5pPr>
            <a:lvl6pPr marL="1981200" algn="l" defTabSz="1014413" rtl="0" fontAlgn="base">
              <a:spcBef>
                <a:spcPct val="20000"/>
              </a:spcBef>
              <a:spcAft>
                <a:spcPct val="0"/>
              </a:spcAft>
              <a:buChar char="•"/>
              <a:defRPr sz="2000" i="1">
                <a:solidFill>
                  <a:srgbClr val="003399"/>
                </a:solidFill>
                <a:latin typeface="+mn-lt"/>
                <a:cs typeface="+mn-cs"/>
                <a:sym typeface="Arial" pitchFamily="34" charset="0"/>
              </a:defRPr>
            </a:lvl6pPr>
            <a:lvl7pPr marL="2438400" algn="l" defTabSz="1014413" rtl="0" fontAlgn="base">
              <a:spcBef>
                <a:spcPct val="20000"/>
              </a:spcBef>
              <a:spcAft>
                <a:spcPct val="0"/>
              </a:spcAft>
              <a:buChar char="•"/>
              <a:defRPr sz="2000" i="1">
                <a:solidFill>
                  <a:srgbClr val="003399"/>
                </a:solidFill>
                <a:latin typeface="+mn-lt"/>
                <a:cs typeface="+mn-cs"/>
                <a:sym typeface="Arial" pitchFamily="34" charset="0"/>
              </a:defRPr>
            </a:lvl7pPr>
            <a:lvl8pPr marL="2895600" algn="l" defTabSz="1014413" rtl="0" fontAlgn="base">
              <a:spcBef>
                <a:spcPct val="20000"/>
              </a:spcBef>
              <a:spcAft>
                <a:spcPct val="0"/>
              </a:spcAft>
              <a:buChar char="•"/>
              <a:defRPr sz="2000" i="1">
                <a:solidFill>
                  <a:srgbClr val="003399"/>
                </a:solidFill>
                <a:latin typeface="+mn-lt"/>
                <a:cs typeface="+mn-cs"/>
                <a:sym typeface="Arial" pitchFamily="34" charset="0"/>
              </a:defRPr>
            </a:lvl8pPr>
            <a:lvl9pPr marL="3352800" algn="l" defTabSz="1014413" rtl="0" fontAlgn="base">
              <a:spcBef>
                <a:spcPct val="20000"/>
              </a:spcBef>
              <a:spcAft>
                <a:spcPct val="0"/>
              </a:spcAft>
              <a:buChar char="•"/>
              <a:defRPr sz="2000" i="1">
                <a:solidFill>
                  <a:srgbClr val="003399"/>
                </a:solidFill>
                <a:latin typeface="+mn-lt"/>
                <a:cs typeface="+mn-cs"/>
                <a:sym typeface="Arial" pitchFamily="34" charset="0"/>
              </a:defRPr>
            </a:lvl9pPr>
          </a:lstStyle>
          <a:p>
            <a:pPr marL="0" indent="0" eaLnBrk="1" hangingPunct="1">
              <a:lnSpc>
                <a:spcPct val="80000"/>
              </a:lnSpc>
              <a:buNone/>
            </a:pPr>
            <a:endParaRPr lang="en-US" altLang="en-US" sz="1800" b="0" kern="0" dirty="0">
              <a:solidFill>
                <a:schemeClr val="tx1"/>
              </a:solidFill>
              <a:sym typeface="Verdana" pitchFamily="34" charset="0"/>
            </a:endParaRPr>
          </a:p>
          <a:p>
            <a:pPr marL="0" indent="0" eaLnBrk="1" hangingPunct="1">
              <a:lnSpc>
                <a:spcPct val="80000"/>
              </a:lnSpc>
              <a:buNone/>
            </a:pPr>
            <a:endParaRPr lang="en-US" altLang="en-US" sz="1800" b="0" kern="0" dirty="0">
              <a:solidFill>
                <a:schemeClr val="tx1"/>
              </a:solidFill>
              <a:sym typeface="Verdana" pitchFamily="34" charset="0"/>
            </a:endParaRPr>
          </a:p>
          <a:p>
            <a:pPr marL="623197" lvl="1" indent="-285750" eaLnBrk="1" hangingPunct="1">
              <a:lnSpc>
                <a:spcPct val="150000"/>
              </a:lnSpc>
              <a:buClr>
                <a:schemeClr val="accent2"/>
              </a:buClr>
            </a:pPr>
            <a:r>
              <a:rPr lang="en-US" sz="1800" b="0" i="1" dirty="0">
                <a:solidFill>
                  <a:schemeClr val="tx1"/>
                </a:solidFill>
                <a:ea typeface="SimSun" pitchFamily="2" charset="-122"/>
              </a:rPr>
              <a:t>Reduce add elements:</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(2,54)</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(3,90)</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(5,45)</a:t>
            </a:r>
          </a:p>
          <a:p>
            <a:pPr marL="966364"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SimSun" pitchFamily="2" charset="-122"/>
              </a:rPr>
              <a:t>(7,70)</a:t>
            </a:r>
          </a:p>
        </p:txBody>
      </p:sp>
      <p:sp>
        <p:nvSpPr>
          <p:cNvPr id="16" name="Right Arrow 15"/>
          <p:cNvSpPr/>
          <p:nvPr/>
        </p:nvSpPr>
        <p:spPr bwMode="auto">
          <a:xfrm>
            <a:off x="3412142" y="3084765"/>
            <a:ext cx="480404" cy="343146"/>
          </a:xfrm>
          <a:prstGeom prst="rightArrow">
            <a:avLst/>
          </a:prstGeom>
          <a:solidFill>
            <a:srgbClr val="FF6600"/>
          </a:solidFill>
          <a:ln w="9525" cap="flat" cmpd="sng" algn="ctr">
            <a:noFill/>
            <a:prstDash val="solid"/>
            <a:round/>
            <a:headEnd type="none" w="med" len="med"/>
            <a:tailEnd type="none" w="med" len="med"/>
          </a:ln>
          <a:effectLst/>
        </p:spPr>
        <p:txBody>
          <a:bodyPr vert="horz" wrap="square" lIns="82360" tIns="41180" rIns="82360" bIns="41180" numCol="1" rtlCol="0" anchor="t" anchorCtr="0" compatLnSpc="1">
            <a:prstTxWarp prst="textNoShape">
              <a:avLst/>
            </a:prstTxWarp>
          </a:bodyPr>
          <a:lstStyle/>
          <a:p>
            <a:pPr defTabSz="823600" eaLnBrk="0" fontAlgn="base" hangingPunct="0">
              <a:spcBef>
                <a:spcPct val="0"/>
              </a:spcBef>
              <a:spcAft>
                <a:spcPct val="0"/>
              </a:spcAft>
            </a:pPr>
            <a:endParaRPr lang="en-SG" sz="2162" dirty="0">
              <a:latin typeface="Times" pitchFamily="2" charset="0"/>
              <a:ea typeface="宋体" pitchFamily="2" charset="-122"/>
            </a:endParaRPr>
          </a:p>
        </p:txBody>
      </p:sp>
      <p:sp>
        <p:nvSpPr>
          <p:cNvPr id="17" name="Right Arrow 16"/>
          <p:cNvSpPr/>
          <p:nvPr/>
        </p:nvSpPr>
        <p:spPr bwMode="auto">
          <a:xfrm>
            <a:off x="6162547" y="3092252"/>
            <a:ext cx="480404" cy="343146"/>
          </a:xfrm>
          <a:prstGeom prst="rightArrow">
            <a:avLst/>
          </a:prstGeom>
          <a:solidFill>
            <a:srgbClr val="FF6600"/>
          </a:solidFill>
          <a:ln w="9525" cap="flat" cmpd="sng" algn="ctr">
            <a:noFill/>
            <a:prstDash val="solid"/>
            <a:round/>
            <a:headEnd type="none" w="med" len="med"/>
            <a:tailEnd type="none" w="med" len="med"/>
          </a:ln>
          <a:effectLst/>
        </p:spPr>
        <p:txBody>
          <a:bodyPr vert="horz" wrap="square" lIns="82360" tIns="41180" rIns="82360" bIns="41180" numCol="1" rtlCol="0" anchor="t" anchorCtr="0" compatLnSpc="1">
            <a:prstTxWarp prst="textNoShape">
              <a:avLst/>
            </a:prstTxWarp>
          </a:bodyPr>
          <a:lstStyle/>
          <a:p>
            <a:pPr defTabSz="823600" eaLnBrk="0" fontAlgn="base" hangingPunct="0">
              <a:spcBef>
                <a:spcPct val="0"/>
              </a:spcBef>
              <a:spcAft>
                <a:spcPct val="0"/>
              </a:spcAft>
            </a:pPr>
            <a:endParaRPr lang="en-SG" sz="2162" dirty="0">
              <a:latin typeface="Times" pitchFamily="2" charset="0"/>
              <a:ea typeface="宋体" pitchFamily="2" charset="-122"/>
            </a:endParaRPr>
          </a:p>
        </p:txBody>
      </p:sp>
    </p:spTree>
    <p:extLst>
      <p:ext uri="{BB962C8B-B14F-4D97-AF65-F5344CB8AC3E}">
        <p14:creationId xmlns:p14="http://schemas.microsoft.com/office/powerpoint/2010/main" val="5389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ppt_y</p:attrName>
                                        </p:attrNameLst>
                                      </p:cBhvr>
                                      <p:tavLst>
                                        <p:tav tm="0">
                                          <p:val>
                                            <p:strVal val="#ppt_y+#ppt_h*1.125000"/>
                                          </p:val>
                                        </p:tav>
                                        <p:tav tm="100000">
                                          <p:val>
                                            <p:strVal val="#ppt_y"/>
                                          </p:val>
                                        </p:tav>
                                      </p:tavLst>
                                    </p:anim>
                                    <p:animEffect transition="in" filter="wipe(up)">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a:spLocks noGrp="1"/>
          </p:cNvSpPr>
          <p:nvPr>
            <p:ph type="title"/>
          </p:nvPr>
        </p:nvSpPr>
        <p:spPr>
          <a:prstGeom prst="rect">
            <a:avLst/>
          </a:prstGeom>
        </p:spPr>
        <p:txBody>
          <a:bodyPr/>
          <a:lstStyle>
            <a:lvl1pPr algn="ctr"/>
          </a:lstStyle>
          <a:p>
            <a:r>
              <a:t>Question 2</a:t>
            </a:r>
          </a:p>
        </p:txBody>
      </p:sp>
      <p:sp>
        <p:nvSpPr>
          <p:cNvPr id="137" name="内容占位符 2"/>
          <p:cNvSpPr txBox="1">
            <a:spLocks noGrp="1"/>
          </p:cNvSpPr>
          <p:nvPr>
            <p:ph idx="1"/>
          </p:nvPr>
        </p:nvSpPr>
        <p:spPr>
          <a:xfrm>
            <a:off x="440771" y="1434663"/>
            <a:ext cx="7771327" cy="4619296"/>
          </a:xfrm>
          <a:prstGeom prst="rect">
            <a:avLst/>
          </a:prstGeom>
        </p:spPr>
        <p:txBody>
          <a:bodyPr/>
          <a:lstStyle/>
          <a:p>
            <a:pPr marL="411962" indent="-376491" defTabSz="896111">
              <a:lnSpc>
                <a:spcPct val="90000"/>
              </a:lnSpc>
              <a:spcBef>
                <a:spcPts val="500"/>
              </a:spcBef>
              <a:buFont typeface="Arial" panose="020B0604020202020204" pitchFamily="34" charset="0"/>
              <a:buChar char="•"/>
              <a:defRPr sz="2156"/>
            </a:pPr>
            <a:r>
              <a:rPr lang="en-SG" dirty="0"/>
              <a:t>We want to use map-reduce to compute the result of matrix-vector multiplication of the following matrix and vector:</a:t>
            </a:r>
            <a:endParaRPr sz="2646" dirty="0"/>
          </a:p>
          <a:p>
            <a:pPr marL="411962" indent="-376491" defTabSz="896111">
              <a:lnSpc>
                <a:spcPct val="90000"/>
              </a:lnSpc>
              <a:spcBef>
                <a:spcPts val="600"/>
              </a:spcBef>
              <a:defRPr sz="2352"/>
            </a:pPr>
            <a:endParaRPr sz="2646" dirty="0"/>
          </a:p>
          <a:p>
            <a:pPr marL="411962" indent="-376491" defTabSz="896111">
              <a:lnSpc>
                <a:spcPct val="90000"/>
              </a:lnSpc>
              <a:spcBef>
                <a:spcPts val="600"/>
              </a:spcBef>
              <a:defRPr sz="2352"/>
            </a:pPr>
            <a:endParaRPr sz="2646" dirty="0"/>
          </a:p>
          <a:p>
            <a:pPr marL="411962" indent="-376491" defTabSz="896111">
              <a:lnSpc>
                <a:spcPct val="90000"/>
              </a:lnSpc>
              <a:spcBef>
                <a:spcPts val="600"/>
              </a:spcBef>
              <a:defRPr sz="2352"/>
            </a:pPr>
            <a:endParaRPr sz="2646" dirty="0"/>
          </a:p>
          <a:p>
            <a:pPr marL="411962" indent="-376491" defTabSz="896111">
              <a:lnSpc>
                <a:spcPct val="90000"/>
              </a:lnSpc>
              <a:spcBef>
                <a:spcPts val="600"/>
              </a:spcBef>
              <a:defRPr sz="2352"/>
            </a:pPr>
            <a:endParaRPr sz="2646" dirty="0"/>
          </a:p>
          <a:p>
            <a:pPr marL="411962" indent="-376491" defTabSz="896111">
              <a:lnSpc>
                <a:spcPct val="90000"/>
              </a:lnSpc>
              <a:spcBef>
                <a:spcPts val="600"/>
              </a:spcBef>
              <a:defRPr sz="2352"/>
            </a:pPr>
            <a:endParaRPr lang="en-US" sz="2646" dirty="0"/>
          </a:p>
          <a:p>
            <a:pPr marL="411962" indent="-376491" defTabSz="896111">
              <a:lnSpc>
                <a:spcPct val="90000"/>
              </a:lnSpc>
              <a:spcBef>
                <a:spcPts val="600"/>
              </a:spcBef>
              <a:defRPr sz="2352"/>
            </a:pPr>
            <a:endParaRPr sz="2646" dirty="0"/>
          </a:p>
          <a:p>
            <a:pPr marL="411962" indent="-376491" defTabSz="896111">
              <a:lnSpc>
                <a:spcPct val="90000"/>
              </a:lnSpc>
              <a:spcBef>
                <a:spcPts val="500"/>
              </a:spcBef>
              <a:buFont typeface="Arial" panose="020B0604020202020204" pitchFamily="34" charset="0"/>
              <a:buChar char="•"/>
              <a:defRPr sz="2156"/>
            </a:pPr>
            <a:r>
              <a:rPr lang="en-SG" sz="2000" dirty="0"/>
              <a:t>Design a suitable map and reduce function, and identify all the pairs in the output. </a:t>
            </a:r>
          </a:p>
        </p:txBody>
      </p:sp>
      <p:sp>
        <p:nvSpPr>
          <p:cNvPr id="138"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grpSp>
        <p:nvGrpSpPr>
          <p:cNvPr id="141" name="对象 8"/>
          <p:cNvGrpSpPr/>
          <p:nvPr/>
        </p:nvGrpSpPr>
        <p:grpSpPr>
          <a:xfrm>
            <a:off x="1642872" y="2308216"/>
            <a:ext cx="2924175" cy="2339975"/>
            <a:chOff x="0" y="0"/>
            <a:chExt cx="2924175" cy="2339975"/>
          </a:xfrm>
        </p:grpSpPr>
        <p:sp>
          <p:nvSpPr>
            <p:cNvPr id="139" name="矩形"/>
            <p:cNvSpPr/>
            <p:nvPr/>
          </p:nvSpPr>
          <p:spPr>
            <a:xfrm>
              <a:off x="0" y="0"/>
              <a:ext cx="2924175" cy="2339975"/>
            </a:xfrm>
            <a:prstGeom prst="rect">
              <a:avLst/>
            </a:prstGeom>
            <a:solidFill>
              <a:srgbClr val="FFFFFF"/>
            </a:solidFill>
            <a:ln w="12700" cap="flat">
              <a:noFill/>
              <a:miter lim="400000"/>
            </a:ln>
            <a:effectLst/>
          </p:spPr>
          <p:txBody>
            <a:bodyPr wrap="square" lIns="45719" tIns="45719" rIns="45719" bIns="45719" numCol="1" anchor="ctr">
              <a:noAutofit/>
            </a:bodyPr>
            <a:lstStyle/>
            <a:p>
              <a:endParaRPr/>
            </a:p>
          </p:txBody>
        </p:sp>
        <p:pic>
          <p:nvPicPr>
            <p:cNvPr id="140" name="image1.pdf" descr="image1.pdf"/>
            <p:cNvPicPr>
              <a:picLocks noChangeAspect="1"/>
            </p:cNvPicPr>
            <p:nvPr/>
          </p:nvPicPr>
          <p:blipFill>
            <a:blip r:embed="rId2"/>
            <a:stretch>
              <a:fillRect/>
            </a:stretch>
          </p:blipFill>
          <p:spPr>
            <a:xfrm>
              <a:off x="0" y="0"/>
              <a:ext cx="2924175" cy="2339975"/>
            </a:xfrm>
            <a:prstGeom prst="rect">
              <a:avLst/>
            </a:prstGeom>
            <a:ln w="12700" cap="flat">
              <a:noFill/>
              <a:miter lim="400000"/>
            </a:ln>
            <a:effectLst/>
          </p:spPr>
        </p:pic>
      </p:grpSp>
      <p:grpSp>
        <p:nvGrpSpPr>
          <p:cNvPr id="144" name="对象 9"/>
          <p:cNvGrpSpPr/>
          <p:nvPr/>
        </p:nvGrpSpPr>
        <p:grpSpPr>
          <a:xfrm>
            <a:off x="5376672" y="2308216"/>
            <a:ext cx="632460" cy="2275840"/>
            <a:chOff x="0" y="0"/>
            <a:chExt cx="632459" cy="2275839"/>
          </a:xfrm>
        </p:grpSpPr>
        <p:sp>
          <p:nvSpPr>
            <p:cNvPr id="142" name="矩形"/>
            <p:cNvSpPr/>
            <p:nvPr/>
          </p:nvSpPr>
          <p:spPr>
            <a:xfrm>
              <a:off x="0" y="0"/>
              <a:ext cx="632460" cy="2275840"/>
            </a:xfrm>
            <a:prstGeom prst="rect">
              <a:avLst/>
            </a:prstGeom>
            <a:solidFill>
              <a:srgbClr val="FFFFFF"/>
            </a:solidFill>
            <a:ln w="12700" cap="flat">
              <a:noFill/>
              <a:miter lim="400000"/>
            </a:ln>
            <a:effectLst/>
          </p:spPr>
          <p:txBody>
            <a:bodyPr wrap="square" lIns="45719" tIns="45719" rIns="45719" bIns="45719" numCol="1" anchor="ctr">
              <a:noAutofit/>
            </a:bodyPr>
            <a:lstStyle/>
            <a:p>
              <a:endParaRPr/>
            </a:p>
          </p:txBody>
        </p:sp>
        <p:pic>
          <p:nvPicPr>
            <p:cNvPr id="143" name="image2.pdf" descr="image2.pdf"/>
            <p:cNvPicPr>
              <a:picLocks noChangeAspect="1"/>
            </p:cNvPicPr>
            <p:nvPr/>
          </p:nvPicPr>
          <p:blipFill>
            <a:blip r:embed="rId3"/>
            <a:stretch>
              <a:fillRect/>
            </a:stretch>
          </p:blipFill>
          <p:spPr>
            <a:xfrm>
              <a:off x="0" y="0"/>
              <a:ext cx="632460" cy="2275840"/>
            </a:xfrm>
            <a:prstGeom prst="rect">
              <a:avLst/>
            </a:prstGeom>
            <a:ln w="12700" cap="flat">
              <a:noFill/>
              <a:miter lim="400000"/>
            </a:ln>
            <a:effectLst/>
          </p:spPr>
        </p:pic>
      </p:grpSp>
      <p:sp>
        <p:nvSpPr>
          <p:cNvPr id="12" name="内容占位符 2">
            <a:extLst>
              <a:ext uri="{FF2B5EF4-FFF2-40B4-BE49-F238E27FC236}">
                <a16:creationId xmlns:a16="http://schemas.microsoft.com/office/drawing/2014/main" id="{BB16E5AA-0F7A-114B-BB94-0B6C09D4C3E3}"/>
              </a:ext>
            </a:extLst>
          </p:cNvPr>
          <p:cNvSpPr txBox="1">
            <a:spLocks/>
          </p:cNvSpPr>
          <p:nvPr/>
        </p:nvSpPr>
        <p:spPr bwMode="auto">
          <a:xfrm>
            <a:off x="195199" y="5740015"/>
            <a:ext cx="8948801" cy="1187497"/>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a:lstStyle>
          <a:p>
            <a:pPr marL="35471" defTabSz="896111">
              <a:lnSpc>
                <a:spcPct val="90000"/>
              </a:lnSpc>
              <a:spcBef>
                <a:spcPts val="500"/>
              </a:spcBef>
              <a:defRPr sz="2156"/>
            </a:pPr>
            <a:r>
              <a:rPr lang="en-SG" sz="1400" kern="0" dirty="0"/>
              <a:t>(Note: your Map function only needs to take the matrix elements as input; the vector can be treated as fixed. Hint: For each matrix element, think about what computation needs to be done on it for computing matrix multiplication (for the “Map”). </a:t>
            </a:r>
            <a:r>
              <a:rPr lang="en-SG" sz="1400" kern="0"/>
              <a:t>Then think about which of the resulting outputs need to be aggregated, to help you decide what the intermediate keys should be.)</a:t>
            </a:r>
            <a:endParaRPr lang="en-SG" sz="14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a:spLocks noGrp="1"/>
          </p:cNvSpPr>
          <p:nvPr>
            <p:ph type="title"/>
          </p:nvPr>
        </p:nvSpPr>
        <p:spPr>
          <a:prstGeom prst="rect">
            <a:avLst/>
          </a:prstGeom>
        </p:spPr>
        <p:txBody>
          <a:bodyPr/>
          <a:lstStyle>
            <a:lvl1pPr algn="ctr"/>
          </a:lstStyle>
          <a:p>
            <a:r>
              <a:rPr lang="en-US" dirty="0"/>
              <a:t>Solution</a:t>
            </a:r>
            <a:r>
              <a:rPr dirty="0"/>
              <a:t> 2</a:t>
            </a:r>
          </a:p>
        </p:txBody>
      </p:sp>
      <p:sp>
        <p:nvSpPr>
          <p:cNvPr id="138"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6</a:t>
            </a:fld>
            <a:endParaRPr/>
          </a:p>
        </p:txBody>
      </p:sp>
      <mc:AlternateContent xmlns:mc="http://schemas.openxmlformats.org/markup-compatibility/2006" xmlns:a14="http://schemas.microsoft.com/office/drawing/2010/main">
        <mc:Choice Requires="a14">
          <p:sp>
            <p:nvSpPr>
              <p:cNvPr id="3" name="TextBox 2"/>
              <p:cNvSpPr txBox="1"/>
              <p:nvPr/>
            </p:nvSpPr>
            <p:spPr>
              <a:xfrm>
                <a:off x="550499" y="1371598"/>
                <a:ext cx="8277107" cy="5187959"/>
              </a:xfrm>
              <a:prstGeom prst="rect">
                <a:avLst/>
              </a:prstGeom>
              <a:noFill/>
            </p:spPr>
            <p:txBody>
              <a:bodyPr wrap="square" rtlCol="0">
                <a:spAutoFit/>
              </a:bodyPr>
              <a:lstStyle/>
              <a:p>
                <a:pPr>
                  <a:buClr>
                    <a:schemeClr val="accent2"/>
                  </a:buClr>
                </a:pPr>
                <a:r>
                  <a:rPr lang="en-US" sz="2000" i="1" dirty="0">
                    <a:latin typeface="Arial" charset="0"/>
                    <a:ea typeface="Arial" charset="0"/>
                    <a:cs typeface="Arial" charset="0"/>
                  </a:rPr>
                  <a:t>Matrix-Vector Multiplication by MapReduce </a:t>
                </a:r>
              </a:p>
              <a:p>
                <a:pPr>
                  <a:buClr>
                    <a:schemeClr val="accent2"/>
                  </a:buClr>
                </a:pPr>
                <a:endParaRPr lang="en-US" sz="2000" i="1" dirty="0">
                  <a:latin typeface="Arial" charset="0"/>
                  <a:ea typeface="Arial" charset="0"/>
                  <a:cs typeface="Arial" charset="0"/>
                </a:endParaRPr>
              </a:p>
              <a:p>
                <a:pPr marL="342900" indent="-342900">
                  <a:buClr>
                    <a:schemeClr val="accent2"/>
                  </a:buClr>
                  <a:buFont typeface="Arial" panose="020B0604020202020204" pitchFamily="34" charset="0"/>
                  <a:buChar char="•"/>
                </a:pPr>
                <a:r>
                  <a:rPr lang="en-SG" sz="2000" dirty="0">
                    <a:latin typeface="Arial" charset="0"/>
                    <a:ea typeface="Arial" charset="0"/>
                    <a:cs typeface="Arial" charset="0"/>
                  </a:rPr>
                  <a:t>Suppose we have an </a:t>
                </a:r>
                <a14:m>
                  <m:oMath xmlns:m="http://schemas.openxmlformats.org/officeDocument/2006/math">
                    <m:r>
                      <a:rPr lang="en-SG" sz="2000" i="1" dirty="0">
                        <a:latin typeface="Cambria Math" charset="0"/>
                        <a:ea typeface="Arial" charset="0"/>
                        <a:cs typeface="Arial" charset="0"/>
                      </a:rPr>
                      <m:t>𝑛</m:t>
                    </m:r>
                    <m:r>
                      <a:rPr lang="en-SG" sz="2000" i="1" dirty="0">
                        <a:latin typeface="Cambria Math" charset="0"/>
                        <a:ea typeface="Arial" charset="0"/>
                        <a:cs typeface="Arial" charset="0"/>
                      </a:rPr>
                      <m:t>×</m:t>
                    </m:r>
                    <m:r>
                      <a:rPr lang="en-SG" sz="2000" i="1" dirty="0">
                        <a:latin typeface="Cambria Math" charset="0"/>
                        <a:ea typeface="Arial" charset="0"/>
                        <a:cs typeface="Arial" charset="0"/>
                      </a:rPr>
                      <m:t>𝑛</m:t>
                    </m:r>
                  </m:oMath>
                </a14:m>
                <a:r>
                  <a:rPr lang="en-SG" sz="2000" dirty="0">
                    <a:latin typeface="Arial" charset="0"/>
                    <a:ea typeface="Arial" charset="0"/>
                    <a:cs typeface="Arial" charset="0"/>
                  </a:rPr>
                  <a:t> matrix </a:t>
                </a:r>
                <a14:m>
                  <m:oMath xmlns:m="http://schemas.openxmlformats.org/officeDocument/2006/math">
                    <m:r>
                      <a:rPr lang="en-SG" sz="2000" i="1" dirty="0">
                        <a:latin typeface="Cambria Math" charset="0"/>
                        <a:ea typeface="Arial" charset="0"/>
                        <a:cs typeface="Arial" charset="0"/>
                      </a:rPr>
                      <m:t>𝑀</m:t>
                    </m:r>
                  </m:oMath>
                </a14:m>
                <a:r>
                  <a:rPr lang="en-SG" sz="2000" dirty="0">
                    <a:latin typeface="Arial" charset="0"/>
                    <a:ea typeface="Arial" charset="0"/>
                    <a:cs typeface="Arial" charset="0"/>
                  </a:rPr>
                  <a:t>, whose element in row </a:t>
                </a:r>
                <a14:m>
                  <m:oMath xmlns:m="http://schemas.openxmlformats.org/officeDocument/2006/math">
                    <m:r>
                      <a:rPr lang="en-SG" sz="2000" i="1" dirty="0">
                        <a:latin typeface="Cambria Math" charset="0"/>
                        <a:ea typeface="Arial" charset="0"/>
                        <a:cs typeface="Arial" charset="0"/>
                      </a:rPr>
                      <m:t>𝑖</m:t>
                    </m:r>
                  </m:oMath>
                </a14:m>
                <a:r>
                  <a:rPr lang="en-SG" sz="2000" dirty="0">
                    <a:latin typeface="Arial" charset="0"/>
                    <a:ea typeface="Arial" charset="0"/>
                    <a:cs typeface="Arial" charset="0"/>
                  </a:rPr>
                  <a:t> and column </a:t>
                </a:r>
                <a14:m>
                  <m:oMath xmlns:m="http://schemas.openxmlformats.org/officeDocument/2006/math">
                    <m:r>
                      <a:rPr lang="en-SG" sz="2000" i="1" dirty="0">
                        <a:latin typeface="Cambria Math" charset="0"/>
                        <a:ea typeface="Arial" charset="0"/>
                        <a:cs typeface="Arial" charset="0"/>
                      </a:rPr>
                      <m:t>𝑗</m:t>
                    </m:r>
                  </m:oMath>
                </a14:m>
                <a:r>
                  <a:rPr lang="en-SG" sz="2000" dirty="0">
                    <a:latin typeface="Arial" charset="0"/>
                    <a:ea typeface="Arial" charset="0"/>
                    <a:cs typeface="Arial" charset="0"/>
                  </a:rPr>
                  <a:t> will be denoted </a:t>
                </a:r>
                <a14:m>
                  <m:oMath xmlns:m="http://schemas.openxmlformats.org/officeDocument/2006/math">
                    <m:sSub>
                      <m:sSubPr>
                        <m:ctrlPr>
                          <a:rPr lang="en-SG" sz="2000" i="1">
                            <a:latin typeface="Cambria Math" panose="02040503050406030204" pitchFamily="18" charset="0"/>
                            <a:ea typeface="Arial" charset="0"/>
                            <a:cs typeface="Arial" charset="0"/>
                          </a:rPr>
                        </m:ctrlPr>
                      </m:sSubPr>
                      <m:e>
                        <m:r>
                          <a:rPr lang="en-US" sz="2000" i="1">
                            <a:latin typeface="Cambria Math" charset="0"/>
                            <a:ea typeface="Arial" charset="0"/>
                            <a:cs typeface="Arial" charset="0"/>
                          </a:rPr>
                          <m:t>𝑚</m:t>
                        </m:r>
                      </m:e>
                      <m:sub>
                        <m:r>
                          <a:rPr lang="en-US" sz="2000" i="1">
                            <a:latin typeface="Cambria Math" charset="0"/>
                            <a:ea typeface="Arial" charset="0"/>
                            <a:cs typeface="Arial" charset="0"/>
                          </a:rPr>
                          <m:t>𝑖𝑗</m:t>
                        </m:r>
                      </m:sub>
                    </m:sSub>
                  </m:oMath>
                </a14:m>
                <a:r>
                  <a:rPr lang="en-SG" sz="2000" dirty="0">
                    <a:latin typeface="Arial" charset="0"/>
                    <a:ea typeface="Arial" charset="0"/>
                    <a:cs typeface="Arial" charset="0"/>
                  </a:rPr>
                  <a:t>. Suppose we also have a vector </a:t>
                </a:r>
                <a14:m>
                  <m:oMath xmlns:m="http://schemas.openxmlformats.org/officeDocument/2006/math">
                    <m:r>
                      <a:rPr lang="en-SG" sz="2000" i="1" dirty="0">
                        <a:latin typeface="Cambria Math" charset="0"/>
                        <a:ea typeface="Arial" charset="0"/>
                        <a:cs typeface="Arial" charset="0"/>
                      </a:rPr>
                      <m:t>𝑣</m:t>
                    </m:r>
                  </m:oMath>
                </a14:m>
                <a:r>
                  <a:rPr lang="en-SG" sz="2000" dirty="0">
                    <a:latin typeface="Arial" charset="0"/>
                    <a:ea typeface="Arial" charset="0"/>
                    <a:cs typeface="Arial" charset="0"/>
                  </a:rPr>
                  <a:t> of length </a:t>
                </a:r>
                <a14:m>
                  <m:oMath xmlns:m="http://schemas.openxmlformats.org/officeDocument/2006/math">
                    <m:r>
                      <a:rPr lang="en-SG" sz="2000" i="1" dirty="0">
                        <a:latin typeface="Cambria Math" charset="0"/>
                        <a:ea typeface="Arial" charset="0"/>
                        <a:cs typeface="Arial" charset="0"/>
                      </a:rPr>
                      <m:t>𝑛</m:t>
                    </m:r>
                  </m:oMath>
                </a14:m>
                <a:r>
                  <a:rPr lang="en-SG" sz="2000" dirty="0">
                    <a:latin typeface="Arial" charset="0"/>
                    <a:ea typeface="Arial" charset="0"/>
                    <a:cs typeface="Arial" charset="0"/>
                  </a:rPr>
                  <a:t>, whose </a:t>
                </a:r>
                <a14:m>
                  <m:oMath xmlns:m="http://schemas.openxmlformats.org/officeDocument/2006/math">
                    <m:r>
                      <a:rPr lang="en-SG" sz="2000" i="1" dirty="0">
                        <a:latin typeface="Cambria Math" charset="0"/>
                        <a:ea typeface="Arial" charset="0"/>
                        <a:cs typeface="Arial" charset="0"/>
                      </a:rPr>
                      <m:t>𝑗</m:t>
                    </m:r>
                  </m:oMath>
                </a14:m>
                <a:r>
                  <a:rPr lang="en-SG" sz="2000" dirty="0" err="1">
                    <a:latin typeface="Arial" charset="0"/>
                    <a:ea typeface="Arial" charset="0"/>
                    <a:cs typeface="Arial" charset="0"/>
                  </a:rPr>
                  <a:t>th</a:t>
                </a:r>
                <a:r>
                  <a:rPr lang="en-SG" sz="2000" dirty="0">
                    <a:latin typeface="Arial" charset="0"/>
                    <a:ea typeface="Arial" charset="0"/>
                    <a:cs typeface="Arial" charset="0"/>
                  </a:rPr>
                  <a:t> element is </a:t>
                </a:r>
                <a14:m>
                  <m:oMath xmlns:m="http://schemas.openxmlformats.org/officeDocument/2006/math">
                    <m:sSub>
                      <m:sSubPr>
                        <m:ctrlPr>
                          <a:rPr lang="en-SG" sz="2000" i="1">
                            <a:latin typeface="Cambria Math" panose="02040503050406030204" pitchFamily="18" charset="0"/>
                            <a:ea typeface="Arial" charset="0"/>
                            <a:cs typeface="Arial" charset="0"/>
                          </a:rPr>
                        </m:ctrlPr>
                      </m:sSubPr>
                      <m:e>
                        <m:r>
                          <a:rPr lang="en-US" sz="2000" i="1">
                            <a:latin typeface="Cambria Math" charset="0"/>
                            <a:ea typeface="Arial" charset="0"/>
                            <a:cs typeface="Arial" charset="0"/>
                          </a:rPr>
                          <m:t>𝑣</m:t>
                        </m:r>
                      </m:e>
                      <m:sub>
                        <m:r>
                          <a:rPr lang="en-US" sz="2000" i="1">
                            <a:latin typeface="Cambria Math" charset="0"/>
                            <a:ea typeface="Arial" charset="0"/>
                            <a:cs typeface="Arial" charset="0"/>
                          </a:rPr>
                          <m:t>𝑗</m:t>
                        </m:r>
                      </m:sub>
                    </m:sSub>
                  </m:oMath>
                </a14:m>
                <a:r>
                  <a:rPr lang="en-SG" sz="2000" dirty="0">
                    <a:latin typeface="Arial" charset="0"/>
                    <a:ea typeface="Arial" charset="0"/>
                    <a:cs typeface="Arial" charset="0"/>
                  </a:rPr>
                  <a:t>. Then the matrix-vector product is the vector </a:t>
                </a:r>
                <a14:m>
                  <m:oMath xmlns:m="http://schemas.openxmlformats.org/officeDocument/2006/math">
                    <m:r>
                      <a:rPr lang="en-SG" sz="2000" i="1" dirty="0">
                        <a:latin typeface="Cambria Math" charset="0"/>
                        <a:ea typeface="Arial" charset="0"/>
                        <a:cs typeface="Arial" charset="0"/>
                      </a:rPr>
                      <m:t>𝑥</m:t>
                    </m:r>
                  </m:oMath>
                </a14:m>
                <a:r>
                  <a:rPr lang="en-SG" sz="2000" dirty="0">
                    <a:latin typeface="Arial" charset="0"/>
                    <a:ea typeface="Arial" charset="0"/>
                    <a:cs typeface="Arial" charset="0"/>
                  </a:rPr>
                  <a:t> of length </a:t>
                </a:r>
                <a14:m>
                  <m:oMath xmlns:m="http://schemas.openxmlformats.org/officeDocument/2006/math">
                    <m:r>
                      <a:rPr lang="en-SG" sz="2000" i="1" dirty="0">
                        <a:latin typeface="Cambria Math" charset="0"/>
                        <a:ea typeface="Arial" charset="0"/>
                        <a:cs typeface="Arial" charset="0"/>
                      </a:rPr>
                      <m:t>𝑛</m:t>
                    </m:r>
                  </m:oMath>
                </a14:m>
                <a:r>
                  <a:rPr lang="en-SG" sz="2000" dirty="0">
                    <a:latin typeface="Arial" charset="0"/>
                    <a:ea typeface="Arial" charset="0"/>
                    <a:cs typeface="Arial" charset="0"/>
                  </a:rPr>
                  <a:t>, whose </a:t>
                </a:r>
                <a14:m>
                  <m:oMath xmlns:m="http://schemas.openxmlformats.org/officeDocument/2006/math">
                    <m:r>
                      <a:rPr lang="en-SG" sz="2000" i="1" dirty="0">
                        <a:latin typeface="Cambria Math" charset="0"/>
                        <a:ea typeface="Arial" charset="0"/>
                        <a:cs typeface="Arial" charset="0"/>
                      </a:rPr>
                      <m:t>𝑖</m:t>
                    </m:r>
                  </m:oMath>
                </a14:m>
                <a:r>
                  <a:rPr lang="en-SG" sz="2000" dirty="0" err="1">
                    <a:latin typeface="Arial" charset="0"/>
                    <a:ea typeface="Arial" charset="0"/>
                    <a:cs typeface="Arial" charset="0"/>
                  </a:rPr>
                  <a:t>th</a:t>
                </a:r>
                <a:r>
                  <a:rPr lang="en-SG" sz="2000" dirty="0">
                    <a:latin typeface="Arial" charset="0"/>
                    <a:ea typeface="Arial" charset="0"/>
                    <a:cs typeface="Arial" charset="0"/>
                  </a:rPr>
                  <a:t> element </a:t>
                </a:r>
                <a14:m>
                  <m:oMath xmlns:m="http://schemas.openxmlformats.org/officeDocument/2006/math">
                    <m:sSub>
                      <m:sSubPr>
                        <m:ctrlPr>
                          <a:rPr lang="en-SG" sz="2000" i="1">
                            <a:latin typeface="Cambria Math" panose="02040503050406030204" pitchFamily="18" charset="0"/>
                            <a:ea typeface="Arial" charset="0"/>
                            <a:cs typeface="Arial" charset="0"/>
                          </a:rPr>
                        </m:ctrlPr>
                      </m:sSubPr>
                      <m:e>
                        <m:r>
                          <a:rPr lang="en-US" sz="2000" i="1">
                            <a:latin typeface="Cambria Math" charset="0"/>
                            <a:ea typeface="Arial" charset="0"/>
                            <a:cs typeface="Arial" charset="0"/>
                          </a:rPr>
                          <m:t>𝑥</m:t>
                        </m:r>
                      </m:e>
                      <m:sub>
                        <m:r>
                          <a:rPr lang="en-US" sz="2000" i="1">
                            <a:latin typeface="Cambria Math" charset="0"/>
                            <a:ea typeface="Arial" charset="0"/>
                            <a:cs typeface="Arial" charset="0"/>
                          </a:rPr>
                          <m:t>𝑖</m:t>
                        </m:r>
                      </m:sub>
                    </m:sSub>
                  </m:oMath>
                </a14:m>
                <a:r>
                  <a:rPr lang="en-SG" sz="2000" dirty="0">
                    <a:latin typeface="Arial" charset="0"/>
                    <a:ea typeface="Arial" charset="0"/>
                    <a:cs typeface="Arial" charset="0"/>
                  </a:rPr>
                  <a:t> is given by </a:t>
                </a:r>
                <a14:m>
                  <m:oMath xmlns:m="http://schemas.openxmlformats.org/officeDocument/2006/math">
                    <m:sSub>
                      <m:sSubPr>
                        <m:ctrlPr>
                          <a:rPr lang="en-SG" sz="2000" i="1">
                            <a:solidFill>
                              <a:srgbClr val="FF6600"/>
                            </a:solidFill>
                            <a:latin typeface="Cambria Math" panose="02040503050406030204" pitchFamily="18" charset="0"/>
                            <a:ea typeface="Arial" charset="0"/>
                            <a:cs typeface="Arial" charset="0"/>
                          </a:rPr>
                        </m:ctrlPr>
                      </m:sSubPr>
                      <m:e>
                        <m:r>
                          <a:rPr lang="en-US" sz="2000" b="1" i="1">
                            <a:solidFill>
                              <a:srgbClr val="FF6600"/>
                            </a:solidFill>
                            <a:latin typeface="Cambria Math" charset="0"/>
                            <a:ea typeface="Arial" charset="0"/>
                            <a:cs typeface="Arial" charset="0"/>
                          </a:rPr>
                          <m:t>𝒙</m:t>
                        </m:r>
                      </m:e>
                      <m:sub>
                        <m:r>
                          <a:rPr lang="en-US" sz="2000" b="1" i="1">
                            <a:solidFill>
                              <a:srgbClr val="FF6600"/>
                            </a:solidFill>
                            <a:latin typeface="Cambria Math" charset="0"/>
                            <a:ea typeface="Arial" charset="0"/>
                            <a:cs typeface="Arial" charset="0"/>
                          </a:rPr>
                          <m:t>𝒊</m:t>
                        </m:r>
                      </m:sub>
                    </m:sSub>
                    <m:r>
                      <a:rPr lang="en-US" sz="2000" b="1" i="1">
                        <a:solidFill>
                          <a:srgbClr val="FF6600"/>
                        </a:solidFill>
                        <a:latin typeface="Cambria Math" charset="0"/>
                        <a:ea typeface="Arial" charset="0"/>
                        <a:cs typeface="Arial" charset="0"/>
                      </a:rPr>
                      <m:t>=</m:t>
                    </m:r>
                    <m:nary>
                      <m:naryPr>
                        <m:chr m:val="∑"/>
                        <m:limLoc m:val="subSup"/>
                        <m:ctrlPr>
                          <a:rPr lang="en-US" sz="2000" i="1">
                            <a:solidFill>
                              <a:srgbClr val="FF6600"/>
                            </a:solidFill>
                            <a:latin typeface="Cambria Math" panose="02040503050406030204" pitchFamily="18" charset="0"/>
                            <a:ea typeface="Arial" charset="0"/>
                            <a:cs typeface="Arial" charset="0"/>
                          </a:rPr>
                        </m:ctrlPr>
                      </m:naryPr>
                      <m:sub>
                        <m:r>
                          <m:rPr>
                            <m:brk m:alnAt="25"/>
                          </m:rPr>
                          <a:rPr lang="en-US" sz="2000" b="1" i="1">
                            <a:solidFill>
                              <a:srgbClr val="FF6600"/>
                            </a:solidFill>
                            <a:latin typeface="Cambria Math" charset="0"/>
                            <a:ea typeface="Arial" charset="0"/>
                            <a:cs typeface="Arial" charset="0"/>
                          </a:rPr>
                          <m:t>𝒋</m:t>
                        </m:r>
                        <m:r>
                          <a:rPr lang="en-US" sz="2000" b="1" i="1">
                            <a:solidFill>
                              <a:srgbClr val="FF6600"/>
                            </a:solidFill>
                            <a:latin typeface="Cambria Math" charset="0"/>
                            <a:ea typeface="Arial" charset="0"/>
                            <a:cs typeface="Arial" charset="0"/>
                          </a:rPr>
                          <m:t>=</m:t>
                        </m:r>
                        <m:r>
                          <a:rPr lang="en-US" sz="2000" b="1" i="1">
                            <a:solidFill>
                              <a:srgbClr val="FF6600"/>
                            </a:solidFill>
                            <a:latin typeface="Cambria Math" charset="0"/>
                            <a:ea typeface="Arial" charset="0"/>
                            <a:cs typeface="Arial" charset="0"/>
                          </a:rPr>
                          <m:t>𝟏</m:t>
                        </m:r>
                      </m:sub>
                      <m:sup>
                        <m:r>
                          <a:rPr lang="en-US" sz="2000" b="1" i="1">
                            <a:solidFill>
                              <a:srgbClr val="FF6600"/>
                            </a:solidFill>
                            <a:latin typeface="Cambria Math" charset="0"/>
                            <a:ea typeface="Arial" charset="0"/>
                            <a:cs typeface="Arial" charset="0"/>
                          </a:rPr>
                          <m:t>𝒏</m:t>
                        </m:r>
                      </m:sup>
                      <m:e>
                        <m:sSub>
                          <m:sSubPr>
                            <m:ctrlPr>
                              <a:rPr lang="en-US" sz="2000" i="1">
                                <a:solidFill>
                                  <a:srgbClr val="FF6600"/>
                                </a:solidFill>
                                <a:latin typeface="Cambria Math" panose="02040503050406030204" pitchFamily="18" charset="0"/>
                                <a:ea typeface="Arial" charset="0"/>
                                <a:cs typeface="Arial" charset="0"/>
                              </a:rPr>
                            </m:ctrlPr>
                          </m:sSubPr>
                          <m:e>
                            <m:r>
                              <a:rPr lang="en-US" sz="2000" b="1" i="1">
                                <a:solidFill>
                                  <a:srgbClr val="FF6600"/>
                                </a:solidFill>
                                <a:latin typeface="Cambria Math" charset="0"/>
                                <a:ea typeface="Arial" charset="0"/>
                                <a:cs typeface="Arial" charset="0"/>
                              </a:rPr>
                              <m:t>𝒎</m:t>
                            </m:r>
                          </m:e>
                          <m:sub>
                            <m:r>
                              <a:rPr lang="en-US" sz="2000" b="1" i="1">
                                <a:solidFill>
                                  <a:srgbClr val="FF6600"/>
                                </a:solidFill>
                                <a:latin typeface="Cambria Math" charset="0"/>
                                <a:ea typeface="Arial" charset="0"/>
                                <a:cs typeface="Arial" charset="0"/>
                              </a:rPr>
                              <m:t>𝒊𝒋</m:t>
                            </m:r>
                          </m:sub>
                        </m:sSub>
                        <m:r>
                          <a:rPr lang="en-US" sz="2000" b="1" i="1">
                            <a:solidFill>
                              <a:srgbClr val="FF6600"/>
                            </a:solidFill>
                            <a:latin typeface="Cambria Math" charset="0"/>
                            <a:ea typeface="Arial" charset="0"/>
                            <a:cs typeface="Arial" charset="0"/>
                          </a:rPr>
                          <m:t>∙</m:t>
                        </m:r>
                        <m:sSub>
                          <m:sSubPr>
                            <m:ctrlPr>
                              <a:rPr lang="en-US" sz="2000" i="1">
                                <a:solidFill>
                                  <a:srgbClr val="FF6600"/>
                                </a:solidFill>
                                <a:latin typeface="Cambria Math" panose="02040503050406030204" pitchFamily="18" charset="0"/>
                                <a:ea typeface="Arial" charset="0"/>
                                <a:cs typeface="Arial" charset="0"/>
                              </a:rPr>
                            </m:ctrlPr>
                          </m:sSubPr>
                          <m:e>
                            <m:r>
                              <a:rPr lang="en-US" sz="2000" b="1" i="1">
                                <a:solidFill>
                                  <a:srgbClr val="FF6600"/>
                                </a:solidFill>
                                <a:latin typeface="Cambria Math" charset="0"/>
                                <a:ea typeface="Arial" charset="0"/>
                                <a:cs typeface="Arial" charset="0"/>
                              </a:rPr>
                              <m:t>𝒗</m:t>
                            </m:r>
                          </m:e>
                          <m:sub>
                            <m:r>
                              <a:rPr lang="en-US" sz="2000" b="1" i="1">
                                <a:solidFill>
                                  <a:srgbClr val="FF6600"/>
                                </a:solidFill>
                                <a:latin typeface="Cambria Math" charset="0"/>
                                <a:ea typeface="Arial" charset="0"/>
                                <a:cs typeface="Arial" charset="0"/>
                              </a:rPr>
                              <m:t>𝒋</m:t>
                            </m:r>
                          </m:sub>
                        </m:sSub>
                      </m:e>
                    </m:nary>
                  </m:oMath>
                </a14:m>
                <a:r>
                  <a:rPr lang="en-US" sz="2000" dirty="0">
                    <a:latin typeface="Arial" charset="0"/>
                    <a:ea typeface="Arial" charset="0"/>
                    <a:cs typeface="Arial" charset="0"/>
                  </a:rPr>
                  <a:t>.</a:t>
                </a:r>
              </a:p>
              <a:p>
                <a:pPr marL="342900" indent="-342900">
                  <a:buClr>
                    <a:schemeClr val="accent2"/>
                  </a:buClr>
                  <a:buFont typeface="Arial" panose="020B0604020202020204" pitchFamily="34" charset="0"/>
                  <a:buChar char="•"/>
                </a:pPr>
                <a:endParaRPr lang="en-US" sz="2000" dirty="0">
                  <a:latin typeface="Arial" charset="0"/>
                  <a:ea typeface="Arial" charset="0"/>
                  <a:cs typeface="Arial" charset="0"/>
                </a:endParaRPr>
              </a:p>
              <a:p>
                <a:pPr marL="342900" indent="-342900">
                  <a:buClr>
                    <a:schemeClr val="accent2"/>
                  </a:buClr>
                  <a:buFont typeface="Arial" panose="020B0604020202020204" pitchFamily="34" charset="0"/>
                  <a:buChar char="•"/>
                </a:pPr>
                <a:r>
                  <a:rPr lang="en-US" sz="2000" dirty="0">
                    <a:latin typeface="Arial" charset="0"/>
                    <a:ea typeface="Arial" charset="0"/>
                    <a:cs typeface="Arial" charset="0"/>
                  </a:rPr>
                  <a:t>The Map Function: for each matrix element </a:t>
                </a:r>
                <a14:m>
                  <m:oMath xmlns:m="http://schemas.openxmlformats.org/officeDocument/2006/math">
                    <m:sSub>
                      <m:sSubPr>
                        <m:ctrlPr>
                          <a:rPr lang="en-US" altLang="zh-CN" sz="2000" b="0" i="1" smtClean="0">
                            <a:latin typeface="Cambria Math" panose="02040503050406030204" pitchFamily="18" charset="0"/>
                            <a:ea typeface="Arial" charset="0"/>
                            <a:cs typeface="Arial" charset="0"/>
                          </a:rPr>
                        </m:ctrlPr>
                      </m:sSubPr>
                      <m:e>
                        <m:r>
                          <a:rPr lang="en-US" altLang="zh-CN" sz="2000" b="0" i="1" smtClean="0">
                            <a:latin typeface="Cambria Math" panose="02040503050406030204" pitchFamily="18" charset="0"/>
                            <a:ea typeface="Arial" charset="0"/>
                            <a:cs typeface="Arial" charset="0"/>
                          </a:rPr>
                          <m:t>𝑚</m:t>
                        </m:r>
                      </m:e>
                      <m:sub>
                        <m:r>
                          <a:rPr lang="en-US" altLang="zh-CN" sz="2000" b="0" i="1" smtClean="0">
                            <a:latin typeface="Cambria Math" panose="02040503050406030204" pitchFamily="18" charset="0"/>
                            <a:ea typeface="Arial" charset="0"/>
                            <a:cs typeface="Arial" charset="0"/>
                          </a:rPr>
                          <m:t>𝑖𝑗</m:t>
                        </m:r>
                      </m:sub>
                    </m:sSub>
                  </m:oMath>
                </a14:m>
                <a:r>
                  <a:rPr lang="en-US" sz="2000" dirty="0">
                    <a:latin typeface="Arial" charset="0"/>
                    <a:ea typeface="Arial" charset="0"/>
                    <a:cs typeface="Arial" charset="0"/>
                  </a:rPr>
                  <a:t>, produce the key-value pair (</a:t>
                </a:r>
                <a14:m>
                  <m:oMath xmlns:m="http://schemas.openxmlformats.org/officeDocument/2006/math">
                    <m:r>
                      <a:rPr lang="en-US" altLang="zh-CN" sz="2000" b="0" i="1" smtClean="0">
                        <a:latin typeface="Cambria Math" panose="02040503050406030204" pitchFamily="18" charset="0"/>
                        <a:ea typeface="Arial" charset="0"/>
                        <a:cs typeface="Arial" charset="0"/>
                      </a:rPr>
                      <m:t>𝑖</m:t>
                    </m:r>
                  </m:oMath>
                </a14:m>
                <a:r>
                  <a:rPr lang="en-US" sz="2000" dirty="0">
                    <a:latin typeface="Arial" charset="0"/>
                    <a:ea typeface="Arial" charset="0"/>
                    <a:cs typeface="Arial" charset="0"/>
                  </a:rPr>
                  <a:t>,</a:t>
                </a:r>
                <a14:m>
                  <m:oMath xmlns:m="http://schemas.openxmlformats.org/officeDocument/2006/math">
                    <m:sSub>
                      <m:sSubPr>
                        <m:ctrlPr>
                          <a:rPr lang="en-US" altLang="zh-CN" sz="2000" b="0" i="1" smtClean="0">
                            <a:latin typeface="Cambria Math" panose="02040503050406030204" pitchFamily="18" charset="0"/>
                            <a:ea typeface="Arial" charset="0"/>
                            <a:cs typeface="Arial" charset="0"/>
                          </a:rPr>
                        </m:ctrlPr>
                      </m:sSubPr>
                      <m:e>
                        <m:r>
                          <a:rPr lang="en-US" altLang="zh-CN" sz="2000" b="0" i="1" smtClean="0">
                            <a:latin typeface="Cambria Math" panose="02040503050406030204" pitchFamily="18" charset="0"/>
                            <a:ea typeface="Arial" charset="0"/>
                            <a:cs typeface="Arial" charset="0"/>
                          </a:rPr>
                          <m:t>𝑚</m:t>
                        </m:r>
                      </m:e>
                      <m:sub>
                        <m:r>
                          <a:rPr lang="en-US" altLang="zh-CN" sz="2000" b="0" i="1" smtClean="0">
                            <a:latin typeface="Cambria Math" panose="02040503050406030204" pitchFamily="18" charset="0"/>
                            <a:ea typeface="Arial" charset="0"/>
                            <a:cs typeface="Arial" charset="0"/>
                          </a:rPr>
                          <m:t>𝑖𝑗</m:t>
                        </m:r>
                      </m:sub>
                    </m:sSub>
                    <m:r>
                      <a:rPr lang="en-US" altLang="zh-CN" sz="2000" i="1">
                        <a:latin typeface="Cambria Math" panose="02040503050406030204" pitchFamily="18" charset="0"/>
                        <a:ea typeface="Arial" charset="0"/>
                        <a:cs typeface="Arial" charset="0"/>
                      </a:rPr>
                      <m:t>∙</m:t>
                    </m:r>
                    <m:sSub>
                      <m:sSubPr>
                        <m:ctrlPr>
                          <a:rPr lang="en-US" altLang="zh-CN" sz="2000" b="0" i="1" smtClean="0">
                            <a:latin typeface="Cambria Math" panose="02040503050406030204" pitchFamily="18" charset="0"/>
                            <a:ea typeface="Arial" charset="0"/>
                            <a:cs typeface="Arial" charset="0"/>
                          </a:rPr>
                        </m:ctrlPr>
                      </m:sSubPr>
                      <m:e>
                        <m:r>
                          <a:rPr lang="en-US" altLang="zh-CN" sz="2000" b="0" i="1" smtClean="0">
                            <a:latin typeface="Cambria Math" panose="02040503050406030204" pitchFamily="18" charset="0"/>
                            <a:ea typeface="Arial" charset="0"/>
                            <a:cs typeface="Arial" charset="0"/>
                          </a:rPr>
                          <m:t>𝑣</m:t>
                        </m:r>
                      </m:e>
                      <m:sub>
                        <m:r>
                          <a:rPr lang="en-US" altLang="zh-CN" sz="2000" b="0" i="1" smtClean="0">
                            <a:latin typeface="Cambria Math" panose="02040503050406030204" pitchFamily="18" charset="0"/>
                            <a:ea typeface="Arial" charset="0"/>
                            <a:cs typeface="Arial" charset="0"/>
                          </a:rPr>
                          <m:t>𝑗</m:t>
                        </m:r>
                      </m:sub>
                    </m:sSub>
                  </m:oMath>
                </a14:m>
                <a:r>
                  <a:rPr lang="en-US" sz="2000" dirty="0">
                    <a:latin typeface="Arial" charset="0"/>
                    <a:ea typeface="Arial" charset="0"/>
                    <a:cs typeface="Arial" charset="0"/>
                  </a:rPr>
                  <a:t>)</a:t>
                </a:r>
              </a:p>
              <a:p>
                <a:pPr marL="342900" indent="-342900">
                  <a:buClr>
                    <a:schemeClr val="accent2"/>
                  </a:buClr>
                  <a:buFont typeface="Arial" panose="020B0604020202020204" pitchFamily="34" charset="0"/>
                  <a:buChar char="•"/>
                </a:pPr>
                <a:endParaRPr lang="en-US" sz="2000" dirty="0">
                  <a:latin typeface="Arial" charset="0"/>
                  <a:ea typeface="Arial" charset="0"/>
                  <a:cs typeface="Arial" charset="0"/>
                </a:endParaRPr>
              </a:p>
              <a:p>
                <a:pPr marL="342900" indent="-342900">
                  <a:buClr>
                    <a:schemeClr val="accent2"/>
                  </a:buClr>
                  <a:buFont typeface="Arial" panose="020B0604020202020204" pitchFamily="34" charset="0"/>
                  <a:buChar char="•"/>
                </a:pPr>
                <a:r>
                  <a:rPr lang="en-US" sz="2000" dirty="0">
                    <a:latin typeface="Arial" charset="0"/>
                    <a:ea typeface="Arial" charset="0"/>
                    <a:cs typeface="Arial" charset="0"/>
                  </a:rPr>
                  <a:t>The Reduce Function: sum all the values associated with a given key 𝑖, and the result is a pair (</a:t>
                </a:r>
                <a14:m>
                  <m:oMath xmlns:m="http://schemas.openxmlformats.org/officeDocument/2006/math">
                    <m:r>
                      <a:rPr lang="en-US" altLang="zh-CN" sz="2000" b="0" i="1" smtClean="0">
                        <a:latin typeface="Cambria Math" panose="02040503050406030204" pitchFamily="18" charset="0"/>
                        <a:ea typeface="Arial" charset="0"/>
                        <a:cs typeface="Arial" charset="0"/>
                      </a:rPr>
                      <m:t>𝑖</m:t>
                    </m:r>
                  </m:oMath>
                </a14:m>
                <a:r>
                  <a:rPr lang="en-US" sz="2000" dirty="0">
                    <a:latin typeface="Arial" charset="0"/>
                    <a:ea typeface="Arial" charset="0"/>
                    <a:cs typeface="Arial" charset="0"/>
                  </a:rPr>
                  <a:t>,</a:t>
                </a:r>
                <a14:m>
                  <m:oMath xmlns:m="http://schemas.openxmlformats.org/officeDocument/2006/math">
                    <m:sSub>
                      <m:sSubPr>
                        <m:ctrlPr>
                          <a:rPr lang="en-US" altLang="zh-CN" sz="2000" b="0" i="1" smtClean="0">
                            <a:latin typeface="Cambria Math" panose="02040503050406030204" pitchFamily="18" charset="0"/>
                            <a:ea typeface="Arial" charset="0"/>
                            <a:cs typeface="Arial" charset="0"/>
                          </a:rPr>
                        </m:ctrlPr>
                      </m:sSubPr>
                      <m:e>
                        <m:r>
                          <a:rPr lang="en-US" altLang="zh-CN" sz="2000" b="0" i="1" smtClean="0">
                            <a:latin typeface="Cambria Math" panose="02040503050406030204" pitchFamily="18" charset="0"/>
                            <a:ea typeface="Arial" charset="0"/>
                            <a:cs typeface="Arial" charset="0"/>
                          </a:rPr>
                          <m:t>𝑥</m:t>
                        </m:r>
                      </m:e>
                      <m:sub>
                        <m:r>
                          <a:rPr lang="en-US" altLang="zh-CN" sz="2000" b="0" i="1" smtClean="0">
                            <a:latin typeface="Cambria Math" panose="02040503050406030204" pitchFamily="18" charset="0"/>
                            <a:ea typeface="Arial" charset="0"/>
                            <a:cs typeface="Arial" charset="0"/>
                          </a:rPr>
                          <m:t>𝑖</m:t>
                        </m:r>
                      </m:sub>
                    </m:sSub>
                  </m:oMath>
                </a14:m>
                <a:r>
                  <a:rPr lang="en-US" sz="2000" dirty="0">
                    <a:latin typeface="Arial" charset="0"/>
                    <a:ea typeface="Arial" charset="0"/>
                    <a:cs typeface="Arial" charset="0"/>
                  </a:rPr>
                  <a:t>)</a:t>
                </a:r>
              </a:p>
              <a:p>
                <a:pPr marL="342900" indent="-342900">
                  <a:buClr>
                    <a:schemeClr val="accent2"/>
                  </a:buClr>
                  <a:buFont typeface="Arial" panose="020B0604020202020204" pitchFamily="34" charset="0"/>
                  <a:buChar char="•"/>
                </a:pPr>
                <a:endParaRPr lang="en-US" sz="2000" dirty="0">
                  <a:latin typeface="Arial" charset="0"/>
                  <a:ea typeface="Arial" charset="0"/>
                  <a:cs typeface="Arial" charset="0"/>
                </a:endParaRPr>
              </a:p>
              <a:p>
                <a:endParaRPr lang="en-US" sz="2000" dirty="0">
                  <a:latin typeface="Arial" charset="0"/>
                  <a:ea typeface="Arial" charset="0"/>
                  <a:cs typeface="Arial" charset="0"/>
                </a:endParaRPr>
              </a:p>
              <a:p>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550499" y="1371598"/>
                <a:ext cx="8277107" cy="5187959"/>
              </a:xfrm>
              <a:prstGeom prst="rect">
                <a:avLst/>
              </a:prstGeom>
              <a:blipFill>
                <a:blip r:embed="rId2"/>
                <a:stretch>
                  <a:fillRect l="-736" t="-470"/>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175936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标题 1"/>
          <p:cNvSpPr txBox="1">
            <a:spLocks noGrp="1"/>
          </p:cNvSpPr>
          <p:nvPr>
            <p:ph type="title"/>
          </p:nvPr>
        </p:nvSpPr>
        <p:spPr>
          <a:prstGeom prst="rect">
            <a:avLst/>
          </a:prstGeom>
        </p:spPr>
        <p:txBody>
          <a:bodyPr/>
          <a:lstStyle>
            <a:lvl1pPr algn="ctr"/>
          </a:lstStyle>
          <a:p>
            <a:r>
              <a:t>Solution 2</a:t>
            </a:r>
          </a:p>
        </p:txBody>
      </p:sp>
      <p:sp>
        <p:nvSpPr>
          <p:cNvPr id="151"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9" name="TextBox 8"/>
          <p:cNvSpPr txBox="1"/>
          <p:nvPr/>
        </p:nvSpPr>
        <p:spPr>
          <a:xfrm>
            <a:off x="550499" y="1371598"/>
            <a:ext cx="8277107" cy="3785652"/>
          </a:xfrm>
          <a:prstGeom prst="rect">
            <a:avLst/>
          </a:prstGeom>
          <a:noFill/>
        </p:spPr>
        <p:txBody>
          <a:bodyPr wrap="square" rtlCol="0">
            <a:spAutoFit/>
          </a:bodyPr>
          <a:lstStyle/>
          <a:p>
            <a:pPr marL="342900" indent="-342900">
              <a:buClr>
                <a:schemeClr val="accent2"/>
              </a:buClr>
              <a:buFont typeface="Arial" panose="020B0604020202020204" pitchFamily="34" charset="0"/>
              <a:buChar char="•"/>
            </a:pPr>
            <a:r>
              <a:rPr lang="zh-CN" altLang="en-US" sz="2000" dirty="0">
                <a:latin typeface="Arial" charset="0"/>
                <a:ea typeface="Arial" charset="0"/>
                <a:cs typeface="Arial" charset="0"/>
              </a:rPr>
              <a:t>Thus, in row-major order, the sixteen key-value pairs produced are:</a:t>
            </a: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r>
              <a:rPr lang="zh-CN" altLang="en-US" sz="2000" dirty="0">
                <a:latin typeface="Arial" charset="0"/>
                <a:ea typeface="Arial" charset="0"/>
                <a:cs typeface="Arial" charset="0"/>
              </a:rPr>
              <a:t>Reduce will sum the values corresponding to the same key, thus, results of reduce are:</a:t>
            </a:r>
            <a:r>
              <a:rPr lang="en-US" altLang="zh-CN" sz="2000" dirty="0">
                <a:latin typeface="Arial" charset="0"/>
                <a:ea typeface="Arial" charset="0"/>
                <a:cs typeface="Arial" charset="0"/>
              </a:rPr>
              <a:t> </a:t>
            </a:r>
            <a:r>
              <a:rPr lang="zh-CN" altLang="en-US" sz="2000" dirty="0">
                <a:latin typeface="Arial" charset="0"/>
                <a:ea typeface="Arial" charset="0"/>
                <a:cs typeface="Arial" charset="0"/>
              </a:rPr>
              <a:t>(1,30), (2,70), (3,110), (4,150)</a:t>
            </a:r>
            <a:endParaRPr lang="en-US" sz="2000" dirty="0">
              <a:latin typeface="Arial" charset="0"/>
              <a:ea typeface="Arial" charset="0"/>
              <a:cs typeface="Arial" charset="0"/>
            </a:endParaRPr>
          </a:p>
          <a:p>
            <a:endParaRPr lang="en-US" sz="2000" dirty="0">
              <a:latin typeface="Arial" charset="0"/>
              <a:ea typeface="Arial" charset="0"/>
              <a:cs typeface="Arial" charset="0"/>
            </a:endParaRPr>
          </a:p>
          <a:p>
            <a:endParaRPr lang="en-US" sz="2000" dirty="0"/>
          </a:p>
        </p:txBody>
      </p:sp>
      <p:graphicFrame>
        <p:nvGraphicFramePr>
          <p:cNvPr id="11" name="对象 4">
            <a:hlinkClick r:id="" action="ppaction://ole?verb=0"/>
          </p:cNvPr>
          <p:cNvGraphicFramePr>
            <a:graphicFrameLocks noChangeAspect="1"/>
          </p:cNvGraphicFramePr>
          <p:nvPr>
            <p:extLst>
              <p:ext uri="{D42A27DB-BD31-4B8C-83A1-F6EECF244321}">
                <p14:modId xmlns:p14="http://schemas.microsoft.com/office/powerpoint/2010/main" val="55334844"/>
              </p:ext>
            </p:extLst>
          </p:nvPr>
        </p:nvGraphicFramePr>
        <p:xfrm>
          <a:off x="2442455" y="1795113"/>
          <a:ext cx="3950335" cy="1800860"/>
        </p:xfrm>
        <a:graphic>
          <a:graphicData uri="http://schemas.openxmlformats.org/presentationml/2006/ole">
            <mc:AlternateContent xmlns:mc="http://schemas.openxmlformats.org/markup-compatibility/2006">
              <mc:Choice xmlns:v="urn:schemas-microsoft-com:vml" Requires="v">
                <p:oleObj r:id="rId2" imgW="2005965" imgH="914400" progId="Equation.KSEE3">
                  <p:embed/>
                </p:oleObj>
              </mc:Choice>
              <mc:Fallback>
                <p:oleObj r:id="rId2" imgW="2005965" imgH="914400" progId="Equation.KSEE3">
                  <p:embed/>
                  <p:pic>
                    <p:nvPicPr>
                      <p:cNvPr id="5" name="对象 4">
                        <a:hlinkClick r:id="" action="ppaction://ole?verb=0"/>
                      </p:cNvPr>
                      <p:cNvPicPr/>
                      <p:nvPr/>
                    </p:nvPicPr>
                    <p:blipFill>
                      <a:blip r:embed="rId3"/>
                      <a:stretch>
                        <a:fillRect/>
                      </a:stretch>
                    </p:blipFill>
                    <p:spPr>
                      <a:xfrm>
                        <a:off x="2442455" y="1795113"/>
                        <a:ext cx="3950335" cy="1800860"/>
                      </a:xfrm>
                      <a:prstGeom prst="rect">
                        <a:avLst/>
                      </a:prstGeom>
                      <a:solidFill>
                        <a:sysClr val="window" lastClr="FFFFFF"/>
                      </a:solidFill>
                    </p:spPr>
                  </p:pic>
                </p:oleObj>
              </mc:Fallback>
            </mc:AlternateContent>
          </a:graphicData>
        </a:graphic>
      </p:graphicFrame>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正文"/>
          <p:cNvSpPr txBox="1">
            <a:spLocks noGrp="1"/>
          </p:cNvSpPr>
          <p:nvPr>
            <p:ph idx="1"/>
          </p:nvPr>
        </p:nvSpPr>
        <p:spPr>
          <a:prstGeom prst="rect">
            <a:avLst/>
          </a:prstGeom>
        </p:spPr>
        <p:txBody>
          <a:bodyPr/>
          <a:lstStyle/>
          <a:p>
            <a:endParaRPr/>
          </a:p>
        </p:txBody>
      </p:sp>
      <p:sp>
        <p:nvSpPr>
          <p:cNvPr id="158" name="幻灯片编号"/>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159" name="WX20180212-110000@2x.png" descr="WX20180212-110000@2x.png"/>
          <p:cNvPicPr>
            <a:picLocks noChangeAspect="1"/>
          </p:cNvPicPr>
          <p:nvPr/>
        </p:nvPicPr>
        <p:blipFill>
          <a:blip r:embed="rId2"/>
          <a:stretch>
            <a:fillRect/>
          </a:stretch>
        </p:blipFill>
        <p:spPr>
          <a:xfrm>
            <a:off x="228600" y="355600"/>
            <a:ext cx="8686800" cy="6146800"/>
          </a:xfrm>
          <a:prstGeom prst="rect">
            <a:avLst/>
          </a:prstGeom>
          <a:ln w="12700">
            <a:miter lim="4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标题 1"/>
          <p:cNvSpPr txBox="1">
            <a:spLocks noGrp="1"/>
          </p:cNvSpPr>
          <p:nvPr>
            <p:ph type="title"/>
          </p:nvPr>
        </p:nvSpPr>
        <p:spPr>
          <a:prstGeom prst="rect">
            <a:avLst/>
          </a:prstGeom>
        </p:spPr>
        <p:txBody>
          <a:bodyPr/>
          <a:lstStyle>
            <a:lvl1pPr algn="ctr"/>
          </a:lstStyle>
          <a:p>
            <a:r>
              <a:t>Question 3</a:t>
            </a:r>
          </a:p>
        </p:txBody>
      </p:sp>
      <p:sp>
        <p:nvSpPr>
          <p:cNvPr id="162" name="内容占位符 2"/>
          <p:cNvSpPr txBox="1">
            <a:spLocks noGrp="1"/>
          </p:cNvSpPr>
          <p:nvPr>
            <p:ph idx="1"/>
          </p:nvPr>
        </p:nvSpPr>
        <p:spPr>
          <a:xfrm>
            <a:off x="550499" y="1641047"/>
            <a:ext cx="7771327" cy="4197045"/>
          </a:xfrm>
          <a:prstGeom prst="rect">
            <a:avLst/>
          </a:prstGeom>
        </p:spPr>
        <p:txBody>
          <a:bodyPr/>
          <a:lstStyle/>
          <a:p>
            <a:pPr marL="342900" indent="-342900">
              <a:spcBef>
                <a:spcPts val="500"/>
              </a:spcBef>
              <a:buFont typeface="Arial" panose="020B0604020202020204" pitchFamily="34" charset="0"/>
              <a:buChar char="•"/>
              <a:defRPr sz="2400"/>
            </a:pPr>
            <a:r>
              <a:rPr dirty="0"/>
              <a:t>Consider a simple example: </a:t>
            </a:r>
          </a:p>
          <a:p>
            <a:pPr marL="791211" lvl="1" indent="-342900">
              <a:spcBef>
                <a:spcPts val="400"/>
              </a:spcBef>
              <a:buFont typeface="Wingdings" panose="05000000000000000000" pitchFamily="2" charset="2"/>
              <a:buChar char="§"/>
              <a:defRPr sz="2000"/>
            </a:pPr>
            <a:r>
              <a:rPr dirty="0"/>
              <a:t>We have a large dataset where input keys are strings and input values are integers.</a:t>
            </a:r>
          </a:p>
          <a:p>
            <a:pPr marL="791211" lvl="1" indent="-342900">
              <a:spcBef>
                <a:spcPts val="400"/>
              </a:spcBef>
              <a:buFont typeface="Wingdings" panose="05000000000000000000" pitchFamily="2" charset="2"/>
              <a:buChar char="§"/>
              <a:defRPr sz="2000"/>
            </a:pPr>
            <a:r>
              <a:rPr dirty="0"/>
              <a:t>We wish to compute the mean of all integers associated with the same key (rounded to the nearest integer).</a:t>
            </a:r>
          </a:p>
          <a:p>
            <a:pPr marL="791211" lvl="1" indent="-342900">
              <a:spcBef>
                <a:spcPts val="400"/>
              </a:spcBef>
              <a:buFont typeface="Wingdings" panose="05000000000000000000" pitchFamily="2" charset="2"/>
              <a:buChar char="§"/>
              <a:defRPr sz="2000"/>
            </a:pPr>
            <a:r>
              <a:rPr dirty="0"/>
              <a:t>A real-world example might be a large user log from a popular website, where keys represent user ids and values represent some measure of activity such as elapsed time for a particular session. </a:t>
            </a:r>
          </a:p>
          <a:p>
            <a:pPr marL="791211" lvl="1" indent="-342900">
              <a:spcBef>
                <a:spcPts val="400"/>
              </a:spcBef>
              <a:buFont typeface="Wingdings" panose="05000000000000000000" pitchFamily="2" charset="2"/>
              <a:buChar char="§"/>
              <a:defRPr sz="2000"/>
            </a:pPr>
            <a:r>
              <a:rPr dirty="0"/>
              <a:t>A program Tommy has implemented the problem on </a:t>
            </a:r>
            <a:r>
              <a:rPr dirty="0" err="1"/>
              <a:t>MapReduce</a:t>
            </a:r>
            <a:r>
              <a:rPr dirty="0"/>
              <a:t>. He has written a few versions with the pseudo code shown in Figures 1—4. </a:t>
            </a:r>
          </a:p>
        </p:txBody>
      </p:sp>
      <p:sp>
        <p:nvSpPr>
          <p:cNvPr id="163"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tro2Gradschool" id="{8ABCC169-56E4-7446-9F23-24C08815A42B}" vid="{986AD0CE-622F-1E4A-B6D4-406E16E504C2}"/>
    </a:ext>
  </a:extLst>
</a:theme>
</file>

<file path=ppt/theme/theme2.xml><?xml version="1.0" encoding="utf-8"?>
<a:theme xmlns:a="http://schemas.openxmlformats.org/drawingml/2006/main" name="Technic">
  <a:themeElements>
    <a:clrScheme name="Technic">
      <a:dk1>
        <a:srgbClr val="000000"/>
      </a:dk1>
      <a:lt1>
        <a:srgbClr val="FFFFFF"/>
      </a:lt1>
      <a:dk2>
        <a:srgbClr val="A7A7A7"/>
      </a:dk2>
      <a:lt2>
        <a:srgbClr val="535353"/>
      </a:lt2>
      <a:accent1>
        <a:srgbClr val="6EA0B0"/>
      </a:accent1>
      <a:accent2>
        <a:srgbClr val="CCAF0A"/>
      </a:accent2>
      <a:accent3>
        <a:srgbClr val="8D89A4"/>
      </a:accent3>
      <a:accent4>
        <a:srgbClr val="748560"/>
      </a:accent4>
      <a:accent5>
        <a:srgbClr val="9E9273"/>
      </a:accent5>
      <a:accent6>
        <a:srgbClr val="7E848D"/>
      </a:accent6>
      <a:hlink>
        <a:srgbClr val="0000FF"/>
      </a:hlink>
      <a:folHlink>
        <a:srgbClr val="FF00FF"/>
      </a:folHlink>
    </a:clrScheme>
    <a:fontScheme name="Technic">
      <a:majorFont>
        <a:latin typeface="Helvetica"/>
        <a:ea typeface="Helvetica"/>
        <a:cs typeface="Helvetica"/>
      </a:majorFont>
      <a:minorFont>
        <a:latin typeface="Calibri"/>
        <a:ea typeface="Calibri"/>
        <a:cs typeface="Calibri"/>
      </a:minorFont>
    </a:fontScheme>
    <a:fmtScheme name="Tech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289</TotalTime>
  <Words>1476</Words>
  <Application>Microsoft Office PowerPoint</Application>
  <PresentationFormat>全屏显示(4:3)</PresentationFormat>
  <Paragraphs>144</Paragraphs>
  <Slides>23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2" baseType="lpstr">
      <vt:lpstr>Arial</vt:lpstr>
      <vt:lpstr>Calibri</vt:lpstr>
      <vt:lpstr>Cambria</vt:lpstr>
      <vt:lpstr>Cambria Math</vt:lpstr>
      <vt:lpstr>Times</vt:lpstr>
      <vt:lpstr>Times New Roman</vt:lpstr>
      <vt:lpstr>Wingdings</vt:lpstr>
      <vt:lpstr>Blank</vt:lpstr>
      <vt:lpstr>Equation.KSEE3</vt:lpstr>
      <vt:lpstr>PowerPoint 演示文稿</vt:lpstr>
      <vt:lpstr>Review</vt:lpstr>
      <vt:lpstr>Question 1</vt:lpstr>
      <vt:lpstr>Solution 1</vt:lpstr>
      <vt:lpstr>Question 2</vt:lpstr>
      <vt:lpstr>Solution 2</vt:lpstr>
      <vt:lpstr>Solution 2</vt:lpstr>
      <vt:lpstr>PowerPoint 演示文稿</vt:lpstr>
      <vt:lpstr>Question 3</vt:lpstr>
      <vt:lpstr>Question 3a</vt:lpstr>
      <vt:lpstr>Solution 3a</vt:lpstr>
      <vt:lpstr>Question 3b</vt:lpstr>
      <vt:lpstr>Solution 3b</vt:lpstr>
      <vt:lpstr>Question 3c</vt:lpstr>
      <vt:lpstr>Solution 3c</vt:lpstr>
      <vt:lpstr>Question 3d</vt:lpstr>
      <vt:lpstr>Solution 3d</vt:lpstr>
      <vt:lpstr>Summary</vt:lpstr>
      <vt:lpstr>Additional Question (Optional)</vt:lpstr>
      <vt:lpstr>Question 4</vt:lpstr>
      <vt:lpstr>Question 4</vt:lpstr>
      <vt:lpstr>Solution 4</vt:lpstr>
      <vt:lpstr>Solution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Yiwei Wang</cp:lastModifiedBy>
  <cp:revision>22</cp:revision>
  <dcterms:modified xsi:type="dcterms:W3CDTF">2021-08-25T14:49:58Z</dcterms:modified>
</cp:coreProperties>
</file>