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72" r:id="rId13"/>
    <p:sldId id="273" r:id="rId14"/>
    <p:sldId id="262" r:id="rId15"/>
    <p:sldId id="263" r:id="rId16"/>
    <p:sldId id="274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7" autoAdjust="0"/>
    <p:restoredTop sz="97871" autoAdjust="0"/>
  </p:normalViewPr>
  <p:slideViewPr>
    <p:cSldViewPr>
      <p:cViewPr varScale="1">
        <p:scale>
          <a:sx n="222" d="100"/>
          <a:sy n="222" d="100"/>
        </p:scale>
        <p:origin x="2384" y="192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726F-A11C-4D61-BF0B-65698CF0F72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DCAA9-ED1E-4C3F-9E90-8313220C62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E9ADB-2485-4A93-AC68-657D518DF81C}" type="slidenum">
              <a:rPr lang="en-US"/>
              <a:pPr/>
              <a:t>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During the random walk,</a:t>
            </a:r>
            <a:r>
              <a:rPr lang="en-US" b="0" baseline="0" dirty="0">
                <a:latin typeface="Times New Roman" pitchFamily="18" charset="0"/>
                <a:cs typeface="Times New Roman" pitchFamily="18" charset="0"/>
              </a:rPr>
              <a:t> the importance is flowed from one to another.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0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jump even though there is no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1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4953239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6604318"/>
            <a:ext cx="9144000" cy="25368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899"/>
            <a:ext cx="8098767" cy="1582285"/>
          </a:xfrm>
        </p:spPr>
        <p:txBody>
          <a:bodyPr/>
          <a:lstStyle>
            <a:lvl1pPr algn="ctr">
              <a:defRPr sz="54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216244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E3208-66C9-4B29-9BEB-A13306E36DF2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290946"/>
            <a:ext cx="1941759" cy="5969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500" y="290946"/>
            <a:ext cx="5692300" cy="5969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1862A-B60D-4705-BF24-91D6572112AC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5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5F3209-E699-4A0F-BF28-660CDEED09C8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8236034" y="690758"/>
            <a:ext cx="184731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441" dirty="0"/>
          </a:p>
        </p:txBody>
      </p:sp>
    </p:spTree>
    <p:extLst>
      <p:ext uri="{BB962C8B-B14F-4D97-AF65-F5344CB8AC3E}">
        <p14:creationId xmlns:p14="http://schemas.microsoft.com/office/powerpoint/2010/main" val="397400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3" y="4407179"/>
            <a:ext cx="7772757" cy="1361567"/>
          </a:xfrm>
        </p:spPr>
        <p:txBody>
          <a:bodyPr anchor="t"/>
          <a:lstStyle>
            <a:lvl1pPr algn="l">
              <a:defRPr sz="360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3" y="2906588"/>
            <a:ext cx="7772757" cy="1500591"/>
          </a:xfrm>
        </p:spPr>
        <p:txBody>
          <a:bodyPr anchor="b"/>
          <a:lstStyle>
            <a:lvl1pPr marL="0" indent="0">
              <a:buNone/>
              <a:defRPr sz="1801"/>
            </a:lvl1pPr>
            <a:lvl2pPr marL="411800" indent="0">
              <a:buNone/>
              <a:defRPr sz="1621"/>
            </a:lvl2pPr>
            <a:lvl3pPr marL="823600" indent="0">
              <a:buNone/>
              <a:defRPr sz="1441"/>
            </a:lvl3pPr>
            <a:lvl4pPr marL="1235400" indent="0">
              <a:buNone/>
              <a:defRPr sz="1261"/>
            </a:lvl4pPr>
            <a:lvl5pPr marL="1647200" indent="0">
              <a:buNone/>
              <a:defRPr sz="1261"/>
            </a:lvl5pPr>
            <a:lvl6pPr marL="2059000" indent="0">
              <a:buNone/>
              <a:defRPr sz="1261"/>
            </a:lvl6pPr>
            <a:lvl7pPr marL="2470800" indent="0">
              <a:buNone/>
              <a:defRPr sz="1261"/>
            </a:lvl7pPr>
            <a:lvl8pPr marL="2882600" indent="0">
              <a:buNone/>
              <a:defRPr sz="1261"/>
            </a:lvl8pPr>
            <a:lvl9pPr marL="3294400" indent="0">
              <a:buNone/>
              <a:defRPr sz="12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13340B-9751-4D12-A1C3-1F91A3C3A899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0" y="1641047"/>
            <a:ext cx="3816315" cy="4619296"/>
          </a:xfrm>
        </p:spPr>
        <p:txBody>
          <a:bodyPr/>
          <a:lstStyle>
            <a:lvl1pPr>
              <a:defRPr sz="2522"/>
            </a:lvl1pPr>
            <a:lvl2pPr>
              <a:defRPr sz="2162"/>
            </a:lvl2pPr>
            <a:lvl3pPr>
              <a:defRPr sz="1801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641047"/>
            <a:ext cx="3817745" cy="4619296"/>
          </a:xfrm>
        </p:spPr>
        <p:txBody>
          <a:bodyPr/>
          <a:lstStyle>
            <a:lvl1pPr>
              <a:defRPr sz="2522"/>
            </a:lvl1pPr>
            <a:lvl2pPr>
              <a:defRPr sz="2162"/>
            </a:lvl2pPr>
            <a:lvl3pPr>
              <a:defRPr sz="1801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72DA-B3D2-44D3-BADD-F0998C0636DC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7" y="1534989"/>
            <a:ext cx="4039375" cy="639220"/>
          </a:xfrm>
        </p:spPr>
        <p:txBody>
          <a:bodyPr anchor="b"/>
          <a:lstStyle>
            <a:lvl1pPr marL="0" indent="0">
              <a:buNone/>
              <a:defRPr sz="2162" b="1"/>
            </a:lvl1pPr>
            <a:lvl2pPr marL="411800" indent="0">
              <a:buNone/>
              <a:defRPr sz="1801" b="1"/>
            </a:lvl2pPr>
            <a:lvl3pPr marL="823600" indent="0">
              <a:buNone/>
              <a:defRPr sz="1621" b="1"/>
            </a:lvl3pPr>
            <a:lvl4pPr marL="1235400" indent="0">
              <a:buNone/>
              <a:defRPr sz="1441" b="1"/>
            </a:lvl4pPr>
            <a:lvl5pPr marL="1647200" indent="0">
              <a:buNone/>
              <a:defRPr sz="1441" b="1"/>
            </a:lvl5pPr>
            <a:lvl6pPr marL="2059000" indent="0">
              <a:buNone/>
              <a:defRPr sz="1441" b="1"/>
            </a:lvl6pPr>
            <a:lvl7pPr marL="2470800" indent="0">
              <a:buNone/>
              <a:defRPr sz="1441" b="1"/>
            </a:lvl7pPr>
            <a:lvl8pPr marL="2882600" indent="0">
              <a:buNone/>
              <a:defRPr sz="1441" b="1"/>
            </a:lvl8pPr>
            <a:lvl9pPr marL="3294400" indent="0">
              <a:buNone/>
              <a:defRPr sz="14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" y="2174209"/>
            <a:ext cx="4039375" cy="3951411"/>
          </a:xfrm>
        </p:spPr>
        <p:txBody>
          <a:bodyPr/>
          <a:lstStyle>
            <a:lvl1pPr>
              <a:defRPr sz="2162"/>
            </a:lvl1pPr>
            <a:lvl2pPr>
              <a:defRPr sz="1801"/>
            </a:lvl2pPr>
            <a:lvl3pPr>
              <a:defRPr sz="1621"/>
            </a:lvl3pPr>
            <a:lvl4pPr>
              <a:defRPr sz="1441"/>
            </a:lvl4pPr>
            <a:lvl5pPr>
              <a:defRPr sz="1441"/>
            </a:lvl5pPr>
            <a:lvl6pPr>
              <a:defRPr sz="1441"/>
            </a:lvl6pPr>
            <a:lvl7pPr>
              <a:defRPr sz="1441"/>
            </a:lvl7pPr>
            <a:lvl8pPr>
              <a:defRPr sz="1441"/>
            </a:lvl8pPr>
            <a:lvl9pPr>
              <a:defRPr sz="14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2162" b="1"/>
            </a:lvl1pPr>
            <a:lvl2pPr marL="411800" indent="0">
              <a:buNone/>
              <a:defRPr sz="1801" b="1"/>
            </a:lvl2pPr>
            <a:lvl3pPr marL="823600" indent="0">
              <a:buNone/>
              <a:defRPr sz="1621" b="1"/>
            </a:lvl3pPr>
            <a:lvl4pPr marL="1235400" indent="0">
              <a:buNone/>
              <a:defRPr sz="1441" b="1"/>
            </a:lvl4pPr>
            <a:lvl5pPr marL="1647200" indent="0">
              <a:buNone/>
              <a:defRPr sz="1441" b="1"/>
            </a:lvl5pPr>
            <a:lvl6pPr marL="2059000" indent="0">
              <a:buNone/>
              <a:defRPr sz="1441" b="1"/>
            </a:lvl6pPr>
            <a:lvl7pPr marL="2470800" indent="0">
              <a:buNone/>
              <a:defRPr sz="1441" b="1"/>
            </a:lvl7pPr>
            <a:lvl8pPr marL="2882600" indent="0">
              <a:buNone/>
              <a:defRPr sz="1441" b="1"/>
            </a:lvl8pPr>
            <a:lvl9pPr marL="3294400" indent="0">
              <a:buNone/>
              <a:defRPr sz="14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09"/>
            <a:ext cx="4040804" cy="3951411"/>
          </a:xfrm>
        </p:spPr>
        <p:txBody>
          <a:bodyPr/>
          <a:lstStyle>
            <a:lvl1pPr>
              <a:defRPr sz="2162"/>
            </a:lvl1pPr>
            <a:lvl2pPr>
              <a:defRPr sz="1801"/>
            </a:lvl2pPr>
            <a:lvl3pPr>
              <a:defRPr sz="1621"/>
            </a:lvl3pPr>
            <a:lvl4pPr>
              <a:defRPr sz="1441"/>
            </a:lvl4pPr>
            <a:lvl5pPr>
              <a:defRPr sz="1441"/>
            </a:lvl5pPr>
            <a:lvl6pPr>
              <a:defRPr sz="1441"/>
            </a:lvl6pPr>
            <a:lvl7pPr>
              <a:defRPr sz="1441"/>
            </a:lvl7pPr>
            <a:lvl8pPr>
              <a:defRPr sz="1441"/>
            </a:lvl8pPr>
            <a:lvl9pPr>
              <a:defRPr sz="14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B3C46-8CE4-44D5-96D8-EF97D7288CD1}" type="datetime1">
              <a:rPr lang="en-US" smtClean="0"/>
              <a:t>10/14/21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9AB58-EA86-475A-80D9-3B8B0EE26A7E}" type="datetime1">
              <a:rPr lang="en-US" smtClean="0"/>
              <a:t>10/14/21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1B17A-2549-49CE-A5CB-BED5DE4F4DD4}" type="datetime1">
              <a:rPr lang="en-US" smtClean="0"/>
              <a:t>10/14/21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3748"/>
            <a:ext cx="3008440" cy="1160915"/>
          </a:xfrm>
        </p:spPr>
        <p:txBody>
          <a:bodyPr anchor="b"/>
          <a:lstStyle>
            <a:lvl1pPr algn="l">
              <a:defRPr sz="18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7"/>
            <a:ext cx="5111775" cy="5851873"/>
          </a:xfrm>
        </p:spPr>
        <p:txBody>
          <a:bodyPr/>
          <a:lstStyle>
            <a:lvl1pPr>
              <a:defRPr sz="2882"/>
            </a:lvl1pPr>
            <a:lvl2pPr>
              <a:defRPr sz="2522"/>
            </a:lvl2pPr>
            <a:lvl3pPr>
              <a:defRPr sz="2162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8" y="1434663"/>
            <a:ext cx="3008440" cy="4690957"/>
          </a:xfrm>
        </p:spPr>
        <p:txBody>
          <a:bodyPr/>
          <a:lstStyle>
            <a:lvl1pPr marL="0" indent="0">
              <a:buNone/>
              <a:defRPr sz="1261"/>
            </a:lvl1pPr>
            <a:lvl2pPr marL="411800" indent="0">
              <a:buNone/>
              <a:defRPr sz="1081"/>
            </a:lvl2pPr>
            <a:lvl3pPr marL="823600" indent="0">
              <a:buNone/>
              <a:defRPr sz="901"/>
            </a:lvl3pPr>
            <a:lvl4pPr marL="1235400" indent="0">
              <a:buNone/>
              <a:defRPr sz="811"/>
            </a:lvl4pPr>
            <a:lvl5pPr marL="1647200" indent="0">
              <a:buNone/>
              <a:defRPr sz="811"/>
            </a:lvl5pPr>
            <a:lvl6pPr marL="2059000" indent="0">
              <a:buNone/>
              <a:defRPr sz="811"/>
            </a:lvl6pPr>
            <a:lvl7pPr marL="2470800" indent="0">
              <a:buNone/>
              <a:defRPr sz="811"/>
            </a:lvl7pPr>
            <a:lvl8pPr marL="2882600" indent="0">
              <a:buNone/>
              <a:defRPr sz="811"/>
            </a:lvl8pPr>
            <a:lvl9pPr marL="3294400" indent="0">
              <a:buNone/>
              <a:defRPr sz="8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6BA47-1DCC-404E-BA1D-453328984CC4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4" y="4801317"/>
            <a:ext cx="5486399" cy="566126"/>
          </a:xfrm>
        </p:spPr>
        <p:txBody>
          <a:bodyPr anchor="b"/>
          <a:lstStyle>
            <a:lvl1pPr algn="l">
              <a:defRPr sz="18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4" y="613422"/>
            <a:ext cx="5486399" cy="4114800"/>
          </a:xfrm>
        </p:spPr>
        <p:txBody>
          <a:bodyPr/>
          <a:lstStyle>
            <a:lvl1pPr marL="0" indent="0">
              <a:buNone/>
              <a:defRPr sz="2882"/>
            </a:lvl1pPr>
            <a:lvl2pPr marL="411800" indent="0">
              <a:buNone/>
              <a:defRPr sz="2522"/>
            </a:lvl2pPr>
            <a:lvl3pPr marL="823600" indent="0">
              <a:buNone/>
              <a:defRPr sz="2162"/>
            </a:lvl3pPr>
            <a:lvl4pPr marL="1235400" indent="0">
              <a:buNone/>
              <a:defRPr sz="1801"/>
            </a:lvl4pPr>
            <a:lvl5pPr marL="1647200" indent="0">
              <a:buNone/>
              <a:defRPr sz="1801"/>
            </a:lvl5pPr>
            <a:lvl6pPr marL="2059000" indent="0">
              <a:buNone/>
              <a:defRPr sz="1801"/>
            </a:lvl6pPr>
            <a:lvl7pPr marL="2470800" indent="0">
              <a:buNone/>
              <a:defRPr sz="1801"/>
            </a:lvl7pPr>
            <a:lvl8pPr marL="2882600" indent="0">
              <a:buNone/>
              <a:defRPr sz="1801"/>
            </a:lvl8pPr>
            <a:lvl9pPr marL="3294400" indent="0">
              <a:buNone/>
              <a:defRPr sz="1801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4" y="5367442"/>
            <a:ext cx="5486399" cy="805475"/>
          </a:xfrm>
        </p:spPr>
        <p:txBody>
          <a:bodyPr/>
          <a:lstStyle>
            <a:lvl1pPr marL="0" indent="0">
              <a:buNone/>
              <a:defRPr sz="1261"/>
            </a:lvl1pPr>
            <a:lvl2pPr marL="411800" indent="0">
              <a:buNone/>
              <a:defRPr sz="1081"/>
            </a:lvl2pPr>
            <a:lvl3pPr marL="823600" indent="0">
              <a:buNone/>
              <a:defRPr sz="901"/>
            </a:lvl3pPr>
            <a:lvl4pPr marL="1235400" indent="0">
              <a:buNone/>
              <a:defRPr sz="811"/>
            </a:lvl4pPr>
            <a:lvl5pPr marL="1647200" indent="0">
              <a:buNone/>
              <a:defRPr sz="811"/>
            </a:lvl5pPr>
            <a:lvl6pPr marL="2059000" indent="0">
              <a:buNone/>
              <a:defRPr sz="811"/>
            </a:lvl6pPr>
            <a:lvl7pPr marL="2470800" indent="0">
              <a:buNone/>
              <a:defRPr sz="811"/>
            </a:lvl7pPr>
            <a:lvl8pPr marL="2882600" indent="0">
              <a:buNone/>
              <a:defRPr sz="811"/>
            </a:lvl8pPr>
            <a:lvl9pPr marL="3294400" indent="0">
              <a:buNone/>
              <a:defRPr sz="8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A8963-5505-4122-9BA4-239CA10AE043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290946"/>
            <a:ext cx="6518763" cy="114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499" y="1641047"/>
            <a:ext cx="7771327" cy="461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913682">
              <a:defRPr sz="901">
                <a:solidFill>
                  <a:srgbClr val="003399"/>
                </a:solidFill>
              </a:defRPr>
            </a:lvl1pPr>
          </a:lstStyle>
          <a:p>
            <a:fld id="{1E407A0D-5D65-419B-A4E8-13CBEE1AC6B6}" type="datetime1">
              <a:rPr lang="en-US" smtClean="0"/>
              <a:t>10/14/21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913682">
              <a:defRPr sz="901">
                <a:solidFill>
                  <a:srgbClr val="003399"/>
                </a:solidFill>
              </a:defRPr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608618"/>
            <a:ext cx="9144000" cy="26084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5368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12431" y="389838"/>
            <a:ext cx="1452745" cy="712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71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2pPr>
      <a:lvl3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3pPr>
      <a:lvl4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4pPr>
      <a:lvl5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5pPr>
      <a:lvl6pPr marL="4118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6pPr>
      <a:lvl7pPr marL="8236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7pPr>
      <a:lvl8pPr marL="12354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8pPr>
      <a:lvl9pPr marL="16472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9pPr>
    </p:titleStyle>
    <p:bodyStyle>
      <a:lvl1pPr algn="l" defTabSz="913682" rtl="0" eaLnBrk="1" fontAlgn="base" hangingPunct="1">
        <a:spcBef>
          <a:spcPct val="20000"/>
        </a:spcBef>
        <a:spcAft>
          <a:spcPct val="0"/>
        </a:spcAft>
        <a:defRPr sz="2252" b="1">
          <a:solidFill>
            <a:srgbClr val="003399"/>
          </a:solidFill>
          <a:latin typeface="+mn-lt"/>
          <a:ea typeface="+mn-ea"/>
          <a:cs typeface="+mn-cs"/>
        </a:defRPr>
      </a:lvl1pPr>
      <a:lvl2pPr marL="337447" indent="5719" algn="l" defTabSz="913682" rtl="0" eaLnBrk="1" fontAlgn="base" hangingPunct="1">
        <a:spcBef>
          <a:spcPct val="20000"/>
        </a:spcBef>
        <a:spcAft>
          <a:spcPct val="0"/>
        </a:spcAft>
        <a:defRPr sz="2342">
          <a:solidFill>
            <a:srgbClr val="003399"/>
          </a:solidFill>
          <a:latin typeface="+mn-lt"/>
        </a:defRPr>
      </a:lvl2pPr>
      <a:lvl3pPr marL="680614" algn="l" defTabSz="913682" rtl="0" eaLnBrk="1" fontAlgn="base" hangingPunct="1">
        <a:spcBef>
          <a:spcPct val="20000"/>
        </a:spcBef>
        <a:spcAft>
          <a:spcPct val="0"/>
        </a:spcAft>
        <a:defRPr sz="1982" b="1">
          <a:solidFill>
            <a:srgbClr val="FF6600"/>
          </a:solidFill>
          <a:latin typeface="+mn-lt"/>
        </a:defRPr>
      </a:lvl3pPr>
      <a:lvl4pPr marL="1029500" indent="5719" algn="l" defTabSz="913682" rtl="0" eaLnBrk="1" fontAlgn="base" hangingPunct="1">
        <a:spcBef>
          <a:spcPct val="20000"/>
        </a:spcBef>
        <a:spcAft>
          <a:spcPct val="0"/>
        </a:spcAft>
        <a:defRPr sz="1982" i="1">
          <a:solidFill>
            <a:srgbClr val="003399"/>
          </a:solidFill>
          <a:latin typeface="+mn-lt"/>
        </a:defRPr>
      </a:lvl4pPr>
      <a:lvl5pPr marL="13726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5pPr>
      <a:lvl6pPr marL="17844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6pPr>
      <a:lvl7pPr marL="21962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7pPr>
      <a:lvl8pPr marL="26080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8pPr>
      <a:lvl9pPr marL="30198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4118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8236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3pPr>
      <a:lvl4pPr marL="12354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6472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0590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4708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28826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2944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62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421097" y="1418406"/>
            <a:ext cx="8301807" cy="232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43" dirty="0">
                <a:latin typeface="+mj-lt"/>
              </a:rPr>
              <a:t>Tutorial 7: Large Graph Processing I</a:t>
            </a:r>
            <a:endParaRPr lang="en-US" sz="3243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endParaRPr lang="en-US" sz="3243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r>
              <a:rPr lang="en-US" altLang="zh-CN" sz="3243" dirty="0">
                <a:solidFill>
                  <a:schemeClr val="bg1"/>
                </a:solidFill>
                <a:latin typeface="+mj-lt"/>
              </a:rPr>
              <a:t>Li,</a:t>
            </a:r>
            <a:r>
              <a:rPr lang="zh-CN" altLang="en-US" sz="3243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3243" dirty="0">
                <a:solidFill>
                  <a:schemeClr val="bg1"/>
                </a:solidFill>
                <a:latin typeface="+mj-lt"/>
              </a:rPr>
              <a:t>Shen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162" i="1" dirty="0" err="1">
                <a:solidFill>
                  <a:schemeClr val="bg1"/>
                </a:solidFill>
                <a:latin typeface="Arial" charset="0"/>
              </a:rPr>
              <a:t>shen.li</a:t>
            </a:r>
            <a:r>
              <a:rPr lang="en-US" sz="2162" i="1" dirty="0" err="1">
                <a:solidFill>
                  <a:schemeClr val="bg1"/>
                </a:solidFill>
                <a:latin typeface="Arial" charset="0"/>
              </a:rPr>
              <a:t>@u.nus.edu</a:t>
            </a:r>
            <a:endParaRPr lang="en-US" sz="2162" i="1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endParaRPr lang="en-US" sz="180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62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85" y="5206325"/>
            <a:ext cx="2320675" cy="1133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40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Consider three Web pages with the following links: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Suppose we compute PageRank with β=0.85. Write the equations for the </a:t>
            </a:r>
            <a:r>
              <a:rPr lang="en-US" sz="2000" dirty="0" err="1"/>
              <a:t>PageRanks</a:t>
            </a:r>
            <a:r>
              <a:rPr lang="en-US" sz="2000" dirty="0"/>
              <a:t> a, b, and c of the three pages A, B, and C, respectively.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http://www.newgradiance.com/cru/pictures/otc_pagerank3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1981200"/>
            <a:ext cx="2619375" cy="174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7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33600" y="1429155"/>
                <a:ext cx="2271327" cy="1836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29155"/>
                <a:ext cx="2271327" cy="1836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3709993"/>
                <a:ext cx="6553200" cy="1076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0.475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0.475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709993"/>
                <a:ext cx="6553200" cy="1076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0" y="4868400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=0.05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+0.05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+0.9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=0.475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+0.05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+0.05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=0.475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+0.9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+0.05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868400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21939" y="1207363"/>
                <a:ext cx="2236061" cy="2279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39" y="1207363"/>
                <a:ext cx="2236061" cy="2279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2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Topic-specific PageRank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3451" y="2133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 pages not just according to their popularity, but by how close they are to a particular topic.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Given a set 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 contains only pages that are relevant to the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page 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en-US" dirty="0"/>
              <a:t> teleport to the page in the teleport set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9800" y="4572000"/>
                <a:ext cx="4572662" cy="890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572000"/>
                <a:ext cx="4572662" cy="890500"/>
              </a:xfrm>
              <a:prstGeom prst="rect">
                <a:avLst/>
              </a:prstGeom>
              <a:blipFill>
                <a:blip r:embed="rId2"/>
                <a:stretch>
                  <a:fillRect l="-2133" t="-5479" b="-1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19CB8E-5FC6-AF4D-893F-D749B8394B0B}"/>
              </a:ext>
            </a:extLst>
          </p:cNvPr>
          <p:cNvSpPr txBox="1"/>
          <p:nvPr/>
        </p:nvSpPr>
        <p:spPr>
          <a:xfrm>
            <a:off x="4530767" y="5761853"/>
            <a:ext cx="409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Re</a:t>
            </a:r>
            <a:r>
              <a:rPr lang="en-US" altLang="zh-CN" sz="2000" dirty="0">
                <a:solidFill>
                  <a:srgbClr val="C00000"/>
                </a:solidFill>
              </a:rPr>
              <a:t>place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the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uniform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matrix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with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1/|S|.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3168EC-5E86-4247-9BBF-CFF390D0CE2D}"/>
              </a:ext>
            </a:extLst>
          </p:cNvPr>
          <p:cNvCxnSpPr>
            <a:cxnSpLocks/>
          </p:cNvCxnSpPr>
          <p:nvPr/>
        </p:nvCxnSpPr>
        <p:spPr bwMode="auto">
          <a:xfrm>
            <a:off x="6400800" y="5017250"/>
            <a:ext cx="0" cy="744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969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http://www.newgradiance.com/cru/pictures/otc_pagerank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2954" y="1303290"/>
            <a:ext cx="3200400" cy="266664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533400"/>
                <a:ext cx="2540631" cy="1836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3400"/>
                <a:ext cx="2540631" cy="1836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2133600"/>
                <a:ext cx="4954754" cy="1768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Standard PageRank: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33600"/>
                <a:ext cx="4954754" cy="1768626"/>
              </a:xfrm>
              <a:prstGeom prst="rect">
                <a:avLst/>
              </a:prstGeom>
              <a:blipFill>
                <a:blip r:embed="rId4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38200" y="3969937"/>
                <a:ext cx="5778761" cy="1865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If teleport set S={A,B}</a:t>
                </a:r>
              </a:p>
              <a:p>
                <a:r>
                  <a:rPr lang="en-US" dirty="0"/>
                  <a:t>Topic-specific PageRank: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9937"/>
                <a:ext cx="5778761" cy="1865832"/>
              </a:xfrm>
              <a:prstGeom prst="rect">
                <a:avLst/>
              </a:prstGeom>
              <a:blipFill>
                <a:blip r:embed="rId5"/>
                <a:stretch>
                  <a:fillRect l="-1535" t="-2703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5814483"/>
                <a:ext cx="29013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14483"/>
                <a:ext cx="2901371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236857" y="394436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394235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5510" y="394290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9373" y="441311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6520" y="49424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6520" y="540415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261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Consider the following link topology.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Compute the Topic-Specific PageRank for the following link topology. Assume that pages selected for the teleport set are nodes 1 and 2 and that in the teleport set, the weight assigned for node 1 is twice that of node 2. Assume further that the teleport probability, (1 - beta), is 0.3.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http://www.newgradiance.com/cru/pictures/otc_pagerank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98" y="2064327"/>
            <a:ext cx="3022600" cy="215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EF3939-C98F-574C-A596-766D4CA6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11494"/>
              </p:ext>
            </p:extLst>
          </p:nvPr>
        </p:nvGraphicFramePr>
        <p:xfrm>
          <a:off x="5791200" y="3103880"/>
          <a:ext cx="2590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70680213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30462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2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2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6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http://www.newgradiance.com/cru/pictures/otc_pagerank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25" y="4010451"/>
            <a:ext cx="3022600" cy="2159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1434663"/>
                <a:ext cx="4572000" cy="21443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4663"/>
                <a:ext cx="4572000" cy="2144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67322" y="3886200"/>
                <a:ext cx="2713755" cy="2201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322" y="3886200"/>
                <a:ext cx="2713755" cy="2201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DD13D50-21E0-D342-B0CB-EE4A9A92FFFB}"/>
                  </a:ext>
                </a:extLst>
              </p:cNvPr>
              <p:cNvSpPr/>
              <p:nvPr/>
            </p:nvSpPr>
            <p:spPr>
              <a:xfrm>
                <a:off x="4572000" y="1321294"/>
                <a:ext cx="2822119" cy="2197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DD13D50-21E0-D342-B0CB-EE4A9A92F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21294"/>
                <a:ext cx="2822119" cy="2197140"/>
              </a:xfrm>
              <a:prstGeom prst="rect">
                <a:avLst/>
              </a:prstGeom>
              <a:blipFill>
                <a:blip r:embed="rId5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B129B-68CB-C541-8E6A-4F0B195F6E42}"/>
              </a:ext>
            </a:extLst>
          </p:cNvPr>
          <p:cNvCxnSpPr/>
          <p:nvPr/>
        </p:nvCxnSpPr>
        <p:spPr bwMode="auto">
          <a:xfrm>
            <a:off x="5050214" y="1351594"/>
            <a:ext cx="2441119" cy="21971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93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9200" y="1828800"/>
                <a:ext cx="6550578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828800"/>
                <a:ext cx="6550578" cy="1452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52600" y="3206340"/>
                <a:ext cx="6017178" cy="1463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06340"/>
                <a:ext cx="6017178" cy="1463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64833" y="5040679"/>
                <a:ext cx="73927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=0.3576, 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=0.2252,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=0.2454,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=0.1718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33" y="5040679"/>
                <a:ext cx="739271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98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2933580" y="1295400"/>
            <a:ext cx="1752600" cy="1371600"/>
            <a:chOff x="5715000" y="1828800"/>
            <a:chExt cx="1752600" cy="13716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037509" y="2801691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139113" y="2981042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9" idx="6"/>
              <a:endCxn id="9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4369" y="2849165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page is important if it is pointed to by other important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 rank for each page (importance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viewed as a random walk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E.g., in page a, the user has the same possibility pick page y or page 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50499" y="290946"/>
            <a:ext cx="6518763" cy="1143717"/>
          </a:xfrm>
          <a:prstGeom prst="rect">
            <a:avLst/>
          </a:prstGeom>
        </p:spPr>
        <p:txBody>
          <a:bodyPr/>
          <a:lstStyle>
            <a:lvl1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2pPr>
            <a:lvl3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3pPr>
            <a:lvl4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4pPr>
            <a:lvl5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5pPr>
            <a:lvl6pPr marL="4118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6pPr>
            <a:lvl7pPr marL="8236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7pPr>
            <a:lvl8pPr marL="12354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8pPr>
            <a:lvl9pPr marL="16472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kern="0" dirty="0"/>
              <a:t>PageRank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80426" y="4560680"/>
                <a:ext cx="1858907" cy="2002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426" y="4560680"/>
                <a:ext cx="1858907" cy="2002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85083" y="4967638"/>
                <a:ext cx="1608967" cy="1030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083" y="4967638"/>
                <a:ext cx="1608967" cy="1030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0"/>
          <p:cNvGrpSpPr/>
          <p:nvPr/>
        </p:nvGrpSpPr>
        <p:grpSpPr>
          <a:xfrm>
            <a:off x="2933580" y="1295400"/>
            <a:ext cx="1752600" cy="1371600"/>
            <a:chOff x="5715000" y="1828800"/>
            <a:chExt cx="1752600" cy="13716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037509" y="2801691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139113" y="2981042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9" idx="6"/>
              <a:endCxn id="9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3505200"/>
                <a:ext cx="1858907" cy="2002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05200"/>
                <a:ext cx="1858907" cy="2002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 bwMode="auto">
          <a:xfrm>
            <a:off x="2743200" y="4267200"/>
            <a:ext cx="614493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76799" y="3283199"/>
                <a:ext cx="3359831" cy="2272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799" y="3283199"/>
                <a:ext cx="3359831" cy="2272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6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5452" y="3137705"/>
                <a:ext cx="6941455" cy="233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32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is a column stochastic matrix, columns sum to 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52" y="3137705"/>
                <a:ext cx="6941455" cy="2331729"/>
              </a:xfrm>
              <a:prstGeom prst="rect">
                <a:avLst/>
              </a:prstGeom>
              <a:blipFill>
                <a:blip r:embed="rId2"/>
                <a:stretch>
                  <a:fillRect l="-2019" b="-7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2E70AC-5065-C741-9606-6D865C39E2DF}"/>
                  </a:ext>
                </a:extLst>
              </p:cNvPr>
              <p:cNvSpPr txBox="1"/>
              <p:nvPr/>
            </p:nvSpPr>
            <p:spPr>
              <a:xfrm>
                <a:off x="2667000" y="864903"/>
                <a:ext cx="3763786" cy="2272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2E70AC-5065-C741-9606-6D865C39E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864903"/>
                <a:ext cx="3763786" cy="2272802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>
            <a:extLst>
              <a:ext uri="{FF2B5EF4-FFF2-40B4-BE49-F238E27FC236}">
                <a16:creationId xmlns:a16="http://schemas.microsoft.com/office/drawing/2014/main" id="{11B6B5BC-9040-3A44-B72C-89E365DE1C02}"/>
              </a:ext>
            </a:extLst>
          </p:cNvPr>
          <p:cNvGrpSpPr/>
          <p:nvPr/>
        </p:nvGrpSpPr>
        <p:grpSpPr>
          <a:xfrm>
            <a:off x="685800" y="1143000"/>
            <a:ext cx="1752600" cy="1371600"/>
            <a:chOff x="5715000" y="1828800"/>
            <a:chExt cx="1752600" cy="13716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B774EF-0780-E74D-8393-D74A893C835B}"/>
                </a:ext>
              </a:extLst>
            </p:cNvPr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28CF2B2-5A87-7748-87A9-B73D0621DB19}"/>
                </a:ext>
              </a:extLst>
            </p:cNvPr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AEA8F92-4568-1A48-9D55-649415B5EC8F}"/>
                </a:ext>
              </a:extLst>
            </p:cNvPr>
            <p:cNvCxnSpPr/>
            <p:nvPr/>
          </p:nvCxnSpPr>
          <p:spPr>
            <a:xfrm>
              <a:off x="6037509" y="2801691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BB0C04B-0B5B-814F-8654-AA96709AA4DC}"/>
                </a:ext>
              </a:extLst>
            </p:cNvPr>
            <p:cNvCxnSpPr/>
            <p:nvPr/>
          </p:nvCxnSpPr>
          <p:spPr>
            <a:xfrm flipH="1" flipV="1">
              <a:off x="6139113" y="2981042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1F31ACD5-551F-FE42-B705-7EC1DE6C427B}"/>
                </a:ext>
              </a:extLst>
            </p:cNvPr>
            <p:cNvCxnSpPr>
              <a:stCxn id="20" idx="6"/>
              <a:endCxn id="20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E054AF-F195-FE44-BAE1-A80AF62E478E}"/>
                </a:ext>
              </a:extLst>
            </p:cNvPr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687BB0-C95D-364D-BD3F-9A174B3A81E0}"/>
                </a:ext>
              </a:extLst>
            </p:cNvPr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1A8AD0-A772-7F4D-80D0-100E482EB0F4}"/>
                </a:ext>
              </a:extLst>
            </p:cNvPr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7234804-696A-154D-B3CA-EC48EE3D0D14}"/>
              </a:ext>
            </a:extLst>
          </p:cNvPr>
          <p:cNvSpPr txBox="1"/>
          <p:nvPr/>
        </p:nvSpPr>
        <p:spPr>
          <a:xfrm>
            <a:off x="4176676" y="4032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2F3404-3ADC-F947-840F-8D141E085079}"/>
              </a:ext>
            </a:extLst>
          </p:cNvPr>
          <p:cNvSpPr txBox="1"/>
          <p:nvPr/>
        </p:nvSpPr>
        <p:spPr>
          <a:xfrm>
            <a:off x="4696511" y="40323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FAD299-9DB7-CC45-A7CA-B73DD6702E2A}"/>
              </a:ext>
            </a:extLst>
          </p:cNvPr>
          <p:cNvSpPr txBox="1"/>
          <p:nvPr/>
        </p:nvSpPr>
        <p:spPr>
          <a:xfrm>
            <a:off x="5088838" y="40323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921B2D-2989-3E4F-B2FB-B2B6A22ACC4F}"/>
              </a:ext>
            </a:extLst>
          </p:cNvPr>
          <p:cNvSpPr txBox="1"/>
          <p:nvPr/>
        </p:nvSpPr>
        <p:spPr>
          <a:xfrm>
            <a:off x="3805834" y="1047027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E5FB95-F42D-3C4E-80FF-F178FE73C621}"/>
              </a:ext>
            </a:extLst>
          </p:cNvPr>
          <p:cNvSpPr txBox="1"/>
          <p:nvPr/>
        </p:nvSpPr>
        <p:spPr>
          <a:xfrm>
            <a:off x="3813362" y="17824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2C4E6-5C5A-4D41-B3DD-C0207660E92F}"/>
              </a:ext>
            </a:extLst>
          </p:cNvPr>
          <p:cNvSpPr txBox="1"/>
          <p:nvPr/>
        </p:nvSpPr>
        <p:spPr>
          <a:xfrm>
            <a:off x="3771900" y="247494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5C1C21-6389-DA43-B46B-2CFED377F758}"/>
              </a:ext>
            </a:extLst>
          </p:cNvPr>
          <p:cNvCxnSpPr/>
          <p:nvPr/>
        </p:nvCxnSpPr>
        <p:spPr bwMode="auto">
          <a:xfrm>
            <a:off x="4195414" y="864903"/>
            <a:ext cx="1316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B5AE6F-C2EB-FC4C-ADF0-76D50E1E0E9B}"/>
              </a:ext>
            </a:extLst>
          </p:cNvPr>
          <p:cNvSpPr txBox="1"/>
          <p:nvPr/>
        </p:nvSpPr>
        <p:spPr>
          <a:xfrm>
            <a:off x="5535360" y="649843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Starting</a:t>
            </a:r>
            <a:r>
              <a:rPr lang="zh-CN" altLang="en-US" sz="2000" dirty="0"/>
              <a:t> </a:t>
            </a:r>
            <a:r>
              <a:rPr lang="en-US" altLang="zh-CN" sz="2000" dirty="0"/>
              <a:t>point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650F14-3C76-0F4A-9833-D6C5DCE640F8}"/>
              </a:ext>
            </a:extLst>
          </p:cNvPr>
          <p:cNvSpPr txBox="1"/>
          <p:nvPr/>
        </p:nvSpPr>
        <p:spPr>
          <a:xfrm>
            <a:off x="2933431" y="799149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End</a:t>
            </a:r>
            <a:r>
              <a:rPr lang="zh-CN" altLang="en-US" sz="2000" dirty="0"/>
              <a:t> </a:t>
            </a:r>
            <a:r>
              <a:rPr lang="en-US" altLang="zh-CN" sz="2000" dirty="0"/>
              <a:t>point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D1522-76D2-7942-9130-C4293C1A0EB0}"/>
              </a:ext>
            </a:extLst>
          </p:cNvPr>
          <p:cNvSpPr txBox="1"/>
          <p:nvPr/>
        </p:nvSpPr>
        <p:spPr>
          <a:xfrm>
            <a:off x="6802583" y="1413164"/>
            <a:ext cx="2341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The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denominator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is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the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out-degree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of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starting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points.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5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20"/>
          <p:cNvGrpSpPr/>
          <p:nvPr/>
        </p:nvGrpSpPr>
        <p:grpSpPr>
          <a:xfrm>
            <a:off x="2590800" y="1143000"/>
            <a:ext cx="1752600" cy="1371600"/>
            <a:chOff x="5715000" y="1828800"/>
            <a:chExt cx="1752600" cy="137160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7" idx="6"/>
              <a:endCxn id="17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cxnSp>
        <p:nvCxnSpPr>
          <p:cNvPr id="20" name="Curved Connector 19"/>
          <p:cNvCxnSpPr/>
          <p:nvPr/>
        </p:nvCxnSpPr>
        <p:spPr>
          <a:xfrm flipH="1" flipV="1">
            <a:off x="4114800" y="2057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08884" y="2971783"/>
                <a:ext cx="6815455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Spider traps: all out-links are within the group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Eventually spider traps absorb all importance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Solution: Random teleport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follow a link at random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jump to a random page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84" y="2971783"/>
                <a:ext cx="6815455" cy="2677656"/>
              </a:xfrm>
              <a:prstGeom prst="rect">
                <a:avLst/>
              </a:prstGeom>
              <a:blipFill>
                <a:blip r:embed="rId2"/>
                <a:stretch>
                  <a:fillRect l="-1252" t="-1818" r="-358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8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60125" y="1898223"/>
                <a:ext cx="3709349" cy="84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125" y="1898223"/>
                <a:ext cx="3709349" cy="844205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12975" y="2811851"/>
                <a:ext cx="1756250" cy="2132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75" y="2811851"/>
                <a:ext cx="1756250" cy="2132379"/>
              </a:xfrm>
              <a:prstGeom prst="rect">
                <a:avLst/>
              </a:prstGeom>
              <a:blipFill>
                <a:blip r:embed="rId4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0"/>
          <p:cNvGrpSpPr/>
          <p:nvPr/>
        </p:nvGrpSpPr>
        <p:grpSpPr>
          <a:xfrm>
            <a:off x="2590800" y="533400"/>
            <a:ext cx="1752600" cy="1371600"/>
            <a:chOff x="5715000" y="1828800"/>
            <a:chExt cx="1752600" cy="13716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18" idx="6"/>
              <a:endCxn id="18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</p:grpSp>
      <p:cxnSp>
        <p:nvCxnSpPr>
          <p:cNvPr id="21" name="Curved Connector 20"/>
          <p:cNvCxnSpPr/>
          <p:nvPr/>
        </p:nvCxnSpPr>
        <p:spPr>
          <a:xfrm flipH="1" flipV="1">
            <a:off x="4114800" y="14478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30060" y="27364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8053" y="273642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06046" y="27364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43698" y="3224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43698" y="377275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3698" y="435849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410200" y="2811851"/>
                <a:ext cx="1636025" cy="2137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11851"/>
                <a:ext cx="1636025" cy="2137958"/>
              </a:xfrm>
              <a:prstGeom prst="rect">
                <a:avLst/>
              </a:prstGeom>
              <a:blipFill>
                <a:blip r:embed="rId5"/>
                <a:stretch>
                  <a:fillRect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727285" y="27364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0605" y="275609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62119" y="27364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0923" y="3224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40923" y="377275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40923" y="435849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82774" y="3772752"/>
                <a:ext cx="744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74" y="3772752"/>
                <a:ext cx="744884" cy="461665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68633" y="3760395"/>
                <a:ext cx="1766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633" y="3760395"/>
                <a:ext cx="1766574" cy="461665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092729" y="3772751"/>
                <a:ext cx="5563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729" y="3772751"/>
                <a:ext cx="556371" cy="461665"/>
              </a:xfrm>
              <a:prstGeom prst="rect">
                <a:avLst/>
              </a:prstGeom>
              <a:blipFill>
                <a:blip r:embed="rId8"/>
                <a:stretch>
                  <a:fillRect l="-13333" t="-8108" r="-222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30223" y="4829034"/>
                <a:ext cx="1418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23" y="4829034"/>
                <a:ext cx="141897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805050B-C256-2E45-8894-5DFB28432A38}"/>
              </a:ext>
            </a:extLst>
          </p:cNvPr>
          <p:cNvSpPr txBox="1"/>
          <p:nvPr/>
        </p:nvSpPr>
        <p:spPr>
          <a:xfrm>
            <a:off x="978854" y="5486400"/>
            <a:ext cx="694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Indeterminacy:	(A-I)r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has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multiple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solutions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1BD12-2DDC-D240-A8AC-D56AF9B6EA39}"/>
              </a:ext>
            </a:extLst>
          </p:cNvPr>
          <p:cNvSpPr txBox="1"/>
          <p:nvPr/>
        </p:nvSpPr>
        <p:spPr>
          <a:xfrm>
            <a:off x="978854" y="5912933"/>
            <a:ext cx="598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Additional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constraint: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r1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r2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…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rn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A045A-1894-694F-A8B3-2B2FA5FDD3EB}"/>
              </a:ext>
            </a:extLst>
          </p:cNvPr>
          <p:cNvSpPr txBox="1"/>
          <p:nvPr/>
        </p:nvSpPr>
        <p:spPr>
          <a:xfrm>
            <a:off x="6180605" y="503379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det</a:t>
            </a:r>
            <a:r>
              <a:rPr lang="en-US" altLang="zh-CN" dirty="0">
                <a:solidFill>
                  <a:srgbClr val="C00000"/>
                </a:solidFill>
              </a:rPr>
              <a:t>(A-I)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1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Problem 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pPr marL="36195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Consider three Web pages with the following links: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pPr marL="36195" indent="0">
              <a:buNone/>
            </a:pPr>
            <a:r>
              <a:rPr lang="zh-CN" altLang="en-US" sz="2000" dirty="0"/>
              <a:t>    Suppose we compute PageRank with a β of 0.7, and we introduce the additional constraint that the sum of the PageRanks of the three pages must be 3, to handle the problem that otherwise any multiple of a solution will also be a solution. Compute the PageRanks a, b, and c of the three pages A, B, and C, respectively.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1" descr="http://www.newgradiance.com/cru/pictures/otc_pagerank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5644" y="2049144"/>
            <a:ext cx="2230755" cy="185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http://www.newgradiance.com/cru/pictures/otc_pagerank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3932" y="3684590"/>
            <a:ext cx="3200400" cy="266664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95400" y="1828800"/>
                <a:ext cx="2540631" cy="1836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828800"/>
                <a:ext cx="2540631" cy="1836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67200" y="1607008"/>
                <a:ext cx="2572691" cy="2279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607008"/>
                <a:ext cx="2572691" cy="2279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43000" y="4152018"/>
                <a:ext cx="4572000" cy="14297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52018"/>
                <a:ext cx="4572000" cy="1429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361973" y="143249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0116" y="14304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0626" y="143104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2474" y="177226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92474" y="23406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1291" y="300291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54386" y="123954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32529" y="123754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3039" y="123808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7253" y="182030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84887" y="25591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3704" y="329799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21438"/>
            <a:ext cx="762000" cy="365125"/>
          </a:xfrm>
        </p:spPr>
        <p:txBody>
          <a:bodyPr/>
          <a:lstStyle/>
          <a:p>
            <a:fld id="{DFA00151-9FC7-4CB1-B841-F626A452D0D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05000" y="1524000"/>
                <a:ext cx="4382610" cy="4024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=0.3,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=0.405,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=2.295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524000"/>
                <a:ext cx="4382610" cy="40246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ro2Gradschool" id="{8ABCC169-56E4-7446-9F23-24C08815A42B}" vid="{986AD0CE-622F-1E4A-B6D4-406E16E504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 6</Template>
  <TotalTime>2765</TotalTime>
  <Words>831</Words>
  <Application>Microsoft Macintosh PowerPoint</Application>
  <PresentationFormat>On-screen Show (4:3)</PresentationFormat>
  <Paragraphs>184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SimSun</vt:lpstr>
      <vt:lpstr>Arial</vt:lpstr>
      <vt:lpstr>Calibri</vt:lpstr>
      <vt:lpstr>Cambria Math</vt:lpstr>
      <vt:lpstr>Times</vt:lpstr>
      <vt:lpstr>Times New Roman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</vt:lpstr>
      <vt:lpstr>Solution 1</vt:lpstr>
      <vt:lpstr>Solution 1</vt:lpstr>
      <vt:lpstr>Problem 2</vt:lpstr>
      <vt:lpstr>Solution 2</vt:lpstr>
      <vt:lpstr>Topic-specific PageRank</vt:lpstr>
      <vt:lpstr>PowerPoint Presentation</vt:lpstr>
      <vt:lpstr>Problem 3</vt:lpstr>
      <vt:lpstr>Solution 3</vt:lpstr>
      <vt:lpstr>Solution 3</vt:lpstr>
    </vt:vector>
  </TitlesOfParts>
  <Company>National University of Singapore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 Hadoop Programmer Knows</dc:title>
  <dc:creator>soc</dc:creator>
  <cp:lastModifiedBy>Microsoft Office User</cp:lastModifiedBy>
  <cp:revision>479</cp:revision>
  <dcterms:created xsi:type="dcterms:W3CDTF">2010-04-12T13:09:00Z</dcterms:created>
  <dcterms:modified xsi:type="dcterms:W3CDTF">2021-10-14T13:00:29Z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