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6" r:id="rId2"/>
    <p:sldId id="275" r:id="rId3"/>
    <p:sldId id="285" r:id="rId4"/>
    <p:sldId id="286" r:id="rId5"/>
    <p:sldId id="276" r:id="rId6"/>
    <p:sldId id="277" r:id="rId7"/>
    <p:sldId id="278" r:id="rId8"/>
    <p:sldId id="280" r:id="rId9"/>
    <p:sldId id="287" r:id="rId10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22" autoAdjust="0"/>
    <p:restoredTop sz="90207" autoAdjust="0"/>
  </p:normalViewPr>
  <p:slideViewPr>
    <p:cSldViewPr>
      <p:cViewPr varScale="1">
        <p:scale>
          <a:sx n="97" d="100"/>
          <a:sy n="97" d="100"/>
        </p:scale>
        <p:origin x="608" y="192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4726F-A11C-4D61-BF0B-65698CF0F72B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DCAA9-ED1E-4C3F-9E90-8313220C62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Spider trap cannot</a:t>
            </a:r>
            <a:r>
              <a:rPr lang="en-US" altLang="zh-CN" baseline="0" dirty="0"/>
              <a:t> be the whole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problems?</a:t>
            </a:r>
          </a:p>
          <a:p>
            <a:r>
              <a:rPr lang="en-US" dirty="0"/>
              <a:t>One</a:t>
            </a:r>
            <a:r>
              <a:rPr lang="en-US" baseline="0" dirty="0"/>
              <a:t> phenomena is called dead end. </a:t>
            </a:r>
            <a:r>
              <a:rPr lang="en-US" dirty="0"/>
              <a:t>There may be</a:t>
            </a:r>
            <a:r>
              <a:rPr lang="en-US" baseline="0" dirty="0"/>
              <a:t> some dead ends (which do not have out-links)… </a:t>
            </a:r>
            <a:r>
              <a:rPr lang="en-US" baseline="0" dirty="0">
                <a:sym typeface="Wingdings" panose="05000000000000000000" pitchFamily="2" charset="2"/>
              </a:rPr>
              <a:t> importance leak out.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anose="05000000000000000000" pitchFamily="2" charset="2"/>
              </a:rPr>
              <a:t>The other phenomena is called spider trap. All outgoing links are within the group. Thus, eventually, </a:t>
            </a:r>
            <a:r>
              <a:rPr lang="en-US" dirty="0"/>
              <a:t>spider traps absorb all importance. 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86A14-AC1F-4C9A-8DDE-CE6B11F3119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9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DCAA9-ED1E-4C3F-9E90-8313220C62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14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E9ADB-2485-4A93-AC68-657D518DF81C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3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0"/>
            <a:ext cx="9144000" cy="4953239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6604318"/>
            <a:ext cx="9144000" cy="253682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899"/>
            <a:ext cx="8098767" cy="1582285"/>
          </a:xfrm>
        </p:spPr>
        <p:txBody>
          <a:bodyPr/>
          <a:lstStyle>
            <a:lvl1pPr algn="ctr">
              <a:defRPr sz="54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16244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0E3208-66C9-4B29-9BEB-A13306E36DF2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0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290946"/>
            <a:ext cx="1941759" cy="5969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500" y="290946"/>
            <a:ext cx="5692300" cy="596939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E1862A-B60D-4705-BF24-91D6572112AC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5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5F3209-E699-4A0F-BF28-660CDEED09C8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8236034" y="690758"/>
            <a:ext cx="184731" cy="314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441" dirty="0"/>
          </a:p>
        </p:txBody>
      </p:sp>
    </p:spTree>
    <p:extLst>
      <p:ext uri="{BB962C8B-B14F-4D97-AF65-F5344CB8AC3E}">
        <p14:creationId xmlns:p14="http://schemas.microsoft.com/office/powerpoint/2010/main" val="397400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3" y="4407179"/>
            <a:ext cx="7772757" cy="1361567"/>
          </a:xfrm>
        </p:spPr>
        <p:txBody>
          <a:bodyPr anchor="t"/>
          <a:lstStyle>
            <a:lvl1pPr algn="l">
              <a:defRPr sz="36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3" y="2906588"/>
            <a:ext cx="7772757" cy="1500591"/>
          </a:xfrm>
        </p:spPr>
        <p:txBody>
          <a:bodyPr anchor="b"/>
          <a:lstStyle>
            <a:lvl1pPr marL="0" indent="0">
              <a:buNone/>
              <a:defRPr sz="1801"/>
            </a:lvl1pPr>
            <a:lvl2pPr marL="411800" indent="0">
              <a:buNone/>
              <a:defRPr sz="1621"/>
            </a:lvl2pPr>
            <a:lvl3pPr marL="823600" indent="0">
              <a:buNone/>
              <a:defRPr sz="1441"/>
            </a:lvl3pPr>
            <a:lvl4pPr marL="1235400" indent="0">
              <a:buNone/>
              <a:defRPr sz="1261"/>
            </a:lvl4pPr>
            <a:lvl5pPr marL="1647200" indent="0">
              <a:buNone/>
              <a:defRPr sz="1261"/>
            </a:lvl5pPr>
            <a:lvl6pPr marL="2059000" indent="0">
              <a:buNone/>
              <a:defRPr sz="1261"/>
            </a:lvl6pPr>
            <a:lvl7pPr marL="2470800" indent="0">
              <a:buNone/>
              <a:defRPr sz="1261"/>
            </a:lvl7pPr>
            <a:lvl8pPr marL="2882600" indent="0">
              <a:buNone/>
              <a:defRPr sz="1261"/>
            </a:lvl8pPr>
            <a:lvl9pPr marL="3294400" indent="0">
              <a:buNone/>
              <a:defRPr sz="12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13340B-9751-4D12-A1C3-1F91A3C3A899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0" y="1641047"/>
            <a:ext cx="3816315" cy="4619296"/>
          </a:xfrm>
        </p:spPr>
        <p:txBody>
          <a:bodyPr/>
          <a:lstStyle>
            <a:lvl1pPr>
              <a:defRPr sz="2522"/>
            </a:lvl1pPr>
            <a:lvl2pPr>
              <a:defRPr sz="2162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641047"/>
            <a:ext cx="3817745" cy="4619296"/>
          </a:xfrm>
        </p:spPr>
        <p:txBody>
          <a:bodyPr/>
          <a:lstStyle>
            <a:lvl1pPr>
              <a:defRPr sz="2522"/>
            </a:lvl1pPr>
            <a:lvl2pPr>
              <a:defRPr sz="2162"/>
            </a:lvl2pPr>
            <a:lvl3pPr>
              <a:defRPr sz="1801"/>
            </a:lvl3pPr>
            <a:lvl4pPr>
              <a:defRPr sz="1621"/>
            </a:lvl4pPr>
            <a:lvl5pPr>
              <a:defRPr sz="1621"/>
            </a:lvl5pPr>
            <a:lvl6pPr>
              <a:defRPr sz="1621"/>
            </a:lvl6pPr>
            <a:lvl7pPr>
              <a:defRPr sz="1621"/>
            </a:lvl7pPr>
            <a:lvl8pPr>
              <a:defRPr sz="1621"/>
            </a:lvl8pPr>
            <a:lvl9pPr>
              <a:defRPr sz="162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BF72DA-B3D2-44D3-BADD-F0998C0636DC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7" y="1534989"/>
            <a:ext cx="4039375" cy="639220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7" y="2174209"/>
            <a:ext cx="4039375" cy="3951411"/>
          </a:xfrm>
        </p:spPr>
        <p:txBody>
          <a:bodyPr/>
          <a:lstStyle>
            <a:lvl1pPr>
              <a:defRPr sz="2162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2162" b="1"/>
            </a:lvl1pPr>
            <a:lvl2pPr marL="411800" indent="0">
              <a:buNone/>
              <a:defRPr sz="1801" b="1"/>
            </a:lvl2pPr>
            <a:lvl3pPr marL="823600" indent="0">
              <a:buNone/>
              <a:defRPr sz="1621" b="1"/>
            </a:lvl3pPr>
            <a:lvl4pPr marL="1235400" indent="0">
              <a:buNone/>
              <a:defRPr sz="1441" b="1"/>
            </a:lvl4pPr>
            <a:lvl5pPr marL="1647200" indent="0">
              <a:buNone/>
              <a:defRPr sz="1441" b="1"/>
            </a:lvl5pPr>
            <a:lvl6pPr marL="2059000" indent="0">
              <a:buNone/>
              <a:defRPr sz="1441" b="1"/>
            </a:lvl6pPr>
            <a:lvl7pPr marL="2470800" indent="0">
              <a:buNone/>
              <a:defRPr sz="1441" b="1"/>
            </a:lvl7pPr>
            <a:lvl8pPr marL="2882600" indent="0">
              <a:buNone/>
              <a:defRPr sz="1441" b="1"/>
            </a:lvl8pPr>
            <a:lvl9pPr marL="3294400" indent="0">
              <a:buNone/>
              <a:defRPr sz="144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09"/>
            <a:ext cx="4040804" cy="3951411"/>
          </a:xfrm>
        </p:spPr>
        <p:txBody>
          <a:bodyPr/>
          <a:lstStyle>
            <a:lvl1pPr>
              <a:defRPr sz="2162"/>
            </a:lvl1pPr>
            <a:lvl2pPr>
              <a:defRPr sz="1801"/>
            </a:lvl2pPr>
            <a:lvl3pPr>
              <a:defRPr sz="1621"/>
            </a:lvl3pPr>
            <a:lvl4pPr>
              <a:defRPr sz="1441"/>
            </a:lvl4pPr>
            <a:lvl5pPr>
              <a:defRPr sz="1441"/>
            </a:lvl5pPr>
            <a:lvl6pPr>
              <a:defRPr sz="1441"/>
            </a:lvl6pPr>
            <a:lvl7pPr>
              <a:defRPr sz="1441"/>
            </a:lvl7pPr>
            <a:lvl8pPr>
              <a:defRPr sz="1441"/>
            </a:lvl8pPr>
            <a:lvl9pPr>
              <a:defRPr sz="144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B3C46-8CE4-44D5-96D8-EF97D7288CD1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9AB58-EA86-475A-80D9-3B8B0EE26A7E}" type="datetime1">
              <a:rPr lang="en-US" smtClean="0"/>
              <a:t>10/13/21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9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E1B17A-2549-49CE-A5CB-BED5DE4F4DD4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3748"/>
            <a:ext cx="3008440" cy="1160915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7"/>
            <a:ext cx="5111775" cy="5851873"/>
          </a:xfrm>
        </p:spPr>
        <p:txBody>
          <a:bodyPr/>
          <a:lstStyle>
            <a:lvl1pPr>
              <a:defRPr sz="2882"/>
            </a:lvl1pPr>
            <a:lvl2pPr>
              <a:defRPr sz="2522"/>
            </a:lvl2pPr>
            <a:lvl3pPr>
              <a:defRPr sz="2162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8" y="1434663"/>
            <a:ext cx="3008440" cy="4690957"/>
          </a:xfrm>
        </p:spPr>
        <p:txBody>
          <a:bodyPr/>
          <a:lstStyle>
            <a:lvl1pPr marL="0" indent="0">
              <a:buNone/>
              <a:defRPr sz="1261"/>
            </a:lvl1pPr>
            <a:lvl2pPr marL="411800" indent="0">
              <a:buNone/>
              <a:defRPr sz="1081"/>
            </a:lvl2pPr>
            <a:lvl3pPr marL="823600" indent="0">
              <a:buNone/>
              <a:defRPr sz="901"/>
            </a:lvl3pPr>
            <a:lvl4pPr marL="1235400" indent="0">
              <a:buNone/>
              <a:defRPr sz="811"/>
            </a:lvl4pPr>
            <a:lvl5pPr marL="1647200" indent="0">
              <a:buNone/>
              <a:defRPr sz="811"/>
            </a:lvl5pPr>
            <a:lvl6pPr marL="2059000" indent="0">
              <a:buNone/>
              <a:defRPr sz="811"/>
            </a:lvl6pPr>
            <a:lvl7pPr marL="2470800" indent="0">
              <a:buNone/>
              <a:defRPr sz="811"/>
            </a:lvl7pPr>
            <a:lvl8pPr marL="2882600" indent="0">
              <a:buNone/>
              <a:defRPr sz="811"/>
            </a:lvl8pPr>
            <a:lvl9pPr marL="3294400" indent="0">
              <a:buNone/>
              <a:defRPr sz="8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F6BA47-1DCC-404E-BA1D-453328984CC4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4" y="4801317"/>
            <a:ext cx="5486399" cy="566126"/>
          </a:xfrm>
        </p:spPr>
        <p:txBody>
          <a:bodyPr anchor="b"/>
          <a:lstStyle>
            <a:lvl1pPr algn="l">
              <a:defRPr sz="18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4" y="613422"/>
            <a:ext cx="5486399" cy="4114800"/>
          </a:xfrm>
        </p:spPr>
        <p:txBody>
          <a:bodyPr/>
          <a:lstStyle>
            <a:lvl1pPr marL="0" indent="0">
              <a:buNone/>
              <a:defRPr sz="2882"/>
            </a:lvl1pPr>
            <a:lvl2pPr marL="411800" indent="0">
              <a:buNone/>
              <a:defRPr sz="2522"/>
            </a:lvl2pPr>
            <a:lvl3pPr marL="823600" indent="0">
              <a:buNone/>
              <a:defRPr sz="2162"/>
            </a:lvl3pPr>
            <a:lvl4pPr marL="1235400" indent="0">
              <a:buNone/>
              <a:defRPr sz="1801"/>
            </a:lvl4pPr>
            <a:lvl5pPr marL="1647200" indent="0">
              <a:buNone/>
              <a:defRPr sz="1801"/>
            </a:lvl5pPr>
            <a:lvl6pPr marL="2059000" indent="0">
              <a:buNone/>
              <a:defRPr sz="1801"/>
            </a:lvl6pPr>
            <a:lvl7pPr marL="2470800" indent="0">
              <a:buNone/>
              <a:defRPr sz="1801"/>
            </a:lvl7pPr>
            <a:lvl8pPr marL="2882600" indent="0">
              <a:buNone/>
              <a:defRPr sz="1801"/>
            </a:lvl8pPr>
            <a:lvl9pPr marL="3294400" indent="0">
              <a:buNone/>
              <a:defRPr sz="1801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4" y="5367442"/>
            <a:ext cx="5486399" cy="805475"/>
          </a:xfrm>
        </p:spPr>
        <p:txBody>
          <a:bodyPr/>
          <a:lstStyle>
            <a:lvl1pPr marL="0" indent="0">
              <a:buNone/>
              <a:defRPr sz="1261"/>
            </a:lvl1pPr>
            <a:lvl2pPr marL="411800" indent="0">
              <a:buNone/>
              <a:defRPr sz="1081"/>
            </a:lvl2pPr>
            <a:lvl3pPr marL="823600" indent="0">
              <a:buNone/>
              <a:defRPr sz="901"/>
            </a:lvl3pPr>
            <a:lvl4pPr marL="1235400" indent="0">
              <a:buNone/>
              <a:defRPr sz="811"/>
            </a:lvl4pPr>
            <a:lvl5pPr marL="1647200" indent="0">
              <a:buNone/>
              <a:defRPr sz="811"/>
            </a:lvl5pPr>
            <a:lvl6pPr marL="2059000" indent="0">
              <a:buNone/>
              <a:defRPr sz="811"/>
            </a:lvl6pPr>
            <a:lvl7pPr marL="2470800" indent="0">
              <a:buNone/>
              <a:defRPr sz="811"/>
            </a:lvl7pPr>
            <a:lvl8pPr marL="2882600" indent="0">
              <a:buNone/>
              <a:defRPr sz="811"/>
            </a:lvl8pPr>
            <a:lvl9pPr marL="3294400" indent="0">
              <a:buNone/>
              <a:defRPr sz="8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A8963-5505-4122-9BA4-239CA10AE043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3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290946"/>
            <a:ext cx="6518763" cy="114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499" y="1641047"/>
            <a:ext cx="7771327" cy="461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defTabSz="913682">
              <a:defRPr sz="901">
                <a:solidFill>
                  <a:srgbClr val="003399"/>
                </a:solidFill>
              </a:defRPr>
            </a:lvl1pPr>
          </a:lstStyle>
          <a:p>
            <a:fld id="{1E407A0D-5D65-419B-A4E8-13CBEE1AC6B6}" type="datetime1">
              <a:rPr lang="en-US" smtClean="0"/>
              <a:t>10/13/21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defTabSz="913682">
              <a:defRPr sz="901">
                <a:solidFill>
                  <a:srgbClr val="003399"/>
                </a:solidFill>
              </a:defRPr>
            </a:lvl1pPr>
          </a:lstStyle>
          <a:p>
            <a:fld id="{DFA00151-9FC7-4CB1-B841-F626A452D0DF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608618"/>
            <a:ext cx="9144000" cy="260848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53682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41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12431" y="389838"/>
            <a:ext cx="1452745" cy="7123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971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+mj-lt"/>
          <a:ea typeface="+mj-ea"/>
          <a:cs typeface="+mj-cs"/>
        </a:defRPr>
      </a:lvl1pPr>
      <a:lvl2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2pPr>
      <a:lvl3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3pPr>
      <a:lvl4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4pPr>
      <a:lvl5pPr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5pPr>
      <a:lvl6pPr marL="4118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6pPr>
      <a:lvl7pPr marL="8236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7pPr>
      <a:lvl8pPr marL="12354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8pPr>
      <a:lvl9pPr marL="1647200" algn="l" defTabSz="913682" rtl="0" eaLnBrk="1" fontAlgn="base" hangingPunct="1">
        <a:spcBef>
          <a:spcPct val="0"/>
        </a:spcBef>
        <a:spcAft>
          <a:spcPct val="0"/>
        </a:spcAft>
        <a:defRPr sz="3152" b="1">
          <a:solidFill>
            <a:srgbClr val="FF6600"/>
          </a:solidFill>
          <a:latin typeface="Arial" charset="0"/>
        </a:defRPr>
      </a:lvl9pPr>
    </p:titleStyle>
    <p:bodyStyle>
      <a:lvl1pPr algn="l" defTabSz="913682" rtl="0" eaLnBrk="1" fontAlgn="base" hangingPunct="1">
        <a:spcBef>
          <a:spcPct val="20000"/>
        </a:spcBef>
        <a:spcAft>
          <a:spcPct val="0"/>
        </a:spcAft>
        <a:defRPr sz="2252" b="1">
          <a:solidFill>
            <a:srgbClr val="003399"/>
          </a:solidFill>
          <a:latin typeface="+mn-lt"/>
          <a:ea typeface="+mn-ea"/>
          <a:cs typeface="+mn-cs"/>
        </a:defRPr>
      </a:lvl1pPr>
      <a:lvl2pPr marL="337447" indent="5719" algn="l" defTabSz="913682" rtl="0" eaLnBrk="1" fontAlgn="base" hangingPunct="1">
        <a:spcBef>
          <a:spcPct val="20000"/>
        </a:spcBef>
        <a:spcAft>
          <a:spcPct val="0"/>
        </a:spcAft>
        <a:defRPr sz="2342">
          <a:solidFill>
            <a:srgbClr val="003399"/>
          </a:solidFill>
          <a:latin typeface="+mn-lt"/>
        </a:defRPr>
      </a:lvl2pPr>
      <a:lvl3pPr marL="680614" algn="l" defTabSz="913682" rtl="0" eaLnBrk="1" fontAlgn="base" hangingPunct="1">
        <a:spcBef>
          <a:spcPct val="20000"/>
        </a:spcBef>
        <a:spcAft>
          <a:spcPct val="0"/>
        </a:spcAft>
        <a:defRPr sz="1982" b="1">
          <a:solidFill>
            <a:srgbClr val="FF6600"/>
          </a:solidFill>
          <a:latin typeface="+mn-lt"/>
        </a:defRPr>
      </a:lvl3pPr>
      <a:lvl4pPr marL="1029500" indent="5719" algn="l" defTabSz="913682" rtl="0" eaLnBrk="1" fontAlgn="base" hangingPunct="1">
        <a:spcBef>
          <a:spcPct val="20000"/>
        </a:spcBef>
        <a:spcAft>
          <a:spcPct val="0"/>
        </a:spcAft>
        <a:defRPr sz="1982" i="1">
          <a:solidFill>
            <a:srgbClr val="003399"/>
          </a:solidFill>
          <a:latin typeface="+mn-lt"/>
        </a:defRPr>
      </a:lvl4pPr>
      <a:lvl5pPr marL="13726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5pPr>
      <a:lvl6pPr marL="17844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6pPr>
      <a:lvl7pPr marL="21962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7pPr>
      <a:lvl8pPr marL="26080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8pPr>
      <a:lvl9pPr marL="3019867" algn="l" defTabSz="913682" rtl="0" eaLnBrk="1" fontAlgn="base" hangingPunct="1">
        <a:spcBef>
          <a:spcPct val="20000"/>
        </a:spcBef>
        <a:spcAft>
          <a:spcPct val="0"/>
        </a:spcAft>
        <a:defRPr sz="1801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8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6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54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72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90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708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26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4400" algn="l" defTabSz="823600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21097" y="1418406"/>
            <a:ext cx="8301807" cy="23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43" dirty="0">
                <a:latin typeface="+mj-lt"/>
              </a:rPr>
              <a:t>Tutorial 8: Large Graph Processing II</a:t>
            </a:r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zh-CN" sz="3243" dirty="0">
                <a:solidFill>
                  <a:schemeClr val="bg1"/>
                </a:solidFill>
                <a:latin typeface="+mj-lt"/>
              </a:rPr>
              <a:t>Li, Shen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162" i="1" dirty="0" err="1">
                <a:solidFill>
                  <a:schemeClr val="bg1"/>
                </a:solidFill>
                <a:latin typeface="Arial" charset="0"/>
              </a:rPr>
              <a:t>shen.li</a:t>
            </a:r>
            <a:r>
              <a:rPr lang="en-US" sz="2162" i="1" dirty="0" err="1">
                <a:solidFill>
                  <a:schemeClr val="bg1"/>
                </a:solidFill>
                <a:latin typeface="Arial" charset="0"/>
              </a:rPr>
              <a:t>@u.nus.edu</a:t>
            </a:r>
            <a:endParaRPr lang="en-US" sz="2162" i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180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40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2</a:t>
            </a:fld>
            <a:endParaRPr 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Problem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3550" y="990600"/>
            <a:ext cx="7543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Given the following graph, </a:t>
            </a:r>
          </a:p>
          <a:p>
            <a:r>
              <a:rPr lang="en-US" dirty="0"/>
              <a:t>1) how many dead ends are there in the graph? For each dead end (if any), please indicate the set of vertices forming the dead end.  </a:t>
            </a:r>
          </a:p>
          <a:p>
            <a:r>
              <a:rPr lang="en-US" dirty="0"/>
              <a:t>2) how many spider traps are there in the graph? For each spider trap (if any), please indicate the set of vertices forming the spider trap.</a:t>
            </a:r>
          </a:p>
          <a:p>
            <a:endParaRPr lang="en-US" dirty="0"/>
          </a:p>
        </p:txBody>
      </p:sp>
      <p:pic>
        <p:nvPicPr>
          <p:cNvPr id="5" name="Picture 4" descr="graph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18" y="4037588"/>
            <a:ext cx="3258464" cy="1991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2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44336" cy="5257801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 problems:</a:t>
            </a:r>
          </a:p>
          <a:p>
            <a:r>
              <a:rPr lang="en-US" b="1" dirty="0"/>
              <a:t>(1)</a:t>
            </a:r>
            <a:r>
              <a:rPr lang="en-US" dirty="0"/>
              <a:t> Some pages are 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dead ends</a:t>
            </a:r>
            <a:r>
              <a:rPr lang="en-US" dirty="0"/>
              <a:t> (have no out-links)</a:t>
            </a:r>
          </a:p>
          <a:p>
            <a:pPr lvl="1"/>
            <a:r>
              <a:rPr lang="en-US" dirty="0"/>
              <a:t>Random walk has “nowhere” to go to</a:t>
            </a:r>
          </a:p>
          <a:p>
            <a:pPr lvl="1"/>
            <a:r>
              <a:rPr lang="en-US" dirty="0"/>
              <a:t>Such pages cause importance to “leak out”</a:t>
            </a:r>
          </a:p>
          <a:p>
            <a:endParaRPr lang="en-US" dirty="0"/>
          </a:p>
          <a:p>
            <a:r>
              <a:rPr lang="en-US" b="1" dirty="0"/>
              <a:t>(2)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Spider traps: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(all out-links are within the group)</a:t>
            </a:r>
          </a:p>
          <a:p>
            <a:pPr lvl="1"/>
            <a:r>
              <a:rPr lang="en-US" dirty="0"/>
              <a:t>Random walked gets “stuck” in a trap</a:t>
            </a:r>
          </a:p>
          <a:p>
            <a:pPr lvl="1"/>
            <a:r>
              <a:rPr lang="en-US" dirty="0"/>
              <a:t>And eventually spider traps absorb all importance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294967295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/>
          <a:lstStyle/>
          <a:p>
            <a:fld id="{19B12225-5612-419B-A8D5-4B8EEE4C217E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Straight Arrow Connector 8"/>
          <p:cNvCxnSpPr>
            <a:endCxn id="24" idx="1"/>
          </p:cNvCxnSpPr>
          <p:nvPr/>
        </p:nvCxnSpPr>
        <p:spPr>
          <a:xfrm flipH="1">
            <a:off x="6482242" y="2045059"/>
            <a:ext cx="156098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636610" y="2103071"/>
            <a:ext cx="754657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6" idx="4"/>
            <a:endCxn id="27" idx="0"/>
          </p:cNvCxnSpPr>
          <p:nvPr/>
        </p:nvCxnSpPr>
        <p:spPr>
          <a:xfrm flipH="1">
            <a:off x="7456174" y="2136499"/>
            <a:ext cx="1481" cy="495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7" idx="2"/>
            <a:endCxn id="24" idx="5"/>
          </p:cNvCxnSpPr>
          <p:nvPr/>
        </p:nvCxnSpPr>
        <p:spPr>
          <a:xfrm flipH="1" flipV="1">
            <a:off x="6611558" y="2506444"/>
            <a:ext cx="753176" cy="216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6"/>
            <a:endCxn id="29" idx="2"/>
          </p:cNvCxnSpPr>
          <p:nvPr/>
        </p:nvCxnSpPr>
        <p:spPr>
          <a:xfrm flipV="1">
            <a:off x="7549095" y="1873974"/>
            <a:ext cx="481880" cy="171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55460" y="235034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Oval 24"/>
          <p:cNvSpPr/>
          <p:nvPr/>
        </p:nvSpPr>
        <p:spPr>
          <a:xfrm>
            <a:off x="6546900" y="184831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Oval 25"/>
          <p:cNvSpPr/>
          <p:nvPr/>
        </p:nvSpPr>
        <p:spPr>
          <a:xfrm>
            <a:off x="7366215" y="1953619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7" name="Oval 26"/>
          <p:cNvSpPr/>
          <p:nvPr/>
        </p:nvSpPr>
        <p:spPr>
          <a:xfrm>
            <a:off x="7364734" y="2631787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Oval 28"/>
          <p:cNvSpPr/>
          <p:nvPr/>
        </p:nvSpPr>
        <p:spPr>
          <a:xfrm>
            <a:off x="8030975" y="1782534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1" name="Straight Arrow Connector 30"/>
          <p:cNvCxnSpPr>
            <a:stCxn id="27" idx="4"/>
            <a:endCxn id="32" idx="0"/>
          </p:cNvCxnSpPr>
          <p:nvPr/>
        </p:nvCxnSpPr>
        <p:spPr>
          <a:xfrm>
            <a:off x="7456174" y="2814667"/>
            <a:ext cx="209041" cy="491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573775" y="3306534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33" name="Straight Arrow Connector 32"/>
          <p:cNvCxnSpPr>
            <a:stCxn id="26" idx="1"/>
            <a:endCxn id="25" idx="7"/>
          </p:cNvCxnSpPr>
          <p:nvPr/>
        </p:nvCxnSpPr>
        <p:spPr>
          <a:xfrm flipH="1" flipV="1">
            <a:off x="6702998" y="1875093"/>
            <a:ext cx="689999" cy="10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274775" y="3718014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45" name="Straight Arrow Connector 44"/>
          <p:cNvCxnSpPr>
            <a:stCxn id="34" idx="6"/>
          </p:cNvCxnSpPr>
          <p:nvPr/>
        </p:nvCxnSpPr>
        <p:spPr>
          <a:xfrm>
            <a:off x="7457655" y="3809454"/>
            <a:ext cx="484780" cy="91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2" idx="3"/>
            <a:endCxn id="34" idx="7"/>
          </p:cNvCxnSpPr>
          <p:nvPr/>
        </p:nvCxnSpPr>
        <p:spPr>
          <a:xfrm flipH="1">
            <a:off x="7430873" y="3462632"/>
            <a:ext cx="169684" cy="282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909055" y="3839934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2" name="Straight Arrow Connector 51"/>
          <p:cNvCxnSpPr>
            <a:stCxn id="51" idx="0"/>
            <a:endCxn id="32" idx="5"/>
          </p:cNvCxnSpPr>
          <p:nvPr/>
        </p:nvCxnSpPr>
        <p:spPr>
          <a:xfrm flipH="1" flipV="1">
            <a:off x="7729873" y="3462632"/>
            <a:ext cx="270622" cy="377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444196" y="1341305"/>
            <a:ext cx="1539318" cy="43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2" b="1" dirty="0">
                <a:solidFill>
                  <a:srgbClr val="0000FF"/>
                </a:solidFill>
                <a:latin typeface="+mn-lt"/>
              </a:rPr>
              <a:t>Dead end</a:t>
            </a:r>
          </a:p>
        </p:txBody>
      </p:sp>
      <p:sp>
        <p:nvSpPr>
          <p:cNvPr id="7" name="TextBox 6"/>
          <p:cNvSpPr txBox="1"/>
          <p:nvPr/>
        </p:nvSpPr>
        <p:spPr>
          <a:xfrm rot="622290">
            <a:off x="6811454" y="4008727"/>
            <a:ext cx="1707519" cy="438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2" b="1" dirty="0">
                <a:solidFill>
                  <a:srgbClr val="0000FF"/>
                </a:solidFill>
                <a:latin typeface="+mn-lt"/>
              </a:rPr>
              <a:t>Spider trap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31995" y="6334872"/>
            <a:ext cx="1904583" cy="4572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629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Solution 1</a:t>
            </a:r>
          </a:p>
        </p:txBody>
      </p:sp>
      <p:pic>
        <p:nvPicPr>
          <p:cNvPr id="6" name="Picture 5" descr="graph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0"/>
            <a:ext cx="3258464" cy="19914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143000" y="1676400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/>
              <a:t>No dead ends</a:t>
            </a:r>
          </a:p>
        </p:txBody>
      </p:sp>
    </p:spTree>
    <p:extLst>
      <p:ext uri="{BB962C8B-B14F-4D97-AF65-F5344CB8AC3E}">
        <p14:creationId xmlns:p14="http://schemas.microsoft.com/office/powerpoint/2010/main" val="316653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5</a:t>
            </a:fld>
            <a:endParaRPr 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Solution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676400"/>
            <a:ext cx="26927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dirty="0"/>
              <a:t>No dead ends</a:t>
            </a:r>
          </a:p>
          <a:p>
            <a:pPr marL="457200" indent="-457200">
              <a:buAutoNum type="arabicParenR"/>
            </a:pPr>
            <a:r>
              <a:rPr lang="en-US" dirty="0"/>
              <a:t>Two spider traps</a:t>
            </a:r>
          </a:p>
        </p:txBody>
      </p:sp>
      <p:pic>
        <p:nvPicPr>
          <p:cNvPr id="5" name="Picture 4" descr="graph-an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05200"/>
            <a:ext cx="3930651" cy="24745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53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6</a:t>
            </a:fld>
            <a:endParaRPr 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Problem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499" y="1434663"/>
            <a:ext cx="815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the PageRank equations for the below graph, assuming β = 0.8 (jump probability = 1−β). Denote the PageRank of node </a:t>
            </a:r>
            <a:r>
              <a:rPr lang="en-US" i="1" dirty="0"/>
              <a:t>x</a:t>
            </a:r>
            <a:r>
              <a:rPr lang="en-US" dirty="0"/>
              <a:t> by </a:t>
            </a:r>
            <a:r>
              <a:rPr lang="en-US" i="1" dirty="0"/>
              <a:t>r(x)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C:\Users\AdminCOOP\AppData\Local\Microsoft\Windows\INetCache\Content.Word\graph-pr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74" y="3236656"/>
            <a:ext cx="2983248" cy="1822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04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7</a:t>
            </a:fld>
            <a:endParaRPr 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Solution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1676400"/>
                <a:ext cx="3429000" cy="3024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3429000" cy="3024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D13D50-21E0-D342-B0CB-EE4A9A92FFFB}"/>
                  </a:ext>
                </a:extLst>
              </p:cNvPr>
              <p:cNvSpPr/>
              <p:nvPr/>
            </p:nvSpPr>
            <p:spPr>
              <a:xfrm>
                <a:off x="4876920" y="1683517"/>
                <a:ext cx="2690224" cy="3017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D13D50-21E0-D342-B0CB-EE4A9A92F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20" y="1683517"/>
                <a:ext cx="2690224" cy="3017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3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FA00151-9FC7-4CB1-B841-F626A452D0DF}" type="slidenum">
              <a:rPr lang="en-US" smtClean="0"/>
              <a:t>8</a:t>
            </a:fld>
            <a:endParaRPr 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50499" y="290946"/>
            <a:ext cx="6518763" cy="1143717"/>
          </a:xfrm>
          <a:prstGeom prst="rect">
            <a:avLst/>
          </a:prstGeom>
        </p:spPr>
        <p:txBody>
          <a:bodyPr/>
          <a:lstStyle>
            <a:lvl1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+mj-lt"/>
                <a:ea typeface="+mj-ea"/>
                <a:cs typeface="+mj-cs"/>
              </a:defRPr>
            </a:lvl1pPr>
            <a:lvl2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2pPr>
            <a:lvl3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3pPr>
            <a:lvl4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4pPr>
            <a:lvl5pPr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5pPr>
            <a:lvl6pPr marL="4118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6pPr>
            <a:lvl7pPr marL="8236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7pPr>
            <a:lvl8pPr marL="12354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8pPr>
            <a:lvl9pPr marL="1647200" algn="l" defTabSz="913682" rtl="0" eaLnBrk="1" fontAlgn="base" hangingPunct="1">
              <a:spcBef>
                <a:spcPct val="0"/>
              </a:spcBef>
              <a:spcAft>
                <a:spcPct val="0"/>
              </a:spcAft>
              <a:defRPr sz="3152" b="1">
                <a:solidFill>
                  <a:srgbClr val="FF6600"/>
                </a:solidFill>
                <a:latin typeface="Arial" charset="0"/>
              </a:defRPr>
            </a:lvl9pPr>
          </a:lstStyle>
          <a:p>
            <a:pPr algn="ctr"/>
            <a:r>
              <a:rPr lang="en-US" altLang="zh-CN" kern="0" dirty="0"/>
              <a:t>Solution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9100" y="1600200"/>
                <a:ext cx="8305800" cy="39757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𝑁𝑟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600200"/>
                <a:ext cx="8305800" cy="3975704"/>
              </a:xfrm>
              <a:prstGeom prst="rect">
                <a:avLst/>
              </a:prstGeom>
              <a:blipFill>
                <a:blip r:embed="rId3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609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421097" y="1418406"/>
            <a:ext cx="8301807" cy="2321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243" dirty="0">
                <a:latin typeface="+mj-lt"/>
              </a:rPr>
              <a:t>Thanks!</a:t>
            </a:r>
            <a:r>
              <a:rPr lang="zh-CN" altLang="en-US" sz="3243" dirty="0">
                <a:latin typeface="+mj-lt"/>
              </a:rPr>
              <a:t> </a:t>
            </a:r>
            <a:r>
              <a:rPr lang="en-US" altLang="zh-CN" sz="3243" dirty="0">
                <a:latin typeface="+mj-lt"/>
              </a:rPr>
              <a:t>Q</a:t>
            </a:r>
            <a:r>
              <a:rPr lang="zh-CN" altLang="en-US" sz="3243" dirty="0">
                <a:latin typeface="+mj-lt"/>
              </a:rPr>
              <a:t> </a:t>
            </a:r>
            <a:r>
              <a:rPr lang="en-US" altLang="zh-CN" sz="3243" dirty="0">
                <a:latin typeface="+mj-lt"/>
              </a:rPr>
              <a:t>&amp;</a:t>
            </a:r>
            <a:r>
              <a:rPr lang="zh-CN" altLang="en-US" sz="3243" dirty="0">
                <a:latin typeface="+mj-lt"/>
              </a:rPr>
              <a:t> </a:t>
            </a:r>
            <a:r>
              <a:rPr lang="en-US" altLang="zh-CN" sz="3243" dirty="0">
                <a:latin typeface="+mj-lt"/>
              </a:rPr>
              <a:t>A</a:t>
            </a:r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endParaRPr lang="en-US" sz="3243" i="1" dirty="0">
              <a:solidFill>
                <a:schemeClr val="bg1"/>
              </a:solidFill>
              <a:latin typeface="+mj-lt"/>
            </a:endParaRPr>
          </a:p>
          <a:p>
            <a:pPr algn="ctr" eaLnBrk="1" hangingPunct="1"/>
            <a:r>
              <a:rPr lang="en-US" altLang="zh-CN" sz="3243" dirty="0">
                <a:solidFill>
                  <a:schemeClr val="bg1"/>
                </a:solidFill>
                <a:latin typeface="+mj-lt"/>
              </a:rPr>
              <a:t>Li, Shen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162" i="1" dirty="0" err="1">
                <a:solidFill>
                  <a:schemeClr val="bg1"/>
                </a:solidFill>
                <a:latin typeface="Arial" charset="0"/>
              </a:rPr>
              <a:t>shen.li</a:t>
            </a:r>
            <a:r>
              <a:rPr lang="en-US" sz="2162" i="1" dirty="0" err="1">
                <a:solidFill>
                  <a:schemeClr val="bg1"/>
                </a:solidFill>
                <a:latin typeface="Arial" charset="0"/>
              </a:rPr>
              <a:t>@u.nus.edu</a:t>
            </a:r>
            <a:endParaRPr lang="en-US" sz="2162" i="1" dirty="0">
              <a:solidFill>
                <a:schemeClr val="bg1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endParaRPr lang="en-US" sz="180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162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85" y="5206325"/>
            <a:ext cx="2320675" cy="1133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68262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ro2Gradschool" id="{8ABCC169-56E4-7446-9F23-24C08815A42B}" vid="{986AD0CE-622F-1E4A-B6D4-406E16E504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 6</Template>
  <TotalTime>2950</TotalTime>
  <Words>377</Words>
  <Application>Microsoft Macintosh PowerPoint</Application>
  <PresentationFormat>On-screen Show (4:3)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Cambria Math</vt:lpstr>
      <vt:lpstr>Times</vt:lpstr>
      <vt:lpstr>Wingdings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 Hadoop Programmer Knows</dc:title>
  <dc:creator>soc</dc:creator>
  <cp:lastModifiedBy>Microsoft Office User</cp:lastModifiedBy>
  <cp:revision>490</cp:revision>
  <dcterms:created xsi:type="dcterms:W3CDTF">2010-04-12T13:09:00Z</dcterms:created>
  <dcterms:modified xsi:type="dcterms:W3CDTF">2021-10-13T02:48:40Z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