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69" r:id="rId2"/>
    <p:sldId id="1370" r:id="rId3"/>
    <p:sldId id="1376" r:id="rId4"/>
    <p:sldId id="1367" r:id="rId5"/>
    <p:sldId id="1371" r:id="rId6"/>
    <p:sldId id="1372" r:id="rId7"/>
    <p:sldId id="1368" r:id="rId8"/>
    <p:sldId id="1369" r:id="rId9"/>
    <p:sldId id="1373" r:id="rId10"/>
    <p:sldId id="1374" r:id="rId11"/>
    <p:sldId id="917" r:id="rId12"/>
    <p:sldId id="1377" r:id="rId13"/>
    <p:sldId id="1375" r:id="rId14"/>
    <p:sldId id="918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D5E1FF"/>
    <a:srgbClr val="CCFF99"/>
    <a:srgbClr val="CC99FF"/>
    <a:srgbClr val="4D6997"/>
    <a:srgbClr val="FF9933"/>
    <a:srgbClr val="000066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69643" autoAdjust="0"/>
  </p:normalViewPr>
  <p:slideViewPr>
    <p:cSldViewPr>
      <p:cViewPr varScale="1">
        <p:scale>
          <a:sx n="75" d="100"/>
          <a:sy n="75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Bryan Hooi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 err="1">
                <a:solidFill>
                  <a:schemeClr val="bg2"/>
                </a:solidFill>
                <a:latin typeface="Gill Sans"/>
                <a:cs typeface="Gill Sans"/>
              </a:rPr>
              <a:t>bhooi@comp.nus.edu.sg</a:t>
            </a:r>
            <a:endParaRPr lang="en-US" sz="2000" b="0" kern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Tutorial 4 – Test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Describe a system issue caused by skewed (i.e. highly imbalanced) data distributions on the following systems.</a:t>
            </a:r>
          </a:p>
          <a:p>
            <a:pPr lvl="1"/>
            <a:r>
              <a:rPr lang="en-SG" dirty="0"/>
              <a:t>Pregel: computing PageRank on a 1 billion vertex graph, where the degrees of nodes are highly skewed (i.e. some nodes with very large degree)</a:t>
            </a:r>
            <a:endParaRPr lang="en-GB" dirty="0"/>
          </a:p>
          <a:p>
            <a:pPr marL="0" indent="0">
              <a:buNone/>
            </a:pP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MapReduce: computing word count, when the frequencies of different keywords is highly skewed (some keywords appearing many times)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74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Describe a system issue caused by skewed (i.e. highly imbalanced) data distributions on the following systems.</a:t>
            </a:r>
          </a:p>
          <a:p>
            <a:pPr lvl="1"/>
            <a:r>
              <a:rPr lang="en-SG" dirty="0"/>
              <a:t>Pregel: computing PageRank on a 1 billion vertex graph, where the degrees of nodes are highly skewed (i.e. some nodes with very large degree)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High memory requirement in some workers OR: high network I/O for some workers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MapReduce: computing word count, when the frequencies of different keywords is highly skewed (some keywords appearing many times)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26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Describe a system issue caused by skewed (i.e. highly imbalanced) data distributions on the following systems.</a:t>
            </a:r>
          </a:p>
          <a:p>
            <a:pPr lvl="1"/>
            <a:r>
              <a:rPr lang="en-SG" dirty="0"/>
              <a:t>Pregel: computing PageRank on a 1 billion vertex graph, where the degrees of nodes are highly skewed (i.e. some nodes with very large degree)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High memory requirement in some workers OR: high network I/O for some workers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MapReduce: computing word count, when the frequencies of different keywords is highly skewed (some keywords appearing many times)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High memory requirement in some workers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6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799"/>
            <a:ext cx="8458200" cy="5654675"/>
          </a:xfrm>
        </p:spPr>
        <p:txBody>
          <a:bodyPr>
            <a:normAutofit/>
          </a:bodyPr>
          <a:lstStyle/>
          <a:p>
            <a:r>
              <a:rPr lang="en-US" dirty="0"/>
              <a:t>Show pseudocode for the compute() function for the PageRank algorithm in Pregel / </a:t>
            </a:r>
            <a:r>
              <a:rPr lang="en-US" dirty="0" err="1"/>
              <a:t>Giraph</a:t>
            </a:r>
            <a:r>
              <a:rPr lang="en-US" dirty="0"/>
              <a:t>. You can (if you choose) use the functions: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getNumVertices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getSuperStep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getOutEdgeIterator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A3EC-2A4F-BD49-8C53-567B79B8C115}"/>
              </a:ext>
            </a:extLst>
          </p:cNvPr>
          <p:cNvSpPr txBox="1"/>
          <p:nvPr/>
        </p:nvSpPr>
        <p:spPr>
          <a:xfrm>
            <a:off x="650220" y="3385537"/>
            <a:ext cx="7045980" cy="24622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Compute(v, messages):</a:t>
            </a: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SG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34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799"/>
            <a:ext cx="8458200" cy="5654675"/>
          </a:xfrm>
        </p:spPr>
        <p:txBody>
          <a:bodyPr>
            <a:normAutofit/>
          </a:bodyPr>
          <a:lstStyle/>
          <a:p>
            <a:r>
              <a:rPr lang="en-US" dirty="0"/>
              <a:t>Show pseudocode for the compute() function for the PageRank algorithm in Pregel / </a:t>
            </a:r>
            <a:r>
              <a:rPr lang="en-US" dirty="0" err="1"/>
              <a:t>Giraph</a:t>
            </a:r>
            <a:r>
              <a:rPr lang="en-US" dirty="0"/>
              <a:t>. You can (if you choose) use the functions: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getNumVertices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getSuperStep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getOutEdgeIterator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12823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Writing pseudo code is fine;</a:t>
            </a:r>
          </a:p>
          <a:p>
            <a:r>
              <a:rPr lang="en-US" b="0" dirty="0">
                <a:solidFill>
                  <a:srgbClr val="FF0000"/>
                </a:solidFill>
              </a:rPr>
              <a:t>No worries about the syntax. E.g. </a:t>
            </a:r>
            <a:r>
              <a:rPr lang="en-US" b="0" dirty="0" err="1">
                <a:solidFill>
                  <a:srgbClr val="FF0000"/>
                </a:solidFill>
              </a:rPr>
              <a:t>len</a:t>
            </a:r>
            <a:r>
              <a:rPr lang="en-US" b="0" dirty="0">
                <a:solidFill>
                  <a:srgbClr val="FF0000"/>
                </a:solidFill>
              </a:rPr>
              <a:t>(x) or </a:t>
            </a:r>
            <a:r>
              <a:rPr lang="en-US" b="0" dirty="0" err="1">
                <a:solidFill>
                  <a:srgbClr val="FF0000"/>
                </a:solidFill>
              </a:rPr>
              <a:t>x.size</a:t>
            </a:r>
            <a:r>
              <a:rPr lang="en-US" b="0" dirty="0">
                <a:solidFill>
                  <a:srgbClr val="FF0000"/>
                </a:solidFill>
              </a:rPr>
              <a:t>() or “size of x” are all fine.</a:t>
            </a:r>
            <a:endParaRPr lang="en-SG" b="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A3EC-2A4F-BD49-8C53-567B79B8C115}"/>
              </a:ext>
            </a:extLst>
          </p:cNvPr>
          <p:cNvSpPr txBox="1"/>
          <p:nvPr/>
        </p:nvSpPr>
        <p:spPr>
          <a:xfrm>
            <a:off x="650220" y="3385537"/>
            <a:ext cx="7045980" cy="22467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Compute(v, messages):</a:t>
            </a:r>
          </a:p>
          <a:p>
            <a:r>
              <a:rPr lang="en-SG" altLang="zh-CN" sz="14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getSuperStep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 &gt;= </a:t>
            </a:r>
            <a:r>
              <a:rPr lang="en-SG" altLang="zh-CN" sz="1400" b="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SG" altLang="zh-CN" sz="1400" b="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SG" altLang="zh-CN" sz="1400" b="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SG" altLang="zh-CN" sz="14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SG" altLang="zh-CN" sz="1400" b="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m </a:t>
            </a:r>
            <a:r>
              <a:rPr lang="en-SG" altLang="zh-CN" sz="1400" b="0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messages:</a:t>
            </a: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SG" altLang="zh-CN" sz="1400" b="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+= m</a:t>
            </a: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v.setValue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SG" altLang="zh-CN" sz="1400" b="0" dirty="0">
                <a:solidFill>
                  <a:srgbClr val="098658"/>
                </a:solidFill>
                <a:latin typeface="Menlo" panose="020B0609030804020204" pitchFamily="49" charset="0"/>
              </a:rPr>
              <a:t>0.15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getNumVertices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 + </a:t>
            </a:r>
            <a:r>
              <a:rPr lang="en-SG" altLang="zh-CN" sz="1400" b="0" dirty="0">
                <a:solidFill>
                  <a:srgbClr val="098658"/>
                </a:solidFill>
                <a:latin typeface="Menlo" panose="020B0609030804020204" pitchFamily="49" charset="0"/>
              </a:rPr>
              <a:t>0.85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SG" altLang="zh-CN" sz="1400" b="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SG" altLang="zh-CN" sz="14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getSuperStep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 &lt; </a:t>
            </a:r>
            <a:r>
              <a:rPr lang="en-SG" altLang="zh-CN" sz="1400" b="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sendMsgToAllEdges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v.getValue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 / </a:t>
            </a:r>
            <a:r>
              <a:rPr lang="en-SG" altLang="zh-CN" sz="14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len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getOutEdgeIterator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()))</a:t>
            </a:r>
          </a:p>
          <a:p>
            <a:r>
              <a:rPr lang="en-SG" altLang="zh-CN" sz="1400" b="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SG" altLang="zh-CN" sz="1400" b="0" dirty="0" err="1">
                <a:solidFill>
                  <a:srgbClr val="000000"/>
                </a:solidFill>
                <a:latin typeface="Menlo" panose="020B0609030804020204" pitchFamily="49" charset="0"/>
              </a:rPr>
              <a:t>voteToHalt</a:t>
            </a:r>
            <a:r>
              <a:rPr lang="en-SG" altLang="zh-CN" sz="14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98487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True/False</a:t>
            </a:r>
            <a:r>
              <a:rPr lang="en-US" dirty="0"/>
              <a:t>: </a:t>
            </a:r>
            <a:r>
              <a:rPr lang="en-GB" dirty="0"/>
              <a:t>Personalized PageRank will generate the same ranking for any set of web pages.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True/False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63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True/False</a:t>
            </a:r>
            <a:r>
              <a:rPr lang="en-US" dirty="0"/>
              <a:t>: </a:t>
            </a:r>
            <a:r>
              <a:rPr lang="en-GB" dirty="0"/>
              <a:t>Personalized PageRank will generate the same ranking for any set of web pages.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False. It depends on the teleport set.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True/False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26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True/False</a:t>
            </a:r>
            <a:r>
              <a:rPr lang="en-US" dirty="0"/>
              <a:t>: </a:t>
            </a:r>
            <a:r>
              <a:rPr lang="en-SG" dirty="0"/>
              <a:t>In the Spark runtime, RDD cannot reside in the hard disk.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True/False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44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True/False</a:t>
            </a:r>
            <a:r>
              <a:rPr lang="en-US" dirty="0"/>
              <a:t>: </a:t>
            </a:r>
            <a:r>
              <a:rPr lang="en-SG" dirty="0"/>
              <a:t>In the Spark runtime, RDD cannot reside in the hard disk.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False. RDD can also be in the disk if out of memory. (“spill to disk”)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True/False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94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6EB844-D26B-C54C-8C13-D8CED65B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Set up the topic-specific PageRank equations for this graph, with teleport set {A} and </a:t>
            </a:r>
            <a:r>
              <a:rPr lang="el-GR" dirty="0"/>
              <a:t>β = 0.8 (</a:t>
            </a:r>
            <a:r>
              <a:rPr lang="en-SG" dirty="0"/>
              <a:t>jump probability = 1−</a:t>
            </a:r>
            <a:r>
              <a:rPr lang="el-GR" dirty="0"/>
              <a:t>β).</a:t>
            </a:r>
            <a:endParaRPr lang="en-SG" dirty="0"/>
          </a:p>
          <a:p>
            <a:pPr lvl="1"/>
            <a:r>
              <a:rPr lang="en-SG" dirty="0"/>
              <a:t>Note: you do not need to solve the equations for </a:t>
            </a:r>
            <a:r>
              <a:rPr lang="en-SG" i="1" dirty="0"/>
              <a:t>r(x).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902D7-198C-D541-8201-283D91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C5A1-CAB8-6245-A419-C986C5D11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DB12D-EF09-6E4B-BAA6-31BADED7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63" y="2517912"/>
            <a:ext cx="26098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71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6EB844-D26B-C54C-8C13-D8CED65B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Set up the topic-specific PageRank equations for this graph, with teleport set {A} and </a:t>
            </a:r>
            <a:r>
              <a:rPr lang="el-GR" dirty="0"/>
              <a:t>β = 0.8 (</a:t>
            </a:r>
            <a:r>
              <a:rPr lang="en-SG" dirty="0"/>
              <a:t>jump probability = 1−</a:t>
            </a:r>
            <a:r>
              <a:rPr lang="el-GR" dirty="0"/>
              <a:t>β).</a:t>
            </a:r>
            <a:endParaRPr lang="en-SG" dirty="0"/>
          </a:p>
          <a:p>
            <a:pPr lvl="1"/>
            <a:r>
              <a:rPr lang="en-SG" dirty="0"/>
              <a:t>Note: you do not need to solve the equations for </a:t>
            </a:r>
            <a:r>
              <a:rPr lang="en-SG" i="1" dirty="0"/>
              <a:t>r(x).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902D7-198C-D541-8201-283D91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C5A1-CAB8-6245-A419-C986C5D11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1B92B-7350-6541-9589-7A5F529871E0}"/>
              </a:ext>
            </a:extLst>
          </p:cNvPr>
          <p:cNvSpPr txBox="1"/>
          <p:nvPr/>
        </p:nvSpPr>
        <p:spPr>
          <a:xfrm>
            <a:off x="885260" y="3868880"/>
            <a:ext cx="2393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>
                <a:solidFill>
                  <a:srgbClr val="FF0000"/>
                </a:solidFill>
              </a:rPr>
              <a:t>Sample answer:</a:t>
            </a:r>
            <a:endParaRPr lang="en-US" sz="2400" b="0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DB12D-EF09-6E4B-BAA6-31BADED7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63" y="2517912"/>
            <a:ext cx="2609850" cy="1473928"/>
          </a:xfrm>
          <a:prstGeom prst="rect">
            <a:avLst/>
          </a:prstGeom>
        </p:spPr>
      </p:pic>
      <p:sp>
        <p:nvSpPr>
          <p:cNvPr id="19" name="Rectangle 22">
            <a:extLst>
              <a:ext uri="{FF2B5EF4-FFF2-40B4-BE49-F238E27FC236}">
                <a16:creationId xmlns:a16="http://schemas.microsoft.com/office/drawing/2014/main" id="{346EAE6D-3923-2145-8B5B-167DDBC2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066" y="4894558"/>
            <a:ext cx="1606826" cy="1219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418AF-4907-564E-BEA6-6A1EDA117698}"/>
              </a:ext>
            </a:extLst>
          </p:cNvPr>
          <p:cNvSpPr/>
          <p:nvPr/>
        </p:nvSpPr>
        <p:spPr bwMode="auto">
          <a:xfrm>
            <a:off x="6608093" y="4877092"/>
            <a:ext cx="1452613" cy="12284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E4E99BD7-6F66-CC4C-8F43-F0B9E487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093" y="4956527"/>
            <a:ext cx="2468174" cy="12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1</a:t>
            </a:r>
          </a:p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92FF35C5-28DB-4E41-B311-F939EC04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93" y="4894558"/>
            <a:ext cx="1413932" cy="12192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1D9B176-2A81-2C49-9543-18D93C75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79" y="4956527"/>
            <a:ext cx="2468174" cy="12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½</a:t>
            </a:r>
          </a:p>
          <a:p>
            <a:r>
              <a:rPr lang="en-SG" b="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½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b="0" dirty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756D54A-A6A5-8E44-A43C-B2A2AA53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508" y="4972269"/>
            <a:ext cx="24681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03ED2-E896-7847-96DF-5A9481D3D1D5}"/>
              </a:ext>
            </a:extLst>
          </p:cNvPr>
          <p:cNvCxnSpPr>
            <a:cxnSpLocks/>
          </p:cNvCxnSpPr>
          <p:nvPr/>
        </p:nvCxnSpPr>
        <p:spPr>
          <a:xfrm flipV="1">
            <a:off x="3535088" y="4858711"/>
            <a:ext cx="1223258" cy="526112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A5B868-A5E8-F842-990B-3F31C59E7EA0}"/>
              </a:ext>
            </a:extLst>
          </p:cNvPr>
          <p:cNvCxnSpPr>
            <a:cxnSpLocks/>
          </p:cNvCxnSpPr>
          <p:nvPr/>
        </p:nvCxnSpPr>
        <p:spPr>
          <a:xfrm flipH="1" flipV="1">
            <a:off x="6211237" y="4760765"/>
            <a:ext cx="279546" cy="624058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3828B-1EA2-964A-AB8E-D5B12F95A937}"/>
                  </a:ext>
                </a:extLst>
              </p:cNvPr>
              <p:cNvSpPr/>
              <p:nvPr/>
            </p:nvSpPr>
            <p:spPr>
              <a:xfrm>
                <a:off x="4104617" y="4175990"/>
                <a:ext cx="23861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3828B-1EA2-964A-AB8E-D5B12F95A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17" y="4175990"/>
                <a:ext cx="2386166" cy="584775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D02913-4239-FD41-A280-52FEDF912949}"/>
              </a:ext>
            </a:extLst>
          </p:cNvPr>
          <p:cNvSpPr/>
          <p:nvPr/>
        </p:nvSpPr>
        <p:spPr>
          <a:xfrm>
            <a:off x="41986" y="6273225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Note: For PageRank equations, you can either use the matrix form (like this) or the non-matrix form (individual equations); both are completely fine. </a:t>
            </a:r>
          </a:p>
        </p:txBody>
      </p:sp>
    </p:spTree>
    <p:extLst>
      <p:ext uri="{BB962C8B-B14F-4D97-AF65-F5344CB8AC3E}">
        <p14:creationId xmlns:p14="http://schemas.microsoft.com/office/powerpoint/2010/main" val="8737224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HDFS, each chunk is replicated for three times by default. In contrast, in Spark, RDD uses lineage for reliability. What are the major problems if Spark also uses replications for reliability?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84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HDFS, each chunk is replicated for three times by default. In contrast, in Spark, RDD uses lineage for reliability. What are the major problems if Spark also uses replications for reliability?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Sample answer: Consume a lot of memory.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DD34C-EB04-114D-9409-50B7C316976D}"/>
              </a:ext>
            </a:extLst>
          </p:cNvPr>
          <p:cNvSpPr/>
          <p:nvPr/>
        </p:nvSpPr>
        <p:spPr>
          <a:xfrm>
            <a:off x="355600" y="5341203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F0000"/>
                </a:solidFill>
              </a:rPr>
              <a:t>Note: no need to give additional explanation unless the question specifically asks for it. The questions are designed such that there is a short and simple answer (few words to 1 sentence) which is enough for full marks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107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92326</TotalTime>
  <Words>939</Words>
  <Application>Microsoft Macintosh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Cambria Math</vt:lpstr>
      <vt:lpstr>Corbel</vt:lpstr>
      <vt:lpstr>Courier New</vt:lpstr>
      <vt:lpstr>Gill Sans</vt:lpstr>
      <vt:lpstr>Menlo</vt:lpstr>
      <vt:lpstr>Times New Roman</vt:lpstr>
      <vt:lpstr>Wingdings</vt:lpstr>
      <vt:lpstr>Default Design</vt:lpstr>
      <vt:lpstr>PowerPoint Presentation</vt:lpstr>
      <vt:lpstr>Example True/False Question</vt:lpstr>
      <vt:lpstr>Example True/False Question</vt:lpstr>
      <vt:lpstr>Example True/False Question</vt:lpstr>
      <vt:lpstr>Example True/False Question</vt:lpstr>
      <vt:lpstr>Example Questions</vt:lpstr>
      <vt:lpstr>Example Questions</vt:lpstr>
      <vt:lpstr>Example Questions</vt:lpstr>
      <vt:lpstr>Example Questions</vt:lpstr>
      <vt:lpstr>Example Questions</vt:lpstr>
      <vt:lpstr>Example Questions</vt:lpstr>
      <vt:lpstr>Example Questions</vt:lpstr>
      <vt:lpstr>Example Questions</vt:lpstr>
      <vt:lpstr>Example Questions</vt:lpstr>
    </vt:vector>
  </TitlesOfParts>
  <Company>University of Maryland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Bryan Hooi</cp:lastModifiedBy>
  <cp:revision>9056</cp:revision>
  <cp:lastPrinted>2021-10-21T12:38:52Z</cp:lastPrinted>
  <dcterms:created xsi:type="dcterms:W3CDTF">2012-08-31T06:36:49Z</dcterms:created>
  <dcterms:modified xsi:type="dcterms:W3CDTF">2021-10-28T13:57:01Z</dcterms:modified>
</cp:coreProperties>
</file>