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8" r:id="rId3"/>
    <p:sldId id="587" r:id="rId4"/>
    <p:sldId id="586" r:id="rId5"/>
    <p:sldId id="577" r:id="rId6"/>
    <p:sldId id="579" r:id="rId7"/>
    <p:sldId id="584" r:id="rId8"/>
    <p:sldId id="585" r:id="rId9"/>
    <p:sldId id="580" r:id="rId10"/>
    <p:sldId id="581" r:id="rId11"/>
    <p:sldId id="588" r:id="rId12"/>
    <p:sldId id="582" r:id="rId13"/>
    <p:sldId id="583" r:id="rId14"/>
    <p:sldId id="308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CFF"/>
    <a:srgbClr val="0000FF"/>
    <a:srgbClr val="CCFFFF"/>
    <a:srgbClr val="E2FFC5"/>
    <a:srgbClr val="FFFFCC"/>
    <a:srgbClr val="A50021"/>
    <a:srgbClr val="006600"/>
    <a:srgbClr val="CCFF99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78" d="100"/>
          <a:sy n="78" d="100"/>
        </p:scale>
        <p:origin x="11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1/13/2020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8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0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8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1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4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1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7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mp.nus.edu.sg/~cs2100/2_resources/errata.html" TargetMode="Externa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cs21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luminus.nus.edu.s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[TextBox 7]"/>
          <p:cNvSpPr txBox="1"/>
          <p:nvPr/>
        </p:nvSpPr>
        <p:spPr>
          <a:xfrm>
            <a:off x="1058333" y="2755410"/>
            <a:ext cx="7128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</a:rPr>
              <a:t>Welcome</a:t>
            </a:r>
          </a:p>
          <a:p>
            <a:pPr algn="ctr"/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(</a:t>
            </a:r>
            <a:r>
              <a:rPr lang="en-SG" sz="24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AY2019</a:t>
            </a:r>
            <a:r>
              <a:rPr lang="en-SG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/20 </a:t>
            </a:r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Semester 2)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6" y="564500"/>
            <a:ext cx="4374289" cy="380045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5. Textbooks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88206" y="1374809"/>
            <a:ext cx="5257800" cy="2383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Logic Design (DLD)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8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nd</a:t>
            </a: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edition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/>
              <a:t>by Aaron Tan</a:t>
            </a:r>
            <a:br>
              <a:rPr lang="en-US" dirty="0"/>
            </a:br>
            <a:r>
              <a:rPr lang="en-US" dirty="0"/>
              <a:t>McGraw-Hill</a:t>
            </a:r>
          </a:p>
          <a:p>
            <a:pPr marL="685800" indent="-3381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744538" algn="l"/>
              </a:tabLst>
              <a:defRPr/>
            </a:pPr>
            <a:r>
              <a:rPr lang="en-US" dirty="0"/>
              <a:t>Book + </a:t>
            </a:r>
            <a:r>
              <a:rPr lang="en-US" dirty="0" err="1"/>
              <a:t>ebook</a:t>
            </a:r>
            <a:r>
              <a:rPr lang="en-US" dirty="0"/>
              <a:t> bundle (include errata sheet)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88206" y="3965609"/>
            <a:ext cx="5257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1950" indent="-361950">
              <a:spcBef>
                <a:spcPct val="18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 Organization and Design (COD), 4</a:t>
            </a:r>
            <a:r>
              <a:rPr lang="en-US" sz="28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</a:t>
            </a: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edition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dirty="0"/>
              <a:t>by David A. Patterson and John L. Hennessy, 4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 err="1"/>
              <a:t>ed</a:t>
            </a:r>
            <a:r>
              <a:rPr lang="en-US" sz="2400" dirty="0"/>
              <a:t>, Elsevier</a:t>
            </a:r>
            <a:r>
              <a:rPr lang="en-US" sz="2600" dirty="0"/>
              <a:t/>
            </a:r>
            <a:br>
              <a:rPr lang="en-US" sz="2600" dirty="0"/>
            </a:br>
            <a:endParaRPr lang="en-US" sz="2000" dirty="0"/>
          </a:p>
        </p:txBody>
      </p:sp>
      <p:pic>
        <p:nvPicPr>
          <p:cNvPr id="12" name="Picture 11" descr="digital_logic_design_book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7006" y="1114523"/>
            <a:ext cx="2095500" cy="2643822"/>
          </a:xfrm>
          <a:prstGeom prst="rect">
            <a:avLst/>
          </a:prstGeom>
        </p:spPr>
      </p:pic>
      <p:pic>
        <p:nvPicPr>
          <p:cNvPr id="13" name="Picture 12" descr="patterson4t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7006" y="3889409"/>
            <a:ext cx="2095500" cy="2514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83806" y="1984409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Please refer to CS2100 website “</a:t>
            </a:r>
            <a:r>
              <a:rPr lang="en-US" dirty="0">
                <a:hlinkClick r:id="rId5"/>
              </a:rPr>
              <a:t>Errata</a:t>
            </a:r>
            <a:r>
              <a:rPr lang="en-US" dirty="0"/>
              <a:t>” page for errors in the book.</a:t>
            </a:r>
            <a:endParaRPr lang="en-SG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7C677E3B-5F0D-4618-8AE0-F6080139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64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(1/3)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39129"/>
            <a:ext cx="8382000" cy="53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Lectures are </a:t>
            </a:r>
            <a:r>
              <a:rPr lang="en-SG" dirty="0" smtClean="0"/>
              <a:t>webcast</a:t>
            </a:r>
          </a:p>
          <a:p>
            <a:pPr marL="269875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smtClean="0"/>
              <a:t>All </a:t>
            </a:r>
            <a:r>
              <a:rPr lang="en-SG" dirty="0"/>
              <a:t>course materials (lecture slides, tutorial questions, lab questions, etc.) will be uploaded on </a:t>
            </a:r>
            <a:r>
              <a:rPr lang="en-SG" dirty="0" err="1"/>
              <a:t>LumiNUS</a:t>
            </a:r>
            <a:r>
              <a:rPr lang="en-SG" dirty="0"/>
              <a:t> and the CS2100 website week by </a:t>
            </a:r>
            <a:r>
              <a:rPr lang="en-SG" dirty="0" smtClean="0"/>
              <a:t>week</a:t>
            </a:r>
          </a:p>
          <a:p>
            <a:pPr marL="269875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are encouraged to use </a:t>
            </a:r>
            <a:r>
              <a:rPr lang="en-US" dirty="0" err="1"/>
              <a:t>LumiNUS</a:t>
            </a:r>
            <a:r>
              <a:rPr lang="en-US" dirty="0"/>
              <a:t> Forum for queries/discussion.</a:t>
            </a:r>
          </a:p>
          <a:p>
            <a:pPr marL="539750" lvl="1" indent="-269875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Everybody can help answer and everybody can read the answers</a:t>
            </a:r>
          </a:p>
          <a:p>
            <a:pPr marL="539750" lvl="1" indent="-269875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Email me at </a:t>
            </a:r>
            <a:r>
              <a:rPr lang="en-US" dirty="0" err="1">
                <a:solidFill>
                  <a:srgbClr val="0000CC"/>
                </a:solidFill>
              </a:rPr>
              <a:t>tantc</a:t>
            </a:r>
            <a:r>
              <a:rPr lang="en-US" dirty="0">
                <a:solidFill>
                  <a:srgbClr val="0000CC"/>
                </a:solidFill>
              </a:rPr>
              <a:t> @ comp.nus.edu.sg</a:t>
            </a:r>
            <a:r>
              <a:rPr lang="en-US" dirty="0"/>
              <a:t> only for personal matters</a:t>
            </a:r>
          </a:p>
          <a:p>
            <a:pPr marL="269875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Tutorial attendance</a:t>
            </a:r>
          </a:p>
          <a:p>
            <a:pPr marL="544195" lvl="1" indent="-269875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Every week, </a:t>
            </a:r>
            <a:r>
              <a:rPr lang="en-SG" sz="1800" dirty="0" smtClean="0"/>
              <a:t>tutorial </a:t>
            </a:r>
            <a:r>
              <a:rPr lang="en-SG" sz="1800" dirty="0"/>
              <a:t>attendance for that week </a:t>
            </a:r>
            <a:r>
              <a:rPr lang="en-SG" sz="1800" dirty="0" smtClean="0"/>
              <a:t>will be released on </a:t>
            </a:r>
            <a:r>
              <a:rPr lang="en-SG" sz="1800" dirty="0" err="1"/>
              <a:t>LumiNUS</a:t>
            </a:r>
            <a:r>
              <a:rPr lang="en-SG" sz="1800" dirty="0"/>
              <a:t>. </a:t>
            </a:r>
          </a:p>
          <a:p>
            <a:pPr marL="544195" lvl="1" indent="-269875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You are given a week from the release to inform your respective tutor of any discrepancy in that week’s records.</a:t>
            </a:r>
          </a:p>
          <a:p>
            <a:pPr marL="544195" lvl="1" indent="-269875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Thereafter, NO changes will be made to the attendance records.</a:t>
            </a:r>
          </a:p>
          <a:p>
            <a:pPr marL="544195" lvl="1" indent="-269875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You may pass your medical certificate or excuse letter to your tutor.</a:t>
            </a:r>
            <a:endParaRPr lang="en-SG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FBD5-2A01-4BF1-AF18-BDE58808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0787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(2/3)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147243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Week 3</a:t>
            </a:r>
            <a:endParaRPr lang="en-US" dirty="0">
              <a:solidFill>
                <a:srgbClr val="C00000"/>
              </a:solidFill>
            </a:endParaRPr>
          </a:p>
          <a:p>
            <a:pPr marL="544195" lvl="1" indent="-269875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lecture on 27 January; watch webcast on Tuesday’s lecture</a:t>
            </a:r>
          </a:p>
          <a:p>
            <a:pPr marL="544195" lvl="1" indent="-269875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labs in week 3; labs will start in week 4 (3</a:t>
            </a:r>
            <a:r>
              <a:rPr lang="en-US" baseline="30000" dirty="0"/>
              <a:t>rd</a:t>
            </a:r>
            <a:r>
              <a:rPr lang="en-US" dirty="0"/>
              <a:t> Feb).</a:t>
            </a:r>
          </a:p>
          <a:p>
            <a:pPr marL="544195" lvl="1" indent="-269875" fontAlgn="auto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Monday tutorial groups</a:t>
            </a:r>
            <a:r>
              <a:rPr lang="en-US" dirty="0" smtClean="0"/>
              <a:t>: do </a:t>
            </a:r>
            <a:r>
              <a:rPr lang="en-US" dirty="0"/>
              <a:t>make-up tutorial or join other groups.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smtClean="0">
                <a:solidFill>
                  <a:srgbClr val="C00000"/>
                </a:solidFill>
              </a:rPr>
              <a:t>Mid-term </a:t>
            </a:r>
            <a:r>
              <a:rPr lang="en-SG" dirty="0">
                <a:solidFill>
                  <a:srgbClr val="C00000"/>
                </a:solidFill>
              </a:rPr>
              <a:t>test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smtClean="0">
                <a:solidFill>
                  <a:srgbClr val="0033CC"/>
                </a:solidFill>
              </a:rPr>
              <a:t>Week 8: </a:t>
            </a:r>
            <a:r>
              <a:rPr lang="en-SG" dirty="0" smtClean="0">
                <a:solidFill>
                  <a:srgbClr val="C00000"/>
                </a:solidFill>
              </a:rPr>
              <a:t>11 </a:t>
            </a:r>
            <a:r>
              <a:rPr lang="en-SG" dirty="0">
                <a:solidFill>
                  <a:srgbClr val="C00000"/>
                </a:solidFill>
              </a:rPr>
              <a:t>March 2019, Wednesday, 6 – 8pm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smtClean="0"/>
              <a:t>Mark this down!</a:t>
            </a:r>
            <a:endParaRPr lang="en-SG" dirty="0"/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Do </a:t>
            </a:r>
            <a:r>
              <a:rPr lang="en-SG" u="sng" dirty="0"/>
              <a:t>not</a:t>
            </a:r>
            <a:r>
              <a:rPr lang="en-SG" dirty="0"/>
              <a:t> arrange activity on that </a:t>
            </a:r>
            <a:r>
              <a:rPr lang="en-SG" dirty="0" smtClean="0"/>
              <a:t>day/time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smtClean="0"/>
              <a:t>If there is a clash with other midterm test, please</a:t>
            </a:r>
            <a:r>
              <a:rPr lang="en-SG" dirty="0"/>
              <a:t> inform the other module’s coordinator to make alternative </a:t>
            </a:r>
            <a:r>
              <a:rPr lang="en-SG" dirty="0" smtClean="0"/>
              <a:t>arrangement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smtClean="0"/>
              <a:t>If all else fails, email me (</a:t>
            </a:r>
            <a:r>
              <a:rPr lang="en-SG" dirty="0" err="1" smtClean="0"/>
              <a:t>tantc@comp.nus.edu.sg</a:t>
            </a:r>
            <a:r>
              <a:rPr lang="en-SG" dirty="0" smtClean="0"/>
              <a:t>) (in advance!)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FBD5-2A01-4BF1-AF18-BDE58808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(3/3)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39127"/>
            <a:ext cx="8229600" cy="524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Appeals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Teaching staff are </a:t>
            </a:r>
            <a:r>
              <a:rPr lang="en-US" u="sng" dirty="0"/>
              <a:t>not</a:t>
            </a:r>
            <a:r>
              <a:rPr lang="en-US" dirty="0"/>
              <a:t> allowed to add students into the module, add students into a tutorial/lab group, or change tutorial/lab group for students,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Students have to submit appeal through the system. </a:t>
            </a:r>
            <a:endParaRPr lang="en-US" sz="2000" dirty="0">
              <a:solidFill>
                <a:srgbClr val="80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Tutorial/Lab Registration</a:t>
            </a:r>
          </a:p>
          <a:p>
            <a:pPr lvl="1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Please submit appeal through registration system</a:t>
            </a:r>
            <a:br>
              <a:rPr lang="en-US" dirty="0"/>
            </a:br>
            <a:r>
              <a:rPr lang="en-US" dirty="0"/>
              <a:t> – </a:t>
            </a:r>
            <a:r>
              <a:rPr lang="en-US" u="sng" dirty="0">
                <a:solidFill>
                  <a:srgbClr val="800000"/>
                </a:solidFill>
              </a:rPr>
              <a:t>do NOT email me</a:t>
            </a:r>
            <a:r>
              <a:rPr lang="en-US" dirty="0"/>
              <a:t>.</a:t>
            </a:r>
          </a:p>
          <a:p>
            <a:pPr lvl="1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If your allocation is not settled by week 3, please attend ANY tutorial group in week 3.</a:t>
            </a:r>
          </a:p>
          <a:p>
            <a:pPr lvl="1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Note that labs start in week 4</a:t>
            </a:r>
            <a:r>
              <a:rPr lang="en-US" dirty="0" smtClean="0"/>
              <a:t>.</a:t>
            </a:r>
          </a:p>
          <a:p>
            <a:pPr lvl="1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Once you are assigned a group, please stick with it.</a:t>
            </a:r>
          </a:p>
          <a:p>
            <a:pPr lvl="1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If you need to join a different group just for that week, please obtain permission from me in advance.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7892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7CB613A-DEA0-4AFD-ABC1-68F3AAD2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Welcome to CS2100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84632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Lecturers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Course Materials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Course Description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Assessments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Textbooks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Admin Matters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</p:spTree>
    <p:extLst>
      <p:ext uri="{BB962C8B-B14F-4D97-AF65-F5344CB8AC3E}">
        <p14:creationId xmlns:p14="http://schemas.microsoft.com/office/powerpoint/2010/main" val="5378562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3FE90-2E73-471E-B2D5-E7EDD5A7F92A}"/>
              </a:ext>
            </a:extLst>
          </p:cNvPr>
          <p:cNvSpPr txBox="1"/>
          <p:nvPr/>
        </p:nvSpPr>
        <p:spPr>
          <a:xfrm>
            <a:off x="229802" y="3591708"/>
            <a:ext cx="35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A/P Tan Tuck Choy, </a:t>
            </a:r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Aaron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Office: COM1-03-12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tantc@comp.nus.edu.sg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6C047-F158-495F-990B-1C0D4010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 r="40968" b="10394"/>
          <a:stretch/>
        </p:blipFill>
        <p:spPr>
          <a:xfrm>
            <a:off x="589788" y="1117695"/>
            <a:ext cx="1687221" cy="2466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241474-1EA0-40F3-A787-2670724571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22484" r="10899"/>
          <a:stretch/>
        </p:blipFill>
        <p:spPr>
          <a:xfrm>
            <a:off x="3078452" y="1354007"/>
            <a:ext cx="2336515" cy="1284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5EC05-F452-438A-A4C6-56B18A841B85}"/>
              </a:ext>
            </a:extLst>
          </p:cNvPr>
          <p:cNvSpPr txBox="1"/>
          <p:nvPr/>
        </p:nvSpPr>
        <p:spPr>
          <a:xfrm rot="20274773">
            <a:off x="2487284" y="1056485"/>
            <a:ext cx="1287071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Running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1841A-D918-495E-9546-CA4290D9D6F0}"/>
              </a:ext>
            </a:extLst>
          </p:cNvPr>
          <p:cNvSpPr txBox="1"/>
          <p:nvPr/>
        </p:nvSpPr>
        <p:spPr>
          <a:xfrm>
            <a:off x="2976173" y="2597053"/>
            <a:ext cx="2965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Weekly group run with students. You’re welcome to join us!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Check out </a:t>
            </a:r>
            <a:r>
              <a:rPr lang="en-SG" sz="1600" dirty="0" err="1">
                <a:solidFill>
                  <a:srgbClr val="0000FF"/>
                </a:solidFill>
              </a:rPr>
              <a:t>facebook</a:t>
            </a:r>
            <a:r>
              <a:rPr lang="en-SG" sz="1600" dirty="0">
                <a:solidFill>
                  <a:srgbClr val="0000FF"/>
                </a:solidFill>
              </a:rPr>
              <a:t>.</a:t>
            </a:r>
            <a:endParaRPr lang="en-US" sz="1600" dirty="0">
              <a:solidFill>
                <a:srgbClr val="0000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ABC2C5-178A-4BEB-B95B-1A6611808628}"/>
              </a:ext>
            </a:extLst>
          </p:cNvPr>
          <p:cNvGrpSpPr/>
          <p:nvPr/>
        </p:nvGrpSpPr>
        <p:grpSpPr>
          <a:xfrm>
            <a:off x="3017016" y="4442325"/>
            <a:ext cx="1897726" cy="2259897"/>
            <a:chOff x="3017016" y="4442325"/>
            <a:chExt cx="1897726" cy="225989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B3E102-38A6-47AF-A8DE-25957AF317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58" r="13777" b="3360"/>
            <a:stretch/>
          </p:blipFill>
          <p:spPr>
            <a:xfrm>
              <a:off x="3691294" y="4606452"/>
              <a:ext cx="1223448" cy="20957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8BFB66-CBD3-4E65-8B4C-684B26E309F7}"/>
                </a:ext>
              </a:extLst>
            </p:cNvPr>
            <p:cNvSpPr txBox="1"/>
            <p:nvPr/>
          </p:nvSpPr>
          <p:spPr>
            <a:xfrm rot="20274773">
              <a:off x="3017016" y="4442325"/>
              <a:ext cx="1424932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Wing Chun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E1EE6F-5224-41DF-9632-FC8B51932646}"/>
              </a:ext>
            </a:extLst>
          </p:cNvPr>
          <p:cNvSpPr txBox="1"/>
          <p:nvPr/>
        </p:nvSpPr>
        <p:spPr>
          <a:xfrm>
            <a:off x="246901" y="4701950"/>
            <a:ext cx="290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latin typeface="Calibri" panose="020F0502020204030204" pitchFamily="34" charset="0"/>
                <a:cs typeface="Calibri" panose="020F0502020204030204" pitchFamily="34" charset="0"/>
              </a:rPr>
              <a:t>Admin appointment:</a:t>
            </a: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Dean (Undergraduate Studies)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C624AF-75E5-47C1-A845-56C4238EAA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6" t="6452" r="6922" b="13262"/>
          <a:stretch/>
        </p:blipFill>
        <p:spPr>
          <a:xfrm>
            <a:off x="5357866" y="661560"/>
            <a:ext cx="911426" cy="177221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B6BB00E-6C08-4AAF-8991-8D2E7F4D0B29}"/>
              </a:ext>
            </a:extLst>
          </p:cNvPr>
          <p:cNvGrpSpPr/>
          <p:nvPr/>
        </p:nvGrpSpPr>
        <p:grpSpPr>
          <a:xfrm>
            <a:off x="4325550" y="3606102"/>
            <a:ext cx="2970524" cy="2219963"/>
            <a:chOff x="4325550" y="3497650"/>
            <a:chExt cx="2970524" cy="221996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7B57F7-BE0B-46A3-B3AD-86A11EC198F0}"/>
                </a:ext>
              </a:extLst>
            </p:cNvPr>
            <p:cNvGrpSpPr/>
            <p:nvPr/>
          </p:nvGrpSpPr>
          <p:grpSpPr>
            <a:xfrm>
              <a:off x="4325550" y="3497650"/>
              <a:ext cx="2832887" cy="1846510"/>
              <a:chOff x="4325550" y="3497650"/>
              <a:chExt cx="2832887" cy="184651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452D60D-AE96-4689-99B7-13121C0A52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44" t="14841" r="10616" b="11995"/>
              <a:stretch/>
            </p:blipFill>
            <p:spPr>
              <a:xfrm>
                <a:off x="5002100" y="3703948"/>
                <a:ext cx="2156337" cy="164021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D9AFEE-F489-4AA1-8D9F-65A5CCD92699}"/>
                  </a:ext>
                </a:extLst>
              </p:cNvPr>
              <p:cNvSpPr txBox="1"/>
              <p:nvPr/>
            </p:nvSpPr>
            <p:spPr>
              <a:xfrm rot="20274773">
                <a:off x="4325550" y="3497650"/>
                <a:ext cx="1287071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Singing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64BA41-3F7F-4424-813D-17BE5DBFD7C3}"/>
                </a:ext>
              </a:extLst>
            </p:cNvPr>
            <p:cNvSpPr txBox="1"/>
            <p:nvPr/>
          </p:nvSpPr>
          <p:spPr>
            <a:xfrm>
              <a:off x="5001385" y="5348281"/>
              <a:ext cx="2294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006600"/>
                  </a:solidFill>
                </a:rPr>
                <a:t>SoC Gala Dinner 2018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B5B1F4-6752-41E3-A80C-DD37CB904DF8}"/>
              </a:ext>
            </a:extLst>
          </p:cNvPr>
          <p:cNvGrpSpPr/>
          <p:nvPr/>
        </p:nvGrpSpPr>
        <p:grpSpPr>
          <a:xfrm>
            <a:off x="7044083" y="3945845"/>
            <a:ext cx="1814818" cy="2528394"/>
            <a:chOff x="6909949" y="3899462"/>
            <a:chExt cx="1814818" cy="252839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4A9B9D-807B-4854-B4A5-74A065E7E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" t="11653" r="653" b="4884"/>
            <a:stretch/>
          </p:blipFill>
          <p:spPr>
            <a:xfrm>
              <a:off x="7299578" y="4178132"/>
              <a:ext cx="1425189" cy="224972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D93EA6-1D1E-4496-87A8-DD6B1CF073BD}"/>
                </a:ext>
              </a:extLst>
            </p:cNvPr>
            <p:cNvSpPr txBox="1"/>
            <p:nvPr/>
          </p:nvSpPr>
          <p:spPr>
            <a:xfrm rot="20274773">
              <a:off x="6909949" y="3899462"/>
              <a:ext cx="1065597" cy="369332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Pottery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E070775-3057-41FF-844F-DFA8EE04E59E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1. Lecturers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078B8EC8-3712-4B9F-AC6A-08C007CAABB0}"/>
              </a:ext>
            </a:extLst>
          </p:cNvPr>
          <p:cNvGrpSpPr/>
          <p:nvPr/>
        </p:nvGrpSpPr>
        <p:grpSpPr>
          <a:xfrm>
            <a:off x="6425394" y="837868"/>
            <a:ext cx="2271838" cy="2729013"/>
            <a:chOff x="6650103" y="956930"/>
            <a:chExt cx="2271838" cy="27290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B68377-946A-417D-9D60-825225BE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73" y="1397342"/>
              <a:ext cx="1907168" cy="228860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08AB43-9D63-4162-A164-1A641C9584EF}"/>
                </a:ext>
              </a:extLst>
            </p:cNvPr>
            <p:cNvSpPr txBox="1"/>
            <p:nvPr/>
          </p:nvSpPr>
          <p:spPr>
            <a:xfrm rot="20274773">
              <a:off x="6650103" y="956930"/>
              <a:ext cx="1444607" cy="64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Cantonese opera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871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1" y="979008"/>
            <a:ext cx="1810261" cy="2005380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1. Lecturers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D0AA067-738F-4063-AE36-951762F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75FA8-6F02-4E07-A458-72ED9AAF5C3B}"/>
              </a:ext>
            </a:extLst>
          </p:cNvPr>
          <p:cNvSpPr txBox="1"/>
          <p:nvPr/>
        </p:nvSpPr>
        <p:spPr>
          <a:xfrm>
            <a:off x="623625" y="3473509"/>
            <a:ext cx="35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 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Yoga Sidi Prabawa</a:t>
            </a:r>
            <a:endParaRPr lang="en-SG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Office: COM2-02-55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dcsaysp@nus.edu.sg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A1866-60D4-4DBA-B581-068B96DF5F5D}"/>
              </a:ext>
            </a:extLst>
          </p:cNvPr>
          <p:cNvSpPr txBox="1"/>
          <p:nvPr/>
        </p:nvSpPr>
        <p:spPr>
          <a:xfrm rot="20274773">
            <a:off x="3860925" y="801209"/>
            <a:ext cx="1287071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Soccer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93" y="979008"/>
            <a:ext cx="2020338" cy="199861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3291CD4-AD61-4727-9A50-0BB8D049791D}"/>
              </a:ext>
            </a:extLst>
          </p:cNvPr>
          <p:cNvGrpSpPr/>
          <p:nvPr/>
        </p:nvGrpSpPr>
        <p:grpSpPr>
          <a:xfrm>
            <a:off x="3756465" y="3547275"/>
            <a:ext cx="2011706" cy="2918633"/>
            <a:chOff x="3838715" y="3917801"/>
            <a:chExt cx="2011706" cy="29186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C5145-6ECB-430A-8FA2-C1296DBD32F7}"/>
                </a:ext>
              </a:extLst>
            </p:cNvPr>
            <p:cNvSpPr txBox="1"/>
            <p:nvPr/>
          </p:nvSpPr>
          <p:spPr>
            <a:xfrm>
              <a:off x="3838715" y="6313214"/>
              <a:ext cx="2011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tx2">
                      <a:lumMod val="75000"/>
                    </a:schemeClr>
                  </a:solidFill>
                </a:rPr>
                <a:t>My </a:t>
              </a:r>
              <a:r>
                <a:rPr lang="en-SG" sz="1400" dirty="0" err="1">
                  <a:solidFill>
                    <a:schemeClr val="tx2">
                      <a:lumMod val="75000"/>
                    </a:schemeClr>
                  </a:solidFill>
                </a:rPr>
                <a:t>shelfie</a:t>
              </a:r>
              <a:r>
                <a:rPr lang="en-SG" sz="1400" dirty="0">
                  <a:solidFill>
                    <a:schemeClr val="tx2">
                      <a:lumMod val="75000"/>
                    </a:schemeClr>
                  </a:solidFill>
                </a:rPr>
                <a:t> showing partial collections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15" y="3917801"/>
              <a:ext cx="1960499" cy="243694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8563518-0D8D-43FA-A493-1E9DE3BC668E}"/>
              </a:ext>
            </a:extLst>
          </p:cNvPr>
          <p:cNvSpPr txBox="1"/>
          <p:nvPr/>
        </p:nvSpPr>
        <p:spPr>
          <a:xfrm rot="20274773">
            <a:off x="3277921" y="3362609"/>
            <a:ext cx="169145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Board Games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A5001-A151-4D61-ADAD-262F3442F3EF}"/>
              </a:ext>
            </a:extLst>
          </p:cNvPr>
          <p:cNvGrpSpPr/>
          <p:nvPr/>
        </p:nvGrpSpPr>
        <p:grpSpPr>
          <a:xfrm>
            <a:off x="5768170" y="3547275"/>
            <a:ext cx="3249256" cy="2918633"/>
            <a:chOff x="5850420" y="3917801"/>
            <a:chExt cx="3249256" cy="29186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421" y="3917801"/>
              <a:ext cx="3249255" cy="243694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BC5145-6ECB-430A-8FA2-C1296DBD32F7}"/>
                </a:ext>
              </a:extLst>
            </p:cNvPr>
            <p:cNvSpPr txBox="1"/>
            <p:nvPr/>
          </p:nvSpPr>
          <p:spPr>
            <a:xfrm>
              <a:off x="5850420" y="6313214"/>
              <a:ext cx="3249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tx2">
                      <a:lumMod val="75000"/>
                    </a:schemeClr>
                  </a:solidFill>
                </a:rPr>
                <a:t>NUS Board Game Club (every Friday </a:t>
              </a:r>
              <a:r>
                <a:rPr lang="en-SG" sz="1400">
                  <a:solidFill>
                    <a:schemeClr val="tx2">
                      <a:lumMod val="75000"/>
                    </a:schemeClr>
                  </a:solidFill>
                </a:rPr>
                <a:t>&amp; Saturday </a:t>
              </a:r>
              <a:r>
                <a:rPr lang="en-SG" sz="1400" dirty="0">
                  <a:solidFill>
                    <a:schemeClr val="tx2">
                      <a:lumMod val="75000"/>
                    </a:schemeClr>
                  </a:solidFill>
                </a:rPr>
                <a:t>@ YIH </a:t>
              </a:r>
              <a:r>
                <a:rPr lang="en-SG" sz="1400">
                  <a:solidFill>
                    <a:schemeClr val="tx2">
                      <a:lumMod val="75000"/>
                    </a:schemeClr>
                  </a:solidFill>
                </a:rPr>
                <a:t>or E4-04-04)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/>
          <a:stretch/>
        </p:blipFill>
        <p:spPr>
          <a:xfrm>
            <a:off x="1132295" y="1113580"/>
            <a:ext cx="1711833" cy="235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35" y="4874072"/>
            <a:ext cx="1850186" cy="18514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20274773">
            <a:off x="391747" y="4819085"/>
            <a:ext cx="152446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Cycling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64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2. Course Materials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10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CS2100 website</a:t>
            </a:r>
          </a:p>
          <a:p>
            <a:pPr marL="629920" lvl="1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https://www.comp.nus.edu.sg/~cs2100</a:t>
            </a:r>
            <a:r>
              <a:rPr lang="en-US" sz="2400" dirty="0"/>
              <a:t>   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5373100"/>
            <a:ext cx="8229600" cy="102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800" kern="0" dirty="0" err="1"/>
              <a:t>LumiNUS</a:t>
            </a:r>
            <a:endParaRPr lang="en-US" sz="2800" kern="0" dirty="0"/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hlinkClick r:id="rId4"/>
              </a:rPr>
              <a:t>https://luminus.nus.edu.sg</a:t>
            </a:r>
            <a:r>
              <a:rPr lang="en-US" sz="2400" kern="0" dirty="0"/>
              <a:t>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C137A1D-A75C-4C4C-ACBF-6D7B081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28B7D9-AEDF-40BF-9D72-B76100E5BE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" t="9804" r="39282" b="39414"/>
          <a:stretch/>
        </p:blipFill>
        <p:spPr>
          <a:xfrm>
            <a:off x="1114833" y="2090356"/>
            <a:ext cx="6505168" cy="33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989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(1/3)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The objective of this module is to </a:t>
            </a:r>
            <a:r>
              <a:rPr lang="en-US" dirty="0" err="1">
                <a:solidFill>
                  <a:srgbClr val="800000"/>
                </a:solidFill>
              </a:rPr>
              <a:t>familiarise</a:t>
            </a:r>
            <a:r>
              <a:rPr lang="en-US" dirty="0">
                <a:solidFill>
                  <a:srgbClr val="800000"/>
                </a:solidFill>
              </a:rPr>
              <a:t> students with the fundamentals of computing devices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basics of data representation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the various parts of a computer work, separately and with each other</a:t>
            </a:r>
          </a:p>
          <a:p>
            <a:pPr marL="269875" indent="-2698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Topics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programming language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representation and number systems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Assembly language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dirty="0" err="1"/>
              <a:t>datapath</a:t>
            </a:r>
            <a:r>
              <a:rPr lang="en-US" dirty="0"/>
              <a:t> and control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Pipelining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Cache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and sequential circuit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54D8-0DF5-48D7-9062-5AB297B2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8645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(2/3)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Practical aspects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C debugger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 err="1"/>
              <a:t>QTSpim</a:t>
            </a:r>
            <a:r>
              <a:rPr lang="en-SG" sz="2400" dirty="0"/>
              <a:t> software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Logic design experiments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Logisim software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7" name="Picture 6" descr="logictrainer.jpg"/>
          <p:cNvPicPr>
            <a:picLocks noChangeAspect="1"/>
          </p:cNvPicPr>
          <p:nvPr/>
        </p:nvPicPr>
        <p:blipFill>
          <a:blip r:embed="rId3" cstate="print"/>
          <a:srcRect l="20833" r="15279"/>
          <a:stretch>
            <a:fillRect/>
          </a:stretch>
        </p:blipFill>
        <p:spPr bwMode="auto">
          <a:xfrm>
            <a:off x="4973052" y="1188552"/>
            <a:ext cx="190500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427" y="3872903"/>
            <a:ext cx="30480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9022" y="3475916"/>
            <a:ext cx="3944938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76F784F-C735-43FE-B6E9-676C47D8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605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(3/3)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39128"/>
            <a:ext cx="8229600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Quotes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222408" y="1780674"/>
            <a:ext cx="6015790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“What I hear, I forget.</a:t>
            </a:r>
            <a:br>
              <a:rPr lang="en-US" sz="20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What I see, I remember.</a:t>
            </a:r>
            <a:br>
              <a:rPr lang="en-US" sz="24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What I do, I understand”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– Chinese Proverb</a:t>
            </a:r>
            <a:br>
              <a:rPr lang="en-US" sz="2400" dirty="0"/>
            </a:br>
            <a:r>
              <a:rPr lang="zh-CN" altLang="en-US" sz="2400" dirty="0">
                <a:ea typeface="SimSun" pitchFamily="2" charset="-122"/>
              </a:rPr>
              <a:t>不闻不若闻之，闻之不若见之，见之不若知之，知之不若行之；学至于行之而止矣。</a:t>
            </a:r>
            <a:br>
              <a:rPr lang="zh-CN" altLang="en-US" sz="2400" dirty="0">
                <a:ea typeface="SimSun" pitchFamily="2" charset="-122"/>
              </a:rPr>
            </a:br>
            <a:r>
              <a:rPr lang="en-US" altLang="zh-CN" sz="2400" dirty="0">
                <a:ea typeface="SimSun" pitchFamily="2" charset="-122"/>
              </a:rPr>
              <a:t>– 《</a:t>
            </a:r>
            <a:r>
              <a:rPr lang="zh-CN" altLang="en-US" sz="2400" dirty="0">
                <a:ea typeface="SimSun" pitchFamily="2" charset="-122"/>
              </a:rPr>
              <a:t>荀子</a:t>
            </a:r>
            <a:r>
              <a:rPr lang="en-US" altLang="zh-CN" sz="2400" dirty="0">
                <a:ea typeface="SimSun" pitchFamily="2" charset="-122"/>
              </a:rPr>
              <a:t>·</a:t>
            </a:r>
            <a:r>
              <a:rPr lang="zh-CN" altLang="en-US" sz="2400" dirty="0">
                <a:ea typeface="SimSun" pitchFamily="2" charset="-122"/>
              </a:rPr>
              <a:t>儒效</a:t>
            </a:r>
            <a:r>
              <a:rPr lang="en-US" altLang="zh-CN" sz="2400" dirty="0">
                <a:ea typeface="SimSun" pitchFamily="2" charset="-122"/>
              </a:rPr>
              <a:t>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8170" y="4762901"/>
            <a:ext cx="6531312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2060"/>
                </a:solidFill>
              </a:rPr>
              <a:t>“The important thing is to understand what you are doing, rather than to get the right answer”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– Tom Lehrer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11A41B2-8A33-431B-8A0A-4E612001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990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4. Assessments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24609"/>
              </p:ext>
            </p:extLst>
          </p:nvPr>
        </p:nvGraphicFramePr>
        <p:xfrm>
          <a:off x="1524000" y="1397000"/>
          <a:ext cx="6096000" cy="3327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47021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000627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75743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Tutorial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579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Assignments (3 or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658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1048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Mid-term test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4882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Final exam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34097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CCCA75-E89C-49C6-A794-92680562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0440" y="18288"/>
            <a:ext cx="108876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50066" y="5243332"/>
            <a:ext cx="692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Closed book; one A4 double-sided reference sheet 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48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</TotalTime>
  <Words>730</Words>
  <Application>Microsoft Office PowerPoint</Application>
  <PresentationFormat>On-screen Show (4:3)</PresentationFormat>
  <Paragraphs>166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SimSun</vt:lpstr>
      <vt:lpstr>Arial</vt:lpstr>
      <vt:lpstr>Calibri</vt:lpstr>
      <vt:lpstr>Times New Roman</vt:lpstr>
      <vt:lpstr>Wingdings</vt:lpstr>
      <vt:lpstr>Clarity</vt:lpstr>
      <vt:lpstr>http://www.comp.nus.edu.sg/~cs2100/</vt:lpstr>
      <vt:lpstr>Welcome to CS2100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1321</cp:revision>
  <cp:lastPrinted>2017-06-30T03:15:07Z</cp:lastPrinted>
  <dcterms:created xsi:type="dcterms:W3CDTF">1998-09-05T15:03:32Z</dcterms:created>
  <dcterms:modified xsi:type="dcterms:W3CDTF">2020-01-13T00:55:10Z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