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26"/>
  </p:notesMasterIdLst>
  <p:handoutMasterIdLst>
    <p:handoutMasterId r:id="rId27"/>
  </p:handoutMasterIdLst>
  <p:sldIdLst>
    <p:sldId id="256" r:id="rId2"/>
    <p:sldId id="468" r:id="rId3"/>
    <p:sldId id="525" r:id="rId4"/>
    <p:sldId id="557" r:id="rId5"/>
    <p:sldId id="558" r:id="rId6"/>
    <p:sldId id="559" r:id="rId7"/>
    <p:sldId id="576" r:id="rId8"/>
    <p:sldId id="560" r:id="rId9"/>
    <p:sldId id="561" r:id="rId10"/>
    <p:sldId id="562" r:id="rId11"/>
    <p:sldId id="564" r:id="rId12"/>
    <p:sldId id="563" r:id="rId13"/>
    <p:sldId id="565" r:id="rId14"/>
    <p:sldId id="566" r:id="rId15"/>
    <p:sldId id="568" r:id="rId16"/>
    <p:sldId id="569" r:id="rId17"/>
    <p:sldId id="570" r:id="rId18"/>
    <p:sldId id="571" r:id="rId19"/>
    <p:sldId id="572" r:id="rId20"/>
    <p:sldId id="573" r:id="rId21"/>
    <p:sldId id="574" r:id="rId22"/>
    <p:sldId id="567" r:id="rId23"/>
    <p:sldId id="575" r:id="rId24"/>
    <p:sldId id="308" r:id="rId2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FFCCFF"/>
    <a:srgbClr val="CCFFFF"/>
    <a:srgbClr val="E2FFC5"/>
    <a:srgbClr val="FFFFCC"/>
    <a:srgbClr val="A50021"/>
    <a:srgbClr val="CCFF99"/>
    <a:srgbClr val="E5E5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8" autoAdjust="0"/>
    <p:restoredTop sz="91625" autoAdjust="0"/>
  </p:normalViewPr>
  <p:slideViewPr>
    <p:cSldViewPr snapToGrid="0">
      <p:cViewPr varScale="1">
        <p:scale>
          <a:sx n="102" d="100"/>
          <a:sy n="102" d="100"/>
        </p:scale>
        <p:origin x="191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3420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12/23/2019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4886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3076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9207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3870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433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0344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300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5645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3606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801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9469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3229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9073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8134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215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460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873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42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83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8600" indent="-228600" eaLnBrk="1" hangingPunct="1">
              <a:buFont typeface="+mj-lt"/>
              <a:buAutoNum type="arabicPeriod"/>
            </a:pPr>
            <a:r>
              <a:rPr lang="en-SG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An </a:t>
            </a:r>
            <a:r>
              <a:rPr lang="en-SG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imperative language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 uses a sequence of statements to determine how to reach a certain goal. These statements are said to change the state of the program as each one is executed in turn.</a:t>
            </a:r>
          </a:p>
          <a:p>
            <a:pPr marL="228600" indent="-228600" eaLnBrk="1" hangingPunct="1">
              <a:buFont typeface="+mj-lt"/>
              <a:buAutoNum type="arabicPeriod"/>
            </a:pPr>
            <a:r>
              <a:rPr lang="en-SG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A </a:t>
            </a:r>
            <a:r>
              <a:rPr lang="en-SG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procedural language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 is a type of computer programming </a:t>
            </a:r>
            <a:r>
              <a:rPr lang="en-SG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language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 that specifies a series of well-structured steps and procedures within its programming context to compose a program. It contains a systematic order of statements, functions and commands to complete a computational task or program.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960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320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/>
              <a:t>Lecture #1: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Lecture #1: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Lecture #1: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Lecture #1: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Lecture #1: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Lecture #1: Introduction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Lecture #1: Introduction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Lecture #1: 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Lecture #1: 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Lecture #1: Introduction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Lecture #1: Introduction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US"/>
              <a:t>Lecture #1: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ech4abc.blogspot.sg/2010/08/latest-technology-in-computer-hardwares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verclock3d.net/reviews/cpu_mainboard/the_computer_council_-_clocked_gamer_quad/1" TargetMode="External"/><Relationship Id="rId5" Type="http://schemas.openxmlformats.org/officeDocument/2006/relationships/image" Target="../media/image19.jpeg"/><Relationship Id="rId4" Type="http://schemas.openxmlformats.org/officeDocument/2006/relationships/hyperlink" Target="http://tech3news.com/most-recent-computer-technology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2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hyperlink" Target="http://www.computer-hardware-explained.com/what-is-a-motherboard.html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new-techpc.blogspot.sg/2012/10/latest-in-computer-technology.html" TargetMode="External"/><Relationship Id="rId3" Type="http://schemas.openxmlformats.org/officeDocument/2006/relationships/image" Target="../media/image24.jpeg"/><Relationship Id="rId7" Type="http://schemas.openxmlformats.org/officeDocument/2006/relationships/image" Target="../media/image2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rabhanjamindiaits.com/blogdetailedpage.aspx?id=66" TargetMode="External"/><Relationship Id="rId5" Type="http://schemas.openxmlformats.org/officeDocument/2006/relationships/image" Target="../media/image25.jpeg"/><Relationship Id="rId4" Type="http://schemas.openxmlformats.org/officeDocument/2006/relationships/hyperlink" Target="http://www.custom-build-computers.com/Latest-Computer-Hardware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heverge.com/2014/1/6/5282472/intel-announces-edison-a-computer-the-size-of-an-sd-card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#1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latin typeface="Calibri" panose="020F0502020204030204" pitchFamily="34" charset="0"/>
              </a:rPr>
              <a:t>Introduction</a:t>
            </a:r>
          </a:p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From High-Level Languages to Computer </a:t>
            </a:r>
            <a:r>
              <a:rPr lang="en-US" sz="2400" dirty="0" err="1">
                <a:solidFill>
                  <a:srgbClr val="C00000"/>
                </a:solidFill>
                <a:latin typeface="Calibri" panose="020F0502020204030204" pitchFamily="34" charset="0"/>
              </a:rPr>
              <a:t>Organisation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SG" sz="2400" dirty="0">
                <a:solidFill>
                  <a:srgbClr val="C00000"/>
                </a:solidFill>
                <a:latin typeface="Calibri" panose="020F0502020204030204" pitchFamily="34" charset="0"/>
              </a:rPr>
              <a:t>(AY2019/20 Semester 2)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50" y="1257423"/>
            <a:ext cx="7543800" cy="523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653" y="1596853"/>
            <a:ext cx="3627643" cy="19001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36" y="5458000"/>
            <a:ext cx="7533014" cy="8370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"/>
          <a:stretch/>
        </p:blipFill>
        <p:spPr>
          <a:xfrm>
            <a:off x="447535" y="3767683"/>
            <a:ext cx="7525110" cy="1468345"/>
          </a:xfrm>
          <a:prstGeom prst="rect">
            <a:avLst/>
          </a:prstGeom>
        </p:spPr>
      </p:pic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2. C Programming Language (3/4)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534B570-EE3F-40EC-B131-595D11D44C95}"/>
              </a:ext>
            </a:extLst>
          </p:cNvPr>
          <p:cNvGrpSpPr/>
          <p:nvPr/>
        </p:nvGrpSpPr>
        <p:grpSpPr>
          <a:xfrm>
            <a:off x="7438529" y="1059406"/>
            <a:ext cx="990767" cy="400111"/>
            <a:chOff x="3413511" y="2039208"/>
            <a:chExt cx="1392405" cy="400111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3183D3B5-D491-4766-BE0E-598B31B36835}"/>
                </a:ext>
              </a:extLst>
            </p:cNvPr>
            <p:cNvSpPr/>
            <p:nvPr/>
          </p:nvSpPr>
          <p:spPr>
            <a:xfrm>
              <a:off x="3413511" y="2039208"/>
              <a:ext cx="1392405" cy="400111"/>
            </a:xfrm>
            <a:prstGeom prst="roundRect">
              <a:avLst/>
            </a:prstGeom>
            <a:solidFill>
              <a:srgbClr val="A50021"/>
            </a:solidFill>
            <a:ln>
              <a:solidFill>
                <a:srgbClr val="A500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3E2E1BD-1E48-493F-A3D8-9775C951DFA1}"/>
                </a:ext>
              </a:extLst>
            </p:cNvPr>
            <p:cNvSpPr txBox="1"/>
            <p:nvPr/>
          </p:nvSpPr>
          <p:spPr>
            <a:xfrm>
              <a:off x="3561457" y="2054597"/>
              <a:ext cx="1047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</a:rPr>
                <a:t>Edit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3C7C391-B01A-4B4B-9E7F-B06022536524}"/>
              </a:ext>
            </a:extLst>
          </p:cNvPr>
          <p:cNvGrpSpPr/>
          <p:nvPr/>
        </p:nvGrpSpPr>
        <p:grpSpPr>
          <a:xfrm>
            <a:off x="7298502" y="3332223"/>
            <a:ext cx="1388297" cy="661720"/>
            <a:chOff x="3413511" y="2039208"/>
            <a:chExt cx="1951086" cy="661720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72594822-4CA6-4C14-8044-65F1588099C7}"/>
                </a:ext>
              </a:extLst>
            </p:cNvPr>
            <p:cNvSpPr/>
            <p:nvPr/>
          </p:nvSpPr>
          <p:spPr>
            <a:xfrm>
              <a:off x="3413511" y="2039208"/>
              <a:ext cx="1951086" cy="646331"/>
            </a:xfrm>
            <a:prstGeom prst="roundRect">
              <a:avLst/>
            </a:prstGeom>
            <a:solidFill>
              <a:srgbClr val="A50021"/>
            </a:solidFill>
            <a:ln>
              <a:solidFill>
                <a:srgbClr val="A500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98F7641-D431-4EFD-AAB6-C6EFB33B8E94}"/>
                </a:ext>
              </a:extLst>
            </p:cNvPr>
            <p:cNvSpPr txBox="1"/>
            <p:nvPr/>
          </p:nvSpPr>
          <p:spPr>
            <a:xfrm>
              <a:off x="3561457" y="2054597"/>
              <a:ext cx="16185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</a:rPr>
                <a:t>Compile and link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82FC0A1-8222-4DF8-B733-2A975BA8975A}"/>
              </a:ext>
            </a:extLst>
          </p:cNvPr>
          <p:cNvGrpSpPr/>
          <p:nvPr/>
        </p:nvGrpSpPr>
        <p:grpSpPr>
          <a:xfrm>
            <a:off x="7284599" y="5491780"/>
            <a:ext cx="1388297" cy="400111"/>
            <a:chOff x="3413511" y="2039208"/>
            <a:chExt cx="1951086" cy="400111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FF6485D7-95A1-44CC-A2A8-7C917BB699E2}"/>
                </a:ext>
              </a:extLst>
            </p:cNvPr>
            <p:cNvSpPr/>
            <p:nvPr/>
          </p:nvSpPr>
          <p:spPr>
            <a:xfrm>
              <a:off x="3413511" y="2039208"/>
              <a:ext cx="1951086" cy="400111"/>
            </a:xfrm>
            <a:prstGeom prst="roundRect">
              <a:avLst/>
            </a:prstGeom>
            <a:solidFill>
              <a:srgbClr val="A50021"/>
            </a:solidFill>
            <a:ln>
              <a:solidFill>
                <a:srgbClr val="A500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FA4C0B-6472-4038-8A1C-DDB9F59E073B}"/>
                </a:ext>
              </a:extLst>
            </p:cNvPr>
            <p:cNvSpPr txBox="1"/>
            <p:nvPr/>
          </p:nvSpPr>
          <p:spPr>
            <a:xfrm>
              <a:off x="3561457" y="2054597"/>
              <a:ext cx="1638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</a:rPr>
                <a:t>Execute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41BF04D-D66C-4F73-895E-3DB7F32E5527}"/>
              </a:ext>
            </a:extLst>
          </p:cNvPr>
          <p:cNvSpPr txBox="1"/>
          <p:nvPr/>
        </p:nvSpPr>
        <p:spPr>
          <a:xfrm>
            <a:off x="457200" y="1860252"/>
            <a:ext cx="2850931" cy="830997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Illustration on SoC UNIX server</a:t>
            </a:r>
          </a:p>
        </p:txBody>
      </p:sp>
      <p:sp>
        <p:nvSpPr>
          <p:cNvPr id="2" name="Oval 1"/>
          <p:cNvSpPr/>
          <p:nvPr/>
        </p:nvSpPr>
        <p:spPr>
          <a:xfrm>
            <a:off x="5134707" y="4142551"/>
            <a:ext cx="2303821" cy="44797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238897" y="5422275"/>
            <a:ext cx="830307" cy="34788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B397CB63-BF46-4109-AE40-3A74C07F3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45939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" t="30141"/>
          <a:stretch/>
        </p:blipFill>
        <p:spPr>
          <a:xfrm>
            <a:off x="447535" y="1339810"/>
            <a:ext cx="7525110" cy="1025769"/>
          </a:xfrm>
          <a:prstGeom prst="rect">
            <a:avLst/>
          </a:prstGeom>
        </p:spPr>
      </p:pic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2. C Programming Language (4/4)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3C7C391-B01A-4B4B-9E7F-B06022536524}"/>
              </a:ext>
            </a:extLst>
          </p:cNvPr>
          <p:cNvGrpSpPr/>
          <p:nvPr/>
        </p:nvGrpSpPr>
        <p:grpSpPr>
          <a:xfrm>
            <a:off x="7466667" y="1443062"/>
            <a:ext cx="1388297" cy="661720"/>
            <a:chOff x="3413511" y="2039208"/>
            <a:chExt cx="1951086" cy="661720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72594822-4CA6-4C14-8044-65F1588099C7}"/>
                </a:ext>
              </a:extLst>
            </p:cNvPr>
            <p:cNvSpPr/>
            <p:nvPr/>
          </p:nvSpPr>
          <p:spPr>
            <a:xfrm>
              <a:off x="3413511" y="2039208"/>
              <a:ext cx="1951086" cy="646331"/>
            </a:xfrm>
            <a:prstGeom prst="roundRect">
              <a:avLst/>
            </a:prstGeom>
            <a:solidFill>
              <a:srgbClr val="A50021"/>
            </a:solidFill>
            <a:ln>
              <a:solidFill>
                <a:srgbClr val="A500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98F7641-D431-4EFD-AAB6-C6EFB33B8E94}"/>
                </a:ext>
              </a:extLst>
            </p:cNvPr>
            <p:cNvSpPr txBox="1"/>
            <p:nvPr/>
          </p:nvSpPr>
          <p:spPr>
            <a:xfrm>
              <a:off x="3561457" y="2054597"/>
              <a:ext cx="16185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</a:rPr>
                <a:t>Compile and link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0F22652-74AE-445D-BC57-AAA7AD3F146E}"/>
              </a:ext>
            </a:extLst>
          </p:cNvPr>
          <p:cNvSpPr txBox="1"/>
          <p:nvPr/>
        </p:nvSpPr>
        <p:spPr>
          <a:xfrm>
            <a:off x="558691" y="2574482"/>
            <a:ext cx="8296273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400" dirty="0"/>
              <a:t>The command </a:t>
            </a:r>
            <a:r>
              <a:rPr lang="en-SG" sz="2400" dirty="0" err="1">
                <a:solidFill>
                  <a:srgbClr val="C00000"/>
                </a:solidFill>
              </a:rPr>
              <a:t>gcc</a:t>
            </a:r>
            <a:r>
              <a:rPr lang="en-SG" sz="2400" dirty="0"/>
              <a:t> hides all the details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400" dirty="0"/>
              <a:t>Using </a:t>
            </a:r>
            <a:r>
              <a:rPr lang="en-SG" sz="2400" dirty="0" err="1">
                <a:solidFill>
                  <a:srgbClr val="C00000"/>
                </a:solidFill>
              </a:rPr>
              <a:t>gcc</a:t>
            </a:r>
            <a:r>
              <a:rPr lang="en-SG" sz="2400" dirty="0">
                <a:solidFill>
                  <a:srgbClr val="C00000"/>
                </a:solidFill>
              </a:rPr>
              <a:t> –v </a:t>
            </a:r>
            <a:r>
              <a:rPr lang="en-SG" sz="2400" dirty="0" err="1">
                <a:solidFill>
                  <a:srgbClr val="C00000"/>
                </a:solidFill>
              </a:rPr>
              <a:t>HelloWorld.c</a:t>
            </a:r>
            <a:r>
              <a:rPr lang="en-SG" sz="2400" dirty="0"/>
              <a:t> will display all the details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400" dirty="0"/>
              <a:t>The process goes through the following steps to generate machine code: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000" dirty="0" err="1"/>
              <a:t>Preprocessing</a:t>
            </a:r>
            <a:endParaRPr lang="en-SG" sz="2000" dirty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000" dirty="0"/>
              <a:t>Compilation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000" dirty="0"/>
              <a:t>Assembler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000" dirty="0"/>
              <a:t>Linker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366DB4BA-C40E-4222-AFEB-5988BE120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225871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3. Abstraction (1/3)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E2783A-A552-4767-BB63-8266A47565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69" t="15927" r="3908" b="7138"/>
          <a:stretch/>
        </p:blipFill>
        <p:spPr>
          <a:xfrm>
            <a:off x="4761068" y="1076474"/>
            <a:ext cx="3593223" cy="531310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EA7DFA4-51E7-4BF6-AE54-6CDA92E0FAD7}"/>
              </a:ext>
            </a:extLst>
          </p:cNvPr>
          <p:cNvSpPr txBox="1"/>
          <p:nvPr/>
        </p:nvSpPr>
        <p:spPr>
          <a:xfrm>
            <a:off x="457200" y="1398081"/>
            <a:ext cx="4097390" cy="17235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400" dirty="0"/>
              <a:t>High-level language</a:t>
            </a:r>
          </a:p>
          <a:p>
            <a:pPr marL="623888" lvl="1" indent="-2603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dirty="0"/>
              <a:t>Level of abstraction closer to problem domain</a:t>
            </a:r>
          </a:p>
          <a:p>
            <a:pPr marL="623888" lvl="1" indent="-2603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dirty="0"/>
              <a:t>Provides productivity and portability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73A10E-B1C4-45B9-B6A4-B1D06E0ACB6D}"/>
              </a:ext>
            </a:extLst>
          </p:cNvPr>
          <p:cNvSpPr txBox="1"/>
          <p:nvPr/>
        </p:nvSpPr>
        <p:spPr>
          <a:xfrm>
            <a:off x="457200" y="3285552"/>
            <a:ext cx="4097390" cy="109260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400" dirty="0"/>
              <a:t>Assembly language</a:t>
            </a:r>
          </a:p>
          <a:p>
            <a:pPr marL="623888" lvl="1" indent="-2603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dirty="0"/>
              <a:t>Textual and symbolic representation of instructions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D5512E-2C66-4F97-852E-7103944CC05D}"/>
              </a:ext>
            </a:extLst>
          </p:cNvPr>
          <p:cNvSpPr txBox="1"/>
          <p:nvPr/>
        </p:nvSpPr>
        <p:spPr>
          <a:xfrm>
            <a:off x="457200" y="4689559"/>
            <a:ext cx="4097390" cy="1461939"/>
          </a:xfrm>
          <a:prstGeom prst="rect">
            <a:avLst/>
          </a:prstGeom>
          <a:solidFill>
            <a:srgbClr val="E2FFC5"/>
          </a:solidFill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400" dirty="0"/>
              <a:t>Machine code (object code or binary)</a:t>
            </a:r>
          </a:p>
          <a:p>
            <a:pPr marL="623888" lvl="1" indent="-2603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dirty="0"/>
              <a:t>Binary bits of instructions and data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4C8739BA-70FC-4471-81FA-693EDD35E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1502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3. Abstraction Layers (2/3)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1BF04D-D66C-4F73-895E-3DB7F32E5527}"/>
              </a:ext>
            </a:extLst>
          </p:cNvPr>
          <p:cNvSpPr txBox="1"/>
          <p:nvPr/>
        </p:nvSpPr>
        <p:spPr>
          <a:xfrm>
            <a:off x="5946481" y="838174"/>
            <a:ext cx="3005789" cy="830997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Hardware/Software Stack in Computer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3082413" y="1887794"/>
            <a:ext cx="3701446" cy="501445"/>
            <a:chOff x="3082413" y="1887794"/>
            <a:chExt cx="3701446" cy="501445"/>
          </a:xfrm>
        </p:grpSpPr>
        <p:sp>
          <p:nvSpPr>
            <p:cNvPr id="2" name="Rectangle 1"/>
            <p:cNvSpPr/>
            <p:nvPr/>
          </p:nvSpPr>
          <p:spPr>
            <a:xfrm>
              <a:off x="3082413" y="1887794"/>
              <a:ext cx="3701446" cy="50144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605981" y="1941783"/>
              <a:ext cx="28095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Application software</a:t>
              </a:r>
              <a:endParaRPr lang="en-US" sz="2000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696066" y="2389239"/>
            <a:ext cx="6081862" cy="921448"/>
            <a:chOff x="1696066" y="2389239"/>
            <a:chExt cx="6081862" cy="921448"/>
          </a:xfrm>
        </p:grpSpPr>
        <p:sp>
          <p:nvSpPr>
            <p:cNvPr id="13" name="Rectangle 12"/>
            <p:cNvSpPr/>
            <p:nvPr/>
          </p:nvSpPr>
          <p:spPr>
            <a:xfrm>
              <a:off x="1696066" y="2389239"/>
              <a:ext cx="6081862" cy="9214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39513" y="2463118"/>
              <a:ext cx="25429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Operating System</a:t>
              </a:r>
              <a:endParaRPr lang="en-US" sz="20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971121" y="2070543"/>
            <a:ext cx="1528915" cy="1238220"/>
            <a:chOff x="1553498" y="3544319"/>
            <a:chExt cx="1528915" cy="1238220"/>
          </a:xfrm>
        </p:grpSpPr>
        <p:grpSp>
          <p:nvGrpSpPr>
            <p:cNvPr id="5" name="Group 4"/>
            <p:cNvGrpSpPr/>
            <p:nvPr/>
          </p:nvGrpSpPr>
          <p:grpSpPr>
            <a:xfrm>
              <a:off x="1553498" y="3544319"/>
              <a:ext cx="1528915" cy="412741"/>
              <a:chOff x="1553498" y="3544319"/>
              <a:chExt cx="1528915" cy="400111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553498" y="3544320"/>
                <a:ext cx="1528915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593440" y="3544319"/>
                <a:ext cx="14490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000" dirty="0"/>
                  <a:t>Compiler</a:t>
                </a:r>
                <a:endParaRPr lang="en-US" sz="2000" dirty="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1553498" y="3957059"/>
              <a:ext cx="1528915" cy="412741"/>
              <a:chOff x="1553498" y="3544319"/>
              <a:chExt cx="1528915" cy="400111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553498" y="3544320"/>
                <a:ext cx="1528915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593440" y="3544319"/>
                <a:ext cx="14490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000" dirty="0"/>
                  <a:t>Assembler</a:t>
                </a:r>
                <a:endParaRPr lang="en-US" sz="2000" dirty="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1553498" y="4369798"/>
              <a:ext cx="1528915" cy="412741"/>
              <a:chOff x="1553498" y="3544319"/>
              <a:chExt cx="1528915" cy="400111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553498" y="3544320"/>
                <a:ext cx="1528915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593440" y="3544319"/>
                <a:ext cx="14490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000" dirty="0"/>
                  <a:t>Linker</a:t>
                </a:r>
                <a:endParaRPr lang="en-US" sz="2000" dirty="0"/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3500037" y="2896022"/>
            <a:ext cx="991836" cy="412741"/>
            <a:chOff x="1553499" y="3544319"/>
            <a:chExt cx="1056545" cy="400111"/>
          </a:xfrm>
        </p:grpSpPr>
        <p:sp>
          <p:nvSpPr>
            <p:cNvPr id="35" name="Rectangle 34"/>
            <p:cNvSpPr/>
            <p:nvPr/>
          </p:nvSpPr>
          <p:spPr>
            <a:xfrm>
              <a:off x="1553499" y="3544320"/>
              <a:ext cx="105654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593441" y="3544319"/>
              <a:ext cx="1016602" cy="358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Loader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491873" y="2896022"/>
            <a:ext cx="1294787" cy="412741"/>
            <a:chOff x="1553498" y="3544319"/>
            <a:chExt cx="1294787" cy="400111"/>
          </a:xfrm>
        </p:grpSpPr>
        <p:sp>
          <p:nvSpPr>
            <p:cNvPr id="38" name="Rectangle 37"/>
            <p:cNvSpPr/>
            <p:nvPr/>
          </p:nvSpPr>
          <p:spPr>
            <a:xfrm>
              <a:off x="1553498" y="3544320"/>
              <a:ext cx="129478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593440" y="3544319"/>
              <a:ext cx="1254845" cy="358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Scheduler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786661" y="2896023"/>
            <a:ext cx="1791593" cy="412740"/>
            <a:chOff x="1782430" y="3544320"/>
            <a:chExt cx="1779105" cy="400110"/>
          </a:xfrm>
        </p:grpSpPr>
        <p:sp>
          <p:nvSpPr>
            <p:cNvPr id="41" name="Rectangle 40"/>
            <p:cNvSpPr/>
            <p:nvPr/>
          </p:nvSpPr>
          <p:spPr>
            <a:xfrm>
              <a:off x="1782430" y="3544320"/>
              <a:ext cx="17791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782431" y="3560291"/>
              <a:ext cx="1779104" cy="358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Device Drivers</a:t>
              </a:r>
              <a:endParaRPr lang="en-US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696065" y="3772138"/>
            <a:ext cx="2035675" cy="416585"/>
            <a:chOff x="1782429" y="3544320"/>
            <a:chExt cx="2021486" cy="403837"/>
          </a:xfrm>
        </p:grpSpPr>
        <p:sp>
          <p:nvSpPr>
            <p:cNvPr id="45" name="Rectangle 44"/>
            <p:cNvSpPr/>
            <p:nvPr/>
          </p:nvSpPr>
          <p:spPr>
            <a:xfrm>
              <a:off x="1782429" y="3544320"/>
              <a:ext cx="202148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877427" y="3560291"/>
              <a:ext cx="1801605" cy="387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Processor</a:t>
              </a:r>
              <a:endParaRPr lang="en-US" sz="20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731740" y="3772138"/>
            <a:ext cx="2035675" cy="416585"/>
            <a:chOff x="1782429" y="3544320"/>
            <a:chExt cx="2021486" cy="403837"/>
          </a:xfrm>
        </p:grpSpPr>
        <p:sp>
          <p:nvSpPr>
            <p:cNvPr id="63" name="Rectangle 62"/>
            <p:cNvSpPr/>
            <p:nvPr/>
          </p:nvSpPr>
          <p:spPr>
            <a:xfrm>
              <a:off x="1782429" y="3544320"/>
              <a:ext cx="202148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877427" y="3560291"/>
              <a:ext cx="1801605" cy="387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Memory</a:t>
              </a:r>
              <a:endParaRPr lang="en-US" sz="2000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767415" y="3772138"/>
            <a:ext cx="2035675" cy="416585"/>
            <a:chOff x="1782429" y="3544320"/>
            <a:chExt cx="2021486" cy="403837"/>
          </a:xfrm>
        </p:grpSpPr>
        <p:sp>
          <p:nvSpPr>
            <p:cNvPr id="66" name="Rectangle 65"/>
            <p:cNvSpPr/>
            <p:nvPr/>
          </p:nvSpPr>
          <p:spPr>
            <a:xfrm>
              <a:off x="1782429" y="3544320"/>
              <a:ext cx="202148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877427" y="3560291"/>
              <a:ext cx="1801605" cy="387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I/O System</a:t>
              </a:r>
              <a:endParaRPr lang="en-US" sz="2000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696064" y="4179107"/>
            <a:ext cx="6107026" cy="416585"/>
            <a:chOff x="1782429" y="3544320"/>
            <a:chExt cx="6064459" cy="403837"/>
          </a:xfrm>
        </p:grpSpPr>
        <p:sp>
          <p:nvSpPr>
            <p:cNvPr id="69" name="Rectangle 68"/>
            <p:cNvSpPr/>
            <p:nvPr/>
          </p:nvSpPr>
          <p:spPr>
            <a:xfrm>
              <a:off x="1782429" y="3544320"/>
              <a:ext cx="606445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877427" y="3560291"/>
              <a:ext cx="5814163" cy="387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 err="1"/>
                <a:t>Datapath</a:t>
              </a:r>
              <a:r>
                <a:rPr lang="en-SG" sz="2000" dirty="0"/>
                <a:t> &amp; Control Design</a:t>
              </a:r>
              <a:endParaRPr lang="en-US" sz="2000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696064" y="4582231"/>
            <a:ext cx="6107026" cy="416585"/>
            <a:chOff x="1782429" y="3544320"/>
            <a:chExt cx="6064459" cy="403837"/>
          </a:xfrm>
        </p:grpSpPr>
        <p:sp>
          <p:nvSpPr>
            <p:cNvPr id="72" name="Rectangle 71"/>
            <p:cNvSpPr/>
            <p:nvPr/>
          </p:nvSpPr>
          <p:spPr>
            <a:xfrm>
              <a:off x="1782429" y="3544320"/>
              <a:ext cx="606445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877427" y="3560291"/>
              <a:ext cx="5814163" cy="387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Digital Logic Design</a:t>
              </a:r>
              <a:endParaRPr lang="en-US" sz="2000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696064" y="4993547"/>
            <a:ext cx="6107026" cy="416585"/>
            <a:chOff x="1782429" y="3544320"/>
            <a:chExt cx="6064459" cy="403837"/>
          </a:xfrm>
        </p:grpSpPr>
        <p:sp>
          <p:nvSpPr>
            <p:cNvPr id="75" name="Rectangle 74"/>
            <p:cNvSpPr/>
            <p:nvPr/>
          </p:nvSpPr>
          <p:spPr>
            <a:xfrm>
              <a:off x="1782429" y="3544320"/>
              <a:ext cx="606445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877427" y="3560291"/>
              <a:ext cx="5814163" cy="387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Circuit Design</a:t>
              </a:r>
              <a:endParaRPr lang="en-US" sz="20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696064" y="5406287"/>
            <a:ext cx="6107026" cy="416585"/>
            <a:chOff x="1782429" y="3544320"/>
            <a:chExt cx="6064459" cy="403837"/>
          </a:xfrm>
        </p:grpSpPr>
        <p:sp>
          <p:nvSpPr>
            <p:cNvPr id="78" name="Rectangle 77"/>
            <p:cNvSpPr/>
            <p:nvPr/>
          </p:nvSpPr>
          <p:spPr>
            <a:xfrm>
              <a:off x="1782429" y="3544320"/>
              <a:ext cx="606445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877427" y="3560291"/>
              <a:ext cx="5814163" cy="387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Transistors</a:t>
              </a:r>
              <a:endParaRPr lang="en-US" sz="2000" dirty="0"/>
            </a:p>
          </p:txBody>
        </p:sp>
      </p:grpSp>
      <p:sp>
        <p:nvSpPr>
          <p:cNvPr id="7" name="TextBox 6"/>
          <p:cNvSpPr txBox="1"/>
          <p:nvPr/>
        </p:nvSpPr>
        <p:spPr>
          <a:xfrm rot="16200000">
            <a:off x="506945" y="2411826"/>
            <a:ext cx="138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C00000"/>
                </a:solidFill>
              </a:rPr>
              <a:t>Software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 rot="16200000">
            <a:off x="506944" y="4537867"/>
            <a:ext cx="138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C00000"/>
                </a:solidFill>
              </a:rPr>
              <a:t>Hardware</a:t>
            </a:r>
            <a:endParaRPr lang="en-US" sz="2000" dirty="0">
              <a:solidFill>
                <a:srgbClr val="C00000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339773" y="3304380"/>
            <a:ext cx="6845581" cy="477374"/>
            <a:chOff x="1339773" y="3304380"/>
            <a:chExt cx="6845581" cy="477374"/>
          </a:xfrm>
        </p:grpSpPr>
        <p:sp>
          <p:nvSpPr>
            <p:cNvPr id="8" name="Rectangle 7"/>
            <p:cNvSpPr/>
            <p:nvPr/>
          </p:nvSpPr>
          <p:spPr>
            <a:xfrm>
              <a:off x="1339773" y="3304380"/>
              <a:ext cx="6845581" cy="47737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76912" y="3304380"/>
              <a:ext cx="51713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Instruction Set Architecture (ISA)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4" name="Straight Arrow Connector 83"/>
          <p:cNvCxnSpPr/>
          <p:nvPr/>
        </p:nvCxnSpPr>
        <p:spPr>
          <a:xfrm flipV="1">
            <a:off x="1504335" y="1887794"/>
            <a:ext cx="0" cy="137756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1504335" y="3781754"/>
            <a:ext cx="0" cy="2037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4139513" y="2483283"/>
            <a:ext cx="2542944" cy="379945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7348215" y="1919382"/>
            <a:ext cx="110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00FF"/>
                </a:solidFill>
              </a:rPr>
              <a:t>CS2106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6682457" y="2201333"/>
            <a:ext cx="756921" cy="28195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/>
          <p:cNvSpPr/>
          <p:nvPr/>
        </p:nvSpPr>
        <p:spPr>
          <a:xfrm>
            <a:off x="2149987" y="2114202"/>
            <a:ext cx="1189086" cy="314064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711219" y="1372909"/>
            <a:ext cx="110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7030A0"/>
                </a:solidFill>
              </a:rPr>
              <a:t>CS4212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95" name="Straight Arrow Connector 94"/>
          <p:cNvCxnSpPr/>
          <p:nvPr/>
        </p:nvCxnSpPr>
        <p:spPr>
          <a:xfrm flipH="1" flipV="1">
            <a:off x="2176913" y="1719767"/>
            <a:ext cx="206364" cy="37282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0" name="Oval 15359"/>
          <p:cNvSpPr/>
          <p:nvPr/>
        </p:nvSpPr>
        <p:spPr>
          <a:xfrm>
            <a:off x="999387" y="3224326"/>
            <a:ext cx="7275369" cy="1785696"/>
          </a:xfrm>
          <a:prstGeom prst="ellipse">
            <a:avLst/>
          </a:prstGeom>
          <a:solidFill>
            <a:srgbClr val="FFCCFF">
              <a:alpha val="27843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7751139" y="4499005"/>
            <a:ext cx="1376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CS2100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3" name="Slide Number Placeholder 6">
            <a:extLst>
              <a:ext uri="{FF2B5EF4-FFF2-40B4-BE49-F238E27FC236}">
                <a16:creationId xmlns:a16="http://schemas.microsoft.com/office/drawing/2014/main" id="{2EC2D5F0-C7D7-4AD8-9A0B-EEFF21F7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51974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4" dur="1000"/>
                                        <p:tgtEl>
                                          <p:spTgt spid="15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0" grpId="0"/>
      <p:bldP spid="87" grpId="0" animBg="1"/>
      <p:bldP spid="88" grpId="0"/>
      <p:bldP spid="93" grpId="0" animBg="1"/>
      <p:bldP spid="94" grpId="0"/>
      <p:bldP spid="15360" grpId="0" animBg="1"/>
      <p:bldP spid="9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3. Abstraction (3/3)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1BF04D-D66C-4F73-895E-3DB7F32E5527}"/>
              </a:ext>
            </a:extLst>
          </p:cNvPr>
          <p:cNvSpPr txBox="1"/>
          <p:nvPr/>
        </p:nvSpPr>
        <p:spPr>
          <a:xfrm>
            <a:off x="4758236" y="772494"/>
            <a:ext cx="3686782" cy="461665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Level of Representation</a:t>
            </a:r>
          </a:p>
        </p:txBody>
      </p:sp>
      <p:pic>
        <p:nvPicPr>
          <p:cNvPr id="83" name="Picture 4" descr="level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1434" y="1329447"/>
            <a:ext cx="7086600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40980B4D-461E-41DE-949F-49AC1C4FA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48290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 So, What is a Computer? (1/6)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12" name="Group 15"/>
          <p:cNvGrpSpPr>
            <a:grpSpLocks/>
          </p:cNvGrpSpPr>
          <p:nvPr/>
        </p:nvGrpSpPr>
        <p:grpSpPr bwMode="auto">
          <a:xfrm>
            <a:off x="762000" y="1371600"/>
            <a:ext cx="7239000" cy="3975100"/>
            <a:chOff x="528" y="1248"/>
            <a:chExt cx="4560" cy="2504"/>
          </a:xfrm>
        </p:grpSpPr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528" y="1248"/>
              <a:ext cx="2095" cy="988"/>
              <a:chOff x="528" y="1200"/>
              <a:chExt cx="2095" cy="988"/>
            </a:xfrm>
          </p:grpSpPr>
          <p:pic>
            <p:nvPicPr>
              <p:cNvPr id="18" name="Picture 5" descr="Automobile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t="28775"/>
              <a:stretch>
                <a:fillRect/>
              </a:stretch>
            </p:blipFill>
            <p:spPr bwMode="auto">
              <a:xfrm>
                <a:off x="624" y="1200"/>
                <a:ext cx="1999" cy="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9" name="Text Box 8"/>
              <p:cNvSpPr txBox="1">
                <a:spLocks noChangeArrowheads="1"/>
              </p:cNvSpPr>
              <p:nvPr/>
            </p:nvSpPr>
            <p:spPr bwMode="auto">
              <a:xfrm>
                <a:off x="528" y="1248"/>
                <a:ext cx="678" cy="296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FFFF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sz="2400">
                    <a:latin typeface="Times New Roman" pitchFamily="18" charset="0"/>
                  </a:rPr>
                  <a:t> </a:t>
                </a:r>
                <a:r>
                  <a:rPr lang="en-US" sz="2000">
                    <a:latin typeface="Calibri" pitchFamily="34" charset="0"/>
                  </a:rPr>
                  <a:t>Driver</a:t>
                </a:r>
              </a:p>
            </p:txBody>
          </p:sp>
        </p:grpSp>
        <p:grpSp>
          <p:nvGrpSpPr>
            <p:cNvPr id="14" name="Group 11"/>
            <p:cNvGrpSpPr>
              <a:grpSpLocks/>
            </p:cNvGrpSpPr>
            <p:nvPr/>
          </p:nvGrpSpPr>
          <p:grpSpPr bwMode="auto">
            <a:xfrm>
              <a:off x="3504" y="2330"/>
              <a:ext cx="1584" cy="1422"/>
              <a:chOff x="3504" y="2330"/>
              <a:chExt cx="1584" cy="1422"/>
            </a:xfrm>
          </p:grpSpPr>
          <p:pic>
            <p:nvPicPr>
              <p:cNvPr id="16" name="Picture 6" descr="PC_operator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4291" t="7733" r="3442" b="8583"/>
              <a:stretch>
                <a:fillRect/>
              </a:stretch>
            </p:blipFill>
            <p:spPr bwMode="auto">
              <a:xfrm>
                <a:off x="3504" y="2330"/>
                <a:ext cx="1488" cy="13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" name="Text Box 9"/>
              <p:cNvSpPr txBox="1">
                <a:spLocks noChangeArrowheads="1"/>
              </p:cNvSpPr>
              <p:nvPr/>
            </p:nvSpPr>
            <p:spPr bwMode="auto">
              <a:xfrm>
                <a:off x="4032" y="3456"/>
                <a:ext cx="1056" cy="296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FFFF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sz="2400">
                    <a:latin typeface="Times New Roman" pitchFamily="18" charset="0"/>
                  </a:rPr>
                  <a:t> </a:t>
                </a:r>
                <a:r>
                  <a:rPr lang="en-US" sz="2000">
                    <a:latin typeface="Calibri" pitchFamily="34" charset="0"/>
                  </a:rPr>
                  <a:t>Programmer</a:t>
                </a:r>
              </a:p>
            </p:txBody>
          </p:sp>
        </p:grpSp>
        <p:sp>
          <p:nvSpPr>
            <p:cNvPr id="15" name="Line 7"/>
            <p:cNvSpPr>
              <a:spLocks noChangeShapeType="1"/>
            </p:cNvSpPr>
            <p:nvPr/>
          </p:nvSpPr>
          <p:spPr bwMode="auto">
            <a:xfrm>
              <a:off x="1440" y="1536"/>
              <a:ext cx="2064" cy="153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4343400" y="1905000"/>
            <a:ext cx="4095750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latin typeface="Calibri" pitchFamily="34" charset="0"/>
              </a:rPr>
              <a:t>Example: An automobile augments our power of locomotion.</a:t>
            </a:r>
          </a:p>
        </p:txBody>
      </p: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838200" y="3581400"/>
            <a:ext cx="3810000" cy="1616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A computer is a device capable of solving problems according to designed programs. It simply augments our power of storage and speed of calculation. </a:t>
            </a:r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59B27F4F-CE23-482A-8574-EA33BF178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48237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 So, What is a Computer? (2/6)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457199" y="1234159"/>
            <a:ext cx="82296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From </a:t>
            </a:r>
            <a:r>
              <a:rPr lang="en-US" dirty="0">
                <a:solidFill>
                  <a:srgbClr val="800000"/>
                </a:solidFill>
              </a:rPr>
              <a:t>computer </a:t>
            </a:r>
            <a:r>
              <a:rPr lang="en-US" dirty="0" err="1">
                <a:solidFill>
                  <a:srgbClr val="800000"/>
                </a:solidFill>
              </a:rPr>
              <a:t>organisation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/>
              <a:t>perspective, we study the </a:t>
            </a:r>
            <a:r>
              <a:rPr lang="en-US" dirty="0">
                <a:solidFill>
                  <a:srgbClr val="800000"/>
                </a:solidFill>
              </a:rPr>
              <a:t>components </a:t>
            </a:r>
            <a:r>
              <a:rPr lang="en-US" dirty="0"/>
              <a:t>and </a:t>
            </a:r>
            <a:r>
              <a:rPr lang="en-US" dirty="0">
                <a:solidFill>
                  <a:srgbClr val="800000"/>
                </a:solidFill>
              </a:rPr>
              <a:t>how they work together</a:t>
            </a:r>
          </a:p>
          <a:p>
            <a:pPr lvl="1" fontAlgn="auto">
              <a:spcAft>
                <a:spcPts val="0"/>
              </a:spcAft>
            </a:pPr>
            <a:r>
              <a:rPr lang="en-US" dirty="0"/>
              <a:t>Processor, memory, input/output devices, networks, …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endParaRPr lang="en-US" dirty="0">
              <a:solidFill>
                <a:srgbClr val="800000"/>
              </a:solidFill>
            </a:endParaRPr>
          </a:p>
        </p:txBody>
      </p:sp>
      <p:pic>
        <p:nvPicPr>
          <p:cNvPr id="28" name="Picture 27" descr="latest-technology-in-computer-hardwar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0600" y="2438400"/>
            <a:ext cx="4276356" cy="311372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09600" y="5791200"/>
            <a:ext cx="5791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Credit: </a:t>
            </a:r>
            <a:r>
              <a:rPr lang="en-US" sz="1100" dirty="0">
                <a:hlinkClick r:id="rId4"/>
              </a:rPr>
              <a:t>http://tech4abc.blogspot.sg/2010/08/latest-technology-in-computer-hardwares.html</a:t>
            </a:r>
            <a:r>
              <a:rPr lang="en-US" sz="1100" dirty="0"/>
              <a:t> 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3D7E5226-0776-4B52-BBEC-B536EF8B6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48742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 So, What is a Computer? (3/6)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9" name="Picture 8" descr="most_recent_computer_tech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1234159"/>
            <a:ext cx="5029200" cy="487974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7200" y="6172200"/>
            <a:ext cx="441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Credit: </a:t>
            </a:r>
            <a:r>
              <a:rPr lang="en-US" sz="1100" dirty="0">
                <a:hlinkClick r:id="rId4"/>
              </a:rPr>
              <a:t>http://tech3news.com/most-recent-computer-technology/</a:t>
            </a:r>
            <a:r>
              <a:rPr lang="en-US" sz="1100" dirty="0"/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86400" y="1143000"/>
            <a:ext cx="3505200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300"/>
              </a:spcBef>
              <a:buAutoNum type="arabicPeriod"/>
            </a:pPr>
            <a:r>
              <a:rPr lang="en-US" sz="1600" dirty="0"/>
              <a:t>Power supply</a:t>
            </a:r>
          </a:p>
          <a:p>
            <a:pPr marL="342900" indent="-342900">
              <a:spcBef>
                <a:spcPts val="300"/>
              </a:spcBef>
              <a:buAutoNum type="arabicPeriod"/>
            </a:pPr>
            <a:r>
              <a:rPr lang="en-US" sz="1600" dirty="0"/>
              <a:t>Motherboard</a:t>
            </a:r>
          </a:p>
          <a:p>
            <a:pPr marL="342900" indent="-342900">
              <a:spcBef>
                <a:spcPts val="300"/>
              </a:spcBef>
              <a:buAutoNum type="arabicPeriod"/>
            </a:pPr>
            <a:r>
              <a:rPr lang="en-US" sz="1600" dirty="0">
                <a:solidFill>
                  <a:srgbClr val="C00000"/>
                </a:solidFill>
              </a:rPr>
              <a:t>Central Processing Unit (CPU)</a:t>
            </a:r>
          </a:p>
          <a:p>
            <a:pPr marL="342900" indent="-342900">
              <a:spcBef>
                <a:spcPts val="300"/>
              </a:spcBef>
              <a:buAutoNum type="arabicPeriod"/>
            </a:pPr>
            <a:r>
              <a:rPr lang="en-US" sz="1600" dirty="0"/>
              <a:t>Random Access Memory (RAM)</a:t>
            </a:r>
          </a:p>
          <a:p>
            <a:pPr marL="342900" indent="-342900">
              <a:spcBef>
                <a:spcPts val="300"/>
              </a:spcBef>
              <a:buAutoNum type="arabicPeriod"/>
            </a:pPr>
            <a:r>
              <a:rPr lang="en-US" sz="1600" dirty="0"/>
              <a:t>Hard drive</a:t>
            </a:r>
          </a:p>
          <a:p>
            <a:pPr marL="342900" indent="-342900">
              <a:spcBef>
                <a:spcPts val="300"/>
              </a:spcBef>
              <a:buAutoNum type="arabicPeriod"/>
            </a:pPr>
            <a:r>
              <a:rPr lang="en-US" sz="1600" dirty="0"/>
              <a:t>Cooling fan</a:t>
            </a:r>
          </a:p>
          <a:p>
            <a:pPr marL="342900" indent="-342900">
              <a:spcBef>
                <a:spcPts val="300"/>
              </a:spcBef>
              <a:buAutoNum type="arabicPeriod"/>
            </a:pPr>
            <a:r>
              <a:rPr lang="en-US" sz="1600" dirty="0"/>
              <a:t>I/O devices</a:t>
            </a:r>
          </a:p>
        </p:txBody>
      </p:sp>
      <p:pic>
        <p:nvPicPr>
          <p:cNvPr id="14" name="Picture 13" descr="20121022368l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62600" y="3276600"/>
            <a:ext cx="1981200" cy="234206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486400" y="5562600"/>
            <a:ext cx="3505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Credit: </a:t>
            </a:r>
            <a:r>
              <a:rPr lang="en-US" sz="1100" dirty="0">
                <a:hlinkClick r:id="rId6"/>
              </a:rPr>
              <a:t>http://www.overclock3d.net/reviews/cpu_mainboard/the_computer_council_-_clocked_gamer_quad/1</a:t>
            </a:r>
            <a:r>
              <a:rPr lang="en-US" sz="1100" dirty="0"/>
              <a:t> 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74A507BB-CEBD-4D8A-95E3-F11F94D10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7870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 So, What is a Computer? (4/6)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17870" y="1386559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PC motherboard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304070" y="1386559"/>
            <a:ext cx="373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lang="en-US" sz="2400" kern="0" noProof="0" dirty="0">
                <a:latin typeface="+mn-lt"/>
                <a:cs typeface="+mn-cs"/>
              </a:rPr>
              <a:t>Pentium processor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41670" y="1919959"/>
            <a:ext cx="3505200" cy="2488287"/>
            <a:chOff x="381000" y="1905000"/>
            <a:chExt cx="3505200" cy="2488287"/>
          </a:xfrm>
        </p:grpSpPr>
        <p:pic>
          <p:nvPicPr>
            <p:cNvPr id="19" name="Picture 18" descr="motherboard-labelled5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1000" y="1905000"/>
              <a:ext cx="3505200" cy="2087299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457200" y="3962400"/>
              <a:ext cx="3276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Credit: </a:t>
              </a:r>
              <a:r>
                <a:rPr lang="en-US" sz="1100" dirty="0">
                  <a:hlinkClick r:id="rId4"/>
                </a:rPr>
                <a:t>http://www.computer-hardware-explained.com/what-is-a-motherboard.html</a:t>
              </a:r>
              <a:r>
                <a:rPr lang="en-US" sz="1100" dirty="0"/>
                <a:t> </a:t>
              </a:r>
            </a:p>
          </p:txBody>
        </p:sp>
      </p:grpSp>
      <p:pic>
        <p:nvPicPr>
          <p:cNvPr id="22" name="Picture 21" descr="Pentium4_chip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04470" y="1234159"/>
            <a:ext cx="1320800" cy="990600"/>
          </a:xfrm>
          <a:prstGeom prst="rect">
            <a:avLst/>
          </a:prstGeom>
        </p:spPr>
      </p:pic>
      <p:pic>
        <p:nvPicPr>
          <p:cNvPr id="23" name="Picture 21" descr="10~figure_1"/>
          <p:cNvPicPr>
            <a:picLocks noChangeAspect="1" noChangeArrowheads="1"/>
          </p:cNvPicPr>
          <p:nvPr/>
        </p:nvPicPr>
        <p:blipFill>
          <a:blip r:embed="rId6" cstate="print"/>
          <a:srcRect r="34860" b="38312"/>
          <a:stretch>
            <a:fillRect/>
          </a:stretch>
        </p:blipFill>
        <p:spPr bwMode="auto">
          <a:xfrm>
            <a:off x="6818670" y="2529559"/>
            <a:ext cx="2133600" cy="2785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4" name="Group 23"/>
          <p:cNvGrpSpPr/>
          <p:nvPr/>
        </p:nvGrpSpPr>
        <p:grpSpPr>
          <a:xfrm>
            <a:off x="4151670" y="2072359"/>
            <a:ext cx="2501457" cy="3200400"/>
            <a:chOff x="4191000" y="1828800"/>
            <a:chExt cx="2501457" cy="3200400"/>
          </a:xfrm>
        </p:grpSpPr>
        <p:pic>
          <p:nvPicPr>
            <p:cNvPr id="25" name="Picture 24" descr="chip_inside_pentium_4_processor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91000" y="2209800"/>
              <a:ext cx="2501457" cy="281940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4267200" y="1828800"/>
              <a:ext cx="2362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Inside a Pentium chip</a:t>
              </a:r>
            </a:p>
          </p:txBody>
        </p:sp>
      </p:grpSp>
      <p:sp>
        <p:nvSpPr>
          <p:cNvPr id="27" name="Slide Number Placeholder 6">
            <a:extLst>
              <a:ext uri="{FF2B5EF4-FFF2-40B4-BE49-F238E27FC236}">
                <a16:creationId xmlns:a16="http://schemas.microsoft.com/office/drawing/2014/main" id="{C486307F-0E8C-4E0C-9B7E-19218691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82937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 So, What is a Computer? (5/6)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51403" y="1753385"/>
            <a:ext cx="6879242" cy="3922505"/>
            <a:chOff x="851403" y="1753385"/>
            <a:chExt cx="6879242" cy="3922505"/>
          </a:xfrm>
        </p:grpSpPr>
        <p:sp>
          <p:nvSpPr>
            <p:cNvPr id="52" name="Rectangle 51"/>
            <p:cNvSpPr/>
            <p:nvPr/>
          </p:nvSpPr>
          <p:spPr>
            <a:xfrm>
              <a:off x="2780907" y="1753385"/>
              <a:ext cx="3020234" cy="392250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2994061" y="1970202"/>
              <a:ext cx="2628143" cy="20731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000482" y="2046261"/>
              <a:ext cx="26281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600" b="1" dirty="0"/>
                <a:t>Central Processing Unit </a:t>
              </a:r>
            </a:p>
            <a:p>
              <a:pPr algn="ctr"/>
              <a:r>
                <a:rPr lang="en-SG" sz="1600" b="1" dirty="0"/>
                <a:t>(CPU</a:t>
              </a:r>
              <a:r>
                <a:rPr lang="en-SG" sz="1600" dirty="0"/>
                <a:t>)</a:t>
              </a:r>
              <a:endParaRPr lang="en-US" sz="1600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429000" y="2772560"/>
              <a:ext cx="1742440" cy="415077"/>
              <a:chOff x="6085378" y="2750443"/>
              <a:chExt cx="1742440" cy="415077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6085378" y="2750443"/>
                <a:ext cx="1742440" cy="415077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6222539" y="2788704"/>
                <a:ext cx="14101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Control Unit</a:t>
                </a:r>
                <a:endParaRPr lang="en-US" sz="1600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3429000" y="3348414"/>
              <a:ext cx="1742440" cy="415077"/>
              <a:chOff x="6256632" y="3307043"/>
              <a:chExt cx="1742440" cy="415077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256632" y="3307043"/>
                <a:ext cx="1742440" cy="415077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6495392" y="3345304"/>
                <a:ext cx="121966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ALU</a:t>
                </a:r>
                <a:endParaRPr lang="en-US" sz="1600" dirty="0"/>
              </a:p>
            </p:txBody>
          </p:sp>
        </p:grpSp>
        <p:sp>
          <p:nvSpPr>
            <p:cNvPr id="50" name="Rectangle 49"/>
            <p:cNvSpPr/>
            <p:nvPr/>
          </p:nvSpPr>
          <p:spPr>
            <a:xfrm>
              <a:off x="3000482" y="4813834"/>
              <a:ext cx="2628143" cy="6953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429000" y="4992244"/>
              <a:ext cx="17424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Memory Unit</a:t>
              </a:r>
              <a:endParaRPr lang="en-US" sz="1600" b="1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4671331" y="4043352"/>
              <a:ext cx="0" cy="7704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3955706" y="4043352"/>
              <a:ext cx="0" cy="7704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2187019" y="3386674"/>
              <a:ext cx="5938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5801141" y="3386674"/>
              <a:ext cx="5938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851403" y="3038987"/>
              <a:ext cx="1335616" cy="695375"/>
              <a:chOff x="851403" y="1917839"/>
              <a:chExt cx="1335616" cy="695375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851403" y="1917839"/>
                <a:ext cx="1335616" cy="69537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017970" y="1970202"/>
                <a:ext cx="10024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Input Device</a:t>
                </a:r>
                <a:endParaRPr lang="en-US" sz="1600" dirty="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6395029" y="3038987"/>
              <a:ext cx="1335616" cy="695375"/>
              <a:chOff x="851403" y="1917839"/>
              <a:chExt cx="1335616" cy="695375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851403" y="1917839"/>
                <a:ext cx="1335616" cy="69537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017970" y="1970202"/>
                <a:ext cx="10024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Output Device</a:t>
                </a:r>
                <a:endParaRPr lang="en-US" sz="1600" dirty="0"/>
              </a:p>
            </p:txBody>
          </p:sp>
        </p:grpSp>
      </p:grp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E23BC8-A5C5-46BF-9622-EA3129EF9ADC}"/>
              </a:ext>
            </a:extLst>
          </p:cNvPr>
          <p:cNvSpPr txBox="1"/>
          <p:nvPr/>
        </p:nvSpPr>
        <p:spPr>
          <a:xfrm>
            <a:off x="5882641" y="5862320"/>
            <a:ext cx="295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ALU: Arithmetic/Logic Unit</a:t>
            </a:r>
          </a:p>
        </p:txBody>
      </p:sp>
    </p:spTree>
    <p:extLst>
      <p:ext uri="{BB962C8B-B14F-4D97-AF65-F5344CB8AC3E}">
        <p14:creationId xmlns:p14="http://schemas.microsoft.com/office/powerpoint/2010/main" val="40684631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Lecture #1: Introduction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3294993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Programming Languages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C Programming Language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Abstraction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So, What is a Computer?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Why Study Computer Organisation?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#1: Introduction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 So, What is a Computer? (6/6)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57199" y="1378670"/>
            <a:ext cx="3238108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Next generation…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4" name="Group 31"/>
          <p:cNvGrpSpPr/>
          <p:nvPr/>
        </p:nvGrpSpPr>
        <p:grpSpPr>
          <a:xfrm>
            <a:off x="3962399" y="1378670"/>
            <a:ext cx="5029200" cy="2171700"/>
            <a:chOff x="3962400" y="1143000"/>
            <a:chExt cx="5029200" cy="2171700"/>
          </a:xfrm>
        </p:grpSpPr>
        <p:pic>
          <p:nvPicPr>
            <p:cNvPr id="25" name="Picture 24" descr="next-gen-comp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62400" y="1143000"/>
              <a:ext cx="2895600" cy="217170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858000" y="1905000"/>
              <a:ext cx="213360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Credit: </a:t>
              </a:r>
              <a:r>
                <a:rPr lang="en-US" sz="1100" dirty="0">
                  <a:hlinkClick r:id="rId4"/>
                </a:rPr>
                <a:t>http://www.custom-build-computers.com/Latest-Computer-Hardware.html</a:t>
              </a:r>
              <a:r>
                <a:rPr lang="en-US" sz="1100" dirty="0"/>
                <a:t> </a:t>
              </a:r>
            </a:p>
          </p:txBody>
        </p:sp>
      </p:grpSp>
      <p:grpSp>
        <p:nvGrpSpPr>
          <p:cNvPr id="44" name="Group 30"/>
          <p:cNvGrpSpPr/>
          <p:nvPr/>
        </p:nvGrpSpPr>
        <p:grpSpPr>
          <a:xfrm>
            <a:off x="380999" y="2902670"/>
            <a:ext cx="4267200" cy="2869287"/>
            <a:chOff x="381000" y="2667000"/>
            <a:chExt cx="4267200" cy="2869287"/>
          </a:xfrm>
        </p:grpSpPr>
        <p:pic>
          <p:nvPicPr>
            <p:cNvPr id="45" name="Picture 44" descr="prabhanjamits11142012%2024512%20PMcool-latest-new-best-tech-electronic-gadgets-070305_logisys-finger-mouse-2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600" y="2667000"/>
              <a:ext cx="3190875" cy="2374605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381000" y="5105400"/>
              <a:ext cx="4267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Credit: </a:t>
              </a:r>
            </a:p>
            <a:p>
              <a:r>
                <a:rPr lang="en-US" sz="1100" dirty="0">
                  <a:hlinkClick r:id="rId6"/>
                </a:rPr>
                <a:t>http://www.prabhanjamindiaits.com/blogdetailedpage.aspx?id=66</a:t>
              </a:r>
              <a:r>
                <a:rPr lang="en-US" sz="1100" dirty="0"/>
                <a:t> </a:t>
              </a:r>
            </a:p>
          </p:txBody>
        </p:sp>
      </p:grpSp>
      <p:grpSp>
        <p:nvGrpSpPr>
          <p:cNvPr id="47" name="Group 32"/>
          <p:cNvGrpSpPr/>
          <p:nvPr/>
        </p:nvGrpSpPr>
        <p:grpSpPr>
          <a:xfrm>
            <a:off x="5488780" y="3694881"/>
            <a:ext cx="2738437" cy="2657564"/>
            <a:chOff x="5638800" y="3429000"/>
            <a:chExt cx="2738437" cy="2657564"/>
          </a:xfrm>
        </p:grpSpPr>
        <p:pic>
          <p:nvPicPr>
            <p:cNvPr id="48" name="Picture 47" descr="ATT2717115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38800" y="3429000"/>
              <a:ext cx="2738437" cy="2038046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5638800" y="5486400"/>
              <a:ext cx="266700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Credit: </a:t>
              </a:r>
              <a:r>
                <a:rPr lang="en-US" sz="1100" dirty="0">
                  <a:hlinkClick r:id="rId8"/>
                </a:rPr>
                <a:t>http://new-techpc.blogspot.sg/2012/10/latest-in-computer-technology.html</a:t>
              </a:r>
              <a:r>
                <a:rPr lang="en-US" sz="1100" dirty="0"/>
                <a:t> </a:t>
              </a:r>
            </a:p>
          </p:txBody>
        </p:sp>
      </p:grp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55AEFBD6-B058-459B-B5E8-2A6A53290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43637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6</a:t>
            </a:r>
            <a:r>
              <a:rPr lang="en-SG" sz="3600" baseline="30000" dirty="0">
                <a:solidFill>
                  <a:srgbClr val="0000FF"/>
                </a:solidFill>
                <a:latin typeface="+mn-lt"/>
              </a:rPr>
              <a:t>th</a:t>
            </a:r>
            <a:r>
              <a:rPr lang="en-SG" sz="3600" dirty="0">
                <a:solidFill>
                  <a:srgbClr val="0000FF"/>
                </a:solidFill>
                <a:latin typeface="+mn-lt"/>
              </a:rPr>
              <a:t> January 2014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6" t="3731" r="23533" b="6250"/>
          <a:stretch/>
        </p:blipFill>
        <p:spPr bwMode="auto">
          <a:xfrm>
            <a:off x="637880" y="1234159"/>
            <a:ext cx="716359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581480" y="2977829"/>
            <a:ext cx="1981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linkClick r:id="rId4"/>
              </a:rPr>
              <a:t>http://www.theverge.com/2014/1/6/5282472/intel-announces-edison-a-computer-the-size-of-an-sd-card</a:t>
            </a:r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E5EB47E8-28A8-4F56-BB79-910A8A9B9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9076388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 Why Study Computer Organisation?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9816" y="1349381"/>
            <a:ext cx="757508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Computer </a:t>
            </a:r>
            <a:r>
              <a:rPr lang="en-US" sz="2400" dirty="0" err="1">
                <a:solidFill>
                  <a:srgbClr val="C00000"/>
                </a:solidFill>
              </a:rPr>
              <a:t>organisation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is the study of internal working, structuring and implementation of a computer system.</a:t>
            </a:r>
            <a:endParaRPr lang="en-SG" sz="2400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It refers to the level of abstraction above the digital logic level, but below the operating system level.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7" b="6836"/>
          <a:stretch/>
        </p:blipFill>
        <p:spPr>
          <a:xfrm>
            <a:off x="1393920" y="3374885"/>
            <a:ext cx="5642811" cy="3157087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883120" y="4531807"/>
            <a:ext cx="1615007" cy="1256044"/>
            <a:chOff x="7305151" y="4531807"/>
            <a:chExt cx="1615007" cy="1256044"/>
          </a:xfrm>
        </p:grpSpPr>
        <p:sp>
          <p:nvSpPr>
            <p:cNvPr id="4" name="Right Brace 3"/>
            <p:cNvSpPr/>
            <p:nvPr/>
          </p:nvSpPr>
          <p:spPr>
            <a:xfrm>
              <a:off x="7305151" y="4531807"/>
              <a:ext cx="238649" cy="1256044"/>
            </a:xfrm>
            <a:prstGeom prst="rightBrace">
              <a:avLst>
                <a:gd name="adj1" fmla="val 40591"/>
                <a:gd name="adj2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43800" y="4928996"/>
              <a:ext cx="13763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rgbClr val="C00000"/>
                  </a:solidFill>
                </a:rPr>
                <a:t>CS2100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57971FB6-EFD6-4F0A-B252-C0B72CEBC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30177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 Why Study Computer Organisation?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1BF04D-D66C-4F73-895E-3DB7F32E5527}"/>
              </a:ext>
            </a:extLst>
          </p:cNvPr>
          <p:cNvSpPr txBox="1"/>
          <p:nvPr/>
        </p:nvSpPr>
        <p:spPr>
          <a:xfrm>
            <a:off x="1060190" y="1217034"/>
            <a:ext cx="3160078" cy="461665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(From user to builder)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199" y="1714870"/>
            <a:ext cx="8229600" cy="4454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lnSpc>
                <a:spcPct val="90000"/>
              </a:lnSpc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You want to call yourself a </a:t>
            </a:r>
            <a:r>
              <a:rPr lang="en-US" dirty="0">
                <a:solidFill>
                  <a:srgbClr val="800000"/>
                </a:solidFill>
              </a:rPr>
              <a:t>computer scientist/specialist</a:t>
            </a:r>
            <a:r>
              <a:rPr lang="en-US" dirty="0"/>
              <a:t>.</a:t>
            </a:r>
          </a:p>
          <a:p>
            <a:pPr marL="271463" indent="-271463" fontAlgn="auto">
              <a:lnSpc>
                <a:spcPct val="90000"/>
              </a:lnSpc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You want to </a:t>
            </a:r>
            <a:r>
              <a:rPr lang="en-US" dirty="0">
                <a:solidFill>
                  <a:srgbClr val="800000"/>
                </a:solidFill>
              </a:rPr>
              <a:t>build</a:t>
            </a:r>
            <a:r>
              <a:rPr lang="en-US" dirty="0"/>
              <a:t> software people use.</a:t>
            </a:r>
          </a:p>
          <a:p>
            <a:pPr marL="271463" indent="-271463" fontAlgn="auto">
              <a:lnSpc>
                <a:spcPct val="90000"/>
              </a:lnSpc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You need to make purchasing </a:t>
            </a:r>
            <a:r>
              <a:rPr lang="en-US" dirty="0">
                <a:solidFill>
                  <a:srgbClr val="800000"/>
                </a:solidFill>
              </a:rPr>
              <a:t>decisions</a:t>
            </a:r>
            <a:r>
              <a:rPr lang="en-US" dirty="0"/>
              <a:t>.</a:t>
            </a:r>
          </a:p>
          <a:p>
            <a:pPr marL="271463" indent="-271463" fontAlgn="auto">
              <a:lnSpc>
                <a:spcPct val="90000"/>
              </a:lnSpc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You need to offer “expert” </a:t>
            </a:r>
            <a:r>
              <a:rPr lang="en-US" dirty="0">
                <a:solidFill>
                  <a:srgbClr val="800000"/>
                </a:solidFill>
              </a:rPr>
              <a:t>advice</a:t>
            </a:r>
            <a:r>
              <a:rPr lang="en-US" dirty="0"/>
              <a:t>.</a:t>
            </a:r>
          </a:p>
          <a:p>
            <a:pPr marL="271463" indent="-271463" fontAlgn="auto">
              <a:lnSpc>
                <a:spcPct val="90000"/>
              </a:lnSpc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Hardware and software affect performance</a:t>
            </a:r>
          </a:p>
          <a:p>
            <a:pPr marL="622300" lvl="1" indent="-347663" fontAlgn="auto">
              <a:lnSpc>
                <a:spcPct val="90000"/>
              </a:lnSpc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Algorithm determines number of source-level statements </a:t>
            </a:r>
            <a:br>
              <a:rPr lang="en-US" dirty="0"/>
            </a:br>
            <a:r>
              <a:rPr lang="en-US" dirty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eg</a:t>
            </a:r>
            <a:r>
              <a:rPr lang="en-US" dirty="0">
                <a:solidFill>
                  <a:srgbClr val="0000CC"/>
                </a:solidFill>
              </a:rPr>
              <a:t>: CS1010, CS2030, CS2040, CS3230)</a:t>
            </a:r>
          </a:p>
          <a:p>
            <a:pPr marL="622300" lvl="1" indent="-347663" fontAlgn="auto">
              <a:lnSpc>
                <a:spcPct val="90000"/>
              </a:lnSpc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Language, compiler, and architecture determine machine instructions </a:t>
            </a:r>
            <a:r>
              <a:rPr lang="en-US" dirty="0">
                <a:solidFill>
                  <a:srgbClr val="0000CC"/>
                </a:solidFill>
              </a:rPr>
              <a:t>(COD chapters 2 and 3)</a:t>
            </a:r>
          </a:p>
          <a:p>
            <a:pPr marL="622300" lvl="1" indent="-347663" fontAlgn="auto">
              <a:lnSpc>
                <a:spcPct val="90000"/>
              </a:lnSpc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Processor and memory determine how fast instructions are executed </a:t>
            </a:r>
            <a:r>
              <a:rPr lang="en-US" dirty="0">
                <a:solidFill>
                  <a:srgbClr val="0000CC"/>
                </a:solidFill>
              </a:rPr>
              <a:t>(COD chapters 5, 6 and 7)</a:t>
            </a:r>
          </a:p>
          <a:p>
            <a:pPr marL="271463" indent="-271463" fontAlgn="auto">
              <a:lnSpc>
                <a:spcPct val="90000"/>
              </a:lnSpc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Understanding performance </a:t>
            </a:r>
            <a:r>
              <a:rPr lang="en-US" sz="2000" dirty="0">
                <a:solidFill>
                  <a:srgbClr val="0000CC"/>
                </a:solidFill>
              </a:rPr>
              <a:t>(COD chapter 4)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96CEC920-A733-4567-A99C-04C1E591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79723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US"/>
              <a:t>Lecture #1: Introduction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1. Programming Languages (1/5)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590" y="3161961"/>
            <a:ext cx="6654209" cy="27690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474515"/>
            <a:ext cx="708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Programming language</a:t>
            </a:r>
            <a:r>
              <a:rPr lang="en-SG" sz="2400" dirty="0"/>
              <a:t>: a </a:t>
            </a:r>
            <a:r>
              <a:rPr lang="en-SG" sz="2400" u="sng" dirty="0"/>
              <a:t>formal</a:t>
            </a:r>
            <a:r>
              <a:rPr lang="en-SG" sz="2400" dirty="0"/>
              <a:t> language that specifies a set of </a:t>
            </a:r>
            <a:r>
              <a:rPr lang="en-SG" sz="2400" u="sng" dirty="0"/>
              <a:t>instructions</a:t>
            </a:r>
            <a:r>
              <a:rPr lang="en-SG" sz="2400" dirty="0"/>
              <a:t> for a computer to implement specific algorithms to </a:t>
            </a:r>
            <a:r>
              <a:rPr lang="en-SG" sz="2400" u="sng" dirty="0"/>
              <a:t>solve problems</a:t>
            </a:r>
            <a:r>
              <a:rPr lang="en-SG" sz="2400" dirty="0"/>
              <a:t>.</a:t>
            </a:r>
            <a:endParaRPr lang="en-US" sz="2400" dirty="0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393AA49-F792-4166-AACC-00FCA45F6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781903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1. Programming Languages (2/5)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142" y="762690"/>
            <a:ext cx="2119858" cy="8821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697480"/>
            <a:ext cx="32879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High-level program</a:t>
            </a:r>
          </a:p>
          <a:p>
            <a:r>
              <a:rPr lang="en-SG" sz="1600" dirty="0" err="1"/>
              <a:t>Eg</a:t>
            </a:r>
            <a:r>
              <a:rPr lang="en-SG" sz="1600" dirty="0"/>
              <a:t>: C (CS1010), Java (CS1010J), Python (CS1010S), ECMAScript (CS1101S)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3899490" y="1697481"/>
            <a:ext cx="2658965" cy="95410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SG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a = 0;</a:t>
            </a:r>
          </a:p>
          <a:p>
            <a:r>
              <a:rPr lang="en-SG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SG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SG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&lt;=10; </a:t>
            </a:r>
            <a:r>
              <a:rPr lang="en-SG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SG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a = a + </a:t>
            </a:r>
            <a:r>
              <a:rPr lang="en-SG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SG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SG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199" y="3246195"/>
            <a:ext cx="3072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Low-level program</a:t>
            </a:r>
          </a:p>
          <a:p>
            <a:r>
              <a:rPr lang="en-SG" sz="1600" dirty="0" err="1"/>
              <a:t>Eg</a:t>
            </a:r>
            <a:r>
              <a:rPr lang="en-SG" sz="1600" dirty="0"/>
              <a:t>: MIPS (CS2100)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899490" y="3107974"/>
            <a:ext cx="4074470" cy="175432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$zero, 10</a:t>
            </a:r>
          </a:p>
          <a:p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add  $t1, $t1, $t1</a:t>
            </a:r>
          </a:p>
          <a:p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$t2, $zero, 10</a:t>
            </a:r>
          </a:p>
          <a:p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Loop: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$t2, $t2, 10</a:t>
            </a:r>
          </a:p>
          <a:p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$t1, -1</a:t>
            </a:r>
          </a:p>
          <a:p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$t1, $zero, Loop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198" y="4933545"/>
            <a:ext cx="3072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Machine code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99489" y="5042593"/>
            <a:ext cx="4787309" cy="923330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00100000000010010000000000001010</a:t>
            </a:r>
          </a:p>
          <a:p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00000001001010010100100000100000</a:t>
            </a:r>
          </a:p>
          <a:p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Line Callout 2 2"/>
          <p:cNvSpPr/>
          <p:nvPr/>
        </p:nvSpPr>
        <p:spPr>
          <a:xfrm flipH="1">
            <a:off x="595423" y="5552147"/>
            <a:ext cx="2434855" cy="822527"/>
          </a:xfrm>
          <a:prstGeom prst="borderCallout2">
            <a:avLst>
              <a:gd name="adj1" fmla="val 61408"/>
              <a:gd name="adj2" fmla="val -556"/>
              <a:gd name="adj3" fmla="val 61408"/>
              <a:gd name="adj4" fmla="val -6187"/>
              <a:gd name="adj5" fmla="val -7487"/>
              <a:gd name="adj6" fmla="val -35737"/>
            </a:avLst>
          </a:prstGeom>
          <a:solidFill>
            <a:srgbClr val="EBFF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Computers can execute only machine code directly.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9F02FD9A-81EB-453A-AE7A-2589BD3F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17" name="TextBox 16"/>
          <p:cNvSpPr txBox="1"/>
          <p:nvPr/>
        </p:nvSpPr>
        <p:spPr>
          <a:xfrm>
            <a:off x="6613634" y="1697481"/>
            <a:ext cx="2469169" cy="95410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0</a:t>
            </a:r>
          </a:p>
          <a:p>
            <a:r>
              <a:rPr lang="en-SG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SG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range(1,11):</a:t>
            </a:r>
          </a:p>
          <a:p>
            <a:r>
              <a:rPr lang="en-SG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 = a + </a:t>
            </a:r>
            <a:r>
              <a:rPr lang="en-SG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SG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SG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5295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3" grpId="0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29C3333-AE4E-4CBB-986F-97236790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142" y="762690"/>
            <a:ext cx="2119858" cy="882134"/>
          </a:xfrm>
          <a:prstGeom prst="rect">
            <a:avLst/>
          </a:prstGeom>
        </p:spPr>
      </p:pic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1. Programming Languages (3/5)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339702"/>
            <a:ext cx="438061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3600"/>
              </a:spcAft>
              <a:buSzPct val="90000"/>
              <a:buFont typeface="Wingdings" panose="05000000000000000000" pitchFamily="2" charset="2"/>
              <a:buChar char="v"/>
            </a:pPr>
            <a:r>
              <a:rPr lang="en-SG" sz="2400" dirty="0"/>
              <a:t>1</a:t>
            </a:r>
            <a:r>
              <a:rPr lang="en-SG" sz="2400" baseline="30000" dirty="0"/>
              <a:t>st</a:t>
            </a:r>
            <a:r>
              <a:rPr lang="en-SG" sz="2400" dirty="0"/>
              <a:t> Generation Languages</a:t>
            </a:r>
          </a:p>
          <a:p>
            <a:pPr marL="342900" indent="-342900">
              <a:spcAft>
                <a:spcPts val="3600"/>
              </a:spcAft>
              <a:buSzPct val="90000"/>
              <a:buFont typeface="Wingdings" panose="05000000000000000000" pitchFamily="2" charset="2"/>
              <a:buChar char="v"/>
            </a:pPr>
            <a:r>
              <a:rPr lang="en-SG" sz="2400" dirty="0"/>
              <a:t>2</a:t>
            </a:r>
            <a:r>
              <a:rPr lang="en-SG" sz="2400" baseline="30000" dirty="0"/>
              <a:t>nd</a:t>
            </a:r>
            <a:r>
              <a:rPr lang="en-SG" sz="2400" dirty="0"/>
              <a:t> Generation Languages</a:t>
            </a:r>
          </a:p>
          <a:p>
            <a:pPr marL="342900" indent="-342900">
              <a:spcAft>
                <a:spcPts val="3600"/>
              </a:spcAft>
              <a:buSzPct val="90000"/>
              <a:buFont typeface="Wingdings" panose="05000000000000000000" pitchFamily="2" charset="2"/>
              <a:buChar char="v"/>
            </a:pPr>
            <a:r>
              <a:rPr lang="en-SG" sz="2400" dirty="0"/>
              <a:t>3</a:t>
            </a:r>
            <a:r>
              <a:rPr lang="en-SG" sz="2400" baseline="30000" dirty="0"/>
              <a:t>rd</a:t>
            </a:r>
            <a:r>
              <a:rPr lang="en-SG" sz="2400" dirty="0"/>
              <a:t> Generation Languages</a:t>
            </a:r>
          </a:p>
          <a:p>
            <a:pPr marL="342900" indent="-342900">
              <a:spcAft>
                <a:spcPts val="3600"/>
              </a:spcAft>
              <a:buSzPct val="90000"/>
              <a:buFont typeface="Wingdings" panose="05000000000000000000" pitchFamily="2" charset="2"/>
              <a:buChar char="v"/>
            </a:pPr>
            <a:r>
              <a:rPr lang="en-SG" sz="2400" dirty="0"/>
              <a:t>4</a:t>
            </a:r>
            <a:r>
              <a:rPr lang="en-SG" sz="2400" baseline="30000" dirty="0"/>
              <a:t>th</a:t>
            </a:r>
            <a:r>
              <a:rPr lang="en-SG" sz="2400" dirty="0"/>
              <a:t> Generation Languages</a:t>
            </a:r>
          </a:p>
          <a:p>
            <a:pPr marL="342900" indent="-342900">
              <a:spcAft>
                <a:spcPts val="3600"/>
              </a:spcAft>
              <a:buSzPct val="90000"/>
              <a:buFont typeface="Wingdings" panose="05000000000000000000" pitchFamily="2" charset="2"/>
              <a:buChar char="v"/>
            </a:pPr>
            <a:r>
              <a:rPr lang="en-SG" sz="2400" dirty="0"/>
              <a:t>5</a:t>
            </a:r>
            <a:r>
              <a:rPr lang="en-SG" sz="2400" baseline="30000" dirty="0"/>
              <a:t>th</a:t>
            </a:r>
            <a:r>
              <a:rPr lang="en-SG" sz="2400" dirty="0"/>
              <a:t> Generation Languages</a:t>
            </a:r>
            <a:endParaRPr lang="en-US" sz="1600" dirty="0"/>
          </a:p>
        </p:txBody>
      </p:sp>
      <p:sp>
        <p:nvSpPr>
          <p:cNvPr id="4" name="Line Callout 2 3"/>
          <p:cNvSpPr/>
          <p:nvPr/>
        </p:nvSpPr>
        <p:spPr>
          <a:xfrm>
            <a:off x="5050465" y="1367406"/>
            <a:ext cx="3030279" cy="878310"/>
          </a:xfrm>
          <a:prstGeom prst="borderCallout2">
            <a:avLst>
              <a:gd name="adj1" fmla="val 67174"/>
              <a:gd name="adj2" fmla="val -115"/>
              <a:gd name="adj3" fmla="val 67500"/>
              <a:gd name="adj4" fmla="val -10995"/>
              <a:gd name="adj5" fmla="val 41912"/>
              <a:gd name="adj6" fmla="val -20336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400" dirty="0">
                <a:solidFill>
                  <a:schemeClr val="tx1"/>
                </a:solidFill>
              </a:rPr>
              <a:t>Machine language.</a:t>
            </a:r>
          </a:p>
          <a:p>
            <a:r>
              <a:rPr lang="en-SG" sz="1400" dirty="0">
                <a:solidFill>
                  <a:schemeClr val="tx1"/>
                </a:solidFill>
              </a:rPr>
              <a:t>Directly executable by machine.</a:t>
            </a:r>
          </a:p>
          <a:p>
            <a:r>
              <a:rPr lang="en-SG" sz="1400" dirty="0">
                <a:solidFill>
                  <a:schemeClr val="tx1"/>
                </a:solidFill>
              </a:rPr>
              <a:t>Machine dependent.</a:t>
            </a:r>
          </a:p>
          <a:p>
            <a:r>
              <a:rPr lang="en-SG" sz="1400" dirty="0">
                <a:solidFill>
                  <a:schemeClr val="tx1"/>
                </a:solidFill>
              </a:rPr>
              <a:t>Efficient code but difficult to write.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Line Callout 2 14"/>
          <p:cNvSpPr/>
          <p:nvPr/>
        </p:nvSpPr>
        <p:spPr>
          <a:xfrm>
            <a:off x="4837814" y="2351259"/>
            <a:ext cx="4093535" cy="923569"/>
          </a:xfrm>
          <a:prstGeom prst="borderCallout2">
            <a:avLst>
              <a:gd name="adj1" fmla="val 46452"/>
              <a:gd name="adj2" fmla="val -374"/>
              <a:gd name="adj3" fmla="val 46778"/>
              <a:gd name="adj4" fmla="val -7323"/>
              <a:gd name="adj5" fmla="val 28196"/>
              <a:gd name="adj6" fmla="val -12483"/>
            </a:avLst>
          </a:prstGeom>
          <a:solidFill>
            <a:srgbClr val="E5E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400" dirty="0">
                <a:solidFill>
                  <a:schemeClr val="tx1"/>
                </a:solidFill>
              </a:rPr>
              <a:t>Assembly language.</a:t>
            </a:r>
          </a:p>
          <a:p>
            <a:r>
              <a:rPr lang="en-SG" sz="1400" dirty="0">
                <a:solidFill>
                  <a:schemeClr val="tx1"/>
                </a:solidFill>
              </a:rPr>
              <a:t>Need to be translated (</a:t>
            </a:r>
            <a:r>
              <a:rPr lang="en-SG" sz="1400" dirty="0">
                <a:solidFill>
                  <a:srgbClr val="C00000"/>
                </a:solidFill>
              </a:rPr>
              <a:t>assembled</a:t>
            </a:r>
            <a:r>
              <a:rPr lang="en-SG" sz="1400" dirty="0">
                <a:solidFill>
                  <a:schemeClr val="tx1"/>
                </a:solidFill>
              </a:rPr>
              <a:t>) into machine code for execution.</a:t>
            </a:r>
          </a:p>
          <a:p>
            <a:r>
              <a:rPr lang="en-SG" sz="1400" dirty="0">
                <a:solidFill>
                  <a:schemeClr val="tx1"/>
                </a:solidFill>
              </a:rPr>
              <a:t>Efficient code, easier to write than machine code.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Line Callout 2 15"/>
          <p:cNvSpPr/>
          <p:nvPr/>
        </p:nvSpPr>
        <p:spPr>
          <a:xfrm>
            <a:off x="4837813" y="3347691"/>
            <a:ext cx="4093535" cy="938694"/>
          </a:xfrm>
          <a:prstGeom prst="borderCallout2">
            <a:avLst>
              <a:gd name="adj1" fmla="val 46452"/>
              <a:gd name="adj2" fmla="val -374"/>
              <a:gd name="adj3" fmla="val 46778"/>
              <a:gd name="adj4" fmla="val -7323"/>
              <a:gd name="adj5" fmla="val 7694"/>
              <a:gd name="adj6" fmla="val -13002"/>
            </a:avLst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400" dirty="0">
                <a:solidFill>
                  <a:schemeClr val="tx1"/>
                </a:solidFill>
              </a:rPr>
              <a:t>Closer to English.</a:t>
            </a:r>
          </a:p>
          <a:p>
            <a:r>
              <a:rPr lang="en-SG" sz="1400" dirty="0">
                <a:solidFill>
                  <a:schemeClr val="tx1"/>
                </a:solidFill>
              </a:rPr>
              <a:t>Need to be translated (</a:t>
            </a:r>
            <a:r>
              <a:rPr lang="en-SG" sz="1400" dirty="0">
                <a:solidFill>
                  <a:srgbClr val="C00000"/>
                </a:solidFill>
              </a:rPr>
              <a:t>compiled</a:t>
            </a:r>
            <a:r>
              <a:rPr lang="en-SG" sz="1400" dirty="0">
                <a:solidFill>
                  <a:schemeClr val="tx1"/>
                </a:solidFill>
              </a:rPr>
              <a:t> or </a:t>
            </a:r>
            <a:r>
              <a:rPr lang="en-SG" sz="1400" dirty="0">
                <a:solidFill>
                  <a:srgbClr val="C00000"/>
                </a:solidFill>
              </a:rPr>
              <a:t>interpreted</a:t>
            </a:r>
            <a:r>
              <a:rPr lang="en-SG" sz="1400" dirty="0">
                <a:solidFill>
                  <a:schemeClr val="tx1"/>
                </a:solidFill>
              </a:rPr>
              <a:t>) into machine code for execution.</a:t>
            </a:r>
          </a:p>
          <a:p>
            <a:r>
              <a:rPr lang="en-SG" sz="1400" dirty="0" err="1">
                <a:solidFill>
                  <a:schemeClr val="tx1"/>
                </a:solidFill>
              </a:rPr>
              <a:t>Eg</a:t>
            </a:r>
            <a:r>
              <a:rPr lang="en-SG" sz="1400" dirty="0">
                <a:solidFill>
                  <a:schemeClr val="tx1"/>
                </a:solidFill>
              </a:rPr>
              <a:t>: FORTRAN, COBOL, C, BASIC</a:t>
            </a:r>
          </a:p>
        </p:txBody>
      </p:sp>
      <p:sp>
        <p:nvSpPr>
          <p:cNvPr id="17" name="Line Callout 2 16"/>
          <p:cNvSpPr/>
          <p:nvPr/>
        </p:nvSpPr>
        <p:spPr>
          <a:xfrm>
            <a:off x="4837812" y="4391928"/>
            <a:ext cx="4093535" cy="938694"/>
          </a:xfrm>
          <a:prstGeom prst="borderCallout2">
            <a:avLst>
              <a:gd name="adj1" fmla="val 19267"/>
              <a:gd name="adj2" fmla="val -114"/>
              <a:gd name="adj3" fmla="val 19593"/>
              <a:gd name="adj4" fmla="val -7063"/>
              <a:gd name="adj5" fmla="val -12695"/>
              <a:gd name="adj6" fmla="val -12482"/>
            </a:avLst>
          </a:prstGeom>
          <a:solidFill>
            <a:srgbClr val="E2FF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400" dirty="0">
                <a:solidFill>
                  <a:schemeClr val="tx1"/>
                </a:solidFill>
              </a:rPr>
              <a:t>Require fewer instructions than 3GL.</a:t>
            </a:r>
          </a:p>
          <a:p>
            <a:r>
              <a:rPr lang="en-SG" sz="1400" dirty="0">
                <a:solidFill>
                  <a:schemeClr val="tx1"/>
                </a:solidFill>
              </a:rPr>
              <a:t>Used with databases (query languages, report generators, forms designers)</a:t>
            </a:r>
          </a:p>
          <a:p>
            <a:r>
              <a:rPr lang="en-SG" sz="1400" dirty="0" err="1">
                <a:solidFill>
                  <a:schemeClr val="tx1"/>
                </a:solidFill>
              </a:rPr>
              <a:t>Eg</a:t>
            </a:r>
            <a:r>
              <a:rPr lang="en-SG" sz="1400" dirty="0">
                <a:solidFill>
                  <a:schemeClr val="tx1"/>
                </a:solidFill>
              </a:rPr>
              <a:t>: SQL, PostScript, Mathematica</a:t>
            </a:r>
          </a:p>
        </p:txBody>
      </p:sp>
      <p:sp>
        <p:nvSpPr>
          <p:cNvPr id="18" name="Line Callout 2 17"/>
          <p:cNvSpPr/>
          <p:nvPr/>
        </p:nvSpPr>
        <p:spPr>
          <a:xfrm>
            <a:off x="4837811" y="5454913"/>
            <a:ext cx="4093535" cy="938694"/>
          </a:xfrm>
          <a:prstGeom prst="borderCallout2">
            <a:avLst>
              <a:gd name="adj1" fmla="val 19267"/>
              <a:gd name="adj2" fmla="val -114"/>
              <a:gd name="adj3" fmla="val 19593"/>
              <a:gd name="adj4" fmla="val -7063"/>
              <a:gd name="adj5" fmla="val -41012"/>
              <a:gd name="adj6" fmla="val -143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400" dirty="0">
                <a:solidFill>
                  <a:schemeClr val="tx1"/>
                </a:solidFill>
              </a:rPr>
              <a:t>Used mainly in A.I. research.</a:t>
            </a:r>
          </a:p>
          <a:p>
            <a:r>
              <a:rPr lang="en-SG" sz="1400" dirty="0">
                <a:solidFill>
                  <a:schemeClr val="tx1"/>
                </a:solidFill>
              </a:rPr>
              <a:t>Declarative languages</a:t>
            </a:r>
          </a:p>
          <a:p>
            <a:r>
              <a:rPr lang="en-SG" sz="1400" dirty="0">
                <a:solidFill>
                  <a:schemeClr val="tx1"/>
                </a:solidFill>
              </a:rPr>
              <a:t>Functional languages (</a:t>
            </a:r>
            <a:r>
              <a:rPr lang="en-SG" sz="1400" dirty="0" err="1">
                <a:solidFill>
                  <a:schemeClr val="tx1"/>
                </a:solidFill>
              </a:rPr>
              <a:t>eg</a:t>
            </a:r>
            <a:r>
              <a:rPr lang="en-SG" sz="1400" dirty="0">
                <a:solidFill>
                  <a:schemeClr val="tx1"/>
                </a:solidFill>
              </a:rPr>
              <a:t>: Lisp, Scheme, SML)</a:t>
            </a:r>
          </a:p>
          <a:p>
            <a:r>
              <a:rPr lang="en-SG" sz="1400" dirty="0">
                <a:solidFill>
                  <a:schemeClr val="tx1"/>
                </a:solidFill>
              </a:rPr>
              <a:t>Logic programming (</a:t>
            </a:r>
            <a:r>
              <a:rPr lang="en-SG" sz="1400" dirty="0" err="1">
                <a:solidFill>
                  <a:schemeClr val="tx1"/>
                </a:solidFill>
              </a:rPr>
              <a:t>eg</a:t>
            </a:r>
            <a:r>
              <a:rPr lang="en-SG" sz="1400" dirty="0">
                <a:solidFill>
                  <a:schemeClr val="tx1"/>
                </a:solidFill>
              </a:rPr>
              <a:t>: </a:t>
            </a:r>
            <a:r>
              <a:rPr lang="en-SG" sz="1400" dirty="0" err="1">
                <a:solidFill>
                  <a:schemeClr val="tx1"/>
                </a:solidFill>
              </a:rPr>
              <a:t>Prolog</a:t>
            </a:r>
            <a:r>
              <a:rPr lang="en-SG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95864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A0FD861-F69A-4FAA-ABD9-60BE6C7712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142" y="762690"/>
            <a:ext cx="2119858" cy="882134"/>
          </a:xfrm>
          <a:prstGeom prst="rect">
            <a:avLst/>
          </a:prstGeom>
        </p:spPr>
      </p:pic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1. Programming Languages (4/5)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0525" y="1398081"/>
            <a:ext cx="7583435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SG" sz="2400" dirty="0"/>
              <a:t>“Generational” classification of high level languages (3GL and later) was never fully precise.</a:t>
            </a:r>
          </a:p>
          <a:p>
            <a:pPr marL="285750" indent="-285750"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SG" sz="2400" dirty="0"/>
              <a:t>A different classification is based on </a:t>
            </a:r>
            <a:r>
              <a:rPr lang="en-SG" sz="2400" dirty="0">
                <a:solidFill>
                  <a:srgbClr val="C00000"/>
                </a:solidFill>
              </a:rPr>
              <a:t>paradigm</a:t>
            </a:r>
            <a:r>
              <a:rPr lang="en-SG" sz="2400" dirty="0"/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6" t="7049" r="6642" b="3563"/>
          <a:stretch/>
        </p:blipFill>
        <p:spPr>
          <a:xfrm>
            <a:off x="273448" y="2990369"/>
            <a:ext cx="4242511" cy="25282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4" t="6348" r="4886" b="12708"/>
          <a:stretch/>
        </p:blipFill>
        <p:spPr>
          <a:xfrm>
            <a:off x="4572000" y="2990369"/>
            <a:ext cx="4340398" cy="2224726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4515959" y="2839276"/>
            <a:ext cx="0" cy="29184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04525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A0FD861-F69A-4FAA-ABD9-60BE6C7712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142" y="762690"/>
            <a:ext cx="2119858" cy="882134"/>
          </a:xfrm>
          <a:prstGeom prst="rect">
            <a:avLst/>
          </a:prstGeom>
        </p:spPr>
      </p:pic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1. Programming Languages (5/5)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234159"/>
            <a:ext cx="6501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SG" sz="2000" dirty="0"/>
              <a:t>Difference between </a:t>
            </a:r>
            <a:r>
              <a:rPr lang="en-SG" sz="2000" dirty="0">
                <a:solidFill>
                  <a:srgbClr val="C00000"/>
                </a:solidFill>
              </a:rPr>
              <a:t>scripting languages </a:t>
            </a:r>
            <a:r>
              <a:rPr lang="en-SG" sz="2000" dirty="0"/>
              <a:t>and </a:t>
            </a:r>
            <a:r>
              <a:rPr lang="en-SG" sz="2000" dirty="0">
                <a:solidFill>
                  <a:srgbClr val="C00000"/>
                </a:solidFill>
              </a:rPr>
              <a:t>programming languages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510622"/>
              </p:ext>
            </p:extLst>
          </p:nvPr>
        </p:nvGraphicFramePr>
        <p:xfrm>
          <a:off x="1180298" y="1942045"/>
          <a:ext cx="6783404" cy="1422692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705726">
                  <a:extLst>
                    <a:ext uri="{9D8B030D-6E8A-4147-A177-3AD203B41FA5}">
                      <a16:colId xmlns:a16="http://schemas.microsoft.com/office/drawing/2014/main" val="4039854882"/>
                    </a:ext>
                  </a:extLst>
                </a:gridCol>
                <a:gridCol w="3077678">
                  <a:extLst>
                    <a:ext uri="{9D8B030D-6E8A-4147-A177-3AD203B41FA5}">
                      <a16:colId xmlns:a16="http://schemas.microsoft.com/office/drawing/2014/main" val="1646048082"/>
                    </a:ext>
                  </a:extLst>
                </a:gridCol>
              </a:tblGrid>
              <a:tr h="355673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Scripting languages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Programming languages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088406"/>
                  </a:ext>
                </a:extLst>
              </a:tr>
              <a:tr h="355673">
                <a:tc>
                  <a:txBody>
                    <a:bodyPr/>
                    <a:lstStyle/>
                    <a:p>
                      <a:pPr algn="l"/>
                      <a:r>
                        <a:rPr lang="en-SG" sz="1600" dirty="0" err="1"/>
                        <a:t>Eg</a:t>
                      </a:r>
                      <a:r>
                        <a:rPr lang="en-SG" sz="1600" dirty="0"/>
                        <a:t>: JavaScript, PHP, Python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 err="1"/>
                        <a:t>Eg</a:t>
                      </a:r>
                      <a:r>
                        <a:rPr lang="en-SG" sz="1600" dirty="0"/>
                        <a:t>: C, C++, Java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734405"/>
                  </a:ext>
                </a:extLst>
              </a:tr>
              <a:tr h="355673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Interpreted; do not require compilation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Compiled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304438"/>
                  </a:ext>
                </a:extLst>
              </a:tr>
              <a:tr h="355673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Generally slower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Generally</a:t>
                      </a:r>
                      <a:r>
                        <a:rPr lang="en-SG" sz="1600" baseline="0" dirty="0"/>
                        <a:t> faster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74786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57200" y="3346448"/>
            <a:ext cx="8417293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SG" sz="2000" dirty="0"/>
              <a:t>However, the environment is more important than the language in the classification.</a:t>
            </a:r>
          </a:p>
          <a:p>
            <a:pPr marL="742950" lvl="1" indent="-285750">
              <a:spcAft>
                <a:spcPts val="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SG" dirty="0"/>
              <a:t>We can write a C interpreter and use it as a scripting language</a:t>
            </a:r>
          </a:p>
          <a:p>
            <a:pPr marL="742950" lvl="1" indent="-285750"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SG" dirty="0"/>
              <a:t>We can compile JavaScript to machine code</a:t>
            </a:r>
          </a:p>
          <a:p>
            <a:pPr marL="285750" indent="-285750"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SG" sz="2000" dirty="0"/>
              <a:t>The distinction is getting blurred due to improved hardware capabilities and coding practices</a:t>
            </a:r>
          </a:p>
          <a:p>
            <a:pPr marL="742950" lvl="1" indent="-285750">
              <a:spcAft>
                <a:spcPts val="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SG" dirty="0" err="1"/>
              <a:t>Eg</a:t>
            </a:r>
            <a:r>
              <a:rPr lang="en-SG" dirty="0"/>
              <a:t>: Python is widely used without compilation, but </a:t>
            </a:r>
            <a:r>
              <a:rPr lang="en-US" dirty="0"/>
              <a:t>the main implementation (</a:t>
            </a:r>
            <a:r>
              <a:rPr lang="en-US" dirty="0" err="1"/>
              <a:t>CPython</a:t>
            </a:r>
            <a:r>
              <a:rPr lang="en-US" dirty="0"/>
              <a:t>) does that by compiling to bytecode on-the-fly and then running the bytecode in a VM (virtual machine)</a:t>
            </a:r>
          </a:p>
          <a:p>
            <a:pPr marL="742950" lvl="1" indent="-285750"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SG" dirty="0" err="1"/>
              <a:t>Eg</a:t>
            </a:r>
            <a:r>
              <a:rPr lang="en-SG" dirty="0"/>
              <a:t>: Java is compiled to bytecode, which is then interpreted/recompiled at runtime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8974A6E6-72F5-4BD5-9103-A790E9397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50947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0" t="6975" r="4330"/>
          <a:stretch/>
        </p:blipFill>
        <p:spPr>
          <a:xfrm>
            <a:off x="6864019" y="466080"/>
            <a:ext cx="2219881" cy="2281832"/>
          </a:xfrm>
          <a:prstGeom prst="rect">
            <a:avLst/>
          </a:prstGeom>
        </p:spPr>
      </p:pic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2. C Programming Language (1/4)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0526" y="1234159"/>
            <a:ext cx="6389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SG" sz="2400" dirty="0"/>
              <a:t>Created by Dennis Ritchie (1941 – 2011) at Bell Laboratories in the early 1970s.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0526" y="2065156"/>
            <a:ext cx="7693159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SG" sz="2400" dirty="0"/>
              <a:t>C is an </a:t>
            </a:r>
            <a:r>
              <a:rPr lang="en-SG" sz="2400" dirty="0">
                <a:solidFill>
                  <a:srgbClr val="C00000"/>
                </a:solidFill>
              </a:rPr>
              <a:t>imperative procedural language</a:t>
            </a:r>
            <a:r>
              <a:rPr lang="en-SG" sz="2400" dirty="0"/>
              <a:t>.</a:t>
            </a:r>
          </a:p>
          <a:p>
            <a:pPr marL="285750" indent="-285750"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SG" sz="2400" dirty="0"/>
              <a:t>C provides constructs that map efficiently to typical machine instructions.</a:t>
            </a:r>
          </a:p>
          <a:p>
            <a:pPr marL="285750" indent="-285750"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SG" sz="2400" dirty="0"/>
              <a:t>C is a high-level language very close to the machine level, hence sometimes it is called “mid-level”.</a:t>
            </a:r>
          </a:p>
          <a:p>
            <a:pPr marL="285750" indent="-285750"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SG" sz="2400" dirty="0"/>
              <a:t>UNIX is written in C.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8BA7CDD3-C2DF-4713-B0F8-9CF5F9388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grpSp>
        <p:nvGrpSpPr>
          <p:cNvPr id="5" name="Group 4"/>
          <p:cNvGrpSpPr/>
          <p:nvPr/>
        </p:nvGrpSpPr>
        <p:grpSpPr>
          <a:xfrm>
            <a:off x="4271714" y="4088906"/>
            <a:ext cx="4415086" cy="1938992"/>
            <a:chOff x="4271714" y="4088906"/>
            <a:chExt cx="4415086" cy="1938992"/>
          </a:xfrm>
        </p:grpSpPr>
        <p:sp>
          <p:nvSpPr>
            <p:cNvPr id="4" name="TextBox 3"/>
            <p:cNvSpPr txBox="1"/>
            <p:nvPr/>
          </p:nvSpPr>
          <p:spPr>
            <a:xfrm>
              <a:off x="4271714" y="4273572"/>
              <a:ext cx="4284920" cy="1754326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361950" algn="l"/>
                </a:tabLst>
              </a:pPr>
              <a:r>
                <a:rPr lang="en-SG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SG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SG" b="1" dirty="0" err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stdio.h</a:t>
              </a:r>
              <a:r>
                <a:rPr lang="en-SG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pPr>
                <a:tabLst>
                  <a:tab pos="361950" algn="l"/>
                </a:tabLst>
              </a:pPr>
              <a:endParaRPr lang="en-SG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61950" algn="l"/>
                </a:tabLst>
              </a:pPr>
              <a:r>
                <a:rPr lang="en-SG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main(</a:t>
              </a:r>
              <a:r>
                <a:rPr lang="en-SG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SG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</a:p>
            <a:p>
              <a:pPr>
                <a:tabLst>
                  <a:tab pos="361950" algn="l"/>
                </a:tabLst>
              </a:pPr>
              <a:r>
                <a:rPr lang="en-SG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SG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"Hello, world</a:t>
              </a:r>
              <a:r>
                <a:rPr lang="en-SG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\n</a:t>
              </a:r>
              <a:r>
                <a:rPr lang="en-SG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SG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361950" algn="l"/>
                </a:tabLst>
              </a:pPr>
              <a:r>
                <a:rPr lang="en-SG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SG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SG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361950" algn="l"/>
                </a:tabLst>
              </a:pPr>
              <a:r>
                <a:rPr lang="en-SG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8E8A8E0-C6E2-4967-AA51-8D34455B228E}"/>
                </a:ext>
              </a:extLst>
            </p:cNvPr>
            <p:cNvSpPr txBox="1"/>
            <p:nvPr/>
          </p:nvSpPr>
          <p:spPr>
            <a:xfrm>
              <a:off x="7127065" y="4088906"/>
              <a:ext cx="1559735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HelloWorld.c</a:t>
              </a:r>
              <a:endParaRPr lang="en-SG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05369" y="6129973"/>
            <a:ext cx="8251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7388" indent="-687388">
              <a:tabLst>
                <a:tab pos="631825" algn="l"/>
              </a:tabLst>
            </a:pPr>
            <a:r>
              <a:rPr lang="en-SG" dirty="0">
                <a:solidFill>
                  <a:srgbClr val="006600"/>
                </a:solidFill>
              </a:rPr>
              <a:t>(</a:t>
            </a:r>
            <a:r>
              <a:rPr lang="en-SG" dirty="0" smtClean="0">
                <a:solidFill>
                  <a:srgbClr val="006600"/>
                </a:solidFill>
              </a:rPr>
              <a:t>Note:		All </a:t>
            </a:r>
            <a:r>
              <a:rPr lang="en-SG" dirty="0">
                <a:solidFill>
                  <a:srgbClr val="006600"/>
                </a:solidFill>
              </a:rPr>
              <a:t>C programs in the lectures are available on </a:t>
            </a:r>
            <a:r>
              <a:rPr lang="en-SG" dirty="0" err="1" smtClean="0">
                <a:solidFill>
                  <a:srgbClr val="006600"/>
                </a:solidFill>
              </a:rPr>
              <a:t>LumiNUS</a:t>
            </a:r>
            <a:r>
              <a:rPr lang="en-SG" dirty="0" smtClean="0">
                <a:solidFill>
                  <a:srgbClr val="006600"/>
                </a:solidFill>
              </a:rPr>
              <a:t> as well as the </a:t>
            </a:r>
            <a:r>
              <a:rPr lang="en-SG" dirty="0">
                <a:solidFill>
                  <a:srgbClr val="006600"/>
                </a:solidFill>
              </a:rPr>
              <a:t>CS2100 website</a:t>
            </a:r>
            <a:r>
              <a:rPr lang="en-SG" dirty="0" smtClean="0">
                <a:solidFill>
                  <a:srgbClr val="006600"/>
                </a:solidFill>
              </a:rPr>
              <a:t>. Python versions are also available.)</a:t>
            </a:r>
            <a:endParaRPr lang="en-US" dirty="0">
              <a:solidFill>
                <a:srgbClr val="006600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FEEE9BA-D8A5-49AF-B4B2-1977E38C4F10}"/>
              </a:ext>
            </a:extLst>
          </p:cNvPr>
          <p:cNvGrpSpPr/>
          <p:nvPr/>
        </p:nvGrpSpPr>
        <p:grpSpPr>
          <a:xfrm>
            <a:off x="457200" y="5325130"/>
            <a:ext cx="3348392" cy="702768"/>
            <a:chOff x="457200" y="5325130"/>
            <a:chExt cx="3348392" cy="702768"/>
          </a:xfrm>
        </p:grpSpPr>
        <p:sp>
          <p:nvSpPr>
            <p:cNvPr id="14" name="Callout: Bent Line 2">
              <a:extLst>
                <a:ext uri="{FF2B5EF4-FFF2-40B4-BE49-F238E27FC236}">
                  <a16:creationId xmlns:a16="http://schemas.microsoft.com/office/drawing/2014/main" id="{EE04486A-E042-43EE-AA79-6F7295836D4A}"/>
                </a:ext>
              </a:extLst>
            </p:cNvPr>
            <p:cNvSpPr/>
            <p:nvPr/>
          </p:nvSpPr>
          <p:spPr>
            <a:xfrm>
              <a:off x="856649" y="5692294"/>
              <a:ext cx="2948943" cy="335604"/>
            </a:xfrm>
            <a:prstGeom prst="borderCallout2">
              <a:avLst>
                <a:gd name="adj1" fmla="val 369"/>
                <a:gd name="adj2" fmla="val 91695"/>
                <a:gd name="adj3" fmla="val -233644"/>
                <a:gd name="adj4" fmla="val 91410"/>
                <a:gd name="adj5" fmla="val -228846"/>
                <a:gd name="adj6" fmla="val 115637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buFont typeface="Wingdings" pitchFamily="2" charset="2"/>
                <a:buNone/>
                <a:tabLst>
                  <a:tab pos="561975" algn="l"/>
                </a:tabLst>
                <a:defRPr/>
              </a:pPr>
              <a:r>
                <a:rPr lang="en-SG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print(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"Hello, world"</a:t>
              </a:r>
              <a:r>
                <a:rPr lang="en-SG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6DBB3BF-67F5-418E-B1B1-92C3C768FF96}"/>
                </a:ext>
              </a:extLst>
            </p:cNvPr>
            <p:cNvSpPr txBox="1"/>
            <p:nvPr/>
          </p:nvSpPr>
          <p:spPr>
            <a:xfrm>
              <a:off x="457200" y="5325130"/>
              <a:ext cx="1703196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HelloWorld.py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38516092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15D3C8C-F8A4-4A66-BE96-54C9419C9038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4158341" y="4683134"/>
            <a:ext cx="1" cy="110286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2. C Programming Language (2/4)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0526" y="1398081"/>
            <a:ext cx="8296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400" dirty="0"/>
              <a:t>Creating a C program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DBDC9A-19F1-4CCB-B8CA-FE0C69C5E471}"/>
              </a:ext>
            </a:extLst>
          </p:cNvPr>
          <p:cNvGrpSpPr/>
          <p:nvPr/>
        </p:nvGrpSpPr>
        <p:grpSpPr>
          <a:xfrm>
            <a:off x="3069769" y="2746432"/>
            <a:ext cx="2177144" cy="504612"/>
            <a:chOff x="3069770" y="2284768"/>
            <a:chExt cx="2177144" cy="50461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C45FBE0-2367-4516-9CBC-8AB93CC320D1}"/>
                </a:ext>
              </a:extLst>
            </p:cNvPr>
            <p:cNvSpPr/>
            <p:nvPr/>
          </p:nvSpPr>
          <p:spPr>
            <a:xfrm>
              <a:off x="3069771" y="2284768"/>
              <a:ext cx="2177143" cy="50461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74BB28F-C368-42B4-97CE-3BB7EC40C48D}"/>
                </a:ext>
              </a:extLst>
            </p:cNvPr>
            <p:cNvSpPr txBox="1"/>
            <p:nvPr/>
          </p:nvSpPr>
          <p:spPr>
            <a:xfrm>
              <a:off x="3069770" y="2303524"/>
              <a:ext cx="2177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Source code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43CA4CC-E8ED-4A96-9EE7-BB12368AEB97}"/>
              </a:ext>
            </a:extLst>
          </p:cNvPr>
          <p:cNvGrpSpPr/>
          <p:nvPr/>
        </p:nvGrpSpPr>
        <p:grpSpPr>
          <a:xfrm>
            <a:off x="3069769" y="4239826"/>
            <a:ext cx="2177145" cy="504612"/>
            <a:chOff x="3069769" y="3515358"/>
            <a:chExt cx="2177145" cy="50461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43C1AAD-8997-47E9-91A7-FD91017EB24A}"/>
                </a:ext>
              </a:extLst>
            </p:cNvPr>
            <p:cNvSpPr/>
            <p:nvPr/>
          </p:nvSpPr>
          <p:spPr>
            <a:xfrm>
              <a:off x="3069771" y="3515358"/>
              <a:ext cx="2177143" cy="50461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092C44E-4A4F-4B7F-9434-E29976415BFA}"/>
                </a:ext>
              </a:extLst>
            </p:cNvPr>
            <p:cNvSpPr txBox="1"/>
            <p:nvPr/>
          </p:nvSpPr>
          <p:spPr>
            <a:xfrm>
              <a:off x="3069769" y="3558556"/>
              <a:ext cx="2177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Object code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B5B90C7-572C-44CE-AF46-CD545F601931}"/>
              </a:ext>
            </a:extLst>
          </p:cNvPr>
          <p:cNvGrpSpPr/>
          <p:nvPr/>
        </p:nvGrpSpPr>
        <p:grpSpPr>
          <a:xfrm>
            <a:off x="3069770" y="5785996"/>
            <a:ext cx="2177143" cy="504612"/>
            <a:chOff x="3069771" y="4745949"/>
            <a:chExt cx="2177143" cy="50461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78F0006-A4BB-4B06-AB64-A7FE2048F864}"/>
                </a:ext>
              </a:extLst>
            </p:cNvPr>
            <p:cNvSpPr/>
            <p:nvPr/>
          </p:nvSpPr>
          <p:spPr>
            <a:xfrm>
              <a:off x="3069771" y="4745949"/>
              <a:ext cx="2177143" cy="50461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D70382A-BA3C-4FF1-A8D7-C077BE496A38}"/>
                </a:ext>
              </a:extLst>
            </p:cNvPr>
            <p:cNvSpPr txBox="1"/>
            <p:nvPr/>
          </p:nvSpPr>
          <p:spPr>
            <a:xfrm>
              <a:off x="3069771" y="4813589"/>
              <a:ext cx="2177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Executable code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588C8A9-4C9E-4C73-B783-9D3C6073C6B0}"/>
              </a:ext>
            </a:extLst>
          </p:cNvPr>
          <p:cNvGrpSpPr/>
          <p:nvPr/>
        </p:nvGrpSpPr>
        <p:grpSpPr>
          <a:xfrm>
            <a:off x="3462140" y="2039208"/>
            <a:ext cx="1392405" cy="400111"/>
            <a:chOff x="3413511" y="2039208"/>
            <a:chExt cx="1392405" cy="400111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3E7A3E82-4FC0-489F-9D66-DEBD0DBF75DF}"/>
                </a:ext>
              </a:extLst>
            </p:cNvPr>
            <p:cNvSpPr/>
            <p:nvPr/>
          </p:nvSpPr>
          <p:spPr>
            <a:xfrm>
              <a:off x="3413511" y="2039208"/>
              <a:ext cx="1392405" cy="400111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AE11139-AC3D-45EB-880E-5D8A74716B86}"/>
                </a:ext>
              </a:extLst>
            </p:cNvPr>
            <p:cNvSpPr txBox="1"/>
            <p:nvPr/>
          </p:nvSpPr>
          <p:spPr>
            <a:xfrm>
              <a:off x="3508744" y="2054597"/>
              <a:ext cx="1222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</a:rPr>
                <a:t>Editor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06DAC8C-F59A-48BD-94F2-D00BDE7FEE38}"/>
              </a:ext>
            </a:extLst>
          </p:cNvPr>
          <p:cNvGrpSpPr/>
          <p:nvPr/>
        </p:nvGrpSpPr>
        <p:grpSpPr>
          <a:xfrm>
            <a:off x="3462139" y="5071750"/>
            <a:ext cx="1392405" cy="400111"/>
            <a:chOff x="3413511" y="2039208"/>
            <a:chExt cx="1392405" cy="400111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85007F34-79D6-4B7D-A08F-49A8BC9B6770}"/>
                </a:ext>
              </a:extLst>
            </p:cNvPr>
            <p:cNvSpPr/>
            <p:nvPr/>
          </p:nvSpPr>
          <p:spPr>
            <a:xfrm>
              <a:off x="3413511" y="2039208"/>
              <a:ext cx="1392405" cy="400111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8DF2356-90B3-40B0-B315-0BD15A12B322}"/>
                </a:ext>
              </a:extLst>
            </p:cNvPr>
            <p:cNvSpPr txBox="1"/>
            <p:nvPr/>
          </p:nvSpPr>
          <p:spPr>
            <a:xfrm>
              <a:off x="3508744" y="2054597"/>
              <a:ext cx="1222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</a:rPr>
                <a:t>Linker</a:t>
              </a: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42EC898-EDE7-4283-BAC2-922C4E979904}"/>
              </a:ext>
            </a:extLst>
          </p:cNvPr>
          <p:cNvCxnSpPr>
            <a:stCxn id="17" idx="2"/>
            <a:endCxn id="5" idx="0"/>
          </p:cNvCxnSpPr>
          <p:nvPr/>
        </p:nvCxnSpPr>
        <p:spPr>
          <a:xfrm flipH="1">
            <a:off x="4158341" y="2439319"/>
            <a:ext cx="2" cy="32586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F489F4A-4FB5-46CD-8C4A-5986A1D9125E}"/>
              </a:ext>
            </a:extLst>
          </p:cNvPr>
          <p:cNvCxnSpPr>
            <a:cxnSpLocks/>
          </p:cNvCxnSpPr>
          <p:nvPr/>
        </p:nvCxnSpPr>
        <p:spPr>
          <a:xfrm>
            <a:off x="4158341" y="3251044"/>
            <a:ext cx="0" cy="98878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904CE3A-C84B-4E3F-B918-DA76FCE4471A}"/>
              </a:ext>
            </a:extLst>
          </p:cNvPr>
          <p:cNvGrpSpPr/>
          <p:nvPr/>
        </p:nvGrpSpPr>
        <p:grpSpPr>
          <a:xfrm>
            <a:off x="3462139" y="3541655"/>
            <a:ext cx="1392405" cy="400111"/>
            <a:chOff x="3413511" y="2039208"/>
            <a:chExt cx="1392405" cy="400111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61444365-BE33-4F45-AD42-8CF59A250A84}"/>
                </a:ext>
              </a:extLst>
            </p:cNvPr>
            <p:cNvSpPr/>
            <p:nvPr/>
          </p:nvSpPr>
          <p:spPr>
            <a:xfrm>
              <a:off x="3413511" y="2039208"/>
              <a:ext cx="1392405" cy="400111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CC2EE52-ACC4-473E-87A1-0D7ED584C45D}"/>
                </a:ext>
              </a:extLst>
            </p:cNvPr>
            <p:cNvSpPr txBox="1"/>
            <p:nvPr/>
          </p:nvSpPr>
          <p:spPr>
            <a:xfrm>
              <a:off x="3508744" y="2054597"/>
              <a:ext cx="1222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</a:rPr>
                <a:t>Compiler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221C477-0238-4EEF-BBBA-198D8194794C}"/>
              </a:ext>
            </a:extLst>
          </p:cNvPr>
          <p:cNvGrpSpPr/>
          <p:nvPr/>
        </p:nvGrpSpPr>
        <p:grpSpPr>
          <a:xfrm>
            <a:off x="1251019" y="4948427"/>
            <a:ext cx="1528825" cy="665866"/>
            <a:chOff x="3069770" y="3505802"/>
            <a:chExt cx="1528825" cy="66586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D54C940-B4DE-4E42-BDAE-22134497ABE7}"/>
                </a:ext>
              </a:extLst>
            </p:cNvPr>
            <p:cNvSpPr/>
            <p:nvPr/>
          </p:nvSpPr>
          <p:spPr>
            <a:xfrm>
              <a:off x="3069773" y="3515357"/>
              <a:ext cx="1528822" cy="6563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B35C1C7-A87D-40BE-A694-5763BD8BE4C1}"/>
                </a:ext>
              </a:extLst>
            </p:cNvPr>
            <p:cNvSpPr txBox="1"/>
            <p:nvPr/>
          </p:nvSpPr>
          <p:spPr>
            <a:xfrm>
              <a:off x="3069770" y="3505802"/>
              <a:ext cx="15288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Other object codes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302CB2F-5964-40B4-98DF-8943215D56CB}"/>
              </a:ext>
            </a:extLst>
          </p:cNvPr>
          <p:cNvGrpSpPr/>
          <p:nvPr/>
        </p:nvGrpSpPr>
        <p:grpSpPr>
          <a:xfrm>
            <a:off x="5486400" y="4928892"/>
            <a:ext cx="1557180" cy="675846"/>
            <a:chOff x="3069773" y="3495822"/>
            <a:chExt cx="1557180" cy="675846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8F2C5BA-1184-4E49-9F05-78833C048D4D}"/>
                </a:ext>
              </a:extLst>
            </p:cNvPr>
            <p:cNvSpPr/>
            <p:nvPr/>
          </p:nvSpPr>
          <p:spPr>
            <a:xfrm>
              <a:off x="3069773" y="3515357"/>
              <a:ext cx="1557180" cy="6563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BFFCB26-8547-4A57-BAD9-D8CD45CEBAEA}"/>
                </a:ext>
              </a:extLst>
            </p:cNvPr>
            <p:cNvSpPr txBox="1"/>
            <p:nvPr/>
          </p:nvSpPr>
          <p:spPr>
            <a:xfrm>
              <a:off x="3077726" y="3495822"/>
              <a:ext cx="14650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Function libraries</a:t>
              </a:r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F3261C2-8F8B-45FB-9DAB-C13FC45F58AB}"/>
              </a:ext>
            </a:extLst>
          </p:cNvPr>
          <p:cNvCxnSpPr>
            <a:cxnSpLocks/>
            <a:stCxn id="38" idx="3"/>
            <a:endCxn id="26" idx="1"/>
          </p:cNvCxnSpPr>
          <p:nvPr/>
        </p:nvCxnSpPr>
        <p:spPr>
          <a:xfrm>
            <a:off x="2779844" y="5271593"/>
            <a:ext cx="682295" cy="21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E6964DF-F41C-4295-A331-C794EA184760}"/>
              </a:ext>
            </a:extLst>
          </p:cNvPr>
          <p:cNvCxnSpPr>
            <a:cxnSpLocks/>
            <a:stCxn id="40" idx="1"/>
            <a:endCxn id="26" idx="3"/>
          </p:cNvCxnSpPr>
          <p:nvPr/>
        </p:nvCxnSpPr>
        <p:spPr>
          <a:xfrm flipH="1" flipV="1">
            <a:off x="4854544" y="5271806"/>
            <a:ext cx="631856" cy="477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Slide Number Placeholder 6">
            <a:extLst>
              <a:ext uri="{FF2B5EF4-FFF2-40B4-BE49-F238E27FC236}">
                <a16:creationId xmlns:a16="http://schemas.microsoft.com/office/drawing/2014/main" id="{2B5CEE27-3464-4B48-908D-45445EA08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29183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</TotalTime>
  <Words>1426</Words>
  <Application>Microsoft Office PowerPoint</Application>
  <PresentationFormat>On-screen Show (4:3)</PresentationFormat>
  <Paragraphs>303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Courier New</vt:lpstr>
      <vt:lpstr>Times New Roman</vt:lpstr>
      <vt:lpstr>Wingdings</vt:lpstr>
      <vt:lpstr>Clarity</vt:lpstr>
      <vt:lpstr>http://www.comp.nus.edu.sg/~cs2100/</vt:lpstr>
      <vt:lpstr>Lecture #1: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Tan Tuck Choy</cp:lastModifiedBy>
  <cp:revision>1284</cp:revision>
  <cp:lastPrinted>2017-06-30T03:15:07Z</cp:lastPrinted>
  <dcterms:created xsi:type="dcterms:W3CDTF">1998-09-05T15:03:32Z</dcterms:created>
  <dcterms:modified xsi:type="dcterms:W3CDTF">2019-12-23T01:31:23Z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