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9"/>
  </p:notesMasterIdLst>
  <p:handoutMasterIdLst>
    <p:handoutMasterId r:id="rId50"/>
  </p:handoutMasterIdLst>
  <p:sldIdLst>
    <p:sldId id="256" r:id="rId2"/>
    <p:sldId id="468" r:id="rId3"/>
    <p:sldId id="601" r:id="rId4"/>
    <p:sldId id="525" r:id="rId5"/>
    <p:sldId id="557" r:id="rId6"/>
    <p:sldId id="558" r:id="rId7"/>
    <p:sldId id="577" r:id="rId8"/>
    <p:sldId id="578" r:id="rId9"/>
    <p:sldId id="559" r:id="rId10"/>
    <p:sldId id="579" r:id="rId11"/>
    <p:sldId id="618" r:id="rId12"/>
    <p:sldId id="581" r:id="rId13"/>
    <p:sldId id="582" r:id="rId14"/>
    <p:sldId id="583" r:id="rId15"/>
    <p:sldId id="584" r:id="rId16"/>
    <p:sldId id="572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19" r:id="rId33"/>
    <p:sldId id="600" r:id="rId34"/>
    <p:sldId id="602" r:id="rId35"/>
    <p:sldId id="603" r:id="rId36"/>
    <p:sldId id="604" r:id="rId37"/>
    <p:sldId id="605" r:id="rId38"/>
    <p:sldId id="606" r:id="rId39"/>
    <p:sldId id="607" r:id="rId40"/>
    <p:sldId id="608" r:id="rId41"/>
    <p:sldId id="609" r:id="rId42"/>
    <p:sldId id="610" r:id="rId43"/>
    <p:sldId id="611" r:id="rId44"/>
    <p:sldId id="612" r:id="rId45"/>
    <p:sldId id="613" r:id="rId46"/>
    <p:sldId id="614" r:id="rId47"/>
    <p:sldId id="308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FF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91469" autoAdjust="0"/>
  </p:normalViewPr>
  <p:slideViewPr>
    <p:cSldViewPr snapToGrid="0">
      <p:cViewPr varScale="1">
        <p:scale>
          <a:sx n="102" d="100"/>
          <a:sy n="102" d="100"/>
        </p:scale>
        <p:origin x="19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1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8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87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49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89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52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7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6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57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7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42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0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19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5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28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74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1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99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098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706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672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431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0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48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NSI_C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69" y="3588670"/>
            <a:ext cx="3850145" cy="236508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3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0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7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0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2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2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0" y="1936179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0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2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0" y="3828125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1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38" y="5149334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4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1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7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7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28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144577"/>
              </p:ext>
            </p:extLst>
          </p:nvPr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5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5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6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5"/>
            <a:ext cx="8229600" cy="1618777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7099"/>
              </p:ext>
            </p:extLst>
          </p:nvPr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5" y="5667375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4F43B62-4608-4141-92AD-E14DBFBB38AE}"/>
              </a:ext>
            </a:extLst>
          </p:cNvPr>
          <p:cNvSpPr txBox="1">
            <a:spLocks/>
          </p:cNvSpPr>
          <p:nvPr/>
        </p:nvSpPr>
        <p:spPr>
          <a:xfrm>
            <a:off x="587375" y="1344612"/>
            <a:ext cx="8229600" cy="3123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/>
              <a:t>Computation is through </a:t>
            </a:r>
            <a:r>
              <a:rPr lang="en-US" sz="2600">
                <a:solidFill>
                  <a:srgbClr val="0000FF"/>
                </a:solidFill>
              </a:rPr>
              <a:t>function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So far, we have used one function: </a:t>
            </a:r>
            <a:r>
              <a:rPr lang="en-US" sz="2200">
                <a:solidFill>
                  <a:srgbClr val="C00000"/>
                </a:solidFill>
              </a:rPr>
              <a:t>int main(void) </a:t>
            </a:r>
            <a:endParaRPr lang="en-US">
              <a:solidFill>
                <a:srgbClr val="C00000"/>
              </a:solidFill>
            </a:endParaRPr>
          </a:p>
          <a:p>
            <a:pPr marL="274320" lvl="2" indent="0" fontAlgn="auto">
              <a:lnSpc>
                <a:spcPct val="110000"/>
              </a:lnSpc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20000"/>
              <a:buFont typeface="Arial" pitchFamily="34" charset="0"/>
              <a:buNone/>
            </a:pPr>
            <a:r>
              <a:rPr lang="en-US"/>
              <a:t>	</a:t>
            </a:r>
            <a:r>
              <a:rPr lang="en-US" sz="1900">
                <a:solidFill>
                  <a:srgbClr val="C00000"/>
                </a:solidFill>
              </a:rPr>
              <a:t>main() </a:t>
            </a:r>
            <a:r>
              <a:rPr lang="en-US" sz="1900"/>
              <a:t>function: where execution of program begins</a:t>
            </a:r>
          </a:p>
          <a:p>
            <a:pPr marL="288925" indent="-288925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 </a:t>
            </a:r>
            <a:r>
              <a:rPr lang="en-US" sz="2600">
                <a:solidFill>
                  <a:srgbClr val="0000FF"/>
                </a:solidFill>
              </a:rPr>
              <a:t>function body </a:t>
            </a:r>
            <a:r>
              <a:rPr lang="en-US" sz="2600"/>
              <a:t>has two parts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6600"/>
                </a:solidFill>
              </a:rPr>
              <a:t>Declarations statements:</a:t>
            </a:r>
            <a:r>
              <a:rPr lang="en-US" sz="2200"/>
              <a:t> tell compiler what type of memory cells needed</a:t>
            </a:r>
          </a:p>
          <a:p>
            <a:pPr marL="711200" lvl="1" indent="-306388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0000FF"/>
                </a:solidFill>
              </a:rPr>
              <a:t>Executable statements</a:t>
            </a:r>
            <a:r>
              <a:rPr lang="en-US" sz="2200"/>
              <a:t>: describe the processing on the memory cells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91424-B331-4D1B-A218-A57BB9ECD6EE}"/>
              </a:ext>
            </a:extLst>
          </p:cNvPr>
          <p:cNvSpPr txBox="1"/>
          <p:nvPr/>
        </p:nvSpPr>
        <p:spPr>
          <a:xfrm>
            <a:off x="248539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5601384" y="4454262"/>
            <a:ext cx="3493337" cy="146469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5343"/>
              <a:gd name="adj6" fmla="val -796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main()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66A38D04-54E3-4184-96D3-146E8BD5B9B5}"/>
              </a:ext>
            </a:extLst>
          </p:cNvPr>
          <p:cNvSpPr/>
          <p:nvPr/>
        </p:nvSpPr>
        <p:spPr>
          <a:xfrm>
            <a:off x="5601384" y="42614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92844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(2/10)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4B33A5A-0D95-4D8B-AABE-E97E2380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331705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Declaration Statements</a:t>
            </a:r>
            <a:r>
              <a:rPr lang="en-US" sz="2400" dirty="0"/>
              <a:t>: To declare use of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E40B5-DDD1-4ACC-9996-845F62DFB3A6}"/>
              </a:ext>
            </a:extLst>
          </p:cNvPr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9C39FC-FED7-49D3-94A1-1B7D87888D70}"/>
              </a:ext>
            </a:extLst>
          </p:cNvPr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E16127-A912-48DB-B11A-95F387E6C8D6}"/>
                </a:ext>
              </a:extLst>
            </p:cNvPr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D63987-EEFE-4964-BBB8-7D839F18FD9E}"/>
                </a:ext>
              </a:extLst>
            </p:cNvPr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6FD309-29A2-4BE4-9603-5F6005AE2738}"/>
              </a:ext>
            </a:extLst>
          </p:cNvPr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BF16A5-BDF3-43E1-A86A-6F37A0AC6F2F}"/>
                </a:ext>
              </a:extLst>
            </p:cNvPr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0F1A53-61B0-4E26-A4EC-ADB71F202B5C}"/>
                </a:ext>
              </a:extLst>
            </p:cNvPr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Names of variables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2E2959-8B22-4B76-AF2F-C0DBC80BFB9E}"/>
                </a:ext>
              </a:extLst>
            </p:cNvPr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F53E944-AA9F-471C-903F-41D4358F63E6}"/>
              </a:ext>
            </a:extLst>
          </p:cNvPr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Case sensitive, i.e.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maxEntries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_X123,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this_IS_a_long_name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1Letter, double, return, joe’s, ice cream, T*S</a:t>
            </a:r>
          </a:p>
        </p:txBody>
      </p:sp>
    </p:spTree>
    <p:extLst>
      <p:ext uri="{BB962C8B-B14F-4D97-AF65-F5344CB8AC3E}">
        <p14:creationId xmlns:p14="http://schemas.microsoft.com/office/powerpoint/2010/main" val="4230710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(3/10)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9D0A3C1-911A-4D5E-B915-7458B336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Reserved words</a:t>
            </a:r>
            <a:r>
              <a:rPr lang="en-US" sz="2400" dirty="0"/>
              <a:t> (or </a:t>
            </a:r>
            <a:r>
              <a:rPr lang="en-US" sz="2400" dirty="0">
                <a:solidFill>
                  <a:srgbClr val="0000FF"/>
                </a:solidFill>
              </a:rPr>
              <a:t>keywords</a:t>
            </a:r>
            <a:r>
              <a:rPr lang="en-US" sz="2400" dirty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Complete list: </a:t>
            </a:r>
            <a:r>
              <a:rPr lang="en-US" dirty="0">
                <a:hlinkClick r:id="rId3"/>
              </a:rPr>
              <a:t>http://c.ihypress.ca/reserved.html</a:t>
            </a:r>
            <a:endParaRPr lang="en-US" dirty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Names of common functions, such as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Avoid naming your variables/functions with the same name of built-in functions you intend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543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(4/10)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3C1618-E6A2-4E45-BAD5-1E481FCB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Executable statements</a:t>
            </a:r>
            <a:endParaRPr lang="en-US" sz="2400" dirty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I/O statements (</a:t>
            </a:r>
            <a:r>
              <a:rPr lang="en-US" sz="2000" dirty="0" err="1"/>
              <a:t>eg</a:t>
            </a:r>
            <a:r>
              <a:rPr lang="en-US" dirty="0"/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(Note: ‘=’ means </a:t>
            </a:r>
            <a:r>
              <a:rPr lang="en-US" b="1" dirty="0"/>
              <a:t>‘assign value on its right to the variable on its left’</a:t>
            </a:r>
            <a:r>
              <a:rPr lang="en-US" dirty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Left side of ‘=’ is called </a:t>
            </a:r>
            <a:r>
              <a:rPr lang="en-US" sz="2000" dirty="0" err="1">
                <a:solidFill>
                  <a:srgbClr val="C00000"/>
                </a:solidFill>
              </a:rPr>
              <a:t>lvalue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10" name="Picture 2" descr="fig0203">
            <a:extLst>
              <a:ext uri="{FF2B5EF4-FFF2-40B4-BE49-F238E27FC236}">
                <a16:creationId xmlns:a16="http://schemas.microsoft.com/office/drawing/2014/main" id="{B136133A-13B9-463A-885A-C4BA7E7076A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ig0203">
            <a:extLst>
              <a:ext uri="{FF2B5EF4-FFF2-40B4-BE49-F238E27FC236}">
                <a16:creationId xmlns:a16="http://schemas.microsoft.com/office/drawing/2014/main" id="{6805B320-55B1-4321-B834-FC0839C415D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8838D7-AE83-4D77-B2DF-632DB2CB383E}"/>
              </a:ext>
            </a:extLst>
          </p:cNvPr>
          <p:cNvSpPr txBox="1"/>
          <p:nvPr/>
        </p:nvSpPr>
        <p:spPr>
          <a:xfrm>
            <a:off x="309966" y="5005953"/>
            <a:ext cx="431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</p:txBody>
      </p:sp>
    </p:spTree>
    <p:extLst>
      <p:ext uri="{BB962C8B-B14F-4D97-AF65-F5344CB8AC3E}">
        <p14:creationId xmlns:p14="http://schemas.microsoft.com/office/powerpoint/2010/main" val="1396445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(5/10)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8A0558A-EC2E-4A58-90EC-5BAF7709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/>
              <a:t>Eg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15" name="Picture 2" descr="fig0204">
            <a:extLst>
              <a:ext uri="{FF2B5EF4-FFF2-40B4-BE49-F238E27FC236}">
                <a16:creationId xmlns:a16="http://schemas.microsoft.com/office/drawing/2014/main" id="{4B379032-88CD-418B-BD04-6B9B9A51FF9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106556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fig0204">
            <a:extLst>
              <a:ext uri="{FF2B5EF4-FFF2-40B4-BE49-F238E27FC236}">
                <a16:creationId xmlns:a16="http://schemas.microsoft.com/office/drawing/2014/main" id="{CC733617-BA07-4E6F-BDEA-3A706A2FC25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118747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B4CAB136-5BF9-4A57-BB0A-17A8B4051126}"/>
              </a:ext>
            </a:extLst>
          </p:cNvPr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‘32’ is not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Assignment can be cascaded, with associativity from </a:t>
            </a:r>
            <a:r>
              <a:rPr lang="en-US" sz="2000" kern="0" dirty="0">
                <a:solidFill>
                  <a:srgbClr val="0000FF"/>
                </a:solidFill>
              </a:rPr>
              <a:t>right to left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b = c = 3 + 6;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9 assigned to variables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 and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16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/>
              <a:t>The above is equivalent to: </a:t>
            </a: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63C88CB-4F86-4355-81B4-C20B04C9C6E3}"/>
              </a:ext>
            </a:extLst>
          </p:cNvPr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4515FB-63FB-4BC8-B3A7-97B4C2163CE5}"/>
              </a:ext>
            </a:extLst>
          </p:cNvPr>
          <p:cNvSpPr txBox="1"/>
          <p:nvPr/>
        </p:nvSpPr>
        <p:spPr>
          <a:xfrm>
            <a:off x="4690513" y="5799059"/>
            <a:ext cx="370882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write: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= c = 3 + 6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5 + (b = 3)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3478E4BF-2D64-4107-9699-11B755C1E738}"/>
              </a:ext>
            </a:extLst>
          </p:cNvPr>
          <p:cNvSpPr/>
          <p:nvPr/>
        </p:nvSpPr>
        <p:spPr>
          <a:xfrm>
            <a:off x="4690515" y="5481033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36324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3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(6/10)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7FD310F-3C1B-46BB-8E8F-572DF324CBD6}"/>
              </a:ext>
            </a:extLst>
          </p:cNvPr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>
                <a:solidFill>
                  <a:srgbClr val="0000FF"/>
                </a:solidFill>
              </a:rPr>
              <a:t>Side effect</a:t>
            </a:r>
            <a:r>
              <a:rPr lang="en-US" sz="2400" kern="0" dirty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An assignment statement does not just assigns, it also has the </a:t>
            </a:r>
            <a:r>
              <a:rPr lang="en-US" sz="2000" u="sng" kern="0" dirty="0"/>
              <a:t>side effect </a:t>
            </a:r>
            <a:r>
              <a:rPr lang="en-US" sz="2000" kern="0" dirty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Hence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has the side effect of returning the value of 12, besides assigning 12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Usually we don’t make use of its side effect, but sometimes we do, </a:t>
            </a:r>
            <a:r>
              <a:rPr lang="en-US" sz="2000" kern="0" dirty="0" err="1"/>
              <a:t>eg</a:t>
            </a:r>
            <a:r>
              <a:rPr lang="en-US" sz="2000" kern="0" dirty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>
                <a:solidFill>
                  <a:srgbClr val="006600"/>
                </a:solidFill>
                <a:latin typeface="Lucida Console" panose="020B0609040504020204" pitchFamily="49" charset="0"/>
              </a:rPr>
              <a:t>// or: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The above makes use of the side effect of the assignment statement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/>
              <a:t>(which returns 12) and assigns it to </a:t>
            </a: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have their use, but </a:t>
            </a:r>
            <a:r>
              <a:rPr lang="en-US" sz="2000" kern="0" dirty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>
                <a:solidFill>
                  <a:srgbClr val="800000"/>
                </a:solidFill>
                <a:latin typeface="Lucida Console" pitchFamily="49" charset="0"/>
              </a:rPr>
              <a:t>		</a:t>
            </a:r>
            <a:r>
              <a:rPr lang="en-US" sz="20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 = 5 + (b = 10); 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// assign 10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</a:t>
            </a:r>
            <a:r>
              <a:rPr lang="en-US" sz="1600" kern="0" dirty="0">
                <a:latin typeface="Lucida Console" panose="020B0609040504020204" pitchFamily="49" charset="0"/>
                <a:cs typeface="Courier New" panose="02070309020205020404" pitchFamily="49" charset="0"/>
              </a:rPr>
              <a:t>, and 15 to </a:t>
            </a:r>
            <a:r>
              <a:rPr lang="en-US" sz="1600" kern="0" dirty="0">
                <a:solidFill>
                  <a:srgbClr val="80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</a:t>
            </a:r>
            <a:endParaRPr lang="en-US" sz="2000" kern="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/>
              <a:t>Side effects also apply to expressions involving other operators (</a:t>
            </a:r>
            <a:r>
              <a:rPr lang="en-US" sz="2000" kern="0" dirty="0" err="1"/>
              <a:t>eg</a:t>
            </a:r>
            <a:r>
              <a:rPr lang="en-US" sz="2000" kern="0" dirty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838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(7/10)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operations</a:t>
            </a:r>
            <a:endParaRPr lang="en-US" sz="2000" dirty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Binary Operators: </a:t>
            </a:r>
            <a:r>
              <a:rPr lang="en-US" sz="2000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%</a:t>
            </a:r>
            <a:r>
              <a:rPr lang="en-US" sz="2000" dirty="0"/>
              <a:t> (</a:t>
            </a:r>
            <a:r>
              <a:rPr lang="en-US" sz="2000" i="1" u="sng" dirty="0"/>
              <a:t>remainder</a:t>
            </a:r>
            <a:r>
              <a:rPr lang="en-US" sz="2000" dirty="0"/>
              <a:t>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Left Associative </a:t>
            </a:r>
            <a:r>
              <a:rPr lang="en-US" sz="1800" dirty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46 / 15 / 2 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3 / 2 </a:t>
            </a:r>
            <a:r>
              <a:rPr lang="en-US" sz="1600" dirty="0">
                <a:latin typeface="Lucida Console" panose="020B0609040504020204" pitchFamily="49" charset="0"/>
              </a:rPr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19 % 7 % 3 </a:t>
            </a:r>
            <a:r>
              <a:rPr lang="en-US" sz="1600" dirty="0">
                <a:latin typeface="Lucida Console" panose="020B0609040504020204" pitchFamily="49" charset="0"/>
                <a:sym typeface="Wingdings" pitchFamily="2" charset="2"/>
              </a:rPr>
              <a:t> 5 % 3  2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Unary operators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>
                <a:solidFill>
                  <a:srgbClr val="C00000"/>
                </a:solidFill>
              </a:rPr>
              <a:t>+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latin typeface="Lucida Console" panose="020B0609040504020204" pitchFamily="49" charset="0"/>
              </a:rPr>
              <a:t>x = – 23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Execution from left to right, respecting parentheses rule, and then precedence rule, and then associative rule </a:t>
            </a:r>
            <a:r>
              <a:rPr lang="en-US" sz="1800" dirty="0">
                <a:solidFill>
                  <a:srgbClr val="006600"/>
                </a:solidFill>
              </a:rPr>
              <a:t>(slide 30)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Truncate result if result can’t be stored </a:t>
            </a:r>
            <a:r>
              <a:rPr lang="en-US" sz="1800" dirty="0">
                <a:solidFill>
                  <a:srgbClr val="006600"/>
                </a:solidFill>
              </a:rPr>
              <a:t>(slide 31)</a:t>
            </a:r>
            <a:endParaRPr lang="en-US" sz="2000" dirty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int n;  n = 9 * 0.5;</a:t>
            </a:r>
            <a:r>
              <a:rPr lang="en-US" sz="1800" dirty="0">
                <a:solidFill>
                  <a:srgbClr val="0000FF"/>
                </a:solidFill>
              </a:rPr>
              <a:t>       </a:t>
            </a:r>
            <a:r>
              <a:rPr lang="en-US" sz="1800" dirty="0"/>
              <a:t>results in </a:t>
            </a:r>
            <a:r>
              <a:rPr lang="en-US" sz="1800" dirty="0">
                <a:solidFill>
                  <a:srgbClr val="0000FF"/>
                </a:solidFill>
              </a:rPr>
              <a:t>4</a:t>
            </a:r>
            <a:r>
              <a:rPr lang="en-US" sz="1800" dirty="0"/>
              <a:t> being stored in</a:t>
            </a:r>
            <a:r>
              <a:rPr lang="en-US" sz="1800" dirty="0">
                <a:solidFill>
                  <a:srgbClr val="0000FF"/>
                </a:solidFill>
              </a:rPr>
              <a:t> 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6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(8/10)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31631E-9C4D-444E-B309-81B3530F2996}"/>
              </a:ext>
            </a:extLst>
          </p:cNvPr>
          <p:cNvGrpSpPr/>
          <p:nvPr/>
        </p:nvGrpSpPr>
        <p:grpSpPr>
          <a:xfrm>
            <a:off x="686454" y="1091784"/>
            <a:ext cx="6464761" cy="5606853"/>
            <a:chOff x="457200" y="1130641"/>
            <a:chExt cx="6464761" cy="5606853"/>
          </a:xfrm>
          <a:solidFill>
            <a:srgbClr val="FFFFCC"/>
          </a:solidFill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A0DCE-8F41-4168-8BC9-BCDCAEB6611A}"/>
                </a:ext>
              </a:extLst>
            </p:cNvPr>
            <p:cNvSpPr txBox="1"/>
            <p:nvPr/>
          </p:nvSpPr>
          <p:spPr>
            <a:xfrm>
              <a:off x="457200" y="1474515"/>
              <a:ext cx="6245687" cy="5262979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illustrate some arithmetic operations in C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x, p, n; 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left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"46 / 15 / 2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46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"19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7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3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19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right associativity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x = -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23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 = +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"x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x);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"p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p);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to show truncation of value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n =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0.5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"n = </a:t>
              </a:r>
              <a:r>
                <a:rPr lang="pt-BR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n);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F1BE93-CC2E-405A-A033-0AAB2AE63B20}"/>
                </a:ext>
              </a:extLst>
            </p:cNvPr>
            <p:cNvSpPr txBox="1"/>
            <p:nvPr/>
          </p:nvSpPr>
          <p:spPr>
            <a:xfrm>
              <a:off x="5618523" y="1130641"/>
              <a:ext cx="1303438" cy="38327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ArithOps.c</a:t>
              </a:r>
              <a:endParaRPr lang="en-SG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A725CF-4883-43C2-99DF-860B187CA629}"/>
              </a:ext>
            </a:extLst>
          </p:cNvPr>
          <p:cNvSpPr txBox="1"/>
          <p:nvPr/>
        </p:nvSpPr>
        <p:spPr>
          <a:xfrm>
            <a:off x="4482943" y="4023403"/>
            <a:ext cx="459244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ArithOps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/ 15 / 2 = 1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19 % 7 % 3 = 2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-23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40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</a:p>
        </p:txBody>
      </p:sp>
    </p:spTree>
    <p:extLst>
      <p:ext uri="{BB962C8B-B14F-4D97-AF65-F5344CB8AC3E}">
        <p14:creationId xmlns:p14="http://schemas.microsoft.com/office/powerpoint/2010/main" val="1044470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(9/10)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3B8AD242-7E29-4518-8BA0-1005B7ED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7B4363-9838-4B17-B518-6B2A6481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79982"/>
              </p:ext>
            </p:extLst>
          </p:nvPr>
        </p:nvGraphicFramePr>
        <p:xfrm>
          <a:off x="754377" y="1957070"/>
          <a:ext cx="767976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1" baseline="0" dirty="0"/>
                        <a:t>   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600" b="1" dirty="0"/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  <a:r>
                        <a:rPr lang="en-US" sz="1600" b="0" i="1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0" i="1" baseline="0" dirty="0" err="1"/>
                        <a:t>expr</a:t>
                      </a:r>
                      <a:r>
                        <a:rPr lang="en-US" sz="1600" b="1" baseline="0" dirty="0"/>
                        <a:t>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0" i="1" baseline="0" dirty="0"/>
                        <a:t>typecast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600" b="1" baseline="0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SG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600" b="1" dirty="0"/>
                        <a:t>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  <a:r>
                        <a:rPr lang="en-US" sz="1600" b="1" dirty="0"/>
                        <a:t> 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41E854-7FAC-48BC-80CC-9A66BDF2AADB}"/>
              </a:ext>
            </a:extLst>
          </p:cNvPr>
          <p:cNvSpPr txBox="1"/>
          <p:nvPr/>
        </p:nvSpPr>
        <p:spPr>
          <a:xfrm>
            <a:off x="4015449" y="4922338"/>
            <a:ext cx="441868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expr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expr, </a:t>
            </a:r>
            <a:r>
              <a:rPr lang="en-US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not available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4CFDCEF9-DE08-4794-BEFD-9EB107039F75}"/>
              </a:ext>
            </a:extLst>
          </p:cNvPr>
          <p:cNvSpPr/>
          <p:nvPr/>
        </p:nvSpPr>
        <p:spPr>
          <a:xfrm>
            <a:off x="4015451" y="4604312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12557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Compute (10/10)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200" dirty="0"/>
              <a:t>Input</a:t>
            </a:r>
          </a:p>
          <a:p>
            <a:r>
              <a:rPr lang="en-US" sz="1400" dirty="0">
                <a:solidFill>
                  <a:srgbClr val="C00000"/>
                </a:solidFill>
              </a:rPr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</a:t>
            </a:r>
            <a:r>
              <a:rPr lang="en-US" sz="2000" dirty="0">
                <a:solidFill>
                  <a:srgbClr val="800000"/>
                </a:solidFill>
              </a:rPr>
              <a:t>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r>
              <a:rPr lang="en-US" sz="2000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2605B3-85AF-439B-ADC7-2C3C5628E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E898E97F-1A49-4FC5-8591-83C6C80F08AE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103567"/>
            <a:ext cx="2475746" cy="409861"/>
            <a:chOff x="5666873" y="3104147"/>
            <a:chExt cx="2475635" cy="409074"/>
          </a:xfrm>
        </p:grpSpPr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0F6F82FE-276A-41BF-8DA3-14C3E867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7697C247-68CD-437F-BD37-61CDAF84A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632" y="3106944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00830-C96B-4A04-A128-DB5BA7B4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2476501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TypeCast.c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92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24" grpId="0"/>
      <p:bldP spid="25" grpId="0"/>
      <p:bldP spid="26" grpId="0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Compute: Difference with Python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8A3408F-B436-4EE8-8E85-86109832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1979612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</a:rPr>
              <a:t>Python Floor Division</a:t>
            </a:r>
          </a:p>
          <a:p>
            <a:pPr>
              <a:buSzPct val="80000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olidFill>
                  <a:srgbClr val="C00000"/>
                </a:solidFill>
              </a:rPr>
              <a:t>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10/4 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10//4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 = -10/4  	</a:t>
            </a:r>
            <a:r>
              <a:rPr lang="en-US" sz="2000" dirty="0">
                <a:solidFill>
                  <a:srgbClr val="002060"/>
                </a:solidFill>
              </a:rPr>
              <a:t>means </a:t>
            </a:r>
            <a:endParaRPr lang="en-US" sz="2000" dirty="0">
              <a:solidFill>
                <a:srgbClr val="C00000"/>
              </a:solidFill>
            </a:endParaRPr>
          </a:p>
          <a:p>
            <a:pPr>
              <a:buSzPct val="80000"/>
              <a:buNone/>
            </a:pPr>
            <a:r>
              <a:rPr lang="en-US" sz="2000" dirty="0">
                <a:solidFill>
                  <a:srgbClr val="C00000"/>
                </a:solidFill>
              </a:rPr>
              <a:t>	      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d = -10//4 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002060"/>
                </a:solidFill>
              </a:rPr>
              <a:t>means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D0B9-286F-4E7E-9383-EEF951760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609725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FB95A-E8C8-48F5-AF78-88E9C749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29028-135C-4A58-80C6-62157666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90775"/>
            <a:ext cx="16443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 = -2.5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233BD-4B5A-4946-B566-E8280806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747963"/>
            <a:ext cx="1444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 = -3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0ACE2434-102E-4841-BABD-2CB34E093613}"/>
              </a:ext>
            </a:extLst>
          </p:cNvPr>
          <p:cNvSpPr txBox="1">
            <a:spLocks/>
          </p:cNvSpPr>
          <p:nvPr/>
        </p:nvSpPr>
        <p:spPr bwMode="auto">
          <a:xfrm>
            <a:off x="573088" y="3171885"/>
            <a:ext cx="8229600" cy="313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Modulo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Python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 is modulo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800000"/>
                </a:solidFill>
              </a:rPr>
              <a:t>C </a:t>
            </a:r>
            <a:r>
              <a:rPr lang="en-US" sz="2000" kern="0" dirty="0">
                <a:solidFill>
                  <a:srgbClr val="0000FF"/>
                </a:solidFill>
              </a:rPr>
              <a:t>% is remainder</a:t>
            </a:r>
            <a:r>
              <a:rPr lang="en-US" sz="2000" kern="0" dirty="0">
                <a:solidFill>
                  <a:srgbClr val="800000"/>
                </a:solidFill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 = 10%4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2060"/>
              </a:solidFill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 = -10%4 </a:t>
            </a:r>
            <a:r>
              <a:rPr lang="en-US" sz="2000" kern="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endParaRPr lang="en-US" sz="2000" kern="0" dirty="0">
              <a:solidFill>
                <a:srgbClr val="0000FF"/>
              </a:solidFill>
            </a:endParaRP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/>
              <a:t>NOTE: be careful with negative values for % operation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EDFE6-6D4C-4C65-94A9-73894F03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3883085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04B0A-95D7-4398-A577-F1B474A8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243448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695324" y="6172201"/>
            <a:ext cx="5825935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Modulo.c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Modulo.py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4CEF46-803A-4722-9A1B-C58458596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4996567"/>
            <a:ext cx="1592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 = 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B7458-84BD-4DB3-8C10-F606DCE6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2227" y="535693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 = -2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45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24" grpId="0"/>
      <p:bldP spid="26" grpId="0"/>
      <p:bldP spid="27" grpId="0" animBg="1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406768"/>
            <a:ext cx="8292856" cy="1487157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two control structures that allow you to select a group of statements to be executed or skipped when certain conditions are met.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3413" y="2749991"/>
            <a:ext cx="2348288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if … else …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375" y="3574762"/>
            <a:ext cx="5915901" cy="9233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*/ 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7375" y="4615768"/>
            <a:ext cx="5915901" cy="143577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TRUE  */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/* Execute these statements if FALSE */  </a:t>
            </a:r>
          </a:p>
          <a:p>
            <a:pPr marL="90488" lvl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SG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3574762"/>
            <a:ext cx="232287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  <a:endParaRPr lang="en-SG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9400" y="4292602"/>
            <a:ext cx="232287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SG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# Statement</a:t>
            </a:r>
          </a:p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0488" lvl="1">
              <a:tabLst>
                <a:tab pos="361950" algn="l"/>
              </a:tabLst>
              <a:defRPr/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  # Statement</a:t>
            </a:r>
          </a:p>
        </p:txBody>
      </p:sp>
    </p:spTree>
    <p:extLst>
      <p:ext uri="{BB962C8B-B14F-4D97-AF65-F5344CB8AC3E}">
        <p14:creationId xmlns:p14="http://schemas.microsoft.com/office/powerpoint/2010/main" val="1816485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 Selection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29" name="TextBox 28"/>
          <p:cNvSpPr txBox="1"/>
          <p:nvPr/>
        </p:nvSpPr>
        <p:spPr>
          <a:xfrm>
            <a:off x="3818505" y="1349571"/>
            <a:ext cx="1434855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switch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54055" y="2083806"/>
            <a:ext cx="7352525" cy="403187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variable or expression must be of discrete type */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 or expression&gt;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value1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</a:t>
            </a:r>
            <a:r>
              <a: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== value2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default: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to execute if &lt;variable or expr&gt; does not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equal to the value of any of the cases above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break; </a:t>
            </a:r>
          </a:p>
          <a:p>
            <a:pPr marL="3175">
              <a:buFont typeface="Wingdings" pitchFamily="2" charset="2"/>
              <a:buNone/>
              <a:tabLst>
                <a:tab pos="352425" algn="l"/>
                <a:tab pos="809625" algn="l"/>
              </a:tabLst>
              <a:defRPr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BA95BDBE-1AF4-453F-B0B4-729200DD5D4A}"/>
              </a:ext>
            </a:extLst>
          </p:cNvPr>
          <p:cNvSpPr/>
          <p:nvPr/>
        </p:nvSpPr>
        <p:spPr>
          <a:xfrm>
            <a:off x="6873454" y="1499403"/>
            <a:ext cx="1533126" cy="511970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6412"/>
              <a:gd name="adj6" fmla="val -1053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 counterpart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EB3DC33-E316-4DC8-9BD7-B3997C05E7DD}"/>
              </a:ext>
            </a:extLst>
          </p:cNvPr>
          <p:cNvSpPr/>
          <p:nvPr/>
        </p:nvSpPr>
        <p:spPr>
          <a:xfrm>
            <a:off x="6873453" y="130659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16891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6.1 Condition and Relational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 </a:t>
            </a:r>
            <a:r>
              <a:rPr lang="en-SG" dirty="0">
                <a:solidFill>
                  <a:srgbClr val="0000FF"/>
                </a:solidFill>
              </a:rPr>
              <a:t>condition</a:t>
            </a:r>
            <a:r>
              <a:rPr lang="en-SG" dirty="0"/>
              <a:t> is an expression evaluated to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SG" dirty="0"/>
              <a:t> or </a:t>
            </a:r>
            <a:r>
              <a:rPr lang="en-SG" b="1" i="1" u="sng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It is composed of expressions combined with </a:t>
            </a:r>
            <a:r>
              <a:rPr lang="en-SG" dirty="0">
                <a:solidFill>
                  <a:srgbClr val="C00000"/>
                </a:solidFill>
              </a:rPr>
              <a:t>relational operators</a:t>
            </a:r>
            <a:r>
              <a:rPr lang="en-SG" dirty="0"/>
              <a:t>.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&lt;= 10)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 &gt; max)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99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 != -9)</a:t>
            </a:r>
            <a:endParaRPr lang="en-SG" b="1" dirty="0">
              <a:solidFill>
                <a:srgbClr val="99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33157602"/>
              </p:ext>
            </p:extLst>
          </p:nvPr>
        </p:nvGraphicFramePr>
        <p:xfrm>
          <a:off x="839974" y="3261824"/>
          <a:ext cx="6051176" cy="2560320"/>
        </p:xfrm>
        <a:graphic>
          <a:graphicData uri="http://schemas.openxmlformats.org/drawingml/2006/table">
            <a:tbl>
              <a:tblPr/>
              <a:tblGrid>
                <a:gridCol w="2521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Relational Operator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Interpretation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less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greater than or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kumimoji="0" lang="en-SG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is not equal to</a:t>
                      </a:r>
                      <a:endParaRPr kumimoji="0" lang="en-SG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Callout: Bent Line 2">
            <a:extLst>
              <a:ext uri="{FF2B5EF4-FFF2-40B4-BE49-F238E27FC236}">
                <a16:creationId xmlns:a16="http://schemas.microsoft.com/office/drawing/2014/main" id="{076991F6-580E-48C2-BC31-B3C805ED54AD}"/>
              </a:ext>
            </a:extLst>
          </p:cNvPr>
          <p:cNvSpPr/>
          <p:nvPr/>
        </p:nvSpPr>
        <p:spPr>
          <a:xfrm>
            <a:off x="7207397" y="3454636"/>
            <a:ext cx="1887324" cy="739558"/>
          </a:xfrm>
          <a:prstGeom prst="borderCallout2">
            <a:avLst>
              <a:gd name="adj1" fmla="val 44374"/>
              <a:gd name="adj2" fmla="val -85"/>
              <a:gd name="adj3" fmla="val 14834"/>
              <a:gd name="adj4" fmla="val -9738"/>
              <a:gd name="adj5" fmla="val 14931"/>
              <a:gd name="adj6" fmla="val -168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Allows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&lt;= x &lt;= 5</a:t>
            </a:r>
          </a:p>
        </p:txBody>
      </p:sp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5FB7CDB-7411-46F7-9C7F-24A05F45E8EB}"/>
              </a:ext>
            </a:extLst>
          </p:cNvPr>
          <p:cNvSpPr/>
          <p:nvPr/>
        </p:nvSpPr>
        <p:spPr>
          <a:xfrm>
            <a:off x="7207396" y="326182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881407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6.2 Truth Values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357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Boolean values: </a:t>
            </a:r>
            <a:r>
              <a:rPr lang="en-SG" dirty="0">
                <a:solidFill>
                  <a:srgbClr val="0000FF"/>
                </a:solidFill>
              </a:rPr>
              <a:t>true</a:t>
            </a:r>
            <a:r>
              <a:rPr lang="en-SG" dirty="0"/>
              <a:t> or </a:t>
            </a:r>
            <a:r>
              <a:rPr lang="en-SG" dirty="0">
                <a:solidFill>
                  <a:srgbClr val="0000FF"/>
                </a:solidFill>
              </a:rPr>
              <a:t>false</a:t>
            </a:r>
            <a:r>
              <a:rPr lang="en-SG" dirty="0"/>
              <a:t>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There is </a:t>
            </a:r>
            <a:r>
              <a:rPr lang="en-SG" u="sng" dirty="0"/>
              <a:t>no</a:t>
            </a:r>
            <a:r>
              <a:rPr lang="en-SG" dirty="0"/>
              <a:t> </a:t>
            </a:r>
            <a:r>
              <a:rPr lang="en-SG" dirty="0"/>
              <a:t>B</a:t>
            </a:r>
            <a:r>
              <a:rPr lang="en-SG" dirty="0" smtClean="0"/>
              <a:t>oolean </a:t>
            </a:r>
            <a:r>
              <a:rPr lang="en-SG" dirty="0"/>
              <a:t>type in ANSI C. Instead, we use </a:t>
            </a:r>
            <a:r>
              <a:rPr lang="en-SG" b="1" dirty="0"/>
              <a:t>integers</a:t>
            </a:r>
            <a:r>
              <a:rPr lang="en-SG" dirty="0"/>
              <a:t>: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0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 marL="809625" lvl="1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Any other value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is used as the representative value for true in output)</a:t>
            </a:r>
          </a:p>
          <a:p>
            <a:pPr marL="535305" indent="-41116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SG" dirty="0"/>
          </a:p>
        </p:txBody>
      </p:sp>
      <p:grpSp>
        <p:nvGrpSpPr>
          <p:cNvPr id="12" name="[Group 8]"/>
          <p:cNvGrpSpPr/>
          <p:nvPr/>
        </p:nvGrpSpPr>
        <p:grpSpPr>
          <a:xfrm>
            <a:off x="1000125" y="4045582"/>
            <a:ext cx="5038934" cy="1432881"/>
            <a:chOff x="1000125" y="4045582"/>
            <a:chExt cx="5038934" cy="1432881"/>
          </a:xfrm>
        </p:grpSpPr>
        <p:sp>
          <p:nvSpPr>
            <p:cNvPr id="13" name="TextBox 12"/>
            <p:cNvSpPr txBox="1"/>
            <p:nvPr/>
          </p:nvSpPr>
          <p:spPr>
            <a:xfrm>
              <a:off x="1000125" y="4278313"/>
              <a:ext cx="4848225" cy="120015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a = (2 &gt; 3);</a:t>
              </a:r>
            </a:p>
            <a:p>
              <a:pPr>
                <a:defRPr/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b = (3 &gt; 2);</a:t>
              </a:r>
            </a:p>
            <a:p>
              <a:pPr>
                <a:defRPr/>
              </a:pP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b =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, a, b);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0840" y="4045582"/>
              <a:ext cx="1708219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TruthValues.c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039059" y="4879587"/>
            <a:ext cx="23359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0; b = 1</a:t>
            </a:r>
          </a:p>
        </p:txBody>
      </p:sp>
      <p:sp>
        <p:nvSpPr>
          <p:cNvPr id="17" name="Callout: Bent Line 2">
            <a:extLst>
              <a:ext uri="{FF2B5EF4-FFF2-40B4-BE49-F238E27FC236}">
                <a16:creationId xmlns:a16="http://schemas.microsoft.com/office/drawing/2014/main" id="{1D57DA42-70E6-44E9-9818-843AE6041C20}"/>
              </a:ext>
            </a:extLst>
          </p:cNvPr>
          <p:cNvSpPr/>
          <p:nvPr/>
        </p:nvSpPr>
        <p:spPr>
          <a:xfrm>
            <a:off x="5569995" y="782162"/>
            <a:ext cx="3495783" cy="970992"/>
          </a:xfrm>
          <a:prstGeom prst="borderCallout2">
            <a:avLst>
              <a:gd name="adj1" fmla="val 44374"/>
              <a:gd name="adj2" fmla="val -85"/>
              <a:gd name="adj3" fmla="val 73480"/>
              <a:gd name="adj4" fmla="val -8642"/>
              <a:gd name="adj5" fmla="val 73577"/>
              <a:gd name="adj6" fmla="val -227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NOTE</a:t>
            </a: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 only integers!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dirty="0">
                <a:solidFill>
                  <a:srgbClr val="C00000"/>
                </a:solidFill>
              </a:rPr>
              <a:t>JavaScript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you have </a:t>
            </a:r>
            <a:r>
              <a:rPr lang="en-US" sz="1600" u="sng" dirty="0">
                <a:solidFill>
                  <a:schemeClr val="tx1"/>
                </a:solidFill>
                <a:latin typeface="Calibri" pitchFamily="34" charset="0"/>
              </a:rPr>
              <a:t>truthy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and </a:t>
            </a:r>
            <a:r>
              <a:rPr lang="en-US" sz="1600" u="sng" dirty="0" err="1">
                <a:solidFill>
                  <a:schemeClr val="tx1"/>
                </a:solidFill>
                <a:latin typeface="Calibri" pitchFamily="34" charset="0"/>
              </a:rPr>
              <a:t>falsy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 values, but not in C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3272691E-6BB5-4109-80CD-B343B49B79B2}"/>
              </a:ext>
            </a:extLst>
          </p:cNvPr>
          <p:cNvSpPr/>
          <p:nvPr/>
        </p:nvSpPr>
        <p:spPr>
          <a:xfrm>
            <a:off x="5569995" y="58935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22564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6.3 Logical Operators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2425" y="1248509"/>
            <a:ext cx="8397875" cy="2905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Complex condition</a:t>
            </a:r>
            <a:r>
              <a:rPr lang="en-SG" sz="2000" dirty="0"/>
              <a:t>: combining two or more </a:t>
            </a:r>
            <a:r>
              <a:rPr lang="en-SG" sz="2000" dirty="0"/>
              <a:t>B</a:t>
            </a:r>
            <a:r>
              <a:rPr lang="en-SG" sz="2000" dirty="0" smtClean="0"/>
              <a:t>oolean </a:t>
            </a:r>
            <a:r>
              <a:rPr lang="en-SG" sz="2000" dirty="0"/>
              <a:t>expressions.</a:t>
            </a:r>
          </a:p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Examples: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1800" dirty="0"/>
              <a:t>If </a:t>
            </a:r>
            <a:r>
              <a:rPr lang="en-US" sz="1800" dirty="0"/>
              <a:t>temperature is greater than 40C </a:t>
            </a:r>
            <a:r>
              <a:rPr lang="en-US" sz="1800" dirty="0">
                <a:solidFill>
                  <a:srgbClr val="0000FF"/>
                </a:solidFill>
              </a:rPr>
              <a:t>or</a:t>
            </a:r>
            <a:r>
              <a:rPr lang="en-US" sz="1800" dirty="0"/>
              <a:t> blood pressure is greater than 200, go to A&amp;E immediately.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If all the three subject scores (English, </a:t>
            </a:r>
            <a:r>
              <a:rPr lang="en-US" sz="1800" dirty="0" err="1"/>
              <a:t>Maths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Science) are greater than 85 </a:t>
            </a:r>
            <a:r>
              <a:rPr lang="en-US" sz="1800" dirty="0">
                <a:solidFill>
                  <a:srgbClr val="0000FF"/>
                </a:solidFill>
              </a:rPr>
              <a:t>and</a:t>
            </a:r>
            <a:r>
              <a:rPr lang="en-US" sz="1800" dirty="0"/>
              <a:t> mother tongue score is at least 80, recommend taking Higher Mother Tongue.</a:t>
            </a:r>
            <a:endParaRPr lang="en-SG" sz="1800" dirty="0"/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Logical operators </a:t>
            </a:r>
            <a:r>
              <a:rPr lang="en-SG" sz="2000" dirty="0"/>
              <a:t>are needed: </a:t>
            </a:r>
            <a:r>
              <a:rPr lang="en-US" sz="2000" dirty="0">
                <a:solidFill>
                  <a:srgbClr val="C00000"/>
                </a:solidFill>
              </a:rPr>
              <a:t>&amp;&amp;</a:t>
            </a:r>
            <a:r>
              <a:rPr lang="en-US" sz="2000" dirty="0"/>
              <a:t> (and), </a:t>
            </a:r>
            <a:r>
              <a:rPr lang="en-US" sz="2000" dirty="0">
                <a:solidFill>
                  <a:srgbClr val="C00000"/>
                </a:solidFill>
              </a:rPr>
              <a:t>||</a:t>
            </a:r>
            <a:r>
              <a:rPr lang="en-US" sz="2000" dirty="0"/>
              <a:t> (or), 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  <a:r>
              <a:rPr lang="en-US" sz="2000" dirty="0"/>
              <a:t> (not).</a:t>
            </a:r>
            <a:endParaRPr lang="en-SG" sz="2000" dirty="0"/>
          </a:p>
        </p:txBody>
      </p:sp>
      <p:graphicFrame>
        <p:nvGraphicFramePr>
          <p:cNvPr id="17" name="Group 4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8809602"/>
              </p:ext>
            </p:extLst>
          </p:nvPr>
        </p:nvGraphicFramePr>
        <p:xfrm>
          <a:off x="1033462" y="4332826"/>
          <a:ext cx="4638675" cy="16764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&amp;&amp;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||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!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kumimoji="0" lang="en-SG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False</a:t>
                      </a:r>
                      <a:endParaRPr kumimoji="0" lang="en-SG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llout: Bent Line 2">
            <a:extLst>
              <a:ext uri="{FF2B5EF4-FFF2-40B4-BE49-F238E27FC236}">
                <a16:creationId xmlns:a16="http://schemas.microsoft.com/office/drawing/2014/main" id="{6137C9B4-F041-4120-9222-E901A5C72D9D}"/>
              </a:ext>
            </a:extLst>
          </p:cNvPr>
          <p:cNvSpPr/>
          <p:nvPr/>
        </p:nvSpPr>
        <p:spPr>
          <a:xfrm>
            <a:off x="6298021" y="4525638"/>
            <a:ext cx="2582949" cy="970992"/>
          </a:xfrm>
          <a:prstGeom prst="borderCallout2">
            <a:avLst>
              <a:gd name="adj1" fmla="val 44374"/>
              <a:gd name="adj2" fmla="val -85"/>
              <a:gd name="adj3" fmla="val -1519"/>
              <a:gd name="adj4" fmla="val -11398"/>
              <a:gd name="adj5" fmla="val -1422"/>
              <a:gd name="adj6" fmla="val -2363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|| B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 or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&amp;&amp; B  A and B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!A  not A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96F13C8-E2E0-4EE4-A104-70EE3ABE7967}"/>
              </a:ext>
            </a:extLst>
          </p:cNvPr>
          <p:cNvSpPr/>
          <p:nvPr/>
        </p:nvSpPr>
        <p:spPr>
          <a:xfrm>
            <a:off x="6298021" y="433282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639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52425" y="1131377"/>
            <a:ext cx="8397875" cy="113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evaluation of a </a:t>
            </a:r>
            <a:r>
              <a:rPr lang="en-US" dirty="0"/>
              <a:t>B</a:t>
            </a:r>
            <a:r>
              <a:rPr lang="en-US" dirty="0" smtClean="0"/>
              <a:t>oolean </a:t>
            </a:r>
            <a:r>
              <a:rPr lang="en-US" dirty="0"/>
              <a:t>expression is done according to the </a:t>
            </a:r>
            <a:r>
              <a:rPr lang="en-US" dirty="0">
                <a:solidFill>
                  <a:srgbClr val="C00000"/>
                </a:solidFill>
              </a:rPr>
              <a:t>precedence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associativity</a:t>
            </a:r>
            <a:r>
              <a:rPr lang="en-US" dirty="0"/>
              <a:t> of the operators</a:t>
            </a:r>
            <a:r>
              <a:rPr lang="en-SG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48466"/>
              </p:ext>
            </p:extLst>
          </p:nvPr>
        </p:nvGraphicFramePr>
        <p:xfrm>
          <a:off x="674266" y="2063797"/>
          <a:ext cx="7754191" cy="4267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922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r>
                        <a:rPr lang="en-US" baseline="0" dirty="0"/>
                        <a:t> Type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Associativity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 )    [ ]   .   -&gt;   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dirty="0"/>
                        <a:t>++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&amp;  +  -  !  ~  ++</a:t>
                      </a:r>
                      <a:r>
                        <a:rPr lang="en-US" sz="1400" dirty="0" err="1"/>
                        <a:t>expr</a:t>
                      </a:r>
                      <a:r>
                        <a:rPr lang="en-US" sz="1400" baseline="0" dirty="0"/>
                        <a:t>  --</a:t>
                      </a:r>
                      <a:r>
                        <a:rPr lang="en-US" sz="1400" baseline="0" dirty="0" err="1"/>
                        <a:t>expr</a:t>
                      </a:r>
                      <a:r>
                        <a:rPr lang="en-US" sz="1400" baseline="0" dirty="0"/>
                        <a:t>  (typecast)  </a:t>
                      </a:r>
                      <a:r>
                        <a:rPr lang="en-US" sz="1400" baseline="0" dirty="0" err="1"/>
                        <a:t>sizeof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/>
                        <a:t>Left to Right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  &gt;  &lt;=  &gt;=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==  !=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&amp;&amp;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||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Ternary operator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?: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</a:t>
                      </a:r>
                      <a:r>
                        <a:rPr lang="en-US" sz="1600" baseline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</a:t>
                      </a:r>
                      <a:r>
                        <a:rPr lang="en-US" sz="1600" baseline="0" dirty="0"/>
                        <a:t> to Left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llout: Bent Line 2">
            <a:extLst>
              <a:ext uri="{FF2B5EF4-FFF2-40B4-BE49-F238E27FC236}">
                <a16:creationId xmlns:a16="http://schemas.microsoft.com/office/drawing/2014/main" id="{002D32B9-2E01-4CB4-BCB5-836D2115A079}"/>
              </a:ext>
            </a:extLst>
          </p:cNvPr>
          <p:cNvSpPr/>
          <p:nvPr/>
        </p:nvSpPr>
        <p:spPr>
          <a:xfrm>
            <a:off x="5651917" y="4344948"/>
            <a:ext cx="3251163" cy="725318"/>
          </a:xfrm>
          <a:prstGeom prst="borderCallout2">
            <a:avLst>
              <a:gd name="adj1" fmla="val 44374"/>
              <a:gd name="adj2" fmla="val -85"/>
              <a:gd name="adj3" fmla="val 173618"/>
              <a:gd name="adj4" fmla="val -21334"/>
              <a:gd name="adj5" fmla="val 174470"/>
              <a:gd name="adj6" fmla="val -8510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expr2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expr1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cond2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D026041E-28C6-4A85-9BED-7A22AC9818CD}"/>
              </a:ext>
            </a:extLst>
          </p:cNvPr>
          <p:cNvSpPr/>
          <p:nvPr/>
        </p:nvSpPr>
        <p:spPr>
          <a:xfrm>
            <a:off x="5651918" y="4152136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06376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6.4 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Evaluation of Boolean Expressions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52425" y="1409667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What is the value of </a:t>
            </a:r>
            <a:r>
              <a:rPr lang="en-SG">
                <a:solidFill>
                  <a:srgbClr val="0000FF"/>
                </a:solidFill>
              </a:rPr>
              <a:t>x</a:t>
            </a:r>
            <a:r>
              <a:rPr lang="en-SG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1411" y="1933687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x </a:t>
            </a:r>
            <a:r>
              <a:rPr lang="en-US" sz="2000"/>
              <a:t>is true (1)</a:t>
            </a:r>
            <a:endParaRPr lang="en-SG" sz="2000" dirty="0"/>
          </a:p>
        </p:txBody>
      </p:sp>
      <p:sp>
        <p:nvSpPr>
          <p:cNvPr id="13" name="[TextBox 12]"/>
          <p:cNvSpPr txBox="1"/>
          <p:nvPr/>
        </p:nvSpPr>
        <p:spPr>
          <a:xfrm>
            <a:off x="915057" y="1933687"/>
            <a:ext cx="4710113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x, y, z,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a = 4, b = -2, c = 0;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(a &gt; b || b &gt; c &amp;&amp; 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1411" y="2495876"/>
            <a:ext cx="3227414" cy="40011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/>
              <a:t>gcc</a:t>
            </a:r>
            <a:r>
              <a:rPr lang="en-US" sz="2000" dirty="0"/>
              <a:t> issues warning (why?)</a:t>
            </a:r>
            <a:endParaRPr lang="en-SG" sz="2000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52425" y="4360270"/>
            <a:ext cx="8397875" cy="59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What is the value of </a:t>
            </a:r>
            <a:r>
              <a:rPr lang="en-SG" dirty="0">
                <a:solidFill>
                  <a:srgbClr val="0000FF"/>
                </a:solidFill>
              </a:rPr>
              <a:t>z</a:t>
            </a:r>
            <a:r>
              <a:rPr lang="en-SG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057" y="4888898"/>
            <a:ext cx="4143375" cy="369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((a &gt; b) &amp;&amp; !(b &gt; c));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1411" y="4888898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z</a:t>
            </a:r>
            <a:r>
              <a:rPr lang="en-US" sz="2000"/>
              <a:t> </a:t>
            </a:r>
            <a:r>
              <a:rPr lang="en-US" sz="2000" dirty="0"/>
              <a:t>is true (1)</a:t>
            </a:r>
            <a:endParaRPr lang="en-SG" sz="200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2425" y="3169355"/>
            <a:ext cx="8397875" cy="62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Always good to add parentheses for readability.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2128" y="3674201"/>
            <a:ext cx="47101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y = ((a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 ||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&gt; c) &amp;&amp;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== b);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1411" y="3658842"/>
            <a:ext cx="1998662" cy="4000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/>
              <a:t>y</a:t>
            </a:r>
            <a:r>
              <a:rPr lang="en-US" sz="2000"/>
              <a:t> </a:t>
            </a:r>
            <a:r>
              <a:rPr lang="en-US" sz="2000" dirty="0"/>
              <a:t>is false (0)</a:t>
            </a:r>
            <a:endParaRPr lang="en-SG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457199" y="5676901"/>
            <a:ext cx="2895602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EvalBoolean.c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2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will follow the </a:t>
            </a:r>
            <a:r>
              <a:rPr lang="en-US" sz="2800" dirty="0">
                <a:solidFill>
                  <a:srgbClr val="C00000"/>
                </a:solidFill>
              </a:rPr>
              <a:t>ANSI C</a:t>
            </a:r>
            <a:r>
              <a:rPr lang="en-US" sz="2800" dirty="0"/>
              <a:t> (C90) standard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650966" y="3659222"/>
            <a:ext cx="2035834" cy="2674190"/>
          </a:xfrm>
          <a:prstGeom prst="rect">
            <a:avLst/>
          </a:prstGeom>
        </p:spPr>
      </p:pic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AB2FD532-254D-44C0-933B-BBAD151CA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55" y="3659222"/>
            <a:ext cx="532874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400" dirty="0">
                <a:hlinkClick r:id="rId4"/>
              </a:rPr>
              <a:t>http://en.wikipedia.org/wiki/ANSI_C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6.5 Short-Circuit Evaluation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22" name="[Rectangle 3]"/>
          <p:cNvSpPr txBox="1">
            <a:spLocks noChangeArrowheads="1"/>
          </p:cNvSpPr>
          <p:nvPr/>
        </p:nvSpPr>
        <p:spPr>
          <a:xfrm>
            <a:off x="352425" y="1248509"/>
            <a:ext cx="8397875" cy="56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Does the following code give an error if variable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/>
              <a:t> is zero?</a:t>
            </a:r>
            <a:endParaRPr lang="en-SG" dirty="0"/>
          </a:p>
        </p:txBody>
      </p:sp>
      <p:sp>
        <p:nvSpPr>
          <p:cNvPr id="23" name="TextBox 22"/>
          <p:cNvSpPr txBox="1"/>
          <p:nvPr/>
        </p:nvSpPr>
        <p:spPr>
          <a:xfrm>
            <a:off x="2019719" y="1813302"/>
            <a:ext cx="4273481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((a !=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(b/a &gt;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504824" y="2919743"/>
            <a:ext cx="8397875" cy="202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FF"/>
                </a:solidFill>
              </a:rPr>
              <a:t>Short-circuit evaluation</a:t>
            </a:r>
            <a:endParaRPr lang="en-US" dirty="0"/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|| expr2</a:t>
            </a:r>
            <a:r>
              <a:rPr lang="en-US" dirty="0"/>
              <a:t>: </a:t>
            </a:r>
            <a:r>
              <a:rPr lang="en-US" kern="0" dirty="0"/>
              <a:t>If </a:t>
            </a:r>
            <a:r>
              <a:rPr lang="en-US" u="sng" kern="0" dirty="0"/>
              <a:t>expr1 is true</a:t>
            </a:r>
            <a:r>
              <a:rPr lang="en-US" kern="0" dirty="0"/>
              <a:t>, skip evaluating expr2 and return true immediately, as the result will always be true.</a:t>
            </a:r>
          </a:p>
          <a:p>
            <a:pPr marL="626745" lvl="1" indent="-352425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srgbClr val="C00000"/>
                </a:solidFill>
              </a:rPr>
              <a:t>expr1 &amp;&amp; expr2</a:t>
            </a:r>
            <a:r>
              <a:rPr lang="en-US" kern="0" dirty="0"/>
              <a:t>: If </a:t>
            </a:r>
            <a:r>
              <a:rPr lang="en-US" u="sng" kern="0" dirty="0"/>
              <a:t>expr1 is false</a:t>
            </a:r>
            <a:r>
              <a:rPr lang="en-US" kern="0" dirty="0"/>
              <a:t>, skip evaluating expr2 and return false immediately, as the result will always be false.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10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27" name="Content Placeholder 5"/>
          <p:cNvSpPr>
            <a:spLocks noGrp="1"/>
          </p:cNvSpPr>
          <p:nvPr>
            <p:ph idx="1"/>
          </p:nvPr>
        </p:nvSpPr>
        <p:spPr>
          <a:xfrm>
            <a:off x="587375" y="1337722"/>
            <a:ext cx="8292856" cy="90435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 provides three control structures that allow you to select a group of statements to be executed repeatedly.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2473" y="2242075"/>
            <a:ext cx="3003159" cy="12003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65113" algn="l"/>
              </a:tabLst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604" y="2242075"/>
            <a:ext cx="3404894" cy="1200329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767364" y="3812711"/>
            <a:ext cx="593287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b="1" dirty="0">
                <a:solidFill>
                  <a:srgbClr val="CC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loop body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2D47EB4-3282-448F-BD56-0C61018C29CB}"/>
              </a:ext>
            </a:extLst>
          </p:cNvPr>
          <p:cNvGrpSpPr>
            <a:grpSpLocks/>
          </p:cNvGrpSpPr>
          <p:nvPr/>
        </p:nvGrpSpPr>
        <p:grpSpPr bwMode="auto">
          <a:xfrm>
            <a:off x="999765" y="4140664"/>
            <a:ext cx="2260045" cy="1931246"/>
            <a:chOff x="705178" y="2752793"/>
            <a:chExt cx="2259313" cy="1931495"/>
          </a:xfrm>
        </p:grpSpPr>
        <p:cxnSp>
          <p:nvCxnSpPr>
            <p:cNvPr id="15" name="Straight Arrow Connector 8">
              <a:extLst>
                <a:ext uri="{FF2B5EF4-FFF2-40B4-BE49-F238E27FC236}">
                  <a16:creationId xmlns:a16="http://schemas.microsoft.com/office/drawing/2014/main" id="{EF488256-16EE-4833-9BF0-D6ECC61D3F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873046" y="2752793"/>
              <a:ext cx="1091445" cy="1037545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89221A-EF5A-4B12-9D2A-7076EF66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78" y="3760839"/>
              <a:ext cx="1993778" cy="9234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C00FF"/>
                  </a:solidFill>
                </a:rPr>
                <a:t>Initialization: </a:t>
              </a:r>
              <a:r>
                <a:rPr lang="en-US" dirty="0"/>
                <a:t>initialize the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id="{63E4477B-0DE0-4E58-A546-F4061531D3A5}"/>
              </a:ext>
            </a:extLst>
          </p:cNvPr>
          <p:cNvGrpSpPr>
            <a:grpSpLocks/>
          </p:cNvGrpSpPr>
          <p:nvPr/>
        </p:nvGrpSpPr>
        <p:grpSpPr bwMode="auto">
          <a:xfrm>
            <a:off x="3321886" y="4140664"/>
            <a:ext cx="2701914" cy="2302184"/>
            <a:chOff x="2717654" y="2885040"/>
            <a:chExt cx="2701763" cy="2302070"/>
          </a:xfrm>
        </p:grpSpPr>
        <p:cxnSp>
          <p:nvCxnSpPr>
            <p:cNvPr id="18" name="Straight Arrow Connector 10">
              <a:extLst>
                <a:ext uri="{FF2B5EF4-FFF2-40B4-BE49-F238E27FC236}">
                  <a16:creationId xmlns:a16="http://schemas.microsoft.com/office/drawing/2014/main" id="{0F9ECE7E-3B47-4FB6-86E7-28DEC8F28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31344" y="2885040"/>
              <a:ext cx="980591" cy="1701710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med" len="med"/>
            </a:ln>
          </p:spPr>
        </p:cxn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8AEA239E-0241-48A1-BD1C-4EFBE6CB7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654" y="4263826"/>
              <a:ext cx="2701763" cy="923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Condition: </a:t>
              </a:r>
              <a:r>
                <a:rPr lang="en-US" dirty="0"/>
                <a:t>repeat loop while the condition on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r>
                <a:rPr lang="en-US" dirty="0">
                  <a:solidFill>
                    <a:srgbClr val="0000FF"/>
                  </a:solidFill>
                </a:rPr>
                <a:t> </a:t>
              </a:r>
              <a:r>
                <a:rPr lang="en-US" dirty="0"/>
                <a:t>is </a:t>
              </a:r>
              <a:r>
                <a:rPr lang="en-US" dirty="0">
                  <a:solidFill>
                    <a:srgbClr val="0000FF"/>
                  </a:solidFill>
                </a:rPr>
                <a:t>true</a:t>
              </a:r>
              <a:endParaRPr lang="en-SG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99AB21-105C-4E62-A7D5-8F6957EAC719}"/>
              </a:ext>
            </a:extLst>
          </p:cNvPr>
          <p:cNvGrpSpPr>
            <a:grpSpLocks/>
          </p:cNvGrpSpPr>
          <p:nvPr/>
        </p:nvGrpSpPr>
        <p:grpSpPr bwMode="auto">
          <a:xfrm>
            <a:off x="6508379" y="4140664"/>
            <a:ext cx="1901976" cy="1700041"/>
            <a:chOff x="5856938" y="4189955"/>
            <a:chExt cx="1901864" cy="1700223"/>
          </a:xfrm>
        </p:grpSpPr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DD85C763-FBAE-4F39-8347-80DA87A993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227802" y="4189955"/>
              <a:ext cx="392986" cy="771853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0A423C74-AA74-4747-9151-EFB75E121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938" y="4966749"/>
              <a:ext cx="1901864" cy="9234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Update: </a:t>
              </a:r>
              <a:r>
                <a:rPr lang="en-US" dirty="0"/>
                <a:t>change value of</a:t>
              </a:r>
              <a:r>
                <a:rPr lang="en-US" dirty="0">
                  <a:solidFill>
                    <a:srgbClr val="006600"/>
                  </a:solidFill>
                </a:rPr>
                <a:t> </a:t>
              </a:r>
              <a:r>
                <a:rPr lang="en-US" b="1" dirty="0">
                  <a:solidFill>
                    <a:srgbClr val="800000"/>
                  </a:solidFill>
                </a:rPr>
                <a:t>loop variable</a:t>
              </a:r>
              <a:endParaRPr lang="en-SG" b="1" dirty="0">
                <a:solidFill>
                  <a:srgbClr val="8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9811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623592F-E342-4E62-99C8-3FA1A57ACF98}"/>
              </a:ext>
            </a:extLst>
          </p:cNvPr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D5CF6B-C690-4821-AB58-51E24F12AFF6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Sum1To10_While.py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829644" y="2259324"/>
            <a:ext cx="3335867" cy="14773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15771-61E8-45C3-9B4E-7629F342F874}"/>
              </a:ext>
            </a:extLst>
          </p:cNvPr>
          <p:cNvSpPr txBox="1"/>
          <p:nvPr/>
        </p:nvSpPr>
        <p:spPr>
          <a:xfrm>
            <a:off x="1996656" y="1939085"/>
            <a:ext cx="230477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Sum1To10_While.c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95B57-5B85-448C-8D4C-95D9DB3B95BD}"/>
              </a:ext>
            </a:extLst>
          </p:cNvPr>
          <p:cNvSpPr txBox="1"/>
          <p:nvPr/>
        </p:nvSpPr>
        <p:spPr>
          <a:xfrm>
            <a:off x="4672842" y="2248134"/>
            <a:ext cx="3404894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95D0-96B1-4B1F-BF28-8564DD4D0004}"/>
              </a:ext>
            </a:extLst>
          </p:cNvPr>
          <p:cNvSpPr txBox="1"/>
          <p:nvPr/>
        </p:nvSpPr>
        <p:spPr>
          <a:xfrm>
            <a:off x="5710716" y="1934607"/>
            <a:ext cx="2603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Sum1To10_DoWhile.py</a:t>
            </a:r>
            <a:endParaRPr lang="en-SG" dirty="0"/>
          </a:p>
        </p:txBody>
      </p:sp>
      <p:sp>
        <p:nvSpPr>
          <p:cNvPr id="12" name="TextBox 11"/>
          <p:cNvSpPr txBox="1"/>
          <p:nvPr/>
        </p:nvSpPr>
        <p:spPr>
          <a:xfrm>
            <a:off x="4672843" y="2248134"/>
            <a:ext cx="3404894" cy="1754326"/>
          </a:xfrm>
          <a:prstGeom prst="rect">
            <a:avLst/>
          </a:prstGeom>
          <a:solidFill>
            <a:srgbClr val="E2FFC5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C4C36-8251-4C94-91E1-CBF5FA38E6D0}"/>
              </a:ext>
            </a:extLst>
          </p:cNvPr>
          <p:cNvSpPr txBox="1"/>
          <p:nvPr/>
        </p:nvSpPr>
        <p:spPr>
          <a:xfrm>
            <a:off x="5710717" y="1934607"/>
            <a:ext cx="260364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Sum1To10_DoWhile.c</a:t>
            </a:r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75DC-EC64-4419-AB97-8C93ACF3F37C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A6B86-D75B-449D-9A9C-FDC6CB884E9F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Sum1To10_For.py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 Repetition Structures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570F4-0512-43B1-8F6D-458747436FD9}"/>
              </a:ext>
            </a:extLst>
          </p:cNvPr>
          <p:cNvSpPr txBox="1"/>
          <p:nvPr/>
        </p:nvSpPr>
        <p:spPr>
          <a:xfrm>
            <a:off x="1692321" y="4549584"/>
            <a:ext cx="5218227" cy="120032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(sum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defRPr/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sum = sum +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5"/>
          <p:cNvSpPr>
            <a:spLocks noGrp="1"/>
          </p:cNvSpPr>
          <p:nvPr>
            <p:ph idx="1"/>
          </p:nvPr>
        </p:nvSpPr>
        <p:spPr>
          <a:xfrm>
            <a:off x="587375" y="1337723"/>
            <a:ext cx="8292856" cy="68246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Example: Summing from 1 through 10.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A9695-6BBB-487A-A28A-685A9C49094A}"/>
              </a:ext>
            </a:extLst>
          </p:cNvPr>
          <p:cNvSpPr txBox="1"/>
          <p:nvPr/>
        </p:nvSpPr>
        <p:spPr>
          <a:xfrm>
            <a:off x="5177481" y="4323636"/>
            <a:ext cx="213865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Sum1To10_For.c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0685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[TextBox 8]">
            <a:extLst>
              <a:ext uri="{FF2B5EF4-FFF2-40B4-BE49-F238E27FC236}">
                <a16:creationId xmlns:a16="http://schemas.microsoft.com/office/drawing/2014/main" id="{EE7606E9-E8B7-41AD-A3D8-35AB00CC32D8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ECE23E5-00BF-4514-8D57-EA330621D162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A1D19-6381-47B1-BB7C-310B31454551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4" name="[TextBox 1]">
            <a:extLst>
              <a:ext uri="{FF2B5EF4-FFF2-40B4-BE49-F238E27FC236}">
                <a16:creationId xmlns:a16="http://schemas.microsoft.com/office/drawing/2014/main" id="{B00C1989-1AA0-4A1C-AAEA-58E4F19865EE}"/>
              </a:ext>
            </a:extLst>
          </p:cNvPr>
          <p:cNvSpPr txBox="1"/>
          <p:nvPr/>
        </p:nvSpPr>
        <p:spPr>
          <a:xfrm>
            <a:off x="901262" y="1654046"/>
            <a:ext cx="4903076" cy="19389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2]">
            <a:extLst>
              <a:ext uri="{FF2B5EF4-FFF2-40B4-BE49-F238E27FC236}">
                <a16:creationId xmlns:a16="http://schemas.microsoft.com/office/drawing/2014/main" id="{A0C3FB87-F09B-4840-8562-7A8DB758520B}"/>
              </a:ext>
            </a:extLst>
          </p:cNvPr>
          <p:cNvSpPr txBox="1"/>
          <p:nvPr/>
        </p:nvSpPr>
        <p:spPr>
          <a:xfrm>
            <a:off x="5999437" y="1415181"/>
            <a:ext cx="2562672" cy="313932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[TextBox 9]">
            <a:extLst>
              <a:ext uri="{FF2B5EF4-FFF2-40B4-BE49-F238E27FC236}">
                <a16:creationId xmlns:a16="http://schemas.microsoft.com/office/drawing/2014/main" id="{FEFEEC76-3970-410E-80D5-92AFA77F4816}"/>
              </a:ext>
            </a:extLst>
          </p:cNvPr>
          <p:cNvSpPr txBox="1"/>
          <p:nvPr/>
        </p:nvSpPr>
        <p:spPr>
          <a:xfrm>
            <a:off x="5999437" y="4750483"/>
            <a:ext cx="2562672" cy="1754326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54162" y="1356162"/>
            <a:ext cx="194772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  <p:sp>
        <p:nvSpPr>
          <p:cNvPr id="20" name="[TextBox 8]">
            <a:extLst>
              <a:ext uri="{FF2B5EF4-FFF2-40B4-BE49-F238E27FC236}">
                <a16:creationId xmlns:a16="http://schemas.microsoft.com/office/drawing/2014/main" id="{8BE4DEA4-3D5C-4B8C-8D35-CBD4AF2F3A51}"/>
              </a:ext>
            </a:extLst>
          </p:cNvPr>
          <p:cNvSpPr txBox="1"/>
          <p:nvPr/>
        </p:nvSpPr>
        <p:spPr>
          <a:xfrm>
            <a:off x="901262" y="3715042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814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[TextBox 1]">
            <a:extLst>
              <a:ext uri="{FF2B5EF4-FFF2-40B4-BE49-F238E27FC236}">
                <a16:creationId xmlns:a16="http://schemas.microsoft.com/office/drawing/2014/main" id="{94B5D7C8-3334-4154-BD58-85AB1A98377C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7E11E-E03E-4870-A5F8-7C45DDEDE935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BreakInLoop.py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7.1 Using ‘break’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80605A68-56ED-4C8C-BCDF-E020B4583E39}"/>
              </a:ext>
            </a:extLst>
          </p:cNvPr>
          <p:cNvSpPr txBox="1"/>
          <p:nvPr/>
        </p:nvSpPr>
        <p:spPr>
          <a:xfrm>
            <a:off x="649177" y="1725495"/>
            <a:ext cx="5470635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'break'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'break'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break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2]">
            <a:extLst>
              <a:ext uri="{FF2B5EF4-FFF2-40B4-BE49-F238E27FC236}">
                <a16:creationId xmlns:a16="http://schemas.microsoft.com/office/drawing/2014/main" id="{19E415F4-A7DF-4DFD-8FE2-523C5B0E4437}"/>
              </a:ext>
            </a:extLst>
          </p:cNvPr>
          <p:cNvSpPr txBox="1"/>
          <p:nvPr/>
        </p:nvSpPr>
        <p:spPr>
          <a:xfrm>
            <a:off x="6337738" y="1277007"/>
            <a:ext cx="2577661" cy="4524315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'break’ in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</p:txBody>
      </p:sp>
      <p:sp>
        <p:nvSpPr>
          <p:cNvPr id="19" name="[Rectangle 3]">
            <a:extLst>
              <a:ext uri="{FF2B5EF4-FFF2-40B4-BE49-F238E27FC236}">
                <a16:creationId xmlns:a16="http://schemas.microsoft.com/office/drawing/2014/main" id="{2400E95D-F888-4D42-9996-49FFCB9F0E7C}"/>
              </a:ext>
            </a:extLst>
          </p:cNvPr>
          <p:cNvSpPr txBox="1">
            <a:spLocks noChangeArrowheads="1"/>
          </p:cNvSpPr>
          <p:nvPr/>
        </p:nvSpPr>
        <p:spPr>
          <a:xfrm>
            <a:off x="630620" y="4883587"/>
            <a:ext cx="5470635" cy="141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only breaks out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345913" y="1417400"/>
            <a:ext cx="187358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BreakInLoop.c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5144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[TextBox 1]">
            <a:extLst>
              <a:ext uri="{FF2B5EF4-FFF2-40B4-BE49-F238E27FC236}">
                <a16:creationId xmlns:a16="http://schemas.microsoft.com/office/drawing/2014/main" id="{BFBACD78-2F6E-4BA6-A179-71E1F375D4D1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260903-50B7-4321-B955-908A9BE07DFD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7" name="[TextBox 8]">
            <a:extLst>
              <a:ext uri="{FF2B5EF4-FFF2-40B4-BE49-F238E27FC236}">
                <a16:creationId xmlns:a16="http://schemas.microsoft.com/office/drawing/2014/main" id="{6670F06C-3D3E-4305-A0A1-18656D5FCA6E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0" name="[TextBox 1]">
            <a:extLst>
              <a:ext uri="{FF2B5EF4-FFF2-40B4-BE49-F238E27FC236}">
                <a16:creationId xmlns:a16="http://schemas.microsoft.com/office/drawing/2014/main" id="{EB6EA7E9-BCBF-4BE6-9946-24EC33FD305F}"/>
              </a:ext>
            </a:extLst>
          </p:cNvPr>
          <p:cNvSpPr txBox="1"/>
          <p:nvPr/>
        </p:nvSpPr>
        <p:spPr>
          <a:xfrm>
            <a:off x="1077218" y="1787647"/>
            <a:ext cx="4903076" cy="19082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"Without 'continue':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[TextBox 2]">
            <a:extLst>
              <a:ext uri="{FF2B5EF4-FFF2-40B4-BE49-F238E27FC236}">
                <a16:creationId xmlns:a16="http://schemas.microsoft.com/office/drawing/2014/main" id="{4606674A-2174-4E86-A400-5369596C465D}"/>
              </a:ext>
            </a:extLst>
          </p:cNvPr>
          <p:cNvSpPr txBox="1"/>
          <p:nvPr/>
        </p:nvSpPr>
        <p:spPr>
          <a:xfrm>
            <a:off x="6234544" y="1105006"/>
            <a:ext cx="2553327" cy="286232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Without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[TextBox 8]">
            <a:extLst>
              <a:ext uri="{FF2B5EF4-FFF2-40B4-BE49-F238E27FC236}">
                <a16:creationId xmlns:a16="http://schemas.microsoft.com/office/drawing/2014/main" id="{26F46045-8713-4DB5-9B50-80D44464FC63}"/>
              </a:ext>
            </a:extLst>
          </p:cNvPr>
          <p:cNvSpPr txBox="1"/>
          <p:nvPr/>
        </p:nvSpPr>
        <p:spPr>
          <a:xfrm>
            <a:off x="1077218" y="3967328"/>
            <a:ext cx="4903076" cy="255454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'continue':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9]">
            <a:extLst>
              <a:ext uri="{FF2B5EF4-FFF2-40B4-BE49-F238E27FC236}">
                <a16:creationId xmlns:a16="http://schemas.microsoft.com/office/drawing/2014/main" id="{E7BAD37D-3674-46D2-8C14-D3726C7A32B4}"/>
              </a:ext>
            </a:extLst>
          </p:cNvPr>
          <p:cNvSpPr txBox="1"/>
          <p:nvPr/>
        </p:nvSpPr>
        <p:spPr>
          <a:xfrm>
            <a:off x="6234544" y="4063687"/>
            <a:ext cx="2553328" cy="261610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'continue':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3991602" y="1472150"/>
            <a:ext cx="2115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20328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[TextBox 1]">
            <a:extLst>
              <a:ext uri="{FF2B5EF4-FFF2-40B4-BE49-F238E27FC236}">
                <a16:creationId xmlns:a16="http://schemas.microsoft.com/office/drawing/2014/main" id="{DF0A6418-B6C7-4BA1-8F7D-F27759AE030E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range(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print(i, 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j ==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1B4F6-8D5D-4095-8D50-B33551104BF5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ContinueInLoop.py</a:t>
            </a:r>
            <a:endParaRPr lang="en-SG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7.2 Using ‘continue’ in a loop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ED5D76CC-08D7-4D8E-AF1F-8146D1BA07CB}"/>
              </a:ext>
            </a:extLst>
          </p:cNvPr>
          <p:cNvSpPr txBox="1"/>
          <p:nvPr/>
        </p:nvSpPr>
        <p:spPr>
          <a:xfrm>
            <a:off x="388882" y="1688564"/>
            <a:ext cx="5927836" cy="307776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b="1" dirty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 'continue' in a nested loop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"With 'continue' in a nested loop: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i&lt;=</a:t>
            </a:r>
            <a:r>
              <a:rPr lang="nn-NO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pt-BR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i, j);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(j==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346075" algn="l"/>
                <a:tab pos="693738" algn="l"/>
                <a:tab pos="1025525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Rectangle 3]">
            <a:extLst>
              <a:ext uri="{FF2B5EF4-FFF2-40B4-BE49-F238E27FC236}">
                <a16:creationId xmlns:a16="http://schemas.microsoft.com/office/drawing/2014/main" id="{0909F645-C51F-481C-9DED-4A7B1F74AA26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4859995"/>
            <a:ext cx="5251017" cy="1410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 a nested loop,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only skips to the next iteration of the inner-most loop that contains the 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GB" dirty="0"/>
              <a:t> statement.  </a:t>
            </a: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39C2C-10BA-4702-A416-0C518FB36F89}"/>
              </a:ext>
            </a:extLst>
          </p:cNvPr>
          <p:cNvSpPr txBox="1"/>
          <p:nvPr/>
        </p:nvSpPr>
        <p:spPr>
          <a:xfrm>
            <a:off x="4248949" y="1410233"/>
            <a:ext cx="215503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ContinueInLoop.c</a:t>
            </a:r>
            <a:endParaRPr lang="en-SG" dirty="0"/>
          </a:p>
        </p:txBody>
      </p:sp>
      <p:sp>
        <p:nvSpPr>
          <p:cNvPr id="17" name="[TextBox 2]">
            <a:extLst>
              <a:ext uri="{FF2B5EF4-FFF2-40B4-BE49-F238E27FC236}">
                <a16:creationId xmlns:a16="http://schemas.microsoft.com/office/drawing/2014/main" id="{554F12A3-0071-4266-8E29-78516104C07E}"/>
              </a:ext>
            </a:extLst>
          </p:cNvPr>
          <p:cNvSpPr txBox="1"/>
          <p:nvPr/>
        </p:nvSpPr>
        <p:spPr>
          <a:xfrm>
            <a:off x="6554036" y="1234159"/>
            <a:ext cx="1408655" cy="4770537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...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[TextBox 2]">
            <a:extLst>
              <a:ext uri="{FF2B5EF4-FFF2-40B4-BE49-F238E27FC236}">
                <a16:creationId xmlns:a16="http://schemas.microsoft.com/office/drawing/2014/main" id="{AFE8263B-CB8F-497B-9C76-90714437CD37}"/>
              </a:ext>
            </a:extLst>
          </p:cNvPr>
          <p:cNvSpPr txBox="1"/>
          <p:nvPr/>
        </p:nvSpPr>
        <p:spPr>
          <a:xfrm>
            <a:off x="7608518" y="3895843"/>
            <a:ext cx="1078282" cy="2339102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3, 1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3, 2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3, 4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3, 5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8" grpId="0" animBg="1"/>
      <p:bldP spid="17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0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2" y="1911929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19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7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5" y="5960808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1" y="5750720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15" y="6211669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</a:t>
            </a:r>
            <a:r>
              <a:rPr lang="en-SG" dirty="0" smtClean="0">
                <a:solidFill>
                  <a:srgbClr val="006600"/>
                </a:solidFill>
              </a:rPr>
              <a:t>Note:		All </a:t>
            </a:r>
            <a:r>
              <a:rPr lang="en-SG" dirty="0">
                <a:solidFill>
                  <a:srgbClr val="006600"/>
                </a:solidFill>
              </a:rPr>
              <a:t>C programs in the lectures are available on </a:t>
            </a:r>
            <a:r>
              <a:rPr lang="en-SG" dirty="0" err="1" smtClean="0">
                <a:solidFill>
                  <a:srgbClr val="006600"/>
                </a:solidFill>
              </a:rPr>
              <a:t>LumiNUS</a:t>
            </a:r>
            <a:r>
              <a:rPr lang="en-SG" dirty="0" smtClean="0">
                <a:solidFill>
                  <a:srgbClr val="006600"/>
                </a:solidFill>
              </a:rPr>
              <a:t> as well as the </a:t>
            </a:r>
            <a:r>
              <a:rPr lang="en-SG" dirty="0">
                <a:solidFill>
                  <a:srgbClr val="006600"/>
                </a:solidFill>
              </a:rPr>
              <a:t>CS2100 website</a:t>
            </a:r>
            <a:r>
              <a:rPr lang="en-SG" dirty="0" smtClean="0">
                <a:solidFill>
                  <a:srgbClr val="006600"/>
                </a:solidFill>
              </a:rPr>
              <a:t>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7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2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7" y="1739128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898" y="531631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3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69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</TotalTime>
  <Words>5199</Words>
  <Application>Microsoft Office PowerPoint</Application>
  <PresentationFormat>On-screen Show (4:3)</PresentationFormat>
  <Paragraphs>1249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1433</cp:revision>
  <cp:lastPrinted>2017-06-30T03:15:07Z</cp:lastPrinted>
  <dcterms:created xsi:type="dcterms:W3CDTF">1998-09-05T15:03:32Z</dcterms:created>
  <dcterms:modified xsi:type="dcterms:W3CDTF">2019-12-23T01:39:34Z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